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519" r:id="rId3"/>
    <p:sldId id="752" r:id="rId4"/>
    <p:sldId id="753" r:id="rId5"/>
    <p:sldId id="754" r:id="rId6"/>
    <p:sldId id="755" r:id="rId7"/>
    <p:sldId id="703" r:id="rId8"/>
    <p:sldId id="756" r:id="rId9"/>
    <p:sldId id="757" r:id="rId10"/>
    <p:sldId id="758" r:id="rId11"/>
    <p:sldId id="759" r:id="rId12"/>
    <p:sldId id="760" r:id="rId13"/>
    <p:sldId id="765" r:id="rId14"/>
    <p:sldId id="766" r:id="rId15"/>
    <p:sldId id="733" r:id="rId16"/>
    <p:sldId id="761" r:id="rId17"/>
    <p:sldId id="764" r:id="rId18"/>
    <p:sldId id="762" r:id="rId19"/>
    <p:sldId id="769" r:id="rId20"/>
    <p:sldId id="767" r:id="rId21"/>
    <p:sldId id="768" r:id="rId22"/>
    <p:sldId id="751" r:id="rId23"/>
    <p:sldId id="734" r:id="rId24"/>
    <p:sldId id="743" r:id="rId25"/>
    <p:sldId id="744" r:id="rId26"/>
    <p:sldId id="747" r:id="rId27"/>
    <p:sldId id="763" r:id="rId28"/>
    <p:sldId id="742" r:id="rId29"/>
  </p:sldIdLst>
  <p:sldSz cx="12192000" cy="6858000"/>
  <p:notesSz cx="6858000" cy="9144000"/>
  <p:embeddedFontLst>
    <p:embeddedFont>
      <p:font typeface="#9Slide03 SFU Futura_12" panose="020B0604020202020204" charset="0"/>
      <p:regular r:id="rId31"/>
    </p:embeddedFont>
    <p:embeddedFont>
      <p:font typeface="#9Slide05 SVNClementine" panose="020F0502020204030203" charset="0"/>
      <p:regular r:id="rId32"/>
    </p:embeddedFont>
    <p:embeddedFont>
      <p:font typeface="Calibri Light" panose="020F0302020204030204" pitchFamily="34" charset="0"/>
      <p:regular r:id="rId33"/>
      <p:italic r:id="rId34"/>
    </p:embeddedFont>
    <p:embeddedFont>
      <p:font typeface="Tahoma" panose="020B0604030504040204" pitchFamily="34" charset="0"/>
      <p:regular r:id="rId35"/>
      <p:bold r:id="rId36"/>
    </p:embeddedFont>
    <p:embeddedFont>
      <p:font typeface="#9Slide07 IcielKoni" panose="020B0604020202020204" charset="0"/>
      <p:bold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9Slide05 Great Vibe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2B8D3A"/>
    <a:srgbClr val="FDCC99"/>
    <a:srgbClr val="D0F5FE"/>
    <a:srgbClr val="ABE0F9"/>
    <a:srgbClr val="DEEBF7"/>
    <a:srgbClr val="C8CBD3"/>
    <a:srgbClr val="2BA5F9"/>
    <a:srgbClr val="2BCD15"/>
    <a:srgbClr val="145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909" autoAdjust="0"/>
  </p:normalViewPr>
  <p:slideViewPr>
    <p:cSldViewPr snapToGrid="0">
      <p:cViewPr varScale="1">
        <p:scale>
          <a:sx n="65" d="100"/>
          <a:sy n="65" d="100"/>
        </p:scale>
        <p:origin x="85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13095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94686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09980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100794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49845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Là một liên minh có 7 thành viên bao gồm các nước có nền công nghiệp tiên tiến kết hợp thành một nhóm được gọi là G7. Liên minh G7 bao gồm các quốc gia: Anh, Mỹ, Đức, Nhật Bản, Pháp, Canada và Ý. Những người đứng đầu của mỗi quốc gia này tập hợp lại và giải quyết các vấn đề liên quan đến chính sách kinh tế quốc tế.</a:t>
            </a:r>
          </a:p>
          <a:p>
            <a:r>
              <a:rPr lang="vi-VN" sz="1200" b="0" i="0" kern="1200" dirty="0" smtClean="0">
                <a:solidFill>
                  <a:schemeClr val="tx1"/>
                </a:solidFill>
                <a:effectLst/>
                <a:latin typeface="+mn-lt"/>
                <a:ea typeface="+mn-ea"/>
                <a:cs typeface="+mn-cs"/>
              </a:rPr>
              <a:t>Nhóm G7 (viết tắt tiếng Anh của Group of Seven) được thành lập vào năm 1976 khi Canada gia nhập nhóm G6 trước kia gồm: Pháp, Đức, Ý, Nhật, Anh và Hoa Kỳ. Bảy vị bộ trưởng nhóm họp vài lần mỗi năm để bàn luận và trao đổi về chính sách kinh tế.</a:t>
            </a:r>
          </a:p>
          <a:p>
            <a:r>
              <a:rPr lang="vi-VN" sz="1200" b="0" i="0" kern="1200" dirty="0" smtClean="0">
                <a:solidFill>
                  <a:schemeClr val="tx1"/>
                </a:solidFill>
                <a:effectLst/>
                <a:latin typeface="+mn-lt"/>
                <a:ea typeface="+mn-ea"/>
                <a:cs typeface="+mn-cs"/>
              </a:rPr>
              <a:t>Cần lưu ý là nhóm G7 khác nhóm G8. G8 là tập hợp họp cấp thượng đỉnh của bảy nước kể trên với Nga thêm vào. Cuộc họp G8 là do nguyên thủ quốc gia tham dự thường cân nhắc những vấn đề chính trị trong khi G7 là do bộ trưởng tài chính đảm nhiệm và chủ đề thì hạn chế trong phạm vi kinh tế.</a:t>
            </a: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23</a:t>
            </a:fld>
            <a:endParaRPr lang="en-US"/>
          </a:p>
        </p:txBody>
      </p:sp>
    </p:spTree>
    <p:extLst>
      <p:ext uri="{BB962C8B-B14F-4D97-AF65-F5344CB8AC3E}">
        <p14:creationId xmlns:p14="http://schemas.microsoft.com/office/powerpoint/2010/main" val="286103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422425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239484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365526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22975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0227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36438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latin typeface="#9Slide03 SFU Futura_12" panose="00000400000000000000" pitchFamily="2" charset="0"/>
                <a:cs typeface="Arial" panose="020B0604020202020204" pitchFamily="34" charset="0"/>
              </a:rPr>
              <a:t>L</a:t>
            </a:r>
            <a:r>
              <a:rPr lang="vi-VN" sz="1200" b="1" dirty="0" smtClean="0">
                <a:solidFill>
                  <a:srgbClr val="002060"/>
                </a:solidFill>
                <a:latin typeface="#9Slide03 SFU Futura_12" panose="00000400000000000000" pitchFamily="2" charset="0"/>
                <a:cs typeface="Arial" panose="020B0604020202020204" pitchFamily="34" charset="0"/>
              </a:rPr>
              <a:t>ần lượt</a:t>
            </a:r>
            <a:r>
              <a:rPr lang="en-US" sz="1200" b="1" dirty="0" smtClean="0">
                <a:solidFill>
                  <a:srgbClr val="002060"/>
                </a:solidFill>
                <a:latin typeface="#9Slide03 SFU Futura_12" panose="00000400000000000000" pitchFamily="2" charset="0"/>
                <a:cs typeface="Arial" panose="020B0604020202020204" pitchFamily="34" charset="0"/>
              </a:rPr>
              <a:t> GV</a:t>
            </a:r>
            <a:r>
              <a:rPr lang="vi-VN" sz="1200" b="1" dirty="0" smtClean="0">
                <a:solidFill>
                  <a:srgbClr val="002060"/>
                </a:solidFill>
                <a:latin typeface="#9Slide03 SFU Futura_12" panose="00000400000000000000" pitchFamily="2" charset="0"/>
                <a:cs typeface="Arial" panose="020B0604020202020204" pitchFamily="34" charset="0"/>
              </a:rPr>
              <a:t> từng HS đọc tên 1 nước trong liên minh châu Âu (các nước không trùng nhau).</a:t>
            </a:r>
            <a:endParaRPr lang="en-US" sz="1200" b="1" dirty="0" smtClean="0">
              <a:solidFill>
                <a:srgbClr val="002060"/>
              </a:solidFill>
              <a:latin typeface="#9Slide03 SFU Futura_12" panose="00000400000000000000" pitchFamily="2"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23142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19226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10/5/2022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10/5/2022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jpeg"/><Relationship Id="rId7"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3.wdp"/><Relationship Id="rId3" Type="http://schemas.openxmlformats.org/officeDocument/2006/relationships/image" Target="../media/image28.jpe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5.wdp"/><Relationship Id="rId1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bundesbank.de/en" TargetMode="External"/><Relationship Id="rId2" Type="http://schemas.openxmlformats.org/officeDocument/2006/relationships/hyperlink" Target="https://vi.wikipedia.org/wiki/Ng%C3%A2n_h%C3%A0ng_Trung_%C6%B0%C6%A1ng_Ch%C3%A2u_%C3%82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microsoft.com/office/2007/relationships/hdphoto" Target="../media/hdphoto1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10" Type="http://schemas.microsoft.com/office/2007/relationships/hdphoto" Target="../media/hdphoto14.wdp"/><Relationship Id="rId4" Type="http://schemas.openxmlformats.org/officeDocument/2006/relationships/image" Target="../media/image3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15.wdp"/><Relationship Id="rId10" Type="http://schemas.openxmlformats.org/officeDocument/2006/relationships/image" Target="../media/image37.png"/><Relationship Id="rId4" Type="http://schemas.openxmlformats.org/officeDocument/2006/relationships/image" Target="../media/image39.png"/><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8.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7.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4.wdp"/><Relationship Id="rId11" Type="http://schemas.openxmlformats.org/officeDocument/2006/relationships/image" Target="../media/image17.jpeg"/><Relationship Id="rId5" Type="http://schemas.openxmlformats.org/officeDocument/2006/relationships/image" Target="../media/image1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6.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microsoft.com/office/2007/relationships/hdphoto" Target="../media/hdphoto7.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eg"/><Relationship Id="rId10" Type="http://schemas.microsoft.com/office/2007/relationships/hdphoto" Target="../media/hdphoto8.wdp"/><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263584" y="1420354"/>
            <a:ext cx="12355568"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0033CC"/>
                </a:solidFill>
                <a:latin typeface="#9Slide05 Great Vibes" panose="02000507080000020002" pitchFamily="2" charset="0"/>
                <a:cs typeface="Arial" panose="020B0604020202020204" pitchFamily="34" charset="0"/>
              </a:rPr>
              <a:t>Thử</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tài</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hiểu</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biết</a:t>
            </a:r>
            <a:endParaRPr lang="en-US" sz="115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802827" y="3266534"/>
            <a:ext cx="2482076" cy="2119854"/>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Hoạt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động</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nhân</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714494" y="3266533"/>
            <a:ext cx="3112336" cy="2119851"/>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Quan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nêu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hiểu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biết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của</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mình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về</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ảnh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đó</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8801212" y="3256025"/>
            <a:ext cx="3290771" cy="2119854"/>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giơ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tay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nhanh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quyền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97" y="4731143"/>
            <a:ext cx="2260213" cy="226021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5"/>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Thinking Person PNG Image &amp;amp; PSD File Free Download - Lovepik | 401333021"/>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5020" t="4831" r="16684" b="10969"/>
          <a:stretch/>
        </p:blipFill>
        <p:spPr bwMode="auto">
          <a:xfrm>
            <a:off x="3117" y="4731143"/>
            <a:ext cx="1762666" cy="2173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ách giơ tay xung phong lên bảng nhận xét gì về bạn"/>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034" b="97288" l="5894" r="89431">
                        <a14:foregroundMark x1="67886" y1="62373" x2="67886" y2="62373"/>
                        <a14:foregroundMark x1="69512" y1="61695" x2="69512" y2="61695"/>
                        <a14:foregroundMark x1="78455" y1="55593" x2="78455" y2="55593"/>
                        <a14:foregroundMark x1="78455" y1="54915" x2="78455" y2="54915"/>
                        <a14:foregroundMark x1="73984" y1="93898" x2="73984" y2="93898"/>
                        <a14:foregroundMark x1="52846" y1="2034" x2="52846" y2="2034"/>
                        <a14:foregroundMark x1="26829" y1="60339" x2="26829" y2="60339"/>
                        <a14:foregroundMark x1="27439" y1="97627" x2="27439" y2="97627"/>
                        <a14:foregroundMark x1="81098" y1="84068" x2="81098" y2="84068"/>
                        <a14:foregroundMark x1="81098" y1="83051" x2="81098" y2="83051"/>
                        <a14:foregroundMark x1="76626" y1="47119" x2="76626" y2="47119"/>
                        <a14:foregroundMark x1="76626" y1="46441" x2="76626" y2="46441"/>
                        <a14:foregroundMark x1="5894" y1="65424" x2="5894" y2="65424"/>
                      </a14:backgroundRemoval>
                    </a14:imgEffect>
                  </a14:imgLayer>
                </a14:imgProps>
              </a:ext>
              <a:ext uri="{28A0092B-C50C-407E-A947-70E740481C1C}">
                <a14:useLocalDpi xmlns:a14="http://schemas.microsoft.com/office/drawing/2010/main" val="0"/>
              </a:ext>
            </a:extLst>
          </a:blip>
          <a:srcRect/>
          <a:stretch>
            <a:fillRect/>
          </a:stretch>
        </p:blipFill>
        <p:spPr bwMode="auto">
          <a:xfrm>
            <a:off x="7436923" y="4737441"/>
            <a:ext cx="2930612" cy="212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animBg="1"/>
      <p:bldP spid="28"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stretch>
            <a:fillRect/>
          </a:stretch>
        </p:blipFill>
        <p:spPr>
          <a:xfrm>
            <a:off x="6517914" y="798764"/>
            <a:ext cx="5395598" cy="5689904"/>
          </a:xfrm>
          <a:prstGeom prst="rect">
            <a:avLst/>
          </a:prstGeom>
        </p:spPr>
      </p:pic>
      <p:sp>
        <p:nvSpPr>
          <p:cNvPr id="4" name="Rectangle 3"/>
          <p:cNvSpPr/>
          <p:nvPr/>
        </p:nvSpPr>
        <p:spPr>
          <a:xfrm>
            <a:off x="6514277" y="6488668"/>
            <a:ext cx="5399235" cy="369332"/>
          </a:xfrm>
          <a:prstGeom prst="rect">
            <a:avLst/>
          </a:prstGeom>
        </p:spPr>
        <p:txBody>
          <a:bodyPr wrap="none">
            <a:spAutoFit/>
          </a:bodyPr>
          <a:lstStyle/>
          <a:p>
            <a:r>
              <a:rPr lang="en-US" dirty="0" err="1">
                <a:latin typeface="#9Slide03 SFU Futura_12" panose="020B0604020202020204" charset="0"/>
                <a:ea typeface="Cambria" panose="02040503050406030204" pitchFamily="18" charset="0"/>
              </a:rPr>
              <a:t>Bản</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đồ</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các</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nước</a:t>
            </a:r>
            <a:r>
              <a:rPr lang="en-US" dirty="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thuộc</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liên</a:t>
            </a:r>
            <a:r>
              <a:rPr lang="en-US" dirty="0" smtClean="0">
                <a:latin typeface="#9Slide03 SFU Futura_12" panose="020B0604020202020204" charset="0"/>
                <a:ea typeface="Cambria" panose="02040503050406030204" pitchFamily="18" charset="0"/>
              </a:rPr>
              <a:t> minh </a:t>
            </a:r>
            <a:r>
              <a:rPr lang="en-US" dirty="0" err="1" smtClean="0">
                <a:latin typeface="#9Slide03 SFU Futura_12" panose="020B0604020202020204" charset="0"/>
                <a:ea typeface="Cambria" panose="02040503050406030204" pitchFamily="18" charset="0"/>
              </a:rPr>
              <a:t>châu</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Âu</a:t>
            </a:r>
            <a:r>
              <a:rPr lang="en-US" dirty="0" smtClean="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năm</a:t>
            </a:r>
            <a:r>
              <a:rPr lang="en-US" dirty="0">
                <a:latin typeface="#9Slide03 SFU Futura_12" panose="020B0604020202020204" charset="0"/>
                <a:ea typeface="Cambria" panose="02040503050406030204" pitchFamily="18" charset="0"/>
              </a:rPr>
              <a:t> 2020</a:t>
            </a:r>
            <a:endParaRPr lang="en-US" dirty="0">
              <a:latin typeface="#9Slide03 SFU Futura_12" panose="020B0604020202020204" charset="0"/>
            </a:endParaRPr>
          </a:p>
        </p:txBody>
      </p:sp>
      <p:sp>
        <p:nvSpPr>
          <p:cNvPr id="18" name="Cloud 17">
            <a:extLst>
              <a:ext uri="{FF2B5EF4-FFF2-40B4-BE49-F238E27FC236}">
                <a16:creationId xmlns:a16="http://schemas.microsoft.com/office/drawing/2014/main" id="{90A0D09F-1CF0-4A16-83AA-2F217797D253}"/>
              </a:ext>
            </a:extLst>
          </p:cNvPr>
          <p:cNvSpPr/>
          <p:nvPr/>
        </p:nvSpPr>
        <p:spPr>
          <a:xfrm>
            <a:off x="523445" y="1742682"/>
            <a:ext cx="5549657" cy="3478247"/>
          </a:xfrm>
          <a:prstGeom prst="cloud">
            <a:avLst/>
          </a:prstGeom>
          <a:solidFill>
            <a:srgbClr val="ABE0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9" name="Rectangle 18"/>
          <p:cNvSpPr/>
          <p:nvPr/>
        </p:nvSpPr>
        <p:spPr>
          <a:xfrm>
            <a:off x="1311252" y="2327643"/>
            <a:ext cx="3974042" cy="2308324"/>
          </a:xfrm>
          <a:prstGeom prst="rect">
            <a:avLst/>
          </a:prstGeom>
        </p:spPr>
        <p:txBody>
          <a:bodyPr wrap="square">
            <a:spAutoFit/>
          </a:bodyPr>
          <a:lstStyle/>
          <a:p>
            <a:pPr algn="ctr"/>
            <a:r>
              <a:rPr lang="en-US" sz="3600" dirty="0" err="1" smtClean="0">
                <a:latin typeface="#9Slide03 SFU Futura_12" panose="020B0604020202020204" charset="0"/>
                <a:ea typeface="Cambria" panose="02040503050406030204" pitchFamily="18" charset="0"/>
              </a:rPr>
              <a:t>Dựa</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vào</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bản</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đồ</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kể</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tên</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các</a:t>
            </a:r>
            <a:r>
              <a:rPr lang="en-US" sz="3600" dirty="0" smtClean="0">
                <a:latin typeface="#9Slide03 SFU Futura_12" panose="020B0604020202020204" charset="0"/>
                <a:ea typeface="Cambria" panose="02040503050406030204" pitchFamily="18" charset="0"/>
              </a:rPr>
              <a:t> </a:t>
            </a:r>
            <a:r>
              <a:rPr lang="en-US" sz="3600" dirty="0" err="1">
                <a:latin typeface="#9Slide03 SFU Futura_12" panose="020B0604020202020204" charset="0"/>
                <a:ea typeface="Cambria" panose="02040503050406030204" pitchFamily="18" charset="0"/>
              </a:rPr>
              <a:t>nước</a:t>
            </a:r>
            <a:r>
              <a:rPr lang="en-US" sz="3600" dirty="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thuộc</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liên</a:t>
            </a:r>
            <a:r>
              <a:rPr lang="en-US" sz="3600" dirty="0" smtClean="0">
                <a:latin typeface="#9Slide03 SFU Futura_12" panose="020B0604020202020204" charset="0"/>
                <a:ea typeface="Cambria" panose="02040503050406030204" pitchFamily="18" charset="0"/>
              </a:rPr>
              <a:t> minh </a:t>
            </a:r>
            <a:r>
              <a:rPr lang="en-US" sz="3600" dirty="0" err="1" smtClean="0">
                <a:latin typeface="#9Slide03 SFU Futura_12" panose="020B0604020202020204" charset="0"/>
                <a:ea typeface="Cambria" panose="02040503050406030204" pitchFamily="18" charset="0"/>
              </a:rPr>
              <a:t>châu</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Âu</a:t>
            </a:r>
            <a:r>
              <a:rPr lang="en-US" sz="3600" dirty="0">
                <a:latin typeface="#9Slide03 SFU Futura_12" panose="020B0604020202020204" charset="0"/>
                <a:ea typeface="Cambria" panose="02040503050406030204" pitchFamily="18" charset="0"/>
              </a:rPr>
              <a:t>?</a:t>
            </a:r>
            <a:endParaRPr lang="en-US" sz="3600" dirty="0">
              <a:latin typeface="#9Slide03 SFU Futura_12" panose="020B0604020202020204" charset="0"/>
            </a:endParaRPr>
          </a:p>
        </p:txBody>
      </p:sp>
    </p:spTree>
    <p:extLst>
      <p:ext uri="{BB962C8B-B14F-4D97-AF65-F5344CB8AC3E}">
        <p14:creationId xmlns:p14="http://schemas.microsoft.com/office/powerpoint/2010/main" val="20953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1134853" y="1459758"/>
            <a:ext cx="3775588" cy="875304"/>
          </a:xfrm>
          <a:prstGeom prst="rect">
            <a:avLst/>
          </a:prstGeom>
        </p:spPr>
        <p:txBody>
          <a:bodyPr wrap="square">
            <a:spAutoFit/>
          </a:bodyPr>
          <a:lstStyle/>
          <a:p>
            <a:pPr algn="just">
              <a:lnSpc>
                <a:spcPct val="106000"/>
              </a:lnSpc>
              <a:spcAft>
                <a:spcPts val="600"/>
              </a:spcAft>
            </a:pPr>
            <a:r>
              <a:rPr lang="en-US" sz="3200" b="1" dirty="0" err="1" smtClean="0">
                <a:latin typeface="#9Slide03 SFU Futura_12" panose="020B0604020202020204" charset="0"/>
                <a:ea typeface="Cambria" panose="02040503050406030204" pitchFamily="18" charset="0"/>
              </a:rPr>
              <a:t>Gồm</a:t>
            </a:r>
            <a:r>
              <a:rPr lang="en-US" sz="3200" b="1" dirty="0" smtClean="0">
                <a:latin typeface="#9Slide03 SFU Futura_12" panose="020B0604020202020204" charset="0"/>
                <a:ea typeface="Cambria" panose="02040503050406030204" pitchFamily="18" charset="0"/>
              </a:rPr>
              <a:t> </a:t>
            </a:r>
            <a:r>
              <a:rPr lang="en-US" sz="4800" b="1" dirty="0">
                <a:solidFill>
                  <a:srgbClr val="FF0000"/>
                </a:solidFill>
                <a:latin typeface="#9Slide03 SFU Futura_12" panose="020B0604020202020204" charset="0"/>
                <a:ea typeface="Cambria" panose="02040503050406030204" pitchFamily="18" charset="0"/>
              </a:rPr>
              <a:t>27</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quốc</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gia</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6" name="Rectangle 5"/>
          <p:cNvSpPr/>
          <p:nvPr/>
        </p:nvSpPr>
        <p:spPr>
          <a:xfrm>
            <a:off x="6790983" y="1026776"/>
            <a:ext cx="5058697" cy="1332096"/>
          </a:xfrm>
          <a:prstGeom prst="rect">
            <a:avLst/>
          </a:prstGeom>
        </p:spPr>
        <p:txBody>
          <a:bodyPr wrap="square">
            <a:spAutoFit/>
          </a:bodyPr>
          <a:lstStyle/>
          <a:p>
            <a:pPr>
              <a:lnSpc>
                <a:spcPct val="106000"/>
              </a:lnSpc>
              <a:spcAft>
                <a:spcPts val="600"/>
              </a:spcAft>
            </a:pP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thân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Cộng</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kinh</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tế</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châu</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Âu</a:t>
            </a:r>
            <a:r>
              <a:rPr lang="en-US" sz="3200" b="1" dirty="0">
                <a:solidFill>
                  <a:srgbClr val="0033CC"/>
                </a:solidFill>
                <a:latin typeface="#9Slide03 SFU Futura_12" panose="020B0604020202020204" charset="0"/>
                <a:ea typeface="Cambria" panose="02040503050406030204" pitchFamily="18" charset="0"/>
              </a:rPr>
              <a:t> – </a:t>
            </a:r>
            <a:r>
              <a:rPr lang="en-US" sz="4400" b="1" dirty="0">
                <a:solidFill>
                  <a:srgbClr val="FF0000"/>
                </a:solidFill>
                <a:latin typeface="#9Slide03 SFU Futura_12" panose="020B0604020202020204" charset="0"/>
                <a:ea typeface="Cambria" panose="02040503050406030204" pitchFamily="18" charset="0"/>
              </a:rPr>
              <a:t>EEC</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7" name="Rectangle 6"/>
          <p:cNvSpPr/>
          <p:nvPr/>
        </p:nvSpPr>
        <p:spPr>
          <a:xfrm>
            <a:off x="1134853" y="3172691"/>
            <a:ext cx="5042140" cy="810094"/>
          </a:xfrm>
          <a:prstGeom prst="rect">
            <a:avLst/>
          </a:prstGeom>
        </p:spPr>
        <p:txBody>
          <a:bodyPr wrap="square">
            <a:spAutoFit/>
          </a:bodyPr>
          <a:lstStyle/>
          <a:p>
            <a:pPr algn="just">
              <a:lnSpc>
                <a:spcPct val="106000"/>
              </a:lnSpc>
              <a:spcAft>
                <a:spcPts val="600"/>
              </a:spcAft>
            </a:pPr>
            <a:r>
              <a:rPr lang="en-US" sz="3200" b="1" dirty="0" err="1" smtClean="0">
                <a:latin typeface="#9Slide03 SFU Futura_12" panose="020B0604020202020204" charset="0"/>
                <a:ea typeface="Cambria" panose="02040503050406030204" pitchFamily="18" charset="0"/>
              </a:rPr>
              <a:t>Thành</a:t>
            </a: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lập</a:t>
            </a:r>
            <a:r>
              <a:rPr lang="en-US" sz="3200" b="1" dirty="0" smtClean="0">
                <a:latin typeface="#9Slide03 SFU Futura_12" panose="020B0604020202020204" charset="0"/>
                <a:ea typeface="Cambria" panose="02040503050406030204" pitchFamily="18" charset="0"/>
              </a:rPr>
              <a:t>: 1/11/</a:t>
            </a:r>
            <a:r>
              <a:rPr lang="en-US" sz="4400" b="1" dirty="0" smtClean="0">
                <a:solidFill>
                  <a:srgbClr val="FF0000"/>
                </a:solidFill>
                <a:latin typeface="#9Slide03 SFU Futura_12" panose="020B0604020202020204" charset="0"/>
                <a:ea typeface="Cambria" panose="02040503050406030204" pitchFamily="18" charset="0"/>
              </a:rPr>
              <a:t>1993</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8" name="Rectangle 7"/>
          <p:cNvSpPr/>
          <p:nvPr/>
        </p:nvSpPr>
        <p:spPr>
          <a:xfrm>
            <a:off x="1312608" y="5085066"/>
            <a:ext cx="4499031" cy="744819"/>
          </a:xfrm>
          <a:prstGeom prst="rect">
            <a:avLst/>
          </a:prstGeom>
        </p:spPr>
        <p:txBody>
          <a:bodyPr wrap="square">
            <a:spAutoFit/>
          </a:bodyPr>
          <a:lstStyle/>
          <a:p>
            <a:pPr algn="just">
              <a:lnSpc>
                <a:spcPct val="106000"/>
              </a:lnSpc>
              <a:spcAft>
                <a:spcPts val="600"/>
              </a:spcAft>
            </a:pPr>
            <a:r>
              <a:rPr lang="en-US" sz="3200" b="1" dirty="0" smtClean="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Trụ</a:t>
            </a:r>
            <a:r>
              <a:rPr lang="en-US" sz="3200" b="1" dirty="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sở</a:t>
            </a:r>
            <a:r>
              <a:rPr lang="en-US" sz="3200" b="1" dirty="0" smtClean="0">
                <a:latin typeface="#9Slide03 SFU Futura_12" panose="020B0604020202020204" charset="0"/>
                <a:ea typeface="Cambria" panose="02040503050406030204" pitchFamily="18" charset="0"/>
              </a:rPr>
              <a:t>: </a:t>
            </a:r>
            <a:r>
              <a:rPr lang="en-US" sz="4000" b="1" dirty="0" err="1" smtClean="0">
                <a:solidFill>
                  <a:srgbClr val="FF0000"/>
                </a:solidFill>
                <a:latin typeface="#9Slide03 SFU Futura_12" panose="020B0604020202020204" charset="0"/>
                <a:ea typeface="Cambria" panose="02040503050406030204" pitchFamily="18" charset="0"/>
              </a:rPr>
              <a:t>Brúc-xen</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Bỉ</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9" name="Rectangle 8"/>
          <p:cNvSpPr/>
          <p:nvPr/>
        </p:nvSpPr>
        <p:spPr>
          <a:xfrm>
            <a:off x="7018159" y="4824440"/>
            <a:ext cx="5122529" cy="1815882"/>
          </a:xfrm>
          <a:prstGeom prst="rect">
            <a:avLst/>
          </a:prstGeom>
        </p:spPr>
        <p:txBody>
          <a:bodyPr wrap="square">
            <a:spAutoFit/>
          </a:bodyPr>
          <a:lstStyle/>
          <a:p>
            <a:r>
              <a:rPr lang="en-US" sz="3200" b="1" dirty="0" err="1" smtClean="0">
                <a:solidFill>
                  <a:srgbClr val="0033CC"/>
                </a:solidFill>
                <a:latin typeface="#9Slide03 SFU Futura_12" panose="020B0604020202020204" charset="0"/>
                <a:ea typeface="Cambria" panose="02040503050406030204" pitchFamily="18" charset="0"/>
              </a:rPr>
              <a:t>Thiết</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lập</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một</a:t>
            </a:r>
            <a:r>
              <a:rPr lang="en-US" sz="3200" b="1" dirty="0">
                <a:solidFill>
                  <a:srgbClr val="0033CC"/>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thị</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trường</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chung</a:t>
            </a:r>
            <a:r>
              <a:rPr lang="en-US" sz="4000" b="1" dirty="0">
                <a:solidFill>
                  <a:srgbClr val="FF0000"/>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và</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có</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hệ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thống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chung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Ơ-</a:t>
            </a:r>
            <a:r>
              <a:rPr lang="en-US" sz="3200" b="1" dirty="0" err="1">
                <a:solidFill>
                  <a:srgbClr val="0033CC"/>
                </a:solidFill>
                <a:latin typeface="#9Slide03 SFU Futura_12" panose="020B0604020202020204" charset="0"/>
                <a:ea typeface="Cambria" panose="02040503050406030204" pitchFamily="18" charset="0"/>
              </a:rPr>
              <a:t>rô</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ndParaRPr>
          </a:p>
        </p:txBody>
      </p:sp>
      <p:pic>
        <p:nvPicPr>
          <p:cNvPr id="2050" name="Picture 2" descr="Google Maps Flag Biểu tượng máy tính Google Map Maker - bộ sưu tập biểu  tượng vector png png tải về - Miễn phí trong suốt Dò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6667" r="89778">
                        <a14:foregroundMark x1="17333" y1="96000" x2="34667" y2="96000"/>
                        <a14:foregroundMark x1="32000" y1="4444" x2="32000" y2="4444"/>
                        <a14:foregroundMark x1="6667" y1="83111" x2="6667" y2="83111"/>
                      </a14:backgroundRemoval>
                    </a14:imgEffect>
                  </a14:imgLayer>
                </a14:imgProps>
              </a:ext>
              <a:ext uri="{28A0092B-C50C-407E-A947-70E740481C1C}">
                <a14:useLocalDpi xmlns:a14="http://schemas.microsoft.com/office/drawing/2010/main" val="0"/>
              </a:ext>
            </a:extLst>
          </a:blip>
          <a:srcRect/>
          <a:stretch>
            <a:fillRect/>
          </a:stretch>
        </p:blipFill>
        <p:spPr bwMode="auto">
          <a:xfrm>
            <a:off x="214570" y="1234508"/>
            <a:ext cx="1098038" cy="1098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arm Clock Wall Decal Illustration, PNG, 1500x1500px, Clock, Aiguille,  Alarm Clock, Area, Can Stock Photo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585" b="99512" l="7317" r="90000">
                        <a14:foregroundMark x1="40366" y1="95000" x2="40366" y2="95000"/>
                        <a14:foregroundMark x1="14634" y1="99756" x2="19390" y2="95366"/>
                        <a14:foregroundMark x1="70610" y1="97317" x2="71829" y2="99756"/>
                        <a14:foregroundMark x1="7439" y1="25488" x2="8659" y2="31341"/>
                        <a14:foregroundMark x1="60244" y1="6829" x2="42073" y2="1585"/>
                        <a14:foregroundMark x1="40000" y1="18659" x2="47561" y2="19878"/>
                        <a14:foregroundMark x1="71829" y1="14756" x2="70610" y2="18293"/>
                        <a14:foregroundMark x1="16585" y1="14756" x2="19756" y2="18293"/>
                        <a14:foregroundMark x1="44390" y1="45732" x2="49146" y2="88537"/>
                        <a14:foregroundMark x1="59512" y1="41707" x2="63902" y2="74634"/>
                        <a14:foregroundMark x1="43171" y1="41707" x2="26951" y2="73902"/>
                        <a14:foregroundMark x1="41585" y1="38171" x2="21707" y2="59634"/>
                        <a14:foregroundMark x1="42805" y1="82195" x2="44024" y2="88537"/>
                        <a14:foregroundMark x1="46829" y1="61585" x2="60732" y2="54390"/>
                      </a14:backgroundRemoval>
                    </a14:imgEffect>
                  </a14:imgLayer>
                </a14:imgProps>
              </a:ext>
              <a:ext uri="{28A0092B-C50C-407E-A947-70E740481C1C}">
                <a14:useLocalDpi xmlns:a14="http://schemas.microsoft.com/office/drawing/2010/main" val="0"/>
              </a:ext>
            </a:extLst>
          </a:blip>
          <a:srcRect/>
          <a:stretch>
            <a:fillRect/>
          </a:stretch>
        </p:blipFill>
        <p:spPr bwMode="auto">
          <a:xfrm>
            <a:off x="178543" y="2848108"/>
            <a:ext cx="1266799" cy="12667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ụ Sở Máy Tính Biểu Tượng Tòa Nhà Văn Phòng Kinh Doanh - tòa nhà png tải  về - Miễn phí trong suốt Màu Vàng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500" b="96923" l="10000" r="90000">
                        <a14:foregroundMark x1="50000" y1="23654" x2="45444" y2="92885"/>
                        <a14:foregroundMark x1="56667" y1="30962" x2="61556" y2="91731"/>
                        <a14:foregroundMark x1="49667" y1="36346" x2="56333" y2="91154"/>
                        <a14:foregroundMark x1="39778" y1="32115" x2="35556" y2="89231"/>
                        <a14:foregroundMark x1="43333" y1="25577" x2="40889" y2="93462"/>
                        <a14:foregroundMark x1="44000" y1="26154" x2="48889" y2="97115"/>
                        <a14:foregroundMark x1="59444" y1="2500" x2="61222" y2="25577"/>
                      </a14:backgroundRemoval>
                    </a14:imgEffect>
                  </a14:imgLayer>
                </a14:imgProps>
              </a:ext>
              <a:ext uri="{28A0092B-C50C-407E-A947-70E740481C1C}">
                <a14:useLocalDpi xmlns:a14="http://schemas.microsoft.com/office/drawing/2010/main" val="0"/>
              </a:ext>
            </a:extLst>
          </a:blip>
          <a:srcRect/>
          <a:stretch>
            <a:fillRect/>
          </a:stretch>
        </p:blipFill>
        <p:spPr bwMode="auto">
          <a:xfrm>
            <a:off x="-332048" y="4824440"/>
            <a:ext cx="2191273" cy="12660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uro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7018159" y="2228426"/>
            <a:ext cx="4483510" cy="244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500"/>
                                        <p:tgtEl>
                                          <p:spTgt spid="20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97044354"/>
              </p:ext>
            </p:extLst>
          </p:nvPr>
        </p:nvGraphicFramePr>
        <p:xfrm>
          <a:off x="1017639" y="719666"/>
          <a:ext cx="10087896" cy="4851400"/>
        </p:xfrm>
        <a:graphic>
          <a:graphicData uri="http://schemas.openxmlformats.org/drawingml/2006/table">
            <a:tbl>
              <a:tblPr firstRow="1" bandRow="1">
                <a:tableStyleId>{5C22544A-7EE6-4342-B048-85BDC9FD1C3A}</a:tableStyleId>
              </a:tblPr>
              <a:tblGrid>
                <a:gridCol w="2731461">
                  <a:extLst>
                    <a:ext uri="{9D8B030D-6E8A-4147-A177-3AD203B41FA5}">
                      <a16:colId xmlns:a16="http://schemas.microsoft.com/office/drawing/2014/main" val="3001584783"/>
                    </a:ext>
                  </a:extLst>
                </a:gridCol>
                <a:gridCol w="7356435">
                  <a:extLst>
                    <a:ext uri="{9D8B030D-6E8A-4147-A177-3AD203B41FA5}">
                      <a16:colId xmlns:a16="http://schemas.microsoft.com/office/drawing/2014/main" val="2376542899"/>
                    </a:ext>
                  </a:extLst>
                </a:gridCol>
              </a:tblGrid>
              <a:tr h="370840">
                <a:tc>
                  <a:txBody>
                    <a:bodyPr/>
                    <a:lstStyle/>
                    <a:p>
                      <a:pPr algn="ctr"/>
                      <a:r>
                        <a:rPr lang="en-US" dirty="0" smtClean="0"/>
                        <a:t>THỜI</a:t>
                      </a:r>
                      <a:r>
                        <a:rPr lang="en-US" baseline="0" dirty="0" smtClean="0"/>
                        <a:t> GIAN</a:t>
                      </a:r>
                      <a:endParaRPr lang="en-US" dirty="0"/>
                    </a:p>
                  </a:txBody>
                  <a:tcPr/>
                </a:tc>
                <a:tc>
                  <a:txBody>
                    <a:bodyPr/>
                    <a:lstStyle/>
                    <a:p>
                      <a:pPr algn="ctr"/>
                      <a:r>
                        <a:rPr lang="en-US" dirty="0" smtClean="0"/>
                        <a:t>QUỐC</a:t>
                      </a:r>
                      <a:r>
                        <a:rPr lang="en-US" baseline="0" dirty="0" smtClean="0"/>
                        <a:t> GIA </a:t>
                      </a:r>
                      <a:r>
                        <a:rPr lang="en-US" baseline="0" dirty="0" err="1" smtClean="0"/>
                        <a:t>GIA</a:t>
                      </a:r>
                      <a:r>
                        <a:rPr lang="en-US" baseline="0" dirty="0" smtClean="0"/>
                        <a:t> NHẬP LIÊN MINH CHÂU ÂU</a:t>
                      </a:r>
                      <a:endParaRPr lang="en-US" dirty="0"/>
                    </a:p>
                  </a:txBody>
                  <a:tcPr/>
                </a:tc>
                <a:extLst>
                  <a:ext uri="{0D108BD9-81ED-4DB2-BD59-A6C34878D82A}">
                    <a16:rowId xmlns:a16="http://schemas.microsoft.com/office/drawing/2014/main" val="1803982162"/>
                  </a:ext>
                </a:extLst>
              </a:tr>
              <a:tr h="370840">
                <a:tc>
                  <a:txBody>
                    <a:bodyPr/>
                    <a:lstStyle/>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1925209245"/>
                  </a:ext>
                </a:extLst>
              </a:tr>
              <a:tr h="370840">
                <a:tc>
                  <a:txBody>
                    <a:bodyPr/>
                    <a:lstStyle/>
                    <a:p>
                      <a:endParaRPr lang="en-US" dirty="0" smtClean="0"/>
                    </a:p>
                    <a:p>
                      <a:endParaRPr lang="en-US" dirty="0"/>
                    </a:p>
                  </a:txBody>
                  <a:tcPr/>
                </a:tc>
                <a:tc>
                  <a:txBody>
                    <a:bodyPr/>
                    <a:lstStyle/>
                    <a:p>
                      <a:endParaRPr lang="en-US"/>
                    </a:p>
                  </a:txBody>
                  <a:tcPr/>
                </a:tc>
                <a:extLst>
                  <a:ext uri="{0D108BD9-81ED-4DB2-BD59-A6C34878D82A}">
                    <a16:rowId xmlns:a16="http://schemas.microsoft.com/office/drawing/2014/main" val="1230809534"/>
                  </a:ext>
                </a:extLst>
              </a:tr>
              <a:tr h="370840">
                <a:tc>
                  <a:txBody>
                    <a:bodyPr/>
                    <a:lstStyle/>
                    <a:p>
                      <a:endParaRPr lang="en-US" dirty="0" smtClean="0"/>
                    </a:p>
                    <a:p>
                      <a:endParaRPr lang="en-US" dirty="0"/>
                    </a:p>
                  </a:txBody>
                  <a:tcPr/>
                </a:tc>
                <a:tc>
                  <a:txBody>
                    <a:bodyPr/>
                    <a:lstStyle/>
                    <a:p>
                      <a:endParaRPr lang="en-US"/>
                    </a:p>
                  </a:txBody>
                  <a:tcPr/>
                </a:tc>
                <a:extLst>
                  <a:ext uri="{0D108BD9-81ED-4DB2-BD59-A6C34878D82A}">
                    <a16:rowId xmlns:a16="http://schemas.microsoft.com/office/drawing/2014/main" val="2299677125"/>
                  </a:ext>
                </a:extLst>
              </a:tr>
              <a:tr h="370840">
                <a:tc>
                  <a:txBody>
                    <a:bodyPr/>
                    <a:lstStyle/>
                    <a:p>
                      <a:endParaRPr lang="en-US" dirty="0" smtClean="0"/>
                    </a:p>
                    <a:p>
                      <a:endParaRPr lang="en-US" dirty="0"/>
                    </a:p>
                  </a:txBody>
                  <a:tcPr/>
                </a:tc>
                <a:tc>
                  <a:txBody>
                    <a:bodyPr/>
                    <a:lstStyle/>
                    <a:p>
                      <a:endParaRPr lang="en-US"/>
                    </a:p>
                  </a:txBody>
                  <a:tcPr/>
                </a:tc>
                <a:extLst>
                  <a:ext uri="{0D108BD9-81ED-4DB2-BD59-A6C34878D82A}">
                    <a16:rowId xmlns:a16="http://schemas.microsoft.com/office/drawing/2014/main" val="1089705207"/>
                  </a:ext>
                </a:extLst>
              </a:tr>
              <a:tr h="370840">
                <a:tc>
                  <a:txBody>
                    <a:bodyPr/>
                    <a:lstStyle/>
                    <a:p>
                      <a:endParaRPr lang="en-US" dirty="0" smtClean="0"/>
                    </a:p>
                    <a:p>
                      <a:endParaRPr lang="en-US" dirty="0"/>
                    </a:p>
                  </a:txBody>
                  <a:tcPr/>
                </a:tc>
                <a:tc>
                  <a:txBody>
                    <a:bodyPr/>
                    <a:lstStyle/>
                    <a:p>
                      <a:endParaRPr lang="en-US"/>
                    </a:p>
                  </a:txBody>
                  <a:tcPr/>
                </a:tc>
                <a:extLst>
                  <a:ext uri="{0D108BD9-81ED-4DB2-BD59-A6C34878D82A}">
                    <a16:rowId xmlns:a16="http://schemas.microsoft.com/office/drawing/2014/main" val="2064699677"/>
                  </a:ext>
                </a:extLst>
              </a:tr>
              <a:tr h="370840">
                <a:tc>
                  <a:txBody>
                    <a:bodyPr/>
                    <a:lstStyle/>
                    <a:p>
                      <a:endParaRPr lang="en-US" dirty="0" smtClean="0"/>
                    </a:p>
                    <a:p>
                      <a:endParaRPr lang="en-US" dirty="0"/>
                    </a:p>
                  </a:txBody>
                  <a:tcPr/>
                </a:tc>
                <a:tc>
                  <a:txBody>
                    <a:bodyPr/>
                    <a:lstStyle/>
                    <a:p>
                      <a:endParaRPr lang="en-US"/>
                    </a:p>
                  </a:txBody>
                  <a:tcPr/>
                </a:tc>
                <a:extLst>
                  <a:ext uri="{0D108BD9-81ED-4DB2-BD59-A6C34878D82A}">
                    <a16:rowId xmlns:a16="http://schemas.microsoft.com/office/drawing/2014/main" val="4114685067"/>
                  </a:ext>
                </a:extLst>
              </a:tr>
              <a:tr h="370840">
                <a:tc>
                  <a:txBody>
                    <a:bodyPr/>
                    <a:lstStyle/>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919928075"/>
                  </a:ext>
                </a:extLst>
              </a:tr>
            </a:tbl>
          </a:graphicData>
        </a:graphic>
      </p:graphicFrame>
    </p:spTree>
    <p:extLst>
      <p:ext uri="{BB962C8B-B14F-4D97-AF65-F5344CB8AC3E}">
        <p14:creationId xmlns:p14="http://schemas.microsoft.com/office/powerpoint/2010/main" val="391630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659" y="201489"/>
            <a:ext cx="10500852" cy="6409190"/>
          </a:xfrm>
          <a:prstGeom prst="rect">
            <a:avLst/>
          </a:prstGeom>
        </p:spPr>
        <p:txBody>
          <a:bodyPr wrap="square">
            <a:spAutoFit/>
          </a:bodyPr>
          <a:lstStyle/>
          <a:p>
            <a:pPr algn="just">
              <a:lnSpc>
                <a:spcPct val="115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1957 (6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Italia,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Luc-</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Lan)</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1981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Ailen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1981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1986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1995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1986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1995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Lan)</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2004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Estonia, Hungary, Latvia, Lithuania, Ba Lan, Slovakia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Slovenia,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Malta)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2007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Bugaria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Romania, Croatia)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841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0" y="298950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D6CE6303-3C40-4361-9869-64BB994762E1}"/>
              </a:ext>
            </a:extLst>
          </p:cNvPr>
          <p:cNvSpPr/>
          <p:nvPr/>
        </p:nvSpPr>
        <p:spPr>
          <a:xfrm>
            <a:off x="8688540" y="1876679"/>
            <a:ext cx="3377380" cy="120380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BẬT MÍ</a:t>
            </a:r>
            <a:endParaRPr lang="en-US" sz="6600" b="1" dirty="0">
              <a:solidFill>
                <a:srgbClr val="1DB920"/>
              </a:solidFill>
              <a:latin typeface="#9Slide03 SFU Futura_12" panose="020B0604020202020204" charset="0"/>
              <a:cs typeface="Arial" panose="020B0604020202020204" pitchFamily="34" charset="0"/>
            </a:endParaRPr>
          </a:p>
        </p:txBody>
      </p:sp>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Le Personnage De Dessin Animé Chuchote Des Secrets De Bavardage  Illustration Stock - Illustration du chuchotement, entretien: 1614215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24985" y="875496"/>
            <a:ext cx="1371015" cy="20565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D6CE6303-3C40-4361-9869-64BB994762E1}"/>
              </a:ext>
            </a:extLst>
          </p:cNvPr>
          <p:cNvSpPr/>
          <p:nvPr/>
        </p:nvSpPr>
        <p:spPr>
          <a:xfrm>
            <a:off x="6059233" y="913726"/>
            <a:ext cx="3570422" cy="107243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BÍ MẬT</a:t>
            </a:r>
            <a:endParaRPr lang="en-US" sz="6600" b="1" dirty="0">
              <a:solidFill>
                <a:srgbClr val="1DB920"/>
              </a:solidFill>
              <a:latin typeface="#9Slide03 SFU Futura_12" panose="020B0604020202020204" charset="0"/>
              <a:cs typeface="Arial" panose="020B0604020202020204" pitchFamily="34" charset="0"/>
            </a:endParaRPr>
          </a:p>
        </p:txBody>
      </p:sp>
      <p:sp>
        <p:nvSpPr>
          <p:cNvPr id="18" name="Rectangle 17">
            <a:extLst>
              <a:ext uri="{FF2B5EF4-FFF2-40B4-BE49-F238E27FC236}">
                <a16:creationId xmlns:a16="http://schemas.microsoft.com/office/drawing/2014/main" id="{81F2071E-DF8C-495C-8676-8F839E06F04F}"/>
              </a:ext>
            </a:extLst>
          </p:cNvPr>
          <p:cNvSpPr/>
          <p:nvPr/>
        </p:nvSpPr>
        <p:spPr>
          <a:xfrm>
            <a:off x="0" y="1512104"/>
            <a:ext cx="490467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TRÒ CHƠI</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9" name="Rectangle: Rounded Corners 7">
            <a:extLst>
              <a:ext uri="{FF2B5EF4-FFF2-40B4-BE49-F238E27FC236}">
                <a16:creationId xmlns:a16="http://schemas.microsoft.com/office/drawing/2014/main" id="{BE55959A-1F2C-46C2-9FCD-F989F5DD87B7}"/>
              </a:ext>
            </a:extLst>
          </p:cNvPr>
          <p:cNvSpPr/>
          <p:nvPr/>
        </p:nvSpPr>
        <p:spPr>
          <a:xfrm>
            <a:off x="189315" y="3116325"/>
            <a:ext cx="2640909" cy="103294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động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53C967EF-6321-45EB-B34B-D99D778ACFBD}"/>
              </a:ext>
            </a:extLst>
          </p:cNvPr>
          <p:cNvSpPr/>
          <p:nvPr/>
        </p:nvSpPr>
        <p:spPr>
          <a:xfrm>
            <a:off x="189315" y="4290936"/>
            <a:ext cx="2630303" cy="1122320"/>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2" name="Rectangle: Rounded Corners 7">
            <a:extLst>
              <a:ext uri="{FF2B5EF4-FFF2-40B4-BE49-F238E27FC236}">
                <a16:creationId xmlns:a16="http://schemas.microsoft.com/office/drawing/2014/main" id="{3582B86B-BF97-4986-B5E7-3EF41E0CF4DB}"/>
              </a:ext>
            </a:extLst>
          </p:cNvPr>
          <p:cNvSpPr/>
          <p:nvPr/>
        </p:nvSpPr>
        <p:spPr>
          <a:xfrm>
            <a:off x="4810363" y="3171455"/>
            <a:ext cx="6221636" cy="201997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Đ</a:t>
            </a:r>
            <a:r>
              <a:rPr lang="en-US" sz="2600" b="1" dirty="0" err="1" smtClean="0">
                <a:solidFill>
                  <a:schemeClr val="tx1"/>
                </a:solidFill>
                <a:latin typeface="#9Slide03 SFU Futura_12" panose="00000400000000000000" pitchFamily="2" charset="0"/>
                <a:cs typeface="Arial" panose="020B0604020202020204" pitchFamily="34" charset="0"/>
              </a:rPr>
              <a:t>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thông</a:t>
            </a:r>
            <a:r>
              <a:rPr lang="en-US" sz="2600" b="1" dirty="0">
                <a:solidFill>
                  <a:schemeClr val="tx1"/>
                </a:solidFill>
                <a:latin typeface="#9Slide03 SFU Futura_12" panose="00000400000000000000" pitchFamily="2" charset="0"/>
                <a:cs typeface="Arial" panose="020B0604020202020204" pitchFamily="34" charset="0"/>
              </a:rPr>
              <a:t> tin </a:t>
            </a:r>
            <a:r>
              <a:rPr lang="en-US" sz="2600" b="1" dirty="0" smtClean="0">
                <a:solidFill>
                  <a:schemeClr val="tx1"/>
                </a:solidFill>
                <a:latin typeface="#9Slide03 SFU Futura_12" panose="00000400000000000000" pitchFamily="2" charset="0"/>
                <a:cs typeface="Arial" panose="020B0604020202020204" pitchFamily="34" charset="0"/>
              </a:rPr>
              <a:t>SGK</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hợp</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vi-VN" sz="2400" b="1" i="1" dirty="0" smtClean="0">
                <a:solidFill>
                  <a:schemeClr val="tx1"/>
                </a:solidFill>
                <a:latin typeface="#9Slide03 SFU Futura_12" panose="00000400000000000000" pitchFamily="2" charset="0"/>
                <a:cs typeface="Arial" panose="020B0604020202020204" pitchFamily="34" charset="0"/>
              </a:rPr>
              <a:t>GDP </a:t>
            </a:r>
            <a:r>
              <a:rPr lang="vi-VN" sz="2400" b="1" i="1" dirty="0">
                <a:solidFill>
                  <a:schemeClr val="tx1"/>
                </a:solidFill>
                <a:latin typeface="#9Slide03 SFU Futura_12" panose="00000400000000000000" pitchFamily="2" charset="0"/>
                <a:cs typeface="Arial" panose="020B0604020202020204" pitchFamily="34" charset="0"/>
              </a:rPr>
              <a:t>và GDP/người của các trung tâm kinh tế lớn trên thế giới, năm 2020</a:t>
            </a:r>
            <a:r>
              <a:rPr lang="en-US" sz="2400" b="1" i="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viết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ra</a:t>
            </a:r>
            <a:r>
              <a:rPr lang="en-US" sz="2600" b="1" dirty="0">
                <a:solidFill>
                  <a:schemeClr val="tx1"/>
                </a:solidFill>
                <a:latin typeface="#9Slide03 SFU Futura_12" panose="00000400000000000000" pitchFamily="2" charset="0"/>
                <a:cs typeface="Arial" panose="020B0604020202020204" pitchFamily="34" charset="0"/>
              </a:rPr>
              <a:t> 1 </a:t>
            </a:r>
            <a:r>
              <a:rPr lang="en-US" sz="2600" b="1" dirty="0" err="1">
                <a:solidFill>
                  <a:schemeClr val="tx1"/>
                </a:solidFill>
                <a:latin typeface="#9Slide03 SFU Futura_12" panose="00000400000000000000" pitchFamily="2" charset="0"/>
                <a:cs typeface="Arial" panose="020B0604020202020204" pitchFamily="34" charset="0"/>
              </a:rPr>
              <a:t>dẫn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chứng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vào</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giấy</a:t>
            </a:r>
            <a:r>
              <a:rPr lang="en-US" sz="2600" b="1" dirty="0">
                <a:solidFill>
                  <a:schemeClr val="tx1"/>
                </a:solidFill>
                <a:latin typeface="#9Slide03 SFU Futura_12" panose="00000400000000000000" pitchFamily="2" charset="0"/>
                <a:cs typeface="Arial" panose="020B0604020202020204" pitchFamily="34" charset="0"/>
              </a:rPr>
              <a:t> note </a:t>
            </a:r>
            <a:r>
              <a:rPr lang="en-US" sz="2600" b="1" dirty="0" err="1">
                <a:solidFill>
                  <a:schemeClr val="tx1"/>
                </a:solidFill>
                <a:latin typeface="#9Slide03 SFU Futura_12" panose="00000400000000000000" pitchFamily="2" charset="0"/>
                <a:cs typeface="Arial" panose="020B0604020202020204" pitchFamily="34" charset="0"/>
              </a:rPr>
              <a:t>để</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thấy</a:t>
            </a:r>
            <a:r>
              <a:rPr lang="en-US" sz="2600" b="1" dirty="0">
                <a:solidFill>
                  <a:schemeClr val="tx1"/>
                </a:solidFill>
                <a:latin typeface="#9Slide03 SFU Futura_12" panose="00000400000000000000" pitchFamily="2" charset="0"/>
                <a:cs typeface="Arial" panose="020B0604020202020204" pitchFamily="34" charset="0"/>
              </a:rPr>
              <a:t> EU </a:t>
            </a:r>
            <a:r>
              <a:rPr lang="en-US" sz="2600" b="1" dirty="0" err="1">
                <a:solidFill>
                  <a:schemeClr val="tx1"/>
                </a:solidFill>
                <a:latin typeface="#9Slide03 SFU Futura_12" panose="00000400000000000000" pitchFamily="2" charset="0"/>
                <a:cs typeface="Arial" panose="020B0604020202020204" pitchFamily="34" charset="0"/>
              </a:rPr>
              <a:t>là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một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trong</a:t>
            </a:r>
            <a:r>
              <a:rPr lang="en-US" sz="2600" b="1" dirty="0">
                <a:solidFill>
                  <a:schemeClr val="tx1"/>
                </a:solidFill>
                <a:latin typeface="#9Slide03 SFU Futura_12" panose="00000400000000000000" pitchFamily="2" charset="0"/>
                <a:cs typeface="Arial" panose="020B0604020202020204" pitchFamily="34" charset="0"/>
              </a:rPr>
              <a:t> 4 </a:t>
            </a:r>
            <a:r>
              <a:rPr lang="en-US" sz="2600" b="1" dirty="0" err="1">
                <a:solidFill>
                  <a:schemeClr val="tx1"/>
                </a:solidFill>
                <a:latin typeface="#9Slide03 SFU Futura_12" panose="00000400000000000000" pitchFamily="2" charset="0"/>
                <a:cs typeface="Arial" panose="020B0604020202020204" pitchFamily="34" charset="0"/>
              </a:rPr>
              <a:t>trung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tâm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kinh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lớn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trên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giới</a:t>
            </a:r>
            <a:r>
              <a:rPr lang="en-US" sz="2600" b="1" dirty="0" smtClean="0">
                <a:solidFill>
                  <a:schemeClr val="tx1"/>
                </a:solidFill>
                <a:latin typeface="#9Slide03 SFU Futura_12" panose="00000400000000000000" pitchFamily="2" charset="0"/>
                <a:cs typeface="Arial" panose="020B0604020202020204" pitchFamily="34" charset="0"/>
              </a:rPr>
              <a:t>.</a:t>
            </a:r>
          </a:p>
        </p:txBody>
      </p:sp>
      <p:sp>
        <p:nvSpPr>
          <p:cNvPr id="23" name="Rectangle: Rounded Corners 7">
            <a:extLst>
              <a:ext uri="{FF2B5EF4-FFF2-40B4-BE49-F238E27FC236}">
                <a16:creationId xmlns:a16="http://schemas.microsoft.com/office/drawing/2014/main" id="{D5397E9F-57CE-4CBC-BF7D-C7F3ACC44961}"/>
              </a:ext>
            </a:extLst>
          </p:cNvPr>
          <p:cNvSpPr/>
          <p:nvPr/>
        </p:nvSpPr>
        <p:spPr>
          <a:xfrm>
            <a:off x="210737" y="5550231"/>
            <a:ext cx="2640908" cy="1059339"/>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2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5D6E7CB2-DECE-4A7D-A15B-85B6D0E3F4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683632" y="3132720"/>
            <a:ext cx="2041353" cy="1100730"/>
          </a:xfrm>
          <a:prstGeom prst="rect">
            <a:avLst/>
          </a:prstGeom>
        </p:spPr>
      </p:pic>
      <p:pic>
        <p:nvPicPr>
          <p:cNvPr id="32"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13661" y="4370425"/>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91098" y="5672465"/>
            <a:ext cx="1056245" cy="10338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icon sách vở - Hình I_con sách vở - Ngô Trọng Nghĩa - Website của  Trường Tiểu Học An Thạnh 3"/>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10563169" y="3439903"/>
            <a:ext cx="1589250" cy="167694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7">
            <a:extLst>
              <a:ext uri="{FF2B5EF4-FFF2-40B4-BE49-F238E27FC236}">
                <a16:creationId xmlns:a16="http://schemas.microsoft.com/office/drawing/2014/main" id="{D5397E9F-57CE-4CBC-BF7D-C7F3ACC44961}"/>
              </a:ext>
            </a:extLst>
          </p:cNvPr>
          <p:cNvSpPr/>
          <p:nvPr/>
        </p:nvSpPr>
        <p:spPr>
          <a:xfrm>
            <a:off x="4810362" y="5373382"/>
            <a:ext cx="5743995" cy="1332893"/>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Hết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giờ</a:t>
            </a:r>
            <a:r>
              <a:rPr lang="en-US" sz="2600" b="1" dirty="0" smtClean="0">
                <a:solidFill>
                  <a:srgbClr val="002060"/>
                </a:solidFill>
                <a:latin typeface="#9Slide03 SFU Futura_12" panose="00000400000000000000" pitchFamily="2" charset="0"/>
                <a:cs typeface="Arial" panose="020B0604020202020204" pitchFamily="34" charset="0"/>
              </a:rPr>
              <a:t>, </a:t>
            </a:r>
            <a:r>
              <a:rPr lang="vi-VN" sz="2600" b="1" dirty="0" smtClean="0">
                <a:solidFill>
                  <a:srgbClr val="002060"/>
                </a:solidFill>
                <a:latin typeface="#9Slide03 SFU Futura_12" panose="00000400000000000000" pitchFamily="2" charset="0"/>
                <a:cs typeface="Arial" panose="020B0604020202020204" pitchFamily="34" charset="0"/>
              </a:rPr>
              <a:t>gấp </a:t>
            </a:r>
            <a:r>
              <a:rPr lang="vi-VN" sz="2600" b="1" dirty="0">
                <a:solidFill>
                  <a:srgbClr val="002060"/>
                </a:solidFill>
                <a:latin typeface="#9Slide03 SFU Futura_12" panose="00000400000000000000" pitchFamily="2" charset="0"/>
                <a:cs typeface="Arial" panose="020B0604020202020204" pitchFamily="34" charset="0"/>
              </a:rPr>
              <a:t>tờ giấy lại, đưa qua 1 nhóm khác và yêu cầu nhóm đó đọc nội dung viết trong </a:t>
            </a:r>
            <a:r>
              <a:rPr lang="vi-VN" sz="2600" b="1" dirty="0"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24" name="Picture 4" descr="Nắm tay Clip nghệ thuật - mọi người nắm tay nhau trong một vòng tròn png  tải về - Miễn phí trong suốt Hành Vi Con Người png Tải về."/>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375" b="97000" l="7778" r="92000">
                        <a14:foregroundMark x1="58222" y1="15375" x2="58222" y2="15375"/>
                        <a14:foregroundMark x1="57778" y1="15375" x2="57778" y2="15375"/>
                        <a14:foregroundMark x1="52444" y1="1375" x2="52444" y2="1375"/>
                        <a14:foregroundMark x1="15778" y1="26750" x2="15333" y2="37750"/>
                        <a14:foregroundMark x1="83000" y1="28750" x2="85222" y2="40750"/>
                        <a14:foregroundMark x1="91778" y1="76500" x2="92222" y2="93000"/>
                        <a14:foregroundMark x1="41444" y1="97000" x2="41444" y2="97000"/>
                        <a14:foregroundMark x1="40556" y1="94500" x2="40556" y2="94500"/>
                        <a14:foregroundMark x1="11333" y1="82500" x2="7778" y2="94500"/>
                        <a14:foregroundMark x1="52444" y1="29750" x2="51556" y2="46625"/>
                        <a14:foregroundMark x1="50667" y1="9375" x2="53333" y2="29750"/>
                        <a14:foregroundMark x1="44000" y1="28250" x2="30778" y2="40250"/>
                        <a14:foregroundMark x1="56444" y1="49625" x2="57333" y2="58125"/>
                        <a14:foregroundMark x1="44444" y1="51125" x2="41000" y2="62625"/>
                        <a14:foregroundMark x1="59111" y1="60125" x2="59111" y2="65125"/>
                        <a14:foregroundMark x1="42333" y1="59625" x2="44000" y2="67625"/>
                      </a14:backgroundRemoval>
                    </a14:imgEffect>
                  </a14:imgLayer>
                </a14:imgProps>
              </a:ext>
              <a:ext uri="{28A0092B-C50C-407E-A947-70E740481C1C}">
                <a14:useLocalDpi xmlns:a14="http://schemas.microsoft.com/office/drawing/2010/main" val="0"/>
              </a:ext>
            </a:extLst>
          </a:blip>
          <a:srcRect/>
          <a:stretch>
            <a:fillRect/>
          </a:stretch>
        </p:blipFill>
        <p:spPr bwMode="auto">
          <a:xfrm>
            <a:off x="10563169" y="5323366"/>
            <a:ext cx="1502751" cy="133577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1256144" y="26586"/>
            <a:ext cx="10058400" cy="838763"/>
            <a:chOff x="486698" y="-7562"/>
            <a:chExt cx="10058400" cy="838763"/>
          </a:xfrm>
        </p:grpSpPr>
        <p:grpSp>
          <p:nvGrpSpPr>
            <p:cNvPr id="45" name="Group 44"/>
            <p:cNvGrpSpPr/>
            <p:nvPr/>
          </p:nvGrpSpPr>
          <p:grpSpPr>
            <a:xfrm>
              <a:off x="486698" y="42558"/>
              <a:ext cx="10058400" cy="788643"/>
              <a:chOff x="-4229473" y="23612"/>
              <a:chExt cx="7627310" cy="876618"/>
            </a:xfrm>
          </p:grpSpPr>
          <p:sp>
            <p:nvSpPr>
              <p:cNvPr id="47" name="Rectangle: Rounded Corners 17">
                <a:extLst>
                  <a:ext uri="{FF2B5EF4-FFF2-40B4-BE49-F238E27FC236}">
                    <a16:creationId xmlns:a16="http://schemas.microsoft.com/office/drawing/2014/main"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8" name="TextBox 47">
                <a:extLst>
                  <a:ext uri="{FF2B5EF4-FFF2-40B4-BE49-F238E27FC236}">
                    <a16:creationId xmlns:a16="http://schemas.microsoft.com/office/drawing/2014/main" id="{4EC68D7C-3C39-4B6F-8758-427A97DB07ED}"/>
                  </a:ext>
                </a:extLst>
              </p:cNvPr>
              <p:cNvSpPr txBox="1"/>
              <p:nvPr/>
            </p:nvSpPr>
            <p:spPr>
              <a:xfrm>
                <a:off x="-3431480" y="44956"/>
                <a:ext cx="668644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TÂM KINH 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46" name="Picture 2" descr="EU - Những Điều Bạn Cần Biết"/>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46939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5124"/>
                                        </p:tgtEl>
                                        <p:attrNameLst>
                                          <p:attrName>style.visibility</p:attrName>
                                        </p:attrNameLst>
                                      </p:cBhvr>
                                      <p:to>
                                        <p:strVal val="visible"/>
                                      </p:to>
                                    </p:set>
                                    <p:animEffect transition="in" filter="fade">
                                      <p:cBhvr>
                                        <p:cTn id="5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8" grpId="0" animBg="1"/>
      <p:bldP spid="19" grpId="0" animBg="1"/>
      <p:bldP spid="20" grpId="0" animBg="1"/>
      <p:bldP spid="22" grpId="0" animBg="1"/>
      <p:bldP spid="23"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907" y="1704232"/>
            <a:ext cx="6840093" cy="43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351907" y="3715524"/>
            <a:ext cx="6840093" cy="6647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208602" y="90834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3292" y="981445"/>
            <a:ext cx="4408334" cy="905184"/>
          </a:xfrm>
          <a:prstGeom prst="rect">
            <a:avLst/>
          </a:prstGeom>
        </p:spPr>
        <p:txBody>
          <a:bodyPr wrap="square">
            <a:spAutoFit/>
          </a:bodyPr>
          <a:lstStyle/>
          <a:p>
            <a:pPr algn="just">
              <a:lnSpc>
                <a:spcPct val="115000"/>
              </a:lnSpc>
            </a:pPr>
            <a:r>
              <a:rPr lang="en-US" sz="2400" b="1" dirty="0" err="1">
                <a:solidFill>
                  <a:schemeClr val="accent2">
                    <a:lumMod val="50000"/>
                  </a:schemeClr>
                </a:solidFill>
                <a:latin typeface="#9Slide03 SFU Futura_12" panose="020B0604020202020204" charset="0"/>
                <a:ea typeface="Cambria" panose="02040503050406030204" pitchFamily="18" charset="0"/>
              </a:rPr>
              <a:t>Năm</a:t>
            </a:r>
            <a:r>
              <a:rPr lang="en-US" sz="2400" b="1" dirty="0">
                <a:solidFill>
                  <a:schemeClr val="accent2">
                    <a:lumMod val="50000"/>
                  </a:schemeClr>
                </a:solidFill>
                <a:latin typeface="#9Slide03 SFU Futura_12" panose="020B0604020202020204" charset="0"/>
                <a:ea typeface="Cambria" panose="02040503050406030204" pitchFamily="18" charset="0"/>
              </a:rPr>
              <a:t> 2020, GDP </a:t>
            </a:r>
            <a:r>
              <a:rPr lang="en-US" sz="2400" b="1" dirty="0" err="1">
                <a:solidFill>
                  <a:schemeClr val="accent2">
                    <a:lumMod val="50000"/>
                  </a:schemeClr>
                </a:solidFill>
                <a:latin typeface="#9Slide03 SFU Futura_12" panose="020B0604020202020204" charset="0"/>
                <a:ea typeface="Cambria" panose="02040503050406030204" pitchFamily="18" charset="0"/>
              </a:rPr>
              <a:t>đạt</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hơn</a:t>
            </a:r>
            <a:r>
              <a:rPr lang="en-US" sz="2400" b="1" dirty="0">
                <a:solidFill>
                  <a:schemeClr val="accent2">
                    <a:lumMod val="50000"/>
                  </a:schemeClr>
                </a:solidFill>
                <a:latin typeface="#9Slide03 SFU Futura_12" panose="020B0604020202020204" charset="0"/>
                <a:ea typeface="Cambria" panose="02040503050406030204" pitchFamily="18" charset="0"/>
              </a:rPr>
              <a:t> 15 </a:t>
            </a:r>
            <a:r>
              <a:rPr lang="en-US" sz="2400" b="1" dirty="0" err="1">
                <a:solidFill>
                  <a:schemeClr val="accent2">
                    <a:lumMod val="50000"/>
                  </a:schemeClr>
                </a:solidFill>
                <a:latin typeface="#9Slide03 SFU Futura_12" panose="020B0604020202020204" charset="0"/>
                <a:ea typeface="Cambria" panose="02040503050406030204" pitchFamily="18" charset="0"/>
              </a:rPr>
              <a:t>nghìn</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tỉ</a:t>
            </a:r>
            <a:r>
              <a:rPr lang="en-US" sz="2400" b="1" dirty="0">
                <a:solidFill>
                  <a:schemeClr val="accent2">
                    <a:lumMod val="50000"/>
                  </a:schemeClr>
                </a:solidFill>
                <a:latin typeface="#9Slide03 SFU Futura_12" panose="020B0604020202020204" charset="0"/>
                <a:ea typeface="Cambria" panose="02040503050406030204" pitchFamily="18" charset="0"/>
              </a:rPr>
              <a:t> USD, </a:t>
            </a:r>
            <a:r>
              <a:rPr lang="en-US" sz="2400" b="1" dirty="0" err="1">
                <a:solidFill>
                  <a:schemeClr val="accent2">
                    <a:lumMod val="50000"/>
                  </a:schemeClr>
                </a:solidFill>
                <a:latin typeface="#9Slide03 SFU Futura_12" panose="020B0604020202020204" charset="0"/>
                <a:ea typeface="Cambria" panose="02040503050406030204" pitchFamily="18" charset="0"/>
              </a:rPr>
              <a:t>xếp</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thứ</a:t>
            </a:r>
            <a:r>
              <a:rPr lang="en-US" sz="2400" b="1" dirty="0">
                <a:solidFill>
                  <a:schemeClr val="accent2">
                    <a:lumMod val="50000"/>
                  </a:schemeClr>
                </a:solidFill>
                <a:latin typeface="#9Slide03 SFU Futura_12" panose="020B0604020202020204" charset="0"/>
                <a:ea typeface="Cambria" panose="02040503050406030204" pitchFamily="18" charset="0"/>
              </a:rPr>
              <a:t> 2 </a:t>
            </a:r>
            <a:r>
              <a:rPr lang="en-US" sz="2400" b="1" dirty="0" err="1">
                <a:solidFill>
                  <a:schemeClr val="accent2">
                    <a:lumMod val="50000"/>
                  </a:schemeClr>
                </a:solidFill>
                <a:latin typeface="#9Slide03 SFU Futura_12" panose="020B0604020202020204" charset="0"/>
                <a:ea typeface="Cambria" panose="02040503050406030204" pitchFamily="18" charset="0"/>
              </a:rPr>
              <a:t>thế</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giới</a:t>
            </a:r>
            <a:r>
              <a:rPr lang="en-US" sz="2400" b="1" dirty="0">
                <a:solidFill>
                  <a:schemeClr val="accent2">
                    <a:lumMod val="50000"/>
                  </a:schemeClr>
                </a:solidFill>
                <a:latin typeface="#9Slide03 SFU Futura_12" panose="020B0604020202020204" charset="0"/>
                <a:ea typeface="Cambria" panose="02040503050406030204" pitchFamily="18" charset="0"/>
              </a:rPr>
              <a:t>.</a:t>
            </a:r>
            <a:endParaRPr lang="en-US" sz="2400" b="1" dirty="0">
              <a:solidFill>
                <a:schemeClr val="accent2">
                  <a:lumMod val="50000"/>
                </a:schemeClr>
              </a:solidFill>
              <a:latin typeface="#9Slide03 SFU Futura_12" panose="020B0604020202020204" charset="0"/>
              <a:ea typeface="Tahoma" panose="020B0604030504040204" pitchFamily="34" charset="0"/>
            </a:endParaRPr>
          </a:p>
        </p:txBody>
      </p:sp>
      <p:sp>
        <p:nvSpPr>
          <p:cNvPr id="6" name="Rectangle 5"/>
          <p:cNvSpPr/>
          <p:nvPr/>
        </p:nvSpPr>
        <p:spPr>
          <a:xfrm>
            <a:off x="101120" y="3083823"/>
            <a:ext cx="4822043" cy="905184"/>
          </a:xfrm>
          <a:prstGeom prst="rect">
            <a:avLst/>
          </a:prstGeom>
        </p:spPr>
        <p:txBody>
          <a:bodyPr wrap="square">
            <a:spAutoFit/>
          </a:bodyPr>
          <a:lstStyle/>
          <a:p>
            <a:pPr algn="just">
              <a:lnSpc>
                <a:spcPct val="115000"/>
              </a:lnSpc>
            </a:pPr>
            <a:r>
              <a:rPr lang="en-US" sz="2400" b="1" dirty="0" smtClean="0">
                <a:solidFill>
                  <a:srgbClr val="0033CC"/>
                </a:solidFill>
                <a:latin typeface="#9Slide03 SFU Futura_12" panose="020B0604020202020204" charset="0"/>
                <a:ea typeface="Cambria" panose="02040503050406030204" pitchFamily="18" charset="0"/>
              </a:rPr>
              <a:t>EU </a:t>
            </a:r>
            <a:r>
              <a:rPr lang="en-US" sz="2400" b="1" dirty="0" err="1" smtClean="0">
                <a:solidFill>
                  <a:srgbClr val="0033CC"/>
                </a:solidFill>
                <a:latin typeface="#9Slide03 SFU Futura_12" panose="020B0604020202020204" charset="0"/>
                <a:ea typeface="Cambria" panose="02040503050406030204" pitchFamily="18" charset="0"/>
              </a:rPr>
              <a:t>là</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trung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tâm</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dịch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và</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thế</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giới</a:t>
            </a:r>
            <a:r>
              <a:rPr lang="en-US" sz="2400" b="1" dirty="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a typeface="Tahoma" panose="020B0604030504040204" pitchFamily="34" charset="0"/>
            </a:endParaRPr>
          </a:p>
        </p:txBody>
      </p:sp>
      <p:sp>
        <p:nvSpPr>
          <p:cNvPr id="7" name="Rectangle 6"/>
          <p:cNvSpPr/>
          <p:nvPr/>
        </p:nvSpPr>
        <p:spPr>
          <a:xfrm>
            <a:off x="155575" y="5463453"/>
            <a:ext cx="4713134" cy="1366528"/>
          </a:xfrm>
          <a:prstGeom prst="rect">
            <a:avLst/>
          </a:prstGeom>
        </p:spPr>
        <p:txBody>
          <a:bodyPr wrap="square">
            <a:spAutoFit/>
          </a:bodyPr>
          <a:lstStyle/>
          <a:p>
            <a:pPr algn="just">
              <a:lnSpc>
                <a:spcPct val="115000"/>
              </a:lnSpc>
            </a:pPr>
            <a:r>
              <a:rPr lang="en-US" sz="2400" b="1" dirty="0" err="1">
                <a:solidFill>
                  <a:srgbClr val="00B050"/>
                </a:solidFill>
                <a:latin typeface="#9Slide03 SFU Futura_12" panose="020B0604020202020204" charset="0"/>
                <a:ea typeface="Cambria" panose="02040503050406030204" pitchFamily="18" charset="0"/>
              </a:rPr>
              <a:t>Đối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kinh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tế</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lớn</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nhất</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của</a:t>
            </a:r>
            <a:r>
              <a:rPr lang="en-US" sz="2400" b="1" dirty="0">
                <a:solidFill>
                  <a:srgbClr val="00B050"/>
                </a:solidFill>
                <a:latin typeface="#9Slide03 SFU Futura_12" panose="020B0604020202020204" charset="0"/>
                <a:ea typeface="Cambria" panose="02040503050406030204" pitchFamily="18" charset="0"/>
              </a:rPr>
              <a:t> </a:t>
            </a:r>
            <a:r>
              <a:rPr lang="en-US" sz="2400" b="1" dirty="0" smtClean="0">
                <a:solidFill>
                  <a:srgbClr val="00B050"/>
                </a:solidFill>
                <a:latin typeface="#9Slide03 SFU Futura_12" panose="020B0604020202020204" charset="0"/>
                <a:ea typeface="Cambria" panose="02040503050406030204" pitchFamily="18" charset="0"/>
              </a:rPr>
              <a:t>EU </a:t>
            </a:r>
            <a:r>
              <a:rPr lang="en-US" sz="2400" b="1" dirty="0" err="1">
                <a:solidFill>
                  <a:srgbClr val="00B050"/>
                </a:solidFill>
                <a:latin typeface="#9Slide03 SFU Futura_12" panose="020B0604020202020204" charset="0"/>
                <a:ea typeface="Cambria" panose="02040503050406030204" pitchFamily="18" charset="0"/>
              </a:rPr>
              <a:t>là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quốc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gia</a:t>
            </a:r>
            <a:r>
              <a:rPr lang="en-US" sz="2400" b="1" dirty="0">
                <a:solidFill>
                  <a:srgbClr val="00B050"/>
                </a:solidFill>
                <a:latin typeface="#9Slide03 SFU Futura_12" panose="020B0604020202020204" charset="0"/>
                <a:ea typeface="Cambria" panose="02040503050406030204" pitchFamily="18" charset="0"/>
              </a:rPr>
              <a:t> ở </a:t>
            </a:r>
            <a:r>
              <a:rPr lang="en-US" sz="2400" b="1" dirty="0" err="1">
                <a:solidFill>
                  <a:srgbClr val="00B050"/>
                </a:solidFill>
                <a:latin typeface="#9Slide03 SFU Futura_12" panose="020B0604020202020204" charset="0"/>
                <a:ea typeface="Cambria" panose="02040503050406030204" pitchFamily="18" charset="0"/>
              </a:rPr>
              <a:t>Bắc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Mỹ</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và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châu</a:t>
            </a:r>
            <a:r>
              <a:rPr lang="en-US" sz="2400" b="1" dirty="0">
                <a:solidFill>
                  <a:srgbClr val="00B050"/>
                </a:solidFill>
                <a:latin typeface="#9Slide03 SFU Futura_12" panose="020B0604020202020204" charset="0"/>
                <a:ea typeface="Cambria" panose="02040503050406030204" pitchFamily="18" charset="0"/>
              </a:rPr>
              <a:t> Á - </a:t>
            </a:r>
            <a:r>
              <a:rPr lang="en-US" sz="2400" b="1" dirty="0" err="1">
                <a:solidFill>
                  <a:srgbClr val="00B050"/>
                </a:solidFill>
                <a:latin typeface="#9Slide03 SFU Futura_12" panose="020B0604020202020204" charset="0"/>
                <a:ea typeface="Cambria" panose="02040503050406030204" pitchFamily="18" charset="0"/>
              </a:rPr>
              <a:t>Thái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Bình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Dương</a:t>
            </a:r>
            <a:r>
              <a:rPr lang="en-US" sz="2400" b="1" dirty="0">
                <a:solidFill>
                  <a:srgbClr val="00B050"/>
                </a:solidFill>
                <a:latin typeface="#9Slide03 SFU Futura_12" panose="020B0604020202020204" charset="0"/>
                <a:ea typeface="Cambria" panose="02040503050406030204" pitchFamily="18" charset="0"/>
              </a:rPr>
              <a:t>.</a:t>
            </a:r>
            <a:endParaRPr lang="en-US" sz="2400" b="1" dirty="0">
              <a:solidFill>
                <a:srgbClr val="00B050"/>
              </a:solidFill>
              <a:latin typeface="#9Slide03 SFU Futura_12" panose="020B0604020202020204" charset="0"/>
            </a:endParaRPr>
          </a:p>
        </p:txBody>
      </p:sp>
      <p:pic>
        <p:nvPicPr>
          <p:cNvPr id="7172" name="Picture 4" descr="Gdp Icon - Download in Colored Outline St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051" y="1886629"/>
            <a:ext cx="1197194" cy="119719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Çizgi Film Manzarası Animasyon, Animasyon, şehir, ufuk çizgisi, çizgi film  png | PNGWi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511095" y="3925210"/>
            <a:ext cx="3872728" cy="17698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256144" y="26586"/>
            <a:ext cx="10058400" cy="838763"/>
            <a:chOff x="486698" y="-7562"/>
            <a:chExt cx="10058400" cy="838763"/>
          </a:xfrm>
        </p:grpSpPr>
        <p:grpSp>
          <p:nvGrpSpPr>
            <p:cNvPr id="17" name="Group 16"/>
            <p:cNvGrpSpPr/>
            <p:nvPr/>
          </p:nvGrpSpPr>
          <p:grpSpPr>
            <a:xfrm>
              <a:off x="486698" y="42558"/>
              <a:ext cx="10058400" cy="788643"/>
              <a:chOff x="-4229473" y="23612"/>
              <a:chExt cx="7627310" cy="876618"/>
            </a:xfrm>
          </p:grpSpPr>
          <p:sp>
            <p:nvSpPr>
              <p:cNvPr id="19" name="Rectangle: Rounded Corners 17">
                <a:extLst>
                  <a:ext uri="{FF2B5EF4-FFF2-40B4-BE49-F238E27FC236}">
                    <a16:creationId xmlns:a16="http://schemas.microsoft.com/office/drawing/2014/main"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4EC68D7C-3C39-4B6F-8758-427A97DB07ED}"/>
                  </a:ext>
                </a:extLst>
              </p:cNvPr>
              <p:cNvSpPr txBox="1"/>
              <p:nvPr/>
            </p:nvSpPr>
            <p:spPr>
              <a:xfrm>
                <a:off x="-3431480" y="44956"/>
                <a:ext cx="668644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TÂM KINH 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18" name="Picture 2" descr="EU - Những Điều Bạn Cần Biết"/>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6498192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7174"/>
                                        </p:tgtEl>
                                        <p:attrNameLst>
                                          <p:attrName>style.visibility</p:attrName>
                                        </p:attrNameLst>
                                      </p:cBhvr>
                                      <p:to>
                                        <p:strVal val="visible"/>
                                      </p:to>
                                    </p:set>
                                    <p:animEffect transition="in" filter="fade">
                                      <p:cBhvr>
                                        <p:cTn id="33" dur="500"/>
                                        <p:tgtEl>
                                          <p:spTgt spid="71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6" name="Straight Connector 25"/>
          <p:cNvCxnSpPr/>
          <p:nvPr/>
        </p:nvCxnSpPr>
        <p:spPr>
          <a:xfrm>
            <a:off x="5208602" y="90834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172" name="Picture 4" descr="Gdp Icon - Download in Colored Outline St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703" y="1133334"/>
            <a:ext cx="863901" cy="8639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Çizgi Film Manzarası Animasyon, Animasyon, şehir, ufuk çizgisi, çizgi film  png | PNGWi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1522735" y="5431431"/>
            <a:ext cx="3642531" cy="166461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256144" y="26586"/>
            <a:ext cx="10058400" cy="838763"/>
            <a:chOff x="486698" y="-7562"/>
            <a:chExt cx="10058400" cy="838763"/>
          </a:xfrm>
        </p:grpSpPr>
        <p:grpSp>
          <p:nvGrpSpPr>
            <p:cNvPr id="17" name="Group 16"/>
            <p:cNvGrpSpPr/>
            <p:nvPr/>
          </p:nvGrpSpPr>
          <p:grpSpPr>
            <a:xfrm>
              <a:off x="486698" y="42558"/>
              <a:ext cx="10058400" cy="788643"/>
              <a:chOff x="-4229473" y="23612"/>
              <a:chExt cx="7627310" cy="876618"/>
            </a:xfrm>
          </p:grpSpPr>
          <p:sp>
            <p:nvSpPr>
              <p:cNvPr id="19" name="Rectangle: Rounded Corners 17">
                <a:extLst>
                  <a:ext uri="{FF2B5EF4-FFF2-40B4-BE49-F238E27FC236}">
                    <a16:creationId xmlns:a16="http://schemas.microsoft.com/office/drawing/2014/main"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4EC68D7C-3C39-4B6F-8758-427A97DB07ED}"/>
                  </a:ext>
                </a:extLst>
              </p:cNvPr>
              <p:cNvSpPr txBox="1"/>
              <p:nvPr/>
            </p:nvSpPr>
            <p:spPr>
              <a:xfrm>
                <a:off x="-3431480" y="44956"/>
                <a:ext cx="668644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TÂM KINH 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18" name="Picture 2" descr="EU - Những Điều Bạn Cần Biết"/>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2" name="Table 21"/>
          <p:cNvGraphicFramePr>
            <a:graphicFrameLocks noGrp="1"/>
          </p:cNvGraphicFramePr>
          <p:nvPr>
            <p:extLst>
              <p:ext uri="{D42A27DB-BD31-4B8C-83A1-F6EECF244321}">
                <p14:modId xmlns:p14="http://schemas.microsoft.com/office/powerpoint/2010/main" val="28272454"/>
              </p:ext>
            </p:extLst>
          </p:nvPr>
        </p:nvGraphicFramePr>
        <p:xfrm>
          <a:off x="5278683" y="2746592"/>
          <a:ext cx="6667511" cy="2056466"/>
        </p:xfrm>
        <a:graphic>
          <a:graphicData uri="http://schemas.openxmlformats.org/drawingml/2006/table">
            <a:tbl>
              <a:tblPr firstRow="1" bandRow="1">
                <a:tableStyleId>{616DA210-FB5B-4158-B5E0-FEB733F419BA}</a:tableStyleId>
              </a:tblPr>
              <a:tblGrid>
                <a:gridCol w="1859536">
                  <a:extLst>
                    <a:ext uri="{9D8B030D-6E8A-4147-A177-3AD203B41FA5}">
                      <a16:colId xmlns:a16="http://schemas.microsoft.com/office/drawing/2014/main" val="3622398061"/>
                    </a:ext>
                  </a:extLst>
                </a:gridCol>
                <a:gridCol w="1120878">
                  <a:extLst>
                    <a:ext uri="{9D8B030D-6E8A-4147-A177-3AD203B41FA5}">
                      <a16:colId xmlns:a16="http://schemas.microsoft.com/office/drawing/2014/main" val="3525688987"/>
                    </a:ext>
                  </a:extLst>
                </a:gridCol>
                <a:gridCol w="1356851">
                  <a:extLst>
                    <a:ext uri="{9D8B030D-6E8A-4147-A177-3AD203B41FA5}">
                      <a16:colId xmlns:a16="http://schemas.microsoft.com/office/drawing/2014/main" val="2409968661"/>
                    </a:ext>
                  </a:extLst>
                </a:gridCol>
                <a:gridCol w="1076633">
                  <a:extLst>
                    <a:ext uri="{9D8B030D-6E8A-4147-A177-3AD203B41FA5}">
                      <a16:colId xmlns:a16="http://schemas.microsoft.com/office/drawing/2014/main" val="1282834482"/>
                    </a:ext>
                  </a:extLst>
                </a:gridCol>
                <a:gridCol w="1253613">
                  <a:extLst>
                    <a:ext uri="{9D8B030D-6E8A-4147-A177-3AD203B41FA5}">
                      <a16:colId xmlns:a16="http://schemas.microsoft.com/office/drawing/2014/main" val="4288583335"/>
                    </a:ext>
                  </a:extLst>
                </a:gridCol>
              </a:tblGrid>
              <a:tr h="837266">
                <a:tc>
                  <a:txBody>
                    <a:bodyPr/>
                    <a:lstStyle/>
                    <a:p>
                      <a:pPr algn="ctr"/>
                      <a:r>
                        <a:rPr lang="en-US" sz="2400" dirty="0" err="1" smtClean="0">
                          <a:latin typeface="#9Slide03 SFU Futura_12" panose="020B0604020202020204" charset="0"/>
                        </a:rPr>
                        <a:t>Chỉ</a:t>
                      </a:r>
                      <a:r>
                        <a:rPr lang="en-US" sz="2400" baseline="0" dirty="0" smtClean="0">
                          <a:latin typeface="#9Slide03 SFU Futura_12" panose="020B0604020202020204" charset="0"/>
                        </a:rPr>
                        <a:t> </a:t>
                      </a:r>
                      <a:r>
                        <a:rPr lang="en-US" sz="2400" baseline="0" dirty="0" err="1" smtClean="0">
                          <a:latin typeface="#9Slide03 SFU Futura_12" panose="020B0604020202020204" charset="0"/>
                        </a:rPr>
                        <a:t>số</a:t>
                      </a:r>
                      <a:endParaRPr lang="en-US" sz="2400" dirty="0">
                        <a:latin typeface="#9Slide03 SFU Futura_12" panose="020B0604020202020204" charset="0"/>
                      </a:endParaRPr>
                    </a:p>
                  </a:txBody>
                  <a:tcPr>
                    <a:solidFill>
                      <a:srgbClr val="D0F5FE"/>
                    </a:solidFill>
                  </a:tcPr>
                </a:tc>
                <a:tc>
                  <a:txBody>
                    <a:bodyPr/>
                    <a:lstStyle/>
                    <a:p>
                      <a:pPr algn="ctr"/>
                      <a:r>
                        <a:rPr lang="en-US" sz="2400" dirty="0" smtClean="0">
                          <a:latin typeface="#9Slide03 SFU Futura_12" panose="020B0604020202020204" charset="0"/>
                        </a:rPr>
                        <a:t>EU</a:t>
                      </a:r>
                      <a:endParaRPr lang="en-US" sz="2400" dirty="0">
                        <a:latin typeface="#9Slide03 SFU Futura_12" panose="020B0604020202020204" charset="0"/>
                      </a:endParaRPr>
                    </a:p>
                  </a:txBody>
                  <a:tcPr>
                    <a:solidFill>
                      <a:srgbClr val="D0F5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9Slide03 SFU Futura_12" panose="020B0604020202020204" charset="0"/>
                        </a:rPr>
                        <a:t>Hoa</a:t>
                      </a:r>
                      <a:r>
                        <a:rPr lang="en-US" sz="2400" dirty="0" smtClean="0">
                          <a:latin typeface="#9Slide03 SFU Futura_12" panose="020B0604020202020204" charset="0"/>
                        </a:rPr>
                        <a:t> </a:t>
                      </a:r>
                      <a:r>
                        <a:rPr lang="en-US" sz="2400" dirty="0" err="1" smtClean="0">
                          <a:latin typeface="#9Slide03 SFU Futura_12" panose="020B0604020202020204" charset="0"/>
                        </a:rPr>
                        <a:t>Kì</a:t>
                      </a:r>
                      <a:endParaRPr lang="en-US" sz="2400" dirty="0" smtClean="0">
                        <a:latin typeface="#9Slide03 SFU Futura_12" panose="020B0604020202020204" charset="0"/>
                      </a:endParaRPr>
                    </a:p>
                    <a:p>
                      <a:pPr algn="ctr"/>
                      <a:endParaRPr lang="en-US" sz="2400" dirty="0">
                        <a:latin typeface="#9Slide03 SFU Futura_12" panose="020B0604020202020204" charset="0"/>
                      </a:endParaRPr>
                    </a:p>
                  </a:txBody>
                  <a:tcPr>
                    <a:solidFill>
                      <a:srgbClr val="D0F5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9Slide03 SFU Futura_12" panose="020B0604020202020204" charset="0"/>
                        </a:rPr>
                        <a:t>Nhật</a:t>
                      </a:r>
                      <a:r>
                        <a:rPr lang="en-US" sz="2400" baseline="0" dirty="0" smtClean="0">
                          <a:latin typeface="#9Slide03 SFU Futura_12" panose="020B0604020202020204" charset="0"/>
                        </a:rPr>
                        <a:t> </a:t>
                      </a:r>
                      <a:r>
                        <a:rPr lang="en-US" sz="2400" baseline="0" dirty="0" err="1" smtClean="0">
                          <a:latin typeface="#9Slide03 SFU Futura_12" panose="020B0604020202020204" charset="0"/>
                        </a:rPr>
                        <a:t>Bản</a:t>
                      </a:r>
                      <a:endParaRPr lang="en-US" sz="2400" dirty="0" smtClean="0">
                        <a:latin typeface="#9Slide03 SFU Futura_12" panose="020B0604020202020204" charset="0"/>
                      </a:endParaRPr>
                    </a:p>
                  </a:txBody>
                  <a:tcPr>
                    <a:solidFill>
                      <a:srgbClr val="D0F5FE"/>
                    </a:solidFill>
                  </a:tcPr>
                </a:tc>
                <a:tc>
                  <a:txBody>
                    <a:bodyPr/>
                    <a:lstStyle/>
                    <a:p>
                      <a:pPr algn="ctr"/>
                      <a:r>
                        <a:rPr lang="en-US" sz="2400" dirty="0" err="1" smtClean="0">
                          <a:latin typeface="#9Slide03 SFU Futura_12" panose="020B0604020202020204" charset="0"/>
                        </a:rPr>
                        <a:t>Trung</a:t>
                      </a:r>
                      <a:r>
                        <a:rPr lang="en-US" sz="2400" dirty="0" smtClean="0">
                          <a:latin typeface="#9Slide03 SFU Futura_12" panose="020B0604020202020204" charset="0"/>
                        </a:rPr>
                        <a:t> </a:t>
                      </a:r>
                      <a:r>
                        <a:rPr lang="en-US" sz="2400" dirty="0" err="1" smtClean="0">
                          <a:latin typeface="#9Slide03 SFU Futura_12" panose="020B0604020202020204" charset="0"/>
                        </a:rPr>
                        <a:t>Quốc</a:t>
                      </a:r>
                      <a:endParaRPr lang="en-US" sz="2400" dirty="0">
                        <a:latin typeface="#9Slide03 SFU Futura_12" panose="020B0604020202020204" charset="0"/>
                      </a:endParaRPr>
                    </a:p>
                  </a:txBody>
                  <a:tcPr>
                    <a:solidFill>
                      <a:srgbClr val="D0F5FE"/>
                    </a:solidFill>
                  </a:tcPr>
                </a:tc>
                <a:extLst>
                  <a:ext uri="{0D108BD9-81ED-4DB2-BD59-A6C34878D82A}">
                    <a16:rowId xmlns:a16="http://schemas.microsoft.com/office/drawing/2014/main" val="1529982961"/>
                  </a:ext>
                </a:extLst>
              </a:tr>
              <a:tr h="370840">
                <a:tc>
                  <a:txBody>
                    <a:bodyPr/>
                    <a:lstStyle/>
                    <a:p>
                      <a:pPr algn="ctr"/>
                      <a:r>
                        <a:rPr lang="en-US" sz="2400" b="1" dirty="0" smtClean="0">
                          <a:latin typeface="#9Slide03 SFU Futura_12" panose="020B0604020202020204" charset="0"/>
                        </a:rPr>
                        <a:t>GDP</a:t>
                      </a:r>
                      <a:r>
                        <a:rPr lang="en-US" sz="2400" b="1" baseline="0" dirty="0" smtClean="0">
                          <a:latin typeface="#9Slide03 SFU Futura_12" panose="020B0604020202020204" charset="0"/>
                        </a:rPr>
                        <a:t> </a:t>
                      </a:r>
                      <a:r>
                        <a:rPr lang="en-US" sz="2000" b="0" i="1" baseline="0" dirty="0" smtClean="0">
                          <a:latin typeface="#9Slide03 SFU Futura_12" panose="020B0604020202020204" charset="0"/>
                        </a:rPr>
                        <a:t>(</a:t>
                      </a:r>
                      <a:r>
                        <a:rPr lang="en-US" sz="2000" b="0" i="1" baseline="0" dirty="0" err="1" smtClean="0">
                          <a:latin typeface="#9Slide03 SFU Futura_12" panose="020B0604020202020204" charset="0"/>
                        </a:rPr>
                        <a:t>tỉ</a:t>
                      </a:r>
                      <a:r>
                        <a:rPr lang="en-US" sz="2000" b="0" i="1" baseline="0" dirty="0" smtClean="0">
                          <a:latin typeface="#9Slide03 SFU Futura_12" panose="020B0604020202020204" charset="0"/>
                        </a:rPr>
                        <a:t> USD)</a:t>
                      </a:r>
                      <a:endParaRPr lang="en-US" sz="2000" b="0" i="1"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15276</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20937</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4975</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14723</a:t>
                      </a:r>
                      <a:endParaRPr lang="en-US" sz="2000" dirty="0">
                        <a:latin typeface="#9Slide03 SFU Futura_12" panose="020B0604020202020204" charset="0"/>
                      </a:endParaRPr>
                    </a:p>
                  </a:txBody>
                  <a:tcPr>
                    <a:solidFill>
                      <a:schemeClr val="bg1"/>
                    </a:solidFill>
                  </a:tcPr>
                </a:tc>
                <a:extLst>
                  <a:ext uri="{0D108BD9-81ED-4DB2-BD59-A6C34878D82A}">
                    <a16:rowId xmlns:a16="http://schemas.microsoft.com/office/drawing/2014/main" val="1608325627"/>
                  </a:ext>
                </a:extLst>
              </a:tr>
              <a:tr h="370840">
                <a:tc>
                  <a:txBody>
                    <a:bodyPr/>
                    <a:lstStyle/>
                    <a:p>
                      <a:pPr algn="ctr"/>
                      <a:r>
                        <a:rPr lang="en-US" sz="2400" b="1" dirty="0" smtClean="0">
                          <a:latin typeface="#9Slide03 SFU Futura_12" panose="020B0604020202020204" charset="0"/>
                        </a:rPr>
                        <a:t>GDP/</a:t>
                      </a:r>
                      <a:r>
                        <a:rPr lang="en-US" sz="2400" b="1" dirty="0" err="1" smtClean="0">
                          <a:latin typeface="#9Slide03 SFU Futura_12" panose="020B0604020202020204" charset="0"/>
                        </a:rPr>
                        <a:t>người</a:t>
                      </a:r>
                      <a:r>
                        <a:rPr lang="en-US" sz="2400" b="1" baseline="0" dirty="0" smtClean="0">
                          <a:latin typeface="#9Slide03 SFU Futura_12" panose="020B0604020202020204" charset="0"/>
                        </a:rPr>
                        <a:t> </a:t>
                      </a:r>
                      <a:r>
                        <a:rPr lang="en-US" sz="2000" b="0" i="1" baseline="0" dirty="0" smtClean="0">
                          <a:latin typeface="#9Slide03 SFU Futura_12" panose="020B0604020202020204" charset="0"/>
                        </a:rPr>
                        <a:t>(USD/</a:t>
                      </a:r>
                      <a:r>
                        <a:rPr lang="en-US" sz="2000" b="0" i="1" baseline="0" dirty="0" err="1" smtClean="0">
                          <a:latin typeface="#9Slide03 SFU Futura_12" panose="020B0604020202020204" charset="0"/>
                        </a:rPr>
                        <a:t>năm</a:t>
                      </a:r>
                      <a:r>
                        <a:rPr lang="en-US" sz="2000" b="0" i="1" baseline="0" dirty="0" smtClean="0">
                          <a:latin typeface="#9Slide03 SFU Futura_12" panose="020B0604020202020204" charset="0"/>
                        </a:rPr>
                        <a:t>)</a:t>
                      </a:r>
                      <a:endParaRPr lang="en-US" sz="2400" b="0" i="1"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34115</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63544</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39539</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10500</a:t>
                      </a:r>
                      <a:endParaRPr lang="en-US" sz="2000" dirty="0">
                        <a:latin typeface="#9Slide03 SFU Futura_12" panose="020B0604020202020204" charset="0"/>
                      </a:endParaRPr>
                    </a:p>
                  </a:txBody>
                  <a:tcPr>
                    <a:solidFill>
                      <a:schemeClr val="bg1"/>
                    </a:solidFill>
                  </a:tcPr>
                </a:tc>
                <a:extLst>
                  <a:ext uri="{0D108BD9-81ED-4DB2-BD59-A6C34878D82A}">
                    <a16:rowId xmlns:a16="http://schemas.microsoft.com/office/drawing/2014/main" val="376457932"/>
                  </a:ext>
                </a:extLst>
              </a:tr>
            </a:tbl>
          </a:graphicData>
        </a:graphic>
      </p:graphicFrame>
      <p:sp>
        <p:nvSpPr>
          <p:cNvPr id="4" name="Rectangle 3"/>
          <p:cNvSpPr/>
          <p:nvPr/>
        </p:nvSpPr>
        <p:spPr>
          <a:xfrm>
            <a:off x="5476405" y="1654229"/>
            <a:ext cx="6155299" cy="830997"/>
          </a:xfrm>
          <a:prstGeom prst="rect">
            <a:avLst/>
          </a:prstGeom>
        </p:spPr>
        <p:txBody>
          <a:bodyPr wrap="square">
            <a:spAutoFit/>
          </a:bodyPr>
          <a:lstStyle/>
          <a:p>
            <a:pPr algn="ctr"/>
            <a:r>
              <a:rPr lang="en-US" sz="2400" b="1" dirty="0">
                <a:solidFill>
                  <a:srgbClr val="FF0000"/>
                </a:solidFill>
                <a:latin typeface="#9Slide03 SFU Futura_12" panose="00000400000000000000" pitchFamily="2" charset="0"/>
                <a:cs typeface="Arial" panose="020B0604020202020204" pitchFamily="34" charset="0"/>
              </a:rPr>
              <a:t>GDP </a:t>
            </a:r>
            <a:r>
              <a:rPr lang="en-US" sz="2400" b="1" dirty="0" err="1" smtClean="0">
                <a:solidFill>
                  <a:srgbClr val="FF0000"/>
                </a:solidFill>
                <a:latin typeface="#9Slide03 SFU Futura_12" panose="00000400000000000000" pitchFamily="2" charset="0"/>
                <a:cs typeface="Arial" panose="020B0604020202020204" pitchFamily="34" charset="0"/>
              </a:rPr>
              <a:t>và</a:t>
            </a:r>
            <a:r>
              <a:rPr lang="en-US" sz="2400" b="1" dirty="0" smtClean="0">
                <a:solidFill>
                  <a:srgbClr val="FF0000"/>
                </a:solidFill>
                <a:latin typeface="#9Slide03 SFU Futura_12" panose="00000400000000000000" pitchFamily="2" charset="0"/>
                <a:cs typeface="Arial" panose="020B0604020202020204" pitchFamily="34" charset="0"/>
              </a:rPr>
              <a:t> GDP/</a:t>
            </a:r>
            <a:r>
              <a:rPr lang="en-US" sz="2400" b="1" dirty="0" err="1" smtClean="0">
                <a:solidFill>
                  <a:srgbClr val="FF0000"/>
                </a:solidFill>
                <a:latin typeface="#9Slide03 SFU Futura_12" panose="00000400000000000000" pitchFamily="2" charset="0"/>
                <a:cs typeface="Arial" panose="020B0604020202020204" pitchFamily="34" charset="0"/>
              </a:rPr>
              <a:t>người</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của</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các</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trung</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tâm</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kinh</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tế</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lớn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trên</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thế</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giới</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năm</a:t>
            </a:r>
            <a:r>
              <a:rPr lang="en-US" sz="2400" b="1" dirty="0" smtClean="0">
                <a:solidFill>
                  <a:srgbClr val="FF0000"/>
                </a:solidFill>
                <a:latin typeface="#9Slide03 SFU Futura_12" panose="00000400000000000000" pitchFamily="2" charset="0"/>
                <a:cs typeface="Arial" panose="020B0604020202020204" pitchFamily="34" charset="0"/>
              </a:rPr>
              <a:t> 2020</a:t>
            </a:r>
            <a:endParaRPr lang="en-US" sz="2400" dirty="0">
              <a:solidFill>
                <a:srgbClr val="FF0000"/>
              </a:solidFill>
            </a:endParaRPr>
          </a:p>
        </p:txBody>
      </p:sp>
      <p:sp>
        <p:nvSpPr>
          <p:cNvPr id="23" name="Oval 22"/>
          <p:cNvSpPr/>
          <p:nvPr/>
        </p:nvSpPr>
        <p:spPr>
          <a:xfrm rot="5400000">
            <a:off x="6497769" y="3216659"/>
            <a:ext cx="2317834" cy="1116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2571" y="1055439"/>
            <a:ext cx="3322864" cy="905184"/>
          </a:xfrm>
          <a:prstGeom prst="rect">
            <a:avLst/>
          </a:prstGeom>
        </p:spPr>
        <p:txBody>
          <a:bodyPr wrap="square">
            <a:spAutoFit/>
          </a:bodyPr>
          <a:lstStyle/>
          <a:p>
            <a:pPr marR="0" lvl="0" algn="just">
              <a:lnSpc>
                <a:spcPct val="115000"/>
              </a:lnSpc>
              <a:spcBef>
                <a:spcPts val="0"/>
              </a:spcBef>
              <a:spcAft>
                <a:spcPts val="0"/>
              </a:spcAft>
            </a:pPr>
            <a:r>
              <a:rPr lang="en-US" sz="2400" b="1" dirty="0">
                <a:solidFill>
                  <a:srgbClr val="C00000"/>
                </a:solidFill>
                <a:latin typeface="#9Slide03 SFU Futura_12" panose="020B0604020202020204" charset="0"/>
                <a:ea typeface="Cambria" panose="02040503050406030204" pitchFamily="18" charset="0"/>
              </a:rPr>
              <a:t>EU </a:t>
            </a:r>
            <a:r>
              <a:rPr lang="en-US" sz="2400" b="1" dirty="0" err="1">
                <a:solidFill>
                  <a:srgbClr val="C00000"/>
                </a:solidFill>
                <a:latin typeface="#9Slide03 SFU Futura_12" panose="020B0604020202020204" charset="0"/>
                <a:ea typeface="Cambria" panose="02040503050406030204" pitchFamily="18" charset="0"/>
              </a:rPr>
              <a:t>có</a:t>
            </a:r>
            <a:r>
              <a:rPr lang="en-US" sz="2400" b="1" dirty="0">
                <a:solidFill>
                  <a:srgbClr val="C00000"/>
                </a:solidFill>
                <a:latin typeface="#9Slide03 SFU Futura_12" panose="020B0604020202020204" charset="0"/>
                <a:ea typeface="Cambria" panose="02040503050406030204" pitchFamily="18" charset="0"/>
              </a:rPr>
              <a:t> 3/7 </a:t>
            </a:r>
            <a:r>
              <a:rPr lang="en-US" sz="2400" b="1" dirty="0" err="1">
                <a:solidFill>
                  <a:srgbClr val="C00000"/>
                </a:solidFill>
                <a:latin typeface="#9Slide03 SFU Futura_12" panose="020B0604020202020204" charset="0"/>
                <a:ea typeface="Cambria" panose="02040503050406030204" pitchFamily="18" charset="0"/>
              </a:rPr>
              <a:t>nước</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công</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nghiệp</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lớn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trên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thế</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giới</a:t>
            </a:r>
            <a:r>
              <a:rPr lang="en-US" sz="2400" b="1" dirty="0">
                <a:solidFill>
                  <a:srgbClr val="C00000"/>
                </a:solidFill>
                <a:latin typeface="#9Slide03 SFU Futura_12" panose="020B0604020202020204" charset="0"/>
                <a:ea typeface="Cambria" panose="02040503050406030204" pitchFamily="18" charset="0"/>
              </a:rPr>
              <a:t>.</a:t>
            </a:r>
            <a:endParaRPr lang="en-US" sz="2000" b="1" dirty="0">
              <a:solidFill>
                <a:srgbClr val="C00000"/>
              </a:solidFill>
              <a:effectLst/>
              <a:latin typeface="#9Slide03 SFU Futura_12" panose="020B0604020202020204" charset="0"/>
              <a:ea typeface="Cambria" panose="02040503050406030204" pitchFamily="18" charset="0"/>
            </a:endParaRPr>
          </a:p>
        </p:txBody>
      </p:sp>
      <p:sp>
        <p:nvSpPr>
          <p:cNvPr id="9" name="Rectangle 8"/>
          <p:cNvSpPr/>
          <p:nvPr/>
        </p:nvSpPr>
        <p:spPr>
          <a:xfrm>
            <a:off x="66312" y="2198732"/>
            <a:ext cx="4989068" cy="1366528"/>
          </a:xfrm>
          <a:prstGeom prst="rect">
            <a:avLst/>
          </a:prstGeom>
        </p:spPr>
        <p:txBody>
          <a:bodyPr wrap="square">
            <a:spAutoFit/>
          </a:bodyPr>
          <a:lstStyle/>
          <a:p>
            <a:pPr marR="0" lvl="0" algn="just">
              <a:lnSpc>
                <a:spcPct val="115000"/>
              </a:lnSpc>
              <a:spcBef>
                <a:spcPts val="0"/>
              </a:spcBef>
              <a:spcAft>
                <a:spcPts val="0"/>
              </a:spcAft>
            </a:pPr>
            <a:r>
              <a:rPr lang="en-US" sz="2400" b="1" dirty="0" err="1">
                <a:solidFill>
                  <a:srgbClr val="2B8D3A"/>
                </a:solidFill>
                <a:latin typeface="#9Slide03 SFU Futura_12" panose="020B0604020202020204" charset="0"/>
                <a:ea typeface="Cambria" panose="02040503050406030204" pitchFamily="18" charset="0"/>
              </a:rPr>
              <a:t>T</a:t>
            </a:r>
            <a:r>
              <a:rPr lang="en-US" sz="2400" b="1" dirty="0" err="1" smtClean="0">
                <a:solidFill>
                  <a:srgbClr val="2B8D3A"/>
                </a:solidFill>
                <a:latin typeface="#9Slide03 SFU Futura_12" panose="020B0604020202020204" charset="0"/>
                <a:ea typeface="Cambria" panose="02040503050406030204" pitchFamily="18" charset="0"/>
              </a:rPr>
              <a:t>rung</a:t>
            </a:r>
            <a:r>
              <a:rPr lang="en-US" sz="2400" b="1" dirty="0" smtClean="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tâm</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trao</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đổi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hàng</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hoá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và</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dịch</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vụ</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lớn</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nhất</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thế</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giới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chiếm</a:t>
            </a:r>
            <a:r>
              <a:rPr lang="en-US" sz="2400" b="1" dirty="0">
                <a:solidFill>
                  <a:srgbClr val="2B8D3A"/>
                </a:solidFill>
                <a:latin typeface="#9Slide03 SFU Futura_12" panose="020B0604020202020204" charset="0"/>
                <a:ea typeface="Cambria" panose="02040503050406030204" pitchFamily="18" charset="0"/>
              </a:rPr>
              <a:t> 31% </a:t>
            </a:r>
            <a:r>
              <a:rPr lang="en-US" sz="2400" b="1" dirty="0" err="1">
                <a:solidFill>
                  <a:srgbClr val="2B8D3A"/>
                </a:solidFill>
                <a:latin typeface="#9Slide03 SFU Futura_12" panose="020B0604020202020204" charset="0"/>
                <a:ea typeface="Cambria" panose="02040503050406030204" pitchFamily="18" charset="0"/>
              </a:rPr>
              <a:t>giá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trị</a:t>
            </a:r>
            <a:r>
              <a:rPr lang="en-US" sz="2400" b="1" dirty="0">
                <a:solidFill>
                  <a:srgbClr val="2B8D3A"/>
                </a:solidFill>
                <a:latin typeface="#9Slide03 SFU Futura_12" panose="020B0604020202020204" charset="0"/>
                <a:ea typeface="Cambria" panose="02040503050406030204" pitchFamily="18" charset="0"/>
              </a:rPr>
              <a:t>).</a:t>
            </a:r>
            <a:endParaRPr lang="en-US" sz="2000" b="1" dirty="0">
              <a:solidFill>
                <a:srgbClr val="2B8D3A"/>
              </a:solidFill>
              <a:effectLst/>
              <a:latin typeface="#9Slide03 SFU Futura_12" panose="020B0604020202020204" charset="0"/>
              <a:ea typeface="Cambria" panose="02040503050406030204" pitchFamily="18" charset="0"/>
            </a:endParaRPr>
          </a:p>
        </p:txBody>
      </p:sp>
      <p:sp>
        <p:nvSpPr>
          <p:cNvPr id="10" name="Rectangle 9"/>
          <p:cNvSpPr/>
          <p:nvPr/>
        </p:nvSpPr>
        <p:spPr>
          <a:xfrm>
            <a:off x="127558" y="4642969"/>
            <a:ext cx="4966116" cy="1366528"/>
          </a:xfrm>
          <a:prstGeom prst="rect">
            <a:avLst/>
          </a:prstGeom>
        </p:spPr>
        <p:txBody>
          <a:bodyPr wrap="square">
            <a:spAutoFit/>
          </a:bodyPr>
          <a:lstStyle/>
          <a:p>
            <a:pPr marR="0" lvl="0" algn="just">
              <a:lnSpc>
                <a:spcPct val="115000"/>
              </a:lnSpc>
              <a:spcBef>
                <a:spcPts val="0"/>
              </a:spcBef>
              <a:spcAft>
                <a:spcPts val="0"/>
              </a:spcAft>
            </a:pPr>
            <a:r>
              <a:rPr lang="en-US" sz="2400" b="1" dirty="0" err="1" smtClean="0">
                <a:solidFill>
                  <a:srgbClr val="0033CC"/>
                </a:solidFill>
                <a:latin typeface="#9Slide03 SFU Futura_12" panose="020B0604020202020204" charset="0"/>
                <a:ea typeface="Cambria" panose="02040503050406030204" pitchFamily="18" charset="0"/>
              </a:rPr>
              <a:t>Đối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tác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thương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mại</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của</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hơn</a:t>
            </a:r>
            <a:r>
              <a:rPr lang="en-US" sz="2400" b="1" dirty="0">
                <a:solidFill>
                  <a:srgbClr val="0033CC"/>
                </a:solidFill>
                <a:latin typeface="#9Slide03 SFU Futura_12" panose="020B0604020202020204" charset="0"/>
                <a:ea typeface="Cambria" panose="02040503050406030204" pitchFamily="18" charset="0"/>
              </a:rPr>
              <a:t> 80 </a:t>
            </a:r>
            <a:r>
              <a:rPr lang="en-US" sz="2400" b="1" dirty="0" err="1">
                <a:solidFill>
                  <a:srgbClr val="0033CC"/>
                </a:solidFill>
                <a:latin typeface="#9Slide03 SFU Futura_12" panose="020B0604020202020204" charset="0"/>
                <a:ea typeface="Cambria" panose="02040503050406030204" pitchFamily="18" charset="0"/>
              </a:rPr>
              <a:t>quốc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gia</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trong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Việt</a:t>
            </a:r>
            <a:r>
              <a:rPr lang="en-US" sz="2400" b="1" dirty="0">
                <a:solidFill>
                  <a:srgbClr val="0033CC"/>
                </a:solidFill>
                <a:latin typeface="#9Slide03 SFU Futura_12" panose="020B0604020202020204" charset="0"/>
                <a:ea typeface="Cambria" panose="02040503050406030204" pitchFamily="18" charset="0"/>
              </a:rPr>
              <a:t> Nam</a:t>
            </a:r>
            <a:r>
              <a:rPr lang="en-US" sz="2400" b="1" dirty="0" smtClean="0">
                <a:solidFill>
                  <a:srgbClr val="0033CC"/>
                </a:solidFill>
                <a:latin typeface="#9Slide03 SFU Futura_12" panose="020B0604020202020204" charset="0"/>
                <a:ea typeface="Cambria" panose="02040503050406030204" pitchFamily="18" charset="0"/>
              </a:rPr>
              <a:t>.</a:t>
            </a:r>
            <a:endParaRPr lang="en-US" sz="2000" b="1" dirty="0">
              <a:solidFill>
                <a:srgbClr val="0033CC"/>
              </a:solidFill>
              <a:latin typeface="#9Slide03 SFU Futura_12" panose="020B0604020202020204" charset="0"/>
              <a:ea typeface="Cambria" panose="02040503050406030204" pitchFamily="18" charset="0"/>
            </a:endParaRPr>
          </a:p>
        </p:txBody>
      </p:sp>
      <p:sp>
        <p:nvSpPr>
          <p:cNvPr id="11" name="Rectangle 10"/>
          <p:cNvSpPr/>
          <p:nvPr/>
        </p:nvSpPr>
        <p:spPr>
          <a:xfrm>
            <a:off x="155575" y="3805848"/>
            <a:ext cx="4899804" cy="461665"/>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Trung</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tâm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tài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chính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lớn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giới</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ndParaRPr>
          </a:p>
        </p:txBody>
      </p:sp>
      <p:sp>
        <p:nvSpPr>
          <p:cNvPr id="24" name="Rectangle 23"/>
          <p:cNvSpPr/>
          <p:nvPr/>
        </p:nvSpPr>
        <p:spPr>
          <a:xfrm>
            <a:off x="7098520" y="5431431"/>
            <a:ext cx="3724550" cy="954107"/>
          </a:xfrm>
          <a:prstGeom prst="rect">
            <a:avLst/>
          </a:prstGeom>
        </p:spPr>
        <p:txBody>
          <a:bodyPr wrap="square">
            <a:spAutoFit/>
          </a:bodyPr>
          <a:lstStyle/>
          <a:p>
            <a:pPr algn="ctr"/>
            <a:r>
              <a:rPr lang="en-US" sz="2800" b="1" dirty="0">
                <a:solidFill>
                  <a:srgbClr val="2B8D3A"/>
                </a:solidFill>
                <a:latin typeface="#9Slide03 SFU Futura_12" panose="00000400000000000000" pitchFamily="2" charset="0"/>
                <a:cs typeface="Arial" panose="020B0604020202020204" pitchFamily="34" charset="0"/>
              </a:rPr>
              <a:t>GDP </a:t>
            </a:r>
            <a:r>
              <a:rPr lang="en-US" sz="2800" b="1" dirty="0" err="1" smtClean="0">
                <a:solidFill>
                  <a:srgbClr val="2B8D3A"/>
                </a:solidFill>
                <a:latin typeface="#9Slide03 SFU Futura_12" panose="00000400000000000000" pitchFamily="2" charset="0"/>
                <a:cs typeface="Arial" panose="020B0604020202020204" pitchFamily="34" charset="0"/>
              </a:rPr>
              <a:t>và</a:t>
            </a:r>
            <a:r>
              <a:rPr lang="en-US" sz="2800" b="1" dirty="0" smtClean="0">
                <a:solidFill>
                  <a:srgbClr val="2B8D3A"/>
                </a:solidFill>
                <a:latin typeface="#9Slide03 SFU Futura_12" panose="00000400000000000000" pitchFamily="2" charset="0"/>
                <a:cs typeface="Arial" panose="020B0604020202020204" pitchFamily="34" charset="0"/>
              </a:rPr>
              <a:t> GDP/</a:t>
            </a:r>
            <a:r>
              <a:rPr lang="en-US" sz="2800" b="1" dirty="0" err="1" smtClean="0">
                <a:solidFill>
                  <a:srgbClr val="2B8D3A"/>
                </a:solidFill>
                <a:latin typeface="#9Slide03 SFU Futura_12" panose="00000400000000000000" pitchFamily="2" charset="0"/>
                <a:cs typeface="Arial" panose="020B0604020202020204" pitchFamily="34" charset="0"/>
              </a:rPr>
              <a:t>người</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của</a:t>
            </a:r>
            <a:r>
              <a:rPr lang="en-US" sz="2800" b="1" dirty="0" smtClean="0">
                <a:solidFill>
                  <a:srgbClr val="2B8D3A"/>
                </a:solidFill>
                <a:latin typeface="#9Slide03 SFU Futura_12" panose="00000400000000000000" pitchFamily="2" charset="0"/>
                <a:cs typeface="Arial" panose="020B0604020202020204" pitchFamily="34" charset="0"/>
              </a:rPr>
              <a:t> EU ở </a:t>
            </a:r>
            <a:r>
              <a:rPr lang="en-US" sz="2800" b="1" dirty="0" err="1" smtClean="0">
                <a:solidFill>
                  <a:srgbClr val="2B8D3A"/>
                </a:solidFill>
                <a:latin typeface="#9Slide03 SFU Futura_12" panose="00000400000000000000" pitchFamily="2" charset="0"/>
                <a:cs typeface="Arial" panose="020B0604020202020204" pitchFamily="34" charset="0"/>
              </a:rPr>
              <a:t>mức</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cao</a:t>
            </a:r>
            <a:endParaRPr lang="en-US" sz="2800" dirty="0">
              <a:solidFill>
                <a:srgbClr val="2B8D3A"/>
              </a:solidFill>
            </a:endParaRPr>
          </a:p>
        </p:txBody>
      </p:sp>
      <p:pic>
        <p:nvPicPr>
          <p:cNvPr id="25"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685" y="5514397"/>
            <a:ext cx="882755" cy="78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5930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anim calcmode="lin" valueType="num">
                                      <p:cBhvr>
                                        <p:cTn id="16" dur="2000" fill="hold"/>
                                        <p:tgtEl>
                                          <p:spTgt spid="23"/>
                                        </p:tgtEl>
                                        <p:attrNameLst>
                                          <p:attrName>ppt_w</p:attrName>
                                        </p:attrNameLst>
                                      </p:cBhvr>
                                      <p:tavLst>
                                        <p:tav tm="0" fmla="#ppt_w*sin(2.5*pi*$)">
                                          <p:val>
                                            <p:fltVal val="0"/>
                                          </p:val>
                                        </p:tav>
                                        <p:tav tm="100000">
                                          <p:val>
                                            <p:fltVal val="1"/>
                                          </p:val>
                                        </p:tav>
                                      </p:tavLst>
                                    </p:anim>
                                    <p:anim calcmode="lin" valueType="num">
                                      <p:cBhvr>
                                        <p:cTn id="17"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7174"/>
                                        </p:tgtEl>
                                        <p:attrNameLst>
                                          <p:attrName>style.visibility</p:attrName>
                                        </p:attrNameLst>
                                      </p:cBhvr>
                                      <p:to>
                                        <p:strVal val="visible"/>
                                      </p:to>
                                    </p:set>
                                    <p:animEffect transition="in" filter="fade">
                                      <p:cBhvr>
                                        <p:cTn id="51"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8" grpId="0"/>
      <p:bldP spid="9" grpId="0"/>
      <p:bldP spid="10" grpId="0"/>
      <p:bldP spid="11"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62416" y="148403"/>
            <a:ext cx="6357908"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rPr>
              <a:t>EM CÓ BIẾT?</a:t>
            </a:r>
            <a:endParaRPr lang="en-US" sz="60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endParaRPr>
          </a:p>
        </p:txBody>
      </p:sp>
      <p:pic>
        <p:nvPicPr>
          <p:cNvPr id="3" name="Picture 2"/>
          <p:cNvPicPr>
            <a:picLocks noChangeAspect="1"/>
          </p:cNvPicPr>
          <p:nvPr/>
        </p:nvPicPr>
        <p:blipFill>
          <a:blip r:embed="rId2"/>
          <a:stretch>
            <a:fillRect/>
          </a:stretch>
        </p:blipFill>
        <p:spPr>
          <a:xfrm>
            <a:off x="39161" y="2790382"/>
            <a:ext cx="6946490" cy="3480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39160" y="1256399"/>
            <a:ext cx="6946491" cy="830997"/>
          </a:xfrm>
          <a:prstGeom prst="rect">
            <a:avLst/>
          </a:prstGeom>
        </p:spPr>
        <p:txBody>
          <a:bodyPr wrap="square">
            <a:spAutoFit/>
          </a:bodyPr>
          <a:lstStyle/>
          <a:p>
            <a:pPr algn="just"/>
            <a:r>
              <a:rPr lang="en-US" sz="2400" b="1" dirty="0" err="1">
                <a:solidFill>
                  <a:srgbClr val="0033CC"/>
                </a:solidFill>
                <a:latin typeface="#9Slide03 SFU Futura_12" panose="020B0604020202020204" charset="0"/>
                <a:ea typeface="Cambria" panose="02040503050406030204" pitchFamily="18" charset="0"/>
              </a:rPr>
              <a:t>Tổ</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hợp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không</a:t>
            </a:r>
            <a:r>
              <a:rPr lang="en-US" sz="2400" b="1" dirty="0">
                <a:solidFill>
                  <a:srgbClr val="0033CC"/>
                </a:solidFill>
                <a:latin typeface="#9Slide03 SFU Futura_12" panose="020B0604020202020204" charset="0"/>
                <a:ea typeface="Cambria" panose="02040503050406030204" pitchFamily="18" charset="0"/>
              </a:rPr>
              <a:t> E-</a:t>
            </a:r>
            <a:r>
              <a:rPr lang="en-US" sz="2400" b="1" dirty="0" err="1">
                <a:solidFill>
                  <a:srgbClr val="0033CC"/>
                </a:solidFill>
                <a:latin typeface="#9Slide03 SFU Futura_12" panose="020B0604020202020204" charset="0"/>
                <a:ea typeface="Cambria" panose="02040503050406030204" pitchFamily="18" charset="0"/>
              </a:rPr>
              <a:t>bớt</a:t>
            </a:r>
            <a:r>
              <a:rPr lang="en-US" sz="2400" b="1" dirty="0">
                <a:solidFill>
                  <a:srgbClr val="0033CC"/>
                </a:solidFill>
                <a:latin typeface="#9Slide03 SFU Futura_12" panose="020B0604020202020204" charset="0"/>
                <a:ea typeface="Cambria" panose="02040503050406030204" pitchFamily="18" charset="0"/>
              </a:rPr>
              <a:t> (Airbus)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sở</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Tu-lu-dơ</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do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Đức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Anh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lập</a:t>
            </a:r>
            <a:r>
              <a:rPr lang="en-US" sz="2400" b="1" dirty="0" smtClean="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ndParaRPr>
          </a:p>
        </p:txBody>
      </p:sp>
      <p:pic>
        <p:nvPicPr>
          <p:cNvPr id="8194" name="Picture 2" descr="1710201006Air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2995">
            <a:off x="7241998" y="567878"/>
            <a:ext cx="4679726" cy="31276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195" name="Picture 3" descr="1710201010Air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476" y="3641090"/>
            <a:ext cx="4515647" cy="3010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039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4888" y="763537"/>
            <a:ext cx="8234517" cy="1224951"/>
          </a:xfrm>
          <a:prstGeom prst="rect">
            <a:avLst/>
          </a:prstGeom>
        </p:spPr>
        <p:txBody>
          <a:bodyPr wrap="square">
            <a:spAutoFit/>
          </a:bodyPr>
          <a:lstStyle/>
          <a:p>
            <a:pPr lvl="0" algn="ctr" fontAlgn="base">
              <a:lnSpc>
                <a:spcPct val="115000"/>
              </a:lnSpc>
            </a:pPr>
            <a:r>
              <a:rPr lang="en-US" sz="3200" b="1" dirty="0">
                <a:solidFill>
                  <a:srgbClr val="FF0000"/>
                </a:solidFill>
                <a:latin typeface="Times New Roman" panose="02020603050405020304" pitchFamily="18" charset="0"/>
                <a:ea typeface="Times New Roman" panose="02020603050405020304" pitchFamily="18" charset="0"/>
              </a:rPr>
              <a:t>2. </a:t>
            </a:r>
            <a:r>
              <a:rPr lang="vi-VN" sz="3200" b="1" dirty="0">
                <a:solidFill>
                  <a:srgbClr val="FF0000"/>
                </a:solidFill>
                <a:latin typeface="Times New Roman" panose="02020603050405020304" pitchFamily="18" charset="0"/>
                <a:ea typeface="Times New Roman" panose="02020603050405020304" pitchFamily="18" charset="0"/>
              </a:rPr>
              <a:t>LIÊN MINH CHÂU ÂU </a:t>
            </a:r>
            <a:r>
              <a:rPr lang="en-US" sz="3200" b="1" dirty="0">
                <a:solidFill>
                  <a:srgbClr val="FF0000"/>
                </a:solidFill>
                <a:latin typeface="Times New Roman" panose="02020603050405020304" pitchFamily="18" charset="0"/>
                <a:ea typeface="Times New Roman" panose="02020603050405020304" pitchFamily="18" charset="0"/>
              </a:rPr>
              <a:t>-</a:t>
            </a:r>
            <a:r>
              <a:rPr lang="vi-VN" sz="3200" b="1" dirty="0" smtClean="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rPr>
              <a:t>MỘT TRUNG TÂM KINH TẾ LỚN TRÊN THẾ GIỚI</a:t>
            </a:r>
            <a:endParaRPr lang="en-US" sz="3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7672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93395341"/>
              </p:ext>
            </p:extLst>
          </p:nvPr>
        </p:nvGraphicFramePr>
        <p:xfrm>
          <a:off x="737420" y="280220"/>
          <a:ext cx="11149780" cy="6108884"/>
        </p:xfrm>
        <a:graphic>
          <a:graphicData uri="http://schemas.openxmlformats.org/drawingml/2006/table">
            <a:tbl>
              <a:tblPr/>
              <a:tblGrid>
                <a:gridCol w="11149780">
                  <a:extLst>
                    <a:ext uri="{9D8B030D-6E8A-4147-A177-3AD203B41FA5}">
                      <a16:colId xmlns:a16="http://schemas.microsoft.com/office/drawing/2014/main" val="3268362302"/>
                    </a:ext>
                  </a:extLst>
                </a:gridCol>
              </a:tblGrid>
              <a:tr h="1037245">
                <a:tc>
                  <a:txBody>
                    <a:bodyPr/>
                    <a:lstStyle/>
                    <a:p>
                      <a:pPr marL="0" marR="0" lvl="0" indent="0" algn="ctr" fontAlgn="base">
                        <a:lnSpc>
                          <a:spcPct val="115000"/>
                        </a:lnSpc>
                        <a:spcBef>
                          <a:spcPts val="0"/>
                        </a:spcBef>
                        <a:spcAft>
                          <a:spcPts val="0"/>
                        </a:spcAft>
                        <a:buFont typeface="+mj-lt"/>
                        <a:buNone/>
                      </a:pPr>
                      <a:r>
                        <a:rPr lang="en-US" sz="2800" b="1" dirty="0" smtClean="0">
                          <a:effectLst/>
                          <a:latin typeface="Times New Roman" panose="02020603050405020304" pitchFamily="18" charset="0"/>
                          <a:ea typeface="Times New Roman" panose="02020603050405020304" pitchFamily="18" charset="0"/>
                        </a:rPr>
                        <a:t>2. </a:t>
                      </a:r>
                      <a:r>
                        <a:rPr lang="vi-VN" sz="2800" b="1" dirty="0" smtClean="0">
                          <a:effectLst/>
                          <a:latin typeface="Times New Roman" panose="02020603050405020304" pitchFamily="18" charset="0"/>
                          <a:ea typeface="Times New Roman" panose="02020603050405020304" pitchFamily="18" charset="0"/>
                        </a:rPr>
                        <a:t>LIÊN </a:t>
                      </a:r>
                      <a:r>
                        <a:rPr lang="vi-VN" sz="2800" b="1" dirty="0">
                          <a:effectLst/>
                          <a:latin typeface="Times New Roman" panose="02020603050405020304" pitchFamily="18" charset="0"/>
                          <a:ea typeface="Times New Roman" panose="02020603050405020304" pitchFamily="18" charset="0"/>
                        </a:rPr>
                        <a:t>MINH CHÂU ÂU </a:t>
                      </a:r>
                      <a:r>
                        <a:rPr lang="en-US" sz="2800" b="1" dirty="0" smtClean="0">
                          <a:effectLst/>
                          <a:latin typeface="Times New Roman" panose="02020603050405020304" pitchFamily="18" charset="0"/>
                          <a:ea typeface="Times New Roman" panose="02020603050405020304" pitchFamily="18" charset="0"/>
                        </a:rPr>
                        <a:t>-</a:t>
                      </a:r>
                      <a:r>
                        <a:rPr lang="vi-VN" sz="2800" b="1" dirty="0" smtClean="0">
                          <a:effectLst/>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MỘT TRUNG TÂM KINH TẾ LỚN TRÊN THẾ GIỚI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350109634"/>
                  </a:ext>
                </a:extLst>
              </a:tr>
              <a:tr h="5071639">
                <a:tc>
                  <a:txBody>
                    <a:bodyPr/>
                    <a:lstStyle/>
                    <a:p>
                      <a:pPr marL="635" marR="0" indent="-1905" algn="just">
                        <a:lnSpc>
                          <a:spcPct val="106000"/>
                        </a:lnSpc>
                        <a:spcBef>
                          <a:spcPts val="0"/>
                        </a:spcBef>
                        <a:spcAft>
                          <a:spcPts val="600"/>
                        </a:spcAft>
                      </a:pPr>
                      <a:r>
                        <a:rPr lang="vi-VN" sz="2800" dirty="0" smtClean="0">
                          <a:effectLst/>
                          <a:latin typeface="Times New Roman" panose="02020603050405020304" pitchFamily="18" charset="0"/>
                          <a:ea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EU </a:t>
                      </a:r>
                      <a:r>
                        <a:rPr lang="vi-VN" sz="2800" dirty="0">
                          <a:effectLst/>
                          <a:latin typeface="Times New Roman" panose="02020603050405020304" pitchFamily="18" charset="0"/>
                          <a:ea typeface="Times New Roman" panose="02020603050405020304" pitchFamily="18" charset="0"/>
                        </a:rPr>
                        <a:t>là một trong </a:t>
                      </a:r>
                      <a:r>
                        <a:rPr lang="en-US" sz="2800" dirty="0" smtClean="0">
                          <a:effectLst/>
                          <a:latin typeface="Times New Roman" panose="02020603050405020304" pitchFamily="18" charset="0"/>
                          <a:ea typeface="Times New Roman" panose="02020603050405020304" pitchFamily="18" charset="0"/>
                        </a:rPr>
                        <a:t>4</a:t>
                      </a:r>
                      <a:r>
                        <a:rPr lang="vi-VN" sz="2800" dirty="0" smtClean="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trung tâm kinh tế lớn trên thế giới:</a:t>
                      </a:r>
                      <a:endParaRPr lang="en-US" sz="2800" dirty="0">
                        <a:effectLst/>
                        <a:latin typeface="Times New Roman" panose="02020603050405020304" pitchFamily="18" charset="0"/>
                        <a:ea typeface="Times New Roman" panose="02020603050405020304" pitchFamily="18" charset="0"/>
                      </a:endParaRPr>
                    </a:p>
                    <a:p>
                      <a:pPr marL="635" marR="0" indent="-1905" algn="just">
                        <a:lnSpc>
                          <a:spcPct val="106000"/>
                        </a:lnSpc>
                        <a:spcBef>
                          <a:spcPts val="0"/>
                        </a:spcBef>
                        <a:spcAft>
                          <a:spcPts val="600"/>
                        </a:spcAft>
                      </a:pPr>
                      <a:r>
                        <a:rPr lang="vi-VN" sz="2800" dirty="0">
                          <a:effectLst/>
                          <a:latin typeface="Times New Roman" panose="02020603050405020304" pitchFamily="18" charset="0"/>
                          <a:ea typeface="Times New Roman" panose="02020603050405020304" pitchFamily="18" charset="0"/>
                        </a:rPr>
                        <a:t>- Có 3/7 nước công nghiệp hàng đầu thế giới.</a:t>
                      </a:r>
                      <a:endParaRPr lang="en-US" sz="2800" dirty="0">
                        <a:effectLst/>
                        <a:latin typeface="Times New Roman" panose="02020603050405020304" pitchFamily="18" charset="0"/>
                        <a:ea typeface="Times New Roman" panose="02020603050405020304" pitchFamily="18" charset="0"/>
                      </a:endParaRPr>
                    </a:p>
                    <a:p>
                      <a:pPr marL="635" marR="0" indent="-1905" algn="just">
                        <a:lnSpc>
                          <a:spcPct val="106000"/>
                        </a:lnSpc>
                        <a:spcBef>
                          <a:spcPts val="0"/>
                        </a:spcBef>
                        <a:spcAft>
                          <a:spcPts val="600"/>
                        </a:spcAft>
                      </a:pPr>
                      <a:r>
                        <a:rPr lang="vi-VN" sz="2800" dirty="0">
                          <a:effectLst/>
                          <a:latin typeface="Times New Roman" panose="02020603050405020304" pitchFamily="18" charset="0"/>
                          <a:ea typeface="Times New Roman" panose="02020603050405020304" pitchFamily="18" charset="0"/>
                        </a:rPr>
                        <a:t>- Là trung tâm trao đổi hàng hóa và dịch vụ lớn nhất thế giới, chiếm trên 31% giá trị xuất khẩu thế </a:t>
                      </a:r>
                      <a:r>
                        <a:rPr lang="vi-VN" sz="2800" dirty="0" smtClean="0">
                          <a:effectLst/>
                          <a:latin typeface="Times New Roman" panose="02020603050405020304" pitchFamily="18" charset="0"/>
                          <a:ea typeface="Times New Roman" panose="02020603050405020304" pitchFamily="18" charset="0"/>
                        </a:rPr>
                        <a:t>giới</a:t>
                      </a:r>
                      <a:r>
                        <a:rPr lang="en-US" sz="2800" baseline="0" dirty="0" smtClean="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năm 2020</a:t>
                      </a:r>
                      <a:r>
                        <a:rPr lang="en-US" sz="2800" dirty="0" smtClean="0">
                          <a:effectLst/>
                          <a:latin typeface="Times New Roman" panose="02020603050405020304" pitchFamily="18" charset="0"/>
                          <a:ea typeface="Times New Roman" panose="02020603050405020304" pitchFamily="18" charset="0"/>
                        </a:rPr>
                        <a:t>)</a:t>
                      </a:r>
                      <a:r>
                        <a:rPr lang="vi-VN"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635" marR="0" indent="-1905" algn="just">
                        <a:lnSpc>
                          <a:spcPct val="106000"/>
                        </a:lnSpc>
                        <a:spcBef>
                          <a:spcPts val="0"/>
                        </a:spcBef>
                        <a:spcAft>
                          <a:spcPts val="600"/>
                        </a:spcAft>
                      </a:pPr>
                      <a:r>
                        <a:rPr lang="vi-VN" sz="2800" dirty="0">
                          <a:effectLst/>
                          <a:latin typeface="Times New Roman" panose="02020603050405020304" pitchFamily="18" charset="0"/>
                          <a:ea typeface="Times New Roman" panose="02020603050405020304" pitchFamily="18" charset="0"/>
                        </a:rPr>
                        <a:t>- Năm 2020, GDP của EU đứng thứ hai (sau Hoa Kỳ) và GDP/người đứng thứ ba trong bốn trung tâm kinh tế lớn trên thế giới (sau Hoa Kỳ, Nhật Bản).</a:t>
                      </a:r>
                      <a:endParaRPr lang="en-US" sz="2800" dirty="0">
                        <a:effectLst/>
                        <a:latin typeface="Times New Roman" panose="02020603050405020304" pitchFamily="18" charset="0"/>
                        <a:ea typeface="Times New Roman" panose="02020603050405020304" pitchFamily="18" charset="0"/>
                      </a:endParaRPr>
                    </a:p>
                    <a:p>
                      <a:pPr marL="635" marR="0" indent="-1905" algn="just">
                        <a:lnSpc>
                          <a:spcPct val="106000"/>
                        </a:lnSpc>
                        <a:spcBef>
                          <a:spcPts val="0"/>
                        </a:spcBef>
                        <a:spcAft>
                          <a:spcPts val="600"/>
                        </a:spcAft>
                      </a:pPr>
                      <a:r>
                        <a:rPr lang="vi-VN" sz="2800" dirty="0">
                          <a:effectLst/>
                          <a:latin typeface="Times New Roman" panose="02020603050405020304" pitchFamily="18" charset="0"/>
                          <a:ea typeface="Times New Roman" panose="02020603050405020304" pitchFamily="18" charset="0"/>
                        </a:rPr>
                        <a:t>- Là đối tác thương mại hàng đầu của 80 quốc gia.</a:t>
                      </a:r>
                      <a:endParaRPr lang="en-US" sz="2800" dirty="0">
                        <a:effectLst/>
                        <a:latin typeface="Times New Roman" panose="02020603050405020304" pitchFamily="18" charset="0"/>
                        <a:ea typeface="Times New Roman" panose="02020603050405020304" pitchFamily="18" charset="0"/>
                      </a:endParaRPr>
                    </a:p>
                    <a:p>
                      <a:pPr marL="635" marR="0" indent="-1905" algn="just">
                        <a:lnSpc>
                          <a:spcPct val="106000"/>
                        </a:lnSpc>
                        <a:spcBef>
                          <a:spcPts val="0"/>
                        </a:spcBef>
                        <a:spcAft>
                          <a:spcPts val="600"/>
                        </a:spcAft>
                      </a:pPr>
                      <a:r>
                        <a:rPr lang="vi-VN" sz="2800" dirty="0">
                          <a:effectLst/>
                          <a:latin typeface="Times New Roman" panose="02020603050405020304" pitchFamily="18" charset="0"/>
                          <a:ea typeface="Times New Roman" panose="02020603050405020304" pitchFamily="18" charset="0"/>
                        </a:rPr>
                        <a:t>- Là trung tâm tài chính lớn trên thế giới. Các ngân hàng nổi tiếng, uy tín ở EU có tác động lớn đến hệ thống tài chính và tiền tệ thế giới.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590299399"/>
                  </a:ext>
                </a:extLst>
              </a:tr>
            </a:tbl>
          </a:graphicData>
        </a:graphic>
      </p:graphicFrame>
    </p:spTree>
    <p:extLst>
      <p:ext uri="{BB962C8B-B14F-4D97-AF65-F5344CB8AC3E}">
        <p14:creationId xmlns:p14="http://schemas.microsoft.com/office/powerpoint/2010/main" val="2723846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41313" y="1546120"/>
            <a:ext cx="5030865" cy="4524315"/>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a:t>
            </a:r>
            <a:r>
              <a:rPr lang="vi-VN" sz="2400" dirty="0">
                <a:solidFill>
                  <a:srgbClr val="0033CC"/>
                </a:solidFill>
                <a:latin typeface="#9Slide03 SFU Futura_12" panose="020B0604020202020204" charset="0"/>
              </a:rPr>
              <a:t>12 ngôi sao vàng” tượng trưng cho sự toàn bích, thống nhất, bình đẳng giữa các nước tham gia, cùng nhau tương hỗ cùng phát </a:t>
            </a:r>
            <a:r>
              <a:rPr lang="vi-VN" sz="2400" dirty="0" smtClean="0">
                <a:solidFill>
                  <a:srgbClr val="0033CC"/>
                </a:solidFill>
                <a:latin typeface="#9Slide03 SFU Futura_12" panose="020B0604020202020204" charset="0"/>
              </a:rPr>
              <a:t>triển</a:t>
            </a:r>
            <a:r>
              <a:rPr lang="en-US" sz="2400" dirty="0" smtClean="0">
                <a:solidFill>
                  <a:srgbClr val="0033CC"/>
                </a:solidFill>
                <a:latin typeface="#9Slide03 SFU Futura_12" panose="020B0604020202020204" charset="0"/>
              </a:rPr>
              <a:t>. </a:t>
            </a:r>
          </a:p>
          <a:p>
            <a:pPr algn="just"/>
            <a:r>
              <a:rPr lang="vi-VN" sz="2400" dirty="0">
                <a:solidFill>
                  <a:srgbClr val="0033CC"/>
                </a:solidFill>
                <a:latin typeface="#9Slide03 SFU Futura_12" panose="020B0604020202020204" charset="0"/>
              </a:rPr>
              <a:t>Được kết nối tạo thành một vòng trên nền xanh biểu tượng cho sự hợp thành giữa các nước thành một thể thống nhất, tất cả các công dân, các khu vực các nước trong khối sẽ được thực hiện đầy đủ nghĩa vụ, quyền của họ ở bất cứ nước nào trong khối mà không có sự phân biệt giữa </a:t>
            </a:r>
            <a:r>
              <a:rPr lang="vi-VN" sz="2400" dirty="0" smtClean="0">
                <a:solidFill>
                  <a:srgbClr val="0033CC"/>
                </a:solidFill>
                <a:latin typeface="#9Slide03 SFU Futura_12" panose="020B0604020202020204" charset="0"/>
              </a:rPr>
              <a:t>nước</a:t>
            </a:r>
            <a:r>
              <a:rPr lang="en-US" sz="2400" dirty="0" smtClean="0">
                <a:solidFill>
                  <a:srgbClr val="0033CC"/>
                </a:solidFill>
                <a:latin typeface="#9Slide03 SFU Futura_12" panose="020B0604020202020204" charset="0"/>
              </a:rPr>
              <a:t>.</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2" descr="EU -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94" y="1274408"/>
            <a:ext cx="6088137" cy="4049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91861" y="5285605"/>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Lá</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cờ</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của</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Âu (EU)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4"/>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4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par>
                                <p:cTn id="34" presetID="3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3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par>
                                <p:cTn id="46" presetID="31"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par>
                                <p:cTn id="52" presetID="3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 calcmode="lin" valueType="num">
                                      <p:cBhvr>
                                        <p:cTn id="56" dur="1000" fill="hold"/>
                                        <p:tgtEl>
                                          <p:spTgt spid="15"/>
                                        </p:tgtEl>
                                        <p:attrNameLst>
                                          <p:attrName>style.rotation</p:attrName>
                                        </p:attrNameLst>
                                      </p:cBhvr>
                                      <p:tavLst>
                                        <p:tav tm="0">
                                          <p:val>
                                            <p:fltVal val="90"/>
                                          </p:val>
                                        </p:tav>
                                        <p:tav tm="100000">
                                          <p:val>
                                            <p:fltVal val="0"/>
                                          </p:val>
                                        </p:tav>
                                      </p:tavLst>
                                    </p:anim>
                                    <p:animEffect transition="in" filter="fade">
                                      <p:cBhvr>
                                        <p:cTn id="57" dur="1000"/>
                                        <p:tgtEl>
                                          <p:spTgt spid="15"/>
                                        </p:tgtEl>
                                      </p:cBhvr>
                                    </p:animEffect>
                                  </p:childTnLst>
                                </p:cTn>
                              </p:par>
                              <p:par>
                                <p:cTn id="58" presetID="31"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fltVal val="0"/>
                                          </p:val>
                                        </p:tav>
                                        <p:tav tm="100000">
                                          <p:val>
                                            <p:strVal val="#ppt_w"/>
                                          </p:val>
                                        </p:tav>
                                      </p:tavLst>
                                    </p:anim>
                                    <p:anim calcmode="lin" valueType="num">
                                      <p:cBhvr>
                                        <p:cTn id="61" dur="1000" fill="hold"/>
                                        <p:tgtEl>
                                          <p:spTgt spid="31"/>
                                        </p:tgtEl>
                                        <p:attrNameLst>
                                          <p:attrName>ppt_h</p:attrName>
                                        </p:attrNameLst>
                                      </p:cBhvr>
                                      <p:tavLst>
                                        <p:tav tm="0">
                                          <p:val>
                                            <p:fltVal val="0"/>
                                          </p:val>
                                        </p:tav>
                                        <p:tav tm="100000">
                                          <p:val>
                                            <p:strVal val="#ppt_h"/>
                                          </p:val>
                                        </p:tav>
                                      </p:tavLst>
                                    </p:anim>
                                    <p:anim calcmode="lin" valueType="num">
                                      <p:cBhvr>
                                        <p:cTn id="62" dur="1000" fill="hold"/>
                                        <p:tgtEl>
                                          <p:spTgt spid="31"/>
                                        </p:tgtEl>
                                        <p:attrNameLst>
                                          <p:attrName>style.rotation</p:attrName>
                                        </p:attrNameLst>
                                      </p:cBhvr>
                                      <p:tavLst>
                                        <p:tav tm="0">
                                          <p:val>
                                            <p:fltVal val="90"/>
                                          </p:val>
                                        </p:tav>
                                        <p:tav tm="100000">
                                          <p:val>
                                            <p:fltVal val="0"/>
                                          </p:val>
                                        </p:tav>
                                      </p:tavLst>
                                    </p:anim>
                                    <p:animEffect transition="in" filter="fade">
                                      <p:cBhvr>
                                        <p:cTn id="63" dur="1000"/>
                                        <p:tgtEl>
                                          <p:spTgt spid="31"/>
                                        </p:tgtEl>
                                      </p:cBhvr>
                                    </p:animEffect>
                                  </p:childTnLst>
                                </p:cTn>
                              </p:par>
                              <p:par>
                                <p:cTn id="64" presetID="31"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1000" fill="hold"/>
                                        <p:tgtEl>
                                          <p:spTgt spid="32"/>
                                        </p:tgtEl>
                                        <p:attrNameLst>
                                          <p:attrName>ppt_w</p:attrName>
                                        </p:attrNameLst>
                                      </p:cBhvr>
                                      <p:tavLst>
                                        <p:tav tm="0">
                                          <p:val>
                                            <p:fltVal val="0"/>
                                          </p:val>
                                        </p:tav>
                                        <p:tav tm="100000">
                                          <p:val>
                                            <p:strVal val="#ppt_w"/>
                                          </p:val>
                                        </p:tav>
                                      </p:tavLst>
                                    </p:anim>
                                    <p:anim calcmode="lin" valueType="num">
                                      <p:cBhvr>
                                        <p:cTn id="67" dur="1000" fill="hold"/>
                                        <p:tgtEl>
                                          <p:spTgt spid="32"/>
                                        </p:tgtEl>
                                        <p:attrNameLst>
                                          <p:attrName>ppt_h</p:attrName>
                                        </p:attrNameLst>
                                      </p:cBhvr>
                                      <p:tavLst>
                                        <p:tav tm="0">
                                          <p:val>
                                            <p:fltVal val="0"/>
                                          </p:val>
                                        </p:tav>
                                        <p:tav tm="100000">
                                          <p:val>
                                            <p:strVal val="#ppt_h"/>
                                          </p:val>
                                        </p:tav>
                                      </p:tavLst>
                                    </p:anim>
                                    <p:anim calcmode="lin" valueType="num">
                                      <p:cBhvr>
                                        <p:cTn id="68" dur="1000" fill="hold"/>
                                        <p:tgtEl>
                                          <p:spTgt spid="32"/>
                                        </p:tgtEl>
                                        <p:attrNameLst>
                                          <p:attrName>style.rotation</p:attrName>
                                        </p:attrNameLst>
                                      </p:cBhvr>
                                      <p:tavLst>
                                        <p:tav tm="0">
                                          <p:val>
                                            <p:fltVal val="90"/>
                                          </p:val>
                                        </p:tav>
                                        <p:tav tm="100000">
                                          <p:val>
                                            <p:fltVal val="0"/>
                                          </p:val>
                                        </p:tav>
                                      </p:tavLst>
                                    </p:anim>
                                    <p:animEffect transition="in" filter="fade">
                                      <p:cBhvr>
                                        <p:cTn id="6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262" y="551538"/>
            <a:ext cx="11253021" cy="2246769"/>
          </a:xfrm>
          <a:prstGeom prst="rect">
            <a:avLst/>
          </a:prstGeom>
        </p:spPr>
        <p:txBody>
          <a:bodyPr wrap="square">
            <a:spAutoFit/>
          </a:bodyPr>
          <a:lstStyle/>
          <a:p>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Các</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nước</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công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nghiệp</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hàng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đầu</a:t>
            </a:r>
            <a:r>
              <a:rPr lang="en-US" sz="2800" b="1" dirty="0" smtClean="0">
                <a:solidFill>
                  <a:srgbClr val="0033CC"/>
                </a:solidFill>
                <a:latin typeface="Times New Roman" panose="02020603050405020304" pitchFamily="18" charset="0"/>
                <a:cs typeface="Times New Roman" panose="02020603050405020304" pitchFamily="18" charset="0"/>
              </a:rPr>
              <a:t> TG: </a:t>
            </a:r>
            <a:r>
              <a:rPr lang="vi-VN" sz="2800" dirty="0" smtClean="0">
                <a:solidFill>
                  <a:srgbClr val="202124"/>
                </a:solidFill>
                <a:latin typeface="+mj-lt"/>
              </a:rPr>
              <a:t>Nhóm </a:t>
            </a:r>
            <a:r>
              <a:rPr lang="vi-VN" sz="2800" dirty="0">
                <a:solidFill>
                  <a:srgbClr val="202124"/>
                </a:solidFill>
                <a:latin typeface="+mj-lt"/>
              </a:rPr>
              <a:t>G8 (viết tắt tiếng Anh: Group of Eight) là cựu diễn đàn của nhóm 8 cường quốc có nền công nghiệp hàng đầu của thế giới bao gồm: </a:t>
            </a:r>
            <a:r>
              <a:rPr lang="vi-VN" sz="2800" b="1" dirty="0">
                <a:solidFill>
                  <a:srgbClr val="202124"/>
                </a:solidFill>
                <a:latin typeface="+mj-lt"/>
              </a:rPr>
              <a:t>Hoa Kỳ, </a:t>
            </a:r>
            <a:r>
              <a:rPr lang="vi-VN" sz="2800" b="1" dirty="0">
                <a:solidFill>
                  <a:srgbClr val="FF0000"/>
                </a:solidFill>
                <a:latin typeface="+mj-lt"/>
              </a:rPr>
              <a:t>Pháp, Đức, Ý, </a:t>
            </a:r>
            <a:r>
              <a:rPr lang="vi-VN" sz="2800" b="1" dirty="0">
                <a:solidFill>
                  <a:srgbClr val="202124"/>
                </a:solidFill>
                <a:latin typeface="+mj-lt"/>
              </a:rPr>
              <a:t>Nhật Bản, </a:t>
            </a:r>
            <a:r>
              <a:rPr lang="vi-VN" sz="2800" b="1" dirty="0">
                <a:solidFill>
                  <a:srgbClr val="FF0000"/>
                </a:solidFill>
                <a:latin typeface="+mj-lt"/>
              </a:rPr>
              <a:t>Anh</a:t>
            </a:r>
            <a:r>
              <a:rPr lang="vi-VN" sz="2800" b="1" dirty="0">
                <a:solidFill>
                  <a:srgbClr val="202124"/>
                </a:solidFill>
                <a:latin typeface="+mj-lt"/>
              </a:rPr>
              <a:t>, Canada và Nga</a:t>
            </a:r>
            <a:r>
              <a:rPr lang="vi-VN" sz="2800" dirty="0">
                <a:solidFill>
                  <a:srgbClr val="202124"/>
                </a:solidFill>
                <a:latin typeface="+mj-lt"/>
              </a:rPr>
              <a:t> (gia nhập từ năm 1998 nhưng đến năm 2014 thì bị khai trừ khỏi khối).</a:t>
            </a:r>
            <a:endParaRPr lang="en-US" sz="2800" dirty="0">
              <a:latin typeface="+mj-lt"/>
            </a:endParaRPr>
          </a:p>
        </p:txBody>
      </p:sp>
      <p:sp>
        <p:nvSpPr>
          <p:cNvPr id="3" name="Rectangle 2"/>
          <p:cNvSpPr/>
          <p:nvPr/>
        </p:nvSpPr>
        <p:spPr>
          <a:xfrm>
            <a:off x="8085424" y="2791140"/>
            <a:ext cx="1335622" cy="523220"/>
          </a:xfrm>
          <a:prstGeom prst="rect">
            <a:avLst/>
          </a:prstGeom>
        </p:spPr>
        <p:txBody>
          <a:bodyPr wrap="none">
            <a:spAutoFit/>
          </a:bodyPr>
          <a:lstStyle/>
          <a:p>
            <a:r>
              <a:rPr lang="en-US" sz="2800" b="1" dirty="0" smtClean="0">
                <a:solidFill>
                  <a:srgbClr val="111111"/>
                </a:solidFill>
                <a:latin typeface="+mj-lt"/>
              </a:rPr>
              <a:t>London,</a:t>
            </a:r>
            <a:endParaRPr lang="en-US" sz="2800" b="0" i="0" dirty="0">
              <a:solidFill>
                <a:srgbClr val="111111"/>
              </a:solidFill>
              <a:effectLst/>
              <a:latin typeface="+mj-lt"/>
            </a:endParaRPr>
          </a:p>
        </p:txBody>
      </p:sp>
      <p:sp>
        <p:nvSpPr>
          <p:cNvPr id="4" name="Rectangle 3"/>
          <p:cNvSpPr/>
          <p:nvPr/>
        </p:nvSpPr>
        <p:spPr>
          <a:xfrm>
            <a:off x="962583" y="3333876"/>
            <a:ext cx="1674433" cy="523220"/>
          </a:xfrm>
          <a:prstGeom prst="rect">
            <a:avLst/>
          </a:prstGeom>
        </p:spPr>
        <p:txBody>
          <a:bodyPr wrap="none">
            <a:spAutoFit/>
          </a:bodyPr>
          <a:lstStyle/>
          <a:p>
            <a:r>
              <a:rPr lang="en-US" sz="2800" b="1" dirty="0" smtClean="0">
                <a:solidFill>
                  <a:srgbClr val="111111"/>
                </a:solidFill>
                <a:latin typeface="+mj-lt"/>
              </a:rPr>
              <a:t>Singapore,</a:t>
            </a:r>
            <a:endParaRPr lang="en-US" sz="2800" b="0" i="0" dirty="0">
              <a:solidFill>
                <a:srgbClr val="111111"/>
              </a:solidFill>
              <a:effectLst/>
              <a:latin typeface="+mj-lt"/>
            </a:endParaRPr>
          </a:p>
        </p:txBody>
      </p:sp>
      <p:sp>
        <p:nvSpPr>
          <p:cNvPr id="5" name="Rectangle 4"/>
          <p:cNvSpPr/>
          <p:nvPr/>
        </p:nvSpPr>
        <p:spPr>
          <a:xfrm>
            <a:off x="2602833" y="3394257"/>
            <a:ext cx="5482591" cy="523220"/>
          </a:xfrm>
          <a:prstGeom prst="rect">
            <a:avLst/>
          </a:prstGeom>
        </p:spPr>
        <p:txBody>
          <a:bodyPr wrap="none">
            <a:spAutoFit/>
          </a:bodyPr>
          <a:lstStyle/>
          <a:p>
            <a:r>
              <a:rPr lang="en-US" sz="2800" b="1" dirty="0">
                <a:solidFill>
                  <a:srgbClr val="FF0000"/>
                </a:solidFill>
                <a:latin typeface="+mj-lt"/>
              </a:rPr>
              <a:t>Zurich, </a:t>
            </a:r>
            <a:r>
              <a:rPr lang="en-US" sz="2800" b="1" dirty="0" err="1">
                <a:solidFill>
                  <a:srgbClr val="FF0000"/>
                </a:solidFill>
                <a:latin typeface="+mj-lt"/>
              </a:rPr>
              <a:t>thành</a:t>
            </a:r>
            <a:r>
              <a:rPr lang="en-US" sz="2800" b="1" dirty="0">
                <a:solidFill>
                  <a:srgbClr val="FF0000"/>
                </a:solidFill>
                <a:latin typeface="+mj-lt"/>
              </a:rPr>
              <a:t> </a:t>
            </a:r>
            <a:r>
              <a:rPr lang="en-US" sz="2800" b="1" dirty="0" err="1">
                <a:solidFill>
                  <a:srgbClr val="FF0000"/>
                </a:solidFill>
                <a:latin typeface="+mj-lt"/>
              </a:rPr>
              <a:t>phố</a:t>
            </a:r>
            <a:r>
              <a:rPr lang="en-US" sz="2800" b="1" dirty="0">
                <a:solidFill>
                  <a:srgbClr val="FF0000"/>
                </a:solidFill>
                <a:latin typeface="+mj-lt"/>
              </a:rPr>
              <a:t> </a:t>
            </a:r>
            <a:r>
              <a:rPr lang="en-US" sz="2800" b="1" dirty="0" err="1">
                <a:solidFill>
                  <a:srgbClr val="FF0000"/>
                </a:solidFill>
                <a:latin typeface="+mj-lt"/>
              </a:rPr>
              <a:t>lớn</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ở </a:t>
            </a:r>
            <a:r>
              <a:rPr lang="en-US" sz="2800" b="1" dirty="0" err="1">
                <a:solidFill>
                  <a:srgbClr val="FF0000"/>
                </a:solidFill>
                <a:latin typeface="+mj-lt"/>
              </a:rPr>
              <a:t>Thụy</a:t>
            </a:r>
            <a:r>
              <a:rPr lang="en-US" sz="2800" b="1" dirty="0">
                <a:solidFill>
                  <a:srgbClr val="FF0000"/>
                </a:solidFill>
                <a:latin typeface="+mj-lt"/>
              </a:rPr>
              <a:t> </a:t>
            </a:r>
            <a:r>
              <a:rPr lang="en-US" sz="2800" b="1" dirty="0" err="1">
                <a:solidFill>
                  <a:srgbClr val="FF0000"/>
                </a:solidFill>
                <a:latin typeface="+mj-lt"/>
              </a:rPr>
              <a:t>Sĩ</a:t>
            </a:r>
            <a:r>
              <a:rPr lang="en-US" sz="2800" b="1" dirty="0">
                <a:solidFill>
                  <a:srgbClr val="FF0000"/>
                </a:solidFill>
                <a:latin typeface="+mj-lt"/>
              </a:rPr>
              <a:t>,</a:t>
            </a:r>
          </a:p>
        </p:txBody>
      </p:sp>
      <p:sp>
        <p:nvSpPr>
          <p:cNvPr id="6" name="Rectangle 5"/>
          <p:cNvSpPr/>
          <p:nvPr/>
        </p:nvSpPr>
        <p:spPr>
          <a:xfrm>
            <a:off x="9319068" y="2791140"/>
            <a:ext cx="1808252" cy="523220"/>
          </a:xfrm>
          <a:prstGeom prst="rect">
            <a:avLst/>
          </a:prstGeom>
        </p:spPr>
        <p:txBody>
          <a:bodyPr wrap="none">
            <a:spAutoFit/>
          </a:bodyPr>
          <a:lstStyle/>
          <a:p>
            <a:r>
              <a:rPr lang="en-US" sz="2800" b="1" dirty="0" err="1">
                <a:solidFill>
                  <a:srgbClr val="111111"/>
                </a:solidFill>
                <a:latin typeface="+mj-lt"/>
              </a:rPr>
              <a:t>Hồng</a:t>
            </a:r>
            <a:r>
              <a:rPr lang="en-US" sz="2800" b="1" dirty="0">
                <a:solidFill>
                  <a:srgbClr val="111111"/>
                </a:solidFill>
                <a:latin typeface="+mj-lt"/>
              </a:rPr>
              <a:t> </a:t>
            </a:r>
            <a:r>
              <a:rPr lang="en-US" sz="2800" b="1" dirty="0" err="1" smtClean="0">
                <a:solidFill>
                  <a:srgbClr val="111111"/>
                </a:solidFill>
                <a:latin typeface="+mj-lt"/>
              </a:rPr>
              <a:t>Kông</a:t>
            </a:r>
            <a:r>
              <a:rPr lang="en-US" sz="2800" b="1" dirty="0" smtClean="0">
                <a:solidFill>
                  <a:srgbClr val="111111"/>
                </a:solidFill>
                <a:latin typeface="+mj-lt"/>
              </a:rPr>
              <a:t>,</a:t>
            </a:r>
            <a:endParaRPr lang="en-US" sz="2800" b="0" i="0" dirty="0">
              <a:solidFill>
                <a:srgbClr val="111111"/>
              </a:solidFill>
              <a:effectLst/>
              <a:latin typeface="+mj-lt"/>
            </a:endParaRPr>
          </a:p>
        </p:txBody>
      </p:sp>
      <p:sp>
        <p:nvSpPr>
          <p:cNvPr id="7" name="Rectangle 6"/>
          <p:cNvSpPr/>
          <p:nvPr/>
        </p:nvSpPr>
        <p:spPr>
          <a:xfrm>
            <a:off x="662284" y="2791140"/>
            <a:ext cx="7689495" cy="523220"/>
          </a:xfrm>
          <a:prstGeom prst="rect">
            <a:avLst/>
          </a:prstGeom>
        </p:spPr>
        <p:txBody>
          <a:bodyPr wrap="square">
            <a:spAutoFit/>
          </a:bodyPr>
          <a:lstStyle/>
          <a:p>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Các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trung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tâm</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tài</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chính</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hàng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đầu</a:t>
            </a:r>
            <a:r>
              <a:rPr lang="en-US" sz="2800" b="1" dirty="0">
                <a:solidFill>
                  <a:srgbClr val="0033CC"/>
                </a:solidFill>
                <a:latin typeface="Times New Roman" panose="02020603050405020304" pitchFamily="18" charset="0"/>
                <a:cs typeface="Times New Roman" panose="02020603050405020304" pitchFamily="18" charset="0"/>
              </a:rPr>
              <a:t> TG: </a:t>
            </a:r>
            <a:r>
              <a:rPr lang="en-US" sz="2800" b="1" dirty="0" smtClean="0">
                <a:solidFill>
                  <a:srgbClr val="111111"/>
                </a:solidFill>
                <a:latin typeface="+mj-lt"/>
              </a:rPr>
              <a:t>Chicago,</a:t>
            </a:r>
            <a:endParaRPr lang="en-US" sz="2800" b="0" i="0" dirty="0">
              <a:solidFill>
                <a:srgbClr val="111111"/>
              </a:solidFill>
              <a:effectLst/>
              <a:latin typeface="+mj-lt"/>
            </a:endParaRPr>
          </a:p>
        </p:txBody>
      </p:sp>
      <p:sp>
        <p:nvSpPr>
          <p:cNvPr id="8" name="Rectangle 7"/>
          <p:cNvSpPr/>
          <p:nvPr/>
        </p:nvSpPr>
        <p:spPr>
          <a:xfrm>
            <a:off x="11007067" y="2791140"/>
            <a:ext cx="1077026" cy="523220"/>
          </a:xfrm>
          <a:prstGeom prst="rect">
            <a:avLst/>
          </a:prstGeom>
        </p:spPr>
        <p:txBody>
          <a:bodyPr wrap="none">
            <a:spAutoFit/>
          </a:bodyPr>
          <a:lstStyle/>
          <a:p>
            <a:r>
              <a:rPr lang="en-US" sz="2800" b="1" dirty="0" smtClean="0">
                <a:solidFill>
                  <a:srgbClr val="111111"/>
                </a:solidFill>
                <a:latin typeface="+mj-lt"/>
              </a:rPr>
              <a:t>Tokyo,</a:t>
            </a:r>
            <a:endParaRPr lang="en-US" sz="2800" b="0" i="0" dirty="0">
              <a:solidFill>
                <a:srgbClr val="111111"/>
              </a:solidFill>
              <a:effectLst/>
              <a:latin typeface="+mj-lt"/>
            </a:endParaRPr>
          </a:p>
        </p:txBody>
      </p:sp>
      <p:sp>
        <p:nvSpPr>
          <p:cNvPr id="9" name="Rectangle 8"/>
          <p:cNvSpPr/>
          <p:nvPr/>
        </p:nvSpPr>
        <p:spPr>
          <a:xfrm>
            <a:off x="2657235" y="3977858"/>
            <a:ext cx="6096000" cy="1815882"/>
          </a:xfrm>
          <a:prstGeom prst="rect">
            <a:avLst/>
          </a:prstGeom>
        </p:spPr>
        <p:txBody>
          <a:bodyPr>
            <a:spAutoFit/>
          </a:bodyPr>
          <a:lstStyle/>
          <a:p>
            <a:r>
              <a:rPr lang="vi-VN" sz="2800" dirty="0">
                <a:solidFill>
                  <a:srgbClr val="0033CC"/>
                </a:solidFill>
                <a:latin typeface="+mj-lt"/>
              </a:rPr>
              <a:t>Frankfurt là nơi đặt trụ sở của</a:t>
            </a:r>
            <a:r>
              <a:rPr lang="vi-VN" sz="2800" dirty="0">
                <a:solidFill>
                  <a:srgbClr val="FF0000"/>
                </a:solidFill>
                <a:latin typeface="+mj-lt"/>
              </a:rPr>
              <a:t> </a:t>
            </a:r>
            <a:r>
              <a:rPr lang="vi-VN" sz="2800" dirty="0">
                <a:solidFill>
                  <a:srgbClr val="FF0000"/>
                </a:solidFill>
                <a:latin typeface="+mj-lt"/>
                <a:hlinkClick r:id="rId2"/>
              </a:rPr>
              <a:t>Ngân hàng Trung ương Châu Âu (ECB)</a:t>
            </a:r>
            <a:r>
              <a:rPr lang="vi-VN" sz="2800" dirty="0">
                <a:solidFill>
                  <a:srgbClr val="FF0000"/>
                </a:solidFill>
                <a:latin typeface="+mj-lt"/>
              </a:rPr>
              <a:t> và </a:t>
            </a:r>
            <a:r>
              <a:rPr lang="vi-VN" sz="2800" dirty="0">
                <a:solidFill>
                  <a:srgbClr val="FF0000"/>
                </a:solidFill>
                <a:latin typeface="+mj-lt"/>
                <a:hlinkClick r:id="rId3"/>
              </a:rPr>
              <a:t>Deutsche Bundesbank</a:t>
            </a:r>
            <a:r>
              <a:rPr lang="vi-VN" sz="2800" dirty="0">
                <a:solidFill>
                  <a:srgbClr val="FF0000"/>
                </a:solidFill>
                <a:latin typeface="+mj-lt"/>
              </a:rPr>
              <a:t>, ngân hàng trung ương của Đức.</a:t>
            </a:r>
            <a:endParaRPr lang="en-US" sz="2800" dirty="0">
              <a:solidFill>
                <a:srgbClr val="FF0000"/>
              </a:solidFill>
              <a:latin typeface="+mj-lt"/>
            </a:endParaRPr>
          </a:p>
        </p:txBody>
      </p:sp>
    </p:spTree>
    <p:extLst>
      <p:ext uri="{BB962C8B-B14F-4D97-AF65-F5344CB8AC3E}">
        <p14:creationId xmlns:p14="http://schemas.microsoft.com/office/powerpoint/2010/main" val="3888273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1171"/>
            <a:ext cx="12360050" cy="6858000"/>
            <a:chOff x="0" y="0"/>
            <a:chExt cx="12360050" cy="6700838"/>
          </a:xfrm>
        </p:grpSpPr>
        <p:grpSp>
          <p:nvGrpSpPr>
            <p:cNvPr id="3" name="Group 2"/>
            <p:cNvGrpSpPr/>
            <p:nvPr/>
          </p:nvGrpSpPr>
          <p:grpSpPr>
            <a:xfrm>
              <a:off x="284302" y="734949"/>
              <a:ext cx="12075748" cy="5965889"/>
              <a:chOff x="157921" y="487018"/>
              <a:chExt cx="11075612" cy="5917749"/>
            </a:xfrm>
          </p:grpSpPr>
          <p:sp>
            <p:nvSpPr>
              <p:cNvPr id="5" name="Rectangle 4"/>
              <p:cNvSpPr/>
              <p:nvPr/>
            </p:nvSpPr>
            <p:spPr>
              <a:xfrm>
                <a:off x="157921" y="487018"/>
                <a:ext cx="10478618" cy="5719338"/>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1436" y="609267"/>
                <a:ext cx="10566473" cy="5795500"/>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4082" y="924333"/>
                <a:ext cx="10296032" cy="538300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Văn phòng phẩm Hà Nội"/>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2160" t="11843" r="11674" b="12259"/>
              <a:stretch/>
            </p:blipFill>
            <p:spPr bwMode="auto">
              <a:xfrm rot="20852549">
                <a:off x="9889615" y="4870211"/>
                <a:ext cx="1343918" cy="141497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1497706" cy="15947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81F2071E-DF8C-495C-8676-8F839E06F04F}"/>
              </a:ext>
            </a:extLst>
          </p:cNvPr>
          <p:cNvSpPr/>
          <p:nvPr/>
        </p:nvSpPr>
        <p:spPr>
          <a:xfrm>
            <a:off x="1026033" y="-28578"/>
            <a:ext cx="10361075"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0" name="Rectangle 9">
            <a:extLst>
              <a:ext uri="{FF2B5EF4-FFF2-40B4-BE49-F238E27FC236}">
                <a16:creationId xmlns:a16="http://schemas.microsoft.com/office/drawing/2014/main" id="{81F2071E-DF8C-495C-8676-8F839E06F04F}"/>
              </a:ext>
            </a:extLst>
          </p:cNvPr>
          <p:cNvSpPr/>
          <p:nvPr/>
        </p:nvSpPr>
        <p:spPr>
          <a:xfrm>
            <a:off x="3361131" y="829680"/>
            <a:ext cx="5955011" cy="646331"/>
          </a:xfrm>
          <a:prstGeom prst="rect">
            <a:avLst/>
          </a:prstGeom>
          <a:noFill/>
        </p:spPr>
        <p:txBody>
          <a:bodyPr wrap="square" lIns="91440" tIns="45720" rIns="91440" bIns="45720">
            <a:spAutoFit/>
          </a:bodyPr>
          <a:lstStyle/>
          <a:p>
            <a:pPr algn="ctr"/>
            <a:r>
              <a:rPr lang="en-US" sz="3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LIÊN MINH CHÂU ÂU</a:t>
            </a:r>
            <a:endParaRPr lang="en-US" sz="3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622783" y="1546472"/>
            <a:ext cx="3903713" cy="868605"/>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Khái</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quát</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về</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liên</a:t>
            </a:r>
            <a:r>
              <a:rPr lang="en-US" sz="2800" b="1" dirty="0" smtClean="0">
                <a:solidFill>
                  <a:schemeClr val="tx1"/>
                </a:solidFill>
                <a:latin typeface="#9Slide03 SFU Futura_12" panose="00000400000000000000" pitchFamily="2" charset="0"/>
                <a:cs typeface="Arial" panose="020B0604020202020204" pitchFamily="34" charset="0"/>
              </a:rPr>
              <a:t> minh </a:t>
            </a:r>
            <a:r>
              <a:rPr lang="en-US" sz="2800" b="1" dirty="0" err="1" smtClean="0">
                <a:solidFill>
                  <a:schemeClr val="tx1"/>
                </a:solidFill>
                <a:latin typeface="#9Slide03 SFU Futura_12" panose="00000400000000000000" pitchFamily="2" charset="0"/>
                <a:cs typeface="Arial" panose="020B0604020202020204" pitchFamily="34" charset="0"/>
              </a:rPr>
              <a:t>châu</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Âu</a:t>
            </a:r>
            <a:r>
              <a:rPr lang="en-US" sz="2800" b="1" dirty="0" smtClean="0">
                <a:solidFill>
                  <a:schemeClr val="tx1"/>
                </a:solidFill>
                <a:latin typeface="#9Slide03 SFU Futura_12" panose="00000400000000000000" pitchFamily="2" charset="0"/>
                <a:cs typeface="Arial" panose="020B0604020202020204" pitchFamily="34" charset="0"/>
              </a:rPr>
              <a:t> (EU)</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2" name="Rectangle 11"/>
          <p:cNvSpPr/>
          <p:nvPr/>
        </p:nvSpPr>
        <p:spPr>
          <a:xfrm>
            <a:off x="924718" y="2527631"/>
            <a:ext cx="4337994" cy="2677656"/>
          </a:xfrm>
          <a:prstGeom prst="rect">
            <a:avLst/>
          </a:prstGeom>
        </p:spPr>
        <p:txBody>
          <a:bodyPr wrap="square">
            <a:spAutoFit/>
          </a:bodyPr>
          <a:lstStyle/>
          <a:p>
            <a:pPr algn="just"/>
            <a:r>
              <a:rPr lang="vi-VN" sz="2400" b="1" dirty="0" smtClean="0">
                <a:solidFill>
                  <a:schemeClr val="accent2">
                    <a:lumMod val="50000"/>
                  </a:schemeClr>
                </a:solidFill>
                <a:latin typeface="#9Slide03 SFU Futura_12" panose="020B0604020202020204" charset="0"/>
              </a:rPr>
              <a:t>EU được mở rộng từng bước, qua nhiều giai đoạn.</a:t>
            </a:r>
            <a:endParaRPr lang="en-US" sz="2400" b="1" dirty="0" smtClean="0">
              <a:solidFill>
                <a:schemeClr val="accent2">
                  <a:lumMod val="50000"/>
                </a:schemeClr>
              </a:solidFill>
              <a:latin typeface="#9Slide03 SFU Futura_12" panose="020B0604020202020204" charset="0"/>
            </a:endParaRPr>
          </a:p>
          <a:p>
            <a:pPr algn="just"/>
            <a:r>
              <a:rPr lang="en-US" sz="2400" b="1" dirty="0" err="1" smtClean="0">
                <a:solidFill>
                  <a:srgbClr val="0033CC"/>
                </a:solidFill>
                <a:latin typeface="#9Slide03 SFU Futura_12" panose="020B0604020202020204" charset="0"/>
              </a:rPr>
              <a:t>Hiện</a:t>
            </a:r>
            <a:r>
              <a:rPr lang="en-US" sz="2400" b="1" dirty="0" smtClean="0">
                <a:solidFill>
                  <a:srgbClr val="0033CC"/>
                </a:solidFill>
                <a:latin typeface="#9Slide03 SFU Futura_12" panose="020B0604020202020204" charset="0"/>
              </a:rPr>
              <a:t> nay: 27 </a:t>
            </a:r>
            <a:r>
              <a:rPr lang="en-US" sz="2400" b="1" dirty="0" err="1" smtClean="0">
                <a:solidFill>
                  <a:srgbClr val="0033CC"/>
                </a:solidFill>
                <a:latin typeface="#9Slide03 SFU Futura_12" panose="020B0604020202020204" charset="0"/>
              </a:rPr>
              <a:t>thành</a:t>
            </a:r>
            <a:r>
              <a:rPr lang="en-US" sz="2400" b="1" dirty="0" smtClean="0">
                <a:solidFill>
                  <a:srgbClr val="0033CC"/>
                </a:solidFill>
                <a:latin typeface="#9Slide03 SFU Futura_12" panose="020B0604020202020204" charset="0"/>
              </a:rPr>
              <a:t> </a:t>
            </a:r>
            <a:r>
              <a:rPr lang="en-US" sz="2400" b="1" dirty="0" err="1" smtClean="0">
                <a:solidFill>
                  <a:srgbClr val="0033CC"/>
                </a:solidFill>
                <a:latin typeface="#9Slide03 SFU Futura_12" panose="020B0604020202020204" charset="0"/>
              </a:rPr>
              <a:t>viên</a:t>
            </a:r>
            <a:r>
              <a:rPr lang="en-US" sz="2400" b="1" dirty="0" smtClean="0">
                <a:solidFill>
                  <a:srgbClr val="0033CC"/>
                </a:solidFill>
                <a:latin typeface="#9Slide03 SFU Futura_12" panose="020B0604020202020204" charset="0"/>
              </a:rPr>
              <a:t>.</a:t>
            </a:r>
          </a:p>
          <a:p>
            <a:pPr algn="just"/>
            <a:r>
              <a:rPr lang="vi-VN" sz="2400" b="1" dirty="0" smtClean="0">
                <a:solidFill>
                  <a:srgbClr val="00B050"/>
                </a:solidFill>
                <a:latin typeface="#9Slide03 SFU Futura_12" panose="020B0604020202020204" charset="0"/>
              </a:rPr>
              <a:t>Thiết </a:t>
            </a:r>
            <a:r>
              <a:rPr lang="vi-VN" sz="2400" b="1" dirty="0">
                <a:solidFill>
                  <a:srgbClr val="00B050"/>
                </a:solidFill>
                <a:latin typeface="#9Slide03 SFU Futura_12" panose="020B0604020202020204" charset="0"/>
              </a:rPr>
              <a:t>lập một thị trường chung và có hệ thống tiền tệ chung (đồng Ơ-rô</a:t>
            </a:r>
            <a:r>
              <a:rPr lang="vi-VN" sz="2400" b="1" dirty="0" smtClean="0">
                <a:solidFill>
                  <a:srgbClr val="00B050"/>
                </a:solidFill>
                <a:latin typeface="#9Slide03 SFU Futura_12" panose="020B0604020202020204" charset="0"/>
              </a:rPr>
              <a:t>).</a:t>
            </a:r>
            <a:endParaRPr lang="en-US" sz="2400" b="1" dirty="0" smtClean="0">
              <a:solidFill>
                <a:srgbClr val="00B050"/>
              </a:solidFill>
              <a:latin typeface="#9Slide03 SFU Futura_12" panose="020B0604020202020204" charset="0"/>
            </a:endParaRPr>
          </a:p>
          <a:p>
            <a:pPr marL="342900" indent="-342900" algn="just">
              <a:buFontTx/>
              <a:buChar char="-"/>
            </a:pPr>
            <a:endParaRPr lang="vi-VN" sz="2400" b="1" dirty="0">
              <a:solidFill>
                <a:srgbClr val="FF0000"/>
              </a:solidFill>
              <a:latin typeface="#9Slide03 SFU Futura_12" panose="020B0604020202020204" charset="0"/>
            </a:endParaRPr>
          </a:p>
        </p:txBody>
      </p:sp>
      <p:cxnSp>
        <p:nvCxnSpPr>
          <p:cNvPr id="14" name="Straight Connector 13">
            <a:extLst>
              <a:ext uri="{FF2B5EF4-FFF2-40B4-BE49-F238E27FC236}">
                <a16:creationId xmlns:a16="http://schemas.microsoft.com/office/drawing/2014/main" id="{8529DE91-F9A3-4AAE-9D59-914616AB64F5}"/>
              </a:ext>
            </a:extLst>
          </p:cNvPr>
          <p:cNvCxnSpPr/>
          <p:nvPr/>
        </p:nvCxnSpPr>
        <p:spPr>
          <a:xfrm>
            <a:off x="5719341" y="1584675"/>
            <a:ext cx="12551" cy="5040338"/>
          </a:xfrm>
          <a:prstGeom prst="line">
            <a:avLst/>
          </a:prstGeom>
          <a:ln w="28575">
            <a:solidFill>
              <a:srgbClr val="002060"/>
            </a:solidFill>
            <a:prstDash val="soli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612367" y="1539225"/>
            <a:ext cx="955006" cy="899804"/>
          </a:xfrm>
          <a:prstGeom prst="rect">
            <a:avLst/>
          </a:prstGeom>
        </p:spPr>
      </p:pic>
      <p:sp>
        <p:nvSpPr>
          <p:cNvPr id="18" name="Rectangle: Rounded Corners 7">
            <a:extLst>
              <a:ext uri="{FF2B5EF4-FFF2-40B4-BE49-F238E27FC236}">
                <a16:creationId xmlns:a16="http://schemas.microsoft.com/office/drawing/2014/main" id="{9C8CB8A0-CA76-4A71-B990-0741CE8ED4AB}"/>
              </a:ext>
            </a:extLst>
          </p:cNvPr>
          <p:cNvSpPr/>
          <p:nvPr/>
        </p:nvSpPr>
        <p:spPr>
          <a:xfrm>
            <a:off x="6728134" y="1584675"/>
            <a:ext cx="4864233" cy="868605"/>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Liên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rPr>
              <a:t>minh </a:t>
            </a:r>
            <a:r>
              <a:rPr lang="en-US" sz="2800" b="1" dirty="0" err="1">
                <a:solidFill>
                  <a:schemeClr val="tx1"/>
                </a:solidFill>
                <a:latin typeface="#9Slide03 SFU Futura_12" panose="00000400000000000000" pitchFamily="2" charset="0"/>
                <a:cs typeface="Arial" panose="020B0604020202020204" pitchFamily="34" charset="0"/>
              </a:rPr>
              <a:t>châu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Âu</a:t>
            </a:r>
            <a:r>
              <a:rPr lang="en-US" sz="2800" b="1" dirty="0" smtClean="0">
                <a:solidFill>
                  <a:schemeClr val="tx1"/>
                </a:solidFill>
                <a:latin typeface="#9Slide03 SFU Futura_12" panose="00000400000000000000" pitchFamily="2" charset="0"/>
                <a:cs typeface="Arial" panose="020B0604020202020204" pitchFamily="34" charset="0"/>
              </a:rPr>
              <a:t> – </a:t>
            </a:r>
            <a:r>
              <a:rPr lang="en-US" sz="2800" b="1" dirty="0" err="1" smtClean="0">
                <a:solidFill>
                  <a:schemeClr val="tx1"/>
                </a:solidFill>
                <a:latin typeface="#9Slide03 SFU Futura_12" panose="00000400000000000000" pitchFamily="2" charset="0"/>
                <a:cs typeface="Arial" panose="020B0604020202020204" pitchFamily="34" charset="0"/>
              </a:rPr>
              <a:t>trung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tâm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kinh</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tế</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lớn</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5755746" y="1584675"/>
            <a:ext cx="955006" cy="899804"/>
          </a:xfrm>
          <a:prstGeom prst="rect">
            <a:avLst/>
          </a:prstGeom>
        </p:spPr>
      </p:pic>
      <p:pic>
        <p:nvPicPr>
          <p:cNvPr id="28" name="Picture 10" descr="Euro PNG Images With Transparent Background | Free Download On Lovepi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1010340" y="4316581"/>
            <a:ext cx="4271508" cy="23314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dp Icon - Download in Colored Outline Sty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6076" y="2745185"/>
            <a:ext cx="1797318" cy="17973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Çizgi Film Manzarası Animasyon, Animasyon, şehir, ufuk çizgisi, çizgi film  png | PNGWi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8936203" y="5725193"/>
            <a:ext cx="2557119" cy="116858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13783" y="2610613"/>
            <a:ext cx="3322864" cy="905184"/>
          </a:xfrm>
          <a:prstGeom prst="rect">
            <a:avLst/>
          </a:prstGeom>
        </p:spPr>
        <p:txBody>
          <a:bodyPr wrap="square">
            <a:spAutoFit/>
          </a:bodyPr>
          <a:lstStyle/>
          <a:p>
            <a:pPr marR="0" lvl="0" algn="just">
              <a:lnSpc>
                <a:spcPct val="115000"/>
              </a:lnSpc>
              <a:spcBef>
                <a:spcPts val="0"/>
              </a:spcBef>
              <a:spcAft>
                <a:spcPts val="0"/>
              </a:spcAft>
            </a:pPr>
            <a:r>
              <a:rPr lang="en-US" sz="2400" b="1" dirty="0">
                <a:solidFill>
                  <a:srgbClr val="C00000"/>
                </a:solidFill>
                <a:latin typeface="#9Slide03 SFU Futura_12" panose="020B0604020202020204" charset="0"/>
                <a:ea typeface="Cambria" panose="02040503050406030204" pitchFamily="18" charset="0"/>
              </a:rPr>
              <a:t>EU </a:t>
            </a:r>
            <a:r>
              <a:rPr lang="en-US" sz="2400" b="1" dirty="0" err="1">
                <a:solidFill>
                  <a:srgbClr val="C00000"/>
                </a:solidFill>
                <a:latin typeface="#9Slide03 SFU Futura_12" panose="020B0604020202020204" charset="0"/>
                <a:ea typeface="Cambria" panose="02040503050406030204" pitchFamily="18" charset="0"/>
              </a:rPr>
              <a:t>có</a:t>
            </a:r>
            <a:r>
              <a:rPr lang="en-US" sz="2400" b="1" dirty="0">
                <a:solidFill>
                  <a:srgbClr val="C00000"/>
                </a:solidFill>
                <a:latin typeface="#9Slide03 SFU Futura_12" panose="020B0604020202020204" charset="0"/>
                <a:ea typeface="Cambria" panose="02040503050406030204" pitchFamily="18" charset="0"/>
              </a:rPr>
              <a:t> 3/7 </a:t>
            </a:r>
            <a:r>
              <a:rPr lang="en-US" sz="2400" b="1" dirty="0" err="1">
                <a:solidFill>
                  <a:srgbClr val="C00000"/>
                </a:solidFill>
                <a:latin typeface="#9Slide03 SFU Futura_12" panose="020B0604020202020204" charset="0"/>
                <a:ea typeface="Cambria" panose="02040503050406030204" pitchFamily="18" charset="0"/>
              </a:rPr>
              <a:t>nước</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công</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nghiệp</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lớn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trên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thế</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giới</a:t>
            </a:r>
            <a:r>
              <a:rPr lang="en-US" sz="2400" b="1" dirty="0">
                <a:solidFill>
                  <a:srgbClr val="C00000"/>
                </a:solidFill>
                <a:latin typeface="#9Slide03 SFU Futura_12" panose="020B0604020202020204" charset="0"/>
                <a:ea typeface="Cambria" panose="02040503050406030204" pitchFamily="18" charset="0"/>
              </a:rPr>
              <a:t>.</a:t>
            </a:r>
            <a:endParaRPr lang="en-US" sz="2000" b="1" dirty="0">
              <a:solidFill>
                <a:srgbClr val="C00000"/>
              </a:solidFill>
              <a:effectLst/>
              <a:latin typeface="#9Slide03 SFU Futura_12" panose="020B0604020202020204" charset="0"/>
              <a:ea typeface="Cambria" panose="02040503050406030204" pitchFamily="18" charset="0"/>
            </a:endParaRPr>
          </a:p>
        </p:txBody>
      </p:sp>
      <p:sp>
        <p:nvSpPr>
          <p:cNvPr id="32" name="Rectangle 31"/>
          <p:cNvSpPr/>
          <p:nvPr/>
        </p:nvSpPr>
        <p:spPr>
          <a:xfrm>
            <a:off x="5901246" y="3533267"/>
            <a:ext cx="3996440" cy="1366528"/>
          </a:xfrm>
          <a:prstGeom prst="rect">
            <a:avLst/>
          </a:prstGeom>
        </p:spPr>
        <p:txBody>
          <a:bodyPr wrap="square">
            <a:spAutoFit/>
          </a:bodyPr>
          <a:lstStyle/>
          <a:p>
            <a:pPr marR="0" lvl="0" algn="just">
              <a:lnSpc>
                <a:spcPct val="115000"/>
              </a:lnSpc>
              <a:spcBef>
                <a:spcPts val="0"/>
              </a:spcBef>
              <a:spcAft>
                <a:spcPts val="0"/>
              </a:spcAft>
            </a:pPr>
            <a:r>
              <a:rPr lang="en-US" sz="2400" b="1" dirty="0" err="1">
                <a:solidFill>
                  <a:srgbClr val="2B8D3A"/>
                </a:solidFill>
                <a:latin typeface="#9Slide03 SFU Futura_12" panose="020B0604020202020204" charset="0"/>
                <a:ea typeface="Cambria" panose="02040503050406030204" pitchFamily="18" charset="0"/>
              </a:rPr>
              <a:t>T</a:t>
            </a:r>
            <a:r>
              <a:rPr lang="en-US" sz="2400" b="1" dirty="0" err="1" smtClean="0">
                <a:solidFill>
                  <a:srgbClr val="2B8D3A"/>
                </a:solidFill>
                <a:latin typeface="#9Slide03 SFU Futura_12" panose="020B0604020202020204" charset="0"/>
                <a:ea typeface="Cambria" panose="02040503050406030204" pitchFamily="18" charset="0"/>
              </a:rPr>
              <a:t>rung</a:t>
            </a:r>
            <a:r>
              <a:rPr lang="en-US" sz="2400" b="1" dirty="0" smtClean="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tâm</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trao</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đổi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hàng</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hoá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và</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dịch</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vụ</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lớn</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nhất</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thế</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giới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chiếm</a:t>
            </a:r>
            <a:r>
              <a:rPr lang="en-US" sz="2400" b="1" dirty="0">
                <a:solidFill>
                  <a:srgbClr val="2B8D3A"/>
                </a:solidFill>
                <a:latin typeface="#9Slide03 SFU Futura_12" panose="020B0604020202020204" charset="0"/>
                <a:ea typeface="Cambria" panose="02040503050406030204" pitchFamily="18" charset="0"/>
              </a:rPr>
              <a:t> 31% </a:t>
            </a:r>
            <a:r>
              <a:rPr lang="en-US" sz="2400" b="1" dirty="0" err="1">
                <a:solidFill>
                  <a:srgbClr val="2B8D3A"/>
                </a:solidFill>
                <a:latin typeface="#9Slide03 SFU Futura_12" panose="020B0604020202020204" charset="0"/>
                <a:ea typeface="Cambria" panose="02040503050406030204" pitchFamily="18" charset="0"/>
              </a:rPr>
              <a:t>giá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trị</a:t>
            </a:r>
            <a:r>
              <a:rPr lang="en-US" sz="2400" b="1" dirty="0">
                <a:solidFill>
                  <a:srgbClr val="2B8D3A"/>
                </a:solidFill>
                <a:latin typeface="#9Slide03 SFU Futura_12" panose="020B0604020202020204" charset="0"/>
                <a:ea typeface="Cambria" panose="02040503050406030204" pitchFamily="18" charset="0"/>
              </a:rPr>
              <a:t>).</a:t>
            </a:r>
            <a:endParaRPr lang="en-US" sz="2000" b="1" dirty="0">
              <a:solidFill>
                <a:srgbClr val="2B8D3A"/>
              </a:solidFill>
              <a:effectLst/>
              <a:latin typeface="#9Slide03 SFU Futura_12" panose="020B0604020202020204" charset="0"/>
              <a:ea typeface="Cambria" panose="02040503050406030204" pitchFamily="18" charset="0"/>
            </a:endParaRPr>
          </a:p>
        </p:txBody>
      </p:sp>
      <p:sp>
        <p:nvSpPr>
          <p:cNvPr id="33" name="Rectangle 32"/>
          <p:cNvSpPr/>
          <p:nvPr/>
        </p:nvSpPr>
        <p:spPr>
          <a:xfrm>
            <a:off x="5872334" y="5376681"/>
            <a:ext cx="5681748" cy="941796"/>
          </a:xfrm>
          <a:prstGeom prst="rect">
            <a:avLst/>
          </a:prstGeom>
        </p:spPr>
        <p:txBody>
          <a:bodyPr wrap="square">
            <a:spAutoFit/>
          </a:bodyPr>
          <a:lstStyle/>
          <a:p>
            <a:pPr marR="0" lvl="0" algn="just">
              <a:lnSpc>
                <a:spcPct val="115000"/>
              </a:lnSpc>
              <a:spcBef>
                <a:spcPts val="0"/>
              </a:spcBef>
              <a:spcAft>
                <a:spcPts val="0"/>
              </a:spcAft>
            </a:pPr>
            <a:r>
              <a:rPr lang="en-US" sz="2400" b="1" dirty="0" err="1" smtClean="0">
                <a:solidFill>
                  <a:srgbClr val="0033CC"/>
                </a:solidFill>
                <a:latin typeface="#9Slide03 SFU Futura_12" panose="020B0604020202020204" charset="0"/>
                <a:ea typeface="Cambria" panose="02040503050406030204" pitchFamily="18" charset="0"/>
              </a:rPr>
              <a:t>Đối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tác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thương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mại</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đầu</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của</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hơn</a:t>
            </a:r>
            <a:r>
              <a:rPr lang="en-US" sz="2400" b="1" dirty="0" smtClean="0">
                <a:solidFill>
                  <a:srgbClr val="0033CC"/>
                </a:solidFill>
                <a:latin typeface="#9Slide03 SFU Futura_12" panose="020B0604020202020204" charset="0"/>
                <a:ea typeface="Cambria" panose="02040503050406030204" pitchFamily="18" charset="0"/>
              </a:rPr>
              <a:t> 80 </a:t>
            </a:r>
            <a:r>
              <a:rPr lang="en-US" sz="2400" b="1" dirty="0" err="1" smtClean="0">
                <a:solidFill>
                  <a:srgbClr val="0033CC"/>
                </a:solidFill>
                <a:latin typeface="#9Slide03 SFU Futura_12" panose="020B0604020202020204" charset="0"/>
                <a:ea typeface="Cambria" panose="02040503050406030204" pitchFamily="18" charset="0"/>
              </a:rPr>
              <a:t>quốc</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gia</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trong</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đó</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có</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Việt</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a:solidFill>
                  <a:srgbClr val="0033CC"/>
                </a:solidFill>
                <a:latin typeface="#9Slide03 SFU Futura_12" panose="020B0604020202020204" charset="0"/>
                <a:ea typeface="Cambria" panose="02040503050406030204" pitchFamily="18" charset="0"/>
              </a:rPr>
              <a:t>Nam</a:t>
            </a:r>
            <a:r>
              <a:rPr lang="en-US" sz="2400" b="1" dirty="0" smtClean="0">
                <a:solidFill>
                  <a:srgbClr val="0033CC"/>
                </a:solidFill>
                <a:latin typeface="#9Slide03 SFU Futura_12" panose="020B0604020202020204" charset="0"/>
                <a:ea typeface="Cambria" panose="02040503050406030204" pitchFamily="18" charset="0"/>
              </a:rPr>
              <a:t>.</a:t>
            </a:r>
            <a:endParaRPr lang="en-US" sz="2000" b="1" dirty="0">
              <a:solidFill>
                <a:srgbClr val="0033CC"/>
              </a:solidFill>
              <a:latin typeface="#9Slide03 SFU Futura_12" panose="020B0604020202020204" charset="0"/>
              <a:ea typeface="Cambria" panose="02040503050406030204" pitchFamily="18" charset="0"/>
            </a:endParaRPr>
          </a:p>
        </p:txBody>
      </p:sp>
      <p:sp>
        <p:nvSpPr>
          <p:cNvPr id="34" name="Rectangle 33"/>
          <p:cNvSpPr/>
          <p:nvPr/>
        </p:nvSpPr>
        <p:spPr>
          <a:xfrm>
            <a:off x="5876828" y="4903015"/>
            <a:ext cx="4899804" cy="461665"/>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Trung</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tâm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tài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chính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lớn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giới</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ndParaRPr>
          </a:p>
        </p:txBody>
      </p:sp>
    </p:spTree>
    <p:extLst>
      <p:ext uri="{BB962C8B-B14F-4D97-AF65-F5344CB8AC3E}">
        <p14:creationId xmlns:p14="http://schemas.microsoft.com/office/powerpoint/2010/main" val="42914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80">
                                          <p:stCondLst>
                                            <p:cond delay="0"/>
                                          </p:stCondLst>
                                        </p:cTn>
                                        <p:tgtEl>
                                          <p:spTgt spid="30"/>
                                        </p:tgtEl>
                                      </p:cBhvr>
                                    </p:animEffect>
                                    <p:anim calcmode="lin" valueType="num">
                                      <p:cBhvr>
                                        <p:cTn id="3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1" dur="26">
                                          <p:stCondLst>
                                            <p:cond delay="650"/>
                                          </p:stCondLst>
                                        </p:cTn>
                                        <p:tgtEl>
                                          <p:spTgt spid="30"/>
                                        </p:tgtEl>
                                      </p:cBhvr>
                                      <p:to x="100000" y="60000"/>
                                    </p:animScale>
                                    <p:animScale>
                                      <p:cBhvr>
                                        <p:cTn id="42" dur="166" decel="50000">
                                          <p:stCondLst>
                                            <p:cond delay="676"/>
                                          </p:stCondLst>
                                        </p:cTn>
                                        <p:tgtEl>
                                          <p:spTgt spid="30"/>
                                        </p:tgtEl>
                                      </p:cBhvr>
                                      <p:to x="100000" y="100000"/>
                                    </p:animScale>
                                    <p:animScale>
                                      <p:cBhvr>
                                        <p:cTn id="43" dur="26">
                                          <p:stCondLst>
                                            <p:cond delay="1312"/>
                                          </p:stCondLst>
                                        </p:cTn>
                                        <p:tgtEl>
                                          <p:spTgt spid="30"/>
                                        </p:tgtEl>
                                      </p:cBhvr>
                                      <p:to x="100000" y="80000"/>
                                    </p:animScale>
                                    <p:animScale>
                                      <p:cBhvr>
                                        <p:cTn id="44" dur="166" decel="50000">
                                          <p:stCondLst>
                                            <p:cond delay="1338"/>
                                          </p:stCondLst>
                                        </p:cTn>
                                        <p:tgtEl>
                                          <p:spTgt spid="30"/>
                                        </p:tgtEl>
                                      </p:cBhvr>
                                      <p:to x="100000" y="100000"/>
                                    </p:animScale>
                                    <p:animScale>
                                      <p:cBhvr>
                                        <p:cTn id="45" dur="26">
                                          <p:stCondLst>
                                            <p:cond delay="1642"/>
                                          </p:stCondLst>
                                        </p:cTn>
                                        <p:tgtEl>
                                          <p:spTgt spid="30"/>
                                        </p:tgtEl>
                                      </p:cBhvr>
                                      <p:to x="100000" y="90000"/>
                                    </p:animScale>
                                    <p:animScale>
                                      <p:cBhvr>
                                        <p:cTn id="46" dur="166" decel="50000">
                                          <p:stCondLst>
                                            <p:cond delay="1668"/>
                                          </p:stCondLst>
                                        </p:cTn>
                                        <p:tgtEl>
                                          <p:spTgt spid="30"/>
                                        </p:tgtEl>
                                      </p:cBhvr>
                                      <p:to x="100000" y="100000"/>
                                    </p:animScale>
                                    <p:animScale>
                                      <p:cBhvr>
                                        <p:cTn id="47" dur="26">
                                          <p:stCondLst>
                                            <p:cond delay="1808"/>
                                          </p:stCondLst>
                                        </p:cTn>
                                        <p:tgtEl>
                                          <p:spTgt spid="30"/>
                                        </p:tgtEl>
                                      </p:cBhvr>
                                      <p:to x="100000" y="95000"/>
                                    </p:animScale>
                                    <p:animScale>
                                      <p:cBhvr>
                                        <p:cTn id="48" dur="166" decel="50000">
                                          <p:stCondLst>
                                            <p:cond delay="1834"/>
                                          </p:stCondLst>
                                        </p:cTn>
                                        <p:tgtEl>
                                          <p:spTgt spid="30"/>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80">
                                          <p:stCondLst>
                                            <p:cond delay="0"/>
                                          </p:stCondLst>
                                        </p:cTn>
                                        <p:tgtEl>
                                          <p:spTgt spid="31"/>
                                        </p:tgtEl>
                                      </p:cBhvr>
                                    </p:animEffect>
                                    <p:anim calcmode="lin" valueType="num">
                                      <p:cBhvr>
                                        <p:cTn id="5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7" dur="26">
                                          <p:stCondLst>
                                            <p:cond delay="650"/>
                                          </p:stCondLst>
                                        </p:cTn>
                                        <p:tgtEl>
                                          <p:spTgt spid="31"/>
                                        </p:tgtEl>
                                      </p:cBhvr>
                                      <p:to x="100000" y="60000"/>
                                    </p:animScale>
                                    <p:animScale>
                                      <p:cBhvr>
                                        <p:cTn id="58" dur="166" decel="50000">
                                          <p:stCondLst>
                                            <p:cond delay="676"/>
                                          </p:stCondLst>
                                        </p:cTn>
                                        <p:tgtEl>
                                          <p:spTgt spid="31"/>
                                        </p:tgtEl>
                                      </p:cBhvr>
                                      <p:to x="100000" y="100000"/>
                                    </p:animScale>
                                    <p:animScale>
                                      <p:cBhvr>
                                        <p:cTn id="59" dur="26">
                                          <p:stCondLst>
                                            <p:cond delay="1312"/>
                                          </p:stCondLst>
                                        </p:cTn>
                                        <p:tgtEl>
                                          <p:spTgt spid="31"/>
                                        </p:tgtEl>
                                      </p:cBhvr>
                                      <p:to x="100000" y="80000"/>
                                    </p:animScale>
                                    <p:animScale>
                                      <p:cBhvr>
                                        <p:cTn id="60" dur="166" decel="50000">
                                          <p:stCondLst>
                                            <p:cond delay="1338"/>
                                          </p:stCondLst>
                                        </p:cTn>
                                        <p:tgtEl>
                                          <p:spTgt spid="31"/>
                                        </p:tgtEl>
                                      </p:cBhvr>
                                      <p:to x="100000" y="100000"/>
                                    </p:animScale>
                                    <p:animScale>
                                      <p:cBhvr>
                                        <p:cTn id="61" dur="26">
                                          <p:stCondLst>
                                            <p:cond delay="1642"/>
                                          </p:stCondLst>
                                        </p:cTn>
                                        <p:tgtEl>
                                          <p:spTgt spid="31"/>
                                        </p:tgtEl>
                                      </p:cBhvr>
                                      <p:to x="100000" y="90000"/>
                                    </p:animScale>
                                    <p:animScale>
                                      <p:cBhvr>
                                        <p:cTn id="62" dur="166" decel="50000">
                                          <p:stCondLst>
                                            <p:cond delay="1668"/>
                                          </p:stCondLst>
                                        </p:cTn>
                                        <p:tgtEl>
                                          <p:spTgt spid="31"/>
                                        </p:tgtEl>
                                      </p:cBhvr>
                                      <p:to x="100000" y="100000"/>
                                    </p:animScale>
                                    <p:animScale>
                                      <p:cBhvr>
                                        <p:cTn id="63" dur="26">
                                          <p:stCondLst>
                                            <p:cond delay="1808"/>
                                          </p:stCondLst>
                                        </p:cTn>
                                        <p:tgtEl>
                                          <p:spTgt spid="31"/>
                                        </p:tgtEl>
                                      </p:cBhvr>
                                      <p:to x="100000" y="95000"/>
                                    </p:animScale>
                                    <p:animScale>
                                      <p:cBhvr>
                                        <p:cTn id="64" dur="166" decel="50000">
                                          <p:stCondLst>
                                            <p:cond delay="1834"/>
                                          </p:stCondLst>
                                        </p:cTn>
                                        <p:tgtEl>
                                          <p:spTgt spid="31"/>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80">
                                          <p:stCondLst>
                                            <p:cond delay="0"/>
                                          </p:stCondLst>
                                        </p:cTn>
                                        <p:tgtEl>
                                          <p:spTgt spid="32"/>
                                        </p:tgtEl>
                                      </p:cBhvr>
                                    </p:animEffect>
                                    <p:anim calcmode="lin" valueType="num">
                                      <p:cBhvr>
                                        <p:cTn id="6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3" dur="26">
                                          <p:stCondLst>
                                            <p:cond delay="650"/>
                                          </p:stCondLst>
                                        </p:cTn>
                                        <p:tgtEl>
                                          <p:spTgt spid="32"/>
                                        </p:tgtEl>
                                      </p:cBhvr>
                                      <p:to x="100000" y="60000"/>
                                    </p:animScale>
                                    <p:animScale>
                                      <p:cBhvr>
                                        <p:cTn id="74" dur="166" decel="50000">
                                          <p:stCondLst>
                                            <p:cond delay="676"/>
                                          </p:stCondLst>
                                        </p:cTn>
                                        <p:tgtEl>
                                          <p:spTgt spid="32"/>
                                        </p:tgtEl>
                                      </p:cBhvr>
                                      <p:to x="100000" y="100000"/>
                                    </p:animScale>
                                    <p:animScale>
                                      <p:cBhvr>
                                        <p:cTn id="75" dur="26">
                                          <p:stCondLst>
                                            <p:cond delay="1312"/>
                                          </p:stCondLst>
                                        </p:cTn>
                                        <p:tgtEl>
                                          <p:spTgt spid="32"/>
                                        </p:tgtEl>
                                      </p:cBhvr>
                                      <p:to x="100000" y="80000"/>
                                    </p:animScale>
                                    <p:animScale>
                                      <p:cBhvr>
                                        <p:cTn id="76" dur="166" decel="50000">
                                          <p:stCondLst>
                                            <p:cond delay="1338"/>
                                          </p:stCondLst>
                                        </p:cTn>
                                        <p:tgtEl>
                                          <p:spTgt spid="32"/>
                                        </p:tgtEl>
                                      </p:cBhvr>
                                      <p:to x="100000" y="100000"/>
                                    </p:animScale>
                                    <p:animScale>
                                      <p:cBhvr>
                                        <p:cTn id="77" dur="26">
                                          <p:stCondLst>
                                            <p:cond delay="1642"/>
                                          </p:stCondLst>
                                        </p:cTn>
                                        <p:tgtEl>
                                          <p:spTgt spid="32"/>
                                        </p:tgtEl>
                                      </p:cBhvr>
                                      <p:to x="100000" y="90000"/>
                                    </p:animScale>
                                    <p:animScale>
                                      <p:cBhvr>
                                        <p:cTn id="78" dur="166" decel="50000">
                                          <p:stCondLst>
                                            <p:cond delay="1668"/>
                                          </p:stCondLst>
                                        </p:cTn>
                                        <p:tgtEl>
                                          <p:spTgt spid="32"/>
                                        </p:tgtEl>
                                      </p:cBhvr>
                                      <p:to x="100000" y="100000"/>
                                    </p:animScale>
                                    <p:animScale>
                                      <p:cBhvr>
                                        <p:cTn id="79" dur="26">
                                          <p:stCondLst>
                                            <p:cond delay="1808"/>
                                          </p:stCondLst>
                                        </p:cTn>
                                        <p:tgtEl>
                                          <p:spTgt spid="32"/>
                                        </p:tgtEl>
                                      </p:cBhvr>
                                      <p:to x="100000" y="95000"/>
                                    </p:animScale>
                                    <p:animScale>
                                      <p:cBhvr>
                                        <p:cTn id="80" dur="166" decel="50000">
                                          <p:stCondLst>
                                            <p:cond delay="1834"/>
                                          </p:stCondLst>
                                        </p:cTn>
                                        <p:tgtEl>
                                          <p:spTgt spid="32"/>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down)">
                                      <p:cBhvr>
                                        <p:cTn id="83" dur="580">
                                          <p:stCondLst>
                                            <p:cond delay="0"/>
                                          </p:stCondLst>
                                        </p:cTn>
                                        <p:tgtEl>
                                          <p:spTgt spid="29"/>
                                        </p:tgtEl>
                                      </p:cBhvr>
                                    </p:animEffect>
                                    <p:anim calcmode="lin" valueType="num">
                                      <p:cBhvr>
                                        <p:cTn id="8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9" dur="26">
                                          <p:stCondLst>
                                            <p:cond delay="650"/>
                                          </p:stCondLst>
                                        </p:cTn>
                                        <p:tgtEl>
                                          <p:spTgt spid="29"/>
                                        </p:tgtEl>
                                      </p:cBhvr>
                                      <p:to x="100000" y="60000"/>
                                    </p:animScale>
                                    <p:animScale>
                                      <p:cBhvr>
                                        <p:cTn id="90" dur="166" decel="50000">
                                          <p:stCondLst>
                                            <p:cond delay="676"/>
                                          </p:stCondLst>
                                        </p:cTn>
                                        <p:tgtEl>
                                          <p:spTgt spid="29"/>
                                        </p:tgtEl>
                                      </p:cBhvr>
                                      <p:to x="100000" y="100000"/>
                                    </p:animScale>
                                    <p:animScale>
                                      <p:cBhvr>
                                        <p:cTn id="91" dur="26">
                                          <p:stCondLst>
                                            <p:cond delay="1312"/>
                                          </p:stCondLst>
                                        </p:cTn>
                                        <p:tgtEl>
                                          <p:spTgt spid="29"/>
                                        </p:tgtEl>
                                      </p:cBhvr>
                                      <p:to x="100000" y="80000"/>
                                    </p:animScale>
                                    <p:animScale>
                                      <p:cBhvr>
                                        <p:cTn id="92" dur="166" decel="50000">
                                          <p:stCondLst>
                                            <p:cond delay="1338"/>
                                          </p:stCondLst>
                                        </p:cTn>
                                        <p:tgtEl>
                                          <p:spTgt spid="29"/>
                                        </p:tgtEl>
                                      </p:cBhvr>
                                      <p:to x="100000" y="100000"/>
                                    </p:animScale>
                                    <p:animScale>
                                      <p:cBhvr>
                                        <p:cTn id="93" dur="26">
                                          <p:stCondLst>
                                            <p:cond delay="1642"/>
                                          </p:stCondLst>
                                        </p:cTn>
                                        <p:tgtEl>
                                          <p:spTgt spid="29"/>
                                        </p:tgtEl>
                                      </p:cBhvr>
                                      <p:to x="100000" y="90000"/>
                                    </p:animScale>
                                    <p:animScale>
                                      <p:cBhvr>
                                        <p:cTn id="94" dur="166" decel="50000">
                                          <p:stCondLst>
                                            <p:cond delay="1668"/>
                                          </p:stCondLst>
                                        </p:cTn>
                                        <p:tgtEl>
                                          <p:spTgt spid="29"/>
                                        </p:tgtEl>
                                      </p:cBhvr>
                                      <p:to x="100000" y="100000"/>
                                    </p:animScale>
                                    <p:animScale>
                                      <p:cBhvr>
                                        <p:cTn id="95" dur="26">
                                          <p:stCondLst>
                                            <p:cond delay="1808"/>
                                          </p:stCondLst>
                                        </p:cTn>
                                        <p:tgtEl>
                                          <p:spTgt spid="29"/>
                                        </p:tgtEl>
                                      </p:cBhvr>
                                      <p:to x="100000" y="95000"/>
                                    </p:animScale>
                                    <p:animScale>
                                      <p:cBhvr>
                                        <p:cTn id="96" dur="166" decel="50000">
                                          <p:stCondLst>
                                            <p:cond delay="1834"/>
                                          </p:stCondLst>
                                        </p:cTn>
                                        <p:tgtEl>
                                          <p:spTgt spid="29"/>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down)">
                                      <p:cBhvr>
                                        <p:cTn id="99" dur="580">
                                          <p:stCondLst>
                                            <p:cond delay="0"/>
                                          </p:stCondLst>
                                        </p:cTn>
                                        <p:tgtEl>
                                          <p:spTgt spid="34"/>
                                        </p:tgtEl>
                                      </p:cBhvr>
                                    </p:animEffect>
                                    <p:anim calcmode="lin" valueType="num">
                                      <p:cBhvr>
                                        <p:cTn id="10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5" dur="26">
                                          <p:stCondLst>
                                            <p:cond delay="650"/>
                                          </p:stCondLst>
                                        </p:cTn>
                                        <p:tgtEl>
                                          <p:spTgt spid="34"/>
                                        </p:tgtEl>
                                      </p:cBhvr>
                                      <p:to x="100000" y="60000"/>
                                    </p:animScale>
                                    <p:animScale>
                                      <p:cBhvr>
                                        <p:cTn id="106" dur="166" decel="50000">
                                          <p:stCondLst>
                                            <p:cond delay="676"/>
                                          </p:stCondLst>
                                        </p:cTn>
                                        <p:tgtEl>
                                          <p:spTgt spid="34"/>
                                        </p:tgtEl>
                                      </p:cBhvr>
                                      <p:to x="100000" y="100000"/>
                                    </p:animScale>
                                    <p:animScale>
                                      <p:cBhvr>
                                        <p:cTn id="107" dur="26">
                                          <p:stCondLst>
                                            <p:cond delay="1312"/>
                                          </p:stCondLst>
                                        </p:cTn>
                                        <p:tgtEl>
                                          <p:spTgt spid="34"/>
                                        </p:tgtEl>
                                      </p:cBhvr>
                                      <p:to x="100000" y="80000"/>
                                    </p:animScale>
                                    <p:animScale>
                                      <p:cBhvr>
                                        <p:cTn id="108" dur="166" decel="50000">
                                          <p:stCondLst>
                                            <p:cond delay="1338"/>
                                          </p:stCondLst>
                                        </p:cTn>
                                        <p:tgtEl>
                                          <p:spTgt spid="34"/>
                                        </p:tgtEl>
                                      </p:cBhvr>
                                      <p:to x="100000" y="100000"/>
                                    </p:animScale>
                                    <p:animScale>
                                      <p:cBhvr>
                                        <p:cTn id="109" dur="26">
                                          <p:stCondLst>
                                            <p:cond delay="1642"/>
                                          </p:stCondLst>
                                        </p:cTn>
                                        <p:tgtEl>
                                          <p:spTgt spid="34"/>
                                        </p:tgtEl>
                                      </p:cBhvr>
                                      <p:to x="100000" y="90000"/>
                                    </p:animScale>
                                    <p:animScale>
                                      <p:cBhvr>
                                        <p:cTn id="110" dur="166" decel="50000">
                                          <p:stCondLst>
                                            <p:cond delay="1668"/>
                                          </p:stCondLst>
                                        </p:cTn>
                                        <p:tgtEl>
                                          <p:spTgt spid="34"/>
                                        </p:tgtEl>
                                      </p:cBhvr>
                                      <p:to x="100000" y="100000"/>
                                    </p:animScale>
                                    <p:animScale>
                                      <p:cBhvr>
                                        <p:cTn id="111" dur="26">
                                          <p:stCondLst>
                                            <p:cond delay="1808"/>
                                          </p:stCondLst>
                                        </p:cTn>
                                        <p:tgtEl>
                                          <p:spTgt spid="34"/>
                                        </p:tgtEl>
                                      </p:cBhvr>
                                      <p:to x="100000" y="95000"/>
                                    </p:animScale>
                                    <p:animScale>
                                      <p:cBhvr>
                                        <p:cTn id="112" dur="166" decel="50000">
                                          <p:stCondLst>
                                            <p:cond delay="1834"/>
                                          </p:stCondLst>
                                        </p:cTn>
                                        <p:tgtEl>
                                          <p:spTgt spid="34"/>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down)">
                                      <p:cBhvr>
                                        <p:cTn id="115" dur="580">
                                          <p:stCondLst>
                                            <p:cond delay="0"/>
                                          </p:stCondLst>
                                        </p:cTn>
                                        <p:tgtEl>
                                          <p:spTgt spid="33"/>
                                        </p:tgtEl>
                                      </p:cBhvr>
                                    </p:animEffect>
                                    <p:anim calcmode="lin" valueType="num">
                                      <p:cBhvr>
                                        <p:cTn id="11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21" dur="26">
                                          <p:stCondLst>
                                            <p:cond delay="650"/>
                                          </p:stCondLst>
                                        </p:cTn>
                                        <p:tgtEl>
                                          <p:spTgt spid="33"/>
                                        </p:tgtEl>
                                      </p:cBhvr>
                                      <p:to x="100000" y="60000"/>
                                    </p:animScale>
                                    <p:animScale>
                                      <p:cBhvr>
                                        <p:cTn id="122" dur="166" decel="50000">
                                          <p:stCondLst>
                                            <p:cond delay="676"/>
                                          </p:stCondLst>
                                        </p:cTn>
                                        <p:tgtEl>
                                          <p:spTgt spid="33"/>
                                        </p:tgtEl>
                                      </p:cBhvr>
                                      <p:to x="100000" y="100000"/>
                                    </p:animScale>
                                    <p:animScale>
                                      <p:cBhvr>
                                        <p:cTn id="123" dur="26">
                                          <p:stCondLst>
                                            <p:cond delay="1312"/>
                                          </p:stCondLst>
                                        </p:cTn>
                                        <p:tgtEl>
                                          <p:spTgt spid="33"/>
                                        </p:tgtEl>
                                      </p:cBhvr>
                                      <p:to x="100000" y="80000"/>
                                    </p:animScale>
                                    <p:animScale>
                                      <p:cBhvr>
                                        <p:cTn id="124" dur="166" decel="50000">
                                          <p:stCondLst>
                                            <p:cond delay="1338"/>
                                          </p:stCondLst>
                                        </p:cTn>
                                        <p:tgtEl>
                                          <p:spTgt spid="33"/>
                                        </p:tgtEl>
                                      </p:cBhvr>
                                      <p:to x="100000" y="100000"/>
                                    </p:animScale>
                                    <p:animScale>
                                      <p:cBhvr>
                                        <p:cTn id="125" dur="26">
                                          <p:stCondLst>
                                            <p:cond delay="1642"/>
                                          </p:stCondLst>
                                        </p:cTn>
                                        <p:tgtEl>
                                          <p:spTgt spid="33"/>
                                        </p:tgtEl>
                                      </p:cBhvr>
                                      <p:to x="100000" y="90000"/>
                                    </p:animScale>
                                    <p:animScale>
                                      <p:cBhvr>
                                        <p:cTn id="126" dur="166" decel="50000">
                                          <p:stCondLst>
                                            <p:cond delay="1668"/>
                                          </p:stCondLst>
                                        </p:cTn>
                                        <p:tgtEl>
                                          <p:spTgt spid="33"/>
                                        </p:tgtEl>
                                      </p:cBhvr>
                                      <p:to x="100000" y="100000"/>
                                    </p:animScale>
                                    <p:animScale>
                                      <p:cBhvr>
                                        <p:cTn id="127" dur="26">
                                          <p:stCondLst>
                                            <p:cond delay="1808"/>
                                          </p:stCondLst>
                                        </p:cTn>
                                        <p:tgtEl>
                                          <p:spTgt spid="33"/>
                                        </p:tgtEl>
                                      </p:cBhvr>
                                      <p:to x="100000" y="95000"/>
                                    </p:animScale>
                                    <p:animScale>
                                      <p:cBhvr>
                                        <p:cTn id="12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31" grpId="0"/>
      <p:bldP spid="32" grpId="0"/>
      <p:bldP spid="33"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6071686" y="292991"/>
            <a:ext cx="4670970" cy="219180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TÌM </a:t>
            </a:r>
          </a:p>
          <a:p>
            <a:pPr algn="ctr"/>
            <a:r>
              <a:rPr lang="en-US" sz="6600" b="1" dirty="0" smtClean="0">
                <a:solidFill>
                  <a:srgbClr val="1DB920"/>
                </a:solidFill>
                <a:latin typeface="#9Slide03 SFU Futura_12" panose="020B0604020202020204" charset="0"/>
                <a:cs typeface="Arial" panose="020B0604020202020204" pitchFamily="34" charset="0"/>
              </a:rPr>
              <a:t>TỪ KHÓA</a:t>
            </a:r>
            <a:endParaRPr lang="en-US" sz="6600" b="1" dirty="0">
              <a:solidFill>
                <a:srgbClr val="1DB920"/>
              </a:solidFill>
              <a:latin typeface="#9Slide03 SFU Futura_12" panose="020B0604020202020204" charset="0"/>
              <a:cs typeface="Arial" panose="020B0604020202020204" pitchFamily="34" charset="0"/>
            </a:endParaRPr>
          </a:p>
        </p:txBody>
      </p:sp>
      <p:pic>
        <p:nvPicPr>
          <p:cNvPr id="12" name="Picture 2" descr="Những câu hỏi nên trả lời trước khi bắt đầu dự án – APMP"/>
          <p:cNvPicPr>
            <a:picLocks noChangeAspect="1" noChangeArrowheads="1"/>
          </p:cNvPicPr>
          <p:nvPr/>
        </p:nvPicPr>
        <p:blipFill rotWithShape="1">
          <a:blip r:embed="rId3">
            <a:extLst>
              <a:ext uri="{28A0092B-C50C-407E-A947-70E740481C1C}">
                <a14:useLocalDpi xmlns:a14="http://schemas.microsoft.com/office/drawing/2010/main" val="0"/>
              </a:ext>
            </a:extLst>
          </a:blip>
          <a:srcRect l="8432"/>
          <a:stretch/>
        </p:blipFill>
        <p:spPr bwMode="auto">
          <a:xfrm>
            <a:off x="9645444" y="16656"/>
            <a:ext cx="2497373" cy="138444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BE55959A-1F2C-46C2-9FCD-F989F5DD87B7}"/>
              </a:ext>
            </a:extLst>
          </p:cNvPr>
          <p:cNvSpPr/>
          <p:nvPr/>
        </p:nvSpPr>
        <p:spPr>
          <a:xfrm>
            <a:off x="111641" y="2731127"/>
            <a:ext cx="1315937" cy="1486886"/>
          </a:xfrm>
          <a:prstGeom prst="roundRect">
            <a:avLst/>
          </a:prstGeom>
          <a:solidFill>
            <a:srgbClr val="FDCC9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cặp</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5495623" y="2761732"/>
            <a:ext cx="2125003" cy="1486886"/>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khóa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thích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hợp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điền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chỗ</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10030717" y="2752086"/>
            <a:ext cx="2136969" cy="1486886"/>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Cặp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có</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nhiều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6" name="Picture 6" descr="Search keyword icon Royalty Free Vector Image - VectorStock"/>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53576" y="3968115"/>
            <a:ext cx="786327" cy="8500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651904" y="3969749"/>
            <a:ext cx="482478" cy="5210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arketing, Find, Explore, research, network, keyword, optimization, seo,  internet, keyword research icon"/>
          <p:cNvPicPr>
            <a:picLocks noChangeAspect="1" noChangeArrowheads="1"/>
          </p:cNvPicPr>
          <p:nvPr/>
        </p:nvPicPr>
        <p:blipFill rotWithShape="1">
          <a:blip r:embed="rId7">
            <a:extLst>
              <a:ext uri="{28A0092B-C50C-407E-A947-70E740481C1C}">
                <a14:useLocalDpi xmlns:a14="http://schemas.microsoft.com/office/drawing/2010/main" val="0"/>
              </a:ext>
            </a:extLst>
          </a:blip>
          <a:srcRect l="12519" r="10789"/>
          <a:stretch/>
        </p:blipFill>
        <p:spPr bwMode="auto">
          <a:xfrm>
            <a:off x="5373781" y="569"/>
            <a:ext cx="1875840" cy="24459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D5397E9F-57CE-4CBC-BF7D-C7F3ACC44961}"/>
              </a:ext>
            </a:extLst>
          </p:cNvPr>
          <p:cNvSpPr/>
          <p:nvPr/>
        </p:nvSpPr>
        <p:spPr>
          <a:xfrm>
            <a:off x="7766974" y="2739606"/>
            <a:ext cx="2011847" cy="1509011"/>
          </a:xfrm>
          <a:prstGeom prst="roundRect">
            <a:avLst/>
          </a:prstGeom>
          <a:solidFill>
            <a:srgbClr val="FDCC9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gian</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giờ</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đổi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bài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2"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498951" y="3968115"/>
            <a:ext cx="607205" cy="59430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D5397E9F-57CE-4CBC-BF7D-C7F3ACC44961}"/>
              </a:ext>
            </a:extLst>
          </p:cNvPr>
          <p:cNvSpPr/>
          <p:nvPr/>
        </p:nvSpPr>
        <p:spPr>
          <a:xfrm>
            <a:off x="1579720" y="2783525"/>
            <a:ext cx="1505811" cy="1421172"/>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3231881" y="2788731"/>
            <a:ext cx="2080627" cy="1429282"/>
          </a:xfrm>
          <a:prstGeom prst="roundRect">
            <a:avLst/>
          </a:prstGeom>
          <a:solidFill>
            <a:srgbClr val="FDCC9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a:t>
            </a:r>
            <a:r>
              <a:rPr lang="en-US" sz="2400" b="1" dirty="0" err="1" smtClean="0">
                <a:solidFill>
                  <a:schemeClr val="tx1"/>
                </a:solidFill>
                <a:latin typeface="#9Slide03 SFU Futura_12" panose="00000400000000000000" pitchFamily="2" charset="0"/>
                <a:cs typeface="Arial" panose="020B0604020202020204" pitchFamily="34" charset="0"/>
              </a:rPr>
              <a:t>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thứ</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1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735352" y="3906162"/>
            <a:ext cx="788870" cy="8400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733664" y="3969749"/>
            <a:ext cx="729494" cy="7309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ương Quốc Anh và các loài hoa biểu tượng cho từng vùng - Tour du lịch Châu  Â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3489" y="4863968"/>
            <a:ext cx="7655333" cy="2053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4908" y="3849003"/>
            <a:ext cx="799828" cy="65230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587446" y="607656"/>
            <a:ext cx="6127543" cy="120032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31"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529DE91-F9A3-4AAE-9D59-914616AB64F5}"/>
              </a:ext>
            </a:extLst>
          </p:cNvPr>
          <p:cNvCxnSpPr/>
          <p:nvPr/>
        </p:nvCxnSpPr>
        <p:spPr>
          <a:xfrm>
            <a:off x="8508014" y="76241"/>
            <a:ext cx="27258" cy="6730473"/>
          </a:xfrm>
          <a:prstGeom prst="line">
            <a:avLst/>
          </a:prstGeom>
          <a:ln w="57150">
            <a:solidFill>
              <a:srgbClr val="008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67EE3694-8414-4DFD-926A-EB30DD533E39}"/>
              </a:ext>
            </a:extLst>
          </p:cNvPr>
          <p:cNvSpPr/>
          <p:nvPr/>
        </p:nvSpPr>
        <p:spPr>
          <a:xfrm>
            <a:off x="13131" y="1050163"/>
            <a:ext cx="8335234" cy="5793167"/>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20B0604020202020204" charset="0"/>
              <a:cs typeface="Arial" panose="020B0604020202020204" pitchFamily="34" charset="0"/>
            </a:endParaRPr>
          </a:p>
        </p:txBody>
      </p:sp>
      <p:sp>
        <p:nvSpPr>
          <p:cNvPr id="5" name="Rectangle 4"/>
          <p:cNvSpPr/>
          <p:nvPr/>
        </p:nvSpPr>
        <p:spPr>
          <a:xfrm>
            <a:off x="2955225" y="165596"/>
            <a:ext cx="2901756"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THÔNG TIN</a:t>
            </a:r>
          </a:p>
        </p:txBody>
      </p:sp>
      <p:pic>
        <p:nvPicPr>
          <p:cNvPr id="2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73826" y="33604"/>
            <a:ext cx="954672" cy="101655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091426" y="187941"/>
            <a:ext cx="2350323"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TỪ KHÓA</a:t>
            </a:r>
          </a:p>
        </p:txBody>
      </p:sp>
      <p:sp>
        <p:nvSpPr>
          <p:cNvPr id="24" name="Oval 23"/>
          <p:cNvSpPr/>
          <p:nvPr/>
        </p:nvSpPr>
        <p:spPr>
          <a:xfrm>
            <a:off x="8660294" y="89582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1</a:t>
            </a:r>
          </a:p>
        </p:txBody>
      </p:sp>
      <p:sp>
        <p:nvSpPr>
          <p:cNvPr id="38" name="Oval 37"/>
          <p:cNvSpPr/>
          <p:nvPr/>
        </p:nvSpPr>
        <p:spPr>
          <a:xfrm>
            <a:off x="8660294" y="1464996"/>
            <a:ext cx="499314"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2</a:t>
            </a:r>
          </a:p>
        </p:txBody>
      </p:sp>
      <p:sp>
        <p:nvSpPr>
          <p:cNvPr id="39" name="Oval 38"/>
          <p:cNvSpPr/>
          <p:nvPr/>
        </p:nvSpPr>
        <p:spPr>
          <a:xfrm>
            <a:off x="8668942" y="2043175"/>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3</a:t>
            </a:r>
          </a:p>
        </p:txBody>
      </p:sp>
      <p:sp>
        <p:nvSpPr>
          <p:cNvPr id="40" name="Oval 39"/>
          <p:cNvSpPr/>
          <p:nvPr/>
        </p:nvSpPr>
        <p:spPr>
          <a:xfrm>
            <a:off x="8717187" y="2621354"/>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4</a:t>
            </a:r>
          </a:p>
        </p:txBody>
      </p:sp>
      <p:sp>
        <p:nvSpPr>
          <p:cNvPr id="41" name="Oval 40"/>
          <p:cNvSpPr/>
          <p:nvPr/>
        </p:nvSpPr>
        <p:spPr>
          <a:xfrm>
            <a:off x="8717187" y="3198139"/>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5</a:t>
            </a:r>
          </a:p>
        </p:txBody>
      </p:sp>
      <p:sp>
        <p:nvSpPr>
          <p:cNvPr id="42" name="Oval 41"/>
          <p:cNvSpPr/>
          <p:nvPr/>
        </p:nvSpPr>
        <p:spPr>
          <a:xfrm>
            <a:off x="8731989" y="3783596"/>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6</a:t>
            </a:r>
          </a:p>
        </p:txBody>
      </p:sp>
      <p:sp>
        <p:nvSpPr>
          <p:cNvPr id="43" name="Oval 42"/>
          <p:cNvSpPr/>
          <p:nvPr/>
        </p:nvSpPr>
        <p:spPr>
          <a:xfrm>
            <a:off x="8731989" y="438309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7</a:t>
            </a:r>
          </a:p>
        </p:txBody>
      </p:sp>
      <p:sp>
        <p:nvSpPr>
          <p:cNvPr id="44" name="Oval 43"/>
          <p:cNvSpPr/>
          <p:nvPr/>
        </p:nvSpPr>
        <p:spPr>
          <a:xfrm>
            <a:off x="8761003" y="4982541"/>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8</a:t>
            </a:r>
          </a:p>
        </p:txBody>
      </p:sp>
      <p:sp>
        <p:nvSpPr>
          <p:cNvPr id="45" name="Oval 44"/>
          <p:cNvSpPr/>
          <p:nvPr/>
        </p:nvSpPr>
        <p:spPr>
          <a:xfrm>
            <a:off x="8761003" y="5567528"/>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9</a:t>
            </a:r>
          </a:p>
        </p:txBody>
      </p:sp>
      <p:sp>
        <p:nvSpPr>
          <p:cNvPr id="46" name="Oval 45"/>
          <p:cNvSpPr/>
          <p:nvPr/>
        </p:nvSpPr>
        <p:spPr>
          <a:xfrm>
            <a:off x="8590950" y="6165197"/>
            <a:ext cx="859396" cy="468576"/>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9Slide03 SFU Futura_12" panose="020B0604020202020204" charset="0"/>
              </a:rPr>
              <a:t>10</a:t>
            </a:r>
          </a:p>
        </p:txBody>
      </p:sp>
      <p:pic>
        <p:nvPicPr>
          <p:cNvPr id="2050" name="Picture 2" descr="Free Keys Glyph Icon - Available in SVG, PNG, EPS, AI &amp;amp; Icon fonts"/>
          <p:cNvPicPr>
            <a:picLocks noChangeAspect="1" noChangeArrowheads="1"/>
          </p:cNvPicPr>
          <p:nvPr/>
        </p:nvPicPr>
        <p:blipFill rotWithShape="1">
          <a:blip r:embed="rId4">
            <a:extLst>
              <a:ext uri="{28A0092B-C50C-407E-A947-70E740481C1C}">
                <a14:useLocalDpi xmlns:a14="http://schemas.microsoft.com/office/drawing/2010/main" val="0"/>
              </a:ext>
            </a:extLst>
          </a:blip>
          <a:srcRect l="10615" r="10283"/>
          <a:stretch/>
        </p:blipFill>
        <p:spPr bwMode="auto">
          <a:xfrm>
            <a:off x="11359290" y="-7302"/>
            <a:ext cx="832710" cy="946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27549" y="6079949"/>
            <a:ext cx="2772690"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cs typeface="Arial" panose="020B0604020202020204" pitchFamily="34" charset="0"/>
              </a:rPr>
              <a:t>thị</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trường</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4" name="Rectangle 3"/>
          <p:cNvSpPr/>
          <p:nvPr/>
        </p:nvSpPr>
        <p:spPr>
          <a:xfrm>
            <a:off x="9329306" y="2623889"/>
            <a:ext cx="601447"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80</a:t>
            </a:r>
            <a:endParaRPr lang="en-US" sz="2800" dirty="0">
              <a:solidFill>
                <a:srgbClr val="FF0000"/>
              </a:solidFill>
            </a:endParaRPr>
          </a:p>
        </p:txBody>
      </p:sp>
      <p:sp>
        <p:nvSpPr>
          <p:cNvPr id="6" name="Rectangle 5"/>
          <p:cNvSpPr/>
          <p:nvPr/>
        </p:nvSpPr>
        <p:spPr>
          <a:xfrm>
            <a:off x="9214692" y="874777"/>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7" name="Rectangle 6"/>
          <p:cNvSpPr/>
          <p:nvPr/>
        </p:nvSpPr>
        <p:spPr>
          <a:xfrm>
            <a:off x="9237634" y="1532780"/>
            <a:ext cx="2040943"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1/11/1993</a:t>
            </a:r>
            <a:endParaRPr lang="en-US" sz="2800" dirty="0">
              <a:solidFill>
                <a:srgbClr val="FF0000"/>
              </a:solidFill>
            </a:endParaRPr>
          </a:p>
        </p:txBody>
      </p:sp>
      <p:sp>
        <p:nvSpPr>
          <p:cNvPr id="8" name="Rectangle 7"/>
          <p:cNvSpPr/>
          <p:nvPr/>
        </p:nvSpPr>
        <p:spPr>
          <a:xfrm>
            <a:off x="9376702" y="3212827"/>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9" name="Rectangle 8"/>
          <p:cNvSpPr/>
          <p:nvPr/>
        </p:nvSpPr>
        <p:spPr>
          <a:xfrm>
            <a:off x="9245831" y="2089806"/>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10" name="Rectangle 9"/>
          <p:cNvSpPr/>
          <p:nvPr/>
        </p:nvSpPr>
        <p:spPr>
          <a:xfrm>
            <a:off x="9324019" y="3828667"/>
            <a:ext cx="2193229" cy="523220"/>
          </a:xfrm>
          <a:prstGeom prst="rect">
            <a:avLst/>
          </a:prstGeom>
        </p:spPr>
        <p:txBody>
          <a:bodyPr wrap="none">
            <a:spAutoFit/>
          </a:bodyPr>
          <a:lstStyle/>
          <a:p>
            <a:r>
              <a:rPr lang="en-US" sz="2800" b="1" dirty="0" err="1" smtClean="0">
                <a:solidFill>
                  <a:srgbClr val="FF0000"/>
                </a:solidFill>
                <a:latin typeface="#9Slide03 SFU Futura_12" panose="020B0604020202020204" charset="0"/>
                <a:cs typeface="Arial" panose="020B0604020202020204" pitchFamily="34" charset="0"/>
              </a:rPr>
              <a:t>tiền</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tệ</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11" name="Rectangle 10"/>
          <p:cNvSpPr/>
          <p:nvPr/>
        </p:nvSpPr>
        <p:spPr>
          <a:xfrm>
            <a:off x="9276741" y="4374159"/>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14" name="Rectangle 13"/>
          <p:cNvSpPr/>
          <p:nvPr/>
        </p:nvSpPr>
        <p:spPr>
          <a:xfrm>
            <a:off x="9359743" y="5028816"/>
            <a:ext cx="393056"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3</a:t>
            </a:r>
            <a:endParaRPr lang="en-US" sz="2800" dirty="0">
              <a:solidFill>
                <a:srgbClr val="FF0000"/>
              </a:solidFill>
            </a:endParaRPr>
          </a:p>
        </p:txBody>
      </p:sp>
      <p:sp>
        <p:nvSpPr>
          <p:cNvPr id="15" name="Rectangle 14"/>
          <p:cNvSpPr/>
          <p:nvPr/>
        </p:nvSpPr>
        <p:spPr>
          <a:xfrm>
            <a:off x="9491208" y="559331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pic>
        <p:nvPicPr>
          <p:cNvPr id="74" name="Picture 2" descr="marketing, Find, Explore, research, network, keyword, optimization, seo,  internet, keyword research icon"/>
          <p:cNvPicPr>
            <a:picLocks noChangeAspect="1" noChangeArrowheads="1"/>
          </p:cNvPicPr>
          <p:nvPr/>
        </p:nvPicPr>
        <p:blipFill rotWithShape="1">
          <a:blip r:embed="rId5">
            <a:extLst>
              <a:ext uri="{28A0092B-C50C-407E-A947-70E740481C1C}">
                <a14:useLocalDpi xmlns:a14="http://schemas.microsoft.com/office/drawing/2010/main" val="0"/>
              </a:ext>
            </a:extLst>
          </a:blip>
          <a:srcRect l="12519" r="10789"/>
          <a:stretch/>
        </p:blipFill>
        <p:spPr bwMode="auto">
          <a:xfrm>
            <a:off x="7873651" y="-50935"/>
            <a:ext cx="1140836" cy="1487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3418" y="1174403"/>
            <a:ext cx="7831393" cy="5632311"/>
          </a:xfrm>
          <a:prstGeom prst="rect">
            <a:avLst/>
          </a:prstGeom>
        </p:spPr>
        <p:txBody>
          <a:bodyPr wrap="square">
            <a:spAutoFit/>
          </a:bodyPr>
          <a:lstStyle/>
          <a:p>
            <a:pPr algn="just"/>
            <a:r>
              <a:rPr lang="vi-VN" sz="3000" b="1" dirty="0">
                <a:latin typeface="#9Slide03 SFU Futura_12" panose="020B0604020202020204" charset="0"/>
                <a:cs typeface="Arial" panose="020B0604020202020204" pitchFamily="34" charset="0"/>
              </a:rPr>
              <a:t>EU bao gồm (1)…… quốc gia. EU được thành lập chính thức vào ngày (2</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Trụ sở của EU được đặt ở (3) …... EU đã thiết lập một (4</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và có hệ thống (5)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(đồng Ơ-rô). EU có (6)…… nước công nghiệp hàng đầu </a:t>
            </a:r>
            <a:r>
              <a:rPr lang="en-US" sz="3000" b="1" dirty="0" smtClean="0">
                <a:latin typeface="#9Slide03 SFU Futura_12" panose="020B0604020202020204" charset="0"/>
                <a:cs typeface="Arial" panose="020B0604020202020204" pitchFamily="34" charset="0"/>
              </a:rPr>
              <a:t>TG </a:t>
            </a:r>
            <a:r>
              <a:rPr lang="vi-VN" sz="3000" i="1" dirty="0" smtClean="0">
                <a:latin typeface="#9Slide03 SFU Futura_12" panose="020B0604020202020204" charset="0"/>
                <a:cs typeface="Arial" panose="020B0604020202020204" pitchFamily="34" charset="0"/>
              </a:rPr>
              <a:t>(G7</a:t>
            </a:r>
            <a:r>
              <a:rPr lang="en-US" sz="3000" i="1" dirty="0" smtClean="0">
                <a:latin typeface="#9Slide03 SFU Futura_12" panose="020B0604020202020204" charset="0"/>
                <a:cs typeface="Arial" panose="020B0604020202020204" pitchFamily="34" charset="0"/>
              </a:rPr>
              <a:t> - </a:t>
            </a:r>
            <a:r>
              <a:rPr lang="en-US" sz="3000" i="1" dirty="0" err="1" smtClean="0">
                <a:latin typeface="#9Slide03 SFU Futura_12" panose="020B0604020202020204" charset="0"/>
                <a:cs typeface="Arial" panose="020B0604020202020204" pitchFamily="34" charset="0"/>
              </a:rPr>
              <a:t>Đức</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Pháp</a:t>
            </a:r>
            <a:r>
              <a:rPr lang="en-US" sz="3000" i="1" dirty="0" smtClean="0">
                <a:latin typeface="#9Slide03 SFU Futura_12" panose="020B0604020202020204" charset="0"/>
                <a:cs typeface="Arial" panose="020B0604020202020204" pitchFamily="34" charset="0"/>
              </a:rPr>
              <a:t>, Ý, </a:t>
            </a:r>
            <a:r>
              <a:rPr lang="en-US" sz="3000" i="1" dirty="0" err="1" smtClean="0">
                <a:latin typeface="#9Slide03 SFU Futura_12" panose="020B0604020202020204" charset="0"/>
                <a:cs typeface="Arial" panose="020B0604020202020204" pitchFamily="34" charset="0"/>
              </a:rPr>
              <a:t>Anh</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Mỹ</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Nhật</a:t>
            </a:r>
            <a:r>
              <a:rPr lang="en-US" sz="3000" i="1" dirty="0" smtClean="0">
                <a:latin typeface="#9Slide03 SFU Futura_12" panose="020B0604020202020204" charset="0"/>
                <a:cs typeface="Arial" panose="020B0604020202020204" pitchFamily="34" charset="0"/>
              </a:rPr>
              <a:t>, Canada</a:t>
            </a:r>
            <a:r>
              <a:rPr lang="vi-VN" sz="3000" i="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nhà trao đổi hàng hóa và dịch vụ (7</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trên </a:t>
            </a:r>
            <a:r>
              <a:rPr lang="en-US" sz="3000" b="1" dirty="0" smtClean="0">
                <a:latin typeface="#9Slide03 SFU Futura_12" panose="020B0604020202020204" charset="0"/>
                <a:cs typeface="Arial" panose="020B0604020202020204" pitchFamily="34" charset="0"/>
              </a:rPr>
              <a:t>TG</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đối tác thương mại hàng đầu của (8)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quốc gia. EU là trung tâm tài chính lớn trên TG. </a:t>
            </a:r>
            <a:r>
              <a:rPr lang="vi-VN" sz="3000" b="1" dirty="0" smtClean="0">
                <a:latin typeface="#9Slide03 SFU Futura_12" panose="020B0604020202020204" charset="0"/>
                <a:cs typeface="Arial" panose="020B0604020202020204" pitchFamily="34" charset="0"/>
              </a:rPr>
              <a:t>(</a:t>
            </a:r>
            <a:r>
              <a:rPr lang="en-US" sz="3000" b="1" dirty="0">
                <a:latin typeface="#9Slide03 SFU Futura_12" panose="020B0604020202020204" charset="0"/>
                <a:cs typeface="Arial" panose="020B0604020202020204" pitchFamily="34" charset="0"/>
              </a:rPr>
              <a:t>9</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đã rút khỏi liên minh châu Âu vào năm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a:t>
            </a:r>
            <a:endParaRPr lang="en-US" sz="3000" b="1" dirty="0">
              <a:latin typeface="#9Slide03 SFU Futura_12" panose="020B0604020202020204" charset="0"/>
              <a:cs typeface="Arial" panose="020B0604020202020204" pitchFamily="34" charset="0"/>
            </a:endParaRPr>
          </a:p>
        </p:txBody>
      </p:sp>
      <p:sp>
        <p:nvSpPr>
          <p:cNvPr id="47" name="Rectangle 46"/>
          <p:cNvSpPr/>
          <p:nvPr/>
        </p:nvSpPr>
        <p:spPr>
          <a:xfrm>
            <a:off x="3191364" y="1120895"/>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48" name="Rectangle 47"/>
          <p:cNvSpPr/>
          <p:nvPr/>
        </p:nvSpPr>
        <p:spPr>
          <a:xfrm>
            <a:off x="4948339" y="1559521"/>
            <a:ext cx="2040943"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1/11/1993</a:t>
            </a:r>
            <a:endParaRPr lang="en-US" sz="2800" dirty="0">
              <a:solidFill>
                <a:srgbClr val="0033CC"/>
              </a:solidFill>
            </a:endParaRPr>
          </a:p>
        </p:txBody>
      </p:sp>
      <p:sp>
        <p:nvSpPr>
          <p:cNvPr id="49" name="Rectangle 48"/>
          <p:cNvSpPr/>
          <p:nvPr/>
        </p:nvSpPr>
        <p:spPr>
          <a:xfrm>
            <a:off x="4276819" y="2063358"/>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50" name="Rectangle 49"/>
          <p:cNvSpPr/>
          <p:nvPr/>
        </p:nvSpPr>
        <p:spPr>
          <a:xfrm>
            <a:off x="1045638" y="2469954"/>
            <a:ext cx="2772690" cy="523220"/>
          </a:xfrm>
          <a:prstGeom prst="rect">
            <a:avLst/>
          </a:prstGeom>
        </p:spPr>
        <p:txBody>
          <a:bodyPr wrap="square">
            <a:spAutoFit/>
          </a:bodyPr>
          <a:lstStyle/>
          <a:p>
            <a:r>
              <a:rPr lang="en-US" sz="2800" b="1" dirty="0" err="1" smtClean="0">
                <a:solidFill>
                  <a:srgbClr val="0033CC"/>
                </a:solidFill>
                <a:latin typeface="#9Slide03 SFU Futura_12" panose="020B0604020202020204" charset="0"/>
                <a:cs typeface="Arial" panose="020B0604020202020204" pitchFamily="34" charset="0"/>
              </a:rPr>
              <a:t>thị</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trường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1" name="Rectangle 50"/>
          <p:cNvSpPr/>
          <p:nvPr/>
        </p:nvSpPr>
        <p:spPr>
          <a:xfrm>
            <a:off x="626843" y="2952855"/>
            <a:ext cx="2193229"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tiền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tệ</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2" name="Rectangle 51"/>
          <p:cNvSpPr/>
          <p:nvPr/>
        </p:nvSpPr>
        <p:spPr>
          <a:xfrm>
            <a:off x="7441304" y="2936529"/>
            <a:ext cx="325241" cy="523220"/>
          </a:xfrm>
          <a:prstGeom prst="rect">
            <a:avLst/>
          </a:prstGeom>
        </p:spPr>
        <p:txBody>
          <a:bodyPr wrap="square">
            <a:spAutoFit/>
          </a:bodyPr>
          <a:lstStyle/>
          <a:p>
            <a:r>
              <a:rPr lang="en-US" sz="2800" b="1" dirty="0" smtClean="0">
                <a:solidFill>
                  <a:srgbClr val="0033CC"/>
                </a:solidFill>
                <a:latin typeface="#9Slide03 SFU Futura_12" panose="020B0604020202020204" charset="0"/>
                <a:cs typeface="Arial" panose="020B0604020202020204" pitchFamily="34" charset="0"/>
              </a:rPr>
              <a:t>3</a:t>
            </a:r>
            <a:endParaRPr lang="en-US" sz="2800" dirty="0">
              <a:solidFill>
                <a:srgbClr val="0033CC"/>
              </a:solidFill>
            </a:endParaRPr>
          </a:p>
        </p:txBody>
      </p:sp>
      <p:sp>
        <p:nvSpPr>
          <p:cNvPr id="53" name="Rectangle 52"/>
          <p:cNvSpPr/>
          <p:nvPr/>
        </p:nvSpPr>
        <p:spPr>
          <a:xfrm>
            <a:off x="5962333" y="4350288"/>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54" name="Rectangle 53"/>
          <p:cNvSpPr/>
          <p:nvPr/>
        </p:nvSpPr>
        <p:spPr>
          <a:xfrm>
            <a:off x="626843" y="5305918"/>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80</a:t>
            </a:r>
            <a:endParaRPr lang="en-US" sz="2800" dirty="0">
              <a:solidFill>
                <a:srgbClr val="0033CC"/>
              </a:solidFill>
            </a:endParaRPr>
          </a:p>
        </p:txBody>
      </p:sp>
      <p:sp>
        <p:nvSpPr>
          <p:cNvPr id="55" name="Rectangle 54"/>
          <p:cNvSpPr/>
          <p:nvPr/>
        </p:nvSpPr>
        <p:spPr>
          <a:xfrm>
            <a:off x="2955225" y="5741698"/>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56" name="Rectangle 55"/>
          <p:cNvSpPr/>
          <p:nvPr/>
        </p:nvSpPr>
        <p:spPr>
          <a:xfrm>
            <a:off x="4439225" y="620592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spTree>
    <p:extLst>
      <p:ext uri="{BB962C8B-B14F-4D97-AF65-F5344CB8AC3E}">
        <p14:creationId xmlns:p14="http://schemas.microsoft.com/office/powerpoint/2010/main" val="26340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23" grpId="0"/>
      <p:bldP spid="24" grpId="0" animBg="1"/>
      <p:bldP spid="38" grpId="0" animBg="1"/>
      <p:bldP spid="39" grpId="0" animBg="1"/>
      <p:bldP spid="40" grpId="0" animBg="1"/>
      <p:bldP spid="41" grpId="0" animBg="1"/>
      <p:bldP spid="42" grpId="0" animBg="1"/>
      <p:bldP spid="43" grpId="0" animBg="1"/>
      <p:bldP spid="44" grpId="0" animBg="1"/>
      <p:bldP spid="45" grpId="0" animBg="1"/>
      <p:bldP spid="46" grpId="0" animBg="1"/>
      <p:bldP spid="3" grpId="0"/>
      <p:bldP spid="4" grpId="0"/>
      <p:bldP spid="6" grpId="0"/>
      <p:bldP spid="7" grpId="0"/>
      <p:bldP spid="8" grpId="0"/>
      <p:bldP spid="9" grpId="0"/>
      <p:bldP spid="10" grpId="0"/>
      <p:bldP spid="11" grpId="0"/>
      <p:bldP spid="14" grpId="0"/>
      <p:bldP spid="15" grpId="0"/>
      <p:bldP spid="17" grpId="0"/>
      <p:bldP spid="47" grpId="0"/>
      <p:bldP spid="48" grpId="0"/>
      <p:bldP spid="49" grpId="0"/>
      <p:bldP spid="50" grpId="0"/>
      <p:bldP spid="51" grpId="0"/>
      <p:bldP spid="52" grpId="0"/>
      <p:bldP spid="53" grpId="0"/>
      <p:bldP spid="54" grpId="0"/>
      <p:bldP spid="55"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6680498" y="247550"/>
            <a:ext cx="5489351" cy="219180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TỚ LÀ CHUYÊN GIA</a:t>
            </a:r>
            <a:endParaRPr lang="en-US" sz="6600" b="1" dirty="0">
              <a:solidFill>
                <a:srgbClr val="1DB92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8972278" y="4485812"/>
            <a:ext cx="2902603" cy="2174239"/>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đúng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điểm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cộng</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190444" y="3798362"/>
            <a:ext cx="3079647" cy="2174238"/>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GV </a:t>
            </a:r>
            <a:r>
              <a:rPr lang="en-US" sz="3200" b="1" dirty="0" err="1" smtClean="0">
                <a:solidFill>
                  <a:schemeClr val="tx1"/>
                </a:solidFill>
                <a:latin typeface="#9Slide03 SFU Futura_12" panose="00000400000000000000" pitchFamily="2" charset="0"/>
                <a:cs typeface="Arial" panose="020B0604020202020204" pitchFamily="34" charset="0"/>
              </a:rPr>
              <a:t>chiếu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đồ</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câm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châu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6369924" y="2930918"/>
            <a:ext cx="3142786" cy="2186645"/>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Gọi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kì</a:t>
            </a:r>
            <a:r>
              <a:rPr lang="en-US" sz="3200" b="1" dirty="0" smtClean="0">
                <a:solidFill>
                  <a:schemeClr val="tx1"/>
                </a:solidFill>
                <a:latin typeface="#9Slide03 SFU Futura_12" panose="00000400000000000000" pitchFamily="2" charset="0"/>
                <a:cs typeface="Arial" panose="020B0604020202020204" pitchFamily="34" charset="0"/>
              </a:rPr>
              <a:t> HS </a:t>
            </a:r>
            <a:r>
              <a:rPr lang="en-US" sz="3200" b="1" dirty="0" err="1" smtClean="0">
                <a:solidFill>
                  <a:schemeClr val="tx1"/>
                </a:solidFill>
                <a:latin typeface="#9Slide03 SFU Futura_12" panose="00000400000000000000" pitchFamily="2" charset="0"/>
                <a:cs typeface="Arial" panose="020B0604020202020204" pitchFamily="34" charset="0"/>
              </a:rPr>
              <a:t>nào</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chỉ</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vị</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trí</a:t>
            </a:r>
            <a:r>
              <a:rPr lang="en-US" sz="3200" b="1" dirty="0" smtClean="0">
                <a:solidFill>
                  <a:schemeClr val="tx1"/>
                </a:solidFill>
                <a:latin typeface="#9Slide03 SFU Futura_12" panose="00000400000000000000" pitchFamily="2" charset="0"/>
                <a:cs typeface="Arial" panose="020B0604020202020204" pitchFamily="34" charset="0"/>
              </a:rPr>
              <a:t> 1 </a:t>
            </a:r>
            <a:r>
              <a:rPr lang="en-US" sz="3200" b="1" dirty="0" err="1" smtClean="0">
                <a:solidFill>
                  <a:schemeClr val="tx1"/>
                </a:solidFill>
                <a:latin typeface="#9Slide03 SFU Futura_12" panose="00000400000000000000" pitchFamily="2" charset="0"/>
                <a:cs typeface="Arial" panose="020B0604020202020204" pitchFamily="34" charset="0"/>
              </a:rPr>
              <a:t>quốc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gia</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thuộc</a:t>
            </a:r>
            <a:r>
              <a:rPr lang="en-US" sz="3200" b="1" dirty="0" smtClean="0">
                <a:solidFill>
                  <a:schemeClr val="tx1"/>
                </a:solidFill>
                <a:latin typeface="#9Slide03 SFU Futura_12" panose="00000400000000000000" pitchFamily="2" charset="0"/>
                <a:cs typeface="Arial" panose="020B0604020202020204" pitchFamily="34" charset="0"/>
              </a:rPr>
              <a:t> EU. </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7170" name="Picture 2" descr="File:Folding Map Flat Icon Vector.svg - Wikimedia Commons"/>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3393" t="20944" r="13330" b="20768"/>
          <a:stretch/>
        </p:blipFill>
        <p:spPr bwMode="auto">
          <a:xfrm>
            <a:off x="1297822" y="1248018"/>
            <a:ext cx="2361717" cy="1878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615" b="96154" l="2444" r="94778">
                        <a14:foregroundMark x1="16000" y1="13923" x2="16000" y2="13923"/>
                        <a14:foregroundMark x1="14222" y1="15462" x2="9889" y2="25462"/>
                        <a14:foregroundMark x1="18222" y1="6923" x2="18222" y2="6923"/>
                        <a14:foregroundMark x1="4556" y1="10000" x2="4556" y2="10000"/>
                        <a14:foregroundMark x1="67444" y1="24308" x2="67444" y2="24000"/>
                        <a14:foregroundMark x1="64000" y1="23385" x2="64444" y2="26077"/>
                        <a14:foregroundMark x1="61333" y1="48615" x2="75444" y2="58692"/>
                        <a14:foregroundMark x1="81556" y1="61385" x2="81556" y2="61385"/>
                        <a14:foregroundMark x1="81556" y1="61385" x2="81556" y2="61385"/>
                        <a14:foregroundMark x1="91667" y1="40077" x2="94778" y2="45000"/>
                        <a14:foregroundMark x1="76333" y1="94308" x2="76333" y2="94308"/>
                        <a14:foregroundMark x1="76333" y1="94000" x2="76333" y2="94000"/>
                        <a14:foregroundMark x1="42444" y1="96154" x2="42444" y2="96154"/>
                        <a14:foregroundMark x1="66111" y1="32154" x2="75444" y2="32154"/>
                        <a14:foregroundMark x1="66111" y1="2692" x2="66111" y2="2692"/>
                        <a14:foregroundMark x1="43333" y1="17308" x2="43333" y2="16385"/>
                        <a14:foregroundMark x1="43333" y1="16385" x2="43333" y2="16385"/>
                        <a14:foregroundMark x1="45000" y1="23077" x2="40222" y2="34308"/>
                        <a14:foregroundMark x1="39333" y1="34308" x2="34556" y2="37692"/>
                        <a14:foregroundMark x1="2444" y1="19385" x2="2889" y2="28231"/>
                        <a14:foregroundMark x1="6778" y1="8462" x2="6778" y2="8462"/>
                        <a14:foregroundMark x1="38000" y1="10846" x2="38000" y2="10846"/>
                        <a14:foregroundMark x1="38000" y1="10000" x2="38000" y2="10000"/>
                        <a14:foregroundMark x1="17778" y1="5385" x2="17778" y2="5385"/>
                        <a14:foregroundMark x1="20000" y1="6000" x2="20000" y2="6000"/>
                      </a14:backgroundRemoval>
                    </a14:imgEffect>
                  </a14:imgLayer>
                </a14:imgProps>
              </a:ext>
            </a:extLst>
          </a:blip>
          <a:stretch>
            <a:fillRect/>
          </a:stretch>
        </p:blipFill>
        <p:spPr>
          <a:xfrm>
            <a:off x="5245759" y="247550"/>
            <a:ext cx="1539981" cy="2224417"/>
          </a:xfrm>
          <a:prstGeom prst="rect">
            <a:avLst/>
          </a:prstGeom>
        </p:spPr>
      </p:pic>
      <p:pic>
        <p:nvPicPr>
          <p:cNvPr id="24"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2510899" y="2832820"/>
            <a:ext cx="3880710" cy="37043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1F2071E-DF8C-495C-8676-8F839E06F04F}"/>
              </a:ext>
            </a:extLst>
          </p:cNvPr>
          <p:cNvSpPr/>
          <p:nvPr/>
        </p:nvSpPr>
        <p:spPr>
          <a:xfrm>
            <a:off x="0" y="73391"/>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0039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4224525196"/>
              </p:ext>
            </p:extLst>
          </p:nvPr>
        </p:nvGraphicFramePr>
        <p:xfrm>
          <a:off x="6670970" y="6374415"/>
          <a:ext cx="4830468" cy="420624"/>
        </p:xfrm>
        <a:graphic>
          <a:graphicData uri="http://schemas.openxmlformats.org/drawingml/2006/table">
            <a:tbl>
              <a:tblPr>
                <a:tableStyleId>{5C22544A-7EE6-4342-B048-85BDC9FD1C3A}</a:tableStyleId>
              </a:tblPr>
              <a:tblGrid>
                <a:gridCol w="4830468">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err="1" smtClean="0">
                          <a:effectLst/>
                          <a:latin typeface="#9Slide03 SFU Futura_12" panose="020B0604020202020204" charset="0"/>
                          <a:ea typeface="+mn-ea"/>
                        </a:rPr>
                        <a:t>Lược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đồ</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các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khu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vực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châu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Âu</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18" name="Rectangle: Rounded Corners 7">
            <a:extLst>
              <a:ext uri="{FF2B5EF4-FFF2-40B4-BE49-F238E27FC236}">
                <a16:creationId xmlns:a16="http://schemas.microsoft.com/office/drawing/2014/main" id="{B432C21E-9A7F-4050-AED6-59BB3D9AD486}"/>
              </a:ext>
            </a:extLst>
          </p:cNvPr>
          <p:cNvSpPr/>
          <p:nvPr/>
        </p:nvSpPr>
        <p:spPr>
          <a:xfrm>
            <a:off x="157163" y="159355"/>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266"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60369" y="159355"/>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2744" y="297770"/>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Dựa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vào</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màu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sắc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khu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vực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châu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Âu</a:t>
            </a:r>
            <a:endParaRPr lang="en-US" sz="2600" b="1" dirty="0">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B432C21E-9A7F-4050-AED6-59BB3D9AD486}"/>
              </a:ext>
            </a:extLst>
          </p:cNvPr>
          <p:cNvSpPr/>
          <p:nvPr/>
        </p:nvSpPr>
        <p:spPr>
          <a:xfrm>
            <a:off x="134687" y="261204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5"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37893" y="261204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34687" y="2761890"/>
            <a:ext cx="4219549"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của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Thụy</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Điển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Phần</a:t>
            </a:r>
            <a:r>
              <a:rPr lang="en-US" sz="2600" b="1" dirty="0" smtClean="0">
                <a:latin typeface="#9Slide03 SFU Futura_12" panose="00000400000000000000" pitchFamily="2" charset="0"/>
                <a:cs typeface="Arial" panose="020B0604020202020204" pitchFamily="34" charset="0"/>
              </a:rPr>
              <a:t> Lan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B432C21E-9A7F-4050-AED6-59BB3D9AD486}"/>
              </a:ext>
            </a:extLst>
          </p:cNvPr>
          <p:cNvSpPr/>
          <p:nvPr/>
        </p:nvSpPr>
        <p:spPr>
          <a:xfrm>
            <a:off x="106825" y="4000136"/>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4"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10031" y="4000136"/>
            <a:ext cx="1712963" cy="11693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672656" y="0"/>
            <a:ext cx="6519343" cy="6138023"/>
          </a:xfrm>
          <a:prstGeom prst="rect">
            <a:avLst/>
          </a:prstGeom>
        </p:spPr>
      </p:pic>
      <p:sp>
        <p:nvSpPr>
          <p:cNvPr id="14" name="Rectangle 13"/>
          <p:cNvSpPr/>
          <p:nvPr/>
        </p:nvSpPr>
        <p:spPr>
          <a:xfrm>
            <a:off x="202743" y="4077784"/>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rPr>
              <a:t>3 </a:t>
            </a:r>
            <a:r>
              <a:rPr lang="en-US" sz="2600" b="1" dirty="0" err="1" smtClean="0">
                <a:latin typeface="#9Slide03 SFU Futura_12" panose="00000400000000000000" pitchFamily="2" charset="0"/>
                <a:cs typeface="Arial" panose="020B0604020202020204" pitchFamily="34" charset="0"/>
              </a:rPr>
              <a:t>nước</a:t>
            </a:r>
            <a:r>
              <a:rPr lang="en-US" sz="2600" b="1" dirty="0" smtClean="0">
                <a:latin typeface="#9Slide03 SFU Futura_12" panose="00000400000000000000" pitchFamily="2" charset="0"/>
                <a:cs typeface="Arial" panose="020B0604020202020204" pitchFamily="34" charset="0"/>
              </a:rPr>
              <a:t> EU </a:t>
            </a:r>
            <a:r>
              <a:rPr lang="en-US" sz="2600" b="1" dirty="0" err="1" smtClean="0">
                <a:latin typeface="#9Slide03 SFU Futura_12" panose="00000400000000000000" pitchFamily="2" charset="0"/>
                <a:cs typeface="Arial" panose="020B0604020202020204" pitchFamily="34" charset="0"/>
              </a:rPr>
              <a:t>thuộc</a:t>
            </a:r>
            <a:r>
              <a:rPr lang="en-US" sz="2600" b="1" dirty="0" smtClean="0">
                <a:latin typeface="#9Slide03 SFU Futura_12" panose="00000400000000000000" pitchFamily="2" charset="0"/>
                <a:cs typeface="Arial" panose="020B0604020202020204" pitchFamily="34" charset="0"/>
              </a:rPr>
              <a:t> G7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pic>
        <p:nvPicPr>
          <p:cNvPr id="4" name="Picture 3"/>
          <p:cNvPicPr>
            <a:picLocks noChangeAspect="1"/>
          </p:cNvPicPr>
          <p:nvPr/>
        </p:nvPicPr>
        <p:blipFill rotWithShape="1">
          <a:blip r:embed="rId6"/>
          <a:srcRect t="6410" b="48060"/>
          <a:stretch/>
        </p:blipFill>
        <p:spPr>
          <a:xfrm>
            <a:off x="202742" y="1445382"/>
            <a:ext cx="2600325" cy="1006123"/>
          </a:xfrm>
          <a:prstGeom prst="rect">
            <a:avLst/>
          </a:prstGeom>
        </p:spPr>
      </p:pic>
      <p:pic>
        <p:nvPicPr>
          <p:cNvPr id="5" name="Picture 4"/>
          <p:cNvPicPr>
            <a:picLocks noChangeAspect="1"/>
          </p:cNvPicPr>
          <p:nvPr/>
        </p:nvPicPr>
        <p:blipFill rotWithShape="1">
          <a:blip r:embed="rId6"/>
          <a:srcRect t="53671" r="25806"/>
          <a:stretch/>
        </p:blipFill>
        <p:spPr>
          <a:xfrm>
            <a:off x="3073258" y="1464923"/>
            <a:ext cx="1929269" cy="1023784"/>
          </a:xfrm>
          <a:prstGeom prst="rect">
            <a:avLst/>
          </a:prstGeom>
        </p:spPr>
      </p:pic>
      <p:sp>
        <p:nvSpPr>
          <p:cNvPr id="19" name="Rectangle 18"/>
          <p:cNvSpPr/>
          <p:nvPr/>
        </p:nvSpPr>
        <p:spPr>
          <a:xfrm>
            <a:off x="7036163" y="3938581"/>
            <a:ext cx="913217" cy="461665"/>
          </a:xfrm>
          <a:prstGeom prst="rect">
            <a:avLst/>
          </a:prstGeom>
        </p:spPr>
        <p:txBody>
          <a:bodyPr wrap="square">
            <a:spAutoFit/>
          </a:bodyPr>
          <a:lstStyle/>
          <a:p>
            <a:pPr algn="just"/>
            <a:r>
              <a:rPr lang="en-US" sz="2400" b="1" dirty="0" err="1" smtClean="0">
                <a:solidFill>
                  <a:srgbClr val="FF0000"/>
                </a:solidFill>
                <a:latin typeface="#9Slide03 SFU Futura_12" panose="00000400000000000000" pitchFamily="2" charset="0"/>
                <a:cs typeface="Arial" panose="020B0604020202020204" pitchFamily="34" charset="0"/>
              </a:rPr>
              <a:t>Pháp</a:t>
            </a:r>
            <a:endParaRPr lang="en-US" sz="2400" b="1" dirty="0">
              <a:solidFill>
                <a:srgbClr val="FF0000"/>
              </a:solidFill>
              <a:latin typeface="#9Slide03 SFU Futura_12" panose="00000400000000000000" pitchFamily="2" charset="0"/>
              <a:cs typeface="Arial" panose="020B0604020202020204" pitchFamily="34" charset="0"/>
            </a:endParaRPr>
          </a:p>
        </p:txBody>
      </p:sp>
      <p:sp>
        <p:nvSpPr>
          <p:cNvPr id="6" name="Rectangle 5"/>
          <p:cNvSpPr/>
          <p:nvPr/>
        </p:nvSpPr>
        <p:spPr>
          <a:xfrm>
            <a:off x="6428337" y="4283476"/>
            <a:ext cx="787381" cy="1015663"/>
          </a:xfrm>
          <a:prstGeom prst="rect">
            <a:avLst/>
          </a:prstGeom>
        </p:spPr>
        <p:txBody>
          <a:bodyPr wrap="square">
            <a:spAutoFit/>
          </a:bodyPr>
          <a:lstStyle/>
          <a:p>
            <a:r>
              <a:rPr lang="en-US" sz="2000" b="1" dirty="0" err="1" smtClean="0">
                <a:latin typeface="#9Slide03 SFU Futura_12" panose="00000400000000000000" pitchFamily="2" charset="0"/>
                <a:cs typeface="Arial" panose="020B0604020202020204" pitchFamily="34" charset="0"/>
              </a:rPr>
              <a:t>Tây</a:t>
            </a:r>
            <a:r>
              <a:rPr lang="en-US" sz="2000" b="1" dirty="0" smtClean="0">
                <a:latin typeface="#9Slide03 SFU Futura_12" panose="00000400000000000000" pitchFamily="2" charset="0"/>
                <a:cs typeface="Arial" panose="020B0604020202020204" pitchFamily="34" charset="0"/>
              </a:rPr>
              <a:t> Ban </a:t>
            </a:r>
            <a:r>
              <a:rPr lang="en-US" sz="2000" b="1" dirty="0" err="1" smtClean="0">
                <a:latin typeface="#9Slide03 SFU Futura_12" panose="00000400000000000000" pitchFamily="2" charset="0"/>
                <a:cs typeface="Arial" panose="020B0604020202020204" pitchFamily="34" charset="0"/>
              </a:rPr>
              <a:t>Nha</a:t>
            </a:r>
            <a:endParaRPr lang="en-US" sz="2000" dirty="0"/>
          </a:p>
        </p:txBody>
      </p:sp>
      <p:sp>
        <p:nvSpPr>
          <p:cNvPr id="8" name="Rectangle 7"/>
          <p:cNvSpPr/>
          <p:nvPr/>
        </p:nvSpPr>
        <p:spPr>
          <a:xfrm>
            <a:off x="7823544" y="3616119"/>
            <a:ext cx="683200" cy="461665"/>
          </a:xfrm>
          <a:prstGeom prst="rect">
            <a:avLst/>
          </a:prstGeom>
        </p:spPr>
        <p:txBody>
          <a:bodyPr wrap="none">
            <a:spAutoFit/>
          </a:bodyPr>
          <a:lstStyle/>
          <a:p>
            <a:r>
              <a:rPr lang="en-US" sz="2400" b="1" dirty="0" err="1">
                <a:solidFill>
                  <a:srgbClr val="FF0000"/>
                </a:solidFill>
                <a:latin typeface="#9Slide03 SFU Futura_12" panose="00000400000000000000" pitchFamily="2" charset="0"/>
                <a:cs typeface="Arial" panose="020B0604020202020204" pitchFamily="34" charset="0"/>
              </a:rPr>
              <a:t>Đức</a:t>
            </a:r>
            <a:endParaRPr lang="en-US" sz="2400" dirty="0">
              <a:solidFill>
                <a:srgbClr val="FF0000"/>
              </a:solidFill>
            </a:endParaRPr>
          </a:p>
        </p:txBody>
      </p:sp>
      <p:sp>
        <p:nvSpPr>
          <p:cNvPr id="20" name="Rectangle: Rounded Corners 7">
            <a:extLst>
              <a:ext uri="{FF2B5EF4-FFF2-40B4-BE49-F238E27FC236}">
                <a16:creationId xmlns:a16="http://schemas.microsoft.com/office/drawing/2014/main" id="{B432C21E-9A7F-4050-AED6-59BB3D9AD486}"/>
              </a:ext>
            </a:extLst>
          </p:cNvPr>
          <p:cNvSpPr/>
          <p:nvPr/>
        </p:nvSpPr>
        <p:spPr>
          <a:xfrm>
            <a:off x="74026" y="545289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2"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3977232" y="545289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2081" y="5591307"/>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Tây</a:t>
            </a:r>
            <a:r>
              <a:rPr lang="en-US" sz="2600" b="1" dirty="0" smtClean="0">
                <a:latin typeface="#9Slide03 SFU Futura_12" panose="00000400000000000000" pitchFamily="2" charset="0"/>
                <a:cs typeface="Arial" panose="020B0604020202020204" pitchFamily="34" charset="0"/>
              </a:rPr>
              <a:t> Ban </a:t>
            </a:r>
            <a:r>
              <a:rPr lang="en-US" sz="2600" b="1" dirty="0" err="1" smtClean="0">
                <a:latin typeface="#9Slide03 SFU Futura_12" panose="00000400000000000000" pitchFamily="2" charset="0"/>
                <a:cs typeface="Arial" panose="020B0604020202020204" pitchFamily="34" charset="0"/>
              </a:rPr>
              <a:t>Nha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Hi </a:t>
            </a:r>
            <a:r>
              <a:rPr lang="en-US" sz="2600" b="1" dirty="0" err="1" smtClean="0">
                <a:latin typeface="#9Slide03 SFU Futura_12" panose="00000400000000000000" pitchFamily="2" charset="0"/>
                <a:cs typeface="Arial" panose="020B0604020202020204" pitchFamily="34" charset="0"/>
              </a:rPr>
              <a:t>Lạp</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27" name="Rectangle 26"/>
          <p:cNvSpPr/>
          <p:nvPr/>
        </p:nvSpPr>
        <p:spPr>
          <a:xfrm>
            <a:off x="7968124" y="4748982"/>
            <a:ext cx="408959" cy="461665"/>
          </a:xfrm>
          <a:prstGeom prst="rect">
            <a:avLst/>
          </a:prstGeom>
        </p:spPr>
        <p:txBody>
          <a:bodyPr wrap="square">
            <a:spAutoFit/>
          </a:bodyPr>
          <a:lstStyle/>
          <a:p>
            <a:r>
              <a:rPr lang="en-US" sz="2400" b="1" dirty="0">
                <a:solidFill>
                  <a:srgbClr val="FF0000"/>
                </a:solidFill>
                <a:latin typeface="#9Slide03 SFU Futura_12" panose="00000400000000000000" pitchFamily="2" charset="0"/>
                <a:cs typeface="Arial" panose="020B0604020202020204" pitchFamily="34" charset="0"/>
              </a:rPr>
              <a:t>Ý</a:t>
            </a:r>
            <a:endParaRPr lang="en-US" sz="2400" dirty="0">
              <a:solidFill>
                <a:srgbClr val="FF0000"/>
              </a:solidFill>
            </a:endParaRPr>
          </a:p>
        </p:txBody>
      </p:sp>
      <p:sp>
        <p:nvSpPr>
          <p:cNvPr id="28" name="Rectangle 27"/>
          <p:cNvSpPr/>
          <p:nvPr/>
        </p:nvSpPr>
        <p:spPr>
          <a:xfrm rot="18112018">
            <a:off x="8209909" y="2288755"/>
            <a:ext cx="1391647" cy="400110"/>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Thụy</a:t>
            </a:r>
            <a:r>
              <a:rPr lang="en-US" sz="2000" b="1" dirty="0" smtClean="0">
                <a:solidFill>
                  <a:srgbClr val="FFFF00"/>
                </a:solidFill>
                <a:latin typeface="#9Slide03 SFU Futura_12" panose="00000400000000000000" pitchFamily="2" charset="0"/>
                <a:cs typeface="Arial" panose="020B0604020202020204" pitchFamily="34" charset="0"/>
              </a:rPr>
              <a:t> </a:t>
            </a:r>
            <a:r>
              <a:rPr lang="en-US" sz="2000" b="1" dirty="0" err="1" smtClean="0">
                <a:solidFill>
                  <a:srgbClr val="FFFF00"/>
                </a:solidFill>
                <a:latin typeface="#9Slide03 SFU Futura_12" panose="00000400000000000000" pitchFamily="2" charset="0"/>
                <a:cs typeface="Arial" panose="020B0604020202020204" pitchFamily="34" charset="0"/>
              </a:rPr>
              <a:t>Điển</a:t>
            </a:r>
            <a:endParaRPr lang="en-US" sz="2000" b="1" dirty="0">
              <a:solidFill>
                <a:srgbClr val="FFFF00"/>
              </a:solidFill>
            </a:endParaRPr>
          </a:p>
        </p:txBody>
      </p:sp>
      <p:sp>
        <p:nvSpPr>
          <p:cNvPr id="29" name="Rectangle 28"/>
          <p:cNvSpPr/>
          <p:nvPr/>
        </p:nvSpPr>
        <p:spPr>
          <a:xfrm>
            <a:off x="9086204" y="2241695"/>
            <a:ext cx="906892" cy="707886"/>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Phần</a:t>
            </a:r>
            <a:r>
              <a:rPr lang="en-US" sz="2000" b="1" dirty="0" smtClean="0">
                <a:solidFill>
                  <a:srgbClr val="FFFF00"/>
                </a:solidFill>
                <a:latin typeface="#9Slide03 SFU Futura_12" panose="00000400000000000000" pitchFamily="2" charset="0"/>
                <a:cs typeface="Arial" panose="020B0604020202020204" pitchFamily="34" charset="0"/>
              </a:rPr>
              <a:t> Lan</a:t>
            </a:r>
            <a:endParaRPr lang="en-US" sz="2000" dirty="0">
              <a:solidFill>
                <a:srgbClr val="FFFF00"/>
              </a:solidFill>
            </a:endParaRPr>
          </a:p>
        </p:txBody>
      </p:sp>
      <p:sp>
        <p:nvSpPr>
          <p:cNvPr id="30" name="Rectangle 29"/>
          <p:cNvSpPr/>
          <p:nvPr/>
        </p:nvSpPr>
        <p:spPr>
          <a:xfrm>
            <a:off x="8843580" y="5354997"/>
            <a:ext cx="1149516" cy="400110"/>
          </a:xfrm>
          <a:prstGeom prst="rect">
            <a:avLst/>
          </a:prstGeom>
        </p:spPr>
        <p:txBody>
          <a:bodyPr wrap="square">
            <a:spAutoFit/>
          </a:bodyPr>
          <a:lstStyle/>
          <a:p>
            <a:r>
              <a:rPr lang="en-US" sz="2000" b="1" dirty="0" smtClean="0">
                <a:latin typeface="#9Slide03 SFU Futura_12" panose="00000400000000000000" pitchFamily="2" charset="0"/>
                <a:cs typeface="Arial" panose="020B0604020202020204" pitchFamily="34" charset="0"/>
              </a:rPr>
              <a:t>Hi </a:t>
            </a:r>
            <a:r>
              <a:rPr lang="en-US" sz="2000" b="1" dirty="0" err="1" smtClean="0">
                <a:latin typeface="#9Slide03 SFU Futura_12" panose="00000400000000000000" pitchFamily="2" charset="0"/>
                <a:cs typeface="Arial" panose="020B0604020202020204" pitchFamily="34" charset="0"/>
              </a:rPr>
              <a:t>Lạp</a:t>
            </a:r>
            <a:endParaRPr lang="en-US" sz="2000" dirty="0"/>
          </a:p>
        </p:txBody>
      </p:sp>
    </p:spTree>
    <p:extLst>
      <p:ext uri="{BB962C8B-B14F-4D97-AF65-F5344CB8AC3E}">
        <p14:creationId xmlns:p14="http://schemas.microsoft.com/office/powerpoint/2010/main" val="32136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fade">
                                      <p:cBhvr>
                                        <p:cTn id="18" dur="500"/>
                                        <p:tgtEl>
                                          <p:spTgt spid="112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80">
                                          <p:stCondLst>
                                            <p:cond delay="0"/>
                                          </p:stCondLst>
                                        </p:cTn>
                                        <p:tgtEl>
                                          <p:spTgt spid="28"/>
                                        </p:tgtEl>
                                      </p:cBhvr>
                                    </p:animEffect>
                                    <p:anim calcmode="lin" valueType="num">
                                      <p:cBhvr>
                                        <p:cTn id="4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1" dur="26">
                                          <p:stCondLst>
                                            <p:cond delay="650"/>
                                          </p:stCondLst>
                                        </p:cTn>
                                        <p:tgtEl>
                                          <p:spTgt spid="28"/>
                                        </p:tgtEl>
                                      </p:cBhvr>
                                      <p:to x="100000" y="60000"/>
                                    </p:animScale>
                                    <p:animScale>
                                      <p:cBhvr>
                                        <p:cTn id="52" dur="166" decel="50000">
                                          <p:stCondLst>
                                            <p:cond delay="676"/>
                                          </p:stCondLst>
                                        </p:cTn>
                                        <p:tgtEl>
                                          <p:spTgt spid="28"/>
                                        </p:tgtEl>
                                      </p:cBhvr>
                                      <p:to x="100000" y="100000"/>
                                    </p:animScale>
                                    <p:animScale>
                                      <p:cBhvr>
                                        <p:cTn id="53" dur="26">
                                          <p:stCondLst>
                                            <p:cond delay="1312"/>
                                          </p:stCondLst>
                                        </p:cTn>
                                        <p:tgtEl>
                                          <p:spTgt spid="28"/>
                                        </p:tgtEl>
                                      </p:cBhvr>
                                      <p:to x="100000" y="80000"/>
                                    </p:animScale>
                                    <p:animScale>
                                      <p:cBhvr>
                                        <p:cTn id="54" dur="166" decel="50000">
                                          <p:stCondLst>
                                            <p:cond delay="1338"/>
                                          </p:stCondLst>
                                        </p:cTn>
                                        <p:tgtEl>
                                          <p:spTgt spid="28"/>
                                        </p:tgtEl>
                                      </p:cBhvr>
                                      <p:to x="100000" y="100000"/>
                                    </p:animScale>
                                    <p:animScale>
                                      <p:cBhvr>
                                        <p:cTn id="55" dur="26">
                                          <p:stCondLst>
                                            <p:cond delay="1642"/>
                                          </p:stCondLst>
                                        </p:cTn>
                                        <p:tgtEl>
                                          <p:spTgt spid="28"/>
                                        </p:tgtEl>
                                      </p:cBhvr>
                                      <p:to x="100000" y="90000"/>
                                    </p:animScale>
                                    <p:animScale>
                                      <p:cBhvr>
                                        <p:cTn id="56" dur="166" decel="50000">
                                          <p:stCondLst>
                                            <p:cond delay="1668"/>
                                          </p:stCondLst>
                                        </p:cTn>
                                        <p:tgtEl>
                                          <p:spTgt spid="28"/>
                                        </p:tgtEl>
                                      </p:cBhvr>
                                      <p:to x="100000" y="100000"/>
                                    </p:animScale>
                                    <p:animScale>
                                      <p:cBhvr>
                                        <p:cTn id="57" dur="26">
                                          <p:stCondLst>
                                            <p:cond delay="1808"/>
                                          </p:stCondLst>
                                        </p:cTn>
                                        <p:tgtEl>
                                          <p:spTgt spid="28"/>
                                        </p:tgtEl>
                                      </p:cBhvr>
                                      <p:to x="100000" y="95000"/>
                                    </p:animScale>
                                    <p:animScale>
                                      <p:cBhvr>
                                        <p:cTn id="58" dur="166" decel="50000">
                                          <p:stCondLst>
                                            <p:cond delay="1834"/>
                                          </p:stCondLst>
                                        </p:cTn>
                                        <p:tgtEl>
                                          <p:spTgt spid="28"/>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style.rotation</p:attrName>
                                        </p:attrNameLst>
                                      </p:cBhvr>
                                      <p:tavLst>
                                        <p:tav tm="0">
                                          <p:val>
                                            <p:fltVal val="90"/>
                                          </p:val>
                                        </p:tav>
                                        <p:tav tm="100000">
                                          <p:val>
                                            <p:fltVal val="0"/>
                                          </p:val>
                                        </p:tav>
                                      </p:tavLst>
                                    </p:anim>
                                    <p:animEffect transition="in" filter="fade">
                                      <p:cBhvr>
                                        <p:cTn id="84" dur="10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1000" fill="hold"/>
                                        <p:tgtEl>
                                          <p:spTgt spid="8"/>
                                        </p:tgtEl>
                                        <p:attrNameLst>
                                          <p:attrName>ppt_w</p:attrName>
                                        </p:attrNameLst>
                                      </p:cBhvr>
                                      <p:tavLst>
                                        <p:tav tm="0">
                                          <p:val>
                                            <p:fltVal val="0"/>
                                          </p:val>
                                        </p:tav>
                                        <p:tav tm="100000">
                                          <p:val>
                                            <p:strVal val="#ppt_w"/>
                                          </p:val>
                                        </p:tav>
                                      </p:tavLst>
                                    </p:anim>
                                    <p:anim calcmode="lin" valueType="num">
                                      <p:cBhvr>
                                        <p:cTn id="90" dur="1000" fill="hold"/>
                                        <p:tgtEl>
                                          <p:spTgt spid="8"/>
                                        </p:tgtEl>
                                        <p:attrNameLst>
                                          <p:attrName>ppt_h</p:attrName>
                                        </p:attrNameLst>
                                      </p:cBhvr>
                                      <p:tavLst>
                                        <p:tav tm="0">
                                          <p:val>
                                            <p:fltVal val="0"/>
                                          </p:val>
                                        </p:tav>
                                        <p:tav tm="100000">
                                          <p:val>
                                            <p:strVal val="#ppt_h"/>
                                          </p:val>
                                        </p:tav>
                                      </p:tavLst>
                                    </p:anim>
                                    <p:anim calcmode="lin" valueType="num">
                                      <p:cBhvr>
                                        <p:cTn id="91" dur="1000" fill="hold"/>
                                        <p:tgtEl>
                                          <p:spTgt spid="8"/>
                                        </p:tgtEl>
                                        <p:attrNameLst>
                                          <p:attrName>style.rotation</p:attrName>
                                        </p:attrNameLst>
                                      </p:cBhvr>
                                      <p:tavLst>
                                        <p:tav tm="0">
                                          <p:val>
                                            <p:fltVal val="90"/>
                                          </p:val>
                                        </p:tav>
                                        <p:tav tm="100000">
                                          <p:val>
                                            <p:fltVal val="0"/>
                                          </p:val>
                                        </p:tav>
                                      </p:tavLst>
                                    </p:anim>
                                    <p:animEffect transition="in" filter="fade">
                                      <p:cBhvr>
                                        <p:cTn id="92" dur="10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90"/>
                                          </p:val>
                                        </p:tav>
                                        <p:tav tm="100000">
                                          <p:val>
                                            <p:fltVal val="0"/>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childTnLst>
                          </p:cTn>
                        </p:par>
                      </p:childTnLst>
                    </p:cTn>
                  </p:par>
                  <p:par>
                    <p:cTn id="112" fill="hold">
                      <p:stCondLst>
                        <p:cond delay="indefinite"/>
                      </p:stCondLst>
                      <p:childTnLst>
                        <p:par>
                          <p:cTn id="113" fill="hold">
                            <p:stCondLst>
                              <p:cond delay="0"/>
                            </p:stCondLst>
                            <p:childTnLst>
                              <p:par>
                                <p:cTn id="114" presetID="45"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2000"/>
                                        <p:tgtEl>
                                          <p:spTgt spid="6"/>
                                        </p:tgtEl>
                                      </p:cBhvr>
                                    </p:animEffect>
                                    <p:anim calcmode="lin" valueType="num">
                                      <p:cBhvr>
                                        <p:cTn id="117" dur="2000" fill="hold"/>
                                        <p:tgtEl>
                                          <p:spTgt spid="6"/>
                                        </p:tgtEl>
                                        <p:attrNameLst>
                                          <p:attrName>ppt_w</p:attrName>
                                        </p:attrNameLst>
                                      </p:cBhvr>
                                      <p:tavLst>
                                        <p:tav tm="0" fmla="#ppt_w*sin(2.5*pi*$)">
                                          <p:val>
                                            <p:fltVal val="0"/>
                                          </p:val>
                                        </p:tav>
                                        <p:tav tm="100000">
                                          <p:val>
                                            <p:fltVal val="1"/>
                                          </p:val>
                                        </p:tav>
                                      </p:tavLst>
                                    </p:anim>
                                    <p:anim calcmode="lin" valueType="num">
                                      <p:cBhvr>
                                        <p:cTn id="1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2000"/>
                                        <p:tgtEl>
                                          <p:spTgt spid="30"/>
                                        </p:tgtEl>
                                      </p:cBhvr>
                                    </p:animEffect>
                                    <p:anim calcmode="lin" valueType="num">
                                      <p:cBhvr>
                                        <p:cTn id="124" dur="2000" fill="hold"/>
                                        <p:tgtEl>
                                          <p:spTgt spid="30"/>
                                        </p:tgtEl>
                                        <p:attrNameLst>
                                          <p:attrName>ppt_w</p:attrName>
                                        </p:attrNameLst>
                                      </p:cBhvr>
                                      <p:tavLst>
                                        <p:tav tm="0" fmla="#ppt_w*sin(2.5*pi*$)">
                                          <p:val>
                                            <p:fltVal val="0"/>
                                          </p:val>
                                        </p:tav>
                                        <p:tav tm="100000">
                                          <p:val>
                                            <p:fltVal val="1"/>
                                          </p:val>
                                        </p:tav>
                                      </p:tavLst>
                                    </p:anim>
                                    <p:anim calcmode="lin" valueType="num">
                                      <p:cBhvr>
                                        <p:cTn id="125"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4" grpId="0" animBg="1"/>
      <p:bldP spid="26" grpId="0"/>
      <p:bldP spid="32" grpId="0" animBg="1"/>
      <p:bldP spid="14" grpId="0"/>
      <p:bldP spid="19" grpId="0"/>
      <p:bldP spid="6" grpId="0"/>
      <p:bldP spid="8" grpId="0"/>
      <p:bldP spid="20" grpId="0" animBg="1"/>
      <p:bldP spid="23"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1204686" y="3843194"/>
            <a:ext cx="10208923" cy="1394057"/>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tx1"/>
                </a:solidFill>
                <a:latin typeface="#9Slide03 SFU Futura_12" panose="00000400000000000000" pitchFamily="2" charset="0"/>
                <a:cs typeface="Arial" panose="020B0604020202020204" pitchFamily="34" charset="0"/>
              </a:rPr>
              <a:t>Sưu </a:t>
            </a:r>
            <a:r>
              <a:rPr lang="vi-VN" sz="3200" b="1" dirty="0">
                <a:solidFill>
                  <a:schemeClr val="tx1"/>
                </a:solidFill>
                <a:latin typeface="#9Slide03 SFU Futura_12" panose="00000400000000000000" pitchFamily="2" charset="0"/>
                <a:cs typeface="Arial" panose="020B0604020202020204" pitchFamily="34" charset="0"/>
              </a:rPr>
              <a:t>tầm và giới thiệu với bạn bè về hình ảnh những sản phẩm của Việt Nam </a:t>
            </a:r>
            <a:r>
              <a:rPr lang="vi-VN" sz="3200" b="1" dirty="0" smtClean="0">
                <a:solidFill>
                  <a:srgbClr val="FF0000"/>
                </a:solidFill>
                <a:latin typeface="#9Slide03 SFU Futura_12" panose="00000400000000000000" pitchFamily="2" charset="0"/>
                <a:cs typeface="Arial" panose="020B0604020202020204" pitchFamily="34" charset="0"/>
              </a:rPr>
              <a:t>xuất </a:t>
            </a:r>
            <a:r>
              <a:rPr lang="vi-VN" sz="3200" b="1" dirty="0">
                <a:solidFill>
                  <a:srgbClr val="FF0000"/>
                </a:solidFill>
                <a:latin typeface="#9Slide03 SFU Futura_12" panose="00000400000000000000" pitchFamily="2" charset="0"/>
                <a:cs typeface="Arial" panose="020B0604020202020204" pitchFamily="34" charset="0"/>
              </a:rPr>
              <a:t>khẩu </a:t>
            </a:r>
            <a:r>
              <a:rPr lang="vi-VN" sz="3200" b="1" dirty="0">
                <a:solidFill>
                  <a:schemeClr val="tx1"/>
                </a:solidFill>
                <a:latin typeface="#9Slide03 SFU Futura_12" panose="00000400000000000000" pitchFamily="2" charset="0"/>
                <a:cs typeface="Arial" panose="020B0604020202020204" pitchFamily="34" charset="0"/>
              </a:rPr>
              <a:t>đến Liên minh châu 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571664" y="-74336"/>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428154" y="426093"/>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smtClean="0">
                <a:solidFill>
                  <a:schemeClr val="bg1"/>
                </a:solidFill>
                <a:latin typeface="#9Slide03 SFU Futura_12" panose="020B0604020202020204" charset="0"/>
              </a:rPr>
              <a:t>HOẠT ĐỘNG VỀ NHÀ</a:t>
            </a:r>
            <a:endParaRPr lang="en-US" sz="2400" dirty="0">
              <a:solidFill>
                <a:schemeClr val="bg1"/>
              </a:solidFill>
            </a:endParaRPr>
          </a:p>
        </p:txBody>
      </p:sp>
      <p:sp>
        <p:nvSpPr>
          <p:cNvPr id="17" name="Rectangle: Rounded Corners 7">
            <a:extLst>
              <a:ext uri="{FF2B5EF4-FFF2-40B4-BE49-F238E27FC236}">
                <a16:creationId xmlns:a16="http://schemas.microsoft.com/office/drawing/2014/main" id="{D5397E9F-57CE-4CBC-BF7D-C7F3ACC44961}"/>
              </a:ext>
            </a:extLst>
          </p:cNvPr>
          <p:cNvSpPr/>
          <p:nvPr/>
        </p:nvSpPr>
        <p:spPr>
          <a:xfrm>
            <a:off x="1204686" y="5672827"/>
            <a:ext cx="4237469" cy="782634"/>
          </a:xfrm>
          <a:prstGeom prst="roundRect">
            <a:avLst/>
          </a:prstGeom>
          <a:solidFill>
            <a:srgbClr val="ABE0F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Trình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bày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giấy</a:t>
            </a:r>
            <a:r>
              <a:rPr lang="en-US" sz="3200" b="1" dirty="0" smtClean="0">
                <a:solidFill>
                  <a:schemeClr val="tx1"/>
                </a:solidFill>
                <a:latin typeface="#9Slide03 SFU Futura_12" panose="00000400000000000000" pitchFamily="2" charset="0"/>
                <a:cs typeface="Arial" panose="020B0604020202020204" pitchFamily="34" charset="0"/>
              </a:rPr>
              <a:t> A4</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id="{D5397E9F-57CE-4CBC-BF7D-C7F3ACC44961}"/>
              </a:ext>
            </a:extLst>
          </p:cNvPr>
          <p:cNvSpPr/>
          <p:nvPr/>
        </p:nvSpPr>
        <p:spPr>
          <a:xfrm>
            <a:off x="5840595" y="5672827"/>
            <a:ext cx="5573014" cy="782634"/>
          </a:xfrm>
          <a:prstGeom prst="roundRect">
            <a:avLst/>
          </a:prstGeom>
          <a:solidFill>
            <a:srgbClr val="ABE0F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Tiết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sau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giới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thiệu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lớp</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board - Free education icons"/>
          <p:cNvPicPr>
            <a:picLocks noChangeAspect="1" noChangeArrowheads="1"/>
          </p:cNvPicPr>
          <p:nvPr/>
        </p:nvPicPr>
        <p:blipFill rotWithShape="1">
          <a:blip r:embed="rId2">
            <a:extLst>
              <a:ext uri="{28A0092B-C50C-407E-A947-70E740481C1C}">
                <a14:useLocalDpi xmlns:a14="http://schemas.microsoft.com/office/drawing/2010/main" val="0"/>
              </a:ext>
            </a:extLst>
          </a:blip>
          <a:srcRect l="9332" t="11965" r="9735" b="26052"/>
          <a:stretch/>
        </p:blipFill>
        <p:spPr bwMode="auto">
          <a:xfrm>
            <a:off x="3237142" y="0"/>
            <a:ext cx="89548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Cô Giáo, Hình Giáo Viên - Vector Free"/>
          <p:cNvPicPr>
            <a:picLocks noChangeAspect="1" noChangeArrowheads="1"/>
          </p:cNvPicPr>
          <p:nvPr/>
        </p:nvPicPr>
        <p:blipFill rotWithShape="1">
          <a:blip r:embed="rId3">
            <a:extLst>
              <a:ext uri="{28A0092B-C50C-407E-A947-70E740481C1C}">
                <a14:useLocalDpi xmlns:a14="http://schemas.microsoft.com/office/drawing/2010/main" val="0"/>
              </a:ext>
            </a:extLst>
          </a:blip>
          <a:srcRect l="22843" r="19289"/>
          <a:stretch/>
        </p:blipFill>
        <p:spPr bwMode="auto">
          <a:xfrm>
            <a:off x="0" y="96982"/>
            <a:ext cx="3579595" cy="6761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27" r="4288" b="-2"/>
          <a:stretch/>
        </p:blipFill>
        <p:spPr bwMode="auto">
          <a:xfrm>
            <a:off x="8225805" y="759657"/>
            <a:ext cx="3548705" cy="3680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ank you - Free nature icons">
            <a:extLst>
              <a:ext uri="{FF2B5EF4-FFF2-40B4-BE49-F238E27FC236}">
                <a16:creationId xmlns:a16="http://schemas.microsoft.com/office/drawing/2014/main" id="{A3A2E1B7-D678-4550-AAB5-8BE1E36FCD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72"/>
          <a:stretch/>
        </p:blipFill>
        <p:spPr bwMode="auto">
          <a:xfrm>
            <a:off x="4106485" y="759657"/>
            <a:ext cx="4245929" cy="44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26918" y="3001546"/>
            <a:ext cx="5030865" cy="3108543"/>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Brexit </a:t>
            </a:r>
            <a:r>
              <a:rPr lang="vi-VN" sz="2800" dirty="0">
                <a:solidFill>
                  <a:srgbClr val="0033CC"/>
                </a:solidFill>
                <a:latin typeface="#9Slide03 SFU Futura_12" panose="020B0604020202020204" charset="0"/>
              </a:rPr>
              <a:t>là từ ghép của 2 chữ gồm “Britain” là nước Anh và “exit” là sự ra đi. Ám chỉ việc Vương quốc Anh ly khai khỏi EU và thay đổi mối quan hệ giữa Anh với EU về an ninh, thương mại và di dân</a:t>
            </a:r>
            <a:r>
              <a:rPr lang="vi-VN" sz="2800" dirty="0" smtClean="0">
                <a:solidFill>
                  <a:srgbClr val="0033CC"/>
                </a:solidFill>
                <a:latin typeface="#9Slide03 SFU Futura_12" panose="020B0604020202020204" charset="0"/>
              </a:rPr>
              <a:t>.</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8977" y="5288340"/>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Brexit</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Nước</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Anh</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rời</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khỏi</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iếng Anh vẫn là ngôn ngữ sử dụng chung tại EU bất chấp Brexit | Văn hóa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01" y="1473994"/>
            <a:ext cx="5989026" cy="3715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205393" y="1204219"/>
            <a:ext cx="5392628" cy="5262979"/>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Brussels </a:t>
            </a:r>
            <a:r>
              <a:rPr lang="vi-VN" sz="2400" dirty="0">
                <a:solidFill>
                  <a:srgbClr val="0033CC"/>
                </a:solidFill>
                <a:latin typeface="#9Slide03 SFU Futura_12" panose="020B0604020202020204" charset="0"/>
              </a:rPr>
              <a:t>- nơi được mệnh danh là thủ đô của Châu Âu, tập trung hầu hết các cơ quan đầu não quốc tế của khu vực, luôn được xem là trái tim của cả khu vực Châu Âu</a:t>
            </a:r>
            <a:r>
              <a:rPr lang="vi-VN" sz="2400" dirty="0" smtClean="0">
                <a:solidFill>
                  <a:srgbClr val="0033CC"/>
                </a:solidFill>
                <a:latin typeface="#9Slide03 SFU Futura_12" panose="020B0604020202020204" charset="0"/>
              </a:rPr>
              <a:t>.</a:t>
            </a:r>
            <a:r>
              <a:rPr lang="en-US"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Gần đây, các toà nhà này đã được mở cửa thành điểm tham quan ở Bỉ, cho phép du khách ghé đến chiêm ngưỡng trong một phần khuôn viên được giới hạn. Với ý nghĩa và vị thế quan trọng, các toà nhà trụ sở của các tổ chức quốc tế tại Brussels luôn thu hút đông đảo du khách nước ngoài, chủ yếu tìm đến để chiêm ngưỡng và chụp hình lưu niệm.</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1861" y="5285605"/>
            <a:ext cx="598768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Trụ</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sở</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Liên</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minh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châu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ở </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Brussels,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Bỉ</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5"/>
          <a:stretch>
            <a:fillRect/>
          </a:stretch>
        </p:blipFill>
        <p:spPr>
          <a:xfrm>
            <a:off x="191861" y="1385430"/>
            <a:ext cx="5999064" cy="3977403"/>
          </a:xfrm>
          <a:prstGeom prst="rect">
            <a:avLst/>
          </a:prstGeom>
          <a:ln>
            <a:noFill/>
          </a:ln>
          <a:effectLst>
            <a:softEdge rad="112500"/>
          </a:effectLst>
        </p:spPr>
      </p:pic>
    </p:spTree>
    <p:extLst>
      <p:ext uri="{BB962C8B-B14F-4D97-AF65-F5344CB8AC3E}">
        <p14:creationId xmlns:p14="http://schemas.microsoft.com/office/powerpoint/2010/main" val="171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4663565" y="1304620"/>
            <a:ext cx="6880727" cy="4893647"/>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là ký hiệu của đồng Euro, đơn vị tiền tệ chính thức của các nước Liên minh châu Âu, bao gồm 18 nước thành viên cùng 6 nước và vùng lãnh thổ không thuộc Liên minh châu Âu</a:t>
            </a:r>
            <a:r>
              <a:rPr lang="vi-VN" sz="2400" dirty="0" smtClean="0">
                <a:solidFill>
                  <a:srgbClr val="0033CC"/>
                </a:solidFill>
                <a:latin typeface="#9Slide03 SFU Futura_12" panose="020B0604020202020204" charset="0"/>
              </a:rPr>
              <a:t>. Đồng </a:t>
            </a:r>
            <a:r>
              <a:rPr lang="vi-VN" sz="2400" dirty="0">
                <a:solidFill>
                  <a:srgbClr val="0033CC"/>
                </a:solidFill>
                <a:latin typeface="#9Slide03 SFU Futura_12" panose="020B0604020202020204" charset="0"/>
              </a:rPr>
              <a:t>Euro là đồng tiền thuộc loại lâu đời trên thế giới, được lưu hành sử dụng từ tháng 1 năm 1999. Theo thống kê thì đây là đồng tiền nổi tiếng chỉ xếp sau đồng Đô la Mỹ USD. </a:t>
            </a:r>
            <a:r>
              <a:rPr lang="vi-VN" sz="2400" dirty="0" smtClean="0">
                <a:solidFill>
                  <a:srgbClr val="0033CC"/>
                </a:solidFill>
                <a:latin typeface="#9Slide03 SFU Futura_12" panose="020B0604020202020204" charset="0"/>
              </a:rPr>
              <a:t>Có </a:t>
            </a:r>
            <a:r>
              <a:rPr lang="vi-VN" sz="2400" dirty="0">
                <a:solidFill>
                  <a:srgbClr val="0033CC"/>
                </a:solidFill>
                <a:latin typeface="#9Slide03 SFU Futura_12" panose="020B0604020202020204" charset="0"/>
              </a:rPr>
              <a:t>thể nói đồng Euro là một đồng tiền có giá trị cao, phát triển mạnh mẽ bậc nhất hiện nay</a:t>
            </a:r>
          </a:p>
          <a:p>
            <a:pPr algn="just"/>
            <a:r>
              <a:rPr lang="vi-VN" sz="2400" dirty="0">
                <a:solidFill>
                  <a:srgbClr val="0033CC"/>
                </a:solidFill>
                <a:latin typeface="#9Slide03 SFU Futura_12" panose="020B0604020202020204" charset="0"/>
              </a:rPr>
              <a:t>Tiền Euro được sản xuất dưới hai dạng là tiền xu và tiền giấy. Tiền giấy Euro </a:t>
            </a:r>
            <a:r>
              <a:rPr lang="vi-VN" sz="2400" dirty="0" smtClean="0">
                <a:solidFill>
                  <a:srgbClr val="0033CC"/>
                </a:solidFill>
                <a:latin typeface="#9Slide03 SFU Futura_12" panose="020B0604020202020204" charset="0"/>
              </a:rPr>
              <a:t>thì </a:t>
            </a:r>
            <a:r>
              <a:rPr lang="vi-VN" sz="2400" dirty="0">
                <a:solidFill>
                  <a:srgbClr val="0033CC"/>
                </a:solidFill>
                <a:latin typeface="#9Slide03 SFU Futura_12" panose="020B0604020202020204" charset="0"/>
              </a:rPr>
              <a:t>hoàn toàn giống nhau. Các đồng tiền xu Euro có cùng mệnh giá ở mặt trước nhưng hoa văn ở mặt sau lại khác nhau.</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311" y="5324512"/>
            <a:ext cx="401142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Đồng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tiền</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châu </a:t>
            </a: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Euro)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descr="Đồng euro: Tồn tại hay không tồn tại?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7" y="1213014"/>
            <a:ext cx="4887910" cy="29296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Ký Hiệu € Là Tiền Gì - 1 € Bằng Bao Nhiêu Tiền Việt Nam Vnd"/>
          <p:cNvPicPr>
            <a:picLocks noChangeAspect="1" noChangeArrowheads="1"/>
          </p:cNvPicPr>
          <p:nvPr/>
        </p:nvPicPr>
        <p:blipFill rotWithShape="1">
          <a:blip r:embed="rId6">
            <a:extLst>
              <a:ext uri="{28A0092B-C50C-407E-A947-70E740481C1C}">
                <a14:useLocalDpi xmlns:a14="http://schemas.microsoft.com/office/drawing/2010/main" val="0"/>
              </a:ext>
            </a:extLst>
          </a:blip>
          <a:srcRect l="16308" t="-2962" r="23705" b="2962"/>
          <a:stretch/>
        </p:blipFill>
        <p:spPr bwMode="auto">
          <a:xfrm>
            <a:off x="1937661" y="4134140"/>
            <a:ext cx="946326" cy="9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7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0" y="4207729"/>
            <a:ext cx="2870938" cy="2704987"/>
          </a:xfrm>
          <a:prstGeom prst="ellipse">
            <a:avLst/>
          </a:prstGeom>
          <a:ln>
            <a:noFill/>
          </a:ln>
          <a:effectLst>
            <a:softEdge rad="112500"/>
          </a:effectLst>
        </p:spPr>
      </p:pic>
      <p:pic>
        <p:nvPicPr>
          <p:cNvPr id="1026" name="Picture 2" descr="Ý nghĩa lá cờ liên minh châu Âu - Worldwide Path"/>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r="12435"/>
          <a:stretch/>
        </p:blipFill>
        <p:spPr bwMode="auto">
          <a:xfrm>
            <a:off x="9306228" y="0"/>
            <a:ext cx="2885772" cy="2593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3E1277-D22A-4A15-A2C6-D1C190556FD0}"/>
              </a:ext>
            </a:extLst>
          </p:cNvPr>
          <p:cNvSpPr txBox="1"/>
          <p:nvPr/>
        </p:nvSpPr>
        <p:spPr>
          <a:xfrm>
            <a:off x="287655" y="1248236"/>
            <a:ext cx="11427333"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smtClean="0">
                <a:latin typeface="#9Slide05 SVNClementine" panose="020F0502020204030203" pitchFamily="34" charset="0"/>
                <a:ea typeface="+mj-ea"/>
                <a:cs typeface="+mj-cs"/>
              </a:rPr>
              <a:t>Ti</a:t>
            </a:r>
            <a:r>
              <a:rPr lang="vi-VN" sz="7200" dirty="0" smtClean="0">
                <a:latin typeface="#9Slide05 SVNClementine" panose="020F0502020204030203" pitchFamily="34" charset="0"/>
                <a:ea typeface="+mj-ea"/>
                <a:cs typeface="+mj-cs"/>
              </a:rPr>
              <a:t>ết 8+9-</a:t>
            </a:r>
            <a:r>
              <a:rPr lang="en-US" sz="7200" dirty="0" err="1" smtClean="0">
                <a:latin typeface="#9Slide05 SVNClementine" panose="020F0502020204030203" pitchFamily="34" charset="0"/>
                <a:ea typeface="+mj-ea"/>
                <a:cs typeface="+mj-cs"/>
              </a:rPr>
              <a:t>Bài</a:t>
            </a:r>
            <a:r>
              <a:rPr lang="en-US" sz="7200" dirty="0" smtClean="0">
                <a:latin typeface="#9Slide05 SVNClementine" panose="020F0502020204030203" pitchFamily="34" charset="0"/>
                <a:ea typeface="+mj-ea"/>
                <a:cs typeface="+mj-cs"/>
              </a:rPr>
              <a:t> 4:</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11500" dirty="0" smtClean="0">
                <a:solidFill>
                  <a:srgbClr val="FFFF00"/>
                </a:solidFill>
                <a:latin typeface="#9Slide05 SVNClementine" panose="020F0502020204030203" pitchFamily="34" charset="0"/>
                <a:ea typeface="+mj-ea"/>
                <a:cs typeface="+mj-cs"/>
              </a:rPr>
              <a:t>LIÊN MINH CHÂU ÂU</a:t>
            </a:r>
            <a:endParaRPr lang="en-US" sz="11500" dirty="0">
              <a:solidFill>
                <a:srgbClr val="FFFF00"/>
              </a:solidFill>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227293" y="1187154"/>
            <a:ext cx="2640909" cy="103294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theo</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200250" y="2439890"/>
            <a:ext cx="2630303" cy="1122320"/>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79659" y="3776069"/>
            <a:ext cx="2636737" cy="154051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Xem</a:t>
            </a:r>
            <a:r>
              <a:rPr lang="en-US" sz="2600" b="1" dirty="0" smtClean="0">
                <a:solidFill>
                  <a:schemeClr val="tx1"/>
                </a:solidFill>
                <a:latin typeface="#9Slide03 SFU Futura_12" panose="00000400000000000000" pitchFamily="2" charset="0"/>
                <a:cs typeface="Arial" panose="020B0604020202020204" pitchFamily="34" charset="0"/>
              </a:rPr>
              <a:t> video, </a:t>
            </a:r>
            <a:r>
              <a:rPr lang="en-US" sz="2600" b="1" dirty="0" err="1" smtClean="0">
                <a:solidFill>
                  <a:schemeClr val="tx1"/>
                </a:solidFill>
                <a:latin typeface="#9Slide03 SFU Futura_12" panose="00000400000000000000" pitchFamily="2" charset="0"/>
                <a:cs typeface="Arial" panose="020B0604020202020204" pitchFamily="34" charset="0"/>
              </a:rPr>
              <a:t>kết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hợp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PHT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86094" y="5524975"/>
            <a:ext cx="2640908" cy="1059339"/>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5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721610" y="1203549"/>
            <a:ext cx="2041353" cy="1100730"/>
          </a:xfrm>
          <a:prstGeom prst="rect">
            <a:avLst/>
          </a:prstGeom>
        </p:spPr>
      </p:pic>
      <p:pic>
        <p:nvPicPr>
          <p:cNvPr id="6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24596" y="2519379"/>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66455" y="5647209"/>
            <a:ext cx="1056245" cy="103381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6943368" y="974973"/>
            <a:ext cx="3145501"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4651161" y="1277748"/>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99355" y="81518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166455" y="3982472"/>
            <a:ext cx="1249964" cy="13189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4807608" y="1753914"/>
            <a:ext cx="7105904" cy="4927105"/>
            <a:chOff x="394387" y="-219765"/>
            <a:chExt cx="11760396" cy="7077540"/>
          </a:xfrm>
        </p:grpSpPr>
        <p:sp>
          <p:nvSpPr>
            <p:cNvPr id="20" name="Rectangle 19"/>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653729" y="1295130"/>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9894132" y="1261692"/>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68118" y="2027097"/>
            <a:ext cx="6096000" cy="4509311"/>
          </a:xfrm>
          <a:prstGeom prst="rect">
            <a:avLst/>
          </a:prstGeom>
        </p:spPr>
        <p:txBody>
          <a:bodyPr>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a:latin typeface="#9Slide03 SFU Futura_12" panose="020B0604020202020204" charset="0"/>
                <a:ea typeface="Cambria" panose="02040503050406030204" pitchFamily="18" charset="0"/>
              </a:rPr>
              <a:t>? </a:t>
            </a:r>
            <a:endParaRPr lang="en-US" sz="2800" dirty="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thành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lập</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chính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thức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ngày</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endParaRPr lang="en-US" sz="28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Trụ</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endParaRPr lang="en-US" sz="2800" dirty="0" smtClean="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Đồng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tiền</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chung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châu</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Âu</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là</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gì</a:t>
            </a:r>
            <a:r>
              <a:rPr lang="en-US" sz="2800" dirty="0" smtClean="0">
                <a:latin typeface="#9Slide03 SFU Futura_12" panose="020B0604020202020204" charset="0"/>
                <a:ea typeface="Cambria" panose="02040503050406030204" pitchFamily="18" charset="0"/>
              </a:rPr>
              <a:t>?</a:t>
            </a:r>
            <a:r>
              <a:rPr lang="en-US" sz="28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Nước</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endParaRPr lang="en-US" sz="28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endParaRPr lang="en-US" sz="2800" dirty="0">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8388823" y="843237"/>
            <a:ext cx="3145501"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7897499" y="1092723"/>
            <a:ext cx="719961"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872182" y="863083"/>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8047788" y="1563079"/>
            <a:ext cx="4028071" cy="5191508"/>
            <a:chOff x="232715" y="-219765"/>
            <a:chExt cx="12039674" cy="7077540"/>
          </a:xfrm>
        </p:grpSpPr>
        <p:sp>
          <p:nvSpPr>
            <p:cNvPr id="20" name="Rectangle 19"/>
            <p:cNvSpPr/>
            <p:nvPr/>
          </p:nvSpPr>
          <p:spPr>
            <a:xfrm>
              <a:off x="232715" y="-219765"/>
              <a:ext cx="11185312" cy="6695757"/>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563652" y="5426634"/>
              <a:ext cx="1708737" cy="120295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961394" y="1464108"/>
            <a:ext cx="568106" cy="60493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1405913" y="1092723"/>
            <a:ext cx="786087"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ivi màn hình Máy tính Biểu tượng TRUYỀN thông Minh Phòng - Truyền Hình  Kích Thước Biểu Tượng png tải về - Miễn phí trong suốt Phương Tiện Truyền  Thông png Tải về."/>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6556" y1="82692" x2="56556" y2="82692"/>
                        <a14:foregroundMark x1="56556" y1="82308" x2="56556" y2="82308"/>
                      </a14:backgroundRemoval>
                    </a14:imgEffect>
                  </a14:imgLayer>
                </a14:imgProps>
              </a:ext>
              <a:ext uri="{28A0092B-C50C-407E-A947-70E740481C1C}">
                <a14:useLocalDpi xmlns:a14="http://schemas.microsoft.com/office/drawing/2010/main" val="0"/>
              </a:ext>
            </a:extLst>
          </a:blip>
          <a:srcRect l="20637" t="10014" r="20869" b="10780"/>
          <a:stretch/>
        </p:blipFill>
        <p:spPr bwMode="auto">
          <a:xfrm>
            <a:off x="-4928" y="867705"/>
            <a:ext cx="7656765" cy="5990295"/>
          </a:xfrm>
          <a:prstGeom prst="rect">
            <a:avLst/>
          </a:prstGeom>
          <a:noFill/>
          <a:extLst>
            <a:ext uri="{909E8E84-426E-40DD-AFC4-6F175D3DCCD1}">
              <a14:hiddenFill xmlns:a14="http://schemas.microsoft.com/office/drawing/2010/main">
                <a:solidFill>
                  <a:srgbClr val="FFFFFF"/>
                </a:solidFill>
              </a14:hiddenFill>
            </a:ext>
          </a:extLst>
        </p:spPr>
      </p:pic>
      <p:pic>
        <p:nvPicPr>
          <p:cNvPr id="4" name="Giới thiệu về Liên minh Châu Âu EU">
            <a:hlinkClick r:id="" action="ppaction://media"/>
          </p:cNvPr>
          <p:cNvPicPr>
            <a:picLocks noChangeAspect="1"/>
          </p:cNvPicPr>
          <p:nvPr>
            <a:videoFile r:link="rId1"/>
            <p:extLst>
              <p:ext uri="{DAA4B4D4-6D71-4841-9C94-3DE7FCFB9230}">
                <p14:media xmlns:p14="http://schemas.microsoft.com/office/powerpoint/2010/main" r:embed="rId2">
                  <p14:trim st="1568"/>
                </p14:media>
              </p:ext>
            </p:extLst>
          </p:nvPr>
        </p:nvPicPr>
        <p:blipFill>
          <a:blip r:embed="rId11"/>
          <a:stretch>
            <a:fillRect/>
          </a:stretch>
        </p:blipFill>
        <p:spPr>
          <a:xfrm>
            <a:off x="262555" y="1092722"/>
            <a:ext cx="7129279" cy="4010219"/>
          </a:xfrm>
          <a:prstGeom prst="rect">
            <a:avLst/>
          </a:prstGeom>
        </p:spPr>
      </p:pic>
      <p:sp>
        <p:nvSpPr>
          <p:cNvPr id="24" name="Rectangle 23"/>
          <p:cNvSpPr/>
          <p:nvPr/>
        </p:nvSpPr>
        <p:spPr>
          <a:xfrm>
            <a:off x="8342382" y="1902687"/>
            <a:ext cx="3561300" cy="4693593"/>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000" dirty="0">
                <a:latin typeface="#9Slide03 SFU Futura_12" panose="020B0604020202020204" charset="0"/>
                <a:ea typeface="Cambria" panose="02040503050406030204" pitchFamily="18" charset="0"/>
              </a:rPr>
              <a:t>EU </a:t>
            </a:r>
            <a:r>
              <a:rPr lang="en-US" sz="2000" dirty="0" err="1">
                <a:latin typeface="#9Slide03 SFU Futura_12" panose="020B0604020202020204" charset="0"/>
                <a:ea typeface="Cambria" panose="02040503050406030204" pitchFamily="18" charset="0"/>
              </a:rPr>
              <a:t>bao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gồm</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bao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nhiêu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quốc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gia</a:t>
            </a:r>
            <a:r>
              <a:rPr lang="en-US" sz="2000" dirty="0">
                <a:latin typeface="#9Slide03 SFU Futura_12" panose="020B0604020202020204" charset="0"/>
                <a:ea typeface="Cambria" panose="02040503050406030204" pitchFamily="18" charset="0"/>
              </a:rPr>
              <a:t>? </a:t>
            </a:r>
            <a:endParaRPr lang="en-US" sz="2000" dirty="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000" dirty="0">
                <a:latin typeface="#9Slide03 SFU Futura_12" panose="020B0604020202020204" charset="0"/>
                <a:ea typeface="Cambria" panose="02040503050406030204" pitchFamily="18" charset="0"/>
              </a:rPr>
              <a:t>EU </a:t>
            </a:r>
            <a:r>
              <a:rPr lang="en-US" sz="2000" dirty="0" err="1">
                <a:latin typeface="#9Slide03 SFU Futura_12" panose="020B0604020202020204" charset="0"/>
                <a:ea typeface="Cambria" panose="02040503050406030204" pitchFamily="18" charset="0"/>
              </a:rPr>
              <a:t>được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thành</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lập</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chính</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thức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vào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ngày</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endParaRPr lang="en-US" sz="20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Trụ</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sở</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của</a:t>
            </a:r>
            <a:r>
              <a:rPr lang="en-US" sz="2000" dirty="0">
                <a:latin typeface="#9Slide03 SFU Futura_12" panose="020B0604020202020204" charset="0"/>
                <a:ea typeface="Cambria" panose="02040503050406030204" pitchFamily="18" charset="0"/>
              </a:rPr>
              <a:t> EU </a:t>
            </a:r>
            <a:r>
              <a:rPr lang="en-US" sz="2000" dirty="0" err="1">
                <a:latin typeface="#9Slide03 SFU Futura_12" panose="020B0604020202020204" charset="0"/>
                <a:ea typeface="Cambria" panose="02040503050406030204" pitchFamily="18" charset="0"/>
              </a:rPr>
              <a:t>được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đặt</a:t>
            </a:r>
            <a:r>
              <a:rPr lang="en-US" sz="2000" dirty="0">
                <a:latin typeface="#9Slide03 SFU Futura_12" panose="020B0604020202020204" charset="0"/>
                <a:ea typeface="Cambria" panose="02040503050406030204" pitchFamily="18" charset="0"/>
              </a:rPr>
              <a:t> ở </a:t>
            </a:r>
            <a:r>
              <a:rPr lang="en-US" sz="2000" dirty="0" err="1">
                <a:latin typeface="#9Slide03 SFU Futura_12" panose="020B0604020202020204" charset="0"/>
                <a:ea typeface="Cambria" panose="02040503050406030204" pitchFamily="18" charset="0"/>
              </a:rPr>
              <a:t>đâu</a:t>
            </a:r>
            <a:r>
              <a:rPr lang="en-US" sz="2000" dirty="0">
                <a:latin typeface="#9Slide03 SFU Futura_12" panose="020B0604020202020204" charset="0"/>
                <a:ea typeface="Cambria" panose="02040503050406030204" pitchFamily="18" charset="0"/>
              </a:rPr>
              <a:t>? </a:t>
            </a:r>
            <a:endParaRPr lang="en-US" sz="2000" dirty="0" smtClean="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Đồng</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tiền</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chung</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châu</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Âu</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là</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gì</a:t>
            </a:r>
            <a:r>
              <a:rPr lang="en-US" sz="2000" dirty="0" smtClean="0">
                <a:latin typeface="#9Slide03 SFU Futura_12" panose="020B0604020202020204" charset="0"/>
                <a:ea typeface="Cambria" panose="02040503050406030204" pitchFamily="18" charset="0"/>
              </a:rPr>
              <a:t>?</a:t>
            </a:r>
            <a:r>
              <a:rPr lang="en-US" sz="20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Nước</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đã</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rút</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khỏi</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liên</a:t>
            </a:r>
            <a:r>
              <a:rPr lang="en-US" sz="2000" dirty="0">
                <a:latin typeface="#9Slide03 SFU Futura_12" panose="020B0604020202020204" charset="0"/>
                <a:ea typeface="Cambria" panose="02040503050406030204" pitchFamily="18" charset="0"/>
              </a:rPr>
              <a:t> minh </a:t>
            </a:r>
            <a:r>
              <a:rPr lang="en-US" sz="2000" dirty="0" err="1">
                <a:latin typeface="#9Slide03 SFU Futura_12" panose="020B0604020202020204" charset="0"/>
                <a:ea typeface="Cambria" panose="02040503050406030204" pitchFamily="18" charset="0"/>
              </a:rPr>
              <a:t>châu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Âu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vào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năm</a:t>
            </a:r>
            <a:r>
              <a:rPr lang="en-US" sz="2000" dirty="0">
                <a:latin typeface="#9Slide03 SFU Futura_12" panose="020B0604020202020204" charset="0"/>
                <a:ea typeface="Cambria" panose="02040503050406030204" pitchFamily="18" charset="0"/>
              </a:rPr>
              <a:t> 2020? </a:t>
            </a:r>
            <a:endParaRPr lang="en-US" sz="20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Công</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dân</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của</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các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nước</a:t>
            </a:r>
            <a:r>
              <a:rPr lang="en-US" sz="2000" dirty="0">
                <a:latin typeface="#9Slide03 SFU Futura_12" panose="020B0604020202020204" charset="0"/>
                <a:ea typeface="Cambria" panose="02040503050406030204" pitchFamily="18" charset="0"/>
              </a:rPr>
              <a:t> EU </a:t>
            </a:r>
            <a:r>
              <a:rPr lang="en-US" sz="2000" dirty="0" err="1">
                <a:latin typeface="#9Slide03 SFU Futura_12" panose="020B0604020202020204" charset="0"/>
                <a:ea typeface="Cambria" panose="02040503050406030204" pitchFamily="18" charset="0"/>
              </a:rPr>
              <a:t>có</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quyền</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lợi</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như</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thế</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endParaRPr lang="en-US" sz="2000" dirty="0">
              <a:latin typeface="#9Slide03 SFU Futura_12" panose="020B0604020202020204" charset="0"/>
            </a:endParaRPr>
          </a:p>
        </p:txBody>
      </p:sp>
    </p:spTree>
    <p:extLst>
      <p:ext uri="{BB962C8B-B14F-4D97-AF65-F5344CB8AC3E}">
        <p14:creationId xmlns:p14="http://schemas.microsoft.com/office/powerpoint/2010/main" val="79476772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221226" y="1002890"/>
            <a:ext cx="11651226" cy="5707626"/>
            <a:chOff x="394387" y="-219765"/>
            <a:chExt cx="11760396" cy="7077540"/>
          </a:xfrm>
        </p:grpSpPr>
        <p:sp>
          <p:nvSpPr>
            <p:cNvPr id="25" name="Rectangle 24"/>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9438" y="254201"/>
              <a:ext cx="11306849"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Văn phòng phẩm Hà Nội"/>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4200" y="815189"/>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id="{D6CE6303-3C40-4361-9869-64BB994762E1}"/>
              </a:ext>
            </a:extLst>
          </p:cNvPr>
          <p:cNvSpPr/>
          <p:nvPr/>
        </p:nvSpPr>
        <p:spPr>
          <a:xfrm>
            <a:off x="3434686" y="1586867"/>
            <a:ext cx="5130920"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rgbClr val="0033CC"/>
                </a:solidFill>
                <a:latin typeface="#9Slide05 Great Vibes" panose="02000507080000020002" pitchFamily="2" charset="0"/>
                <a:cs typeface="Arial" panose="020B0604020202020204" pitchFamily="34" charset="0"/>
              </a:rPr>
              <a:t>Phiếu</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học</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tập</a:t>
            </a:r>
            <a:endParaRPr lang="en-US" sz="6600" b="1" dirty="0">
              <a:solidFill>
                <a:srgbClr val="0033CC"/>
              </a:solidFill>
              <a:latin typeface="#9Slide05 Great Vibes" panose="02000507080000020002" pitchFamily="2" charset="0"/>
              <a:cs typeface="Arial" panose="020B0604020202020204" pitchFamily="34" charset="0"/>
            </a:endParaRPr>
          </a:p>
        </p:txBody>
      </p:sp>
      <p:sp>
        <p:nvSpPr>
          <p:cNvPr id="3" name="Rectangle 2"/>
          <p:cNvSpPr/>
          <p:nvPr/>
        </p:nvSpPr>
        <p:spPr>
          <a:xfrm>
            <a:off x="710206" y="2363557"/>
            <a:ext cx="10579880" cy="4056495"/>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(27)</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thành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lập</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chính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thức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ngày</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(1/11/1993)</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Trụ</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Brúc-xen</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Bỉ</a:t>
            </a:r>
            <a:r>
              <a:rPr lang="en-US" sz="28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Đồng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tiền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chung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là</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gì</a:t>
            </a:r>
            <a:r>
              <a:rPr lang="en-US" sz="2800" dirty="0">
                <a:latin typeface="#9Slide03 SFU Futura_12" panose="020B0604020202020204" charset="0"/>
                <a:ea typeface="Cambria" panose="02040503050406030204" pitchFamily="18" charset="0"/>
              </a:rPr>
              <a:t>?</a:t>
            </a:r>
            <a:r>
              <a:rPr lang="en-US" sz="2800" i="1"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đồng</a:t>
            </a:r>
            <a:r>
              <a:rPr lang="en-US" sz="2800" b="1" i="1" dirty="0">
                <a:solidFill>
                  <a:srgbClr val="FF0000"/>
                </a:solidFill>
                <a:latin typeface="#9Slide03 SFU Futura_12" panose="020B0604020202020204" charset="0"/>
                <a:ea typeface="Cambria" panose="02040503050406030204" pitchFamily="18" charset="0"/>
              </a:rPr>
              <a:t> Ơ-</a:t>
            </a:r>
            <a:r>
              <a:rPr lang="en-US" sz="2800" b="1" i="1" dirty="0" err="1">
                <a:solidFill>
                  <a:srgbClr val="FF0000"/>
                </a:solidFill>
                <a:latin typeface="#9Slide03 SFU Futura_12" panose="020B0604020202020204" charset="0"/>
                <a:ea typeface="Cambria" panose="02040503050406030204" pitchFamily="18" charset="0"/>
              </a:rPr>
              <a:t>rô</a:t>
            </a:r>
            <a:r>
              <a:rPr lang="en-US" sz="28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smtClean="0">
                <a:solidFill>
                  <a:srgbClr val="FF0000"/>
                </a:solidFill>
                <a:latin typeface="#9Slide03 SFU Futura_12" panose="020B0604020202020204" charset="0"/>
                <a:ea typeface="Cambria" panose="02040503050406030204" pitchFamily="18" charset="0"/>
              </a:rPr>
              <a:t>Anh</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Được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tự</a:t>
            </a:r>
            <a:r>
              <a:rPr lang="en-US" sz="2800" b="1" i="1" dirty="0">
                <a:solidFill>
                  <a:srgbClr val="FF0000"/>
                </a:solidFill>
                <a:latin typeface="#9Slide03 SFU Futura_12" panose="020B0604020202020204" charset="0"/>
                <a:ea typeface="Cambria" panose="02040503050406030204" pitchFamily="18" charset="0"/>
              </a:rPr>
              <a:t> do </a:t>
            </a:r>
            <a:r>
              <a:rPr lang="en-US" sz="2800" b="1" i="1" dirty="0" err="1">
                <a:solidFill>
                  <a:srgbClr val="FF0000"/>
                </a:solidFill>
                <a:latin typeface="#9Slide03 SFU Futura_12" panose="020B0604020202020204" charset="0"/>
                <a:ea typeface="Cambria" panose="02040503050406030204" pitchFamily="18" charset="0"/>
              </a:rPr>
              <a:t>sinh</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sống</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đi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lại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làm</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việc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và</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học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tập</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tại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bất</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kỳ</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quốc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gia</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nào</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trong</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các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nước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thành</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viên</a:t>
            </a:r>
            <a:r>
              <a:rPr lang="en-US" sz="2800" b="1" i="1" dirty="0">
                <a:solidFill>
                  <a:srgbClr val="FF0000"/>
                </a:solidFill>
                <a:latin typeface="#9Slide03 SFU Futura_12" panose="020B0604020202020204" charset="0"/>
                <a:ea typeface="Cambria" panose="02040503050406030204" pitchFamily="18" charset="0"/>
              </a:rPr>
              <a:t>).</a:t>
            </a:r>
            <a:endParaRPr lang="en-US" sz="2800" b="1"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27273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5863</TotalTime>
  <Words>2448</Words>
  <Application>Microsoft Office PowerPoint</Application>
  <PresentationFormat>Widescreen</PresentationFormat>
  <Paragraphs>220</Paragraphs>
  <Slides>27</Slides>
  <Notes>18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#9Slide03 SFU Futura_12</vt:lpstr>
      <vt:lpstr>#9Slide05 SVNClementine</vt:lpstr>
      <vt:lpstr>Calibri Light</vt:lpstr>
      <vt:lpstr>Times New Roman</vt:lpstr>
      <vt:lpstr>Wingdings</vt:lpstr>
      <vt:lpstr>Tahoma</vt:lpstr>
      <vt:lpstr>#9Slide07 IcielKoni</vt:lpstr>
      <vt:lpstr>Calibri</vt:lpstr>
      <vt:lpstr>Arial</vt:lpstr>
      <vt:lpstr>Cambria</vt:lpstr>
      <vt:lpstr>#9Slide05 Great Vibes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243</cp:revision>
  <dcterms:created xsi:type="dcterms:W3CDTF">2021-07-21T02:55:04Z</dcterms:created>
  <dcterms:modified xsi:type="dcterms:W3CDTF">2022-10-05T03:50:38Z</dcterms:modified>
</cp:coreProperties>
</file>