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71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84" r:id="rId21"/>
    <p:sldId id="277" r:id="rId22"/>
    <p:sldId id="278" r:id="rId23"/>
    <p:sldId id="279" r:id="rId24"/>
    <p:sldId id="281" r:id="rId25"/>
    <p:sldId id="280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37D4"/>
    <a:srgbClr val="9F2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6CD5-7458-41B0-9062-CD923062FB8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7.png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5" Type="http://schemas.openxmlformats.org/officeDocument/2006/relationships/image" Target="../media/image40.png"/><Relationship Id="rId10" Type="http://schemas.openxmlformats.org/officeDocument/2006/relationships/image" Target="../media/image28.jpeg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11" Type="http://schemas.openxmlformats.org/officeDocument/2006/relationships/image" Target="../media/image28.jpeg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32.jpeg"/><Relationship Id="rId9" Type="http://schemas.microsoft.com/office/2007/relationships/hdphoto" Target="../media/hdphoto6.wdp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16.png"/><Relationship Id="rId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image" Target="../media/image35.jpe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microsoft.com/office/2007/relationships/hdphoto" Target="../media/hdphoto11.wdp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microsoft.com/office/2007/relationships/hdphoto" Target="../media/hdphoto4.wdp"/><Relationship Id="rId10" Type="http://schemas.microsoft.com/office/2007/relationships/hdphoto" Target="../media/hdphoto10.wdp"/><Relationship Id="rId19" Type="http://schemas.openxmlformats.org/officeDocument/2006/relationships/image" Target="../media/image31.png"/><Relationship Id="rId4" Type="http://schemas.openxmlformats.org/officeDocument/2006/relationships/image" Target="../media/image37.jpeg"/><Relationship Id="rId9" Type="http://schemas.openxmlformats.org/officeDocument/2006/relationships/image" Target="../media/image43.png"/><Relationship Id="rId1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46.png"/><Relationship Id="rId15" Type="http://schemas.openxmlformats.org/officeDocument/2006/relationships/image" Target="../media/image31.png"/><Relationship Id="rId10" Type="http://schemas.openxmlformats.org/officeDocument/2006/relationships/image" Target="../media/image28.jpe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  <a:blipFill rotWithShape="1">
                <a:blip r:embed="rId3"/>
                <a:stretch>
                  <a:fillRect l="-192" t="-593" r="-189" b="-550"/>
                </a:stretch>
              </a:blip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loud Callout 4"/>
              <p:cNvSpPr/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loud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blipFill rotWithShape="1">
                <a:blip r:embed="rId4"/>
                <a:stretch>
                  <a:fillRect l="-189" t="93" r="-152" b="-15474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3788229" y="2495006"/>
            <a:ext cx="4454434" cy="28477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15906" y="1658983"/>
                <a:ext cx="1999080" cy="70788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906" y="1658983"/>
                <a:ext cx="1999080" cy="707886"/>
              </a:xfrm>
              <a:prstGeom prst="rect">
                <a:avLst/>
              </a:prstGeom>
              <a:blipFill rotWithShape="1">
                <a:blip r:embed="rId2"/>
                <a:stretch>
                  <a:fillRect l="-320" t="-948" r="-311" b="-865"/>
                </a:stretch>
              </a:blip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  <a:blipFill rotWithShape="1">
                <a:blip r:embed="rId3"/>
                <a:stretch>
                  <a:fillRect l="-441" t="-738" r="-402" b="-632"/>
                </a:stretch>
              </a:blip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16183" y="4906278"/>
                <a:ext cx="1521498" cy="114640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183" y="4906278"/>
                <a:ext cx="1521498" cy="1146404"/>
              </a:xfrm>
              <a:prstGeom prst="rect">
                <a:avLst/>
              </a:prstGeom>
              <a:blipFill rotWithShape="1">
                <a:blip r:embed="rId4"/>
                <a:stretch>
                  <a:fillRect l="-441" t="-577" r="-391" b="-511"/>
                </a:stretch>
              </a:blip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721531" y="3226526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v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871525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4480097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sain Bolt vào bán kết nội dung chạy 200m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0" y="1496367"/>
            <a:ext cx="3345271" cy="22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8309" y="1606731"/>
            <a:ext cx="6374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Usain Bolt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Jamaica (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9,58s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Báo Cheetah: chạy 112km/h trong 3 giây và tăng tốc từ 0-80 km/h chỉ sau 3  bước - Tapi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94" y="3882743"/>
            <a:ext cx="3490662" cy="26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7005" y="4683231"/>
            <a:ext cx="4781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Gê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ách đối phó với sự xâm nhập của ốc sên vào nhà | Clean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72" y="1688215"/>
            <a:ext cx="3731597" cy="24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</a:t>
                </a:r>
                <a:r>
                  <a:rPr lang="en-US" sz="3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ốc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bò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5.10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3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2" t="-27" r="7" b="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168758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2777" y="2025947"/>
          <a:ext cx="9784079" cy="25899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1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1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ây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(km/h)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8863" y="4807131"/>
            <a:ext cx="10816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m/s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km/h.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2777" y="1384663"/>
            <a:ext cx="811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8.1.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76844" y="2939142"/>
            <a:ext cx="2939142" cy="11495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Km/h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206345" y="2939142"/>
            <a:ext cx="2939142" cy="11495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m/s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85954" y="3304903"/>
            <a:ext cx="17504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185955" y="3762103"/>
            <a:ext cx="1750422" cy="13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55922" y="2689350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: 3,6</a:t>
            </a:r>
            <a:endParaRPr lang="en-US" sz="3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55922" y="3788227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x</a:t>
            </a:r>
            <a:r>
              <a:rPr lang="en-US" sz="3400" dirty="0" smtClean="0"/>
              <a:t> 3,6</a:t>
            </a:r>
            <a:endParaRPr lang="en-US" sz="3400" dirty="0"/>
          </a:p>
        </p:txBody>
      </p:sp>
      <p:sp>
        <p:nvSpPr>
          <p:cNvPr id="2" name="TextBox 1"/>
          <p:cNvSpPr txBox="1"/>
          <p:nvPr/>
        </p:nvSpPr>
        <p:spPr>
          <a:xfrm>
            <a:off x="1332411" y="1528354"/>
            <a:ext cx="4415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2411" y="5068389"/>
            <a:ext cx="82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VD: 54 km/h = ?     m/s ;     10 m/s  = ?     km/h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7011" y="5047270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8484" y="5047269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18" grpId="0"/>
      <p:bldP spid="3" grpId="0"/>
      <p:bldP spid="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0160" y="1776549"/>
            <a:ext cx="7432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8.2.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44583" y="2535403"/>
          <a:ext cx="10737668" cy="27031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84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4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4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4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7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71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71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71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6" y="0"/>
            <a:ext cx="10502537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234" y="1645921"/>
            <a:ext cx="10698480" cy="21852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6h45min,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7h15min.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km/h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m/s.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793" y="960120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148" y="4104643"/>
            <a:ext cx="41409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7h15min - 6h45min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30min = 0,5h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= 5km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=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17474" y="4104643"/>
                <a:ext cx="5577839" cy="16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đạp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0,5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10 (km/h) </a:t>
                </a:r>
                <a:r>
                  <a:rPr lang="en-US" sz="28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2,8 (m/s)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474" y="4104643"/>
                <a:ext cx="5577839" cy="1604863"/>
              </a:xfrm>
              <a:prstGeom prst="rect">
                <a:avLst/>
              </a:prstGeom>
              <a:blipFill rotWithShape="1">
                <a:blip r:embed="rId2"/>
                <a:stretch>
                  <a:fillRect l="-10" r="10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9895" y="1136471"/>
            <a:ext cx="10698480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SEA Games 2019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11,54 s.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36868" y="326572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6651" y="2978668"/>
            <a:ext cx="4140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11,54 s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= 100 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=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73782" y="2978668"/>
                <a:ext cx="5577839" cy="159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8,67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(m/s)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82" y="2978668"/>
                <a:ext cx="5577839" cy="1598707"/>
              </a:xfrm>
              <a:prstGeom prst="rect">
                <a:avLst/>
              </a:prstGeom>
              <a:blipFill rotWithShape="1">
                <a:blip r:embed="rId2"/>
                <a:stretch>
                  <a:fillRect l="-6" t="-32" r="6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9895" y="1136471"/>
            <a:ext cx="10698480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8h30min,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4,8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km/h.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2,4km.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36868" y="326572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6651" y="2978668"/>
            <a:ext cx="4140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4,8 km/h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2,4km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8871" y="2978668"/>
                <a:ext cx="5734592" cy="246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2,4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4,8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0,5 (h)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8h30min + 0,5h </a:t>
                </a:r>
                <a:r>
                  <a:rPr lang="en-US" sz="28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9h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71" y="2978668"/>
                <a:ext cx="5734592" cy="2460482"/>
              </a:xfrm>
              <a:prstGeom prst="rect">
                <a:avLst/>
              </a:prstGeom>
              <a:blipFill>
                <a:blip r:embed="rId2"/>
                <a:stretch>
                  <a:fillRect l="-2125" t="-2730" r="-213" b="-6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9895" y="1136471"/>
            <a:ext cx="10698480" cy="1138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12km/h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20min.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36868" y="326572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66651" y="2978668"/>
                <a:ext cx="4140926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Tóm </a:t>
                </a:r>
                <a:r>
                  <a:rPr lang="en-US" sz="2800" u="sng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2800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12 km/h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51" y="2978668"/>
                <a:ext cx="4140926" cy="2032416"/>
              </a:xfrm>
              <a:prstGeom prst="rect">
                <a:avLst/>
              </a:prstGeom>
              <a:blipFill rotWithShape="1">
                <a:blip r:embed="rId2"/>
                <a:stretch>
                  <a:fillRect l="-4" t="-25" r="7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73782" y="2978668"/>
                <a:ext cx="5577839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 (km)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82" y="2978668"/>
                <a:ext cx="5577839" cy="2032416"/>
              </a:xfrm>
              <a:prstGeom prst="rect">
                <a:avLst/>
              </a:prstGeom>
              <a:blipFill rotWithShape="1">
                <a:blip r:embed="rId3"/>
                <a:stretch>
                  <a:fillRect l="-6" t="-25" r="6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0972" y="2521132"/>
            <a:ext cx="9914709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8: TỐC ĐỘ CHUYỂN ĐỘNG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1983" y="927462"/>
            <a:ext cx="67926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TỐC ĐỘ</a:t>
            </a:r>
            <a:endParaRPr lang="en-US" sz="4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9779" t="11753" r="76022" b="69852"/>
          <a:stretch/>
        </p:blipFill>
        <p:spPr bwMode="auto">
          <a:xfrm>
            <a:off x="444137" y="992776"/>
            <a:ext cx="11351624" cy="5630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4137" y="187626"/>
            <a:ext cx="2775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4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25588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82698" y="1093268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1">
                <a:blip r:embed="rId12"/>
                <a:stretch>
                  <a:fillRect l="-240" t="-711" r="-240" b="-678"/>
                </a:stretch>
              </a:blip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1">
                <a:blip r:embed="rId13"/>
                <a:stretch>
                  <a:fillRect l="-222" t="-711" r="-221" b="-678"/>
                </a:stretch>
              </a:blip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1">
                <a:blip r:embed="rId14"/>
                <a:stretch>
                  <a:fillRect l="-243" t="-694" r="-230" b="-694"/>
                </a:stretch>
              </a:blip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D.</a:t>
                </a:r>
                <a:r>
                  <a:rPr lang="en-US" sz="2665" dirty="0" smtClean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blipFill rotWithShape="1">
                <a:blip r:embed="rId15"/>
                <a:stretch>
                  <a:fillRect l="-254" t="-694" r="-227" b="-694"/>
                </a:stretch>
              </a:blip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11301" y="38247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280920" y="736723"/>
            <a:ext cx="65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m/s = …. 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</a:t>
            </a:r>
            <a:r>
              <a:rPr lang="en-US" sz="3200" dirty="0" smtClean="0">
                <a:solidFill>
                  <a:srgbClr val="0033CC"/>
                </a:solidFill>
              </a:rPr>
              <a:t>. 10 km/h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</a:t>
            </a:r>
            <a:r>
              <a:rPr lang="en-US" sz="3200" dirty="0" smtClean="0">
                <a:solidFill>
                  <a:srgbClr val="0033CC"/>
                </a:solidFill>
              </a:rPr>
              <a:t>. 20 </a:t>
            </a:r>
            <a:r>
              <a:rPr lang="en-US" sz="3200" dirty="0">
                <a:solidFill>
                  <a:srgbClr val="0033CC"/>
                </a:solidFill>
              </a:rPr>
              <a:t>km/h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</a:t>
            </a:r>
            <a:r>
              <a:rPr lang="en-US" sz="3200" dirty="0" smtClean="0">
                <a:solidFill>
                  <a:srgbClr val="0033CC"/>
                </a:solidFill>
              </a:rPr>
              <a:t>. 45 </a:t>
            </a:r>
            <a:r>
              <a:rPr lang="en-US" sz="3200" dirty="0">
                <a:solidFill>
                  <a:srgbClr val="0033CC"/>
                </a:solidFill>
              </a:rPr>
              <a:t>km/h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B.</a:t>
            </a:r>
            <a:r>
              <a:rPr lang="en-US" sz="2665" dirty="0">
                <a:solidFill>
                  <a:srgbClr val="0033CC"/>
                </a:solidFill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36 </a:t>
            </a:r>
            <a:r>
              <a:rPr lang="en-US" sz="3200" dirty="0">
                <a:solidFill>
                  <a:srgbClr val="0033CC"/>
                </a:solidFill>
              </a:rPr>
              <a:t>km/h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611826" y="382554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52" grpId="0" animBg="1"/>
      <p:bldP spid="5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32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741951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6832" y="3156353"/>
            <a:ext cx="373015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</a:t>
            </a:r>
            <a:r>
              <a:rPr lang="en-US" sz="4000" dirty="0" smtClean="0">
                <a:solidFill>
                  <a:schemeClr val="tx1"/>
                </a:solidFill>
              </a:rPr>
              <a:t>. 259,2 m/s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7884" y="4404709"/>
            <a:ext cx="368910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</a:t>
            </a:r>
            <a:r>
              <a:rPr lang="en-US" sz="4000" dirty="0" smtClean="0">
                <a:solidFill>
                  <a:schemeClr val="tx1"/>
                </a:solidFill>
              </a:rPr>
              <a:t>. 15 m/s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71729" y="4567338"/>
            <a:ext cx="368987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D</a:t>
            </a:r>
            <a:r>
              <a:rPr lang="en-US" sz="4000" dirty="0" smtClean="0">
                <a:solidFill>
                  <a:schemeClr val="tx1"/>
                </a:solidFill>
              </a:rPr>
              <a:t>. 40 m/s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577299" y="3191077"/>
            <a:ext cx="37324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C. </a:t>
            </a:r>
            <a:r>
              <a:rPr lang="en-US" sz="4000" dirty="0" smtClean="0">
                <a:solidFill>
                  <a:schemeClr val="tx1"/>
                </a:solidFill>
              </a:rPr>
              <a:t>20 m/s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96653" y="461043"/>
            <a:ext cx="5588000" cy="25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km/h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….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35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219200" y="531910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685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24328" y="3206522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 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624328" y="4546361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838689" y="4576965"/>
            <a:ext cx="4239041" cy="10200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13869" y="3245023"/>
            <a:ext cx="426386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161694" y="525314"/>
            <a:ext cx="6387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</a:rPr>
              <a:t>Đại lượng nào sau đây cho biết mức độ nhanh hay chậm của chuyển động? 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4074500" y="304693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774538" y="3101431"/>
            <a:ext cx="4359803" cy="8865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C</a:t>
            </a:r>
            <a:r>
              <a:rPr lang="en-US" sz="4000" dirty="0" smtClean="0">
                <a:solidFill>
                  <a:srgbClr val="0033CC"/>
                </a:solidFill>
              </a:rPr>
              <a:t>. 64 km</a:t>
            </a:r>
            <a:endParaRPr lang="en-US" sz="4000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1199" y="4343400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B</a:t>
            </a:r>
            <a:r>
              <a:rPr lang="en-US" sz="4000" dirty="0" smtClean="0">
                <a:solidFill>
                  <a:srgbClr val="0033CC"/>
                </a:solidFill>
              </a:rPr>
              <a:t>. 0,0165 km</a:t>
            </a:r>
            <a:endParaRPr lang="en-US" sz="4000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74538" y="4380837"/>
            <a:ext cx="428582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D</a:t>
            </a:r>
            <a:r>
              <a:rPr lang="en-US" sz="4000" dirty="0" smtClean="0">
                <a:solidFill>
                  <a:srgbClr val="0033CC"/>
                </a:solidFill>
              </a:rPr>
              <a:t>. 5 km</a:t>
            </a:r>
            <a:endParaRPr lang="en-US" sz="40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11199" y="3115677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A. 8</a:t>
            </a:r>
            <a:r>
              <a:rPr lang="en-US" sz="4000" dirty="0" smtClean="0">
                <a:solidFill>
                  <a:srgbClr val="0033CC"/>
                </a:solidFill>
              </a:rPr>
              <a:t> km</a:t>
            </a:r>
            <a:endParaRPr lang="en-US" sz="40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82" y="74875"/>
            <a:ext cx="948960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871369" y="437760"/>
            <a:ext cx="7713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Một người đi xe đạp với tốc độ 16 km/h từ nhà đến nơi làm việc. Thời gian chuyển động của người này khi đi hết quãng đường là 0,5 h. Quãng đường từ nhà đến trường </a:t>
            </a:r>
            <a:r>
              <a:rPr lang="vi-VN" sz="2800" dirty="0" smtClean="0"/>
              <a:t>dài</a:t>
            </a:r>
            <a:r>
              <a:rPr lang="en-US" sz="2800" dirty="0" smtClean="0"/>
              <a:t>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9280379" y="461018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42610" y="261586"/>
            <a:ext cx="5096655" cy="974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319135" y="1723869"/>
            <a:ext cx="5403363" cy="4377128"/>
          </a:xfrm>
          <a:custGeom>
            <a:avLst/>
            <a:gdLst>
              <a:gd name="connsiteX0" fmla="*/ 0 w 5403363"/>
              <a:gd name="connsiteY0" fmla="*/ 0 h 4377128"/>
              <a:gd name="connsiteX1" fmla="*/ 1678898 w 5403363"/>
              <a:gd name="connsiteY1" fmla="*/ 524656 h 4377128"/>
              <a:gd name="connsiteX2" fmla="*/ 344773 w 5403363"/>
              <a:gd name="connsiteY2" fmla="*/ 2158583 h 4377128"/>
              <a:gd name="connsiteX3" fmla="*/ 2668249 w 5403363"/>
              <a:gd name="connsiteY3" fmla="*/ 2893101 h 4377128"/>
              <a:gd name="connsiteX4" fmla="*/ 209862 w 5403363"/>
              <a:gd name="connsiteY4" fmla="*/ 4227226 h 4377128"/>
              <a:gd name="connsiteX5" fmla="*/ 4961744 w 5403363"/>
              <a:gd name="connsiteY5" fmla="*/ 4332157 h 4377128"/>
              <a:gd name="connsiteX6" fmla="*/ 5231567 w 5403363"/>
              <a:gd name="connsiteY6" fmla="*/ 4362138 h 4377128"/>
              <a:gd name="connsiteX7" fmla="*/ 5276537 w 5403363"/>
              <a:gd name="connsiteY7" fmla="*/ 4377128 h 437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3363" h="4377128">
                <a:moveTo>
                  <a:pt x="0" y="0"/>
                </a:moveTo>
                <a:cubicBezTo>
                  <a:pt x="810718" y="82446"/>
                  <a:pt x="1621436" y="164892"/>
                  <a:pt x="1678898" y="524656"/>
                </a:cubicBezTo>
                <a:cubicBezTo>
                  <a:pt x="1736360" y="884420"/>
                  <a:pt x="179881" y="1763842"/>
                  <a:pt x="344773" y="2158583"/>
                </a:cubicBezTo>
                <a:cubicBezTo>
                  <a:pt x="509665" y="2553324"/>
                  <a:pt x="2690734" y="2548327"/>
                  <a:pt x="2668249" y="2893101"/>
                </a:cubicBezTo>
                <a:cubicBezTo>
                  <a:pt x="2645764" y="3237875"/>
                  <a:pt x="-172387" y="3987383"/>
                  <a:pt x="209862" y="4227226"/>
                </a:cubicBezTo>
                <a:cubicBezTo>
                  <a:pt x="592111" y="4467069"/>
                  <a:pt x="4124793" y="4309672"/>
                  <a:pt x="4961744" y="4332157"/>
                </a:cubicBezTo>
                <a:cubicBezTo>
                  <a:pt x="5798695" y="4354642"/>
                  <a:pt x="5179101" y="4354643"/>
                  <a:pt x="5231567" y="4362138"/>
                </a:cubicBezTo>
                <a:cubicBezTo>
                  <a:pt x="5284033" y="4369633"/>
                  <a:pt x="5280285" y="4373380"/>
                  <a:pt x="5276537" y="4377128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78308" y="1963711"/>
            <a:ext cx="689547" cy="6145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42610" y="4259704"/>
            <a:ext cx="689547" cy="6145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77724" y="5803692"/>
            <a:ext cx="689547" cy="6145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55232" y="1725356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Khái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niệm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tốc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độ</a:t>
            </a:r>
            <a:endParaRPr lang="en-US" sz="3400" dirty="0" smtClean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2157" y="3789002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đổi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km/h sang m/s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ngược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lại</a:t>
            </a:r>
            <a:endParaRPr lang="en-US" sz="3400" dirty="0" smtClean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1546" y="5283261"/>
            <a:ext cx="45095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4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185349" y="1712824"/>
            <a:ext cx="2010508" cy="1805856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5400000">
            <a:off x="2287675" y="3416354"/>
            <a:ext cx="1805856" cy="2010508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04252" y="2103119"/>
            <a:ext cx="2781297" cy="2743200"/>
          </a:xfrm>
          <a:prstGeom prst="ellipse">
            <a:avLst/>
          </a:prstGeom>
          <a:solidFill>
            <a:schemeClr val="bg1"/>
          </a:solidFill>
          <a:effectLst>
            <a:outerShdw blurRad="127000" dist="38100" sx="99000" sy="99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400" b="1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c 6"/>
          <p:cNvSpPr/>
          <p:nvPr/>
        </p:nvSpPr>
        <p:spPr>
          <a:xfrm>
            <a:off x="467912" y="1101211"/>
            <a:ext cx="4196862" cy="4719544"/>
          </a:xfrm>
          <a:prstGeom prst="arc">
            <a:avLst>
              <a:gd name="adj1" fmla="val 16200000"/>
              <a:gd name="adj2" fmla="val 5442440"/>
            </a:avLst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507732" y="99955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4538753" y="3429854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2437392" y="573283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71851" y="1101211"/>
            <a:ext cx="34231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7531" y="3527383"/>
            <a:ext cx="147710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9" idx="2"/>
          </p:cNvCxnSpPr>
          <p:nvPr/>
        </p:nvCxnSpPr>
        <p:spPr>
          <a:xfrm>
            <a:off x="2583932" y="5820755"/>
            <a:ext cx="3610707" cy="36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563905" y="304377"/>
            <a:ext cx="4159357" cy="1593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TỐC ĐỘ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63905" y="2563506"/>
            <a:ext cx="4071427" cy="16646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TỐC ĐỘ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34254" y="4846320"/>
            <a:ext cx="4071427" cy="17078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VẬN DỤNG CÔNG THỨC TÍNH TỐC ĐỘ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94639" y="5628211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94639" y="3298072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06709" y="853308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1380334"/>
            <a:ext cx="2355376" cy="1998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4063023"/>
            <a:ext cx="2352675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708" y="340289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0565" y="6165130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31849 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70964 0.003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8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" y="2710559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788965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10min,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1630" y="1685109"/>
            <a:ext cx="3341914" cy="3043646"/>
            <a:chOff x="511630" y="1685109"/>
            <a:chExt cx="3341914" cy="30436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30" y="1685109"/>
              <a:ext cx="3341914" cy="30436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8316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86299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" name="Elbow Connector 12"/>
          <p:cNvCxnSpPr/>
          <p:nvPr/>
        </p:nvCxnSpPr>
        <p:spPr>
          <a:xfrm>
            <a:off x="4049486" y="2223364"/>
            <a:ext cx="1998617" cy="1508761"/>
          </a:xfrm>
          <a:prstGeom prst="bentConnector3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ardrop 14"/>
          <p:cNvSpPr/>
          <p:nvPr/>
        </p:nvSpPr>
        <p:spPr>
          <a:xfrm>
            <a:off x="6048103" y="1685109"/>
            <a:ext cx="5003075" cy="4480560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120m, Lan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35s,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715" y="276281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Lan: 120m, 35s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715" y="3841216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120m, 30s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120m,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6023" y="25834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97280" y="2795452"/>
            <a:ext cx="9810206" cy="13063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403566" y="2547257"/>
            <a:ext cx="862148" cy="509452"/>
          </a:xfrm>
          <a:prstGeom prst="ellipse">
            <a:avLst/>
          </a:prstGeom>
          <a:solidFill>
            <a:srgbClr val="9F2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1</a:t>
            </a:r>
            <a:endParaRPr lang="en-US" sz="3000" b="1" dirty="0"/>
          </a:p>
        </p:txBody>
      </p:sp>
      <p:sp>
        <p:nvSpPr>
          <p:cNvPr id="8" name="Oval 7"/>
          <p:cNvSpPr/>
          <p:nvPr/>
        </p:nvSpPr>
        <p:spPr>
          <a:xfrm>
            <a:off x="8342812" y="2553789"/>
            <a:ext cx="862148" cy="5094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2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1358537" y="3304904"/>
            <a:ext cx="295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5840" y="3298372"/>
            <a:ext cx="3971109" cy="2400657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khoảng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8331" y="3304904"/>
            <a:ext cx="3971109" cy="2400657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ngắn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 smtClean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1697" y="1304214"/>
            <a:ext cx="4441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1031" y="1873212"/>
            <a:ext cx="837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Bahnschrift Condensed" panose="020B0502040204020203" pitchFamily="34" charset="0"/>
              </a:rPr>
              <a:t>Quãng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đường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đi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được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trong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một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đơn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vị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thời</a:t>
            </a:r>
            <a:r>
              <a:rPr lang="en-US" sz="2800" dirty="0" smtClean="0"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latin typeface="Bahnschrift Condensed" panose="020B0502040204020203" pitchFamily="34" charset="0"/>
              </a:rPr>
              <a:t>gian</a:t>
            </a:r>
            <a:r>
              <a:rPr lang="en-US" sz="2800" dirty="0" smtClean="0">
                <a:latin typeface="Bahnschrift Condensed" panose="020B0502040204020203" pitchFamily="34" charset="0"/>
              </a:rPr>
              <a:t>: </a:t>
            </a:r>
            <a:endParaRPr lang="en-US" sz="2800" dirty="0">
              <a:latin typeface="Bahnschrift Condensed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5279457" y="2595080"/>
                <a:ext cx="1325171" cy="105407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457" y="2595080"/>
                <a:ext cx="1325171" cy="10540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1280160" y="5577840"/>
            <a:ext cx="9601201" cy="11378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ố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độ=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𝑔𝑖𝑎𝑛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đó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  <a:blipFill rotWithShape="1">
                <a:blip r:embed="rId4"/>
                <a:stretch>
                  <a:fillRect l="-7" t="-24" r="6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1094</Words>
  <Application>Microsoft Office PowerPoint</Application>
  <PresentationFormat>Widescreen</PresentationFormat>
  <Paragraphs>171</Paragraphs>
  <Slides>27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Bahnschrift Condensed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52</cp:revision>
  <dcterms:created xsi:type="dcterms:W3CDTF">2022-07-13T14:27:00Z</dcterms:created>
  <dcterms:modified xsi:type="dcterms:W3CDTF">2023-11-10T00:51:29Z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685718D29A1541B7AD99E6D7218CF65B_12</vt:lpwstr>
  </property>
  <property fmtid="{D5CDD505-2E9C-101B-9397-08002B2CF9AE}" pid="3" name="KSOProductBuildVer">
    <vt:lpwstr>1033-12.2.0.13266</vt:lpwstr>
  </property>
</Properties>
</file>