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64" r:id="rId2"/>
    <p:sldId id="453" r:id="rId3"/>
    <p:sldId id="454" r:id="rId4"/>
    <p:sldId id="275" r:id="rId5"/>
    <p:sldId id="455" r:id="rId6"/>
    <p:sldId id="457" r:id="rId7"/>
    <p:sldId id="460" r:id="rId8"/>
    <p:sldId id="458" r:id="rId9"/>
    <p:sldId id="462" r:id="rId10"/>
    <p:sldId id="464" r:id="rId11"/>
    <p:sldId id="459" r:id="rId12"/>
    <p:sldId id="265" r:id="rId13"/>
    <p:sldId id="466" r:id="rId14"/>
    <p:sldId id="290" r:id="rId15"/>
    <p:sldId id="467" r:id="rId16"/>
    <p:sldId id="463" r:id="rId17"/>
    <p:sldId id="293" r:id="rId18"/>
    <p:sldId id="468" r:id="rId19"/>
    <p:sldId id="469" r:id="rId20"/>
    <p:sldId id="297" r:id="rId21"/>
    <p:sldId id="267" r:id="rId22"/>
    <p:sldId id="298" r:id="rId23"/>
    <p:sldId id="299" r:id="rId24"/>
    <p:sldId id="470" r:id="rId25"/>
    <p:sldId id="471" r:id="rId26"/>
    <p:sldId id="301" r:id="rId27"/>
    <p:sldId id="300" r:id="rId28"/>
    <p:sldId id="442" r:id="rId29"/>
    <p:sldId id="44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27480"/>
    <a:srgbClr val="C53F15"/>
    <a:srgbClr val="4F372D"/>
    <a:srgbClr val="03A0B0"/>
    <a:srgbClr val="206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60"/>
  </p:normalViewPr>
  <p:slideViewPr>
    <p:cSldViewPr snapToGrid="0">
      <p:cViewPr>
        <p:scale>
          <a:sx n="76" d="100"/>
          <a:sy n="76" d="100"/>
        </p:scale>
        <p:origin x="-462" y="6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1191D-2E5A-4B75-A193-84DE1DA61808}"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E0277-FAC6-4FF6-AE5B-B80441269A32}" type="slidenum">
              <a:rPr lang="en-US" smtClean="0"/>
              <a:t>‹#›</a:t>
            </a:fld>
            <a:endParaRPr lang="en-US"/>
          </a:p>
        </p:txBody>
      </p:sp>
    </p:spTree>
    <p:extLst>
      <p:ext uri="{BB962C8B-B14F-4D97-AF65-F5344CB8AC3E}">
        <p14:creationId xmlns:p14="http://schemas.microsoft.com/office/powerpoint/2010/main" val="1235423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90CA7-83A7-4F30-8AE6-A7F3DBCD2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479C3A4-22D8-4AC8-AD5C-F97707B9D4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10CF775-5309-4635-9325-037B0A266A16}"/>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5" name="Footer Placeholder 4">
            <a:extLst>
              <a:ext uri="{FF2B5EF4-FFF2-40B4-BE49-F238E27FC236}">
                <a16:creationId xmlns:a16="http://schemas.microsoft.com/office/drawing/2014/main" xmlns="" id="{9007FC79-F47F-43C2-9103-BC5F4E0A9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5FDF2E-1AF0-4E27-A3FE-5C9D5EBB5AD4}"/>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4169132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C4F560-F2EF-4E59-985F-729C01726D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142FA10-4CE3-4D06-806D-40D8F1B8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1A8A7F-2740-4E10-965F-F632068386B5}"/>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5" name="Footer Placeholder 4">
            <a:extLst>
              <a:ext uri="{FF2B5EF4-FFF2-40B4-BE49-F238E27FC236}">
                <a16:creationId xmlns:a16="http://schemas.microsoft.com/office/drawing/2014/main" xmlns="" id="{0CB40FC2-5D31-4EA8-8DBF-582BFA4B3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28DF56-D31E-4BC9-A30F-B7C5D56234C0}"/>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63337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C546415-C5F7-4EF9-83EE-A5F1E848EE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DD9E50B-3147-473C-981A-A4D14DDA00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BD0E07-22FD-49F0-B8AB-D5880FB3EB24}"/>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5" name="Footer Placeholder 4">
            <a:extLst>
              <a:ext uri="{FF2B5EF4-FFF2-40B4-BE49-F238E27FC236}">
                <a16:creationId xmlns:a16="http://schemas.microsoft.com/office/drawing/2014/main" xmlns="" id="{62B8947A-F3DB-4D4A-8647-297DCEF3B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8A0054E-81D9-43DC-8E42-02ADC5EC2D77}"/>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3384479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1BF4ED14-ACF5-4D03-942E-4B5C35D08A9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9BE905CD-713A-45AD-9A6A-70542162D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EFBC3D1B-9AE7-4FE0-9E89-DB3A5BA32F51}"/>
              </a:ext>
            </a:extLst>
          </p:cNvPr>
          <p:cNvSpPr>
            <a:spLocks noGrp="1" noChangeArrowheads="1"/>
          </p:cNvSpPr>
          <p:nvPr>
            <p:ph type="sldNum" sz="quarter" idx="12"/>
          </p:nvPr>
        </p:nvSpPr>
        <p:spPr>
          <a:ln/>
        </p:spPr>
        <p:txBody>
          <a:bodyPr/>
          <a:lstStyle>
            <a:lvl1pPr>
              <a:defRPr/>
            </a:lvl1pPr>
          </a:lstStyle>
          <a:p>
            <a:fld id="{8E2CBA89-86C4-48D8-B3FE-FF0CE73BB439}" type="slidenum">
              <a:rPr lang="en-US" altLang="en-US"/>
              <a:pPr/>
              <a:t>‹#›</a:t>
            </a:fld>
            <a:endParaRPr lang="en-US" altLang="en-US"/>
          </a:p>
        </p:txBody>
      </p:sp>
    </p:spTree>
    <p:extLst>
      <p:ext uri="{BB962C8B-B14F-4D97-AF65-F5344CB8AC3E}">
        <p14:creationId xmlns:p14="http://schemas.microsoft.com/office/powerpoint/2010/main" val="342964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9A0018-8F4E-45C2-9245-174E4F537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57E5386-D338-4DD7-92BF-BC6E3D007A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B6EB28A-CC7A-441D-B9C0-967BE33D1981}"/>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5" name="Footer Placeholder 4">
            <a:extLst>
              <a:ext uri="{FF2B5EF4-FFF2-40B4-BE49-F238E27FC236}">
                <a16:creationId xmlns:a16="http://schemas.microsoft.com/office/drawing/2014/main" xmlns="" id="{81AF0507-E6A3-4454-8ABA-481810701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3AE300-BFF3-42AE-8D4E-B924E989D67B}"/>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275687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664158-DBD6-4A77-821F-36F0439570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4C1243F-F05A-4B53-AA6D-2039EA1609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D1ED40-022C-47DA-87B6-BFFF86ADAF51}"/>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5" name="Footer Placeholder 4">
            <a:extLst>
              <a:ext uri="{FF2B5EF4-FFF2-40B4-BE49-F238E27FC236}">
                <a16:creationId xmlns:a16="http://schemas.microsoft.com/office/drawing/2014/main" xmlns="" id="{7106E694-EF5A-4B51-92F4-757007752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D7079B-B041-46AA-A1EC-8790C09D81F0}"/>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4207587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33CEA-D44E-4D85-A64C-EDB69B0C4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82C76D-E468-4F05-8FA9-0B1DCA1E04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470C928-1BAF-4C4C-BFFE-5B89F9433C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B13017-E6BB-4D81-903D-403915CBEC4E}"/>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6" name="Footer Placeholder 5">
            <a:extLst>
              <a:ext uri="{FF2B5EF4-FFF2-40B4-BE49-F238E27FC236}">
                <a16:creationId xmlns:a16="http://schemas.microsoft.com/office/drawing/2014/main" xmlns="" id="{08D761ED-E92A-425B-88AD-4A9A6DBAE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81F0DF-025F-4560-8CBA-EF801F8B25F3}"/>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414122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0794DC-D41A-471F-98B3-801504BC7A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9A764D-8748-4AF8-9196-55BB9227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B92ABF6-24D4-424B-864D-0CA45111B5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C690BE2-E618-4EE9-8C98-B9B293BCA5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F42AF77-893F-4679-A05B-CFA39973BA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ED4288-AC75-4745-A0BC-315E049F7B68}"/>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8" name="Footer Placeholder 7">
            <a:extLst>
              <a:ext uri="{FF2B5EF4-FFF2-40B4-BE49-F238E27FC236}">
                <a16:creationId xmlns:a16="http://schemas.microsoft.com/office/drawing/2014/main" xmlns="" id="{945EB0CA-6B1B-4BE9-BBDD-76383F7F3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2C272D1-768B-4BA4-8DF5-ADAD82D8651D}"/>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82884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AE399B-7210-4B04-BC5D-DA8F98FC4F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074056A-9DD5-4229-ACEE-AB4B10CF5F86}"/>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4" name="Footer Placeholder 3">
            <a:extLst>
              <a:ext uri="{FF2B5EF4-FFF2-40B4-BE49-F238E27FC236}">
                <a16:creationId xmlns:a16="http://schemas.microsoft.com/office/drawing/2014/main" xmlns="" id="{9CBE34C9-6F42-4A4D-A7C9-8898400830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01F58AC-0D1D-4BA2-B970-E74192855221}"/>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86189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28CFBD-B9B1-4EA2-9142-EAF119BA6D4B}"/>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3" name="Footer Placeholder 2">
            <a:extLst>
              <a:ext uri="{FF2B5EF4-FFF2-40B4-BE49-F238E27FC236}">
                <a16:creationId xmlns:a16="http://schemas.microsoft.com/office/drawing/2014/main" xmlns="" id="{03AEBF62-3E4D-4C47-9008-DFD9F480DD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FBDE7AB-5695-4EFF-9D1F-83EBF4757D01}"/>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3062103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78FCCA-7987-40F1-BB6C-FC38E9D75C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5DEA91D-C405-4FD2-8E89-17DE7F386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E66BFB-9199-45D9-ABDE-3961E93DC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1A1C26A-F23C-470A-BF14-34CE45253722}"/>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6" name="Footer Placeholder 5">
            <a:extLst>
              <a:ext uri="{FF2B5EF4-FFF2-40B4-BE49-F238E27FC236}">
                <a16:creationId xmlns:a16="http://schemas.microsoft.com/office/drawing/2014/main" xmlns="" id="{691A1E9D-7F85-4F6D-B96C-F2ACD936F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ED26561-7DA5-4DB5-B07E-664E6810A2E7}"/>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568113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EBF3A3-40B5-4CC2-8DA9-F2D970E96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6343F80-9EC5-4618-8220-F355385FA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93F82FB-00F7-4BB6-9997-C9ED9136E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8230F4-1076-4D3A-990B-952493F47F45}"/>
              </a:ext>
            </a:extLst>
          </p:cNvPr>
          <p:cNvSpPr>
            <a:spLocks noGrp="1"/>
          </p:cNvSpPr>
          <p:nvPr>
            <p:ph type="dt" sz="half" idx="10"/>
          </p:nvPr>
        </p:nvSpPr>
        <p:spPr/>
        <p:txBody>
          <a:bodyPr/>
          <a:lstStyle/>
          <a:p>
            <a:fld id="{2E832E1A-BA27-408E-957C-6ECE8681AD5D}" type="datetimeFigureOut">
              <a:rPr lang="en-US" smtClean="0"/>
              <a:t>3/17/2024</a:t>
            </a:fld>
            <a:endParaRPr lang="en-US"/>
          </a:p>
        </p:txBody>
      </p:sp>
      <p:sp>
        <p:nvSpPr>
          <p:cNvPr id="6" name="Footer Placeholder 5">
            <a:extLst>
              <a:ext uri="{FF2B5EF4-FFF2-40B4-BE49-F238E27FC236}">
                <a16:creationId xmlns:a16="http://schemas.microsoft.com/office/drawing/2014/main" xmlns="" id="{7C41FB8D-80FC-40BC-B278-EAD701F22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DFA53B3-0A93-4D12-82F4-C86EC89D4D19}"/>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363234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99FEBBB-BD67-42B5-AB70-F646DA4DA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5B88189-C7D0-48F6-AF3E-FFE07EF683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3FB44A-3AEB-4B52-9907-DB6688AC80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32E1A-BA27-408E-957C-6ECE8681AD5D}" type="datetimeFigureOut">
              <a:rPr lang="en-US" smtClean="0"/>
              <a:t>3/17/2024</a:t>
            </a:fld>
            <a:endParaRPr lang="en-US"/>
          </a:p>
        </p:txBody>
      </p:sp>
      <p:sp>
        <p:nvSpPr>
          <p:cNvPr id="5" name="Footer Placeholder 4">
            <a:extLst>
              <a:ext uri="{FF2B5EF4-FFF2-40B4-BE49-F238E27FC236}">
                <a16:creationId xmlns:a16="http://schemas.microsoft.com/office/drawing/2014/main" xmlns="" id="{EA245205-5E42-48AC-BF8A-A613BD29B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61AA2A7-3659-42CC-AC00-5CA240D0C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5E27A-E49C-494B-A4D4-B7E1F97B1F8F}" type="slidenum">
              <a:rPr lang="en-US" smtClean="0"/>
              <a:t>‹#›</a:t>
            </a:fld>
            <a:endParaRPr lang="en-US"/>
          </a:p>
        </p:txBody>
      </p:sp>
    </p:spTree>
    <p:extLst>
      <p:ext uri="{BB962C8B-B14F-4D97-AF65-F5344CB8AC3E}">
        <p14:creationId xmlns:p14="http://schemas.microsoft.com/office/powerpoint/2010/main" val="205232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google.com.vn/imgres?imgurl=http://thitruongnongsan.com/Upload/emarket/categories/mangosteenmang-cut1715701454.jpg&amp;imgrefurl=http://thitruongnongsan.com/loai-nong-san/Mang-Cut/Default.aspx&amp;usg=__nvO5phpI50pRyaylmgS285DYCnM=&amp;h=366&amp;w=500&amp;sz=35&amp;hl=vi&amp;start=7&amp;zoom=1&amp;tbnid=8ZBAvG_l3akCYM:&amp;tbnh=95&amp;tbnw=130&amp;prev=/images?q=c%C3%A2y+M%C4%82NG+C%E1%BB%A4T&amp;hl=vi&amp;sa=G&amp;gbv=2&amp;tbs=isch:1&amp;itbs=1" TargetMode="External"/><Relationship Id="rId13" Type="http://schemas.openxmlformats.org/officeDocument/2006/relationships/image" Target="../media/image27.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4.jpeg"/><Relationship Id="rId5" Type="http://schemas.openxmlformats.org/officeDocument/2006/relationships/image" Target="../media/image23.jpeg"/><Relationship Id="rId10" Type="http://schemas.openxmlformats.org/officeDocument/2006/relationships/image" Target="../media/image3.jpeg"/><Relationship Id="rId4" Type="http://schemas.openxmlformats.org/officeDocument/2006/relationships/image" Target="../media/image22.jpeg"/><Relationship Id="rId9"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vn/imgres?imgurl=http://thitruongnongsan.com/Upload/emarket/categories/mangosteenmang-cut1715701454.jpg&amp;imgrefurl=http://thitruongnongsan.com/loai-nong-san/Mang-Cut/Default.aspx&amp;usg=__nvO5phpI50pRyaylmgS285DYCnM=&amp;h=366&amp;w=500&amp;sz=35&amp;hl=vi&amp;start=7&amp;zoom=1&amp;tbnid=8ZBAvG_l3akCYM:&amp;tbnh=95&amp;tbnw=130&amp;prev=/images?q=c%C3%A2y+M%C4%82NG+C%E1%BB%A4T&amp;hl=vi&amp;sa=G&amp;gbv=2&amp;tbs=isch:1&amp;itbs=1"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oleObject" Target="../embeddings/oleObject1.bin"/><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oleObject" Target="../embeddings/oleObject2.bin"/><Relationship Id="rId7"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6.png"/><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oleObject" Target="../embeddings/oleObject3.bin"/><Relationship Id="rId7"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9992BDF-6034-4A0D-ADEC-05762A25834D}"/>
              </a:ext>
            </a:extLst>
          </p:cNvPr>
          <p:cNvSpPr/>
          <p:nvPr/>
        </p:nvSpPr>
        <p:spPr>
          <a:xfrm>
            <a:off x="0" y="0"/>
            <a:ext cx="12192000" cy="6858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47B5E"/>
                </a:solidFill>
              </a:ln>
              <a:solidFill>
                <a:srgbClr val="D47B5E"/>
              </a:solidFill>
            </a:endParaRPr>
          </a:p>
        </p:txBody>
      </p:sp>
      <p:sp>
        <p:nvSpPr>
          <p:cNvPr id="4" name="TextBox 3">
            <a:extLst>
              <a:ext uri="{FF2B5EF4-FFF2-40B4-BE49-F238E27FC236}">
                <a16:creationId xmlns:a16="http://schemas.microsoft.com/office/drawing/2014/main" xmlns="" id="{ABEEC21B-3C2F-4A79-9D19-41489876807B}"/>
              </a:ext>
            </a:extLst>
          </p:cNvPr>
          <p:cNvSpPr txBox="1"/>
          <p:nvPr/>
        </p:nvSpPr>
        <p:spPr>
          <a:xfrm>
            <a:off x="543560" y="0"/>
            <a:ext cx="10355580" cy="2646878"/>
          </a:xfrm>
          <a:prstGeom prst="rect">
            <a:avLst/>
          </a:prstGeom>
          <a:noFill/>
        </p:spPr>
        <p:txBody>
          <a:bodyPr wrap="square" rtlCol="0">
            <a:spAutoFit/>
          </a:bodyPr>
          <a:lstStyle/>
          <a:p>
            <a:r>
              <a:rPr lang="en-US" sz="16600" dirty="0">
                <a:latin typeface="Arial" pitchFamily="34" charset="0"/>
                <a:ea typeface="Arrus-Black" pitchFamily="18" charset="0"/>
                <a:cs typeface="Arial" pitchFamily="34" charset="0"/>
              </a:rPr>
              <a:t>ĐỊA LÍ </a:t>
            </a:r>
          </a:p>
        </p:txBody>
      </p:sp>
      <p:cxnSp>
        <p:nvCxnSpPr>
          <p:cNvPr id="5" name="Straight Connector 4">
            <a:extLst>
              <a:ext uri="{FF2B5EF4-FFF2-40B4-BE49-F238E27FC236}">
                <a16:creationId xmlns:a16="http://schemas.microsoft.com/office/drawing/2014/main" xmlns="" id="{09E543E0-70E0-4BFF-A536-DA981E8645F2}"/>
              </a:ext>
            </a:extLst>
          </p:cNvPr>
          <p:cNvCxnSpPr/>
          <p:nvPr/>
        </p:nvCxnSpPr>
        <p:spPr>
          <a:xfrm>
            <a:off x="0" y="246888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A821A9B3-1D70-4C1B-8230-02D601FF600B}"/>
              </a:ext>
            </a:extLst>
          </p:cNvPr>
          <p:cNvSpPr/>
          <p:nvPr/>
        </p:nvSpPr>
        <p:spPr>
          <a:xfrm>
            <a:off x="9349740" y="594360"/>
            <a:ext cx="1874520" cy="1874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dirty="0">
                <a:solidFill>
                  <a:srgbClr val="7030A0"/>
                </a:solidFill>
                <a:latin typeface="Arrus-Black" pitchFamily="18" charset="0"/>
                <a:ea typeface="Arrus-Black" pitchFamily="18" charset="0"/>
                <a:cs typeface="Arrus-Black" pitchFamily="18" charset="0"/>
              </a:rPr>
              <a:t>9</a:t>
            </a:r>
          </a:p>
        </p:txBody>
      </p:sp>
      <p:pic>
        <p:nvPicPr>
          <p:cNvPr id="7" name="Picture 6" descr="A picture containing text&#10;&#10;Description automatically generated">
            <a:extLst>
              <a:ext uri="{FF2B5EF4-FFF2-40B4-BE49-F238E27FC236}">
                <a16:creationId xmlns:a16="http://schemas.microsoft.com/office/drawing/2014/main" xmlns="" id="{7AAD7255-5B03-4822-9723-3E4A898FD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 y="2434842"/>
            <a:ext cx="5128260" cy="5533404"/>
          </a:xfrm>
          <a:prstGeom prst="rect">
            <a:avLst/>
          </a:prstGeom>
        </p:spPr>
      </p:pic>
    </p:spTree>
    <p:extLst>
      <p:ext uri="{BB962C8B-B14F-4D97-AF65-F5344CB8AC3E}">
        <p14:creationId xmlns:p14="http://schemas.microsoft.com/office/powerpoint/2010/main" val="317889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408D7F7-79DB-4040-AB17-458C20473BC1}"/>
              </a:ext>
            </a:extLst>
          </p:cNvPr>
          <p:cNvGrpSpPr/>
          <p:nvPr/>
        </p:nvGrpSpPr>
        <p:grpSpPr>
          <a:xfrm>
            <a:off x="762228" y="0"/>
            <a:ext cx="5712063" cy="872949"/>
            <a:chOff x="1133366" y="2220084"/>
            <a:chExt cx="5681780" cy="914400"/>
          </a:xfrm>
        </p:grpSpPr>
        <p:sp>
          <p:nvSpPr>
            <p:cNvPr id="5" name="Arrow: Pentagon 4">
              <a:extLst>
                <a:ext uri="{FF2B5EF4-FFF2-40B4-BE49-F238E27FC236}">
                  <a16:creationId xmlns:a16="http://schemas.microsoft.com/office/drawing/2014/main" xmlns=""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6364303B-48DC-4B3D-8319-E9C0E9896BFB}"/>
              </a:ext>
            </a:extLst>
          </p:cNvPr>
          <p:cNvSpPr txBox="1"/>
          <p:nvPr/>
        </p:nvSpPr>
        <p:spPr>
          <a:xfrm>
            <a:off x="1956856" y="156068"/>
            <a:ext cx="93672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8" name="Group 7">
            <a:extLst>
              <a:ext uri="{FF2B5EF4-FFF2-40B4-BE49-F238E27FC236}">
                <a16:creationId xmlns:a16="http://schemas.microsoft.com/office/drawing/2014/main" xmlns=""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xmlns=""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xmlns=""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Box 16">
            <a:extLst>
              <a:ext uri="{FF2B5EF4-FFF2-40B4-BE49-F238E27FC236}">
                <a16:creationId xmlns:a16="http://schemas.microsoft.com/office/drawing/2014/main" xmlns="" id="{D7547424-9AB9-450B-8EA6-9BD8A6F1A25E}"/>
              </a:ext>
            </a:extLst>
          </p:cNvPr>
          <p:cNvSpPr txBox="1">
            <a:spLocks noChangeArrowheads="1"/>
          </p:cNvSpPr>
          <p:nvPr/>
        </p:nvSpPr>
        <p:spPr bwMode="auto">
          <a:xfrm>
            <a:off x="292814" y="1019309"/>
            <a:ext cx="3886200" cy="584200"/>
          </a:xfrm>
          <a:prstGeom prst="rect">
            <a:avLst/>
          </a:prstGeom>
          <a:solidFill>
            <a:schemeClr val="accent4">
              <a:lumMod val="20000"/>
              <a:lumOff val="80000"/>
            </a:schemeClr>
          </a:solidFill>
          <a:ln>
            <a:noFill/>
          </a:ln>
          <a:effec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cs typeface="Arial" panose="020B0604020202020204" pitchFamily="34" charset="0"/>
              </a:rPr>
              <a:t>1. Cây lương thực:</a:t>
            </a:r>
          </a:p>
        </p:txBody>
      </p:sp>
      <p:pic>
        <p:nvPicPr>
          <p:cNvPr id="2" name="Picture 1">
            <a:extLst>
              <a:ext uri="{FF2B5EF4-FFF2-40B4-BE49-F238E27FC236}">
                <a16:creationId xmlns:a16="http://schemas.microsoft.com/office/drawing/2014/main" xmlns="" id="{92F9D1FC-EC26-4FC2-A236-3A651FF78249}"/>
              </a:ext>
            </a:extLst>
          </p:cNvPr>
          <p:cNvPicPr>
            <a:picLocks noChangeAspect="1"/>
          </p:cNvPicPr>
          <p:nvPr/>
        </p:nvPicPr>
        <p:blipFill rotWithShape="1">
          <a:blip r:embed="rId2"/>
          <a:srcRect l="35562" t="23381" r="36713" b="7116"/>
          <a:stretch/>
        </p:blipFill>
        <p:spPr>
          <a:xfrm>
            <a:off x="7236519" y="0"/>
            <a:ext cx="4902622" cy="6913264"/>
          </a:xfrm>
          <a:prstGeom prst="rect">
            <a:avLst/>
          </a:prstGeom>
        </p:spPr>
      </p:pic>
      <p:sp>
        <p:nvSpPr>
          <p:cNvPr id="3" name="Rectangle 2">
            <a:extLst>
              <a:ext uri="{FF2B5EF4-FFF2-40B4-BE49-F238E27FC236}">
                <a16:creationId xmlns:a16="http://schemas.microsoft.com/office/drawing/2014/main" xmlns="" id="{C7AAD4FA-9E1F-42EB-BBF8-8494324628B5}"/>
              </a:ext>
            </a:extLst>
          </p:cNvPr>
          <p:cNvSpPr/>
          <p:nvPr/>
        </p:nvSpPr>
        <p:spPr>
          <a:xfrm>
            <a:off x="425360" y="2252994"/>
            <a:ext cx="5622841" cy="2062103"/>
          </a:xfrm>
          <a:prstGeom prst="rect">
            <a:avLst/>
          </a:prstGeom>
        </p:spPr>
        <p:txBody>
          <a:bodyPr wrap="square">
            <a:spAutoFit/>
          </a:bodyPr>
          <a:lstStyle/>
          <a:p>
            <a:pPr algn="just">
              <a:spcBef>
                <a:spcPts val="600"/>
              </a:spcBef>
              <a:spcAft>
                <a:spcPts val="600"/>
              </a:spcAft>
            </a:pP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Cây lúa: ĐBSCL và ĐBSH: Do có diện tích đất phù sa, nguồn nước dồi dào, người dân có kinh nghiệm trồng lúa.</a:t>
            </a:r>
          </a:p>
        </p:txBody>
      </p:sp>
      <p:sp>
        <p:nvSpPr>
          <p:cNvPr id="12" name="Freeform 3">
            <a:extLst>
              <a:ext uri="{FF2B5EF4-FFF2-40B4-BE49-F238E27FC236}">
                <a16:creationId xmlns:a16="http://schemas.microsoft.com/office/drawing/2014/main" xmlns="" id="{F073C805-115A-408E-B128-0F3A5D03916D}"/>
              </a:ext>
            </a:extLst>
          </p:cNvPr>
          <p:cNvSpPr>
            <a:spLocks/>
          </p:cNvSpPr>
          <p:nvPr/>
        </p:nvSpPr>
        <p:spPr bwMode="auto">
          <a:xfrm>
            <a:off x="8600596" y="835356"/>
            <a:ext cx="760412" cy="1333500"/>
          </a:xfrm>
          <a:custGeom>
            <a:avLst/>
            <a:gdLst>
              <a:gd name="T0" fmla="*/ 1181951710 w 479"/>
              <a:gd name="T1" fmla="*/ 604837500 h 840"/>
              <a:gd name="T2" fmla="*/ 1076105217 w 479"/>
              <a:gd name="T3" fmla="*/ 423386250 h 840"/>
              <a:gd name="T4" fmla="*/ 985379652 w 479"/>
              <a:gd name="T5" fmla="*/ 272176875 h 840"/>
              <a:gd name="T6" fmla="*/ 970258725 w 479"/>
              <a:gd name="T7" fmla="*/ 196572188 h 840"/>
              <a:gd name="T8" fmla="*/ 879533159 w 479"/>
              <a:gd name="T9" fmla="*/ 166330313 h 840"/>
              <a:gd name="T10" fmla="*/ 743444811 w 479"/>
              <a:gd name="T11" fmla="*/ 196572188 h 840"/>
              <a:gd name="T12" fmla="*/ 667840173 w 479"/>
              <a:gd name="T13" fmla="*/ 136088438 h 840"/>
              <a:gd name="T14" fmla="*/ 531751825 w 479"/>
              <a:gd name="T15" fmla="*/ 105846563 h 840"/>
              <a:gd name="T16" fmla="*/ 425905332 w 479"/>
              <a:gd name="T17" fmla="*/ 0 h 840"/>
              <a:gd name="T18" fmla="*/ 501509970 w 479"/>
              <a:gd name="T19" fmla="*/ 317539688 h 840"/>
              <a:gd name="T20" fmla="*/ 441026260 w 479"/>
              <a:gd name="T21" fmla="*/ 347781563 h 840"/>
              <a:gd name="T22" fmla="*/ 320058840 w 479"/>
              <a:gd name="T23" fmla="*/ 166330313 h 840"/>
              <a:gd name="T24" fmla="*/ 214212347 w 479"/>
              <a:gd name="T25" fmla="*/ 181451250 h 840"/>
              <a:gd name="T26" fmla="*/ 199091419 w 479"/>
              <a:gd name="T27" fmla="*/ 226814063 h 840"/>
              <a:gd name="T28" fmla="*/ 108365854 w 479"/>
              <a:gd name="T29" fmla="*/ 211693125 h 840"/>
              <a:gd name="T30" fmla="*/ 123486781 w 479"/>
              <a:gd name="T31" fmla="*/ 332660625 h 840"/>
              <a:gd name="T32" fmla="*/ 350300695 w 479"/>
              <a:gd name="T33" fmla="*/ 302418750 h 840"/>
              <a:gd name="T34" fmla="*/ 335179767 w 479"/>
              <a:gd name="T35" fmla="*/ 347781563 h 840"/>
              <a:gd name="T36" fmla="*/ 425905332 w 479"/>
              <a:gd name="T37" fmla="*/ 423386250 h 840"/>
              <a:gd name="T38" fmla="*/ 441026260 w 479"/>
              <a:gd name="T39" fmla="*/ 468749063 h 840"/>
              <a:gd name="T40" fmla="*/ 546872753 w 479"/>
              <a:gd name="T41" fmla="*/ 589716563 h 840"/>
              <a:gd name="T42" fmla="*/ 531751825 w 479"/>
              <a:gd name="T43" fmla="*/ 665321250 h 840"/>
              <a:gd name="T44" fmla="*/ 441026260 w 479"/>
              <a:gd name="T45" fmla="*/ 695563125 h 840"/>
              <a:gd name="T46" fmla="*/ 304937912 w 479"/>
              <a:gd name="T47" fmla="*/ 695563125 h 840"/>
              <a:gd name="T48" fmla="*/ 350300695 w 479"/>
              <a:gd name="T49" fmla="*/ 967740000 h 840"/>
              <a:gd name="T50" fmla="*/ 304937912 w 479"/>
              <a:gd name="T51" fmla="*/ 1134070313 h 840"/>
              <a:gd name="T52" fmla="*/ 425905332 w 479"/>
              <a:gd name="T53" fmla="*/ 1194554063 h 840"/>
              <a:gd name="T54" fmla="*/ 501509970 w 479"/>
              <a:gd name="T55" fmla="*/ 1255037813 h 840"/>
              <a:gd name="T56" fmla="*/ 365421622 w 479"/>
              <a:gd name="T57" fmla="*/ 1345763438 h 840"/>
              <a:gd name="T58" fmla="*/ 425905332 w 479"/>
              <a:gd name="T59" fmla="*/ 1527214688 h 840"/>
              <a:gd name="T60" fmla="*/ 365421622 w 479"/>
              <a:gd name="T61" fmla="*/ 1587698438 h 840"/>
              <a:gd name="T62" fmla="*/ 320058840 w 479"/>
              <a:gd name="T63" fmla="*/ 1557456563 h 840"/>
              <a:gd name="T64" fmla="*/ 456147188 w 479"/>
              <a:gd name="T65" fmla="*/ 1920359063 h 840"/>
              <a:gd name="T66" fmla="*/ 531751825 w 479"/>
              <a:gd name="T67" fmla="*/ 2011084688 h 840"/>
              <a:gd name="T68" fmla="*/ 546872753 w 479"/>
              <a:gd name="T69" fmla="*/ 2086689375 h 840"/>
              <a:gd name="T70" fmla="*/ 667840173 w 479"/>
              <a:gd name="T71" fmla="*/ 2116931250 h 840"/>
              <a:gd name="T72" fmla="*/ 682961101 w 479"/>
              <a:gd name="T73" fmla="*/ 2071568438 h 840"/>
              <a:gd name="T74" fmla="*/ 637598318 w 479"/>
              <a:gd name="T75" fmla="*/ 2026205625 h 840"/>
              <a:gd name="T76" fmla="*/ 425905332 w 479"/>
              <a:gd name="T77" fmla="*/ 1738907813 h 840"/>
              <a:gd name="T78" fmla="*/ 471268115 w 479"/>
              <a:gd name="T79" fmla="*/ 1587698438 h 840"/>
              <a:gd name="T80" fmla="*/ 577114608 w 479"/>
              <a:gd name="T81" fmla="*/ 1345763438 h 840"/>
              <a:gd name="T82" fmla="*/ 667840173 w 479"/>
              <a:gd name="T83" fmla="*/ 1073586563 h 840"/>
              <a:gd name="T84" fmla="*/ 803928521 w 479"/>
              <a:gd name="T85" fmla="*/ 1043344688 h 840"/>
              <a:gd name="T86" fmla="*/ 985379652 w 479"/>
              <a:gd name="T87" fmla="*/ 922377188 h 840"/>
              <a:gd name="T88" fmla="*/ 1000500580 w 479"/>
              <a:gd name="T89" fmla="*/ 846772500 h 840"/>
              <a:gd name="T90" fmla="*/ 1076105217 w 479"/>
              <a:gd name="T91" fmla="*/ 771167813 h 840"/>
              <a:gd name="T92" fmla="*/ 1030742435 w 479"/>
              <a:gd name="T93" fmla="*/ 665321250 h 840"/>
              <a:gd name="T94" fmla="*/ 1181951710 w 479"/>
              <a:gd name="T95" fmla="*/ 604837500 h 8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79" h="840">
                <a:moveTo>
                  <a:pt x="469" y="240"/>
                </a:moveTo>
                <a:cubicBezTo>
                  <a:pt x="465" y="187"/>
                  <a:pt x="479" y="151"/>
                  <a:pt x="427" y="168"/>
                </a:cubicBezTo>
                <a:cubicBezTo>
                  <a:pt x="381" y="153"/>
                  <a:pt x="383" y="155"/>
                  <a:pt x="391" y="108"/>
                </a:cubicBezTo>
                <a:cubicBezTo>
                  <a:pt x="389" y="98"/>
                  <a:pt x="392" y="85"/>
                  <a:pt x="385" y="78"/>
                </a:cubicBezTo>
                <a:cubicBezTo>
                  <a:pt x="376" y="69"/>
                  <a:pt x="349" y="66"/>
                  <a:pt x="349" y="66"/>
                </a:cubicBezTo>
                <a:cubicBezTo>
                  <a:pt x="343" y="67"/>
                  <a:pt x="298" y="79"/>
                  <a:pt x="295" y="78"/>
                </a:cubicBezTo>
                <a:cubicBezTo>
                  <a:pt x="283" y="74"/>
                  <a:pt x="276" y="61"/>
                  <a:pt x="265" y="54"/>
                </a:cubicBezTo>
                <a:cubicBezTo>
                  <a:pt x="254" y="47"/>
                  <a:pt x="217" y="43"/>
                  <a:pt x="211" y="42"/>
                </a:cubicBezTo>
                <a:cubicBezTo>
                  <a:pt x="183" y="1"/>
                  <a:pt x="201" y="11"/>
                  <a:pt x="169" y="0"/>
                </a:cubicBezTo>
                <a:cubicBezTo>
                  <a:pt x="156" y="38"/>
                  <a:pt x="177" y="94"/>
                  <a:pt x="199" y="126"/>
                </a:cubicBezTo>
                <a:cubicBezTo>
                  <a:pt x="191" y="130"/>
                  <a:pt x="184" y="140"/>
                  <a:pt x="175" y="138"/>
                </a:cubicBezTo>
                <a:cubicBezTo>
                  <a:pt x="138" y="130"/>
                  <a:pt x="143" y="91"/>
                  <a:pt x="127" y="66"/>
                </a:cubicBezTo>
                <a:cubicBezTo>
                  <a:pt x="113" y="68"/>
                  <a:pt x="98" y="66"/>
                  <a:pt x="85" y="72"/>
                </a:cubicBezTo>
                <a:cubicBezTo>
                  <a:pt x="79" y="75"/>
                  <a:pt x="85" y="88"/>
                  <a:pt x="79" y="90"/>
                </a:cubicBezTo>
                <a:cubicBezTo>
                  <a:pt x="67" y="93"/>
                  <a:pt x="55" y="86"/>
                  <a:pt x="43" y="84"/>
                </a:cubicBezTo>
                <a:cubicBezTo>
                  <a:pt x="4" y="115"/>
                  <a:pt x="0" y="116"/>
                  <a:pt x="49" y="132"/>
                </a:cubicBezTo>
                <a:cubicBezTo>
                  <a:pt x="92" y="123"/>
                  <a:pt x="93" y="112"/>
                  <a:pt x="139" y="120"/>
                </a:cubicBezTo>
                <a:cubicBezTo>
                  <a:pt x="137" y="126"/>
                  <a:pt x="130" y="133"/>
                  <a:pt x="133" y="138"/>
                </a:cubicBezTo>
                <a:cubicBezTo>
                  <a:pt x="141" y="151"/>
                  <a:pt x="159" y="156"/>
                  <a:pt x="169" y="168"/>
                </a:cubicBezTo>
                <a:cubicBezTo>
                  <a:pt x="173" y="173"/>
                  <a:pt x="171" y="181"/>
                  <a:pt x="175" y="186"/>
                </a:cubicBezTo>
                <a:cubicBezTo>
                  <a:pt x="187" y="204"/>
                  <a:pt x="204" y="217"/>
                  <a:pt x="217" y="234"/>
                </a:cubicBezTo>
                <a:cubicBezTo>
                  <a:pt x="215" y="244"/>
                  <a:pt x="218" y="257"/>
                  <a:pt x="211" y="264"/>
                </a:cubicBezTo>
                <a:cubicBezTo>
                  <a:pt x="202" y="273"/>
                  <a:pt x="175" y="276"/>
                  <a:pt x="175" y="276"/>
                </a:cubicBezTo>
                <a:cubicBezTo>
                  <a:pt x="140" y="267"/>
                  <a:pt x="142" y="245"/>
                  <a:pt x="121" y="276"/>
                </a:cubicBezTo>
                <a:cubicBezTo>
                  <a:pt x="118" y="309"/>
                  <a:pt x="98" y="370"/>
                  <a:pt x="139" y="384"/>
                </a:cubicBezTo>
                <a:cubicBezTo>
                  <a:pt x="129" y="422"/>
                  <a:pt x="111" y="410"/>
                  <a:pt x="121" y="450"/>
                </a:cubicBezTo>
                <a:cubicBezTo>
                  <a:pt x="194" y="413"/>
                  <a:pt x="149" y="444"/>
                  <a:pt x="169" y="474"/>
                </a:cubicBezTo>
                <a:cubicBezTo>
                  <a:pt x="176" y="485"/>
                  <a:pt x="189" y="490"/>
                  <a:pt x="199" y="498"/>
                </a:cubicBezTo>
                <a:cubicBezTo>
                  <a:pt x="196" y="500"/>
                  <a:pt x="147" y="528"/>
                  <a:pt x="145" y="534"/>
                </a:cubicBezTo>
                <a:cubicBezTo>
                  <a:pt x="138" y="552"/>
                  <a:pt x="159" y="592"/>
                  <a:pt x="169" y="606"/>
                </a:cubicBezTo>
                <a:cubicBezTo>
                  <a:pt x="161" y="614"/>
                  <a:pt x="156" y="627"/>
                  <a:pt x="145" y="630"/>
                </a:cubicBezTo>
                <a:cubicBezTo>
                  <a:pt x="138" y="632"/>
                  <a:pt x="128" y="611"/>
                  <a:pt x="127" y="618"/>
                </a:cubicBezTo>
                <a:cubicBezTo>
                  <a:pt x="115" y="717"/>
                  <a:pt x="120" y="722"/>
                  <a:pt x="181" y="762"/>
                </a:cubicBezTo>
                <a:cubicBezTo>
                  <a:pt x="190" y="775"/>
                  <a:pt x="204" y="784"/>
                  <a:pt x="211" y="798"/>
                </a:cubicBezTo>
                <a:cubicBezTo>
                  <a:pt x="216" y="807"/>
                  <a:pt x="209" y="822"/>
                  <a:pt x="217" y="828"/>
                </a:cubicBezTo>
                <a:cubicBezTo>
                  <a:pt x="230" y="838"/>
                  <a:pt x="265" y="840"/>
                  <a:pt x="265" y="840"/>
                </a:cubicBezTo>
                <a:cubicBezTo>
                  <a:pt x="267" y="834"/>
                  <a:pt x="273" y="828"/>
                  <a:pt x="271" y="822"/>
                </a:cubicBezTo>
                <a:cubicBezTo>
                  <a:pt x="268" y="814"/>
                  <a:pt x="258" y="811"/>
                  <a:pt x="253" y="804"/>
                </a:cubicBezTo>
                <a:cubicBezTo>
                  <a:pt x="228" y="771"/>
                  <a:pt x="200" y="711"/>
                  <a:pt x="169" y="690"/>
                </a:cubicBezTo>
                <a:cubicBezTo>
                  <a:pt x="160" y="663"/>
                  <a:pt x="157" y="640"/>
                  <a:pt x="187" y="630"/>
                </a:cubicBezTo>
                <a:cubicBezTo>
                  <a:pt x="202" y="592"/>
                  <a:pt x="203" y="567"/>
                  <a:pt x="229" y="534"/>
                </a:cubicBezTo>
                <a:cubicBezTo>
                  <a:pt x="217" y="497"/>
                  <a:pt x="246" y="457"/>
                  <a:pt x="265" y="426"/>
                </a:cubicBezTo>
                <a:cubicBezTo>
                  <a:pt x="286" y="433"/>
                  <a:pt x="300" y="425"/>
                  <a:pt x="319" y="414"/>
                </a:cubicBezTo>
                <a:cubicBezTo>
                  <a:pt x="344" y="399"/>
                  <a:pt x="391" y="366"/>
                  <a:pt x="391" y="366"/>
                </a:cubicBezTo>
                <a:cubicBezTo>
                  <a:pt x="393" y="356"/>
                  <a:pt x="392" y="345"/>
                  <a:pt x="397" y="336"/>
                </a:cubicBezTo>
                <a:cubicBezTo>
                  <a:pt x="404" y="324"/>
                  <a:pt x="423" y="319"/>
                  <a:pt x="427" y="306"/>
                </a:cubicBezTo>
                <a:cubicBezTo>
                  <a:pt x="432" y="292"/>
                  <a:pt x="414" y="278"/>
                  <a:pt x="409" y="264"/>
                </a:cubicBezTo>
                <a:cubicBezTo>
                  <a:pt x="464" y="257"/>
                  <a:pt x="448" y="271"/>
                  <a:pt x="469" y="240"/>
                </a:cubicBezTo>
                <a:close/>
              </a:path>
            </a:pathLst>
          </a:custGeom>
          <a:solidFill>
            <a:srgbClr val="FFFF66"/>
          </a:solidFill>
          <a:ln>
            <a:noFill/>
          </a:ln>
          <a:effectLst>
            <a:prstShdw prst="shdw17" dist="17961" dir="13500000">
              <a:srgbClr val="99993D"/>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14" name="Freeform 4">
            <a:extLst>
              <a:ext uri="{FF2B5EF4-FFF2-40B4-BE49-F238E27FC236}">
                <a16:creationId xmlns:a16="http://schemas.microsoft.com/office/drawing/2014/main" xmlns="" id="{28AFD48E-8C1C-4E9C-A203-3B9247BEA83C}"/>
              </a:ext>
            </a:extLst>
          </p:cNvPr>
          <p:cNvSpPr>
            <a:spLocks/>
          </p:cNvSpPr>
          <p:nvPr/>
        </p:nvSpPr>
        <p:spPr bwMode="auto">
          <a:xfrm>
            <a:off x="9190880" y="2535569"/>
            <a:ext cx="209550" cy="290512"/>
          </a:xfrm>
          <a:custGeom>
            <a:avLst/>
            <a:gdLst>
              <a:gd name="T0" fmla="*/ 20161250 w 132"/>
              <a:gd name="T1" fmla="*/ 7559662 h 183"/>
              <a:gd name="T2" fmla="*/ 80645000 w 132"/>
              <a:gd name="T3" fmla="*/ 143647865 h 183"/>
              <a:gd name="T4" fmla="*/ 231854375 w 132"/>
              <a:gd name="T5" fmla="*/ 355340626 h 183"/>
              <a:gd name="T6" fmla="*/ 307459063 w 132"/>
              <a:gd name="T7" fmla="*/ 461187006 h 183"/>
              <a:gd name="T8" fmla="*/ 262096250 w 132"/>
              <a:gd name="T9" fmla="*/ 309977891 h 183"/>
              <a:gd name="T10" fmla="*/ 186491563 w 132"/>
              <a:gd name="T11" fmla="*/ 128526954 h 183"/>
              <a:gd name="T12" fmla="*/ 141128750 w 132"/>
              <a:gd name="T13" fmla="*/ 113406042 h 183"/>
              <a:gd name="T14" fmla="*/ 20161250 w 132"/>
              <a:gd name="T15" fmla="*/ 7559662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183">
                <a:moveTo>
                  <a:pt x="8" y="3"/>
                </a:moveTo>
                <a:cubicBezTo>
                  <a:pt x="23" y="91"/>
                  <a:pt x="0" y="0"/>
                  <a:pt x="32" y="57"/>
                </a:cubicBezTo>
                <a:cubicBezTo>
                  <a:pt x="54" y="96"/>
                  <a:pt x="48" y="112"/>
                  <a:pt x="92" y="141"/>
                </a:cubicBezTo>
                <a:cubicBezTo>
                  <a:pt x="106" y="183"/>
                  <a:pt x="92" y="173"/>
                  <a:pt x="122" y="183"/>
                </a:cubicBezTo>
                <a:cubicBezTo>
                  <a:pt x="132" y="154"/>
                  <a:pt x="125" y="144"/>
                  <a:pt x="104" y="123"/>
                </a:cubicBezTo>
                <a:cubicBezTo>
                  <a:pt x="101" y="113"/>
                  <a:pt x="82" y="59"/>
                  <a:pt x="74" y="51"/>
                </a:cubicBezTo>
                <a:cubicBezTo>
                  <a:pt x="70" y="47"/>
                  <a:pt x="62" y="47"/>
                  <a:pt x="56" y="45"/>
                </a:cubicBezTo>
                <a:cubicBezTo>
                  <a:pt x="40" y="21"/>
                  <a:pt x="24" y="27"/>
                  <a:pt x="8" y="3"/>
                </a:cubicBezTo>
                <a:close/>
              </a:path>
            </a:pathLst>
          </a:custGeom>
          <a:solidFill>
            <a:srgbClr val="FFFF66"/>
          </a:solidFill>
          <a:ln>
            <a:noFill/>
          </a:ln>
          <a:effectLst>
            <a:prstShdw prst="shdw17" dist="17961" dir="13500000">
              <a:srgbClr val="99993D"/>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xmlns="" id="{B9810E02-6811-41A6-BC0F-85DFA252A8E0}"/>
              </a:ext>
            </a:extLst>
          </p:cNvPr>
          <p:cNvSpPr>
            <a:spLocks/>
          </p:cNvSpPr>
          <p:nvPr/>
        </p:nvSpPr>
        <p:spPr bwMode="auto">
          <a:xfrm>
            <a:off x="8957518" y="2252994"/>
            <a:ext cx="161925" cy="325437"/>
          </a:xfrm>
          <a:custGeom>
            <a:avLst/>
            <a:gdLst>
              <a:gd name="T0" fmla="*/ 73085325 w 102"/>
              <a:gd name="T1" fmla="*/ 2519359 h 205"/>
              <a:gd name="T2" fmla="*/ 12601575 w 102"/>
              <a:gd name="T3" fmla="*/ 17640273 h 205"/>
              <a:gd name="T4" fmla="*/ 27722513 w 102"/>
              <a:gd name="T5" fmla="*/ 93244844 h 205"/>
              <a:gd name="T6" fmla="*/ 42843450 w 102"/>
              <a:gd name="T7" fmla="*/ 199091244 h 205"/>
              <a:gd name="T8" fmla="*/ 118448138 w 102"/>
              <a:gd name="T9" fmla="*/ 289816730 h 205"/>
              <a:gd name="T10" fmla="*/ 224294700 w 102"/>
              <a:gd name="T11" fmla="*/ 516630444 h 205"/>
              <a:gd name="T12" fmla="*/ 148690013 w 102"/>
              <a:gd name="T13" fmla="*/ 274695815 h 205"/>
              <a:gd name="T14" fmla="*/ 73085325 w 102"/>
              <a:gd name="T15" fmla="*/ 2519359 h 2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205">
                <a:moveTo>
                  <a:pt x="29" y="1"/>
                </a:moveTo>
                <a:cubicBezTo>
                  <a:pt x="21" y="3"/>
                  <a:pt x="9" y="0"/>
                  <a:pt x="5" y="7"/>
                </a:cubicBezTo>
                <a:cubicBezTo>
                  <a:pt x="0" y="16"/>
                  <a:pt x="9" y="27"/>
                  <a:pt x="11" y="37"/>
                </a:cubicBezTo>
                <a:cubicBezTo>
                  <a:pt x="13" y="51"/>
                  <a:pt x="12" y="66"/>
                  <a:pt x="17" y="79"/>
                </a:cubicBezTo>
                <a:cubicBezTo>
                  <a:pt x="23" y="94"/>
                  <a:pt x="41" y="101"/>
                  <a:pt x="47" y="115"/>
                </a:cubicBezTo>
                <a:cubicBezTo>
                  <a:pt x="61" y="146"/>
                  <a:pt x="70" y="176"/>
                  <a:pt x="89" y="205"/>
                </a:cubicBezTo>
                <a:cubicBezTo>
                  <a:pt x="102" y="167"/>
                  <a:pt x="100" y="123"/>
                  <a:pt x="59" y="109"/>
                </a:cubicBezTo>
                <a:cubicBezTo>
                  <a:pt x="40" y="80"/>
                  <a:pt x="29" y="35"/>
                  <a:pt x="29" y="1"/>
                </a:cubicBezTo>
                <a:close/>
              </a:path>
            </a:pathLst>
          </a:custGeom>
          <a:solidFill>
            <a:srgbClr val="FFFF66"/>
          </a:solidFill>
          <a:ln>
            <a:noFill/>
          </a:ln>
          <a:effectLst>
            <a:prstShdw prst="shdw17" dist="17961" dir="13500000">
              <a:srgbClr val="99993D"/>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16" name="Freeform 6">
            <a:extLst>
              <a:ext uri="{FF2B5EF4-FFF2-40B4-BE49-F238E27FC236}">
                <a16:creationId xmlns:a16="http://schemas.microsoft.com/office/drawing/2014/main" xmlns="" id="{64C15629-0BE6-471C-AA2C-0421CADA3FF1}"/>
              </a:ext>
            </a:extLst>
          </p:cNvPr>
          <p:cNvSpPr>
            <a:spLocks/>
          </p:cNvSpPr>
          <p:nvPr/>
        </p:nvSpPr>
        <p:spPr bwMode="auto">
          <a:xfrm>
            <a:off x="9613155" y="2902281"/>
            <a:ext cx="484188" cy="933450"/>
          </a:xfrm>
          <a:custGeom>
            <a:avLst/>
            <a:gdLst>
              <a:gd name="T0" fmla="*/ 30241906 w 305"/>
              <a:gd name="T1" fmla="*/ 0 h 588"/>
              <a:gd name="T2" fmla="*/ 15120953 w 305"/>
              <a:gd name="T3" fmla="*/ 211693125 h 588"/>
              <a:gd name="T4" fmla="*/ 45362859 w 305"/>
              <a:gd name="T5" fmla="*/ 166330313 h 588"/>
              <a:gd name="T6" fmla="*/ 105846672 w 305"/>
              <a:gd name="T7" fmla="*/ 257055938 h 588"/>
              <a:gd name="T8" fmla="*/ 151209531 w 305"/>
              <a:gd name="T9" fmla="*/ 287297813 h 588"/>
              <a:gd name="T10" fmla="*/ 166330484 w 305"/>
              <a:gd name="T11" fmla="*/ 241935000 h 588"/>
              <a:gd name="T12" fmla="*/ 196572390 w 305"/>
              <a:gd name="T13" fmla="*/ 302418750 h 588"/>
              <a:gd name="T14" fmla="*/ 272177156 w 305"/>
              <a:gd name="T15" fmla="*/ 423386250 h 588"/>
              <a:gd name="T16" fmla="*/ 317540015 w 305"/>
              <a:gd name="T17" fmla="*/ 393144375 h 588"/>
              <a:gd name="T18" fmla="*/ 347781922 w 305"/>
              <a:gd name="T19" fmla="*/ 483870000 h 588"/>
              <a:gd name="T20" fmla="*/ 302419062 w 305"/>
              <a:gd name="T21" fmla="*/ 498990938 h 588"/>
              <a:gd name="T22" fmla="*/ 468749547 w 305"/>
              <a:gd name="T23" fmla="*/ 680442188 h 588"/>
              <a:gd name="T24" fmla="*/ 574596218 w 305"/>
              <a:gd name="T25" fmla="*/ 952619063 h 588"/>
              <a:gd name="T26" fmla="*/ 635080031 w 305"/>
              <a:gd name="T27" fmla="*/ 1209675000 h 588"/>
              <a:gd name="T28" fmla="*/ 650200984 w 305"/>
              <a:gd name="T29" fmla="*/ 1481851875 h 588"/>
              <a:gd name="T30" fmla="*/ 665321937 w 305"/>
              <a:gd name="T31" fmla="*/ 1164312188 h 588"/>
              <a:gd name="T32" fmla="*/ 574596218 w 305"/>
              <a:gd name="T33" fmla="*/ 967740000 h 588"/>
              <a:gd name="T34" fmla="*/ 619959078 w 305"/>
              <a:gd name="T35" fmla="*/ 877014375 h 588"/>
              <a:gd name="T36" fmla="*/ 559475265 w 305"/>
              <a:gd name="T37" fmla="*/ 740925938 h 588"/>
              <a:gd name="T38" fmla="*/ 468749547 w 305"/>
              <a:gd name="T39" fmla="*/ 695563125 h 588"/>
              <a:gd name="T40" fmla="*/ 453628593 w 305"/>
              <a:gd name="T41" fmla="*/ 529232813 h 588"/>
              <a:gd name="T42" fmla="*/ 362902875 w 305"/>
              <a:gd name="T43" fmla="*/ 393144375 h 588"/>
              <a:gd name="T44" fmla="*/ 257056203 w 305"/>
              <a:gd name="T45" fmla="*/ 287297813 h 588"/>
              <a:gd name="T46" fmla="*/ 75604766 w 305"/>
              <a:gd name="T47" fmla="*/ 105846563 h 588"/>
              <a:gd name="T48" fmla="*/ 30241906 w 305"/>
              <a:gd name="T49" fmla="*/ 0 h 5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5" h="588">
                <a:moveTo>
                  <a:pt x="12" y="0"/>
                </a:moveTo>
                <a:cubicBezTo>
                  <a:pt x="3" y="37"/>
                  <a:pt x="0" y="43"/>
                  <a:pt x="6" y="84"/>
                </a:cubicBezTo>
                <a:cubicBezTo>
                  <a:pt x="10" y="78"/>
                  <a:pt x="11" y="66"/>
                  <a:pt x="18" y="66"/>
                </a:cubicBezTo>
                <a:cubicBezTo>
                  <a:pt x="39" y="66"/>
                  <a:pt x="35" y="93"/>
                  <a:pt x="42" y="102"/>
                </a:cubicBezTo>
                <a:cubicBezTo>
                  <a:pt x="47" y="108"/>
                  <a:pt x="54" y="110"/>
                  <a:pt x="60" y="114"/>
                </a:cubicBezTo>
                <a:cubicBezTo>
                  <a:pt x="62" y="108"/>
                  <a:pt x="60" y="94"/>
                  <a:pt x="66" y="96"/>
                </a:cubicBezTo>
                <a:cubicBezTo>
                  <a:pt x="74" y="99"/>
                  <a:pt x="74" y="112"/>
                  <a:pt x="78" y="120"/>
                </a:cubicBezTo>
                <a:cubicBezTo>
                  <a:pt x="88" y="144"/>
                  <a:pt x="80" y="159"/>
                  <a:pt x="108" y="168"/>
                </a:cubicBezTo>
                <a:cubicBezTo>
                  <a:pt x="114" y="164"/>
                  <a:pt x="119" y="157"/>
                  <a:pt x="126" y="156"/>
                </a:cubicBezTo>
                <a:cubicBezTo>
                  <a:pt x="152" y="152"/>
                  <a:pt x="148" y="178"/>
                  <a:pt x="138" y="192"/>
                </a:cubicBezTo>
                <a:cubicBezTo>
                  <a:pt x="134" y="197"/>
                  <a:pt x="126" y="196"/>
                  <a:pt x="120" y="198"/>
                </a:cubicBezTo>
                <a:cubicBezTo>
                  <a:pt x="127" y="265"/>
                  <a:pt x="123" y="261"/>
                  <a:pt x="186" y="270"/>
                </a:cubicBezTo>
                <a:cubicBezTo>
                  <a:pt x="194" y="308"/>
                  <a:pt x="207" y="346"/>
                  <a:pt x="228" y="378"/>
                </a:cubicBezTo>
                <a:cubicBezTo>
                  <a:pt x="201" y="418"/>
                  <a:pt x="239" y="441"/>
                  <a:pt x="252" y="480"/>
                </a:cubicBezTo>
                <a:cubicBezTo>
                  <a:pt x="240" y="541"/>
                  <a:pt x="224" y="528"/>
                  <a:pt x="258" y="588"/>
                </a:cubicBezTo>
                <a:cubicBezTo>
                  <a:pt x="305" y="557"/>
                  <a:pt x="248" y="510"/>
                  <a:pt x="264" y="462"/>
                </a:cubicBezTo>
                <a:cubicBezTo>
                  <a:pt x="259" y="418"/>
                  <a:pt x="262" y="407"/>
                  <a:pt x="228" y="384"/>
                </a:cubicBezTo>
                <a:cubicBezTo>
                  <a:pt x="234" y="372"/>
                  <a:pt x="243" y="361"/>
                  <a:pt x="246" y="348"/>
                </a:cubicBezTo>
                <a:cubicBezTo>
                  <a:pt x="246" y="346"/>
                  <a:pt x="224" y="297"/>
                  <a:pt x="222" y="294"/>
                </a:cubicBezTo>
                <a:cubicBezTo>
                  <a:pt x="214" y="283"/>
                  <a:pt x="198" y="280"/>
                  <a:pt x="186" y="276"/>
                </a:cubicBezTo>
                <a:cubicBezTo>
                  <a:pt x="181" y="250"/>
                  <a:pt x="172" y="235"/>
                  <a:pt x="180" y="210"/>
                </a:cubicBezTo>
                <a:cubicBezTo>
                  <a:pt x="158" y="188"/>
                  <a:pt x="133" y="188"/>
                  <a:pt x="144" y="156"/>
                </a:cubicBezTo>
                <a:cubicBezTo>
                  <a:pt x="135" y="129"/>
                  <a:pt x="120" y="137"/>
                  <a:pt x="102" y="114"/>
                </a:cubicBezTo>
                <a:cubicBezTo>
                  <a:pt x="74" y="78"/>
                  <a:pt x="73" y="56"/>
                  <a:pt x="30" y="42"/>
                </a:cubicBezTo>
                <a:cubicBezTo>
                  <a:pt x="23" y="6"/>
                  <a:pt x="31" y="19"/>
                  <a:pt x="12" y="0"/>
                </a:cubicBezTo>
                <a:close/>
              </a:path>
            </a:pathLst>
          </a:custGeom>
          <a:solidFill>
            <a:srgbClr val="FFFF66"/>
          </a:solidFill>
          <a:ln>
            <a:noFill/>
          </a:ln>
          <a:effectLst>
            <a:prstShdw prst="shdw17" dist="17961" dir="13500000">
              <a:srgbClr val="99993D"/>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17" name="Freeform 8">
            <a:extLst>
              <a:ext uri="{FF2B5EF4-FFF2-40B4-BE49-F238E27FC236}">
                <a16:creationId xmlns:a16="http://schemas.microsoft.com/office/drawing/2014/main" xmlns="" id="{EFD1F104-77B9-4984-999E-585FDC17338C}"/>
              </a:ext>
            </a:extLst>
          </p:cNvPr>
          <p:cNvSpPr>
            <a:spLocks/>
          </p:cNvSpPr>
          <p:nvPr/>
        </p:nvSpPr>
        <p:spPr bwMode="auto">
          <a:xfrm>
            <a:off x="8412211" y="5363128"/>
            <a:ext cx="1090613" cy="968375"/>
          </a:xfrm>
          <a:custGeom>
            <a:avLst/>
            <a:gdLst>
              <a:gd name="T0" fmla="*/ 1426409091 w 687"/>
              <a:gd name="T1" fmla="*/ 236894688 h 610"/>
              <a:gd name="T2" fmla="*/ 1214715869 w 687"/>
              <a:gd name="T3" fmla="*/ 146169063 h 610"/>
              <a:gd name="T4" fmla="*/ 1078627370 w 687"/>
              <a:gd name="T5" fmla="*/ 146169063 h 610"/>
              <a:gd name="T6" fmla="*/ 957659814 w 687"/>
              <a:gd name="T7" fmla="*/ 85685313 h 610"/>
              <a:gd name="T8" fmla="*/ 942538870 w 687"/>
              <a:gd name="T9" fmla="*/ 10080625 h 610"/>
              <a:gd name="T10" fmla="*/ 897176036 w 687"/>
              <a:gd name="T11" fmla="*/ 25201563 h 610"/>
              <a:gd name="T12" fmla="*/ 882055092 w 687"/>
              <a:gd name="T13" fmla="*/ 70564375 h 610"/>
              <a:gd name="T14" fmla="*/ 821571314 w 687"/>
              <a:gd name="T15" fmla="*/ 100806250 h 610"/>
              <a:gd name="T16" fmla="*/ 866934147 w 687"/>
              <a:gd name="T17" fmla="*/ 252015625 h 610"/>
              <a:gd name="T18" fmla="*/ 670361870 w 687"/>
              <a:gd name="T19" fmla="*/ 206652813 h 610"/>
              <a:gd name="T20" fmla="*/ 443547703 w 687"/>
              <a:gd name="T21" fmla="*/ 221773750 h 610"/>
              <a:gd name="T22" fmla="*/ 398184870 w 687"/>
              <a:gd name="T23" fmla="*/ 297378438 h 610"/>
              <a:gd name="T24" fmla="*/ 383063926 w 687"/>
              <a:gd name="T25" fmla="*/ 448587813 h 610"/>
              <a:gd name="T26" fmla="*/ 246975426 w 687"/>
              <a:gd name="T27" fmla="*/ 433466875 h 610"/>
              <a:gd name="T28" fmla="*/ 110886926 w 687"/>
              <a:gd name="T29" fmla="*/ 539313438 h 610"/>
              <a:gd name="T30" fmla="*/ 186491648 w 687"/>
              <a:gd name="T31" fmla="*/ 781248438 h 610"/>
              <a:gd name="T32" fmla="*/ 95765981 w 687"/>
              <a:gd name="T33" fmla="*/ 932457813 h 610"/>
              <a:gd name="T34" fmla="*/ 95765981 w 687"/>
              <a:gd name="T35" fmla="*/ 1537295313 h 610"/>
              <a:gd name="T36" fmla="*/ 186491648 w 687"/>
              <a:gd name="T37" fmla="*/ 1522174375 h 610"/>
              <a:gd name="T38" fmla="*/ 216733537 w 687"/>
              <a:gd name="T39" fmla="*/ 1476811563 h 610"/>
              <a:gd name="T40" fmla="*/ 322580148 w 687"/>
              <a:gd name="T41" fmla="*/ 1431448750 h 610"/>
              <a:gd name="T42" fmla="*/ 428426759 w 687"/>
              <a:gd name="T43" fmla="*/ 1340723125 h 610"/>
              <a:gd name="T44" fmla="*/ 428426759 w 687"/>
              <a:gd name="T45" fmla="*/ 1249997500 h 610"/>
              <a:gd name="T46" fmla="*/ 488910537 w 687"/>
              <a:gd name="T47" fmla="*/ 1219755625 h 610"/>
              <a:gd name="T48" fmla="*/ 579636203 w 687"/>
              <a:gd name="T49" fmla="*/ 1249997500 h 610"/>
              <a:gd name="T50" fmla="*/ 821571314 w 687"/>
              <a:gd name="T51" fmla="*/ 1234876563 h 610"/>
              <a:gd name="T52" fmla="*/ 836692259 w 687"/>
              <a:gd name="T53" fmla="*/ 1129030000 h 610"/>
              <a:gd name="T54" fmla="*/ 927417925 w 687"/>
              <a:gd name="T55" fmla="*/ 1068546250 h 610"/>
              <a:gd name="T56" fmla="*/ 897176036 w 687"/>
              <a:gd name="T57" fmla="*/ 977820625 h 610"/>
              <a:gd name="T58" fmla="*/ 1048385481 w 687"/>
              <a:gd name="T59" fmla="*/ 1053425313 h 610"/>
              <a:gd name="T60" fmla="*/ 1139111147 w 687"/>
              <a:gd name="T61" fmla="*/ 1008062500 h 610"/>
              <a:gd name="T62" fmla="*/ 1018143592 w 687"/>
              <a:gd name="T63" fmla="*/ 887095000 h 610"/>
              <a:gd name="T64" fmla="*/ 1214715869 w 687"/>
              <a:gd name="T65" fmla="*/ 856853125 h 610"/>
              <a:gd name="T66" fmla="*/ 1108869258 w 687"/>
              <a:gd name="T67" fmla="*/ 720764688 h 610"/>
              <a:gd name="T68" fmla="*/ 1244957758 w 687"/>
              <a:gd name="T69" fmla="*/ 645160000 h 610"/>
              <a:gd name="T70" fmla="*/ 1260078703 w 687"/>
              <a:gd name="T71" fmla="*/ 524192500 h 610"/>
              <a:gd name="T72" fmla="*/ 1199594925 w 687"/>
              <a:gd name="T73" fmla="*/ 433466875 h 610"/>
              <a:gd name="T74" fmla="*/ 1350804369 w 687"/>
              <a:gd name="T75" fmla="*/ 539313438 h 610"/>
              <a:gd name="T76" fmla="*/ 1607860425 w 687"/>
              <a:gd name="T77" fmla="*/ 584676250 h 610"/>
              <a:gd name="T78" fmla="*/ 1713707036 w 687"/>
              <a:gd name="T79" fmla="*/ 569555313 h 610"/>
              <a:gd name="T80" fmla="*/ 1698586091 w 687"/>
              <a:gd name="T81" fmla="*/ 493950625 h 610"/>
              <a:gd name="T82" fmla="*/ 1426409091 w 687"/>
              <a:gd name="T83" fmla="*/ 478829688 h 610"/>
              <a:gd name="T84" fmla="*/ 1260078703 w 687"/>
              <a:gd name="T85" fmla="*/ 418345938 h 610"/>
              <a:gd name="T86" fmla="*/ 1320562480 w 687"/>
              <a:gd name="T87" fmla="*/ 357862188 h 610"/>
              <a:gd name="T88" fmla="*/ 1350804369 w 687"/>
              <a:gd name="T89" fmla="*/ 312499375 h 610"/>
              <a:gd name="T90" fmla="*/ 1426409091 w 687"/>
              <a:gd name="T91" fmla="*/ 236894688 h 6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87" h="610">
                <a:moveTo>
                  <a:pt x="566" y="94"/>
                </a:moveTo>
                <a:cubicBezTo>
                  <a:pt x="547" y="65"/>
                  <a:pt x="514" y="71"/>
                  <a:pt x="482" y="58"/>
                </a:cubicBezTo>
                <a:cubicBezTo>
                  <a:pt x="472" y="110"/>
                  <a:pt x="464" y="87"/>
                  <a:pt x="428" y="58"/>
                </a:cubicBezTo>
                <a:cubicBezTo>
                  <a:pt x="401" y="67"/>
                  <a:pt x="395" y="56"/>
                  <a:pt x="380" y="34"/>
                </a:cubicBezTo>
                <a:cubicBezTo>
                  <a:pt x="378" y="24"/>
                  <a:pt x="381" y="11"/>
                  <a:pt x="374" y="4"/>
                </a:cubicBezTo>
                <a:cubicBezTo>
                  <a:pt x="370" y="0"/>
                  <a:pt x="360" y="6"/>
                  <a:pt x="356" y="10"/>
                </a:cubicBezTo>
                <a:cubicBezTo>
                  <a:pt x="352" y="14"/>
                  <a:pt x="354" y="24"/>
                  <a:pt x="350" y="28"/>
                </a:cubicBezTo>
                <a:cubicBezTo>
                  <a:pt x="344" y="34"/>
                  <a:pt x="334" y="36"/>
                  <a:pt x="326" y="40"/>
                </a:cubicBezTo>
                <a:cubicBezTo>
                  <a:pt x="302" y="101"/>
                  <a:pt x="327" y="49"/>
                  <a:pt x="344" y="100"/>
                </a:cubicBezTo>
                <a:cubicBezTo>
                  <a:pt x="315" y="110"/>
                  <a:pt x="291" y="98"/>
                  <a:pt x="266" y="82"/>
                </a:cubicBezTo>
                <a:cubicBezTo>
                  <a:pt x="243" y="116"/>
                  <a:pt x="210" y="99"/>
                  <a:pt x="176" y="88"/>
                </a:cubicBezTo>
                <a:cubicBezTo>
                  <a:pt x="170" y="98"/>
                  <a:pt x="161" y="107"/>
                  <a:pt x="158" y="118"/>
                </a:cubicBezTo>
                <a:cubicBezTo>
                  <a:pt x="153" y="137"/>
                  <a:pt x="167" y="165"/>
                  <a:pt x="152" y="178"/>
                </a:cubicBezTo>
                <a:cubicBezTo>
                  <a:pt x="139" y="190"/>
                  <a:pt x="116" y="174"/>
                  <a:pt x="98" y="172"/>
                </a:cubicBezTo>
                <a:cubicBezTo>
                  <a:pt x="46" y="155"/>
                  <a:pt x="51" y="166"/>
                  <a:pt x="44" y="214"/>
                </a:cubicBezTo>
                <a:cubicBezTo>
                  <a:pt x="48" y="261"/>
                  <a:pt x="38" y="286"/>
                  <a:pt x="74" y="310"/>
                </a:cubicBezTo>
                <a:cubicBezTo>
                  <a:pt x="102" y="351"/>
                  <a:pt x="70" y="362"/>
                  <a:pt x="38" y="370"/>
                </a:cubicBezTo>
                <a:cubicBezTo>
                  <a:pt x="0" y="427"/>
                  <a:pt x="33" y="541"/>
                  <a:pt x="38" y="610"/>
                </a:cubicBezTo>
                <a:cubicBezTo>
                  <a:pt x="50" y="608"/>
                  <a:pt x="63" y="609"/>
                  <a:pt x="74" y="604"/>
                </a:cubicBezTo>
                <a:cubicBezTo>
                  <a:pt x="80" y="601"/>
                  <a:pt x="80" y="591"/>
                  <a:pt x="86" y="586"/>
                </a:cubicBezTo>
                <a:cubicBezTo>
                  <a:pt x="96" y="578"/>
                  <a:pt x="115" y="572"/>
                  <a:pt x="128" y="568"/>
                </a:cubicBezTo>
                <a:cubicBezTo>
                  <a:pt x="142" y="527"/>
                  <a:pt x="121" y="522"/>
                  <a:pt x="170" y="532"/>
                </a:cubicBezTo>
                <a:cubicBezTo>
                  <a:pt x="228" y="561"/>
                  <a:pt x="183" y="515"/>
                  <a:pt x="170" y="496"/>
                </a:cubicBezTo>
                <a:cubicBezTo>
                  <a:pt x="178" y="492"/>
                  <a:pt x="185" y="484"/>
                  <a:pt x="194" y="484"/>
                </a:cubicBezTo>
                <a:cubicBezTo>
                  <a:pt x="207" y="484"/>
                  <a:pt x="217" y="495"/>
                  <a:pt x="230" y="496"/>
                </a:cubicBezTo>
                <a:cubicBezTo>
                  <a:pt x="262" y="497"/>
                  <a:pt x="294" y="492"/>
                  <a:pt x="326" y="490"/>
                </a:cubicBezTo>
                <a:cubicBezTo>
                  <a:pt x="328" y="476"/>
                  <a:pt x="324" y="460"/>
                  <a:pt x="332" y="448"/>
                </a:cubicBezTo>
                <a:cubicBezTo>
                  <a:pt x="340" y="436"/>
                  <a:pt x="365" y="438"/>
                  <a:pt x="368" y="424"/>
                </a:cubicBezTo>
                <a:cubicBezTo>
                  <a:pt x="371" y="409"/>
                  <a:pt x="293" y="356"/>
                  <a:pt x="356" y="388"/>
                </a:cubicBezTo>
                <a:cubicBezTo>
                  <a:pt x="366" y="436"/>
                  <a:pt x="369" y="426"/>
                  <a:pt x="416" y="418"/>
                </a:cubicBezTo>
                <a:cubicBezTo>
                  <a:pt x="438" y="440"/>
                  <a:pt x="477" y="469"/>
                  <a:pt x="452" y="400"/>
                </a:cubicBezTo>
                <a:cubicBezTo>
                  <a:pt x="445" y="381"/>
                  <a:pt x="418" y="363"/>
                  <a:pt x="404" y="352"/>
                </a:cubicBezTo>
                <a:cubicBezTo>
                  <a:pt x="431" y="334"/>
                  <a:pt x="451" y="348"/>
                  <a:pt x="482" y="340"/>
                </a:cubicBezTo>
                <a:cubicBezTo>
                  <a:pt x="473" y="286"/>
                  <a:pt x="479" y="312"/>
                  <a:pt x="440" y="286"/>
                </a:cubicBezTo>
                <a:cubicBezTo>
                  <a:pt x="449" y="258"/>
                  <a:pt x="465" y="262"/>
                  <a:pt x="494" y="256"/>
                </a:cubicBezTo>
                <a:cubicBezTo>
                  <a:pt x="530" y="238"/>
                  <a:pt x="520" y="245"/>
                  <a:pt x="500" y="208"/>
                </a:cubicBezTo>
                <a:cubicBezTo>
                  <a:pt x="493" y="195"/>
                  <a:pt x="466" y="162"/>
                  <a:pt x="476" y="172"/>
                </a:cubicBezTo>
                <a:cubicBezTo>
                  <a:pt x="497" y="193"/>
                  <a:pt x="509" y="205"/>
                  <a:pt x="536" y="214"/>
                </a:cubicBezTo>
                <a:cubicBezTo>
                  <a:pt x="575" y="204"/>
                  <a:pt x="601" y="220"/>
                  <a:pt x="638" y="232"/>
                </a:cubicBezTo>
                <a:cubicBezTo>
                  <a:pt x="652" y="230"/>
                  <a:pt x="670" y="236"/>
                  <a:pt x="680" y="226"/>
                </a:cubicBezTo>
                <a:cubicBezTo>
                  <a:pt x="687" y="219"/>
                  <a:pt x="684" y="199"/>
                  <a:pt x="674" y="196"/>
                </a:cubicBezTo>
                <a:cubicBezTo>
                  <a:pt x="640" y="185"/>
                  <a:pt x="602" y="192"/>
                  <a:pt x="566" y="190"/>
                </a:cubicBezTo>
                <a:cubicBezTo>
                  <a:pt x="534" y="143"/>
                  <a:pt x="585" y="208"/>
                  <a:pt x="500" y="166"/>
                </a:cubicBezTo>
                <a:cubicBezTo>
                  <a:pt x="477" y="154"/>
                  <a:pt x="516" y="145"/>
                  <a:pt x="524" y="142"/>
                </a:cubicBezTo>
                <a:cubicBezTo>
                  <a:pt x="528" y="136"/>
                  <a:pt x="531" y="129"/>
                  <a:pt x="536" y="124"/>
                </a:cubicBezTo>
                <a:cubicBezTo>
                  <a:pt x="570" y="94"/>
                  <a:pt x="583" y="111"/>
                  <a:pt x="566" y="94"/>
                </a:cubicBezTo>
                <a:close/>
              </a:path>
            </a:pathLst>
          </a:custGeom>
          <a:solidFill>
            <a:srgbClr val="FFFF66"/>
          </a:solidFill>
          <a:ln>
            <a:noFill/>
          </a:ln>
          <a:effectLst>
            <a:prstShdw prst="shdw17" dist="17961" dir="13500000">
              <a:srgbClr val="99993D"/>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18" name="AutoShape 12">
            <a:extLst>
              <a:ext uri="{FF2B5EF4-FFF2-40B4-BE49-F238E27FC236}">
                <a16:creationId xmlns:a16="http://schemas.microsoft.com/office/drawing/2014/main" xmlns="" id="{401C3F74-93B1-458F-A30F-A17ECF1D8A4F}"/>
              </a:ext>
            </a:extLst>
          </p:cNvPr>
          <p:cNvSpPr>
            <a:spLocks noChangeArrowheads="1"/>
          </p:cNvSpPr>
          <p:nvPr/>
        </p:nvSpPr>
        <p:spPr bwMode="auto">
          <a:xfrm>
            <a:off x="10287000" y="1402505"/>
            <a:ext cx="1852141" cy="838200"/>
          </a:xfrm>
          <a:prstGeom prst="wedgeRoundRectCallout">
            <a:avLst>
              <a:gd name="adj1" fmla="val -100555"/>
              <a:gd name="adj2" fmla="val -62215"/>
              <a:gd name="adj3" fmla="val 16667"/>
            </a:avLst>
          </a:prstGeom>
          <a:solidFill>
            <a:schemeClr val="accent5">
              <a:lumMod val="20000"/>
              <a:lumOff val="80000"/>
            </a:schemeClr>
          </a:solidFill>
          <a:ln>
            <a:noFill/>
          </a:ln>
          <a:effectLst>
            <a:prstShdw prst="shdw17" dist="17961" dir="13500000">
              <a:srgbClr val="009999"/>
            </a:prstShdw>
          </a:effec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2000" b="1">
                <a:solidFill>
                  <a:srgbClr val="FF3300"/>
                </a:solidFill>
              </a:rPr>
              <a:t>Đồng bằng sông Hồng</a:t>
            </a:r>
          </a:p>
        </p:txBody>
      </p:sp>
      <p:sp>
        <p:nvSpPr>
          <p:cNvPr id="19" name="AutoShape 13">
            <a:extLst>
              <a:ext uri="{FF2B5EF4-FFF2-40B4-BE49-F238E27FC236}">
                <a16:creationId xmlns:a16="http://schemas.microsoft.com/office/drawing/2014/main" xmlns="" id="{4BB3A983-3A06-4853-BFCF-2FC62D1BBA60}"/>
              </a:ext>
            </a:extLst>
          </p:cNvPr>
          <p:cNvSpPr>
            <a:spLocks noChangeArrowheads="1"/>
          </p:cNvSpPr>
          <p:nvPr/>
        </p:nvSpPr>
        <p:spPr bwMode="auto">
          <a:xfrm>
            <a:off x="10210800" y="5310745"/>
            <a:ext cx="1740195" cy="838200"/>
          </a:xfrm>
          <a:prstGeom prst="wedgeRoundRectCallout">
            <a:avLst>
              <a:gd name="adj1" fmla="val -98408"/>
              <a:gd name="adj2" fmla="val 36728"/>
              <a:gd name="adj3" fmla="val 16667"/>
            </a:avLst>
          </a:prstGeom>
          <a:solidFill>
            <a:schemeClr val="accent5">
              <a:lumMod val="20000"/>
              <a:lumOff val="80000"/>
            </a:schemeClr>
          </a:solidFill>
          <a:ln>
            <a:noFill/>
          </a:ln>
          <a:effectLst>
            <a:prstShdw prst="shdw17" dist="17961" dir="13500000">
              <a:srgbClr val="3D991F"/>
            </a:prstShdw>
          </a:effec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2000" b="1">
                <a:solidFill>
                  <a:srgbClr val="FF3300"/>
                </a:solidFill>
              </a:rPr>
              <a:t>Đồng bằng </a:t>
            </a:r>
          </a:p>
          <a:p>
            <a:pPr algn="ctr" eaLnBrk="1" hangingPunct="1"/>
            <a:r>
              <a:rPr lang="en-US" altLang="en-US" sz="2000" b="1">
                <a:solidFill>
                  <a:srgbClr val="FF3300"/>
                </a:solidFill>
              </a:rPr>
              <a:t>SCL</a:t>
            </a:r>
          </a:p>
        </p:txBody>
      </p:sp>
    </p:spTree>
    <p:extLst>
      <p:ext uri="{BB962C8B-B14F-4D97-AF65-F5344CB8AC3E}">
        <p14:creationId xmlns:p14="http://schemas.microsoft.com/office/powerpoint/2010/main" val="56991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lide(fromTo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par>
                                <p:cTn id="18" presetID="4"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500"/>
                                        <p:tgtEl>
                                          <p:spTgt spid="15"/>
                                        </p:tgtEl>
                                      </p:cBhvr>
                                    </p:animEffect>
                                  </p:childTnLst>
                                </p:cTn>
                              </p:par>
                              <p:par>
                                <p:cTn id="21" presetID="4"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par>
                                <p:cTn id="24" presetID="4"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ox(in)">
                                      <p:cBhvr>
                                        <p:cTn id="26" dur="500"/>
                                        <p:tgtEl>
                                          <p:spTgt spid="16"/>
                                        </p:tgtEl>
                                      </p:cBhvr>
                                    </p:animEffect>
                                  </p:childTnLst>
                                </p:cTn>
                              </p:par>
                              <p:par>
                                <p:cTn id="27" presetID="4"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ox(i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500"/>
                                        <p:tgtEl>
                                          <p:spTgt spid="12"/>
                                        </p:tgtEl>
                                      </p:cBhvr>
                                    </p:animEffect>
                                  </p:childTnLst>
                                </p:cTn>
                              </p:par>
                              <p:par>
                                <p:cTn id="35" presetID="4"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par>
                                <p:cTn id="38" presetID="4"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500"/>
                                        <p:tgtEl>
                                          <p:spTgt spid="14"/>
                                        </p:tgtEl>
                                      </p:cBhvr>
                                    </p:animEffect>
                                  </p:childTnLst>
                                </p:cTn>
                              </p:par>
                              <p:par>
                                <p:cTn id="41" presetID="4"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ox(in)">
                                      <p:cBhvr>
                                        <p:cTn id="43" dur="500"/>
                                        <p:tgtEl>
                                          <p:spTgt spid="16"/>
                                        </p:tgtEl>
                                      </p:cBhvr>
                                    </p:animEffect>
                                  </p:childTnLst>
                                </p:cTn>
                              </p:par>
                              <p:par>
                                <p:cTn id="44" presetID="4"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ox(i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barn(inVertical)">
                                      <p:cBhvr>
                                        <p:cTn id="51" dur="500"/>
                                        <p:tgtEl>
                                          <p:spTgt spid="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408D7F7-79DB-4040-AB17-458C20473BC1}"/>
              </a:ext>
            </a:extLst>
          </p:cNvPr>
          <p:cNvGrpSpPr/>
          <p:nvPr/>
        </p:nvGrpSpPr>
        <p:grpSpPr>
          <a:xfrm>
            <a:off x="762228" y="0"/>
            <a:ext cx="5712063" cy="872949"/>
            <a:chOff x="1133366" y="2220084"/>
            <a:chExt cx="5681780" cy="914400"/>
          </a:xfrm>
        </p:grpSpPr>
        <p:sp>
          <p:nvSpPr>
            <p:cNvPr id="5" name="Arrow: Pentagon 4">
              <a:extLst>
                <a:ext uri="{FF2B5EF4-FFF2-40B4-BE49-F238E27FC236}">
                  <a16:creationId xmlns:a16="http://schemas.microsoft.com/office/drawing/2014/main" xmlns=""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6364303B-48DC-4B3D-8319-E9C0E9896BFB}"/>
              </a:ext>
            </a:extLst>
          </p:cNvPr>
          <p:cNvSpPr txBox="1"/>
          <p:nvPr/>
        </p:nvSpPr>
        <p:spPr>
          <a:xfrm>
            <a:off x="1956856" y="156068"/>
            <a:ext cx="93672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8" name="Group 7">
            <a:extLst>
              <a:ext uri="{FF2B5EF4-FFF2-40B4-BE49-F238E27FC236}">
                <a16:creationId xmlns:a16="http://schemas.microsoft.com/office/drawing/2014/main" xmlns=""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xmlns=""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xmlns=""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Box 7">
            <a:extLst>
              <a:ext uri="{FF2B5EF4-FFF2-40B4-BE49-F238E27FC236}">
                <a16:creationId xmlns:a16="http://schemas.microsoft.com/office/drawing/2014/main" xmlns="" id="{67E60229-8545-45F2-9D2A-A32022851716}"/>
              </a:ext>
            </a:extLst>
          </p:cNvPr>
          <p:cNvSpPr txBox="1">
            <a:spLocks noChangeArrowheads="1"/>
          </p:cNvSpPr>
          <p:nvPr/>
        </p:nvSpPr>
        <p:spPr bwMode="auto">
          <a:xfrm>
            <a:off x="381114" y="1998888"/>
            <a:ext cx="1142977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buFont typeface="Wingdings 2" panose="05020102010507070707" pitchFamily="18" charset="2"/>
              <a:buChar char="$"/>
            </a:pPr>
            <a:r>
              <a:rPr lang="en-US" altLang="en-US" sz="3600">
                <a:solidFill>
                  <a:srgbClr val="002060"/>
                </a:solidFill>
                <a:cs typeface="Arial" panose="020B0604020202020204" pitchFamily="34" charset="0"/>
                <a:sym typeface="Wingdings 2" panose="05020102010507070707" pitchFamily="18" charset="2"/>
              </a:rPr>
              <a:t>- Tình hình phát triển:</a:t>
            </a:r>
          </a:p>
          <a:p>
            <a:pPr eaLnBrk="1" hangingPunct="1">
              <a:spcBef>
                <a:spcPct val="50000"/>
              </a:spcBef>
              <a:buFont typeface="Wingdings 2" panose="05020102010507070707" pitchFamily="18" charset="2"/>
              <a:buNone/>
            </a:pPr>
            <a:r>
              <a:rPr lang="en-US" altLang="en-US" sz="3600">
                <a:solidFill>
                  <a:srgbClr val="002060"/>
                </a:solidFill>
                <a:cs typeface="Arial" panose="020B0604020202020204" pitchFamily="34" charset="0"/>
                <a:sym typeface="Wingdings 2" panose="05020102010507070707" pitchFamily="18" charset="2"/>
              </a:rPr>
              <a:t>+ Cơ cấu đa dạng. Lúa là cây lương thực chính.</a:t>
            </a:r>
          </a:p>
        </p:txBody>
      </p:sp>
      <p:sp>
        <p:nvSpPr>
          <p:cNvPr id="12" name="Text Box 42">
            <a:extLst>
              <a:ext uri="{FF2B5EF4-FFF2-40B4-BE49-F238E27FC236}">
                <a16:creationId xmlns:a16="http://schemas.microsoft.com/office/drawing/2014/main" xmlns="" id="{C5AFF612-CFBF-4C74-B2AF-FB49A7F1F3A2}"/>
              </a:ext>
            </a:extLst>
          </p:cNvPr>
          <p:cNvSpPr txBox="1">
            <a:spLocks noChangeArrowheads="1"/>
          </p:cNvSpPr>
          <p:nvPr/>
        </p:nvSpPr>
        <p:spPr bwMode="auto">
          <a:xfrm>
            <a:off x="92607" y="3746177"/>
            <a:ext cx="1200678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buFont typeface="Wingdings 2" panose="05020102010507070707" pitchFamily="18" charset="2"/>
              <a:buChar char="$"/>
            </a:pPr>
            <a:r>
              <a:rPr lang="en-US" altLang="en-US" sz="3600">
                <a:solidFill>
                  <a:srgbClr val="002060"/>
                </a:solidFill>
                <a:cs typeface="Arial" panose="020B0604020202020204" pitchFamily="34" charset="0"/>
                <a:sym typeface="Wingdings 2" panose="05020102010507070707" pitchFamily="18" charset="2"/>
              </a:rPr>
              <a:t>- Diện tích, năng suất cả năm, Sản lượng lúa, sản lượng lúa bình quân đầu người không ngừng tăng.</a:t>
            </a:r>
          </a:p>
        </p:txBody>
      </p:sp>
      <p:sp>
        <p:nvSpPr>
          <p:cNvPr id="13" name="Text Box 16">
            <a:extLst>
              <a:ext uri="{FF2B5EF4-FFF2-40B4-BE49-F238E27FC236}">
                <a16:creationId xmlns:a16="http://schemas.microsoft.com/office/drawing/2014/main" xmlns="" id="{D7547424-9AB9-450B-8EA6-9BD8A6F1A25E}"/>
              </a:ext>
            </a:extLst>
          </p:cNvPr>
          <p:cNvSpPr txBox="1">
            <a:spLocks noChangeArrowheads="1"/>
          </p:cNvSpPr>
          <p:nvPr/>
        </p:nvSpPr>
        <p:spPr bwMode="auto">
          <a:xfrm>
            <a:off x="292814" y="1019309"/>
            <a:ext cx="3886200" cy="584200"/>
          </a:xfrm>
          <a:prstGeom prst="rect">
            <a:avLst/>
          </a:prstGeom>
          <a:solidFill>
            <a:schemeClr val="accent4">
              <a:lumMod val="20000"/>
              <a:lumOff val="80000"/>
            </a:schemeClr>
          </a:solidFill>
          <a:ln>
            <a:noFill/>
          </a:ln>
          <a:effec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cs typeface="Arial" panose="020B0604020202020204" pitchFamily="34" charset="0"/>
              </a:rPr>
              <a:t>1. Cây lương thực:</a:t>
            </a:r>
          </a:p>
        </p:txBody>
      </p:sp>
      <p:sp>
        <p:nvSpPr>
          <p:cNvPr id="2" name="Rectangle 1">
            <a:extLst>
              <a:ext uri="{FF2B5EF4-FFF2-40B4-BE49-F238E27FC236}">
                <a16:creationId xmlns:a16="http://schemas.microsoft.com/office/drawing/2014/main" xmlns="" id="{0A993A98-E3F1-4267-A375-D0A725806D54}"/>
              </a:ext>
            </a:extLst>
          </p:cNvPr>
          <p:cNvSpPr/>
          <p:nvPr/>
        </p:nvSpPr>
        <p:spPr>
          <a:xfrm>
            <a:off x="0" y="5216467"/>
            <a:ext cx="9264075" cy="646331"/>
          </a:xfrm>
          <a:prstGeom prst="rect">
            <a:avLst/>
          </a:prstGeom>
        </p:spPr>
        <p:txBody>
          <a:bodyPr wrap="none">
            <a:spAutoFit/>
          </a:bodyPr>
          <a:lstStyle/>
          <a:p>
            <a:pPr marL="457200" algn="just">
              <a:spcAft>
                <a:spcPts val="600"/>
              </a:spcAft>
            </a:pPr>
            <a:r>
              <a:rPr lang="en-US" sz="3600">
                <a:solidFill>
                  <a:srgbClr val="002060"/>
                </a:solidFill>
                <a:latin typeface="Arial" panose="020B0604020202020204" pitchFamily="34" charset="0"/>
                <a:ea typeface="Calibri" panose="020F0502020204030204" pitchFamily="34" charset="0"/>
                <a:cs typeface="Arial" panose="020B0604020202020204" pitchFamily="34" charset="0"/>
              </a:rPr>
              <a:t>- Các vùng trọng điểm lúa: ĐBSCL, ĐBSH</a:t>
            </a:r>
          </a:p>
        </p:txBody>
      </p:sp>
    </p:spTree>
    <p:extLst>
      <p:ext uri="{BB962C8B-B14F-4D97-AF65-F5344CB8AC3E}">
        <p14:creationId xmlns:p14="http://schemas.microsoft.com/office/powerpoint/2010/main" val="416852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lide(fromTo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lide(fromTo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a:extLst>
              <a:ext uri="{FF2B5EF4-FFF2-40B4-BE49-F238E27FC236}">
                <a16:creationId xmlns:a16="http://schemas.microsoft.com/office/drawing/2014/main" xmlns="" id="{1D7FBE05-4882-4D68-945D-4134A7AE74B7}"/>
              </a:ext>
            </a:extLst>
          </p:cNvPr>
          <p:cNvSpPr txBox="1">
            <a:spLocks noChangeArrowheads="1"/>
          </p:cNvSpPr>
          <p:nvPr/>
        </p:nvSpPr>
        <p:spPr bwMode="auto">
          <a:xfrm>
            <a:off x="1828800" y="288926"/>
            <a:ext cx="8686800" cy="396875"/>
          </a:xfrm>
          <a:prstGeom prst="rect">
            <a:avLst/>
          </a:prstGeom>
          <a:solidFill>
            <a:schemeClr val="accent4">
              <a:lumMod val="20000"/>
              <a:lumOff val="80000"/>
            </a:schemeClr>
          </a:solidFill>
          <a:ln>
            <a:noFill/>
          </a:ln>
          <a:effectLst>
            <a:prstShdw prst="shdw17" dist="17961" dir="13500000">
              <a:srgbClr val="3D0099"/>
            </a:prstShdw>
          </a:effec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sz="2000" b="1">
                <a:solidFill>
                  <a:srgbClr val="0070C0"/>
                </a:solidFill>
              </a:rPr>
              <a:t>Bảng 8.3. các cây công nghiệp chủ yếu và các vùng phân bố chính.</a:t>
            </a:r>
          </a:p>
        </p:txBody>
      </p:sp>
      <p:graphicFrame>
        <p:nvGraphicFramePr>
          <p:cNvPr id="11394" name="Group 130">
            <a:extLst>
              <a:ext uri="{FF2B5EF4-FFF2-40B4-BE49-F238E27FC236}">
                <a16:creationId xmlns:a16="http://schemas.microsoft.com/office/drawing/2014/main" xmlns="" id="{2C4D411D-D95F-4D88-A466-793B3B1A68AE}"/>
              </a:ext>
            </a:extLst>
          </p:cNvPr>
          <p:cNvGraphicFramePr>
            <a:graphicFrameLocks noGrp="1"/>
          </p:cNvGraphicFramePr>
          <p:nvPr/>
        </p:nvGraphicFramePr>
        <p:xfrm>
          <a:off x="1676401" y="990600"/>
          <a:ext cx="8728075" cy="4761058"/>
        </p:xfrm>
        <a:graphic>
          <a:graphicData uri="http://schemas.openxmlformats.org/drawingml/2006/table">
            <a:tbl>
              <a:tblPr/>
              <a:tblGrid>
                <a:gridCol w="685800">
                  <a:extLst>
                    <a:ext uri="{9D8B030D-6E8A-4147-A177-3AD203B41FA5}">
                      <a16:colId xmlns:a16="http://schemas.microsoft.com/office/drawing/2014/main" xmlns="" val="20000"/>
                    </a:ext>
                  </a:extLst>
                </a:gridCol>
                <a:gridCol w="1758950">
                  <a:extLst>
                    <a:ext uri="{9D8B030D-6E8A-4147-A177-3AD203B41FA5}">
                      <a16:colId xmlns:a16="http://schemas.microsoft.com/office/drawing/2014/main" xmlns="" val="20001"/>
                    </a:ext>
                  </a:extLst>
                </a:gridCol>
                <a:gridCol w="898525">
                  <a:extLst>
                    <a:ext uri="{9D8B030D-6E8A-4147-A177-3AD203B41FA5}">
                      <a16:colId xmlns:a16="http://schemas.microsoft.com/office/drawing/2014/main" xmlns="" val="20002"/>
                    </a:ext>
                  </a:extLst>
                </a:gridCol>
                <a:gridCol w="898525">
                  <a:extLst>
                    <a:ext uri="{9D8B030D-6E8A-4147-A177-3AD203B41FA5}">
                      <a16:colId xmlns:a16="http://schemas.microsoft.com/office/drawing/2014/main" xmlns="" val="20003"/>
                    </a:ext>
                  </a:extLst>
                </a:gridCol>
                <a:gridCol w="895350">
                  <a:extLst>
                    <a:ext uri="{9D8B030D-6E8A-4147-A177-3AD203B41FA5}">
                      <a16:colId xmlns:a16="http://schemas.microsoft.com/office/drawing/2014/main" xmlns="" val="20004"/>
                    </a:ext>
                  </a:extLst>
                </a:gridCol>
                <a:gridCol w="898525">
                  <a:extLst>
                    <a:ext uri="{9D8B030D-6E8A-4147-A177-3AD203B41FA5}">
                      <a16:colId xmlns:a16="http://schemas.microsoft.com/office/drawing/2014/main" xmlns="" val="20005"/>
                    </a:ext>
                  </a:extLst>
                </a:gridCol>
                <a:gridCol w="898525">
                  <a:extLst>
                    <a:ext uri="{9D8B030D-6E8A-4147-A177-3AD203B41FA5}">
                      <a16:colId xmlns:a16="http://schemas.microsoft.com/office/drawing/2014/main" xmlns="" val="20006"/>
                    </a:ext>
                  </a:extLst>
                </a:gridCol>
                <a:gridCol w="895350">
                  <a:extLst>
                    <a:ext uri="{9D8B030D-6E8A-4147-A177-3AD203B41FA5}">
                      <a16:colId xmlns:a16="http://schemas.microsoft.com/office/drawing/2014/main" xmlns="" val="20007"/>
                    </a:ext>
                  </a:extLst>
                </a:gridCol>
                <a:gridCol w="898525">
                  <a:extLst>
                    <a:ext uri="{9D8B030D-6E8A-4147-A177-3AD203B41FA5}">
                      <a16:colId xmlns:a16="http://schemas.microsoft.com/office/drawing/2014/main" xmlns="" val="20008"/>
                    </a:ext>
                  </a:extLst>
                </a:gridCol>
              </a:tblGrid>
              <a:tr h="1152358">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                       Vùng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Các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Loại cây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Công nghiệp</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Trung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Du và</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Miền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Núi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Bắc bộ</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6600"/>
                          </a:solidFill>
                          <a:effectLst/>
                          <a:latin typeface="Arial" pitchFamily="34" charset="0"/>
                        </a:rPr>
                        <a:t>Đồng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6600"/>
                          </a:solidFill>
                          <a:effectLst/>
                          <a:latin typeface="Arial" pitchFamily="34" charset="0"/>
                        </a:rPr>
                        <a:t>Bằng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6600"/>
                          </a:solidFill>
                          <a:effectLst/>
                          <a:latin typeface="Arial" pitchFamily="34" charset="0"/>
                        </a:rPr>
                        <a:t>Sông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6600"/>
                          </a:solidFill>
                          <a:effectLst/>
                          <a:latin typeface="Arial" pitchFamily="34" charset="0"/>
                        </a:rPr>
                        <a:t>Hồng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66FF33"/>
                          </a:solidFill>
                          <a:effectLst/>
                          <a:latin typeface="Arial" pitchFamily="34" charset="0"/>
                        </a:rPr>
                        <a:t>Bắc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66FF33"/>
                          </a:solidFill>
                          <a:effectLst/>
                          <a:latin typeface="Arial" pitchFamily="34" charset="0"/>
                        </a:rPr>
                        <a:t>Trung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66FF33"/>
                          </a:solidFill>
                          <a:effectLst/>
                          <a:latin typeface="Arial" pitchFamily="34" charset="0"/>
                        </a:rPr>
                        <a:t>Bộ</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6600FF"/>
                          </a:solidFill>
                          <a:effectLst/>
                          <a:latin typeface="Arial" pitchFamily="34" charset="0"/>
                        </a:rPr>
                        <a:t>Duyên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6600FF"/>
                          </a:solidFill>
                          <a:effectLst/>
                          <a:latin typeface="Arial" pitchFamily="34" charset="0"/>
                        </a:rPr>
                        <a:t>Hải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6600FF"/>
                          </a:solidFill>
                          <a:effectLst/>
                          <a:latin typeface="Arial" pitchFamily="34" charset="0"/>
                        </a:rPr>
                        <a:t>Nam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6600FF"/>
                          </a:solidFill>
                          <a:effectLst/>
                          <a:latin typeface="Arial" pitchFamily="34" charset="0"/>
                        </a:rPr>
                        <a:t>Trung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6600FF"/>
                          </a:solidFill>
                          <a:effectLst/>
                          <a:latin typeface="Arial" pitchFamily="34" charset="0"/>
                        </a:rPr>
                        <a:t>Bộ</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FF00"/>
                          </a:solidFill>
                          <a:effectLst/>
                          <a:latin typeface="Arial" pitchFamily="34" charset="0"/>
                        </a:rPr>
                        <a:t>Tây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FF00"/>
                          </a:solidFill>
                          <a:effectLst/>
                          <a:latin typeface="Arial" pitchFamily="34" charset="0"/>
                        </a:rPr>
                        <a:t>nguyên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latin typeface="Arial" pitchFamily="34" charset="0"/>
                        </a:rPr>
                        <a:t>đông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latin typeface="Arial" pitchFamily="34" charset="0"/>
                        </a:rPr>
                        <a:t>Nam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latin typeface="Arial" pitchFamily="34" charset="0"/>
                        </a:rPr>
                        <a:t>Bộ</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Đồng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Bằng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Sông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Cửu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Long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xmlns="" val="10000"/>
                  </a:ext>
                </a:extLst>
              </a:tr>
              <a:tr h="304776">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Cây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CN hàng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0099"/>
                          </a:solidFill>
                          <a:effectLst/>
                          <a:latin typeface="Arial" pitchFamily="34" charset="0"/>
                        </a:rPr>
                        <a:t>năm</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FFFF00"/>
                          </a:solidFill>
                          <a:effectLst/>
                          <a:latin typeface="Arial" pitchFamily="34" charset="0"/>
                        </a:rPr>
                        <a:t>Lạc</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6600"/>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6600FF"/>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0099"/>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047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Đậu tương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047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Mía</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xx</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047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Bông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047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Dâu tằm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047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Thuốc lá</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560795">
                <a:tc row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FF00"/>
                          </a:solidFill>
                          <a:effectLst/>
                          <a:latin typeface="Arial" pitchFamily="34" charset="0"/>
                        </a:rPr>
                        <a:t>Cây CN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FF00"/>
                          </a:solidFill>
                          <a:effectLst/>
                          <a:latin typeface="Arial" pitchFamily="34" charset="0"/>
                        </a:rPr>
                        <a:t>lâu năm</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pitchFamily="34" charset="0"/>
                        </a:rPr>
                        <a:t>Cà phê</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pitchFamily="34" charset="0"/>
                        </a:rPr>
                        <a:t>Cao su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047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pitchFamily="34" charset="0"/>
                        </a:rPr>
                        <a:t>Hồ tiêu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047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pitchFamily="34" charset="0"/>
                        </a:rPr>
                        <a:t>Điều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047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FF3300"/>
                          </a:solidFill>
                          <a:effectLst/>
                          <a:latin typeface="Arial" pitchFamily="34" charset="0"/>
                        </a:rPr>
                        <a:t>Dừa</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xx</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047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FFFF00"/>
                          </a:solidFill>
                          <a:effectLst/>
                          <a:latin typeface="Arial" pitchFamily="34" charset="0"/>
                        </a:rPr>
                        <a:t>Chè</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rPr>
                        <a:t>x</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11391" name="Text Box 127">
            <a:extLst>
              <a:ext uri="{FF2B5EF4-FFF2-40B4-BE49-F238E27FC236}">
                <a16:creationId xmlns:a16="http://schemas.microsoft.com/office/drawing/2014/main" xmlns="" id="{95629F8E-9FB1-4DDB-8BF7-779489DCF30E}"/>
              </a:ext>
            </a:extLst>
          </p:cNvPr>
          <p:cNvSpPr txBox="1">
            <a:spLocks noChangeArrowheads="1"/>
          </p:cNvSpPr>
          <p:nvPr/>
        </p:nvSpPr>
        <p:spPr bwMode="auto">
          <a:xfrm>
            <a:off x="267128" y="5851525"/>
            <a:ext cx="11671443" cy="954107"/>
          </a:xfrm>
          <a:prstGeom prst="rect">
            <a:avLst/>
          </a:prstGeom>
          <a:noFill/>
          <a:ln>
            <a:noFill/>
          </a:ln>
          <a:effectLst>
            <a:prstShdw prst="shdw17" dist="17961" dir="13500000">
              <a:srgbClr val="3D991F"/>
            </a:prstShdw>
          </a:effec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2800" b="1">
                <a:solidFill>
                  <a:srgbClr val="0000FF"/>
                </a:solidFill>
              </a:rPr>
              <a:t>Nêu sự phân bố cây công nghiệp hàng năm </a:t>
            </a:r>
          </a:p>
          <a:p>
            <a:pPr algn="ctr" eaLnBrk="1" hangingPunct="1"/>
            <a:r>
              <a:rPr lang="en-US" altLang="en-US" sz="2800" b="1">
                <a:solidFill>
                  <a:srgbClr val="0000FF"/>
                </a:solidFill>
              </a:rPr>
              <a:t>và cây công nghiệp lâu năm chủ yếu ở nước ta?</a:t>
            </a:r>
          </a:p>
        </p:txBody>
      </p:sp>
      <p:sp>
        <p:nvSpPr>
          <p:cNvPr id="16510" name="Line 131">
            <a:extLst>
              <a:ext uri="{FF2B5EF4-FFF2-40B4-BE49-F238E27FC236}">
                <a16:creationId xmlns:a16="http://schemas.microsoft.com/office/drawing/2014/main" xmlns="" id="{B1BE3E9A-9278-499F-B210-214F21380A87}"/>
              </a:ext>
            </a:extLst>
          </p:cNvPr>
          <p:cNvSpPr>
            <a:spLocks noChangeShapeType="1"/>
          </p:cNvSpPr>
          <p:nvPr/>
        </p:nvSpPr>
        <p:spPr bwMode="auto">
          <a:xfrm>
            <a:off x="2362200" y="4267200"/>
            <a:ext cx="800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animEffect transition="in" filter="fade">
                                      <p:cBhvr>
                                        <p:cTn id="9" dur="500"/>
                                        <p:tgtEl>
                                          <p:spTgt spid="112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1391"/>
                                        </p:tgtEl>
                                        <p:attrNameLst>
                                          <p:attrName>style.visibility</p:attrName>
                                        </p:attrNameLst>
                                      </p:cBhvr>
                                      <p:to>
                                        <p:strVal val="visible"/>
                                      </p:to>
                                    </p:set>
                                    <p:animEffect transition="in" filter="box(in)">
                                      <p:cBhvr>
                                        <p:cTn id="14" dur="500"/>
                                        <p:tgtEl>
                                          <p:spTgt spid="11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113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408D7F7-79DB-4040-AB17-458C20473BC1}"/>
              </a:ext>
            </a:extLst>
          </p:cNvPr>
          <p:cNvGrpSpPr/>
          <p:nvPr/>
        </p:nvGrpSpPr>
        <p:grpSpPr>
          <a:xfrm>
            <a:off x="762228" y="0"/>
            <a:ext cx="5712063" cy="872949"/>
            <a:chOff x="1133366" y="2220084"/>
            <a:chExt cx="5681780" cy="914400"/>
          </a:xfrm>
        </p:grpSpPr>
        <p:sp>
          <p:nvSpPr>
            <p:cNvPr id="5" name="Arrow: Pentagon 4">
              <a:extLst>
                <a:ext uri="{FF2B5EF4-FFF2-40B4-BE49-F238E27FC236}">
                  <a16:creationId xmlns:a16="http://schemas.microsoft.com/office/drawing/2014/main" xmlns=""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6364303B-48DC-4B3D-8319-E9C0E9896BFB}"/>
              </a:ext>
            </a:extLst>
          </p:cNvPr>
          <p:cNvSpPr txBox="1"/>
          <p:nvPr/>
        </p:nvSpPr>
        <p:spPr>
          <a:xfrm>
            <a:off x="1956856" y="156068"/>
            <a:ext cx="93672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8" name="Group 7">
            <a:extLst>
              <a:ext uri="{FF2B5EF4-FFF2-40B4-BE49-F238E27FC236}">
                <a16:creationId xmlns:a16="http://schemas.microsoft.com/office/drawing/2014/main" xmlns=""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xmlns=""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xmlns=""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Box 16">
            <a:extLst>
              <a:ext uri="{FF2B5EF4-FFF2-40B4-BE49-F238E27FC236}">
                <a16:creationId xmlns:a16="http://schemas.microsoft.com/office/drawing/2014/main" xmlns="" id="{D7547424-9AB9-450B-8EA6-9BD8A6F1A25E}"/>
              </a:ext>
            </a:extLst>
          </p:cNvPr>
          <p:cNvSpPr txBox="1">
            <a:spLocks noChangeArrowheads="1"/>
          </p:cNvSpPr>
          <p:nvPr/>
        </p:nvSpPr>
        <p:spPr bwMode="auto">
          <a:xfrm>
            <a:off x="292814" y="1019309"/>
            <a:ext cx="4823716" cy="584775"/>
          </a:xfrm>
          <a:prstGeom prst="rect">
            <a:avLst/>
          </a:prstGeom>
          <a:solidFill>
            <a:schemeClr val="accent4">
              <a:lumMod val="20000"/>
              <a:lumOff val="80000"/>
            </a:schemeClr>
          </a:solidFill>
          <a:ln>
            <a:noFill/>
          </a:ln>
          <a:effec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cs typeface="Arial" panose="020B0604020202020204" pitchFamily="34" charset="0"/>
              </a:rPr>
              <a:t>2. Cây công nghiệp:</a:t>
            </a:r>
          </a:p>
        </p:txBody>
      </p:sp>
      <p:pic>
        <p:nvPicPr>
          <p:cNvPr id="2" name="Picture 1">
            <a:extLst>
              <a:ext uri="{FF2B5EF4-FFF2-40B4-BE49-F238E27FC236}">
                <a16:creationId xmlns:a16="http://schemas.microsoft.com/office/drawing/2014/main" xmlns="" id="{92F9D1FC-EC26-4FC2-A236-3A651FF78249}"/>
              </a:ext>
            </a:extLst>
          </p:cNvPr>
          <p:cNvPicPr>
            <a:picLocks noChangeAspect="1"/>
          </p:cNvPicPr>
          <p:nvPr/>
        </p:nvPicPr>
        <p:blipFill rotWithShape="1">
          <a:blip r:embed="rId2"/>
          <a:srcRect l="35562" t="23381" r="36713" b="7116"/>
          <a:stretch/>
        </p:blipFill>
        <p:spPr>
          <a:xfrm>
            <a:off x="7236519" y="0"/>
            <a:ext cx="4902622" cy="6913264"/>
          </a:xfrm>
          <a:prstGeom prst="rect">
            <a:avLst/>
          </a:prstGeom>
        </p:spPr>
      </p:pic>
      <p:sp>
        <p:nvSpPr>
          <p:cNvPr id="3" name="Rectangle 2">
            <a:extLst>
              <a:ext uri="{FF2B5EF4-FFF2-40B4-BE49-F238E27FC236}">
                <a16:creationId xmlns:a16="http://schemas.microsoft.com/office/drawing/2014/main" xmlns="" id="{C7AAD4FA-9E1F-42EB-BBF8-8494324628B5}"/>
              </a:ext>
            </a:extLst>
          </p:cNvPr>
          <p:cNvSpPr/>
          <p:nvPr/>
        </p:nvSpPr>
        <p:spPr>
          <a:xfrm>
            <a:off x="52860" y="2252994"/>
            <a:ext cx="7201342" cy="2062103"/>
          </a:xfrm>
          <a:prstGeom prst="rect">
            <a:avLst/>
          </a:prstGeom>
          <a:ln>
            <a:solidFill>
              <a:srgbClr val="0070C0"/>
            </a:solidFill>
            <a:prstDash val="dash"/>
          </a:ln>
        </p:spPr>
        <p:txBody>
          <a:bodyPr wrap="square">
            <a:spAutoFit/>
          </a:bodyPr>
          <a:lstStyle/>
          <a:p>
            <a:r>
              <a:rPr lang="en-US" sz="3200">
                <a:solidFill>
                  <a:srgbClr val="0070C0"/>
                </a:solidFill>
                <a:latin typeface="Arial" panose="020B0604020202020204" pitchFamily="34" charset="0"/>
                <a:cs typeface="Arial" panose="020B0604020202020204" pitchFamily="34" charset="0"/>
              </a:rPr>
              <a:t>Phân bố: Đông Nam Bộ, Trung du miền núi Bắc Bộ, Tây Nguyên. Do có diện tích đất feralit, đất badan lớn, khí hậu thích hợp với các loại cây.</a:t>
            </a:r>
          </a:p>
        </p:txBody>
      </p:sp>
      <p:sp>
        <p:nvSpPr>
          <p:cNvPr id="12" name="Freeform 3">
            <a:extLst>
              <a:ext uri="{FF2B5EF4-FFF2-40B4-BE49-F238E27FC236}">
                <a16:creationId xmlns:a16="http://schemas.microsoft.com/office/drawing/2014/main" xmlns="" id="{F073C805-115A-408E-B128-0F3A5D03916D}"/>
              </a:ext>
            </a:extLst>
          </p:cNvPr>
          <p:cNvSpPr>
            <a:spLocks/>
          </p:cNvSpPr>
          <p:nvPr/>
        </p:nvSpPr>
        <p:spPr bwMode="auto">
          <a:xfrm>
            <a:off x="8600596" y="835356"/>
            <a:ext cx="760412" cy="1333500"/>
          </a:xfrm>
          <a:custGeom>
            <a:avLst/>
            <a:gdLst>
              <a:gd name="T0" fmla="*/ 1181951710 w 479"/>
              <a:gd name="T1" fmla="*/ 604837500 h 840"/>
              <a:gd name="T2" fmla="*/ 1076105217 w 479"/>
              <a:gd name="T3" fmla="*/ 423386250 h 840"/>
              <a:gd name="T4" fmla="*/ 985379652 w 479"/>
              <a:gd name="T5" fmla="*/ 272176875 h 840"/>
              <a:gd name="T6" fmla="*/ 970258725 w 479"/>
              <a:gd name="T7" fmla="*/ 196572188 h 840"/>
              <a:gd name="T8" fmla="*/ 879533159 w 479"/>
              <a:gd name="T9" fmla="*/ 166330313 h 840"/>
              <a:gd name="T10" fmla="*/ 743444811 w 479"/>
              <a:gd name="T11" fmla="*/ 196572188 h 840"/>
              <a:gd name="T12" fmla="*/ 667840173 w 479"/>
              <a:gd name="T13" fmla="*/ 136088438 h 840"/>
              <a:gd name="T14" fmla="*/ 531751825 w 479"/>
              <a:gd name="T15" fmla="*/ 105846563 h 840"/>
              <a:gd name="T16" fmla="*/ 425905332 w 479"/>
              <a:gd name="T17" fmla="*/ 0 h 840"/>
              <a:gd name="T18" fmla="*/ 501509970 w 479"/>
              <a:gd name="T19" fmla="*/ 317539688 h 840"/>
              <a:gd name="T20" fmla="*/ 441026260 w 479"/>
              <a:gd name="T21" fmla="*/ 347781563 h 840"/>
              <a:gd name="T22" fmla="*/ 320058840 w 479"/>
              <a:gd name="T23" fmla="*/ 166330313 h 840"/>
              <a:gd name="T24" fmla="*/ 214212347 w 479"/>
              <a:gd name="T25" fmla="*/ 181451250 h 840"/>
              <a:gd name="T26" fmla="*/ 199091419 w 479"/>
              <a:gd name="T27" fmla="*/ 226814063 h 840"/>
              <a:gd name="T28" fmla="*/ 108365854 w 479"/>
              <a:gd name="T29" fmla="*/ 211693125 h 840"/>
              <a:gd name="T30" fmla="*/ 123486781 w 479"/>
              <a:gd name="T31" fmla="*/ 332660625 h 840"/>
              <a:gd name="T32" fmla="*/ 350300695 w 479"/>
              <a:gd name="T33" fmla="*/ 302418750 h 840"/>
              <a:gd name="T34" fmla="*/ 335179767 w 479"/>
              <a:gd name="T35" fmla="*/ 347781563 h 840"/>
              <a:gd name="T36" fmla="*/ 425905332 w 479"/>
              <a:gd name="T37" fmla="*/ 423386250 h 840"/>
              <a:gd name="T38" fmla="*/ 441026260 w 479"/>
              <a:gd name="T39" fmla="*/ 468749063 h 840"/>
              <a:gd name="T40" fmla="*/ 546872753 w 479"/>
              <a:gd name="T41" fmla="*/ 589716563 h 840"/>
              <a:gd name="T42" fmla="*/ 531751825 w 479"/>
              <a:gd name="T43" fmla="*/ 665321250 h 840"/>
              <a:gd name="T44" fmla="*/ 441026260 w 479"/>
              <a:gd name="T45" fmla="*/ 695563125 h 840"/>
              <a:gd name="T46" fmla="*/ 304937912 w 479"/>
              <a:gd name="T47" fmla="*/ 695563125 h 840"/>
              <a:gd name="T48" fmla="*/ 350300695 w 479"/>
              <a:gd name="T49" fmla="*/ 967740000 h 840"/>
              <a:gd name="T50" fmla="*/ 304937912 w 479"/>
              <a:gd name="T51" fmla="*/ 1134070313 h 840"/>
              <a:gd name="T52" fmla="*/ 425905332 w 479"/>
              <a:gd name="T53" fmla="*/ 1194554063 h 840"/>
              <a:gd name="T54" fmla="*/ 501509970 w 479"/>
              <a:gd name="T55" fmla="*/ 1255037813 h 840"/>
              <a:gd name="T56" fmla="*/ 365421622 w 479"/>
              <a:gd name="T57" fmla="*/ 1345763438 h 840"/>
              <a:gd name="T58" fmla="*/ 425905332 w 479"/>
              <a:gd name="T59" fmla="*/ 1527214688 h 840"/>
              <a:gd name="T60" fmla="*/ 365421622 w 479"/>
              <a:gd name="T61" fmla="*/ 1587698438 h 840"/>
              <a:gd name="T62" fmla="*/ 320058840 w 479"/>
              <a:gd name="T63" fmla="*/ 1557456563 h 840"/>
              <a:gd name="T64" fmla="*/ 456147188 w 479"/>
              <a:gd name="T65" fmla="*/ 1920359063 h 840"/>
              <a:gd name="T66" fmla="*/ 531751825 w 479"/>
              <a:gd name="T67" fmla="*/ 2011084688 h 840"/>
              <a:gd name="T68" fmla="*/ 546872753 w 479"/>
              <a:gd name="T69" fmla="*/ 2086689375 h 840"/>
              <a:gd name="T70" fmla="*/ 667840173 w 479"/>
              <a:gd name="T71" fmla="*/ 2116931250 h 840"/>
              <a:gd name="T72" fmla="*/ 682961101 w 479"/>
              <a:gd name="T73" fmla="*/ 2071568438 h 840"/>
              <a:gd name="T74" fmla="*/ 637598318 w 479"/>
              <a:gd name="T75" fmla="*/ 2026205625 h 840"/>
              <a:gd name="T76" fmla="*/ 425905332 w 479"/>
              <a:gd name="T77" fmla="*/ 1738907813 h 840"/>
              <a:gd name="T78" fmla="*/ 471268115 w 479"/>
              <a:gd name="T79" fmla="*/ 1587698438 h 840"/>
              <a:gd name="T80" fmla="*/ 577114608 w 479"/>
              <a:gd name="T81" fmla="*/ 1345763438 h 840"/>
              <a:gd name="T82" fmla="*/ 667840173 w 479"/>
              <a:gd name="T83" fmla="*/ 1073586563 h 840"/>
              <a:gd name="T84" fmla="*/ 803928521 w 479"/>
              <a:gd name="T85" fmla="*/ 1043344688 h 840"/>
              <a:gd name="T86" fmla="*/ 985379652 w 479"/>
              <a:gd name="T87" fmla="*/ 922377188 h 840"/>
              <a:gd name="T88" fmla="*/ 1000500580 w 479"/>
              <a:gd name="T89" fmla="*/ 846772500 h 840"/>
              <a:gd name="T90" fmla="*/ 1076105217 w 479"/>
              <a:gd name="T91" fmla="*/ 771167813 h 840"/>
              <a:gd name="T92" fmla="*/ 1030742435 w 479"/>
              <a:gd name="T93" fmla="*/ 665321250 h 840"/>
              <a:gd name="T94" fmla="*/ 1181951710 w 479"/>
              <a:gd name="T95" fmla="*/ 604837500 h 8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79" h="840">
                <a:moveTo>
                  <a:pt x="469" y="240"/>
                </a:moveTo>
                <a:cubicBezTo>
                  <a:pt x="465" y="187"/>
                  <a:pt x="479" y="151"/>
                  <a:pt x="427" y="168"/>
                </a:cubicBezTo>
                <a:cubicBezTo>
                  <a:pt x="381" y="153"/>
                  <a:pt x="383" y="155"/>
                  <a:pt x="391" y="108"/>
                </a:cubicBezTo>
                <a:cubicBezTo>
                  <a:pt x="389" y="98"/>
                  <a:pt x="392" y="85"/>
                  <a:pt x="385" y="78"/>
                </a:cubicBezTo>
                <a:cubicBezTo>
                  <a:pt x="376" y="69"/>
                  <a:pt x="349" y="66"/>
                  <a:pt x="349" y="66"/>
                </a:cubicBezTo>
                <a:cubicBezTo>
                  <a:pt x="343" y="67"/>
                  <a:pt x="298" y="79"/>
                  <a:pt x="295" y="78"/>
                </a:cubicBezTo>
                <a:cubicBezTo>
                  <a:pt x="283" y="74"/>
                  <a:pt x="276" y="61"/>
                  <a:pt x="265" y="54"/>
                </a:cubicBezTo>
                <a:cubicBezTo>
                  <a:pt x="254" y="47"/>
                  <a:pt x="217" y="43"/>
                  <a:pt x="211" y="42"/>
                </a:cubicBezTo>
                <a:cubicBezTo>
                  <a:pt x="183" y="1"/>
                  <a:pt x="201" y="11"/>
                  <a:pt x="169" y="0"/>
                </a:cubicBezTo>
                <a:cubicBezTo>
                  <a:pt x="156" y="38"/>
                  <a:pt x="177" y="94"/>
                  <a:pt x="199" y="126"/>
                </a:cubicBezTo>
                <a:cubicBezTo>
                  <a:pt x="191" y="130"/>
                  <a:pt x="184" y="140"/>
                  <a:pt x="175" y="138"/>
                </a:cubicBezTo>
                <a:cubicBezTo>
                  <a:pt x="138" y="130"/>
                  <a:pt x="143" y="91"/>
                  <a:pt x="127" y="66"/>
                </a:cubicBezTo>
                <a:cubicBezTo>
                  <a:pt x="113" y="68"/>
                  <a:pt x="98" y="66"/>
                  <a:pt x="85" y="72"/>
                </a:cubicBezTo>
                <a:cubicBezTo>
                  <a:pt x="79" y="75"/>
                  <a:pt x="85" y="88"/>
                  <a:pt x="79" y="90"/>
                </a:cubicBezTo>
                <a:cubicBezTo>
                  <a:pt x="67" y="93"/>
                  <a:pt x="55" y="86"/>
                  <a:pt x="43" y="84"/>
                </a:cubicBezTo>
                <a:cubicBezTo>
                  <a:pt x="4" y="115"/>
                  <a:pt x="0" y="116"/>
                  <a:pt x="49" y="132"/>
                </a:cubicBezTo>
                <a:cubicBezTo>
                  <a:pt x="92" y="123"/>
                  <a:pt x="93" y="112"/>
                  <a:pt x="139" y="120"/>
                </a:cubicBezTo>
                <a:cubicBezTo>
                  <a:pt x="137" y="126"/>
                  <a:pt x="130" y="133"/>
                  <a:pt x="133" y="138"/>
                </a:cubicBezTo>
                <a:cubicBezTo>
                  <a:pt x="141" y="151"/>
                  <a:pt x="159" y="156"/>
                  <a:pt x="169" y="168"/>
                </a:cubicBezTo>
                <a:cubicBezTo>
                  <a:pt x="173" y="173"/>
                  <a:pt x="171" y="181"/>
                  <a:pt x="175" y="186"/>
                </a:cubicBezTo>
                <a:cubicBezTo>
                  <a:pt x="187" y="204"/>
                  <a:pt x="204" y="217"/>
                  <a:pt x="217" y="234"/>
                </a:cubicBezTo>
                <a:cubicBezTo>
                  <a:pt x="215" y="244"/>
                  <a:pt x="218" y="257"/>
                  <a:pt x="211" y="264"/>
                </a:cubicBezTo>
                <a:cubicBezTo>
                  <a:pt x="202" y="273"/>
                  <a:pt x="175" y="276"/>
                  <a:pt x="175" y="276"/>
                </a:cubicBezTo>
                <a:cubicBezTo>
                  <a:pt x="140" y="267"/>
                  <a:pt x="142" y="245"/>
                  <a:pt x="121" y="276"/>
                </a:cubicBezTo>
                <a:cubicBezTo>
                  <a:pt x="118" y="309"/>
                  <a:pt x="98" y="370"/>
                  <a:pt x="139" y="384"/>
                </a:cubicBezTo>
                <a:cubicBezTo>
                  <a:pt x="129" y="422"/>
                  <a:pt x="111" y="410"/>
                  <a:pt x="121" y="450"/>
                </a:cubicBezTo>
                <a:cubicBezTo>
                  <a:pt x="194" y="413"/>
                  <a:pt x="149" y="444"/>
                  <a:pt x="169" y="474"/>
                </a:cubicBezTo>
                <a:cubicBezTo>
                  <a:pt x="176" y="485"/>
                  <a:pt x="189" y="490"/>
                  <a:pt x="199" y="498"/>
                </a:cubicBezTo>
                <a:cubicBezTo>
                  <a:pt x="196" y="500"/>
                  <a:pt x="147" y="528"/>
                  <a:pt x="145" y="534"/>
                </a:cubicBezTo>
                <a:cubicBezTo>
                  <a:pt x="138" y="552"/>
                  <a:pt x="159" y="592"/>
                  <a:pt x="169" y="606"/>
                </a:cubicBezTo>
                <a:cubicBezTo>
                  <a:pt x="161" y="614"/>
                  <a:pt x="156" y="627"/>
                  <a:pt x="145" y="630"/>
                </a:cubicBezTo>
                <a:cubicBezTo>
                  <a:pt x="138" y="632"/>
                  <a:pt x="128" y="611"/>
                  <a:pt x="127" y="618"/>
                </a:cubicBezTo>
                <a:cubicBezTo>
                  <a:pt x="115" y="717"/>
                  <a:pt x="120" y="722"/>
                  <a:pt x="181" y="762"/>
                </a:cubicBezTo>
                <a:cubicBezTo>
                  <a:pt x="190" y="775"/>
                  <a:pt x="204" y="784"/>
                  <a:pt x="211" y="798"/>
                </a:cubicBezTo>
                <a:cubicBezTo>
                  <a:pt x="216" y="807"/>
                  <a:pt x="209" y="822"/>
                  <a:pt x="217" y="828"/>
                </a:cubicBezTo>
                <a:cubicBezTo>
                  <a:pt x="230" y="838"/>
                  <a:pt x="265" y="840"/>
                  <a:pt x="265" y="840"/>
                </a:cubicBezTo>
                <a:cubicBezTo>
                  <a:pt x="267" y="834"/>
                  <a:pt x="273" y="828"/>
                  <a:pt x="271" y="822"/>
                </a:cubicBezTo>
                <a:cubicBezTo>
                  <a:pt x="268" y="814"/>
                  <a:pt x="258" y="811"/>
                  <a:pt x="253" y="804"/>
                </a:cubicBezTo>
                <a:cubicBezTo>
                  <a:pt x="228" y="771"/>
                  <a:pt x="200" y="711"/>
                  <a:pt x="169" y="690"/>
                </a:cubicBezTo>
                <a:cubicBezTo>
                  <a:pt x="160" y="663"/>
                  <a:pt x="157" y="640"/>
                  <a:pt x="187" y="630"/>
                </a:cubicBezTo>
                <a:cubicBezTo>
                  <a:pt x="202" y="592"/>
                  <a:pt x="203" y="567"/>
                  <a:pt x="229" y="534"/>
                </a:cubicBezTo>
                <a:cubicBezTo>
                  <a:pt x="217" y="497"/>
                  <a:pt x="246" y="457"/>
                  <a:pt x="265" y="426"/>
                </a:cubicBezTo>
                <a:cubicBezTo>
                  <a:pt x="286" y="433"/>
                  <a:pt x="300" y="425"/>
                  <a:pt x="319" y="414"/>
                </a:cubicBezTo>
                <a:cubicBezTo>
                  <a:pt x="344" y="399"/>
                  <a:pt x="391" y="366"/>
                  <a:pt x="391" y="366"/>
                </a:cubicBezTo>
                <a:cubicBezTo>
                  <a:pt x="393" y="356"/>
                  <a:pt x="392" y="345"/>
                  <a:pt x="397" y="336"/>
                </a:cubicBezTo>
                <a:cubicBezTo>
                  <a:pt x="404" y="324"/>
                  <a:pt x="423" y="319"/>
                  <a:pt x="427" y="306"/>
                </a:cubicBezTo>
                <a:cubicBezTo>
                  <a:pt x="432" y="292"/>
                  <a:pt x="414" y="278"/>
                  <a:pt x="409" y="264"/>
                </a:cubicBezTo>
                <a:cubicBezTo>
                  <a:pt x="464" y="257"/>
                  <a:pt x="448" y="271"/>
                  <a:pt x="469" y="240"/>
                </a:cubicBezTo>
                <a:close/>
              </a:path>
            </a:pathLst>
          </a:custGeom>
          <a:solidFill>
            <a:srgbClr val="FFFF66"/>
          </a:solidFill>
          <a:ln>
            <a:noFill/>
          </a:ln>
          <a:effectLst>
            <a:prstShdw prst="shdw17" dist="17961" dir="13500000">
              <a:srgbClr val="99993D"/>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14" name="Freeform 4">
            <a:extLst>
              <a:ext uri="{FF2B5EF4-FFF2-40B4-BE49-F238E27FC236}">
                <a16:creationId xmlns:a16="http://schemas.microsoft.com/office/drawing/2014/main" xmlns="" id="{28AFD48E-8C1C-4E9C-A203-3B9247BEA83C}"/>
              </a:ext>
            </a:extLst>
          </p:cNvPr>
          <p:cNvSpPr>
            <a:spLocks/>
          </p:cNvSpPr>
          <p:nvPr/>
        </p:nvSpPr>
        <p:spPr bwMode="auto">
          <a:xfrm>
            <a:off x="9190880" y="2535569"/>
            <a:ext cx="209550" cy="290512"/>
          </a:xfrm>
          <a:custGeom>
            <a:avLst/>
            <a:gdLst>
              <a:gd name="T0" fmla="*/ 20161250 w 132"/>
              <a:gd name="T1" fmla="*/ 7559662 h 183"/>
              <a:gd name="T2" fmla="*/ 80645000 w 132"/>
              <a:gd name="T3" fmla="*/ 143647865 h 183"/>
              <a:gd name="T4" fmla="*/ 231854375 w 132"/>
              <a:gd name="T5" fmla="*/ 355340626 h 183"/>
              <a:gd name="T6" fmla="*/ 307459063 w 132"/>
              <a:gd name="T7" fmla="*/ 461187006 h 183"/>
              <a:gd name="T8" fmla="*/ 262096250 w 132"/>
              <a:gd name="T9" fmla="*/ 309977891 h 183"/>
              <a:gd name="T10" fmla="*/ 186491563 w 132"/>
              <a:gd name="T11" fmla="*/ 128526954 h 183"/>
              <a:gd name="T12" fmla="*/ 141128750 w 132"/>
              <a:gd name="T13" fmla="*/ 113406042 h 183"/>
              <a:gd name="T14" fmla="*/ 20161250 w 132"/>
              <a:gd name="T15" fmla="*/ 7559662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183">
                <a:moveTo>
                  <a:pt x="8" y="3"/>
                </a:moveTo>
                <a:cubicBezTo>
                  <a:pt x="23" y="91"/>
                  <a:pt x="0" y="0"/>
                  <a:pt x="32" y="57"/>
                </a:cubicBezTo>
                <a:cubicBezTo>
                  <a:pt x="54" y="96"/>
                  <a:pt x="48" y="112"/>
                  <a:pt x="92" y="141"/>
                </a:cubicBezTo>
                <a:cubicBezTo>
                  <a:pt x="106" y="183"/>
                  <a:pt x="92" y="173"/>
                  <a:pt x="122" y="183"/>
                </a:cubicBezTo>
                <a:cubicBezTo>
                  <a:pt x="132" y="154"/>
                  <a:pt x="125" y="144"/>
                  <a:pt x="104" y="123"/>
                </a:cubicBezTo>
                <a:cubicBezTo>
                  <a:pt x="101" y="113"/>
                  <a:pt x="82" y="59"/>
                  <a:pt x="74" y="51"/>
                </a:cubicBezTo>
                <a:cubicBezTo>
                  <a:pt x="70" y="47"/>
                  <a:pt x="62" y="47"/>
                  <a:pt x="56" y="45"/>
                </a:cubicBezTo>
                <a:cubicBezTo>
                  <a:pt x="40" y="21"/>
                  <a:pt x="24" y="27"/>
                  <a:pt x="8" y="3"/>
                </a:cubicBezTo>
                <a:close/>
              </a:path>
            </a:pathLst>
          </a:custGeom>
          <a:solidFill>
            <a:srgbClr val="FFFF66"/>
          </a:solidFill>
          <a:ln>
            <a:noFill/>
          </a:ln>
          <a:effectLst>
            <a:prstShdw prst="shdw17" dist="17961" dir="13500000">
              <a:srgbClr val="99993D"/>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xmlns="" id="{B9810E02-6811-41A6-BC0F-85DFA252A8E0}"/>
              </a:ext>
            </a:extLst>
          </p:cNvPr>
          <p:cNvSpPr>
            <a:spLocks/>
          </p:cNvSpPr>
          <p:nvPr/>
        </p:nvSpPr>
        <p:spPr bwMode="auto">
          <a:xfrm>
            <a:off x="8957518" y="2252994"/>
            <a:ext cx="161925" cy="325437"/>
          </a:xfrm>
          <a:custGeom>
            <a:avLst/>
            <a:gdLst>
              <a:gd name="T0" fmla="*/ 73085325 w 102"/>
              <a:gd name="T1" fmla="*/ 2519359 h 205"/>
              <a:gd name="T2" fmla="*/ 12601575 w 102"/>
              <a:gd name="T3" fmla="*/ 17640273 h 205"/>
              <a:gd name="T4" fmla="*/ 27722513 w 102"/>
              <a:gd name="T5" fmla="*/ 93244844 h 205"/>
              <a:gd name="T6" fmla="*/ 42843450 w 102"/>
              <a:gd name="T7" fmla="*/ 199091244 h 205"/>
              <a:gd name="T8" fmla="*/ 118448138 w 102"/>
              <a:gd name="T9" fmla="*/ 289816730 h 205"/>
              <a:gd name="T10" fmla="*/ 224294700 w 102"/>
              <a:gd name="T11" fmla="*/ 516630444 h 205"/>
              <a:gd name="T12" fmla="*/ 148690013 w 102"/>
              <a:gd name="T13" fmla="*/ 274695815 h 205"/>
              <a:gd name="T14" fmla="*/ 73085325 w 102"/>
              <a:gd name="T15" fmla="*/ 2519359 h 2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205">
                <a:moveTo>
                  <a:pt x="29" y="1"/>
                </a:moveTo>
                <a:cubicBezTo>
                  <a:pt x="21" y="3"/>
                  <a:pt x="9" y="0"/>
                  <a:pt x="5" y="7"/>
                </a:cubicBezTo>
                <a:cubicBezTo>
                  <a:pt x="0" y="16"/>
                  <a:pt x="9" y="27"/>
                  <a:pt x="11" y="37"/>
                </a:cubicBezTo>
                <a:cubicBezTo>
                  <a:pt x="13" y="51"/>
                  <a:pt x="12" y="66"/>
                  <a:pt x="17" y="79"/>
                </a:cubicBezTo>
                <a:cubicBezTo>
                  <a:pt x="23" y="94"/>
                  <a:pt x="41" y="101"/>
                  <a:pt x="47" y="115"/>
                </a:cubicBezTo>
                <a:cubicBezTo>
                  <a:pt x="61" y="146"/>
                  <a:pt x="70" y="176"/>
                  <a:pt x="89" y="205"/>
                </a:cubicBezTo>
                <a:cubicBezTo>
                  <a:pt x="102" y="167"/>
                  <a:pt x="100" y="123"/>
                  <a:pt x="59" y="109"/>
                </a:cubicBezTo>
                <a:cubicBezTo>
                  <a:pt x="40" y="80"/>
                  <a:pt x="29" y="35"/>
                  <a:pt x="29" y="1"/>
                </a:cubicBezTo>
                <a:close/>
              </a:path>
            </a:pathLst>
          </a:custGeom>
          <a:solidFill>
            <a:srgbClr val="FFFF66"/>
          </a:solidFill>
          <a:ln>
            <a:noFill/>
          </a:ln>
          <a:effectLst>
            <a:prstShdw prst="shdw17" dist="17961" dir="13500000">
              <a:srgbClr val="99993D"/>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16" name="Freeform 6">
            <a:extLst>
              <a:ext uri="{FF2B5EF4-FFF2-40B4-BE49-F238E27FC236}">
                <a16:creationId xmlns:a16="http://schemas.microsoft.com/office/drawing/2014/main" xmlns="" id="{64C15629-0BE6-471C-AA2C-0421CADA3FF1}"/>
              </a:ext>
            </a:extLst>
          </p:cNvPr>
          <p:cNvSpPr>
            <a:spLocks/>
          </p:cNvSpPr>
          <p:nvPr/>
        </p:nvSpPr>
        <p:spPr bwMode="auto">
          <a:xfrm>
            <a:off x="9613155" y="2902281"/>
            <a:ext cx="484188" cy="933450"/>
          </a:xfrm>
          <a:custGeom>
            <a:avLst/>
            <a:gdLst>
              <a:gd name="T0" fmla="*/ 30241906 w 305"/>
              <a:gd name="T1" fmla="*/ 0 h 588"/>
              <a:gd name="T2" fmla="*/ 15120953 w 305"/>
              <a:gd name="T3" fmla="*/ 211693125 h 588"/>
              <a:gd name="T4" fmla="*/ 45362859 w 305"/>
              <a:gd name="T5" fmla="*/ 166330313 h 588"/>
              <a:gd name="T6" fmla="*/ 105846672 w 305"/>
              <a:gd name="T7" fmla="*/ 257055938 h 588"/>
              <a:gd name="T8" fmla="*/ 151209531 w 305"/>
              <a:gd name="T9" fmla="*/ 287297813 h 588"/>
              <a:gd name="T10" fmla="*/ 166330484 w 305"/>
              <a:gd name="T11" fmla="*/ 241935000 h 588"/>
              <a:gd name="T12" fmla="*/ 196572390 w 305"/>
              <a:gd name="T13" fmla="*/ 302418750 h 588"/>
              <a:gd name="T14" fmla="*/ 272177156 w 305"/>
              <a:gd name="T15" fmla="*/ 423386250 h 588"/>
              <a:gd name="T16" fmla="*/ 317540015 w 305"/>
              <a:gd name="T17" fmla="*/ 393144375 h 588"/>
              <a:gd name="T18" fmla="*/ 347781922 w 305"/>
              <a:gd name="T19" fmla="*/ 483870000 h 588"/>
              <a:gd name="T20" fmla="*/ 302419062 w 305"/>
              <a:gd name="T21" fmla="*/ 498990938 h 588"/>
              <a:gd name="T22" fmla="*/ 468749547 w 305"/>
              <a:gd name="T23" fmla="*/ 680442188 h 588"/>
              <a:gd name="T24" fmla="*/ 574596218 w 305"/>
              <a:gd name="T25" fmla="*/ 952619063 h 588"/>
              <a:gd name="T26" fmla="*/ 635080031 w 305"/>
              <a:gd name="T27" fmla="*/ 1209675000 h 588"/>
              <a:gd name="T28" fmla="*/ 650200984 w 305"/>
              <a:gd name="T29" fmla="*/ 1481851875 h 588"/>
              <a:gd name="T30" fmla="*/ 665321937 w 305"/>
              <a:gd name="T31" fmla="*/ 1164312188 h 588"/>
              <a:gd name="T32" fmla="*/ 574596218 w 305"/>
              <a:gd name="T33" fmla="*/ 967740000 h 588"/>
              <a:gd name="T34" fmla="*/ 619959078 w 305"/>
              <a:gd name="T35" fmla="*/ 877014375 h 588"/>
              <a:gd name="T36" fmla="*/ 559475265 w 305"/>
              <a:gd name="T37" fmla="*/ 740925938 h 588"/>
              <a:gd name="T38" fmla="*/ 468749547 w 305"/>
              <a:gd name="T39" fmla="*/ 695563125 h 588"/>
              <a:gd name="T40" fmla="*/ 453628593 w 305"/>
              <a:gd name="T41" fmla="*/ 529232813 h 588"/>
              <a:gd name="T42" fmla="*/ 362902875 w 305"/>
              <a:gd name="T43" fmla="*/ 393144375 h 588"/>
              <a:gd name="T44" fmla="*/ 257056203 w 305"/>
              <a:gd name="T45" fmla="*/ 287297813 h 588"/>
              <a:gd name="T46" fmla="*/ 75604766 w 305"/>
              <a:gd name="T47" fmla="*/ 105846563 h 588"/>
              <a:gd name="T48" fmla="*/ 30241906 w 305"/>
              <a:gd name="T49" fmla="*/ 0 h 5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5" h="588">
                <a:moveTo>
                  <a:pt x="12" y="0"/>
                </a:moveTo>
                <a:cubicBezTo>
                  <a:pt x="3" y="37"/>
                  <a:pt x="0" y="43"/>
                  <a:pt x="6" y="84"/>
                </a:cubicBezTo>
                <a:cubicBezTo>
                  <a:pt x="10" y="78"/>
                  <a:pt x="11" y="66"/>
                  <a:pt x="18" y="66"/>
                </a:cubicBezTo>
                <a:cubicBezTo>
                  <a:pt x="39" y="66"/>
                  <a:pt x="35" y="93"/>
                  <a:pt x="42" y="102"/>
                </a:cubicBezTo>
                <a:cubicBezTo>
                  <a:pt x="47" y="108"/>
                  <a:pt x="54" y="110"/>
                  <a:pt x="60" y="114"/>
                </a:cubicBezTo>
                <a:cubicBezTo>
                  <a:pt x="62" y="108"/>
                  <a:pt x="60" y="94"/>
                  <a:pt x="66" y="96"/>
                </a:cubicBezTo>
                <a:cubicBezTo>
                  <a:pt x="74" y="99"/>
                  <a:pt x="74" y="112"/>
                  <a:pt x="78" y="120"/>
                </a:cubicBezTo>
                <a:cubicBezTo>
                  <a:pt x="88" y="144"/>
                  <a:pt x="80" y="159"/>
                  <a:pt x="108" y="168"/>
                </a:cubicBezTo>
                <a:cubicBezTo>
                  <a:pt x="114" y="164"/>
                  <a:pt x="119" y="157"/>
                  <a:pt x="126" y="156"/>
                </a:cubicBezTo>
                <a:cubicBezTo>
                  <a:pt x="152" y="152"/>
                  <a:pt x="148" y="178"/>
                  <a:pt x="138" y="192"/>
                </a:cubicBezTo>
                <a:cubicBezTo>
                  <a:pt x="134" y="197"/>
                  <a:pt x="126" y="196"/>
                  <a:pt x="120" y="198"/>
                </a:cubicBezTo>
                <a:cubicBezTo>
                  <a:pt x="127" y="265"/>
                  <a:pt x="123" y="261"/>
                  <a:pt x="186" y="270"/>
                </a:cubicBezTo>
                <a:cubicBezTo>
                  <a:pt x="194" y="308"/>
                  <a:pt x="207" y="346"/>
                  <a:pt x="228" y="378"/>
                </a:cubicBezTo>
                <a:cubicBezTo>
                  <a:pt x="201" y="418"/>
                  <a:pt x="239" y="441"/>
                  <a:pt x="252" y="480"/>
                </a:cubicBezTo>
                <a:cubicBezTo>
                  <a:pt x="240" y="541"/>
                  <a:pt x="224" y="528"/>
                  <a:pt x="258" y="588"/>
                </a:cubicBezTo>
                <a:cubicBezTo>
                  <a:pt x="305" y="557"/>
                  <a:pt x="248" y="510"/>
                  <a:pt x="264" y="462"/>
                </a:cubicBezTo>
                <a:cubicBezTo>
                  <a:pt x="259" y="418"/>
                  <a:pt x="262" y="407"/>
                  <a:pt x="228" y="384"/>
                </a:cubicBezTo>
                <a:cubicBezTo>
                  <a:pt x="234" y="372"/>
                  <a:pt x="243" y="361"/>
                  <a:pt x="246" y="348"/>
                </a:cubicBezTo>
                <a:cubicBezTo>
                  <a:pt x="246" y="346"/>
                  <a:pt x="224" y="297"/>
                  <a:pt x="222" y="294"/>
                </a:cubicBezTo>
                <a:cubicBezTo>
                  <a:pt x="214" y="283"/>
                  <a:pt x="198" y="280"/>
                  <a:pt x="186" y="276"/>
                </a:cubicBezTo>
                <a:cubicBezTo>
                  <a:pt x="181" y="250"/>
                  <a:pt x="172" y="235"/>
                  <a:pt x="180" y="210"/>
                </a:cubicBezTo>
                <a:cubicBezTo>
                  <a:pt x="158" y="188"/>
                  <a:pt x="133" y="188"/>
                  <a:pt x="144" y="156"/>
                </a:cubicBezTo>
                <a:cubicBezTo>
                  <a:pt x="135" y="129"/>
                  <a:pt x="120" y="137"/>
                  <a:pt x="102" y="114"/>
                </a:cubicBezTo>
                <a:cubicBezTo>
                  <a:pt x="74" y="78"/>
                  <a:pt x="73" y="56"/>
                  <a:pt x="30" y="42"/>
                </a:cubicBezTo>
                <a:cubicBezTo>
                  <a:pt x="23" y="6"/>
                  <a:pt x="31" y="19"/>
                  <a:pt x="12" y="0"/>
                </a:cubicBezTo>
                <a:close/>
              </a:path>
            </a:pathLst>
          </a:custGeom>
          <a:solidFill>
            <a:srgbClr val="FFFF66"/>
          </a:solidFill>
          <a:ln>
            <a:noFill/>
          </a:ln>
          <a:effectLst>
            <a:prstShdw prst="shdw17" dist="17961" dir="13500000">
              <a:srgbClr val="99993D"/>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17" name="Freeform 8">
            <a:extLst>
              <a:ext uri="{FF2B5EF4-FFF2-40B4-BE49-F238E27FC236}">
                <a16:creationId xmlns:a16="http://schemas.microsoft.com/office/drawing/2014/main" xmlns="" id="{EFD1F104-77B9-4984-999E-585FDC17338C}"/>
              </a:ext>
            </a:extLst>
          </p:cNvPr>
          <p:cNvSpPr>
            <a:spLocks/>
          </p:cNvSpPr>
          <p:nvPr/>
        </p:nvSpPr>
        <p:spPr bwMode="auto">
          <a:xfrm>
            <a:off x="8412211" y="5363128"/>
            <a:ext cx="1090613" cy="968375"/>
          </a:xfrm>
          <a:custGeom>
            <a:avLst/>
            <a:gdLst>
              <a:gd name="T0" fmla="*/ 1426409091 w 687"/>
              <a:gd name="T1" fmla="*/ 236894688 h 610"/>
              <a:gd name="T2" fmla="*/ 1214715869 w 687"/>
              <a:gd name="T3" fmla="*/ 146169063 h 610"/>
              <a:gd name="T4" fmla="*/ 1078627370 w 687"/>
              <a:gd name="T5" fmla="*/ 146169063 h 610"/>
              <a:gd name="T6" fmla="*/ 957659814 w 687"/>
              <a:gd name="T7" fmla="*/ 85685313 h 610"/>
              <a:gd name="T8" fmla="*/ 942538870 w 687"/>
              <a:gd name="T9" fmla="*/ 10080625 h 610"/>
              <a:gd name="T10" fmla="*/ 897176036 w 687"/>
              <a:gd name="T11" fmla="*/ 25201563 h 610"/>
              <a:gd name="T12" fmla="*/ 882055092 w 687"/>
              <a:gd name="T13" fmla="*/ 70564375 h 610"/>
              <a:gd name="T14" fmla="*/ 821571314 w 687"/>
              <a:gd name="T15" fmla="*/ 100806250 h 610"/>
              <a:gd name="T16" fmla="*/ 866934147 w 687"/>
              <a:gd name="T17" fmla="*/ 252015625 h 610"/>
              <a:gd name="T18" fmla="*/ 670361870 w 687"/>
              <a:gd name="T19" fmla="*/ 206652813 h 610"/>
              <a:gd name="T20" fmla="*/ 443547703 w 687"/>
              <a:gd name="T21" fmla="*/ 221773750 h 610"/>
              <a:gd name="T22" fmla="*/ 398184870 w 687"/>
              <a:gd name="T23" fmla="*/ 297378438 h 610"/>
              <a:gd name="T24" fmla="*/ 383063926 w 687"/>
              <a:gd name="T25" fmla="*/ 448587813 h 610"/>
              <a:gd name="T26" fmla="*/ 246975426 w 687"/>
              <a:gd name="T27" fmla="*/ 433466875 h 610"/>
              <a:gd name="T28" fmla="*/ 110886926 w 687"/>
              <a:gd name="T29" fmla="*/ 539313438 h 610"/>
              <a:gd name="T30" fmla="*/ 186491648 w 687"/>
              <a:gd name="T31" fmla="*/ 781248438 h 610"/>
              <a:gd name="T32" fmla="*/ 95765981 w 687"/>
              <a:gd name="T33" fmla="*/ 932457813 h 610"/>
              <a:gd name="T34" fmla="*/ 95765981 w 687"/>
              <a:gd name="T35" fmla="*/ 1537295313 h 610"/>
              <a:gd name="T36" fmla="*/ 186491648 w 687"/>
              <a:gd name="T37" fmla="*/ 1522174375 h 610"/>
              <a:gd name="T38" fmla="*/ 216733537 w 687"/>
              <a:gd name="T39" fmla="*/ 1476811563 h 610"/>
              <a:gd name="T40" fmla="*/ 322580148 w 687"/>
              <a:gd name="T41" fmla="*/ 1431448750 h 610"/>
              <a:gd name="T42" fmla="*/ 428426759 w 687"/>
              <a:gd name="T43" fmla="*/ 1340723125 h 610"/>
              <a:gd name="T44" fmla="*/ 428426759 w 687"/>
              <a:gd name="T45" fmla="*/ 1249997500 h 610"/>
              <a:gd name="T46" fmla="*/ 488910537 w 687"/>
              <a:gd name="T47" fmla="*/ 1219755625 h 610"/>
              <a:gd name="T48" fmla="*/ 579636203 w 687"/>
              <a:gd name="T49" fmla="*/ 1249997500 h 610"/>
              <a:gd name="T50" fmla="*/ 821571314 w 687"/>
              <a:gd name="T51" fmla="*/ 1234876563 h 610"/>
              <a:gd name="T52" fmla="*/ 836692259 w 687"/>
              <a:gd name="T53" fmla="*/ 1129030000 h 610"/>
              <a:gd name="T54" fmla="*/ 927417925 w 687"/>
              <a:gd name="T55" fmla="*/ 1068546250 h 610"/>
              <a:gd name="T56" fmla="*/ 897176036 w 687"/>
              <a:gd name="T57" fmla="*/ 977820625 h 610"/>
              <a:gd name="T58" fmla="*/ 1048385481 w 687"/>
              <a:gd name="T59" fmla="*/ 1053425313 h 610"/>
              <a:gd name="T60" fmla="*/ 1139111147 w 687"/>
              <a:gd name="T61" fmla="*/ 1008062500 h 610"/>
              <a:gd name="T62" fmla="*/ 1018143592 w 687"/>
              <a:gd name="T63" fmla="*/ 887095000 h 610"/>
              <a:gd name="T64" fmla="*/ 1214715869 w 687"/>
              <a:gd name="T65" fmla="*/ 856853125 h 610"/>
              <a:gd name="T66" fmla="*/ 1108869258 w 687"/>
              <a:gd name="T67" fmla="*/ 720764688 h 610"/>
              <a:gd name="T68" fmla="*/ 1244957758 w 687"/>
              <a:gd name="T69" fmla="*/ 645160000 h 610"/>
              <a:gd name="T70" fmla="*/ 1260078703 w 687"/>
              <a:gd name="T71" fmla="*/ 524192500 h 610"/>
              <a:gd name="T72" fmla="*/ 1199594925 w 687"/>
              <a:gd name="T73" fmla="*/ 433466875 h 610"/>
              <a:gd name="T74" fmla="*/ 1350804369 w 687"/>
              <a:gd name="T75" fmla="*/ 539313438 h 610"/>
              <a:gd name="T76" fmla="*/ 1607860425 w 687"/>
              <a:gd name="T77" fmla="*/ 584676250 h 610"/>
              <a:gd name="T78" fmla="*/ 1713707036 w 687"/>
              <a:gd name="T79" fmla="*/ 569555313 h 610"/>
              <a:gd name="T80" fmla="*/ 1698586091 w 687"/>
              <a:gd name="T81" fmla="*/ 493950625 h 610"/>
              <a:gd name="T82" fmla="*/ 1426409091 w 687"/>
              <a:gd name="T83" fmla="*/ 478829688 h 610"/>
              <a:gd name="T84" fmla="*/ 1260078703 w 687"/>
              <a:gd name="T85" fmla="*/ 418345938 h 610"/>
              <a:gd name="T86" fmla="*/ 1320562480 w 687"/>
              <a:gd name="T87" fmla="*/ 357862188 h 610"/>
              <a:gd name="T88" fmla="*/ 1350804369 w 687"/>
              <a:gd name="T89" fmla="*/ 312499375 h 610"/>
              <a:gd name="T90" fmla="*/ 1426409091 w 687"/>
              <a:gd name="T91" fmla="*/ 236894688 h 6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87" h="610">
                <a:moveTo>
                  <a:pt x="566" y="94"/>
                </a:moveTo>
                <a:cubicBezTo>
                  <a:pt x="547" y="65"/>
                  <a:pt x="514" y="71"/>
                  <a:pt x="482" y="58"/>
                </a:cubicBezTo>
                <a:cubicBezTo>
                  <a:pt x="472" y="110"/>
                  <a:pt x="464" y="87"/>
                  <a:pt x="428" y="58"/>
                </a:cubicBezTo>
                <a:cubicBezTo>
                  <a:pt x="401" y="67"/>
                  <a:pt x="395" y="56"/>
                  <a:pt x="380" y="34"/>
                </a:cubicBezTo>
                <a:cubicBezTo>
                  <a:pt x="378" y="24"/>
                  <a:pt x="381" y="11"/>
                  <a:pt x="374" y="4"/>
                </a:cubicBezTo>
                <a:cubicBezTo>
                  <a:pt x="370" y="0"/>
                  <a:pt x="360" y="6"/>
                  <a:pt x="356" y="10"/>
                </a:cubicBezTo>
                <a:cubicBezTo>
                  <a:pt x="352" y="14"/>
                  <a:pt x="354" y="24"/>
                  <a:pt x="350" y="28"/>
                </a:cubicBezTo>
                <a:cubicBezTo>
                  <a:pt x="344" y="34"/>
                  <a:pt x="334" y="36"/>
                  <a:pt x="326" y="40"/>
                </a:cubicBezTo>
                <a:cubicBezTo>
                  <a:pt x="302" y="101"/>
                  <a:pt x="327" y="49"/>
                  <a:pt x="344" y="100"/>
                </a:cubicBezTo>
                <a:cubicBezTo>
                  <a:pt x="315" y="110"/>
                  <a:pt x="291" y="98"/>
                  <a:pt x="266" y="82"/>
                </a:cubicBezTo>
                <a:cubicBezTo>
                  <a:pt x="243" y="116"/>
                  <a:pt x="210" y="99"/>
                  <a:pt x="176" y="88"/>
                </a:cubicBezTo>
                <a:cubicBezTo>
                  <a:pt x="170" y="98"/>
                  <a:pt x="161" y="107"/>
                  <a:pt x="158" y="118"/>
                </a:cubicBezTo>
                <a:cubicBezTo>
                  <a:pt x="153" y="137"/>
                  <a:pt x="167" y="165"/>
                  <a:pt x="152" y="178"/>
                </a:cubicBezTo>
                <a:cubicBezTo>
                  <a:pt x="139" y="190"/>
                  <a:pt x="116" y="174"/>
                  <a:pt x="98" y="172"/>
                </a:cubicBezTo>
                <a:cubicBezTo>
                  <a:pt x="46" y="155"/>
                  <a:pt x="51" y="166"/>
                  <a:pt x="44" y="214"/>
                </a:cubicBezTo>
                <a:cubicBezTo>
                  <a:pt x="48" y="261"/>
                  <a:pt x="38" y="286"/>
                  <a:pt x="74" y="310"/>
                </a:cubicBezTo>
                <a:cubicBezTo>
                  <a:pt x="102" y="351"/>
                  <a:pt x="70" y="362"/>
                  <a:pt x="38" y="370"/>
                </a:cubicBezTo>
                <a:cubicBezTo>
                  <a:pt x="0" y="427"/>
                  <a:pt x="33" y="541"/>
                  <a:pt x="38" y="610"/>
                </a:cubicBezTo>
                <a:cubicBezTo>
                  <a:pt x="50" y="608"/>
                  <a:pt x="63" y="609"/>
                  <a:pt x="74" y="604"/>
                </a:cubicBezTo>
                <a:cubicBezTo>
                  <a:pt x="80" y="601"/>
                  <a:pt x="80" y="591"/>
                  <a:pt x="86" y="586"/>
                </a:cubicBezTo>
                <a:cubicBezTo>
                  <a:pt x="96" y="578"/>
                  <a:pt x="115" y="572"/>
                  <a:pt x="128" y="568"/>
                </a:cubicBezTo>
                <a:cubicBezTo>
                  <a:pt x="142" y="527"/>
                  <a:pt x="121" y="522"/>
                  <a:pt x="170" y="532"/>
                </a:cubicBezTo>
                <a:cubicBezTo>
                  <a:pt x="228" y="561"/>
                  <a:pt x="183" y="515"/>
                  <a:pt x="170" y="496"/>
                </a:cubicBezTo>
                <a:cubicBezTo>
                  <a:pt x="178" y="492"/>
                  <a:pt x="185" y="484"/>
                  <a:pt x="194" y="484"/>
                </a:cubicBezTo>
                <a:cubicBezTo>
                  <a:pt x="207" y="484"/>
                  <a:pt x="217" y="495"/>
                  <a:pt x="230" y="496"/>
                </a:cubicBezTo>
                <a:cubicBezTo>
                  <a:pt x="262" y="497"/>
                  <a:pt x="294" y="492"/>
                  <a:pt x="326" y="490"/>
                </a:cubicBezTo>
                <a:cubicBezTo>
                  <a:pt x="328" y="476"/>
                  <a:pt x="324" y="460"/>
                  <a:pt x="332" y="448"/>
                </a:cubicBezTo>
                <a:cubicBezTo>
                  <a:pt x="340" y="436"/>
                  <a:pt x="365" y="438"/>
                  <a:pt x="368" y="424"/>
                </a:cubicBezTo>
                <a:cubicBezTo>
                  <a:pt x="371" y="409"/>
                  <a:pt x="293" y="356"/>
                  <a:pt x="356" y="388"/>
                </a:cubicBezTo>
                <a:cubicBezTo>
                  <a:pt x="366" y="436"/>
                  <a:pt x="369" y="426"/>
                  <a:pt x="416" y="418"/>
                </a:cubicBezTo>
                <a:cubicBezTo>
                  <a:pt x="438" y="440"/>
                  <a:pt x="477" y="469"/>
                  <a:pt x="452" y="400"/>
                </a:cubicBezTo>
                <a:cubicBezTo>
                  <a:pt x="445" y="381"/>
                  <a:pt x="418" y="363"/>
                  <a:pt x="404" y="352"/>
                </a:cubicBezTo>
                <a:cubicBezTo>
                  <a:pt x="431" y="334"/>
                  <a:pt x="451" y="348"/>
                  <a:pt x="482" y="340"/>
                </a:cubicBezTo>
                <a:cubicBezTo>
                  <a:pt x="473" y="286"/>
                  <a:pt x="479" y="312"/>
                  <a:pt x="440" y="286"/>
                </a:cubicBezTo>
                <a:cubicBezTo>
                  <a:pt x="449" y="258"/>
                  <a:pt x="465" y="262"/>
                  <a:pt x="494" y="256"/>
                </a:cubicBezTo>
                <a:cubicBezTo>
                  <a:pt x="530" y="238"/>
                  <a:pt x="520" y="245"/>
                  <a:pt x="500" y="208"/>
                </a:cubicBezTo>
                <a:cubicBezTo>
                  <a:pt x="493" y="195"/>
                  <a:pt x="466" y="162"/>
                  <a:pt x="476" y="172"/>
                </a:cubicBezTo>
                <a:cubicBezTo>
                  <a:pt x="497" y="193"/>
                  <a:pt x="509" y="205"/>
                  <a:pt x="536" y="214"/>
                </a:cubicBezTo>
                <a:cubicBezTo>
                  <a:pt x="575" y="204"/>
                  <a:pt x="601" y="220"/>
                  <a:pt x="638" y="232"/>
                </a:cubicBezTo>
                <a:cubicBezTo>
                  <a:pt x="652" y="230"/>
                  <a:pt x="670" y="236"/>
                  <a:pt x="680" y="226"/>
                </a:cubicBezTo>
                <a:cubicBezTo>
                  <a:pt x="687" y="219"/>
                  <a:pt x="684" y="199"/>
                  <a:pt x="674" y="196"/>
                </a:cubicBezTo>
                <a:cubicBezTo>
                  <a:pt x="640" y="185"/>
                  <a:pt x="602" y="192"/>
                  <a:pt x="566" y="190"/>
                </a:cubicBezTo>
                <a:cubicBezTo>
                  <a:pt x="534" y="143"/>
                  <a:pt x="585" y="208"/>
                  <a:pt x="500" y="166"/>
                </a:cubicBezTo>
                <a:cubicBezTo>
                  <a:pt x="477" y="154"/>
                  <a:pt x="516" y="145"/>
                  <a:pt x="524" y="142"/>
                </a:cubicBezTo>
                <a:cubicBezTo>
                  <a:pt x="528" y="136"/>
                  <a:pt x="531" y="129"/>
                  <a:pt x="536" y="124"/>
                </a:cubicBezTo>
                <a:cubicBezTo>
                  <a:pt x="570" y="94"/>
                  <a:pt x="583" y="111"/>
                  <a:pt x="566" y="94"/>
                </a:cubicBezTo>
                <a:close/>
              </a:path>
            </a:pathLst>
          </a:custGeom>
          <a:solidFill>
            <a:srgbClr val="FFFF66"/>
          </a:solidFill>
          <a:ln>
            <a:noFill/>
          </a:ln>
          <a:effectLst>
            <a:prstShdw prst="shdw17" dist="17961" dir="13500000">
              <a:srgbClr val="99993D"/>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0" name="Freeform 3">
            <a:extLst>
              <a:ext uri="{FF2B5EF4-FFF2-40B4-BE49-F238E27FC236}">
                <a16:creationId xmlns:a16="http://schemas.microsoft.com/office/drawing/2014/main" xmlns="" id="{60DFA683-E867-4861-BD6C-0A8BF4ED28AE}"/>
              </a:ext>
            </a:extLst>
          </p:cNvPr>
          <p:cNvSpPr>
            <a:spLocks/>
          </p:cNvSpPr>
          <p:nvPr/>
        </p:nvSpPr>
        <p:spPr bwMode="auto">
          <a:xfrm>
            <a:off x="8692749" y="1308653"/>
            <a:ext cx="111125" cy="203200"/>
          </a:xfrm>
          <a:custGeom>
            <a:avLst/>
            <a:gdLst>
              <a:gd name="T0" fmla="*/ 100806250 w 70"/>
              <a:gd name="T1" fmla="*/ 0 h 128"/>
              <a:gd name="T2" fmla="*/ 0 w 70"/>
              <a:gd name="T3" fmla="*/ 241935000 h 128"/>
              <a:gd name="T4" fmla="*/ 131048125 w 70"/>
              <a:gd name="T5" fmla="*/ 322580000 h 128"/>
              <a:gd name="T6" fmla="*/ 171370625 w 70"/>
              <a:gd name="T7" fmla="*/ 282257500 h 128"/>
              <a:gd name="T8" fmla="*/ 131048125 w 70"/>
              <a:gd name="T9" fmla="*/ 141128750 h 128"/>
              <a:gd name="T10" fmla="*/ 120967500 w 70"/>
              <a:gd name="T11" fmla="*/ 70564375 h 128"/>
              <a:gd name="T12" fmla="*/ 100806250 w 70"/>
              <a:gd name="T13" fmla="*/ 0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28">
                <a:moveTo>
                  <a:pt x="40" y="0"/>
                </a:moveTo>
                <a:cubicBezTo>
                  <a:pt x="37" y="54"/>
                  <a:pt x="48" y="77"/>
                  <a:pt x="0" y="96"/>
                </a:cubicBezTo>
                <a:cubicBezTo>
                  <a:pt x="6" y="121"/>
                  <a:pt x="27" y="119"/>
                  <a:pt x="52" y="128"/>
                </a:cubicBezTo>
                <a:cubicBezTo>
                  <a:pt x="57" y="123"/>
                  <a:pt x="65" y="119"/>
                  <a:pt x="68" y="112"/>
                </a:cubicBezTo>
                <a:cubicBezTo>
                  <a:pt x="70" y="108"/>
                  <a:pt x="56" y="68"/>
                  <a:pt x="52" y="56"/>
                </a:cubicBezTo>
                <a:cubicBezTo>
                  <a:pt x="69" y="14"/>
                  <a:pt x="61" y="52"/>
                  <a:pt x="48" y="28"/>
                </a:cubicBezTo>
                <a:cubicBezTo>
                  <a:pt x="43" y="20"/>
                  <a:pt x="43" y="9"/>
                  <a:pt x="40" y="0"/>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1" name="Freeform 4">
            <a:extLst>
              <a:ext uri="{FF2B5EF4-FFF2-40B4-BE49-F238E27FC236}">
                <a16:creationId xmlns:a16="http://schemas.microsoft.com/office/drawing/2014/main" xmlns="" id="{23B184D8-5918-4E32-85EB-0147F201AFEC}"/>
              </a:ext>
            </a:extLst>
          </p:cNvPr>
          <p:cNvSpPr>
            <a:spLocks/>
          </p:cNvSpPr>
          <p:nvPr/>
        </p:nvSpPr>
        <p:spPr bwMode="auto">
          <a:xfrm>
            <a:off x="8746724" y="2226228"/>
            <a:ext cx="219075" cy="203200"/>
          </a:xfrm>
          <a:custGeom>
            <a:avLst/>
            <a:gdLst>
              <a:gd name="T0" fmla="*/ 317539688 w 138"/>
              <a:gd name="T1" fmla="*/ 126007813 h 128"/>
              <a:gd name="T2" fmla="*/ 186491563 w 138"/>
              <a:gd name="T3" fmla="*/ 15120938 h 128"/>
              <a:gd name="T4" fmla="*/ 115927188 w 138"/>
              <a:gd name="T5" fmla="*/ 45362813 h 128"/>
              <a:gd name="T6" fmla="*/ 25201563 w 138"/>
              <a:gd name="T7" fmla="*/ 55443438 h 128"/>
              <a:gd name="T8" fmla="*/ 95765938 w 138"/>
              <a:gd name="T9" fmla="*/ 115927188 h 128"/>
              <a:gd name="T10" fmla="*/ 85685313 w 138"/>
              <a:gd name="T11" fmla="*/ 156249688 h 128"/>
              <a:gd name="T12" fmla="*/ 75604688 w 138"/>
              <a:gd name="T13" fmla="*/ 226814063 h 128"/>
              <a:gd name="T14" fmla="*/ 85685313 w 138"/>
              <a:gd name="T15" fmla="*/ 307459063 h 128"/>
              <a:gd name="T16" fmla="*/ 216733438 w 138"/>
              <a:gd name="T17" fmla="*/ 186491563 h 128"/>
              <a:gd name="T18" fmla="*/ 267136563 w 138"/>
              <a:gd name="T19" fmla="*/ 196572188 h 128"/>
              <a:gd name="T20" fmla="*/ 347781563 w 138"/>
              <a:gd name="T21" fmla="*/ 206652813 h 128"/>
              <a:gd name="T22" fmla="*/ 317539688 w 138"/>
              <a:gd name="T23" fmla="*/ 126007813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8" h="128">
                <a:moveTo>
                  <a:pt x="126" y="50"/>
                </a:moveTo>
                <a:cubicBezTo>
                  <a:pt x="109" y="25"/>
                  <a:pt x="102" y="17"/>
                  <a:pt x="74" y="6"/>
                </a:cubicBezTo>
                <a:cubicBezTo>
                  <a:pt x="52" y="43"/>
                  <a:pt x="75" y="20"/>
                  <a:pt x="46" y="18"/>
                </a:cubicBezTo>
                <a:cubicBezTo>
                  <a:pt x="34" y="17"/>
                  <a:pt x="22" y="21"/>
                  <a:pt x="10" y="22"/>
                </a:cubicBezTo>
                <a:cubicBezTo>
                  <a:pt x="22" y="70"/>
                  <a:pt x="0" y="0"/>
                  <a:pt x="38" y="46"/>
                </a:cubicBezTo>
                <a:cubicBezTo>
                  <a:pt x="42" y="50"/>
                  <a:pt x="35" y="57"/>
                  <a:pt x="34" y="62"/>
                </a:cubicBezTo>
                <a:cubicBezTo>
                  <a:pt x="32" y="71"/>
                  <a:pt x="31" y="81"/>
                  <a:pt x="30" y="90"/>
                </a:cubicBezTo>
                <a:cubicBezTo>
                  <a:pt x="31" y="101"/>
                  <a:pt x="25" y="117"/>
                  <a:pt x="34" y="122"/>
                </a:cubicBezTo>
                <a:cubicBezTo>
                  <a:pt x="45" y="128"/>
                  <a:pt x="79" y="81"/>
                  <a:pt x="86" y="74"/>
                </a:cubicBezTo>
                <a:cubicBezTo>
                  <a:pt x="93" y="75"/>
                  <a:pt x="101" y="74"/>
                  <a:pt x="106" y="78"/>
                </a:cubicBezTo>
                <a:cubicBezTo>
                  <a:pt x="134" y="100"/>
                  <a:pt x="109" y="118"/>
                  <a:pt x="138" y="82"/>
                </a:cubicBezTo>
                <a:cubicBezTo>
                  <a:pt x="129" y="55"/>
                  <a:pt x="134" y="66"/>
                  <a:pt x="126" y="50"/>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2" name="Freeform 5">
            <a:extLst>
              <a:ext uri="{FF2B5EF4-FFF2-40B4-BE49-F238E27FC236}">
                <a16:creationId xmlns:a16="http://schemas.microsoft.com/office/drawing/2014/main" xmlns="" id="{FD551542-EBBF-4D55-A4BA-02AE6F02D6FD}"/>
              </a:ext>
            </a:extLst>
          </p:cNvPr>
          <p:cNvSpPr>
            <a:spLocks/>
          </p:cNvSpPr>
          <p:nvPr/>
        </p:nvSpPr>
        <p:spPr bwMode="auto">
          <a:xfrm>
            <a:off x="8827687" y="2470703"/>
            <a:ext cx="77787" cy="44450"/>
          </a:xfrm>
          <a:custGeom>
            <a:avLst/>
            <a:gdLst>
              <a:gd name="T0" fmla="*/ 57962427 w 49"/>
              <a:gd name="T1" fmla="*/ 0 h 28"/>
              <a:gd name="T2" fmla="*/ 57962427 w 49"/>
              <a:gd name="T3" fmla="*/ 70564375 h 28"/>
              <a:gd name="T4" fmla="*/ 57962427 w 49"/>
              <a:gd name="T5" fmla="*/ 0 h 28"/>
              <a:gd name="T6" fmla="*/ 0 60000 65536"/>
              <a:gd name="T7" fmla="*/ 0 60000 65536"/>
              <a:gd name="T8" fmla="*/ 0 60000 65536"/>
            </a:gdLst>
            <a:ahLst/>
            <a:cxnLst>
              <a:cxn ang="T6">
                <a:pos x="T0" y="T1"/>
              </a:cxn>
              <a:cxn ang="T7">
                <a:pos x="T2" y="T3"/>
              </a:cxn>
              <a:cxn ang="T8">
                <a:pos x="T4" y="T5"/>
              </a:cxn>
            </a:cxnLst>
            <a:rect l="0" t="0" r="r" b="b"/>
            <a:pathLst>
              <a:path w="49" h="28">
                <a:moveTo>
                  <a:pt x="23" y="0"/>
                </a:moveTo>
                <a:cubicBezTo>
                  <a:pt x="6" y="13"/>
                  <a:pt x="0" y="20"/>
                  <a:pt x="23" y="28"/>
                </a:cubicBezTo>
                <a:cubicBezTo>
                  <a:pt x="49" y="19"/>
                  <a:pt x="23" y="21"/>
                  <a:pt x="23" y="0"/>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3" name="Freeform 6">
            <a:extLst>
              <a:ext uri="{FF2B5EF4-FFF2-40B4-BE49-F238E27FC236}">
                <a16:creationId xmlns:a16="http://schemas.microsoft.com/office/drawing/2014/main" xmlns="" id="{0264B8A9-9628-47CD-AE3F-BC853600180E}"/>
              </a:ext>
            </a:extLst>
          </p:cNvPr>
          <p:cNvSpPr>
            <a:spLocks/>
          </p:cNvSpPr>
          <p:nvPr/>
        </p:nvSpPr>
        <p:spPr bwMode="auto">
          <a:xfrm>
            <a:off x="8868962" y="2513566"/>
            <a:ext cx="46037" cy="77787"/>
          </a:xfrm>
          <a:custGeom>
            <a:avLst/>
            <a:gdLst>
              <a:gd name="T0" fmla="*/ 42841397 w 29"/>
              <a:gd name="T1" fmla="*/ 83163828 h 49"/>
              <a:gd name="T2" fmla="*/ 12599851 w 29"/>
              <a:gd name="T3" fmla="*/ 93244388 h 49"/>
              <a:gd name="T4" fmla="*/ 52921913 w 29"/>
              <a:gd name="T5" fmla="*/ 123486069 h 49"/>
              <a:gd name="T6" fmla="*/ 73082944 w 29"/>
              <a:gd name="T7" fmla="*/ 93244388 h 49"/>
              <a:gd name="T8" fmla="*/ 42841397 w 29"/>
              <a:gd name="T9" fmla="*/ 8316382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49">
                <a:moveTo>
                  <a:pt x="17" y="33"/>
                </a:moveTo>
                <a:cubicBezTo>
                  <a:pt x="13" y="34"/>
                  <a:pt x="4" y="33"/>
                  <a:pt x="5" y="37"/>
                </a:cubicBezTo>
                <a:cubicBezTo>
                  <a:pt x="7" y="43"/>
                  <a:pt x="14" y="49"/>
                  <a:pt x="21" y="49"/>
                </a:cubicBezTo>
                <a:cubicBezTo>
                  <a:pt x="26" y="49"/>
                  <a:pt x="26" y="41"/>
                  <a:pt x="29" y="37"/>
                </a:cubicBezTo>
                <a:cubicBezTo>
                  <a:pt x="10" y="31"/>
                  <a:pt x="0" y="0"/>
                  <a:pt x="17" y="33"/>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4" name="Freeform 7">
            <a:extLst>
              <a:ext uri="{FF2B5EF4-FFF2-40B4-BE49-F238E27FC236}">
                <a16:creationId xmlns:a16="http://schemas.microsoft.com/office/drawing/2014/main" xmlns="" id="{B61F46B6-5248-4984-9709-566897055771}"/>
              </a:ext>
            </a:extLst>
          </p:cNvPr>
          <p:cNvSpPr>
            <a:spLocks/>
          </p:cNvSpPr>
          <p:nvPr/>
        </p:nvSpPr>
        <p:spPr bwMode="auto">
          <a:xfrm>
            <a:off x="10223099" y="4159803"/>
            <a:ext cx="76200" cy="146050"/>
          </a:xfrm>
          <a:custGeom>
            <a:avLst/>
            <a:gdLst>
              <a:gd name="T0" fmla="*/ 110886875 w 48"/>
              <a:gd name="T1" fmla="*/ 0 h 92"/>
              <a:gd name="T2" fmla="*/ 0 w 48"/>
              <a:gd name="T3" fmla="*/ 161290000 h 92"/>
              <a:gd name="T4" fmla="*/ 70564375 w 48"/>
              <a:gd name="T5" fmla="*/ 231854375 h 92"/>
              <a:gd name="T6" fmla="*/ 120967500 w 48"/>
              <a:gd name="T7" fmla="*/ 141128750 h 92"/>
              <a:gd name="T8" fmla="*/ 110886875 w 48"/>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92">
                <a:moveTo>
                  <a:pt x="44" y="0"/>
                </a:moveTo>
                <a:cubicBezTo>
                  <a:pt x="10" y="27"/>
                  <a:pt x="34" y="37"/>
                  <a:pt x="0" y="64"/>
                </a:cubicBezTo>
                <a:cubicBezTo>
                  <a:pt x="30" y="74"/>
                  <a:pt x="22" y="64"/>
                  <a:pt x="28" y="92"/>
                </a:cubicBezTo>
                <a:cubicBezTo>
                  <a:pt x="47" y="86"/>
                  <a:pt x="42" y="73"/>
                  <a:pt x="48" y="56"/>
                </a:cubicBezTo>
                <a:cubicBezTo>
                  <a:pt x="38" y="16"/>
                  <a:pt x="24" y="48"/>
                  <a:pt x="44" y="0"/>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5" name="Freeform 8">
            <a:extLst>
              <a:ext uri="{FF2B5EF4-FFF2-40B4-BE49-F238E27FC236}">
                <a16:creationId xmlns:a16="http://schemas.microsoft.com/office/drawing/2014/main" xmlns="" id="{CE6B4C26-6676-401F-BE97-3DBA371A9BD0}"/>
              </a:ext>
            </a:extLst>
          </p:cNvPr>
          <p:cNvSpPr>
            <a:spLocks/>
          </p:cNvSpPr>
          <p:nvPr/>
        </p:nvSpPr>
        <p:spPr bwMode="auto">
          <a:xfrm>
            <a:off x="9815112" y="4064553"/>
            <a:ext cx="46037" cy="96838"/>
          </a:xfrm>
          <a:custGeom>
            <a:avLst/>
            <a:gdLst>
              <a:gd name="T0" fmla="*/ 2519335 w 29"/>
              <a:gd name="T1" fmla="*/ 0 h 61"/>
              <a:gd name="T2" fmla="*/ 52921913 w 29"/>
              <a:gd name="T3" fmla="*/ 100806770 h 61"/>
              <a:gd name="T4" fmla="*/ 73082944 w 29"/>
              <a:gd name="T5" fmla="*/ 60484062 h 61"/>
              <a:gd name="T6" fmla="*/ 2519335 w 29"/>
              <a:gd name="T7" fmla="*/ 0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61">
                <a:moveTo>
                  <a:pt x="1" y="0"/>
                </a:moveTo>
                <a:cubicBezTo>
                  <a:pt x="10" y="37"/>
                  <a:pt x="0" y="26"/>
                  <a:pt x="21" y="40"/>
                </a:cubicBezTo>
                <a:cubicBezTo>
                  <a:pt x="28" y="61"/>
                  <a:pt x="24" y="56"/>
                  <a:pt x="29" y="24"/>
                </a:cubicBezTo>
                <a:cubicBezTo>
                  <a:pt x="24" y="3"/>
                  <a:pt x="20" y="6"/>
                  <a:pt x="1" y="0"/>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6" name="Freeform 9">
            <a:extLst>
              <a:ext uri="{FF2B5EF4-FFF2-40B4-BE49-F238E27FC236}">
                <a16:creationId xmlns:a16="http://schemas.microsoft.com/office/drawing/2014/main" xmlns="" id="{6D2CB4F8-ED3D-4ED1-84DF-66B52F4DC30A}"/>
              </a:ext>
            </a:extLst>
          </p:cNvPr>
          <p:cNvSpPr>
            <a:spLocks/>
          </p:cNvSpPr>
          <p:nvPr/>
        </p:nvSpPr>
        <p:spPr bwMode="auto">
          <a:xfrm>
            <a:off x="9726212" y="4247116"/>
            <a:ext cx="53975" cy="134937"/>
          </a:xfrm>
          <a:custGeom>
            <a:avLst/>
            <a:gdLst>
              <a:gd name="T0" fmla="*/ 73085325 w 34"/>
              <a:gd name="T1" fmla="*/ 63002879 h 85"/>
              <a:gd name="T2" fmla="*/ 2520950 w 34"/>
              <a:gd name="T3" fmla="*/ 63002879 h 85"/>
              <a:gd name="T4" fmla="*/ 42843450 w 34"/>
              <a:gd name="T5" fmla="*/ 214211694 h 85"/>
              <a:gd name="T6" fmla="*/ 73085325 w 34"/>
              <a:gd name="T7" fmla="*/ 63002879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85">
                <a:moveTo>
                  <a:pt x="29" y="25"/>
                </a:moveTo>
                <a:cubicBezTo>
                  <a:pt x="0" y="6"/>
                  <a:pt x="7" y="0"/>
                  <a:pt x="1" y="25"/>
                </a:cubicBezTo>
                <a:cubicBezTo>
                  <a:pt x="4" y="51"/>
                  <a:pt x="9" y="62"/>
                  <a:pt x="17" y="85"/>
                </a:cubicBezTo>
                <a:cubicBezTo>
                  <a:pt x="34" y="60"/>
                  <a:pt x="25" y="78"/>
                  <a:pt x="29" y="25"/>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7" name="Freeform 10">
            <a:extLst>
              <a:ext uri="{FF2B5EF4-FFF2-40B4-BE49-F238E27FC236}">
                <a16:creationId xmlns:a16="http://schemas.microsoft.com/office/drawing/2014/main" xmlns="" id="{9FDCB0F4-1E8F-4AAB-8C18-F983ADE51188}"/>
              </a:ext>
            </a:extLst>
          </p:cNvPr>
          <p:cNvSpPr>
            <a:spLocks/>
          </p:cNvSpPr>
          <p:nvPr/>
        </p:nvSpPr>
        <p:spPr bwMode="auto">
          <a:xfrm>
            <a:off x="9829399" y="4470953"/>
            <a:ext cx="155575" cy="401638"/>
          </a:xfrm>
          <a:custGeom>
            <a:avLst/>
            <a:gdLst>
              <a:gd name="T0" fmla="*/ 90725625 w 98"/>
              <a:gd name="T1" fmla="*/ 0 h 253"/>
              <a:gd name="T2" fmla="*/ 90725625 w 98"/>
              <a:gd name="T3" fmla="*/ 241935301 h 253"/>
              <a:gd name="T4" fmla="*/ 30241875 w 98"/>
              <a:gd name="T5" fmla="*/ 372983589 h 253"/>
              <a:gd name="T6" fmla="*/ 80645000 w 98"/>
              <a:gd name="T7" fmla="*/ 564515703 h 253"/>
              <a:gd name="T8" fmla="*/ 120967500 w 98"/>
              <a:gd name="T9" fmla="*/ 483870602 h 253"/>
              <a:gd name="T10" fmla="*/ 110886875 w 98"/>
              <a:gd name="T11" fmla="*/ 372983589 h 253"/>
              <a:gd name="T12" fmla="*/ 80645000 w 98"/>
              <a:gd name="T13" fmla="*/ 352822314 h 253"/>
              <a:gd name="T14" fmla="*/ 201612500 w 98"/>
              <a:gd name="T15" fmla="*/ 241935301 h 253"/>
              <a:gd name="T16" fmla="*/ 201612500 w 98"/>
              <a:gd name="T17" fmla="*/ 151209563 h 253"/>
              <a:gd name="T18" fmla="*/ 90725625 w 98"/>
              <a:gd name="T19" fmla="*/ 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 h="253">
                <a:moveTo>
                  <a:pt x="36" y="0"/>
                </a:moveTo>
                <a:cubicBezTo>
                  <a:pt x="47" y="36"/>
                  <a:pt x="65" y="67"/>
                  <a:pt x="36" y="96"/>
                </a:cubicBezTo>
                <a:cubicBezTo>
                  <a:pt x="29" y="117"/>
                  <a:pt x="25" y="128"/>
                  <a:pt x="12" y="148"/>
                </a:cubicBezTo>
                <a:cubicBezTo>
                  <a:pt x="6" y="176"/>
                  <a:pt x="0" y="213"/>
                  <a:pt x="32" y="224"/>
                </a:cubicBezTo>
                <a:cubicBezTo>
                  <a:pt x="71" y="253"/>
                  <a:pt x="58" y="211"/>
                  <a:pt x="48" y="192"/>
                </a:cubicBezTo>
                <a:cubicBezTo>
                  <a:pt x="47" y="177"/>
                  <a:pt x="48" y="162"/>
                  <a:pt x="44" y="148"/>
                </a:cubicBezTo>
                <a:cubicBezTo>
                  <a:pt x="43" y="143"/>
                  <a:pt x="33" y="145"/>
                  <a:pt x="32" y="140"/>
                </a:cubicBezTo>
                <a:cubicBezTo>
                  <a:pt x="29" y="116"/>
                  <a:pt x="62" y="100"/>
                  <a:pt x="80" y="96"/>
                </a:cubicBezTo>
                <a:cubicBezTo>
                  <a:pt x="89" y="78"/>
                  <a:pt x="98" y="72"/>
                  <a:pt x="80" y="60"/>
                </a:cubicBezTo>
                <a:cubicBezTo>
                  <a:pt x="70" y="34"/>
                  <a:pt x="44" y="24"/>
                  <a:pt x="36" y="0"/>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8" name="Freeform 11">
            <a:extLst>
              <a:ext uri="{FF2B5EF4-FFF2-40B4-BE49-F238E27FC236}">
                <a16:creationId xmlns:a16="http://schemas.microsoft.com/office/drawing/2014/main" xmlns="" id="{8E6CCE74-93ED-4AD8-9ADB-62414E1C4369}"/>
              </a:ext>
            </a:extLst>
          </p:cNvPr>
          <p:cNvSpPr>
            <a:spLocks/>
          </p:cNvSpPr>
          <p:nvPr/>
        </p:nvSpPr>
        <p:spPr bwMode="auto">
          <a:xfrm>
            <a:off x="10248499" y="4724953"/>
            <a:ext cx="50800" cy="157163"/>
          </a:xfrm>
          <a:custGeom>
            <a:avLst/>
            <a:gdLst>
              <a:gd name="T0" fmla="*/ 60483750 w 32"/>
              <a:gd name="T1" fmla="*/ 30241971 h 99"/>
              <a:gd name="T2" fmla="*/ 0 w 32"/>
              <a:gd name="T3" fmla="*/ 120967885 h 99"/>
              <a:gd name="T4" fmla="*/ 80645000 w 32"/>
              <a:gd name="T5" fmla="*/ 191532484 h 99"/>
              <a:gd name="T6" fmla="*/ 70564375 w 32"/>
              <a:gd name="T7" fmla="*/ 80645257 h 99"/>
              <a:gd name="T8" fmla="*/ 40322500 w 32"/>
              <a:gd name="T9" fmla="*/ 0 h 99"/>
              <a:gd name="T10" fmla="*/ 60483750 w 32"/>
              <a:gd name="T11" fmla="*/ 30241971 h 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99">
                <a:moveTo>
                  <a:pt x="24" y="12"/>
                </a:moveTo>
                <a:cubicBezTo>
                  <a:pt x="15" y="25"/>
                  <a:pt x="5" y="33"/>
                  <a:pt x="0" y="48"/>
                </a:cubicBezTo>
                <a:cubicBezTo>
                  <a:pt x="4" y="83"/>
                  <a:pt x="2" y="99"/>
                  <a:pt x="32" y="76"/>
                </a:cubicBezTo>
                <a:cubicBezTo>
                  <a:pt x="31" y="61"/>
                  <a:pt x="30" y="47"/>
                  <a:pt x="28" y="32"/>
                </a:cubicBezTo>
                <a:cubicBezTo>
                  <a:pt x="27" y="21"/>
                  <a:pt x="16" y="0"/>
                  <a:pt x="16" y="0"/>
                </a:cubicBezTo>
                <a:cubicBezTo>
                  <a:pt x="16" y="0"/>
                  <a:pt x="21" y="8"/>
                  <a:pt x="24" y="12"/>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9" name="Freeform 12">
            <a:extLst>
              <a:ext uri="{FF2B5EF4-FFF2-40B4-BE49-F238E27FC236}">
                <a16:creationId xmlns:a16="http://schemas.microsoft.com/office/drawing/2014/main" xmlns="" id="{0A17243B-5C63-47D9-A510-CDEAD984D638}"/>
              </a:ext>
            </a:extLst>
          </p:cNvPr>
          <p:cNvSpPr>
            <a:spLocks/>
          </p:cNvSpPr>
          <p:nvPr/>
        </p:nvSpPr>
        <p:spPr bwMode="auto">
          <a:xfrm>
            <a:off x="9794474" y="4978953"/>
            <a:ext cx="219075" cy="247650"/>
          </a:xfrm>
          <a:custGeom>
            <a:avLst/>
            <a:gdLst>
              <a:gd name="T0" fmla="*/ 317539688 w 138"/>
              <a:gd name="T1" fmla="*/ 0 h 156"/>
              <a:gd name="T2" fmla="*/ 206652813 w 138"/>
              <a:gd name="T3" fmla="*/ 80645000 h 156"/>
              <a:gd name="T4" fmla="*/ 85685313 w 138"/>
              <a:gd name="T5" fmla="*/ 171370625 h 156"/>
              <a:gd name="T6" fmla="*/ 25201563 w 138"/>
              <a:gd name="T7" fmla="*/ 262096250 h 156"/>
              <a:gd name="T8" fmla="*/ 75604688 w 138"/>
              <a:gd name="T9" fmla="*/ 393144375 h 156"/>
              <a:gd name="T10" fmla="*/ 186491563 w 138"/>
              <a:gd name="T11" fmla="*/ 292338125 h 156"/>
              <a:gd name="T12" fmla="*/ 297378438 w 138"/>
              <a:gd name="T13" fmla="*/ 241935000 h 156"/>
              <a:gd name="T14" fmla="*/ 317539688 w 138"/>
              <a:gd name="T15" fmla="*/ 0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 h="156">
                <a:moveTo>
                  <a:pt x="126" y="0"/>
                </a:moveTo>
                <a:cubicBezTo>
                  <a:pt x="112" y="14"/>
                  <a:pt x="96" y="18"/>
                  <a:pt x="82" y="32"/>
                </a:cubicBezTo>
                <a:cubicBezTo>
                  <a:pt x="75" y="77"/>
                  <a:pt x="88" y="43"/>
                  <a:pt x="34" y="68"/>
                </a:cubicBezTo>
                <a:cubicBezTo>
                  <a:pt x="27" y="71"/>
                  <a:pt x="16" y="98"/>
                  <a:pt x="10" y="104"/>
                </a:cubicBezTo>
                <a:cubicBezTo>
                  <a:pt x="5" y="134"/>
                  <a:pt x="0" y="144"/>
                  <a:pt x="30" y="156"/>
                </a:cubicBezTo>
                <a:cubicBezTo>
                  <a:pt x="53" y="144"/>
                  <a:pt x="64" y="141"/>
                  <a:pt x="74" y="116"/>
                </a:cubicBezTo>
                <a:cubicBezTo>
                  <a:pt x="66" y="92"/>
                  <a:pt x="98" y="98"/>
                  <a:pt x="118" y="96"/>
                </a:cubicBezTo>
                <a:cubicBezTo>
                  <a:pt x="138" y="65"/>
                  <a:pt x="119" y="35"/>
                  <a:pt x="126" y="0"/>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30" name="Freeform 13">
            <a:extLst>
              <a:ext uri="{FF2B5EF4-FFF2-40B4-BE49-F238E27FC236}">
                <a16:creationId xmlns:a16="http://schemas.microsoft.com/office/drawing/2014/main" xmlns="" id="{DA6BBFA4-0D74-4473-8CF7-EB12C5D6003D}"/>
              </a:ext>
            </a:extLst>
          </p:cNvPr>
          <p:cNvSpPr>
            <a:spLocks/>
          </p:cNvSpPr>
          <p:nvPr/>
        </p:nvSpPr>
        <p:spPr bwMode="auto">
          <a:xfrm>
            <a:off x="9153124" y="4953553"/>
            <a:ext cx="373063" cy="400050"/>
          </a:xfrm>
          <a:custGeom>
            <a:avLst/>
            <a:gdLst>
              <a:gd name="T0" fmla="*/ 478830329 w 235"/>
              <a:gd name="T1" fmla="*/ 0 h 252"/>
              <a:gd name="T2" fmla="*/ 569556076 w 235"/>
              <a:gd name="T3" fmla="*/ 70564375 h 252"/>
              <a:gd name="T4" fmla="*/ 589717353 w 235"/>
              <a:gd name="T5" fmla="*/ 100806250 h 252"/>
              <a:gd name="T6" fmla="*/ 549394799 w 235"/>
              <a:gd name="T7" fmla="*/ 221773750 h 252"/>
              <a:gd name="T8" fmla="*/ 428427137 w 235"/>
              <a:gd name="T9" fmla="*/ 362902500 h 252"/>
              <a:gd name="T10" fmla="*/ 388104583 w 235"/>
              <a:gd name="T11" fmla="*/ 635079375 h 252"/>
              <a:gd name="T12" fmla="*/ 327620752 w 235"/>
              <a:gd name="T13" fmla="*/ 624998750 h 252"/>
              <a:gd name="T14" fmla="*/ 287298198 w 235"/>
              <a:gd name="T15" fmla="*/ 624998750 h 252"/>
              <a:gd name="T16" fmla="*/ 146169258 w 235"/>
              <a:gd name="T17" fmla="*/ 594756875 h 252"/>
              <a:gd name="T18" fmla="*/ 85685427 w 235"/>
              <a:gd name="T19" fmla="*/ 584676250 h 252"/>
              <a:gd name="T20" fmla="*/ 146169258 w 235"/>
              <a:gd name="T21" fmla="*/ 433466875 h 252"/>
              <a:gd name="T22" fmla="*/ 105846704 w 235"/>
              <a:gd name="T23" fmla="*/ 393144375 h 252"/>
              <a:gd name="T24" fmla="*/ 15120958 w 235"/>
              <a:gd name="T25" fmla="*/ 383063750 h 252"/>
              <a:gd name="T26" fmla="*/ 65524150 w 235"/>
              <a:gd name="T27" fmla="*/ 362902500 h 252"/>
              <a:gd name="T28" fmla="*/ 236895005 w 235"/>
              <a:gd name="T29" fmla="*/ 262096250 h 252"/>
              <a:gd name="T30" fmla="*/ 378023944 w 235"/>
              <a:gd name="T31" fmla="*/ 151209375 h 252"/>
              <a:gd name="T32" fmla="*/ 478830329 w 235"/>
              <a:gd name="T33" fmla="*/ 0 h 2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5" h="252">
                <a:moveTo>
                  <a:pt x="190" y="0"/>
                </a:moveTo>
                <a:cubicBezTo>
                  <a:pt x="202" y="16"/>
                  <a:pt x="208" y="22"/>
                  <a:pt x="226" y="28"/>
                </a:cubicBezTo>
                <a:cubicBezTo>
                  <a:pt x="229" y="32"/>
                  <a:pt x="235" y="35"/>
                  <a:pt x="234" y="40"/>
                </a:cubicBezTo>
                <a:cubicBezTo>
                  <a:pt x="232" y="57"/>
                  <a:pt x="218" y="88"/>
                  <a:pt x="218" y="88"/>
                </a:cubicBezTo>
                <a:cubicBezTo>
                  <a:pt x="228" y="119"/>
                  <a:pt x="193" y="135"/>
                  <a:pt x="170" y="144"/>
                </a:cubicBezTo>
                <a:cubicBezTo>
                  <a:pt x="174" y="193"/>
                  <a:pt x="175" y="209"/>
                  <a:pt x="154" y="252"/>
                </a:cubicBezTo>
                <a:cubicBezTo>
                  <a:pt x="146" y="251"/>
                  <a:pt x="137" y="251"/>
                  <a:pt x="130" y="248"/>
                </a:cubicBezTo>
                <a:cubicBezTo>
                  <a:pt x="113" y="240"/>
                  <a:pt x="122" y="225"/>
                  <a:pt x="114" y="248"/>
                </a:cubicBezTo>
                <a:cubicBezTo>
                  <a:pt x="92" y="230"/>
                  <a:pt x="84" y="223"/>
                  <a:pt x="58" y="236"/>
                </a:cubicBezTo>
                <a:cubicBezTo>
                  <a:pt x="50" y="235"/>
                  <a:pt x="34" y="240"/>
                  <a:pt x="34" y="232"/>
                </a:cubicBezTo>
                <a:cubicBezTo>
                  <a:pt x="34" y="210"/>
                  <a:pt x="58" y="172"/>
                  <a:pt x="58" y="172"/>
                </a:cubicBezTo>
                <a:cubicBezTo>
                  <a:pt x="53" y="167"/>
                  <a:pt x="49" y="159"/>
                  <a:pt x="42" y="156"/>
                </a:cubicBezTo>
                <a:cubicBezTo>
                  <a:pt x="31" y="152"/>
                  <a:pt x="16" y="159"/>
                  <a:pt x="6" y="152"/>
                </a:cubicBezTo>
                <a:cubicBezTo>
                  <a:pt x="0" y="148"/>
                  <a:pt x="20" y="148"/>
                  <a:pt x="26" y="144"/>
                </a:cubicBezTo>
                <a:cubicBezTo>
                  <a:pt x="49" y="130"/>
                  <a:pt x="70" y="116"/>
                  <a:pt x="94" y="104"/>
                </a:cubicBezTo>
                <a:cubicBezTo>
                  <a:pt x="111" y="78"/>
                  <a:pt x="115" y="66"/>
                  <a:pt x="150" y="60"/>
                </a:cubicBezTo>
                <a:cubicBezTo>
                  <a:pt x="161" y="53"/>
                  <a:pt x="224" y="17"/>
                  <a:pt x="190" y="0"/>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31" name="Freeform 14">
            <a:extLst>
              <a:ext uri="{FF2B5EF4-FFF2-40B4-BE49-F238E27FC236}">
                <a16:creationId xmlns:a16="http://schemas.microsoft.com/office/drawing/2014/main" xmlns="" id="{8DDB02DB-E3C6-494B-A69E-68CBE374ADC2}"/>
              </a:ext>
            </a:extLst>
          </p:cNvPr>
          <p:cNvSpPr>
            <a:spLocks/>
          </p:cNvSpPr>
          <p:nvPr/>
        </p:nvSpPr>
        <p:spPr bwMode="auto">
          <a:xfrm>
            <a:off x="9389662" y="5328203"/>
            <a:ext cx="244475" cy="222250"/>
          </a:xfrm>
          <a:custGeom>
            <a:avLst/>
            <a:gdLst>
              <a:gd name="T0" fmla="*/ 254536575 w 154"/>
              <a:gd name="T1" fmla="*/ 70564375 h 140"/>
              <a:gd name="T2" fmla="*/ 173891575 w 154"/>
              <a:gd name="T3" fmla="*/ 0 h 140"/>
              <a:gd name="T4" fmla="*/ 143649700 w 154"/>
              <a:gd name="T5" fmla="*/ 30241875 h 140"/>
              <a:gd name="T6" fmla="*/ 133569075 w 154"/>
              <a:gd name="T7" fmla="*/ 80645000 h 140"/>
              <a:gd name="T8" fmla="*/ 22682200 w 154"/>
              <a:gd name="T9" fmla="*/ 110886875 h 140"/>
              <a:gd name="T10" fmla="*/ 12601575 w 154"/>
              <a:gd name="T11" fmla="*/ 171370625 h 140"/>
              <a:gd name="T12" fmla="*/ 73085325 w 154"/>
              <a:gd name="T13" fmla="*/ 262096250 h 140"/>
              <a:gd name="T14" fmla="*/ 264617200 w 154"/>
              <a:gd name="T15" fmla="*/ 352821875 h 140"/>
              <a:gd name="T16" fmla="*/ 375504075 w 154"/>
              <a:gd name="T17" fmla="*/ 272176875 h 140"/>
              <a:gd name="T18" fmla="*/ 335181575 w 154"/>
              <a:gd name="T19" fmla="*/ 211693125 h 140"/>
              <a:gd name="T20" fmla="*/ 304939700 w 154"/>
              <a:gd name="T21" fmla="*/ 120967500 h 140"/>
              <a:gd name="T22" fmla="*/ 254536575 w 154"/>
              <a:gd name="T23" fmla="*/ 70564375 h 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4" h="140">
                <a:moveTo>
                  <a:pt x="101" y="28"/>
                </a:moveTo>
                <a:cubicBezTo>
                  <a:pt x="96" y="2"/>
                  <a:pt x="93" y="6"/>
                  <a:pt x="69" y="0"/>
                </a:cubicBezTo>
                <a:cubicBezTo>
                  <a:pt x="65" y="4"/>
                  <a:pt x="60" y="7"/>
                  <a:pt x="57" y="12"/>
                </a:cubicBezTo>
                <a:cubicBezTo>
                  <a:pt x="54" y="18"/>
                  <a:pt x="57" y="27"/>
                  <a:pt x="53" y="32"/>
                </a:cubicBezTo>
                <a:cubicBezTo>
                  <a:pt x="47" y="39"/>
                  <a:pt x="16" y="43"/>
                  <a:pt x="9" y="44"/>
                </a:cubicBezTo>
                <a:cubicBezTo>
                  <a:pt x="8" y="52"/>
                  <a:pt x="0" y="62"/>
                  <a:pt x="5" y="68"/>
                </a:cubicBezTo>
                <a:cubicBezTo>
                  <a:pt x="36" y="108"/>
                  <a:pt x="47" y="50"/>
                  <a:pt x="29" y="104"/>
                </a:cubicBezTo>
                <a:cubicBezTo>
                  <a:pt x="111" y="112"/>
                  <a:pt x="32" y="113"/>
                  <a:pt x="105" y="140"/>
                </a:cubicBezTo>
                <a:cubicBezTo>
                  <a:pt x="121" y="124"/>
                  <a:pt x="129" y="115"/>
                  <a:pt x="149" y="108"/>
                </a:cubicBezTo>
                <a:cubicBezTo>
                  <a:pt x="138" y="66"/>
                  <a:pt x="154" y="114"/>
                  <a:pt x="133" y="84"/>
                </a:cubicBezTo>
                <a:cubicBezTo>
                  <a:pt x="126" y="74"/>
                  <a:pt x="129" y="58"/>
                  <a:pt x="121" y="48"/>
                </a:cubicBezTo>
                <a:cubicBezTo>
                  <a:pt x="99" y="22"/>
                  <a:pt x="101" y="48"/>
                  <a:pt x="101" y="28"/>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32" name="Freeform 15">
            <a:extLst>
              <a:ext uri="{FF2B5EF4-FFF2-40B4-BE49-F238E27FC236}">
                <a16:creationId xmlns:a16="http://schemas.microsoft.com/office/drawing/2014/main" xmlns="" id="{B84D908B-87B9-463C-AB36-D238452DF26A}"/>
              </a:ext>
            </a:extLst>
          </p:cNvPr>
          <p:cNvSpPr>
            <a:spLocks/>
          </p:cNvSpPr>
          <p:nvPr/>
        </p:nvSpPr>
        <p:spPr bwMode="auto">
          <a:xfrm>
            <a:off x="9819874" y="5245653"/>
            <a:ext cx="204788" cy="206375"/>
          </a:xfrm>
          <a:custGeom>
            <a:avLst/>
            <a:gdLst>
              <a:gd name="T0" fmla="*/ 267137215 w 129"/>
              <a:gd name="T1" fmla="*/ 0 h 130"/>
              <a:gd name="T2" fmla="*/ 216733967 w 129"/>
              <a:gd name="T3" fmla="*/ 90725625 h 130"/>
              <a:gd name="T4" fmla="*/ 166330719 w 129"/>
              <a:gd name="T5" fmla="*/ 181451250 h 130"/>
              <a:gd name="T6" fmla="*/ 75604872 w 129"/>
              <a:gd name="T7" fmla="*/ 141128750 h 130"/>
              <a:gd name="T8" fmla="*/ 65524222 w 129"/>
              <a:gd name="T9" fmla="*/ 181451250 h 130"/>
              <a:gd name="T10" fmla="*/ 15120974 w 129"/>
              <a:gd name="T11" fmla="*/ 221773750 h 130"/>
              <a:gd name="T12" fmla="*/ 5040325 w 129"/>
              <a:gd name="T13" fmla="*/ 282257500 h 130"/>
              <a:gd name="T14" fmla="*/ 65524222 w 129"/>
              <a:gd name="T15" fmla="*/ 282257500 h 130"/>
              <a:gd name="T16" fmla="*/ 267137215 w 129"/>
              <a:gd name="T17" fmla="*/ 241935000 h 130"/>
              <a:gd name="T18" fmla="*/ 307459813 w 129"/>
              <a:gd name="T19" fmla="*/ 191531875 h 130"/>
              <a:gd name="T20" fmla="*/ 267137215 w 129"/>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 h="130">
                <a:moveTo>
                  <a:pt x="106" y="0"/>
                </a:moveTo>
                <a:cubicBezTo>
                  <a:pt x="90" y="11"/>
                  <a:pt x="91" y="18"/>
                  <a:pt x="86" y="36"/>
                </a:cubicBezTo>
                <a:cubicBezTo>
                  <a:pt x="88" y="58"/>
                  <a:pt x="105" y="130"/>
                  <a:pt x="66" y="72"/>
                </a:cubicBezTo>
                <a:cubicBezTo>
                  <a:pt x="62" y="51"/>
                  <a:pt x="66" y="36"/>
                  <a:pt x="30" y="56"/>
                </a:cubicBezTo>
                <a:cubicBezTo>
                  <a:pt x="25" y="59"/>
                  <a:pt x="29" y="68"/>
                  <a:pt x="26" y="72"/>
                </a:cubicBezTo>
                <a:cubicBezTo>
                  <a:pt x="21" y="79"/>
                  <a:pt x="13" y="83"/>
                  <a:pt x="6" y="88"/>
                </a:cubicBezTo>
                <a:cubicBezTo>
                  <a:pt x="5" y="96"/>
                  <a:pt x="0" y="104"/>
                  <a:pt x="2" y="112"/>
                </a:cubicBezTo>
                <a:cubicBezTo>
                  <a:pt x="5" y="122"/>
                  <a:pt x="23" y="113"/>
                  <a:pt x="26" y="112"/>
                </a:cubicBezTo>
                <a:cubicBezTo>
                  <a:pt x="53" y="106"/>
                  <a:pt x="79" y="101"/>
                  <a:pt x="106" y="96"/>
                </a:cubicBezTo>
                <a:cubicBezTo>
                  <a:pt x="111" y="89"/>
                  <a:pt x="120" y="84"/>
                  <a:pt x="122" y="76"/>
                </a:cubicBezTo>
                <a:cubicBezTo>
                  <a:pt x="129" y="50"/>
                  <a:pt x="99" y="35"/>
                  <a:pt x="106" y="0"/>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33" name="Freeform 16">
            <a:extLst>
              <a:ext uri="{FF2B5EF4-FFF2-40B4-BE49-F238E27FC236}">
                <a16:creationId xmlns:a16="http://schemas.microsoft.com/office/drawing/2014/main" xmlns="" id="{8F57AD7E-96FF-471A-9DD1-7D39B67E975C}"/>
              </a:ext>
            </a:extLst>
          </p:cNvPr>
          <p:cNvSpPr>
            <a:spLocks/>
          </p:cNvSpPr>
          <p:nvPr/>
        </p:nvSpPr>
        <p:spPr bwMode="auto">
          <a:xfrm>
            <a:off x="10204049" y="5058328"/>
            <a:ext cx="63500" cy="211138"/>
          </a:xfrm>
          <a:custGeom>
            <a:avLst/>
            <a:gdLst>
              <a:gd name="T0" fmla="*/ 60483750 w 40"/>
              <a:gd name="T1" fmla="*/ 45362920 h 133"/>
              <a:gd name="T2" fmla="*/ 30241875 w 40"/>
              <a:gd name="T3" fmla="*/ 156250058 h 133"/>
              <a:gd name="T4" fmla="*/ 10080625 w 40"/>
              <a:gd name="T5" fmla="*/ 216733951 h 133"/>
              <a:gd name="T6" fmla="*/ 0 w 40"/>
              <a:gd name="T7" fmla="*/ 246975897 h 133"/>
              <a:gd name="T8" fmla="*/ 100806250 w 40"/>
              <a:gd name="T9" fmla="*/ 236895248 h 133"/>
              <a:gd name="T10" fmla="*/ 80645000 w 40"/>
              <a:gd name="T11" fmla="*/ 105846813 h 133"/>
              <a:gd name="T12" fmla="*/ 60483750 w 40"/>
              <a:gd name="T13" fmla="*/ 45362920 h 1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133">
                <a:moveTo>
                  <a:pt x="24" y="18"/>
                </a:moveTo>
                <a:cubicBezTo>
                  <a:pt x="18" y="46"/>
                  <a:pt x="22" y="32"/>
                  <a:pt x="12" y="62"/>
                </a:cubicBezTo>
                <a:cubicBezTo>
                  <a:pt x="9" y="70"/>
                  <a:pt x="7" y="78"/>
                  <a:pt x="4" y="86"/>
                </a:cubicBezTo>
                <a:cubicBezTo>
                  <a:pt x="3" y="90"/>
                  <a:pt x="0" y="98"/>
                  <a:pt x="0" y="98"/>
                </a:cubicBezTo>
                <a:cubicBezTo>
                  <a:pt x="23" y="133"/>
                  <a:pt x="13" y="130"/>
                  <a:pt x="40" y="94"/>
                </a:cubicBezTo>
                <a:cubicBezTo>
                  <a:pt x="32" y="73"/>
                  <a:pt x="27" y="64"/>
                  <a:pt x="32" y="42"/>
                </a:cubicBezTo>
                <a:cubicBezTo>
                  <a:pt x="28" y="7"/>
                  <a:pt x="33" y="0"/>
                  <a:pt x="24" y="18"/>
                </a:cubicBezTo>
                <a:close/>
              </a:path>
            </a:pathLst>
          </a:custGeom>
          <a:solidFill>
            <a:srgbClr val="FF6600"/>
          </a:solidFill>
          <a:ln>
            <a:noFill/>
          </a:ln>
          <a:effectLst>
            <a:prstShdw prst="shdw17" dist="17961" dir="13500000">
              <a:srgbClr val="993D00"/>
            </a:prst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Tree>
    <p:extLst>
      <p:ext uri="{BB962C8B-B14F-4D97-AF65-F5344CB8AC3E}">
        <p14:creationId xmlns:p14="http://schemas.microsoft.com/office/powerpoint/2010/main" val="37648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lide(fromTo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par>
                                <p:cTn id="18" presetID="4"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500"/>
                                        <p:tgtEl>
                                          <p:spTgt spid="15"/>
                                        </p:tgtEl>
                                      </p:cBhvr>
                                    </p:animEffect>
                                  </p:childTnLst>
                                </p:cTn>
                              </p:par>
                              <p:par>
                                <p:cTn id="21" presetID="4"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par>
                                <p:cTn id="24" presetID="4"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ox(in)">
                                      <p:cBhvr>
                                        <p:cTn id="26" dur="500"/>
                                        <p:tgtEl>
                                          <p:spTgt spid="16"/>
                                        </p:tgtEl>
                                      </p:cBhvr>
                                    </p:animEffect>
                                  </p:childTnLst>
                                </p:cTn>
                              </p:par>
                              <p:par>
                                <p:cTn id="27" presetID="4"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ox(i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500"/>
                                        <p:tgtEl>
                                          <p:spTgt spid="12"/>
                                        </p:tgtEl>
                                      </p:cBhvr>
                                    </p:animEffect>
                                  </p:childTnLst>
                                </p:cTn>
                              </p:par>
                              <p:par>
                                <p:cTn id="35" presetID="4"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par>
                                <p:cTn id="38" presetID="4"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500"/>
                                        <p:tgtEl>
                                          <p:spTgt spid="14"/>
                                        </p:tgtEl>
                                      </p:cBhvr>
                                    </p:animEffect>
                                  </p:childTnLst>
                                </p:cTn>
                              </p:par>
                              <p:par>
                                <p:cTn id="41" presetID="4"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ox(in)">
                                      <p:cBhvr>
                                        <p:cTn id="43" dur="500"/>
                                        <p:tgtEl>
                                          <p:spTgt spid="16"/>
                                        </p:tgtEl>
                                      </p:cBhvr>
                                    </p:animEffect>
                                  </p:childTnLst>
                                </p:cTn>
                              </p:par>
                              <p:par>
                                <p:cTn id="44" presetID="4"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ox(i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barn(inVertical)">
                                      <p:cBhvr>
                                        <p:cTn id="51" dur="500"/>
                                        <p:tgtEl>
                                          <p:spTgt spid="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ox(in)">
                                      <p:cBhvr>
                                        <p:cTn id="56" dur="500"/>
                                        <p:tgtEl>
                                          <p:spTgt spid="21"/>
                                        </p:tgtEl>
                                      </p:cBhvr>
                                    </p:animEffect>
                                  </p:childTnLst>
                                </p:cTn>
                              </p:par>
                              <p:par>
                                <p:cTn id="57" presetID="4" presetClass="entr" presetSubtype="16"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ox(in)">
                                      <p:cBhvr>
                                        <p:cTn id="59" dur="500"/>
                                        <p:tgtEl>
                                          <p:spTgt spid="22"/>
                                        </p:tgtEl>
                                      </p:cBhvr>
                                    </p:animEffect>
                                  </p:childTnLst>
                                </p:cTn>
                              </p:par>
                              <p:par>
                                <p:cTn id="60" presetID="4" presetClass="entr" presetSubtype="16"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ox(in)">
                                      <p:cBhvr>
                                        <p:cTn id="62" dur="500"/>
                                        <p:tgtEl>
                                          <p:spTgt spid="30"/>
                                        </p:tgtEl>
                                      </p:cBhvr>
                                    </p:animEffect>
                                  </p:childTnLst>
                                </p:cTn>
                              </p:par>
                              <p:par>
                                <p:cTn id="63" presetID="4" presetClass="entr" presetSubtype="16"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ox(in)">
                                      <p:cBhvr>
                                        <p:cTn id="65" dur="500"/>
                                        <p:tgtEl>
                                          <p:spTgt spid="31"/>
                                        </p:tgtEl>
                                      </p:cBhvr>
                                    </p:animEffect>
                                  </p:childTnLst>
                                </p:cTn>
                              </p:par>
                              <p:par>
                                <p:cTn id="66" presetID="4" presetClass="entr" presetSubtype="16"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box(in)">
                                      <p:cBhvr>
                                        <p:cTn id="68" dur="500"/>
                                        <p:tgtEl>
                                          <p:spTgt spid="32"/>
                                        </p:tgtEl>
                                      </p:cBhvr>
                                    </p:animEffect>
                                  </p:childTnLst>
                                </p:cTn>
                              </p:par>
                              <p:par>
                                <p:cTn id="69" presetID="4" presetClass="entr" presetSubtype="16"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ox(in)">
                                      <p:cBhvr>
                                        <p:cTn id="71" dur="500"/>
                                        <p:tgtEl>
                                          <p:spTgt spid="29"/>
                                        </p:tgtEl>
                                      </p:cBhvr>
                                    </p:animEffect>
                                  </p:childTnLst>
                                </p:cTn>
                              </p:par>
                              <p:par>
                                <p:cTn id="72" presetID="4" presetClass="entr" presetSubtype="16"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ox(in)">
                                      <p:cBhvr>
                                        <p:cTn id="74" dur="500"/>
                                        <p:tgtEl>
                                          <p:spTgt spid="33"/>
                                        </p:tgtEl>
                                      </p:cBhvr>
                                    </p:animEffect>
                                  </p:childTnLst>
                                </p:cTn>
                              </p:par>
                              <p:par>
                                <p:cTn id="75" presetID="4" presetClass="entr" presetSubtype="16"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ox(in)">
                                      <p:cBhvr>
                                        <p:cTn id="77" dur="500"/>
                                        <p:tgtEl>
                                          <p:spTgt spid="28"/>
                                        </p:tgtEl>
                                      </p:cBhvr>
                                    </p:animEffect>
                                  </p:childTnLst>
                                </p:cTn>
                              </p:par>
                              <p:par>
                                <p:cTn id="78" presetID="4" presetClass="entr" presetSubtype="16"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box(in)">
                                      <p:cBhvr>
                                        <p:cTn id="80" dur="500"/>
                                        <p:tgtEl>
                                          <p:spTgt spid="27"/>
                                        </p:tgtEl>
                                      </p:cBhvr>
                                    </p:animEffect>
                                  </p:childTnLst>
                                </p:cTn>
                              </p:par>
                              <p:par>
                                <p:cTn id="81" presetID="4" presetClass="entr" presetSubtype="16"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box(in)">
                                      <p:cBhvr>
                                        <p:cTn id="83" dur="500"/>
                                        <p:tgtEl>
                                          <p:spTgt spid="20"/>
                                        </p:tgtEl>
                                      </p:cBhvr>
                                    </p:animEffect>
                                  </p:childTnLst>
                                </p:cTn>
                              </p:par>
                              <p:par>
                                <p:cTn id="84" presetID="4" presetClass="entr" presetSubtype="16" fill="hold"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box(in)">
                                      <p:cBhvr>
                                        <p:cTn id="86" dur="500"/>
                                        <p:tgtEl>
                                          <p:spTgt spid="24"/>
                                        </p:tgtEl>
                                      </p:cBhvr>
                                    </p:animEffect>
                                  </p:childTnLst>
                                </p:cTn>
                              </p:par>
                              <p:par>
                                <p:cTn id="87" presetID="4" presetClass="entr" presetSubtype="16"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box(in)">
                                      <p:cBhvr>
                                        <p:cTn id="8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D48D9584-D2FD-48CE-9E17-4E250B743B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descr="1508%20cay%20ho%20tieunnn">
            <a:extLst>
              <a:ext uri="{FF2B5EF4-FFF2-40B4-BE49-F238E27FC236}">
                <a16:creationId xmlns:a16="http://schemas.microsoft.com/office/drawing/2014/main" xmlns="" id="{3AE7EAEA-7C9F-49B8-8E88-6D6E41481E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90" b="1"/>
          <a:stretch/>
        </p:blipFill>
        <p:spPr bwMode="auto">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7898_i60_105934">
            <a:extLst>
              <a:ext uri="{FF2B5EF4-FFF2-40B4-BE49-F238E27FC236}">
                <a16:creationId xmlns:a16="http://schemas.microsoft.com/office/drawing/2014/main" xmlns="" id="{B14ED201-5A46-490E-982E-0D83B1841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5" r="10962"/>
          <a:stretch/>
        </p:blipFill>
        <p:spPr bwMode="auto">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img_5401_1">
            <a:extLst>
              <a:ext uri="{FF2B5EF4-FFF2-40B4-BE49-F238E27FC236}">
                <a16:creationId xmlns:a16="http://schemas.microsoft.com/office/drawing/2014/main" xmlns="" id="{9BF12F3E-25DD-459F-8C90-A85419409C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35" r="2" b="4492"/>
          <a:stretch/>
        </p:blipFill>
        <p:spPr bwMode="auto">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9" name="Freeform: Shape 18">
            <a:extLst>
              <a:ext uri="{FF2B5EF4-FFF2-40B4-BE49-F238E27FC236}">
                <a16:creationId xmlns:a16="http://schemas.microsoft.com/office/drawing/2014/main" xmlns="" id="{CA17DEF4-6C5D-41C6-8D93-5C7CFD7ADA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xmlns="" id="{22BBC5A3-5C8C-4FB9-AEFF-8778D2C98D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Box 4">
            <a:extLst>
              <a:ext uri="{FF2B5EF4-FFF2-40B4-BE49-F238E27FC236}">
                <a16:creationId xmlns:a16="http://schemas.microsoft.com/office/drawing/2014/main" xmlns="" id="{06BDB0F0-627F-47FD-8C62-316FF154C429}"/>
              </a:ext>
            </a:extLst>
          </p:cNvPr>
          <p:cNvSpPr txBox="1">
            <a:spLocks noChangeArrowheads="1"/>
          </p:cNvSpPr>
          <p:nvPr/>
        </p:nvSpPr>
        <p:spPr bwMode="auto">
          <a:xfrm>
            <a:off x="0" y="864108"/>
            <a:ext cx="4572000" cy="2898648"/>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0"/>
              </a:spcBef>
              <a:spcAft>
                <a:spcPts val="600"/>
              </a:spcAft>
            </a:pPr>
            <a:r>
              <a:rPr lang="en-US" altLang="en-US" sz="3200" b="1" kern="1200">
                <a:solidFill>
                  <a:srgbClr val="FF0000"/>
                </a:solidFill>
                <a:ea typeface="+mj-ea"/>
                <a:cs typeface="Arial" panose="020B0604020202020204" pitchFamily="34" charset="0"/>
              </a:rPr>
              <a:t>Quan sát các ảnh sau  hãy kể tên một số cây công nghiệp?</a:t>
            </a:r>
            <a:endParaRPr lang="en-US" altLang="en-US" sz="3200" b="1" u="sng" kern="1200">
              <a:solidFill>
                <a:srgbClr val="FF0000"/>
              </a:solidFill>
              <a:ea typeface="+mj-ea"/>
              <a:cs typeface="Arial" panose="020B0604020202020204" pitchFamily="34" charset="0"/>
            </a:endParaRPr>
          </a:p>
        </p:txBody>
      </p:sp>
      <p:sp>
        <p:nvSpPr>
          <p:cNvPr id="23" name="Rectangle 22">
            <a:extLst>
              <a:ext uri="{FF2B5EF4-FFF2-40B4-BE49-F238E27FC236}">
                <a16:creationId xmlns:a16="http://schemas.microsoft.com/office/drawing/2014/main" xmlns="" id="{3BB917E8-D696-4787-96D6-521A9C42F9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7" descr="che%20CN">
            <a:extLst>
              <a:ext uri="{FF2B5EF4-FFF2-40B4-BE49-F238E27FC236}">
                <a16:creationId xmlns:a16="http://schemas.microsoft.com/office/drawing/2014/main" xmlns="" id="{DD183DE2-C998-4E13-B2E9-A651C97F9C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701" r="1" b="1"/>
          <a:stretch/>
        </p:blipFill>
        <p:spPr bwMode="auto">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xmlns="" id="{39F4C545-E278-42ED-9B78-2EBA464444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408D7F7-79DB-4040-AB17-458C20473BC1}"/>
              </a:ext>
            </a:extLst>
          </p:cNvPr>
          <p:cNvGrpSpPr/>
          <p:nvPr/>
        </p:nvGrpSpPr>
        <p:grpSpPr>
          <a:xfrm>
            <a:off x="762228" y="0"/>
            <a:ext cx="5712063" cy="872949"/>
            <a:chOff x="1133366" y="2220084"/>
            <a:chExt cx="5681780" cy="914400"/>
          </a:xfrm>
        </p:grpSpPr>
        <p:sp>
          <p:nvSpPr>
            <p:cNvPr id="5" name="Arrow: Pentagon 4">
              <a:extLst>
                <a:ext uri="{FF2B5EF4-FFF2-40B4-BE49-F238E27FC236}">
                  <a16:creationId xmlns:a16="http://schemas.microsoft.com/office/drawing/2014/main" xmlns=""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6364303B-48DC-4B3D-8319-E9C0E9896BFB}"/>
              </a:ext>
            </a:extLst>
          </p:cNvPr>
          <p:cNvSpPr txBox="1"/>
          <p:nvPr/>
        </p:nvSpPr>
        <p:spPr>
          <a:xfrm>
            <a:off x="1956856" y="156068"/>
            <a:ext cx="93672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8" name="Group 7">
            <a:extLst>
              <a:ext uri="{FF2B5EF4-FFF2-40B4-BE49-F238E27FC236}">
                <a16:creationId xmlns:a16="http://schemas.microsoft.com/office/drawing/2014/main" xmlns=""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xmlns=""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xmlns=""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Box 16">
            <a:extLst>
              <a:ext uri="{FF2B5EF4-FFF2-40B4-BE49-F238E27FC236}">
                <a16:creationId xmlns:a16="http://schemas.microsoft.com/office/drawing/2014/main" xmlns="" id="{D7547424-9AB9-450B-8EA6-9BD8A6F1A25E}"/>
              </a:ext>
            </a:extLst>
          </p:cNvPr>
          <p:cNvSpPr txBox="1">
            <a:spLocks noChangeArrowheads="1"/>
          </p:cNvSpPr>
          <p:nvPr/>
        </p:nvSpPr>
        <p:spPr bwMode="auto">
          <a:xfrm>
            <a:off x="292814" y="1019309"/>
            <a:ext cx="4155896" cy="584775"/>
          </a:xfrm>
          <a:prstGeom prst="rect">
            <a:avLst/>
          </a:prstGeom>
          <a:solidFill>
            <a:schemeClr val="accent4">
              <a:lumMod val="20000"/>
              <a:lumOff val="80000"/>
            </a:schemeClr>
          </a:solidFill>
          <a:ln>
            <a:noFill/>
          </a:ln>
          <a:effec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cs typeface="Arial" panose="020B0604020202020204" pitchFamily="34" charset="0"/>
              </a:rPr>
              <a:t>2. Cây công nghiệp:</a:t>
            </a:r>
          </a:p>
        </p:txBody>
      </p:sp>
      <p:sp>
        <p:nvSpPr>
          <p:cNvPr id="35" name="Text Box 11">
            <a:extLst>
              <a:ext uri="{FF2B5EF4-FFF2-40B4-BE49-F238E27FC236}">
                <a16:creationId xmlns:a16="http://schemas.microsoft.com/office/drawing/2014/main" xmlns="" id="{1FAAAAA5-94A6-4CB6-9F9B-F00A5794E14F}"/>
              </a:ext>
            </a:extLst>
          </p:cNvPr>
          <p:cNvSpPr txBox="1">
            <a:spLocks noChangeArrowheads="1"/>
          </p:cNvSpPr>
          <p:nvPr/>
        </p:nvSpPr>
        <p:spPr bwMode="auto">
          <a:xfrm>
            <a:off x="0" y="2160504"/>
            <a:ext cx="121211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buFont typeface="Wingdings 2" panose="05020102010507070707" pitchFamily="18" charset="2"/>
              <a:buChar char="$"/>
            </a:pPr>
            <a:r>
              <a:rPr lang="en-US" altLang="en-US" sz="3600">
                <a:solidFill>
                  <a:srgbClr val="002060"/>
                </a:solidFill>
                <a:cs typeface="Arial" panose="020B0604020202020204" pitchFamily="34" charset="0"/>
                <a:sym typeface="Wingdings 2" panose="05020102010507070707" pitchFamily="18" charset="2"/>
              </a:rPr>
              <a:t>- Nước ta có nhiều điều kiện phát triển cây công nghiệp nhất là cây công nghiệp lâu năm.</a:t>
            </a:r>
          </a:p>
        </p:txBody>
      </p:sp>
      <p:sp>
        <p:nvSpPr>
          <p:cNvPr id="36" name="Text Box 12">
            <a:extLst>
              <a:ext uri="{FF2B5EF4-FFF2-40B4-BE49-F238E27FC236}">
                <a16:creationId xmlns:a16="http://schemas.microsoft.com/office/drawing/2014/main" xmlns="" id="{2ADDD7DE-E501-4C5B-A5D3-C291CAEDA461}"/>
              </a:ext>
            </a:extLst>
          </p:cNvPr>
          <p:cNvSpPr txBox="1">
            <a:spLocks noChangeArrowheads="1"/>
          </p:cNvSpPr>
          <p:nvPr/>
        </p:nvSpPr>
        <p:spPr bwMode="auto">
          <a:xfrm>
            <a:off x="0" y="3497168"/>
            <a:ext cx="1158375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buFont typeface="Wingdings 2" panose="05020102010507070707" pitchFamily="18" charset="2"/>
              <a:buChar char="$"/>
            </a:pPr>
            <a:r>
              <a:rPr lang="en-US" altLang="en-US" sz="3600">
                <a:solidFill>
                  <a:srgbClr val="002060"/>
                </a:solidFill>
                <a:cs typeface="Arial" panose="020B0604020202020204" pitchFamily="34" charset="0"/>
                <a:sym typeface="Wingdings 2" panose="05020102010507070707" pitchFamily="18" charset="2"/>
              </a:rPr>
              <a:t>- Cây công nghiệp được phân bố ở các vùng chuyên canh và chủ yếu ở Tây Nguyên, Đông Nam Bộ, …..</a:t>
            </a:r>
          </a:p>
        </p:txBody>
      </p:sp>
    </p:spTree>
    <p:extLst>
      <p:ext uri="{BB962C8B-B14F-4D97-AF65-F5344CB8AC3E}">
        <p14:creationId xmlns:p14="http://schemas.microsoft.com/office/powerpoint/2010/main" val="285369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lide(fromTo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408D7F7-79DB-4040-AB17-458C20473BC1}"/>
              </a:ext>
            </a:extLst>
          </p:cNvPr>
          <p:cNvGrpSpPr/>
          <p:nvPr/>
        </p:nvGrpSpPr>
        <p:grpSpPr>
          <a:xfrm>
            <a:off x="762228" y="0"/>
            <a:ext cx="5712063" cy="872949"/>
            <a:chOff x="1133366" y="2220084"/>
            <a:chExt cx="5681780" cy="914400"/>
          </a:xfrm>
        </p:grpSpPr>
        <p:sp>
          <p:nvSpPr>
            <p:cNvPr id="5" name="Arrow: Pentagon 4">
              <a:extLst>
                <a:ext uri="{FF2B5EF4-FFF2-40B4-BE49-F238E27FC236}">
                  <a16:creationId xmlns:a16="http://schemas.microsoft.com/office/drawing/2014/main" xmlns=""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6364303B-48DC-4B3D-8319-E9C0E9896BFB}"/>
              </a:ext>
            </a:extLst>
          </p:cNvPr>
          <p:cNvSpPr txBox="1"/>
          <p:nvPr/>
        </p:nvSpPr>
        <p:spPr>
          <a:xfrm>
            <a:off x="1956856" y="156068"/>
            <a:ext cx="93672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8" name="Group 7">
            <a:extLst>
              <a:ext uri="{FF2B5EF4-FFF2-40B4-BE49-F238E27FC236}">
                <a16:creationId xmlns:a16="http://schemas.microsoft.com/office/drawing/2014/main" xmlns=""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xmlns=""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xmlns=""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Box 16">
            <a:extLst>
              <a:ext uri="{FF2B5EF4-FFF2-40B4-BE49-F238E27FC236}">
                <a16:creationId xmlns:a16="http://schemas.microsoft.com/office/drawing/2014/main" xmlns="" id="{D7547424-9AB9-450B-8EA6-9BD8A6F1A25E}"/>
              </a:ext>
            </a:extLst>
          </p:cNvPr>
          <p:cNvSpPr txBox="1">
            <a:spLocks noChangeArrowheads="1"/>
          </p:cNvSpPr>
          <p:nvPr/>
        </p:nvSpPr>
        <p:spPr bwMode="auto">
          <a:xfrm>
            <a:off x="292814" y="1019309"/>
            <a:ext cx="4582796" cy="584775"/>
          </a:xfrm>
          <a:prstGeom prst="rect">
            <a:avLst/>
          </a:prstGeom>
          <a:solidFill>
            <a:schemeClr val="accent4">
              <a:lumMod val="20000"/>
              <a:lumOff val="80000"/>
            </a:schemeClr>
          </a:solidFill>
          <a:ln>
            <a:noFill/>
          </a:ln>
          <a:effec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cs typeface="Arial" panose="020B0604020202020204" pitchFamily="34" charset="0"/>
              </a:rPr>
              <a:t>3. Cây ăn quả</a:t>
            </a:r>
          </a:p>
        </p:txBody>
      </p:sp>
      <p:sp>
        <p:nvSpPr>
          <p:cNvPr id="15" name="Rectangle 14">
            <a:extLst>
              <a:ext uri="{FF2B5EF4-FFF2-40B4-BE49-F238E27FC236}">
                <a16:creationId xmlns:a16="http://schemas.microsoft.com/office/drawing/2014/main" xmlns="" id="{0D2035E1-2932-4B33-9BEF-B80CC84042D2}"/>
              </a:ext>
            </a:extLst>
          </p:cNvPr>
          <p:cNvSpPr/>
          <p:nvPr/>
        </p:nvSpPr>
        <p:spPr>
          <a:xfrm>
            <a:off x="292814" y="2047629"/>
            <a:ext cx="11727712" cy="2523768"/>
          </a:xfrm>
          <a:prstGeom prst="rect">
            <a:avLst/>
          </a:prstGeom>
        </p:spPr>
        <p:txBody>
          <a:bodyPr wrap="square">
            <a:spAutoFit/>
          </a:bodyPr>
          <a:lstStyle/>
          <a:p>
            <a:pPr algn="just">
              <a:spcBef>
                <a:spcPts val="600"/>
              </a:spcBef>
              <a:spcAft>
                <a:spcPts val="600"/>
              </a:spcAft>
            </a:pP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Cây ăn quả tiêu biểu ở miền Bắc: Mận, đào, lê, mơ,…. </a:t>
            </a:r>
          </a:p>
          <a:p>
            <a:pPr algn="just">
              <a:spcBef>
                <a:spcPts val="600"/>
              </a:spcBef>
              <a:spcAft>
                <a:spcPts val="600"/>
              </a:spcAft>
            </a:pP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miền Nam: cam, quýt, bưởi, sầu riêng, chôm chôm, măng cụt,…</a:t>
            </a:r>
          </a:p>
          <a:p>
            <a:pPr algn="just">
              <a:spcBef>
                <a:spcPts val="600"/>
              </a:spcBef>
              <a:spcAft>
                <a:spcPts val="600"/>
              </a:spcAft>
            </a:pP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Thành tựu: Nhiều loại cây ăn quả có giá trị xuất khẩu cao</a:t>
            </a:r>
          </a:p>
          <a:p>
            <a:pPr algn="just">
              <a:spcBef>
                <a:spcPts val="600"/>
              </a:spcBef>
              <a:spcAft>
                <a:spcPts val="600"/>
              </a:spcAft>
            </a:pP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Phân bố: Đồng bằng sông Cửu Long, Đông Nam Bộ.</a:t>
            </a:r>
          </a:p>
        </p:txBody>
      </p:sp>
    </p:spTree>
    <p:extLst>
      <p:ext uri="{BB962C8B-B14F-4D97-AF65-F5344CB8AC3E}">
        <p14:creationId xmlns:p14="http://schemas.microsoft.com/office/powerpoint/2010/main" val="329129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lide(fromTo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a:extLst>
              <a:ext uri="{FF2B5EF4-FFF2-40B4-BE49-F238E27FC236}">
                <a16:creationId xmlns:a16="http://schemas.microsoft.com/office/drawing/2014/main" xmlns="" id="{ED6899D7-2430-4A23-B657-2F50C4D3E95C}"/>
              </a:ext>
            </a:extLst>
          </p:cNvPr>
          <p:cNvSpPr txBox="1">
            <a:spLocks noChangeArrowheads="1"/>
          </p:cNvSpPr>
          <p:nvPr/>
        </p:nvSpPr>
        <p:spPr bwMode="auto">
          <a:xfrm>
            <a:off x="1524000" y="1"/>
            <a:ext cx="9144000" cy="519113"/>
          </a:xfrm>
          <a:prstGeom prst="rect">
            <a:avLst/>
          </a:prstGeom>
          <a:noFill/>
          <a:ln>
            <a:noFill/>
          </a:ln>
          <a:effec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sz="2800" b="1">
                <a:solidFill>
                  <a:srgbClr val="002060"/>
                </a:solidFill>
                <a:cs typeface="Arial" panose="020B0604020202020204" pitchFamily="34" charset="0"/>
              </a:rPr>
              <a:t>Hãy kê tên một số cây ăn quả ở quê em?</a:t>
            </a:r>
            <a:endParaRPr lang="en-US" altLang="en-US" sz="2800" b="1" u="sng">
              <a:solidFill>
                <a:srgbClr val="002060"/>
              </a:solidFill>
              <a:cs typeface="Arial" panose="020B0604020202020204" pitchFamily="34" charset="0"/>
            </a:endParaRPr>
          </a:p>
        </p:txBody>
      </p:sp>
      <p:pic>
        <p:nvPicPr>
          <p:cNvPr id="20483" name="Picture 5" descr="saurieng1">
            <a:extLst>
              <a:ext uri="{FF2B5EF4-FFF2-40B4-BE49-F238E27FC236}">
                <a16:creationId xmlns:a16="http://schemas.microsoft.com/office/drawing/2014/main" xmlns="" id="{E32F5B20-8D6E-4E83-84C1-2E77D2DF5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8140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1452011142545">
            <a:extLst>
              <a:ext uri="{FF2B5EF4-FFF2-40B4-BE49-F238E27FC236}">
                <a16:creationId xmlns:a16="http://schemas.microsoft.com/office/drawing/2014/main" xmlns="" id="{A734A0F0-0F50-44F3-9A1B-F133A7454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8140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Cách bón phân cho cam quýt">
            <a:extLst>
              <a:ext uri="{FF2B5EF4-FFF2-40B4-BE49-F238E27FC236}">
                <a16:creationId xmlns:a16="http://schemas.microsoft.com/office/drawing/2014/main" xmlns="" id="{D4512ED2-6B69-4E55-B7A2-2AE977172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334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trang%20trai%20ca%20mau%202">
            <a:extLst>
              <a:ext uri="{FF2B5EF4-FFF2-40B4-BE49-F238E27FC236}">
                <a16:creationId xmlns:a16="http://schemas.microsoft.com/office/drawing/2014/main" xmlns="" id="{9F5A1D02-64EE-4FC6-B253-1BEEA6C7A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334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quavusua">
            <a:extLst>
              <a:ext uri="{FF2B5EF4-FFF2-40B4-BE49-F238E27FC236}">
                <a16:creationId xmlns:a16="http://schemas.microsoft.com/office/drawing/2014/main" xmlns="" id="{7AC6BABD-399A-4ECA-BEA0-5AADBA2D04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5334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3e9b1c8312393c54a2ad4a89a24a945c2804ed05">
            <a:extLst>
              <a:ext uri="{FF2B5EF4-FFF2-40B4-BE49-F238E27FC236}">
                <a16:creationId xmlns:a16="http://schemas.microsoft.com/office/drawing/2014/main" xmlns="" id="{9D55A956-0CF6-47C6-9575-7ABD444E4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5334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chemeClr val="accent2"/>
                </a:solidFill>
                <a:miter lim="800000"/>
                <a:headEnd/>
                <a:tailEnd/>
              </a14:hiddenLine>
            </a:ext>
          </a:extLst>
        </p:spPr>
      </p:pic>
      <p:pic>
        <p:nvPicPr>
          <p:cNvPr id="40971" name="Picture 11" descr="mangosteenmang-cut1715701454">
            <a:hlinkClick r:id="rId8"/>
            <a:extLst>
              <a:ext uri="{FF2B5EF4-FFF2-40B4-BE49-F238E27FC236}">
                <a16:creationId xmlns:a16="http://schemas.microsoft.com/office/drawing/2014/main" xmlns="" id="{320756BA-0414-41F3-8997-3DB3190BC6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358140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6600FF"/>
                </a:solidFill>
                <a:miter lim="800000"/>
                <a:headEnd/>
                <a:tailEnd/>
              </a14:hiddenLine>
            </a:ext>
          </a:extLst>
        </p:spPr>
      </p:pic>
      <p:pic>
        <p:nvPicPr>
          <p:cNvPr id="40972" name="Picture 12" descr="image_mini">
            <a:extLst>
              <a:ext uri="{FF2B5EF4-FFF2-40B4-BE49-F238E27FC236}">
                <a16:creationId xmlns:a16="http://schemas.microsoft.com/office/drawing/2014/main" xmlns="" id="{E5A53509-48E0-4CB2-9539-5B372EE272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358140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FFFF00"/>
                </a:solidFill>
                <a:miter lim="800000"/>
                <a:headEnd/>
                <a:tailEnd/>
              </a14:hiddenLine>
            </a:ext>
          </a:extLst>
        </p:spPr>
      </p:pic>
      <p:pic>
        <p:nvPicPr>
          <p:cNvPr id="40973" name="Picture 13" descr="dsc-5151-large">
            <a:extLst>
              <a:ext uri="{FF2B5EF4-FFF2-40B4-BE49-F238E27FC236}">
                <a16:creationId xmlns:a16="http://schemas.microsoft.com/office/drawing/2014/main" xmlns="" id="{5FE81875-73E7-4595-9294-3CE83F5044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533400"/>
            <a:ext cx="9144000" cy="6324600"/>
          </a:xfrm>
          <a:prstGeom prst="rect">
            <a:avLst/>
          </a:prstGeom>
          <a:noFill/>
          <a:ln w="19050">
            <a:solidFill>
              <a:srgbClr val="6600FF"/>
            </a:solidFill>
            <a:miter lim="800000"/>
            <a:headEnd/>
            <a:tailEnd/>
          </a:ln>
          <a:extLst>
            <a:ext uri="{909E8E84-426E-40DD-AFC4-6F175D3DCCD1}">
              <a14:hiddenFill xmlns:a14="http://schemas.microsoft.com/office/drawing/2010/main">
                <a:solidFill>
                  <a:srgbClr val="FFFFFF"/>
                </a:solidFill>
              </a14:hiddenFill>
            </a:ext>
          </a:extLst>
        </p:spPr>
      </p:pic>
      <p:pic>
        <p:nvPicPr>
          <p:cNvPr id="40974" name="Picture 14">
            <a:extLst>
              <a:ext uri="{FF2B5EF4-FFF2-40B4-BE49-F238E27FC236}">
                <a16:creationId xmlns:a16="http://schemas.microsoft.com/office/drawing/2014/main" xmlns="" id="{6DD7585D-2519-4A4E-981C-D1DCF6B8FF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533400"/>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5" name="Picture 15" descr="hinh%203">
            <a:extLst>
              <a:ext uri="{FF2B5EF4-FFF2-40B4-BE49-F238E27FC236}">
                <a16:creationId xmlns:a16="http://schemas.microsoft.com/office/drawing/2014/main" xmlns="" id="{75F8B898-897E-4C45-BFD1-93C8013CD3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3581400"/>
            <a:ext cx="4572000" cy="3276600"/>
          </a:xfrm>
          <a:prstGeom prst="rect">
            <a:avLst/>
          </a:prstGeom>
          <a:solidFill>
            <a:schemeClr val="tx1"/>
          </a:solidFill>
          <a:ln>
            <a:noFill/>
          </a:ln>
          <a:extLst>
            <a:ext uri="{91240B29-F687-4F45-9708-019B960494DF}">
              <a14:hiddenLine xmlns:a14="http://schemas.microsoft.com/office/drawing/2010/main" w="38100" cmpd="dbl">
                <a:solidFill>
                  <a:srgbClr val="FFFF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plus(in)">
                                      <p:cBhvr>
                                        <p:cTn id="7" dur="5000"/>
                                        <p:tgtEl>
                                          <p:spTgt spid="40966"/>
                                        </p:tgtEl>
                                      </p:cBhvr>
                                    </p:animEffect>
                                  </p:childTnLst>
                                </p:cTn>
                              </p:par>
                              <p:par>
                                <p:cTn id="8" presetID="13" presetClass="entr" presetSubtype="16" fill="hold" nodeType="withEffect">
                                  <p:stCondLst>
                                    <p:cond delay="0"/>
                                  </p:stCondLst>
                                  <p:childTnLst>
                                    <p:set>
                                      <p:cBhvr>
                                        <p:cTn id="9" dur="1" fill="hold">
                                          <p:stCondLst>
                                            <p:cond delay="0"/>
                                          </p:stCondLst>
                                        </p:cTn>
                                        <p:tgtEl>
                                          <p:spTgt spid="40970"/>
                                        </p:tgtEl>
                                        <p:attrNameLst>
                                          <p:attrName>style.visibility</p:attrName>
                                        </p:attrNameLst>
                                      </p:cBhvr>
                                      <p:to>
                                        <p:strVal val="visible"/>
                                      </p:to>
                                    </p:set>
                                    <p:animEffect transition="in" filter="plus(in)">
                                      <p:cBhvr>
                                        <p:cTn id="10" dur="5000"/>
                                        <p:tgtEl>
                                          <p:spTgt spid="40970"/>
                                        </p:tgtEl>
                                      </p:cBhvr>
                                    </p:animEffect>
                                  </p:childTnLst>
                                </p:cTn>
                              </p:par>
                              <p:par>
                                <p:cTn id="11" presetID="13" presetClass="entr" presetSubtype="16" fill="hold" nodeType="withEffect">
                                  <p:stCondLst>
                                    <p:cond delay="0"/>
                                  </p:stCondLst>
                                  <p:childTnLst>
                                    <p:set>
                                      <p:cBhvr>
                                        <p:cTn id="12" dur="1" fill="hold">
                                          <p:stCondLst>
                                            <p:cond delay="0"/>
                                          </p:stCondLst>
                                        </p:cTn>
                                        <p:tgtEl>
                                          <p:spTgt spid="40972"/>
                                        </p:tgtEl>
                                        <p:attrNameLst>
                                          <p:attrName>style.visibility</p:attrName>
                                        </p:attrNameLst>
                                      </p:cBhvr>
                                      <p:to>
                                        <p:strVal val="visible"/>
                                      </p:to>
                                    </p:set>
                                    <p:animEffect transition="in" filter="plus(in)">
                                      <p:cBhvr>
                                        <p:cTn id="13" dur="5000"/>
                                        <p:tgtEl>
                                          <p:spTgt spid="40972"/>
                                        </p:tgtEl>
                                      </p:cBhvr>
                                    </p:animEffect>
                                  </p:childTnLst>
                                </p:cTn>
                              </p:par>
                              <p:par>
                                <p:cTn id="14" presetID="13" presetClass="entr" presetSubtype="16" fill="hold" nodeType="withEffect">
                                  <p:stCondLst>
                                    <p:cond delay="0"/>
                                  </p:stCondLst>
                                  <p:childTnLst>
                                    <p:set>
                                      <p:cBhvr>
                                        <p:cTn id="15" dur="1" fill="hold">
                                          <p:stCondLst>
                                            <p:cond delay="0"/>
                                          </p:stCondLst>
                                        </p:cTn>
                                        <p:tgtEl>
                                          <p:spTgt spid="40971"/>
                                        </p:tgtEl>
                                        <p:attrNameLst>
                                          <p:attrName>style.visibility</p:attrName>
                                        </p:attrNameLst>
                                      </p:cBhvr>
                                      <p:to>
                                        <p:strVal val="visible"/>
                                      </p:to>
                                    </p:set>
                                    <p:animEffect transition="in" filter="plus(in)">
                                      <p:cBhvr>
                                        <p:cTn id="16" dur="5000"/>
                                        <p:tgtEl>
                                          <p:spTgt spid="4097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nodeType="clickEffect">
                                  <p:stCondLst>
                                    <p:cond delay="0"/>
                                  </p:stCondLst>
                                  <p:childTnLst>
                                    <p:set>
                                      <p:cBhvr>
                                        <p:cTn id="20" dur="1" fill="hold">
                                          <p:stCondLst>
                                            <p:cond delay="0"/>
                                          </p:stCondLst>
                                        </p:cTn>
                                        <p:tgtEl>
                                          <p:spTgt spid="40975"/>
                                        </p:tgtEl>
                                        <p:attrNameLst>
                                          <p:attrName>style.visibility</p:attrName>
                                        </p:attrNameLst>
                                      </p:cBhvr>
                                      <p:to>
                                        <p:strVal val="visible"/>
                                      </p:to>
                                    </p:set>
                                    <p:animEffect transition="in" filter="diamond(in)">
                                      <p:cBhvr>
                                        <p:cTn id="21" dur="2000"/>
                                        <p:tgtEl>
                                          <p:spTgt spid="40975"/>
                                        </p:tgtEl>
                                      </p:cBhvr>
                                    </p:animEffect>
                                  </p:childTnLst>
                                </p:cTn>
                              </p:par>
                              <p:par>
                                <p:cTn id="22" presetID="8" presetClass="entr" presetSubtype="16" fill="hold" nodeType="withEffect">
                                  <p:stCondLst>
                                    <p:cond delay="0"/>
                                  </p:stCondLst>
                                  <p:childTnLst>
                                    <p:set>
                                      <p:cBhvr>
                                        <p:cTn id="23" dur="1" fill="hold">
                                          <p:stCondLst>
                                            <p:cond delay="0"/>
                                          </p:stCondLst>
                                        </p:cTn>
                                        <p:tgtEl>
                                          <p:spTgt spid="40974"/>
                                        </p:tgtEl>
                                        <p:attrNameLst>
                                          <p:attrName>style.visibility</p:attrName>
                                        </p:attrNameLst>
                                      </p:cBhvr>
                                      <p:to>
                                        <p:strVal val="visible"/>
                                      </p:to>
                                    </p:set>
                                    <p:animEffect transition="in" filter="diamond(in)">
                                      <p:cBhvr>
                                        <p:cTn id="24" dur="2000"/>
                                        <p:tgtEl>
                                          <p:spTgt spid="409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40973"/>
                                        </p:tgtEl>
                                        <p:attrNameLst>
                                          <p:attrName>style.visibility</p:attrName>
                                        </p:attrNameLst>
                                      </p:cBhvr>
                                      <p:to>
                                        <p:strVal val="visible"/>
                                      </p:to>
                                    </p:set>
                                    <p:animEffect transition="in" filter="box(in)">
                                      <p:cBhvr>
                                        <p:cTn id="29" dur="500"/>
                                        <p:tgtEl>
                                          <p:spTgt spid="4097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xit" presetSubtype="16" fill="hold" nodeType="clickEffect">
                                  <p:stCondLst>
                                    <p:cond delay="0"/>
                                  </p:stCondLst>
                                  <p:childTnLst>
                                    <p:animEffect transition="out" filter="diamond(in)">
                                      <p:cBhvr>
                                        <p:cTn id="33" dur="2000"/>
                                        <p:tgtEl>
                                          <p:spTgt spid="40975"/>
                                        </p:tgtEl>
                                      </p:cBhvr>
                                    </p:animEffect>
                                    <p:set>
                                      <p:cBhvr>
                                        <p:cTn id="34" dur="1" fill="hold">
                                          <p:stCondLst>
                                            <p:cond delay="1999"/>
                                          </p:stCondLst>
                                        </p:cTn>
                                        <p:tgtEl>
                                          <p:spTgt spid="40975"/>
                                        </p:tgtEl>
                                        <p:attrNameLst>
                                          <p:attrName>style.visibility</p:attrName>
                                        </p:attrNameLst>
                                      </p:cBhvr>
                                      <p:to>
                                        <p:strVal val="hidden"/>
                                      </p:to>
                                    </p:set>
                                  </p:childTnLst>
                                </p:cTn>
                              </p:par>
                              <p:par>
                                <p:cTn id="35" presetID="8" presetClass="exit" presetSubtype="16" fill="hold" nodeType="withEffect">
                                  <p:stCondLst>
                                    <p:cond delay="0"/>
                                  </p:stCondLst>
                                  <p:childTnLst>
                                    <p:animEffect transition="out" filter="diamond(in)">
                                      <p:cBhvr>
                                        <p:cTn id="36" dur="2000"/>
                                        <p:tgtEl>
                                          <p:spTgt spid="40974"/>
                                        </p:tgtEl>
                                      </p:cBhvr>
                                    </p:animEffect>
                                    <p:set>
                                      <p:cBhvr>
                                        <p:cTn id="37" dur="1" fill="hold">
                                          <p:stCondLst>
                                            <p:cond delay="1999"/>
                                          </p:stCondLst>
                                        </p:cTn>
                                        <p:tgtEl>
                                          <p:spTgt spid="409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408D7F7-79DB-4040-AB17-458C20473BC1}"/>
              </a:ext>
            </a:extLst>
          </p:cNvPr>
          <p:cNvGrpSpPr/>
          <p:nvPr/>
        </p:nvGrpSpPr>
        <p:grpSpPr>
          <a:xfrm>
            <a:off x="762228" y="0"/>
            <a:ext cx="5712063" cy="872949"/>
            <a:chOff x="1133366" y="2220084"/>
            <a:chExt cx="5681780" cy="914400"/>
          </a:xfrm>
        </p:grpSpPr>
        <p:sp>
          <p:nvSpPr>
            <p:cNvPr id="5" name="Arrow: Pentagon 4">
              <a:extLst>
                <a:ext uri="{FF2B5EF4-FFF2-40B4-BE49-F238E27FC236}">
                  <a16:creationId xmlns:a16="http://schemas.microsoft.com/office/drawing/2014/main" xmlns=""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6364303B-48DC-4B3D-8319-E9C0E9896BFB}"/>
              </a:ext>
            </a:extLst>
          </p:cNvPr>
          <p:cNvSpPr txBox="1"/>
          <p:nvPr/>
        </p:nvSpPr>
        <p:spPr>
          <a:xfrm>
            <a:off x="1956856" y="156068"/>
            <a:ext cx="93672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8" name="Group 7">
            <a:extLst>
              <a:ext uri="{FF2B5EF4-FFF2-40B4-BE49-F238E27FC236}">
                <a16:creationId xmlns:a16="http://schemas.microsoft.com/office/drawing/2014/main" xmlns=""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xmlns=""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xmlns=""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Box 16">
            <a:extLst>
              <a:ext uri="{FF2B5EF4-FFF2-40B4-BE49-F238E27FC236}">
                <a16:creationId xmlns:a16="http://schemas.microsoft.com/office/drawing/2014/main" xmlns="" id="{CA9DCC71-E648-4BFE-BAC2-72E03B444BD9}"/>
              </a:ext>
            </a:extLst>
          </p:cNvPr>
          <p:cNvSpPr txBox="1">
            <a:spLocks noChangeArrowheads="1"/>
          </p:cNvSpPr>
          <p:nvPr/>
        </p:nvSpPr>
        <p:spPr bwMode="auto">
          <a:xfrm>
            <a:off x="409772" y="1168394"/>
            <a:ext cx="4155896" cy="584775"/>
          </a:xfrm>
          <a:prstGeom prst="rect">
            <a:avLst/>
          </a:prstGeom>
          <a:solidFill>
            <a:schemeClr val="accent4">
              <a:lumMod val="20000"/>
              <a:lumOff val="80000"/>
            </a:schemeClr>
          </a:solidFill>
          <a:ln>
            <a:noFill/>
          </a:ln>
          <a:effec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cs typeface="Arial" panose="020B0604020202020204" pitchFamily="34" charset="0"/>
              </a:rPr>
              <a:t>3. Cây ăn quả</a:t>
            </a:r>
          </a:p>
        </p:txBody>
      </p:sp>
      <p:sp>
        <p:nvSpPr>
          <p:cNvPr id="12" name="Text Box 14">
            <a:extLst>
              <a:ext uri="{FF2B5EF4-FFF2-40B4-BE49-F238E27FC236}">
                <a16:creationId xmlns:a16="http://schemas.microsoft.com/office/drawing/2014/main" xmlns="" id="{A0FBCEF5-A4AD-4DA1-9812-7703643D3B8D}"/>
              </a:ext>
            </a:extLst>
          </p:cNvPr>
          <p:cNvSpPr txBox="1">
            <a:spLocks noChangeArrowheads="1"/>
          </p:cNvSpPr>
          <p:nvPr/>
        </p:nvSpPr>
        <p:spPr bwMode="auto">
          <a:xfrm>
            <a:off x="112736" y="2372353"/>
            <a:ext cx="119665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buFont typeface="Wingdings 2" panose="05020102010507070707" pitchFamily="18" charset="2"/>
              <a:buChar char="$"/>
            </a:pPr>
            <a:r>
              <a:rPr lang="en-US" altLang="en-US" sz="3600">
                <a:solidFill>
                  <a:srgbClr val="002060"/>
                </a:solidFill>
                <a:cs typeface="Arial" panose="020B0604020202020204" pitchFamily="34" charset="0"/>
                <a:sym typeface="Wingdings 2" panose="05020102010507070707" pitchFamily="18" charset="2"/>
              </a:rPr>
              <a:t>- Cây ăn quả phát triển khá mạnh, đa dạng về các loại.</a:t>
            </a:r>
          </a:p>
        </p:txBody>
      </p:sp>
    </p:spTree>
    <p:extLst>
      <p:ext uri="{BB962C8B-B14F-4D97-AF65-F5344CB8AC3E}">
        <p14:creationId xmlns:p14="http://schemas.microsoft.com/office/powerpoint/2010/main" val="23680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lide(fromTo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08E7A51-AB50-4628-A925-330BC7ADB1D8}"/>
              </a:ext>
            </a:extLst>
          </p:cNvPr>
          <p:cNvGrpSpPr/>
          <p:nvPr/>
        </p:nvGrpSpPr>
        <p:grpSpPr>
          <a:xfrm>
            <a:off x="228045" y="87671"/>
            <a:ext cx="5721064" cy="872949"/>
            <a:chOff x="1133366" y="2220084"/>
            <a:chExt cx="5681780" cy="914400"/>
          </a:xfrm>
          <a:solidFill>
            <a:schemeClr val="accent6">
              <a:lumMod val="40000"/>
              <a:lumOff val="60000"/>
            </a:schemeClr>
          </a:solidFill>
        </p:grpSpPr>
        <p:sp>
          <p:nvSpPr>
            <p:cNvPr id="3" name="Arrow: Pentagon 2">
              <a:extLst>
                <a:ext uri="{FF2B5EF4-FFF2-40B4-BE49-F238E27FC236}">
                  <a16:creationId xmlns:a16="http://schemas.microsoft.com/office/drawing/2014/main" xmlns="" id="{E4DB9532-8D20-4F5B-9BAC-AC7925E2403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0D1E6112-CBF3-4FE3-A723-66949104F21C}"/>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4BC7198F-9D6E-4237-A636-D56833392C1D}"/>
              </a:ext>
            </a:extLst>
          </p:cNvPr>
          <p:cNvSpPr txBox="1"/>
          <p:nvPr/>
        </p:nvSpPr>
        <p:spPr>
          <a:xfrm>
            <a:off x="-1794211" y="257510"/>
            <a:ext cx="1004494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Ngành chăn nuôi</a:t>
            </a:r>
          </a:p>
        </p:txBody>
      </p:sp>
      <p:sp>
        <p:nvSpPr>
          <p:cNvPr id="6" name="Arrow: Pentagon 5">
            <a:extLst>
              <a:ext uri="{FF2B5EF4-FFF2-40B4-BE49-F238E27FC236}">
                <a16:creationId xmlns:a16="http://schemas.microsoft.com/office/drawing/2014/main" xmlns="" id="{A9FAFB16-3B89-42C5-AF49-BCE915310DCE}"/>
              </a:ext>
            </a:extLst>
          </p:cNvPr>
          <p:cNvSpPr/>
          <p:nvPr/>
        </p:nvSpPr>
        <p:spPr>
          <a:xfrm>
            <a:off x="118223" y="84747"/>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sp>
        <p:nvSpPr>
          <p:cNvPr id="7" name="Isosceles Triangle 6">
            <a:extLst>
              <a:ext uri="{FF2B5EF4-FFF2-40B4-BE49-F238E27FC236}">
                <a16:creationId xmlns:a16="http://schemas.microsoft.com/office/drawing/2014/main" xmlns="" id="{24B3FBE2-96C5-495E-97E2-E5290CBB80E6}"/>
              </a:ext>
            </a:extLst>
          </p:cNvPr>
          <p:cNvSpPr/>
          <p:nvPr/>
        </p:nvSpPr>
        <p:spPr>
          <a:xfrm rot="5400000">
            <a:off x="1108955" y="39212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6">
            <a:extLst>
              <a:ext uri="{FF2B5EF4-FFF2-40B4-BE49-F238E27FC236}">
                <a16:creationId xmlns:a16="http://schemas.microsoft.com/office/drawing/2014/main" xmlns="" id="{46F5DD93-923C-4DD7-9FEF-8D8C28B9B0E8}"/>
              </a:ext>
            </a:extLst>
          </p:cNvPr>
          <p:cNvSpPr txBox="1">
            <a:spLocks noChangeArrowheads="1"/>
          </p:cNvSpPr>
          <p:nvPr/>
        </p:nvSpPr>
        <p:spPr bwMode="auto">
          <a:xfrm>
            <a:off x="1844675" y="1117436"/>
            <a:ext cx="85026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3200" b="1">
                <a:solidFill>
                  <a:srgbClr val="FF0000"/>
                </a:solidFill>
              </a:rPr>
              <a:t>Nêu tình hình ngành chăn nuôi ở nước ta?</a:t>
            </a:r>
          </a:p>
        </p:txBody>
      </p:sp>
      <p:pic>
        <p:nvPicPr>
          <p:cNvPr id="9" name="Picture 3" descr="Bo%20Ntau">
            <a:extLst>
              <a:ext uri="{FF2B5EF4-FFF2-40B4-BE49-F238E27FC236}">
                <a16:creationId xmlns:a16="http://schemas.microsoft.com/office/drawing/2014/main" xmlns="" id="{4E97BEB3-C268-4E21-8F26-1C8743D4F8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2184" y="1130459"/>
            <a:ext cx="4030157" cy="29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Trau">
            <a:extLst>
              <a:ext uri="{FF2B5EF4-FFF2-40B4-BE49-F238E27FC236}">
                <a16:creationId xmlns:a16="http://schemas.microsoft.com/office/drawing/2014/main" xmlns="" id="{BEF6897D-7FB1-45EA-979B-2397B04355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2184" y="4133125"/>
            <a:ext cx="4011818" cy="267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e">
            <a:extLst>
              <a:ext uri="{FF2B5EF4-FFF2-40B4-BE49-F238E27FC236}">
                <a16:creationId xmlns:a16="http://schemas.microsoft.com/office/drawing/2014/main" xmlns="" id="{8DB7EE45-F408-4418-8F74-FD19A9CAE2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7183" y="1117436"/>
            <a:ext cx="4030156" cy="29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xmlns="" id="{5E424D34-578B-462E-9B14-E8B7CA1DA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522" y="4133125"/>
            <a:ext cx="4011817" cy="267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16" descr="Z">
            <a:extLst>
              <a:ext uri="{FF2B5EF4-FFF2-40B4-BE49-F238E27FC236}">
                <a16:creationId xmlns:a16="http://schemas.microsoft.com/office/drawing/2014/main" xmlns="" id="{246E2EE0-30C9-4EE2-B337-82495505D8AE}"/>
              </a:ext>
            </a:extLst>
          </p:cNvPr>
          <p:cNvSpPr>
            <a:spLocks noChangeAspect="1" noChangeArrowheads="1"/>
          </p:cNvSpPr>
          <p:nvPr/>
        </p:nvSpPr>
        <p:spPr bwMode="auto">
          <a:xfrm>
            <a:off x="5122864" y="2911313"/>
            <a:ext cx="20097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18" name="Picture 6" descr="DT_nuoilon">
            <a:extLst>
              <a:ext uri="{FF2B5EF4-FFF2-40B4-BE49-F238E27FC236}">
                <a16:creationId xmlns:a16="http://schemas.microsoft.com/office/drawing/2014/main" xmlns="" id="{595D636C-7DC3-4501-9F23-358C24673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2184" y="1103449"/>
            <a:ext cx="4065904" cy="295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NuoilontheohuongCN">
            <a:extLst>
              <a:ext uri="{FF2B5EF4-FFF2-40B4-BE49-F238E27FC236}">
                <a16:creationId xmlns:a16="http://schemas.microsoft.com/office/drawing/2014/main" xmlns="" id="{63145A9A-5857-4D10-B560-9404FD9E4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5522" y="4133124"/>
            <a:ext cx="3972128" cy="267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Bo%20sua">
            <a:extLst>
              <a:ext uri="{FF2B5EF4-FFF2-40B4-BE49-F238E27FC236}">
                <a16:creationId xmlns:a16="http://schemas.microsoft.com/office/drawing/2014/main" xmlns="" id="{F36844D9-E57E-497D-B0CA-27E614F508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2184" y="4095934"/>
            <a:ext cx="4134749" cy="271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gacongnghiep">
            <a:extLst>
              <a:ext uri="{FF2B5EF4-FFF2-40B4-BE49-F238E27FC236}">
                <a16:creationId xmlns:a16="http://schemas.microsoft.com/office/drawing/2014/main" xmlns="" id="{7FC41A10-E9B4-461B-972D-7E7EB7C58F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9309" y="1090822"/>
            <a:ext cx="4065904" cy="293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52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par>
                                <p:cTn id="54" presetID="16" presetClass="entr" presetSubtype="21"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84850E6C-C8B3-492F-B52D-3E1747FDD4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EBAD34AF-5414-49A5-AB75-F1CA854B309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0"/>
            <a:ext cx="12191996" cy="6858000"/>
            <a:chOff x="1" y="0"/>
            <a:chExt cx="12191996" cy="6858000"/>
          </a:xfrm>
        </p:grpSpPr>
        <p:sp>
          <p:nvSpPr>
            <p:cNvPr id="21" name="Rectangle 20">
              <a:extLst>
                <a:ext uri="{FF2B5EF4-FFF2-40B4-BE49-F238E27FC236}">
                  <a16:creationId xmlns:a16="http://schemas.microsoft.com/office/drawing/2014/main" xmlns="" id="{7BAD3960-6DE9-4457-8083-F6FFBD58D74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22" name="Rectangle 21">
              <a:extLst>
                <a:ext uri="{FF2B5EF4-FFF2-40B4-BE49-F238E27FC236}">
                  <a16:creationId xmlns:a16="http://schemas.microsoft.com/office/drawing/2014/main" xmlns="" id="{F3F5E368-26F9-408D-9C1D-D007FCE0C20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13" name="TextBox 12">
            <a:extLst>
              <a:ext uri="{FF2B5EF4-FFF2-40B4-BE49-F238E27FC236}">
                <a16:creationId xmlns:a16="http://schemas.microsoft.com/office/drawing/2014/main" xmlns="" id="{FF867C23-75E1-45EB-AF16-EC8D3C329835}"/>
              </a:ext>
            </a:extLst>
          </p:cNvPr>
          <p:cNvSpPr txBox="1">
            <a:spLocks noChangeArrowheads="1"/>
          </p:cNvSpPr>
          <p:nvPr/>
        </p:nvSpPr>
        <p:spPr bwMode="auto">
          <a:xfrm>
            <a:off x="-908698" y="2022589"/>
            <a:ext cx="7385371" cy="9347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914400">
              <a:lnSpc>
                <a:spcPct val="90000"/>
              </a:lnSpc>
              <a:spcBef>
                <a:spcPct val="0"/>
              </a:spcBef>
              <a:spcAft>
                <a:spcPts val="600"/>
              </a:spcAft>
            </a:pPr>
            <a:r>
              <a:rPr lang="en-US" altLang="en-US" sz="4000" b="1" dirty="0">
                <a:solidFill>
                  <a:srgbClr val="FF0000">
                    <a:alpha val="60000"/>
                  </a:srgbClr>
                </a:solidFill>
                <a:cs typeface="Arial" panose="020B0604020202020204" pitchFamily="34" charset="0"/>
              </a:rPr>
              <a:t>BÀI 8</a:t>
            </a:r>
            <a:r>
              <a:rPr lang="en-US" altLang="en-US" sz="4000" b="1" dirty="0" smtClean="0">
                <a:solidFill>
                  <a:srgbClr val="FF0000">
                    <a:alpha val="60000"/>
                  </a:srgbClr>
                </a:solidFill>
                <a:cs typeface="Arial" panose="020B0604020202020204" pitchFamily="34" charset="0"/>
              </a:rPr>
              <a:t>. </a:t>
            </a:r>
            <a:endParaRPr lang="en-US" altLang="en-US" sz="4000" b="1" dirty="0">
              <a:solidFill>
                <a:srgbClr val="FF0000">
                  <a:alpha val="60000"/>
                </a:srgbClr>
              </a:solidFill>
              <a:cs typeface="Arial" panose="020B0604020202020204" pitchFamily="34" charset="0"/>
            </a:endParaRPr>
          </a:p>
          <a:p>
            <a:pPr algn="ctr" defTabSz="914400">
              <a:lnSpc>
                <a:spcPct val="90000"/>
              </a:lnSpc>
              <a:spcBef>
                <a:spcPct val="0"/>
              </a:spcBef>
              <a:spcAft>
                <a:spcPts val="600"/>
              </a:spcAft>
            </a:pPr>
            <a:r>
              <a:rPr lang="en-US" altLang="en-US" sz="4000" b="1" dirty="0">
                <a:solidFill>
                  <a:srgbClr val="FF0000">
                    <a:alpha val="60000"/>
                  </a:srgbClr>
                </a:solidFill>
                <a:cs typeface="Arial" panose="020B0604020202020204" pitchFamily="34" charset="0"/>
              </a:rPr>
              <a:t>SỰ PHÁT TRIỂN </a:t>
            </a:r>
          </a:p>
          <a:p>
            <a:pPr algn="ctr" defTabSz="914400">
              <a:lnSpc>
                <a:spcPct val="90000"/>
              </a:lnSpc>
              <a:spcBef>
                <a:spcPct val="0"/>
              </a:spcBef>
              <a:spcAft>
                <a:spcPts val="600"/>
              </a:spcAft>
            </a:pPr>
            <a:r>
              <a:rPr lang="en-US" altLang="en-US" sz="4000" b="1" dirty="0">
                <a:solidFill>
                  <a:srgbClr val="FF0000">
                    <a:alpha val="60000"/>
                  </a:srgbClr>
                </a:solidFill>
                <a:cs typeface="Arial" panose="020B0604020202020204" pitchFamily="34" charset="0"/>
              </a:rPr>
              <a:t>VÀ PHÂN BỐ </a:t>
            </a:r>
          </a:p>
          <a:p>
            <a:pPr algn="ctr" defTabSz="914400">
              <a:lnSpc>
                <a:spcPct val="90000"/>
              </a:lnSpc>
              <a:spcBef>
                <a:spcPct val="0"/>
              </a:spcBef>
              <a:spcAft>
                <a:spcPts val="600"/>
              </a:spcAft>
            </a:pPr>
            <a:r>
              <a:rPr lang="en-US" altLang="en-US" sz="4000" b="1" dirty="0">
                <a:solidFill>
                  <a:srgbClr val="FF0000">
                    <a:alpha val="60000"/>
                  </a:srgbClr>
                </a:solidFill>
                <a:cs typeface="Arial" panose="020B0604020202020204" pitchFamily="34" charset="0"/>
              </a:rPr>
              <a:t>NÔNG NGHIỆP</a:t>
            </a:r>
          </a:p>
        </p:txBody>
      </p:sp>
      <p:sp>
        <p:nvSpPr>
          <p:cNvPr id="24" name="Freeform: Shape 23">
            <a:extLst>
              <a:ext uri="{FF2B5EF4-FFF2-40B4-BE49-F238E27FC236}">
                <a16:creationId xmlns:a16="http://schemas.microsoft.com/office/drawing/2014/main" xmlns="" id="{4078886C-0764-4B52-977A-0F8A87E792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67974" y="273933"/>
            <a:ext cx="2173946" cy="2171302"/>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9" name="Picture 8" descr="mangosteenmang-cut1715701454">
            <a:hlinkClick r:id="rId2"/>
            <a:extLst>
              <a:ext uri="{FF2B5EF4-FFF2-40B4-BE49-F238E27FC236}">
                <a16:creationId xmlns:a16="http://schemas.microsoft.com/office/drawing/2014/main" xmlns="" id="{491BEFF9-B837-492D-B784-35AED6D3BB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4" r="19522" b="2"/>
          <a:stretch/>
        </p:blipFill>
        <p:spPr bwMode="auto">
          <a:xfrm>
            <a:off x="5664999" y="370840"/>
            <a:ext cx="1979894" cy="1977488"/>
          </a:xfrm>
          <a:custGeom>
            <a:avLst/>
            <a:gdLst/>
            <a:ahLst/>
            <a:cxnLst/>
            <a:rect l="l" t="t" r="r" b="b"/>
            <a:pathLst>
              <a:path w="1930108" h="1927762">
                <a:moveTo>
                  <a:pt x="965055" y="0"/>
                </a:moveTo>
                <a:lnTo>
                  <a:pt x="983782" y="1755"/>
                </a:lnTo>
                <a:lnTo>
                  <a:pt x="1001924" y="6437"/>
                </a:lnTo>
                <a:lnTo>
                  <a:pt x="1019481" y="13460"/>
                </a:lnTo>
                <a:lnTo>
                  <a:pt x="1037623" y="22239"/>
                </a:lnTo>
                <a:lnTo>
                  <a:pt x="1054595" y="32188"/>
                </a:lnTo>
                <a:lnTo>
                  <a:pt x="1072153" y="42722"/>
                </a:lnTo>
                <a:lnTo>
                  <a:pt x="1089710" y="52086"/>
                </a:lnTo>
                <a:lnTo>
                  <a:pt x="1107266" y="61450"/>
                </a:lnTo>
                <a:lnTo>
                  <a:pt x="1124238" y="68472"/>
                </a:lnTo>
                <a:lnTo>
                  <a:pt x="1142966" y="73154"/>
                </a:lnTo>
                <a:lnTo>
                  <a:pt x="1161108" y="75495"/>
                </a:lnTo>
                <a:lnTo>
                  <a:pt x="1180421" y="75495"/>
                </a:lnTo>
                <a:lnTo>
                  <a:pt x="1200319" y="74325"/>
                </a:lnTo>
                <a:lnTo>
                  <a:pt x="1220217" y="71984"/>
                </a:lnTo>
                <a:lnTo>
                  <a:pt x="1240115" y="69058"/>
                </a:lnTo>
                <a:lnTo>
                  <a:pt x="1260013" y="66717"/>
                </a:lnTo>
                <a:lnTo>
                  <a:pt x="1279911" y="64961"/>
                </a:lnTo>
                <a:lnTo>
                  <a:pt x="1298638" y="65546"/>
                </a:lnTo>
                <a:lnTo>
                  <a:pt x="1316781" y="67887"/>
                </a:lnTo>
                <a:lnTo>
                  <a:pt x="1334338" y="73154"/>
                </a:lnTo>
                <a:lnTo>
                  <a:pt x="1348969" y="80762"/>
                </a:lnTo>
                <a:lnTo>
                  <a:pt x="1363014" y="90712"/>
                </a:lnTo>
                <a:lnTo>
                  <a:pt x="1375304" y="102416"/>
                </a:lnTo>
                <a:lnTo>
                  <a:pt x="1387595" y="115876"/>
                </a:lnTo>
                <a:lnTo>
                  <a:pt x="1398714" y="129922"/>
                </a:lnTo>
                <a:lnTo>
                  <a:pt x="1409833" y="144553"/>
                </a:lnTo>
                <a:lnTo>
                  <a:pt x="1420953" y="159184"/>
                </a:lnTo>
                <a:lnTo>
                  <a:pt x="1432072" y="173229"/>
                </a:lnTo>
                <a:lnTo>
                  <a:pt x="1443777" y="186689"/>
                </a:lnTo>
                <a:lnTo>
                  <a:pt x="1457238" y="198395"/>
                </a:lnTo>
                <a:lnTo>
                  <a:pt x="1470113" y="208929"/>
                </a:lnTo>
                <a:lnTo>
                  <a:pt x="1484744" y="217122"/>
                </a:lnTo>
                <a:lnTo>
                  <a:pt x="1500545" y="224145"/>
                </a:lnTo>
                <a:lnTo>
                  <a:pt x="1517517" y="229997"/>
                </a:lnTo>
                <a:lnTo>
                  <a:pt x="1535073" y="235264"/>
                </a:lnTo>
                <a:lnTo>
                  <a:pt x="1552631" y="239946"/>
                </a:lnTo>
                <a:lnTo>
                  <a:pt x="1570773" y="244628"/>
                </a:lnTo>
                <a:lnTo>
                  <a:pt x="1587745" y="249895"/>
                </a:lnTo>
                <a:lnTo>
                  <a:pt x="1604717" y="255747"/>
                </a:lnTo>
                <a:lnTo>
                  <a:pt x="1620518" y="262771"/>
                </a:lnTo>
                <a:lnTo>
                  <a:pt x="1634564" y="271549"/>
                </a:lnTo>
                <a:lnTo>
                  <a:pt x="1647440" y="282083"/>
                </a:lnTo>
                <a:lnTo>
                  <a:pt x="1657973" y="294958"/>
                </a:lnTo>
                <a:lnTo>
                  <a:pt x="1666752" y="309004"/>
                </a:lnTo>
                <a:lnTo>
                  <a:pt x="1673775" y="324805"/>
                </a:lnTo>
                <a:lnTo>
                  <a:pt x="1679627" y="341777"/>
                </a:lnTo>
                <a:lnTo>
                  <a:pt x="1684894" y="358749"/>
                </a:lnTo>
                <a:lnTo>
                  <a:pt x="1689576" y="376891"/>
                </a:lnTo>
                <a:lnTo>
                  <a:pt x="1694258" y="394448"/>
                </a:lnTo>
                <a:lnTo>
                  <a:pt x="1699525" y="412005"/>
                </a:lnTo>
                <a:lnTo>
                  <a:pt x="1705377" y="428977"/>
                </a:lnTo>
                <a:lnTo>
                  <a:pt x="1712400" y="444779"/>
                </a:lnTo>
                <a:lnTo>
                  <a:pt x="1720594" y="459409"/>
                </a:lnTo>
                <a:lnTo>
                  <a:pt x="1731128" y="472285"/>
                </a:lnTo>
                <a:lnTo>
                  <a:pt x="1742833" y="485745"/>
                </a:lnTo>
                <a:lnTo>
                  <a:pt x="1756293" y="497449"/>
                </a:lnTo>
                <a:lnTo>
                  <a:pt x="1770339" y="508569"/>
                </a:lnTo>
                <a:lnTo>
                  <a:pt x="1785555" y="519688"/>
                </a:lnTo>
                <a:lnTo>
                  <a:pt x="1800186" y="530807"/>
                </a:lnTo>
                <a:lnTo>
                  <a:pt x="1814232" y="541928"/>
                </a:lnTo>
                <a:lnTo>
                  <a:pt x="1827691" y="554217"/>
                </a:lnTo>
                <a:lnTo>
                  <a:pt x="1839397" y="566507"/>
                </a:lnTo>
                <a:lnTo>
                  <a:pt x="1849346" y="580553"/>
                </a:lnTo>
                <a:lnTo>
                  <a:pt x="1856954" y="595183"/>
                </a:lnTo>
                <a:lnTo>
                  <a:pt x="1862221" y="612741"/>
                </a:lnTo>
                <a:lnTo>
                  <a:pt x="1864562" y="630883"/>
                </a:lnTo>
                <a:lnTo>
                  <a:pt x="1865147" y="649610"/>
                </a:lnTo>
                <a:lnTo>
                  <a:pt x="1863391" y="669508"/>
                </a:lnTo>
                <a:lnTo>
                  <a:pt x="1861050" y="689406"/>
                </a:lnTo>
                <a:lnTo>
                  <a:pt x="1858124" y="709304"/>
                </a:lnTo>
                <a:lnTo>
                  <a:pt x="1855783" y="729202"/>
                </a:lnTo>
                <a:lnTo>
                  <a:pt x="1854613" y="749100"/>
                </a:lnTo>
                <a:lnTo>
                  <a:pt x="1854613" y="768413"/>
                </a:lnTo>
                <a:lnTo>
                  <a:pt x="1856954" y="786555"/>
                </a:lnTo>
                <a:lnTo>
                  <a:pt x="1861635" y="804697"/>
                </a:lnTo>
                <a:lnTo>
                  <a:pt x="1868658" y="821669"/>
                </a:lnTo>
                <a:lnTo>
                  <a:pt x="1878023" y="839226"/>
                </a:lnTo>
                <a:lnTo>
                  <a:pt x="1887386" y="856784"/>
                </a:lnTo>
                <a:lnTo>
                  <a:pt x="1897920" y="874340"/>
                </a:lnTo>
                <a:lnTo>
                  <a:pt x="1907869" y="891312"/>
                </a:lnTo>
                <a:lnTo>
                  <a:pt x="1916648" y="909454"/>
                </a:lnTo>
                <a:lnTo>
                  <a:pt x="1923670" y="927012"/>
                </a:lnTo>
                <a:lnTo>
                  <a:pt x="1928352" y="945154"/>
                </a:lnTo>
                <a:lnTo>
                  <a:pt x="1930108" y="963881"/>
                </a:lnTo>
                <a:lnTo>
                  <a:pt x="1928352" y="982608"/>
                </a:lnTo>
                <a:lnTo>
                  <a:pt x="1923670" y="1000751"/>
                </a:lnTo>
                <a:lnTo>
                  <a:pt x="1916648" y="1018308"/>
                </a:lnTo>
                <a:lnTo>
                  <a:pt x="1907869" y="1036450"/>
                </a:lnTo>
                <a:lnTo>
                  <a:pt x="1897920" y="1053422"/>
                </a:lnTo>
                <a:lnTo>
                  <a:pt x="1887386" y="1070980"/>
                </a:lnTo>
                <a:lnTo>
                  <a:pt x="1878023" y="1088536"/>
                </a:lnTo>
                <a:lnTo>
                  <a:pt x="1868658" y="1106093"/>
                </a:lnTo>
                <a:lnTo>
                  <a:pt x="1861635" y="1123065"/>
                </a:lnTo>
                <a:lnTo>
                  <a:pt x="1856954" y="1141208"/>
                </a:lnTo>
                <a:lnTo>
                  <a:pt x="1854613" y="1159349"/>
                </a:lnTo>
                <a:lnTo>
                  <a:pt x="1854613" y="1178662"/>
                </a:lnTo>
                <a:lnTo>
                  <a:pt x="1855783" y="1198560"/>
                </a:lnTo>
                <a:lnTo>
                  <a:pt x="1858124" y="1218458"/>
                </a:lnTo>
                <a:lnTo>
                  <a:pt x="1861050" y="1238356"/>
                </a:lnTo>
                <a:lnTo>
                  <a:pt x="1863391" y="1258254"/>
                </a:lnTo>
                <a:lnTo>
                  <a:pt x="1865147" y="1278152"/>
                </a:lnTo>
                <a:lnTo>
                  <a:pt x="1864562" y="1296880"/>
                </a:lnTo>
                <a:lnTo>
                  <a:pt x="1862221" y="1315022"/>
                </a:lnTo>
                <a:lnTo>
                  <a:pt x="1856954" y="1332579"/>
                </a:lnTo>
                <a:lnTo>
                  <a:pt x="1849346" y="1347210"/>
                </a:lnTo>
                <a:lnTo>
                  <a:pt x="1839397" y="1361256"/>
                </a:lnTo>
                <a:lnTo>
                  <a:pt x="1827691" y="1373545"/>
                </a:lnTo>
                <a:lnTo>
                  <a:pt x="1814232" y="1385835"/>
                </a:lnTo>
                <a:lnTo>
                  <a:pt x="1800186" y="1396955"/>
                </a:lnTo>
                <a:lnTo>
                  <a:pt x="1785555" y="1408074"/>
                </a:lnTo>
                <a:lnTo>
                  <a:pt x="1770339" y="1419194"/>
                </a:lnTo>
                <a:lnTo>
                  <a:pt x="1756293" y="1430313"/>
                </a:lnTo>
                <a:lnTo>
                  <a:pt x="1742833" y="1442017"/>
                </a:lnTo>
                <a:lnTo>
                  <a:pt x="1731128" y="1455478"/>
                </a:lnTo>
                <a:lnTo>
                  <a:pt x="1720594" y="1468353"/>
                </a:lnTo>
                <a:lnTo>
                  <a:pt x="1712400" y="1482984"/>
                </a:lnTo>
                <a:lnTo>
                  <a:pt x="1705377" y="1498785"/>
                </a:lnTo>
                <a:lnTo>
                  <a:pt x="1699525" y="1515757"/>
                </a:lnTo>
                <a:lnTo>
                  <a:pt x="1694258" y="1533315"/>
                </a:lnTo>
                <a:lnTo>
                  <a:pt x="1689576" y="1550871"/>
                </a:lnTo>
                <a:lnTo>
                  <a:pt x="1684894" y="1569014"/>
                </a:lnTo>
                <a:lnTo>
                  <a:pt x="1679627" y="1585985"/>
                </a:lnTo>
                <a:lnTo>
                  <a:pt x="1673775" y="1602957"/>
                </a:lnTo>
                <a:lnTo>
                  <a:pt x="1666752" y="1618758"/>
                </a:lnTo>
                <a:lnTo>
                  <a:pt x="1657973" y="1632804"/>
                </a:lnTo>
                <a:lnTo>
                  <a:pt x="1647440" y="1645679"/>
                </a:lnTo>
                <a:lnTo>
                  <a:pt x="1634564" y="1656213"/>
                </a:lnTo>
                <a:lnTo>
                  <a:pt x="1620518" y="1664992"/>
                </a:lnTo>
                <a:lnTo>
                  <a:pt x="1604717" y="1672015"/>
                </a:lnTo>
                <a:lnTo>
                  <a:pt x="1587745" y="1677867"/>
                </a:lnTo>
                <a:lnTo>
                  <a:pt x="1570773" y="1683134"/>
                </a:lnTo>
                <a:lnTo>
                  <a:pt x="1552631" y="1687816"/>
                </a:lnTo>
                <a:lnTo>
                  <a:pt x="1535073" y="1692498"/>
                </a:lnTo>
                <a:lnTo>
                  <a:pt x="1517517" y="1697766"/>
                </a:lnTo>
                <a:lnTo>
                  <a:pt x="1500545" y="1703618"/>
                </a:lnTo>
                <a:lnTo>
                  <a:pt x="1484744" y="1710641"/>
                </a:lnTo>
                <a:lnTo>
                  <a:pt x="1470113" y="1718834"/>
                </a:lnTo>
                <a:lnTo>
                  <a:pt x="1457238" y="1729368"/>
                </a:lnTo>
                <a:lnTo>
                  <a:pt x="1443777" y="1741073"/>
                </a:lnTo>
                <a:lnTo>
                  <a:pt x="1432072" y="1754533"/>
                </a:lnTo>
                <a:lnTo>
                  <a:pt x="1420953" y="1768579"/>
                </a:lnTo>
                <a:lnTo>
                  <a:pt x="1409833" y="1783209"/>
                </a:lnTo>
                <a:lnTo>
                  <a:pt x="1398714" y="1797840"/>
                </a:lnTo>
                <a:lnTo>
                  <a:pt x="1387595" y="1811886"/>
                </a:lnTo>
                <a:lnTo>
                  <a:pt x="1375304" y="1825346"/>
                </a:lnTo>
                <a:lnTo>
                  <a:pt x="1363014" y="1837051"/>
                </a:lnTo>
                <a:lnTo>
                  <a:pt x="1348969" y="1847000"/>
                </a:lnTo>
                <a:lnTo>
                  <a:pt x="1334338" y="1854608"/>
                </a:lnTo>
                <a:lnTo>
                  <a:pt x="1316781" y="1859875"/>
                </a:lnTo>
                <a:lnTo>
                  <a:pt x="1298638" y="1862216"/>
                </a:lnTo>
                <a:lnTo>
                  <a:pt x="1279911" y="1862801"/>
                </a:lnTo>
                <a:lnTo>
                  <a:pt x="1260013" y="1861046"/>
                </a:lnTo>
                <a:lnTo>
                  <a:pt x="1240115" y="1858705"/>
                </a:lnTo>
                <a:lnTo>
                  <a:pt x="1220217" y="1855778"/>
                </a:lnTo>
                <a:lnTo>
                  <a:pt x="1200319" y="1853438"/>
                </a:lnTo>
                <a:lnTo>
                  <a:pt x="1180421" y="1852267"/>
                </a:lnTo>
                <a:lnTo>
                  <a:pt x="1161108" y="1852267"/>
                </a:lnTo>
                <a:lnTo>
                  <a:pt x="1142966" y="1854608"/>
                </a:lnTo>
                <a:lnTo>
                  <a:pt x="1124238" y="1859290"/>
                </a:lnTo>
                <a:lnTo>
                  <a:pt x="1107266" y="1866313"/>
                </a:lnTo>
                <a:lnTo>
                  <a:pt x="1089710" y="1875677"/>
                </a:lnTo>
                <a:lnTo>
                  <a:pt x="1072153" y="1885041"/>
                </a:lnTo>
                <a:lnTo>
                  <a:pt x="1054595" y="1895574"/>
                </a:lnTo>
                <a:lnTo>
                  <a:pt x="1037623" y="1905524"/>
                </a:lnTo>
                <a:lnTo>
                  <a:pt x="1019481" y="1914302"/>
                </a:lnTo>
                <a:lnTo>
                  <a:pt x="1001924" y="1921325"/>
                </a:lnTo>
                <a:lnTo>
                  <a:pt x="983782" y="1926007"/>
                </a:lnTo>
                <a:lnTo>
                  <a:pt x="965055" y="1927762"/>
                </a:lnTo>
                <a:lnTo>
                  <a:pt x="946327" y="1926007"/>
                </a:lnTo>
                <a:lnTo>
                  <a:pt x="928184" y="1921325"/>
                </a:lnTo>
                <a:lnTo>
                  <a:pt x="910628" y="1914302"/>
                </a:lnTo>
                <a:lnTo>
                  <a:pt x="892485" y="1905524"/>
                </a:lnTo>
                <a:lnTo>
                  <a:pt x="875513" y="1895574"/>
                </a:lnTo>
                <a:lnTo>
                  <a:pt x="857956" y="1885041"/>
                </a:lnTo>
                <a:lnTo>
                  <a:pt x="840399" y="1875677"/>
                </a:lnTo>
                <a:lnTo>
                  <a:pt x="822842" y="1866313"/>
                </a:lnTo>
                <a:lnTo>
                  <a:pt x="805286" y="1859290"/>
                </a:lnTo>
                <a:lnTo>
                  <a:pt x="787143" y="1854608"/>
                </a:lnTo>
                <a:lnTo>
                  <a:pt x="769000" y="1852267"/>
                </a:lnTo>
                <a:lnTo>
                  <a:pt x="749687" y="1852267"/>
                </a:lnTo>
                <a:lnTo>
                  <a:pt x="729789" y="1853438"/>
                </a:lnTo>
                <a:lnTo>
                  <a:pt x="709892" y="1855778"/>
                </a:lnTo>
                <a:lnTo>
                  <a:pt x="689993" y="1858705"/>
                </a:lnTo>
                <a:lnTo>
                  <a:pt x="670095" y="1861046"/>
                </a:lnTo>
                <a:lnTo>
                  <a:pt x="650197" y="1862801"/>
                </a:lnTo>
                <a:lnTo>
                  <a:pt x="631470" y="1862216"/>
                </a:lnTo>
                <a:lnTo>
                  <a:pt x="613328" y="1859875"/>
                </a:lnTo>
                <a:lnTo>
                  <a:pt x="595771" y="1854608"/>
                </a:lnTo>
                <a:lnTo>
                  <a:pt x="581140" y="1847000"/>
                </a:lnTo>
                <a:lnTo>
                  <a:pt x="567094" y="1837051"/>
                </a:lnTo>
                <a:lnTo>
                  <a:pt x="554804" y="1825346"/>
                </a:lnTo>
                <a:lnTo>
                  <a:pt x="542514" y="1811886"/>
                </a:lnTo>
                <a:lnTo>
                  <a:pt x="531394" y="1797840"/>
                </a:lnTo>
                <a:lnTo>
                  <a:pt x="520275" y="1783209"/>
                </a:lnTo>
                <a:lnTo>
                  <a:pt x="509156" y="1768579"/>
                </a:lnTo>
                <a:lnTo>
                  <a:pt x="498036" y="1754533"/>
                </a:lnTo>
                <a:lnTo>
                  <a:pt x="486331" y="1741073"/>
                </a:lnTo>
                <a:lnTo>
                  <a:pt x="472871" y="1729368"/>
                </a:lnTo>
                <a:lnTo>
                  <a:pt x="459996" y="1718834"/>
                </a:lnTo>
                <a:lnTo>
                  <a:pt x="445365" y="1710641"/>
                </a:lnTo>
                <a:lnTo>
                  <a:pt x="429563" y="1703618"/>
                </a:lnTo>
                <a:lnTo>
                  <a:pt x="412592" y="1697766"/>
                </a:lnTo>
                <a:lnTo>
                  <a:pt x="395034" y="1692498"/>
                </a:lnTo>
                <a:lnTo>
                  <a:pt x="377478" y="1687816"/>
                </a:lnTo>
                <a:lnTo>
                  <a:pt x="359335" y="1683134"/>
                </a:lnTo>
                <a:lnTo>
                  <a:pt x="342364" y="1677867"/>
                </a:lnTo>
                <a:lnTo>
                  <a:pt x="325391" y="1672015"/>
                </a:lnTo>
                <a:lnTo>
                  <a:pt x="309591" y="1664992"/>
                </a:lnTo>
                <a:lnTo>
                  <a:pt x="295544" y="1656213"/>
                </a:lnTo>
                <a:lnTo>
                  <a:pt x="282669" y="1645679"/>
                </a:lnTo>
                <a:lnTo>
                  <a:pt x="272135" y="1632804"/>
                </a:lnTo>
                <a:lnTo>
                  <a:pt x="263357" y="1618758"/>
                </a:lnTo>
                <a:lnTo>
                  <a:pt x="256334" y="1602957"/>
                </a:lnTo>
                <a:lnTo>
                  <a:pt x="250482" y="1585985"/>
                </a:lnTo>
                <a:lnTo>
                  <a:pt x="245215" y="1569014"/>
                </a:lnTo>
                <a:lnTo>
                  <a:pt x="240533" y="1550871"/>
                </a:lnTo>
                <a:lnTo>
                  <a:pt x="235850" y="1533315"/>
                </a:lnTo>
                <a:lnTo>
                  <a:pt x="230583" y="1515757"/>
                </a:lnTo>
                <a:lnTo>
                  <a:pt x="224731" y="1498785"/>
                </a:lnTo>
                <a:lnTo>
                  <a:pt x="217708" y="1482984"/>
                </a:lnTo>
                <a:lnTo>
                  <a:pt x="209515" y="1468353"/>
                </a:lnTo>
                <a:lnTo>
                  <a:pt x="198981" y="1455478"/>
                </a:lnTo>
                <a:lnTo>
                  <a:pt x="187276" y="1442017"/>
                </a:lnTo>
                <a:lnTo>
                  <a:pt x="173816" y="1430313"/>
                </a:lnTo>
                <a:lnTo>
                  <a:pt x="159184" y="1419194"/>
                </a:lnTo>
                <a:lnTo>
                  <a:pt x="144554" y="1408074"/>
                </a:lnTo>
                <a:lnTo>
                  <a:pt x="129923" y="1396955"/>
                </a:lnTo>
                <a:lnTo>
                  <a:pt x="115877" y="1385835"/>
                </a:lnTo>
                <a:lnTo>
                  <a:pt x="102417" y="1373545"/>
                </a:lnTo>
                <a:lnTo>
                  <a:pt x="90712" y="1361256"/>
                </a:lnTo>
                <a:lnTo>
                  <a:pt x="80763" y="1347210"/>
                </a:lnTo>
                <a:lnTo>
                  <a:pt x="73155" y="1332579"/>
                </a:lnTo>
                <a:lnTo>
                  <a:pt x="67888" y="1315022"/>
                </a:lnTo>
                <a:lnTo>
                  <a:pt x="65547" y="1296880"/>
                </a:lnTo>
                <a:lnTo>
                  <a:pt x="64961" y="1278152"/>
                </a:lnTo>
                <a:lnTo>
                  <a:pt x="66717" y="1258254"/>
                </a:lnTo>
                <a:lnTo>
                  <a:pt x="69058" y="1238356"/>
                </a:lnTo>
                <a:lnTo>
                  <a:pt x="71984" y="1218458"/>
                </a:lnTo>
                <a:lnTo>
                  <a:pt x="74326" y="1198560"/>
                </a:lnTo>
                <a:lnTo>
                  <a:pt x="75496" y="1178662"/>
                </a:lnTo>
                <a:lnTo>
                  <a:pt x="75496" y="1159349"/>
                </a:lnTo>
                <a:lnTo>
                  <a:pt x="73155" y="1141208"/>
                </a:lnTo>
                <a:lnTo>
                  <a:pt x="68473" y="1123065"/>
                </a:lnTo>
                <a:lnTo>
                  <a:pt x="61450" y="1106093"/>
                </a:lnTo>
                <a:lnTo>
                  <a:pt x="52672" y="1088536"/>
                </a:lnTo>
                <a:lnTo>
                  <a:pt x="42722" y="1070980"/>
                </a:lnTo>
                <a:lnTo>
                  <a:pt x="32189" y="1053422"/>
                </a:lnTo>
                <a:lnTo>
                  <a:pt x="22240" y="1036450"/>
                </a:lnTo>
                <a:lnTo>
                  <a:pt x="13461" y="1018308"/>
                </a:lnTo>
                <a:lnTo>
                  <a:pt x="6438" y="1000751"/>
                </a:lnTo>
                <a:lnTo>
                  <a:pt x="1756" y="982608"/>
                </a:lnTo>
                <a:lnTo>
                  <a:pt x="0" y="963881"/>
                </a:lnTo>
                <a:lnTo>
                  <a:pt x="1756" y="945154"/>
                </a:lnTo>
                <a:lnTo>
                  <a:pt x="6438" y="927012"/>
                </a:lnTo>
                <a:lnTo>
                  <a:pt x="13461" y="909454"/>
                </a:lnTo>
                <a:lnTo>
                  <a:pt x="22240" y="891312"/>
                </a:lnTo>
                <a:lnTo>
                  <a:pt x="32189" y="874340"/>
                </a:lnTo>
                <a:lnTo>
                  <a:pt x="42722" y="856784"/>
                </a:lnTo>
                <a:lnTo>
                  <a:pt x="52672" y="839226"/>
                </a:lnTo>
                <a:lnTo>
                  <a:pt x="61450" y="821669"/>
                </a:lnTo>
                <a:lnTo>
                  <a:pt x="68473" y="804697"/>
                </a:lnTo>
                <a:lnTo>
                  <a:pt x="73155" y="786555"/>
                </a:lnTo>
                <a:lnTo>
                  <a:pt x="75496" y="768413"/>
                </a:lnTo>
                <a:lnTo>
                  <a:pt x="75496" y="749100"/>
                </a:lnTo>
                <a:lnTo>
                  <a:pt x="74326" y="729202"/>
                </a:lnTo>
                <a:lnTo>
                  <a:pt x="71984" y="709304"/>
                </a:lnTo>
                <a:lnTo>
                  <a:pt x="69058" y="689406"/>
                </a:lnTo>
                <a:lnTo>
                  <a:pt x="66717" y="669508"/>
                </a:lnTo>
                <a:lnTo>
                  <a:pt x="64961" y="649610"/>
                </a:lnTo>
                <a:lnTo>
                  <a:pt x="65547" y="630883"/>
                </a:lnTo>
                <a:lnTo>
                  <a:pt x="67888" y="612741"/>
                </a:lnTo>
                <a:lnTo>
                  <a:pt x="73155" y="595183"/>
                </a:lnTo>
                <a:lnTo>
                  <a:pt x="80763" y="580553"/>
                </a:lnTo>
                <a:lnTo>
                  <a:pt x="90712" y="566507"/>
                </a:lnTo>
                <a:lnTo>
                  <a:pt x="102417" y="554217"/>
                </a:lnTo>
                <a:lnTo>
                  <a:pt x="115877" y="541928"/>
                </a:lnTo>
                <a:lnTo>
                  <a:pt x="129923" y="530807"/>
                </a:lnTo>
                <a:lnTo>
                  <a:pt x="144554" y="519688"/>
                </a:lnTo>
                <a:lnTo>
                  <a:pt x="159184" y="508569"/>
                </a:lnTo>
                <a:lnTo>
                  <a:pt x="173816" y="497449"/>
                </a:lnTo>
                <a:lnTo>
                  <a:pt x="187276" y="485745"/>
                </a:lnTo>
                <a:lnTo>
                  <a:pt x="198981" y="472285"/>
                </a:lnTo>
                <a:lnTo>
                  <a:pt x="209515" y="459409"/>
                </a:lnTo>
                <a:lnTo>
                  <a:pt x="217708" y="444779"/>
                </a:lnTo>
                <a:lnTo>
                  <a:pt x="224731" y="428977"/>
                </a:lnTo>
                <a:lnTo>
                  <a:pt x="230583" y="412005"/>
                </a:lnTo>
                <a:lnTo>
                  <a:pt x="235850" y="394448"/>
                </a:lnTo>
                <a:lnTo>
                  <a:pt x="240533" y="376891"/>
                </a:lnTo>
                <a:lnTo>
                  <a:pt x="245215" y="358749"/>
                </a:lnTo>
                <a:lnTo>
                  <a:pt x="250482" y="341777"/>
                </a:lnTo>
                <a:lnTo>
                  <a:pt x="256334" y="324805"/>
                </a:lnTo>
                <a:lnTo>
                  <a:pt x="263357" y="309004"/>
                </a:lnTo>
                <a:lnTo>
                  <a:pt x="272135" y="294958"/>
                </a:lnTo>
                <a:lnTo>
                  <a:pt x="282669" y="282083"/>
                </a:lnTo>
                <a:lnTo>
                  <a:pt x="295544" y="271549"/>
                </a:lnTo>
                <a:lnTo>
                  <a:pt x="309591" y="262771"/>
                </a:lnTo>
                <a:lnTo>
                  <a:pt x="325391" y="255747"/>
                </a:lnTo>
                <a:lnTo>
                  <a:pt x="342364" y="249895"/>
                </a:lnTo>
                <a:lnTo>
                  <a:pt x="359335" y="244628"/>
                </a:lnTo>
                <a:lnTo>
                  <a:pt x="377478" y="239946"/>
                </a:lnTo>
                <a:lnTo>
                  <a:pt x="395034" y="235264"/>
                </a:lnTo>
                <a:lnTo>
                  <a:pt x="412592" y="229997"/>
                </a:lnTo>
                <a:lnTo>
                  <a:pt x="429563" y="224145"/>
                </a:lnTo>
                <a:lnTo>
                  <a:pt x="445365" y="217122"/>
                </a:lnTo>
                <a:lnTo>
                  <a:pt x="459996" y="208929"/>
                </a:lnTo>
                <a:lnTo>
                  <a:pt x="472871" y="198395"/>
                </a:lnTo>
                <a:lnTo>
                  <a:pt x="486331" y="186689"/>
                </a:lnTo>
                <a:lnTo>
                  <a:pt x="498036" y="173229"/>
                </a:lnTo>
                <a:lnTo>
                  <a:pt x="509156" y="159184"/>
                </a:lnTo>
                <a:lnTo>
                  <a:pt x="520275" y="144553"/>
                </a:lnTo>
                <a:lnTo>
                  <a:pt x="531394" y="129922"/>
                </a:lnTo>
                <a:lnTo>
                  <a:pt x="542514" y="115876"/>
                </a:lnTo>
                <a:lnTo>
                  <a:pt x="554804" y="102416"/>
                </a:lnTo>
                <a:lnTo>
                  <a:pt x="567094" y="90712"/>
                </a:lnTo>
                <a:lnTo>
                  <a:pt x="581140" y="80762"/>
                </a:lnTo>
                <a:lnTo>
                  <a:pt x="595771" y="73154"/>
                </a:lnTo>
                <a:lnTo>
                  <a:pt x="613328" y="67887"/>
                </a:lnTo>
                <a:lnTo>
                  <a:pt x="631470" y="65546"/>
                </a:lnTo>
                <a:lnTo>
                  <a:pt x="650197" y="64961"/>
                </a:lnTo>
                <a:lnTo>
                  <a:pt x="670095" y="66717"/>
                </a:lnTo>
                <a:lnTo>
                  <a:pt x="689993" y="69058"/>
                </a:lnTo>
                <a:lnTo>
                  <a:pt x="709892" y="71984"/>
                </a:lnTo>
                <a:lnTo>
                  <a:pt x="729789" y="74325"/>
                </a:lnTo>
                <a:lnTo>
                  <a:pt x="749687" y="75495"/>
                </a:lnTo>
                <a:lnTo>
                  <a:pt x="769000" y="75495"/>
                </a:lnTo>
                <a:lnTo>
                  <a:pt x="787143" y="73154"/>
                </a:lnTo>
                <a:lnTo>
                  <a:pt x="805286" y="68472"/>
                </a:lnTo>
                <a:lnTo>
                  <a:pt x="822842" y="61450"/>
                </a:lnTo>
                <a:lnTo>
                  <a:pt x="840399" y="52086"/>
                </a:lnTo>
                <a:lnTo>
                  <a:pt x="857956" y="42722"/>
                </a:lnTo>
                <a:lnTo>
                  <a:pt x="875513" y="32188"/>
                </a:lnTo>
                <a:lnTo>
                  <a:pt x="892485" y="22239"/>
                </a:lnTo>
                <a:lnTo>
                  <a:pt x="910628" y="13460"/>
                </a:lnTo>
                <a:lnTo>
                  <a:pt x="928184" y="6437"/>
                </a:lnTo>
                <a:lnTo>
                  <a:pt x="946327" y="1755"/>
                </a:lnTo>
                <a:close/>
              </a:path>
            </a:pathLst>
          </a:cu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xmlns="" id="{67042D35-575D-4898-836D-DA0D5671C7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90805" y="2554317"/>
            <a:ext cx="3185554" cy="3181684"/>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28" name="Freeform: Shape 27">
            <a:extLst>
              <a:ext uri="{FF2B5EF4-FFF2-40B4-BE49-F238E27FC236}">
                <a16:creationId xmlns:a16="http://schemas.microsoft.com/office/drawing/2014/main" xmlns="" id="{AA04F11D-E749-44D7-955D-EF32C93E8C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28338" y="1"/>
            <a:ext cx="4163662" cy="3716538"/>
          </a:xfrm>
          <a:custGeom>
            <a:avLst/>
            <a:gdLst>
              <a:gd name="connsiteX0" fmla="*/ 262616 w 4163662"/>
              <a:gd name="connsiteY0" fmla="*/ 0 h 3716538"/>
              <a:gd name="connsiteX1" fmla="*/ 4163662 w 4163662"/>
              <a:gd name="connsiteY1" fmla="*/ 0 h 3716538"/>
              <a:gd name="connsiteX2" fmla="*/ 4163662 w 4163662"/>
              <a:gd name="connsiteY2" fmla="*/ 3079653 h 3716538"/>
              <a:gd name="connsiteX3" fmla="*/ 4124349 w 4163662"/>
              <a:gd name="connsiteY3" fmla="*/ 3091447 h 3716538"/>
              <a:gd name="connsiteX4" fmla="*/ 4078224 w 4163662"/>
              <a:gd name="connsiteY4" fmla="*/ 3107352 h 3716538"/>
              <a:gd name="connsiteX5" fmla="*/ 4035278 w 4163662"/>
              <a:gd name="connsiteY5" fmla="*/ 3126440 h 3716538"/>
              <a:gd name="connsiteX6" fmla="*/ 3995515 w 4163662"/>
              <a:gd name="connsiteY6" fmla="*/ 3148706 h 3716538"/>
              <a:gd name="connsiteX7" fmla="*/ 3960521 w 4163662"/>
              <a:gd name="connsiteY7" fmla="*/ 3177336 h 3716538"/>
              <a:gd name="connsiteX8" fmla="*/ 3923938 w 4163662"/>
              <a:gd name="connsiteY8" fmla="*/ 3209149 h 3716538"/>
              <a:gd name="connsiteX9" fmla="*/ 3892126 w 4163662"/>
              <a:gd name="connsiteY9" fmla="*/ 3245731 h 3716538"/>
              <a:gd name="connsiteX10" fmla="*/ 3861906 w 4163662"/>
              <a:gd name="connsiteY10" fmla="*/ 3283905 h 3716538"/>
              <a:gd name="connsiteX11" fmla="*/ 3831684 w 4163662"/>
              <a:gd name="connsiteY11" fmla="*/ 3323668 h 3716538"/>
              <a:gd name="connsiteX12" fmla="*/ 3801464 w 4163662"/>
              <a:gd name="connsiteY12" fmla="*/ 3363433 h 3716538"/>
              <a:gd name="connsiteX13" fmla="*/ 3771243 w 4163662"/>
              <a:gd name="connsiteY13" fmla="*/ 3401607 h 3716538"/>
              <a:gd name="connsiteX14" fmla="*/ 3737841 w 4163662"/>
              <a:gd name="connsiteY14" fmla="*/ 3438189 h 3716538"/>
              <a:gd name="connsiteX15" fmla="*/ 3704438 w 4163662"/>
              <a:gd name="connsiteY15" fmla="*/ 3470000 h 3716538"/>
              <a:gd name="connsiteX16" fmla="*/ 3666266 w 4163662"/>
              <a:gd name="connsiteY16" fmla="*/ 3497040 h 3716538"/>
              <a:gd name="connsiteX17" fmla="*/ 3626502 w 4163662"/>
              <a:gd name="connsiteY17" fmla="*/ 3517718 h 3716538"/>
              <a:gd name="connsiteX18" fmla="*/ 3578783 w 4163662"/>
              <a:gd name="connsiteY18" fmla="*/ 3532034 h 3716538"/>
              <a:gd name="connsiteX19" fmla="*/ 3529475 w 4163662"/>
              <a:gd name="connsiteY19" fmla="*/ 3538396 h 3716538"/>
              <a:gd name="connsiteX20" fmla="*/ 3478578 w 4163662"/>
              <a:gd name="connsiteY20" fmla="*/ 3539986 h 3716538"/>
              <a:gd name="connsiteX21" fmla="*/ 3424498 w 4163662"/>
              <a:gd name="connsiteY21" fmla="*/ 3535214 h 3716538"/>
              <a:gd name="connsiteX22" fmla="*/ 3370419 w 4163662"/>
              <a:gd name="connsiteY22" fmla="*/ 3528852 h 3716538"/>
              <a:gd name="connsiteX23" fmla="*/ 3316339 w 4163662"/>
              <a:gd name="connsiteY23" fmla="*/ 3520898 h 3716538"/>
              <a:gd name="connsiteX24" fmla="*/ 3262260 w 4163662"/>
              <a:gd name="connsiteY24" fmla="*/ 3514538 h 3716538"/>
              <a:gd name="connsiteX25" fmla="*/ 3208180 w 4163662"/>
              <a:gd name="connsiteY25" fmla="*/ 3511356 h 3716538"/>
              <a:gd name="connsiteX26" fmla="*/ 3155691 w 4163662"/>
              <a:gd name="connsiteY26" fmla="*/ 3511356 h 3716538"/>
              <a:gd name="connsiteX27" fmla="*/ 3106385 w 4163662"/>
              <a:gd name="connsiteY27" fmla="*/ 3517718 h 3716538"/>
              <a:gd name="connsiteX28" fmla="*/ 3055486 w 4163662"/>
              <a:gd name="connsiteY28" fmla="*/ 3530443 h 3716538"/>
              <a:gd name="connsiteX29" fmla="*/ 3009359 w 4163662"/>
              <a:gd name="connsiteY29" fmla="*/ 3549529 h 3716538"/>
              <a:gd name="connsiteX30" fmla="*/ 2961643 w 4163662"/>
              <a:gd name="connsiteY30" fmla="*/ 3574979 h 3716538"/>
              <a:gd name="connsiteX31" fmla="*/ 2913926 w 4163662"/>
              <a:gd name="connsiteY31" fmla="*/ 3600429 h 3716538"/>
              <a:gd name="connsiteX32" fmla="*/ 2866208 w 4163662"/>
              <a:gd name="connsiteY32" fmla="*/ 3629057 h 3716538"/>
              <a:gd name="connsiteX33" fmla="*/ 2820080 w 4163662"/>
              <a:gd name="connsiteY33" fmla="*/ 3656097 h 3716538"/>
              <a:gd name="connsiteX34" fmla="*/ 2770775 w 4163662"/>
              <a:gd name="connsiteY34" fmla="*/ 3679956 h 3716538"/>
              <a:gd name="connsiteX35" fmla="*/ 2723057 w 4163662"/>
              <a:gd name="connsiteY35" fmla="*/ 3699043 h 3716538"/>
              <a:gd name="connsiteX36" fmla="*/ 2673748 w 4163662"/>
              <a:gd name="connsiteY36" fmla="*/ 3711768 h 3716538"/>
              <a:gd name="connsiteX37" fmla="*/ 2622852 w 4163662"/>
              <a:gd name="connsiteY37" fmla="*/ 3716538 h 3716538"/>
              <a:gd name="connsiteX38" fmla="*/ 2571954 w 4163662"/>
              <a:gd name="connsiteY38" fmla="*/ 3711768 h 3716538"/>
              <a:gd name="connsiteX39" fmla="*/ 2522645 w 4163662"/>
              <a:gd name="connsiteY39" fmla="*/ 3699043 h 3716538"/>
              <a:gd name="connsiteX40" fmla="*/ 2474930 w 4163662"/>
              <a:gd name="connsiteY40" fmla="*/ 3679956 h 3716538"/>
              <a:gd name="connsiteX41" fmla="*/ 2425622 w 4163662"/>
              <a:gd name="connsiteY41" fmla="*/ 3656097 h 3716538"/>
              <a:gd name="connsiteX42" fmla="*/ 2379494 w 4163662"/>
              <a:gd name="connsiteY42" fmla="*/ 3629057 h 3716538"/>
              <a:gd name="connsiteX43" fmla="*/ 2331777 w 4163662"/>
              <a:gd name="connsiteY43" fmla="*/ 3600429 h 3716538"/>
              <a:gd name="connsiteX44" fmla="*/ 2284059 w 4163662"/>
              <a:gd name="connsiteY44" fmla="*/ 3574979 h 3716538"/>
              <a:gd name="connsiteX45" fmla="*/ 2236344 w 4163662"/>
              <a:gd name="connsiteY45" fmla="*/ 3549529 h 3716538"/>
              <a:gd name="connsiteX46" fmla="*/ 2188627 w 4163662"/>
              <a:gd name="connsiteY46" fmla="*/ 3530443 h 3716538"/>
              <a:gd name="connsiteX47" fmla="*/ 2139319 w 4163662"/>
              <a:gd name="connsiteY47" fmla="*/ 3517718 h 3716538"/>
              <a:gd name="connsiteX48" fmla="*/ 2090011 w 4163662"/>
              <a:gd name="connsiteY48" fmla="*/ 3511356 h 3716538"/>
              <a:gd name="connsiteX49" fmla="*/ 2037520 w 4163662"/>
              <a:gd name="connsiteY49" fmla="*/ 3511356 h 3716538"/>
              <a:gd name="connsiteX50" fmla="*/ 1983442 w 4163662"/>
              <a:gd name="connsiteY50" fmla="*/ 3514538 h 3716538"/>
              <a:gd name="connsiteX51" fmla="*/ 1929363 w 4163662"/>
              <a:gd name="connsiteY51" fmla="*/ 3520898 h 3716538"/>
              <a:gd name="connsiteX52" fmla="*/ 1875283 w 4163662"/>
              <a:gd name="connsiteY52" fmla="*/ 3528852 h 3716538"/>
              <a:gd name="connsiteX53" fmla="*/ 1821202 w 4163662"/>
              <a:gd name="connsiteY53" fmla="*/ 3535214 h 3716538"/>
              <a:gd name="connsiteX54" fmla="*/ 1767124 w 4163662"/>
              <a:gd name="connsiteY54" fmla="*/ 3539986 h 3716538"/>
              <a:gd name="connsiteX55" fmla="*/ 1716227 w 4163662"/>
              <a:gd name="connsiteY55" fmla="*/ 3538396 h 3716538"/>
              <a:gd name="connsiteX56" fmla="*/ 1666920 w 4163662"/>
              <a:gd name="connsiteY56" fmla="*/ 3532034 h 3716538"/>
              <a:gd name="connsiteX57" fmla="*/ 1619202 w 4163662"/>
              <a:gd name="connsiteY57" fmla="*/ 3517718 h 3716538"/>
              <a:gd name="connsiteX58" fmla="*/ 1579438 w 4163662"/>
              <a:gd name="connsiteY58" fmla="*/ 3497040 h 3716538"/>
              <a:gd name="connsiteX59" fmla="*/ 1541263 w 4163662"/>
              <a:gd name="connsiteY59" fmla="*/ 3470000 h 3716538"/>
              <a:gd name="connsiteX60" fmla="*/ 1507862 w 4163662"/>
              <a:gd name="connsiteY60" fmla="*/ 3438189 h 3716538"/>
              <a:gd name="connsiteX61" fmla="*/ 1474459 w 4163662"/>
              <a:gd name="connsiteY61" fmla="*/ 3401607 h 3716538"/>
              <a:gd name="connsiteX62" fmla="*/ 1444238 w 4163662"/>
              <a:gd name="connsiteY62" fmla="*/ 3363433 h 3716538"/>
              <a:gd name="connsiteX63" fmla="*/ 1414018 w 4163662"/>
              <a:gd name="connsiteY63" fmla="*/ 3323668 h 3716538"/>
              <a:gd name="connsiteX64" fmla="*/ 1383797 w 4163662"/>
              <a:gd name="connsiteY64" fmla="*/ 3283905 h 3716538"/>
              <a:gd name="connsiteX65" fmla="*/ 1353577 w 4163662"/>
              <a:gd name="connsiteY65" fmla="*/ 3245731 h 3716538"/>
              <a:gd name="connsiteX66" fmla="*/ 1321764 w 4163662"/>
              <a:gd name="connsiteY66" fmla="*/ 3209149 h 3716538"/>
              <a:gd name="connsiteX67" fmla="*/ 1285181 w 4163662"/>
              <a:gd name="connsiteY67" fmla="*/ 3177336 h 3716538"/>
              <a:gd name="connsiteX68" fmla="*/ 1250188 w 4163662"/>
              <a:gd name="connsiteY68" fmla="*/ 3148706 h 3716538"/>
              <a:gd name="connsiteX69" fmla="*/ 1210424 w 4163662"/>
              <a:gd name="connsiteY69" fmla="*/ 3126440 h 3716538"/>
              <a:gd name="connsiteX70" fmla="*/ 1167479 w 4163662"/>
              <a:gd name="connsiteY70" fmla="*/ 3107352 h 3716538"/>
              <a:gd name="connsiteX71" fmla="*/ 1121353 w 4163662"/>
              <a:gd name="connsiteY71" fmla="*/ 3091447 h 3716538"/>
              <a:gd name="connsiteX72" fmla="*/ 1073635 w 4163662"/>
              <a:gd name="connsiteY72" fmla="*/ 3077132 h 3716538"/>
              <a:gd name="connsiteX73" fmla="*/ 1025919 w 4163662"/>
              <a:gd name="connsiteY73" fmla="*/ 3064407 h 3716538"/>
              <a:gd name="connsiteX74" fmla="*/ 976611 w 4163662"/>
              <a:gd name="connsiteY74" fmla="*/ 3051682 h 3716538"/>
              <a:gd name="connsiteX75" fmla="*/ 930485 w 4163662"/>
              <a:gd name="connsiteY75" fmla="*/ 3037367 h 3716538"/>
              <a:gd name="connsiteX76" fmla="*/ 884357 w 4163662"/>
              <a:gd name="connsiteY76" fmla="*/ 3021461 h 3716538"/>
              <a:gd name="connsiteX77" fmla="*/ 841414 w 4163662"/>
              <a:gd name="connsiteY77" fmla="*/ 3002373 h 3716538"/>
              <a:gd name="connsiteX78" fmla="*/ 803238 w 4163662"/>
              <a:gd name="connsiteY78" fmla="*/ 2978515 h 3716538"/>
              <a:gd name="connsiteX79" fmla="*/ 768245 w 4163662"/>
              <a:gd name="connsiteY79" fmla="*/ 2949885 h 3716538"/>
              <a:gd name="connsiteX80" fmla="*/ 739617 w 4163662"/>
              <a:gd name="connsiteY80" fmla="*/ 2914894 h 3716538"/>
              <a:gd name="connsiteX81" fmla="*/ 715758 w 4163662"/>
              <a:gd name="connsiteY81" fmla="*/ 2876719 h 3716538"/>
              <a:gd name="connsiteX82" fmla="*/ 696671 w 4163662"/>
              <a:gd name="connsiteY82" fmla="*/ 2833774 h 3716538"/>
              <a:gd name="connsiteX83" fmla="*/ 680766 w 4163662"/>
              <a:gd name="connsiteY83" fmla="*/ 2787648 h 3716538"/>
              <a:gd name="connsiteX84" fmla="*/ 666450 w 4163662"/>
              <a:gd name="connsiteY84" fmla="*/ 2741522 h 3716538"/>
              <a:gd name="connsiteX85" fmla="*/ 653726 w 4163662"/>
              <a:gd name="connsiteY85" fmla="*/ 2692214 h 3716538"/>
              <a:gd name="connsiteX86" fmla="*/ 641000 w 4163662"/>
              <a:gd name="connsiteY86" fmla="*/ 2644497 h 3716538"/>
              <a:gd name="connsiteX87" fmla="*/ 626686 w 4163662"/>
              <a:gd name="connsiteY87" fmla="*/ 2596780 h 3716538"/>
              <a:gd name="connsiteX88" fmla="*/ 610780 w 4163662"/>
              <a:gd name="connsiteY88" fmla="*/ 2550653 h 3716538"/>
              <a:gd name="connsiteX89" fmla="*/ 591692 w 4163662"/>
              <a:gd name="connsiteY89" fmla="*/ 2507706 h 3716538"/>
              <a:gd name="connsiteX90" fmla="*/ 569424 w 4163662"/>
              <a:gd name="connsiteY90" fmla="*/ 2467943 h 3716538"/>
              <a:gd name="connsiteX91" fmla="*/ 540796 w 4163662"/>
              <a:gd name="connsiteY91" fmla="*/ 2432951 h 3716538"/>
              <a:gd name="connsiteX92" fmla="*/ 508983 w 4163662"/>
              <a:gd name="connsiteY92" fmla="*/ 2396368 h 3716538"/>
              <a:gd name="connsiteX93" fmla="*/ 472400 w 4163662"/>
              <a:gd name="connsiteY93" fmla="*/ 2364557 h 3716538"/>
              <a:gd name="connsiteX94" fmla="*/ 432635 w 4163662"/>
              <a:gd name="connsiteY94" fmla="*/ 2334336 h 3716538"/>
              <a:gd name="connsiteX95" fmla="*/ 392871 w 4163662"/>
              <a:gd name="connsiteY95" fmla="*/ 2304116 h 3716538"/>
              <a:gd name="connsiteX96" fmla="*/ 353108 w 4163662"/>
              <a:gd name="connsiteY96" fmla="*/ 2273895 h 3716538"/>
              <a:gd name="connsiteX97" fmla="*/ 314933 w 4163662"/>
              <a:gd name="connsiteY97" fmla="*/ 2243673 h 3716538"/>
              <a:gd name="connsiteX98" fmla="*/ 278350 w 4163662"/>
              <a:gd name="connsiteY98" fmla="*/ 2210272 h 3716538"/>
              <a:gd name="connsiteX99" fmla="*/ 246539 w 4163662"/>
              <a:gd name="connsiteY99" fmla="*/ 2176871 h 3716538"/>
              <a:gd name="connsiteX100" fmla="*/ 219500 w 4163662"/>
              <a:gd name="connsiteY100" fmla="*/ 2138696 h 3716538"/>
              <a:gd name="connsiteX101" fmla="*/ 198823 w 4163662"/>
              <a:gd name="connsiteY101" fmla="*/ 2098933 h 3716538"/>
              <a:gd name="connsiteX102" fmla="*/ 184508 w 4163662"/>
              <a:gd name="connsiteY102" fmla="*/ 2051217 h 3716538"/>
              <a:gd name="connsiteX103" fmla="*/ 178145 w 4163662"/>
              <a:gd name="connsiteY103" fmla="*/ 2001909 h 3716538"/>
              <a:gd name="connsiteX104" fmla="*/ 176554 w 4163662"/>
              <a:gd name="connsiteY104" fmla="*/ 1951009 h 3716538"/>
              <a:gd name="connsiteX105" fmla="*/ 181326 w 4163662"/>
              <a:gd name="connsiteY105" fmla="*/ 1896930 h 3716538"/>
              <a:gd name="connsiteX106" fmla="*/ 187688 w 4163662"/>
              <a:gd name="connsiteY106" fmla="*/ 1842851 h 3716538"/>
              <a:gd name="connsiteX107" fmla="*/ 195640 w 4163662"/>
              <a:gd name="connsiteY107" fmla="*/ 1788771 h 3716538"/>
              <a:gd name="connsiteX108" fmla="*/ 202004 w 4163662"/>
              <a:gd name="connsiteY108" fmla="*/ 1734693 h 3716538"/>
              <a:gd name="connsiteX109" fmla="*/ 205186 w 4163662"/>
              <a:gd name="connsiteY109" fmla="*/ 1680614 h 3716538"/>
              <a:gd name="connsiteX110" fmla="*/ 205186 w 4163662"/>
              <a:gd name="connsiteY110" fmla="*/ 1628124 h 3716538"/>
              <a:gd name="connsiteX111" fmla="*/ 198823 w 4163662"/>
              <a:gd name="connsiteY111" fmla="*/ 1578818 h 3716538"/>
              <a:gd name="connsiteX112" fmla="*/ 186098 w 4163662"/>
              <a:gd name="connsiteY112" fmla="*/ 1529510 h 3716538"/>
              <a:gd name="connsiteX113" fmla="*/ 167011 w 4163662"/>
              <a:gd name="connsiteY113" fmla="*/ 1483382 h 3716538"/>
              <a:gd name="connsiteX114" fmla="*/ 143153 w 4163662"/>
              <a:gd name="connsiteY114" fmla="*/ 1435666 h 3716538"/>
              <a:gd name="connsiteX115" fmla="*/ 116112 w 4163662"/>
              <a:gd name="connsiteY115" fmla="*/ 1387950 h 3716538"/>
              <a:gd name="connsiteX116" fmla="*/ 87483 w 4163662"/>
              <a:gd name="connsiteY116" fmla="*/ 1340232 h 3716538"/>
              <a:gd name="connsiteX117" fmla="*/ 60443 w 4163662"/>
              <a:gd name="connsiteY117" fmla="*/ 1294104 h 3716538"/>
              <a:gd name="connsiteX118" fmla="*/ 36583 w 4163662"/>
              <a:gd name="connsiteY118" fmla="*/ 1244799 h 3716538"/>
              <a:gd name="connsiteX119" fmla="*/ 17498 w 4163662"/>
              <a:gd name="connsiteY119" fmla="*/ 1197081 h 3716538"/>
              <a:gd name="connsiteX120" fmla="*/ 4773 w 4163662"/>
              <a:gd name="connsiteY120" fmla="*/ 1147773 h 3716538"/>
              <a:gd name="connsiteX121" fmla="*/ 0 w 4163662"/>
              <a:gd name="connsiteY121" fmla="*/ 1096874 h 3716538"/>
              <a:gd name="connsiteX122" fmla="*/ 4773 w 4163662"/>
              <a:gd name="connsiteY122" fmla="*/ 1045978 h 3716538"/>
              <a:gd name="connsiteX123" fmla="*/ 17498 w 4163662"/>
              <a:gd name="connsiteY123" fmla="*/ 996670 h 3716538"/>
              <a:gd name="connsiteX124" fmla="*/ 36583 w 4163662"/>
              <a:gd name="connsiteY124" fmla="*/ 948952 h 3716538"/>
              <a:gd name="connsiteX125" fmla="*/ 60443 w 4163662"/>
              <a:gd name="connsiteY125" fmla="*/ 899646 h 3716538"/>
              <a:gd name="connsiteX126" fmla="*/ 87483 w 4163662"/>
              <a:gd name="connsiteY126" fmla="*/ 853518 h 3716538"/>
              <a:gd name="connsiteX127" fmla="*/ 116112 w 4163662"/>
              <a:gd name="connsiteY127" fmla="*/ 805802 h 3716538"/>
              <a:gd name="connsiteX128" fmla="*/ 143153 w 4163662"/>
              <a:gd name="connsiteY128" fmla="*/ 758084 h 3716538"/>
              <a:gd name="connsiteX129" fmla="*/ 167011 w 4163662"/>
              <a:gd name="connsiteY129" fmla="*/ 710368 h 3716538"/>
              <a:gd name="connsiteX130" fmla="*/ 186098 w 4163662"/>
              <a:gd name="connsiteY130" fmla="*/ 664240 h 3716538"/>
              <a:gd name="connsiteX131" fmla="*/ 198823 w 4163662"/>
              <a:gd name="connsiteY131" fmla="*/ 614933 h 3716538"/>
              <a:gd name="connsiteX132" fmla="*/ 205186 w 4163662"/>
              <a:gd name="connsiteY132" fmla="*/ 565626 h 3716538"/>
              <a:gd name="connsiteX133" fmla="*/ 205186 w 4163662"/>
              <a:gd name="connsiteY133" fmla="*/ 513138 h 3716538"/>
              <a:gd name="connsiteX134" fmla="*/ 202004 w 4163662"/>
              <a:gd name="connsiteY134" fmla="*/ 459058 h 3716538"/>
              <a:gd name="connsiteX135" fmla="*/ 195640 w 4163662"/>
              <a:gd name="connsiteY135" fmla="*/ 404979 h 3716538"/>
              <a:gd name="connsiteX136" fmla="*/ 187688 w 4163662"/>
              <a:gd name="connsiteY136" fmla="*/ 350899 h 3716538"/>
              <a:gd name="connsiteX137" fmla="*/ 181326 w 4163662"/>
              <a:gd name="connsiteY137" fmla="*/ 296820 h 3716538"/>
              <a:gd name="connsiteX138" fmla="*/ 176554 w 4163662"/>
              <a:gd name="connsiteY138" fmla="*/ 242741 h 3716538"/>
              <a:gd name="connsiteX139" fmla="*/ 178145 w 4163662"/>
              <a:gd name="connsiteY139" fmla="*/ 191843 h 3716538"/>
              <a:gd name="connsiteX140" fmla="*/ 184508 w 4163662"/>
              <a:gd name="connsiteY140" fmla="*/ 142536 h 3716538"/>
              <a:gd name="connsiteX141" fmla="*/ 198823 w 4163662"/>
              <a:gd name="connsiteY141" fmla="*/ 94818 h 3716538"/>
              <a:gd name="connsiteX142" fmla="*/ 219500 w 4163662"/>
              <a:gd name="connsiteY142" fmla="*/ 55055 h 3716538"/>
              <a:gd name="connsiteX143" fmla="*/ 246539 w 4163662"/>
              <a:gd name="connsiteY143" fmla="*/ 16881 h 37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3662" h="3716538">
                <a:moveTo>
                  <a:pt x="262616" y="0"/>
                </a:moveTo>
                <a:lnTo>
                  <a:pt x="4163662" y="0"/>
                </a:lnTo>
                <a:lnTo>
                  <a:pt x="4163662" y="3079653"/>
                </a:lnTo>
                <a:lnTo>
                  <a:pt x="4124349" y="3091447"/>
                </a:lnTo>
                <a:lnTo>
                  <a:pt x="4078224" y="3107352"/>
                </a:lnTo>
                <a:lnTo>
                  <a:pt x="4035278" y="3126440"/>
                </a:lnTo>
                <a:lnTo>
                  <a:pt x="3995515" y="3148706"/>
                </a:lnTo>
                <a:lnTo>
                  <a:pt x="3960521" y="3177336"/>
                </a:lnTo>
                <a:lnTo>
                  <a:pt x="3923938" y="3209149"/>
                </a:lnTo>
                <a:lnTo>
                  <a:pt x="3892126" y="3245731"/>
                </a:lnTo>
                <a:lnTo>
                  <a:pt x="3861906" y="3283905"/>
                </a:lnTo>
                <a:lnTo>
                  <a:pt x="3831684" y="3323668"/>
                </a:lnTo>
                <a:lnTo>
                  <a:pt x="3801464" y="3363433"/>
                </a:lnTo>
                <a:lnTo>
                  <a:pt x="3771243" y="3401607"/>
                </a:lnTo>
                <a:lnTo>
                  <a:pt x="3737841" y="3438189"/>
                </a:lnTo>
                <a:lnTo>
                  <a:pt x="3704438" y="3470000"/>
                </a:lnTo>
                <a:lnTo>
                  <a:pt x="3666266" y="3497040"/>
                </a:lnTo>
                <a:lnTo>
                  <a:pt x="3626502" y="3517718"/>
                </a:lnTo>
                <a:lnTo>
                  <a:pt x="3578783" y="3532034"/>
                </a:lnTo>
                <a:lnTo>
                  <a:pt x="3529475" y="3538396"/>
                </a:lnTo>
                <a:lnTo>
                  <a:pt x="3478578" y="3539986"/>
                </a:lnTo>
                <a:lnTo>
                  <a:pt x="3424498" y="3535214"/>
                </a:lnTo>
                <a:lnTo>
                  <a:pt x="3370419" y="3528852"/>
                </a:lnTo>
                <a:lnTo>
                  <a:pt x="3316339" y="3520898"/>
                </a:lnTo>
                <a:lnTo>
                  <a:pt x="3262260" y="3514538"/>
                </a:lnTo>
                <a:lnTo>
                  <a:pt x="3208180" y="3511356"/>
                </a:lnTo>
                <a:lnTo>
                  <a:pt x="3155691" y="3511356"/>
                </a:lnTo>
                <a:lnTo>
                  <a:pt x="3106385" y="3517718"/>
                </a:lnTo>
                <a:lnTo>
                  <a:pt x="3055486" y="3530443"/>
                </a:lnTo>
                <a:lnTo>
                  <a:pt x="3009359" y="3549529"/>
                </a:lnTo>
                <a:lnTo>
                  <a:pt x="2961643" y="3574979"/>
                </a:lnTo>
                <a:lnTo>
                  <a:pt x="2913926" y="3600429"/>
                </a:lnTo>
                <a:lnTo>
                  <a:pt x="2866208" y="3629057"/>
                </a:lnTo>
                <a:lnTo>
                  <a:pt x="2820080" y="3656097"/>
                </a:lnTo>
                <a:lnTo>
                  <a:pt x="2770775" y="3679956"/>
                </a:lnTo>
                <a:lnTo>
                  <a:pt x="2723057" y="3699043"/>
                </a:lnTo>
                <a:lnTo>
                  <a:pt x="2673748" y="3711768"/>
                </a:lnTo>
                <a:lnTo>
                  <a:pt x="2622852" y="3716538"/>
                </a:lnTo>
                <a:lnTo>
                  <a:pt x="2571954" y="3711768"/>
                </a:lnTo>
                <a:lnTo>
                  <a:pt x="2522645" y="3699043"/>
                </a:lnTo>
                <a:lnTo>
                  <a:pt x="2474930" y="3679956"/>
                </a:lnTo>
                <a:lnTo>
                  <a:pt x="2425622" y="3656097"/>
                </a:lnTo>
                <a:lnTo>
                  <a:pt x="2379494" y="3629057"/>
                </a:lnTo>
                <a:lnTo>
                  <a:pt x="2331777" y="3600429"/>
                </a:lnTo>
                <a:lnTo>
                  <a:pt x="2284059" y="3574979"/>
                </a:lnTo>
                <a:lnTo>
                  <a:pt x="2236344" y="3549529"/>
                </a:lnTo>
                <a:lnTo>
                  <a:pt x="2188627" y="3530443"/>
                </a:lnTo>
                <a:lnTo>
                  <a:pt x="2139319" y="3517718"/>
                </a:lnTo>
                <a:lnTo>
                  <a:pt x="2090011" y="3511356"/>
                </a:lnTo>
                <a:lnTo>
                  <a:pt x="2037520" y="3511356"/>
                </a:lnTo>
                <a:lnTo>
                  <a:pt x="1983442" y="3514538"/>
                </a:lnTo>
                <a:lnTo>
                  <a:pt x="1929363" y="3520898"/>
                </a:lnTo>
                <a:lnTo>
                  <a:pt x="1875283" y="3528852"/>
                </a:lnTo>
                <a:lnTo>
                  <a:pt x="1821202" y="3535214"/>
                </a:lnTo>
                <a:lnTo>
                  <a:pt x="1767124" y="3539986"/>
                </a:lnTo>
                <a:lnTo>
                  <a:pt x="1716227" y="3538396"/>
                </a:lnTo>
                <a:lnTo>
                  <a:pt x="1666920" y="3532034"/>
                </a:lnTo>
                <a:lnTo>
                  <a:pt x="1619202" y="3517718"/>
                </a:lnTo>
                <a:lnTo>
                  <a:pt x="1579438" y="3497040"/>
                </a:lnTo>
                <a:lnTo>
                  <a:pt x="1541263" y="3470000"/>
                </a:lnTo>
                <a:lnTo>
                  <a:pt x="1507862" y="3438189"/>
                </a:lnTo>
                <a:lnTo>
                  <a:pt x="1474459" y="3401607"/>
                </a:lnTo>
                <a:lnTo>
                  <a:pt x="1444238" y="3363433"/>
                </a:lnTo>
                <a:lnTo>
                  <a:pt x="1414018" y="3323668"/>
                </a:lnTo>
                <a:lnTo>
                  <a:pt x="1383797" y="3283905"/>
                </a:lnTo>
                <a:lnTo>
                  <a:pt x="1353577" y="3245731"/>
                </a:lnTo>
                <a:lnTo>
                  <a:pt x="1321764" y="3209149"/>
                </a:lnTo>
                <a:lnTo>
                  <a:pt x="1285181" y="3177336"/>
                </a:lnTo>
                <a:lnTo>
                  <a:pt x="1250188" y="3148706"/>
                </a:lnTo>
                <a:lnTo>
                  <a:pt x="1210424" y="3126440"/>
                </a:lnTo>
                <a:lnTo>
                  <a:pt x="1167479" y="3107352"/>
                </a:lnTo>
                <a:lnTo>
                  <a:pt x="1121353" y="3091447"/>
                </a:lnTo>
                <a:lnTo>
                  <a:pt x="1073635" y="3077132"/>
                </a:lnTo>
                <a:lnTo>
                  <a:pt x="1025919" y="3064407"/>
                </a:lnTo>
                <a:lnTo>
                  <a:pt x="976611" y="3051682"/>
                </a:lnTo>
                <a:lnTo>
                  <a:pt x="930485" y="3037367"/>
                </a:lnTo>
                <a:lnTo>
                  <a:pt x="884357" y="3021461"/>
                </a:lnTo>
                <a:lnTo>
                  <a:pt x="841414" y="3002373"/>
                </a:lnTo>
                <a:lnTo>
                  <a:pt x="803238" y="2978515"/>
                </a:lnTo>
                <a:lnTo>
                  <a:pt x="768245" y="2949885"/>
                </a:lnTo>
                <a:lnTo>
                  <a:pt x="739617" y="2914894"/>
                </a:lnTo>
                <a:lnTo>
                  <a:pt x="715758" y="2876719"/>
                </a:lnTo>
                <a:lnTo>
                  <a:pt x="696671" y="2833774"/>
                </a:lnTo>
                <a:lnTo>
                  <a:pt x="680766" y="2787648"/>
                </a:lnTo>
                <a:lnTo>
                  <a:pt x="666450" y="2741522"/>
                </a:lnTo>
                <a:lnTo>
                  <a:pt x="653726" y="2692214"/>
                </a:lnTo>
                <a:lnTo>
                  <a:pt x="641000" y="2644497"/>
                </a:lnTo>
                <a:lnTo>
                  <a:pt x="626686" y="2596780"/>
                </a:lnTo>
                <a:lnTo>
                  <a:pt x="610780" y="2550653"/>
                </a:lnTo>
                <a:lnTo>
                  <a:pt x="591692" y="2507706"/>
                </a:lnTo>
                <a:lnTo>
                  <a:pt x="569424" y="2467943"/>
                </a:lnTo>
                <a:lnTo>
                  <a:pt x="540796" y="2432951"/>
                </a:lnTo>
                <a:lnTo>
                  <a:pt x="508983" y="2396368"/>
                </a:lnTo>
                <a:lnTo>
                  <a:pt x="472400" y="2364557"/>
                </a:lnTo>
                <a:lnTo>
                  <a:pt x="432635" y="2334336"/>
                </a:lnTo>
                <a:lnTo>
                  <a:pt x="392871" y="2304116"/>
                </a:lnTo>
                <a:lnTo>
                  <a:pt x="353108" y="2273895"/>
                </a:lnTo>
                <a:lnTo>
                  <a:pt x="314933" y="2243673"/>
                </a:lnTo>
                <a:lnTo>
                  <a:pt x="278350" y="2210272"/>
                </a:lnTo>
                <a:lnTo>
                  <a:pt x="246539" y="2176871"/>
                </a:lnTo>
                <a:lnTo>
                  <a:pt x="219500" y="2138696"/>
                </a:lnTo>
                <a:lnTo>
                  <a:pt x="198823" y="2098933"/>
                </a:lnTo>
                <a:lnTo>
                  <a:pt x="184508" y="2051217"/>
                </a:lnTo>
                <a:lnTo>
                  <a:pt x="178145" y="2001909"/>
                </a:lnTo>
                <a:lnTo>
                  <a:pt x="176554" y="1951009"/>
                </a:lnTo>
                <a:lnTo>
                  <a:pt x="181326" y="1896930"/>
                </a:lnTo>
                <a:lnTo>
                  <a:pt x="187688" y="1842851"/>
                </a:lnTo>
                <a:lnTo>
                  <a:pt x="195640" y="1788771"/>
                </a:lnTo>
                <a:lnTo>
                  <a:pt x="202004" y="1734693"/>
                </a:lnTo>
                <a:lnTo>
                  <a:pt x="205186" y="1680614"/>
                </a:lnTo>
                <a:lnTo>
                  <a:pt x="205186" y="1628124"/>
                </a:lnTo>
                <a:lnTo>
                  <a:pt x="198823" y="1578818"/>
                </a:lnTo>
                <a:lnTo>
                  <a:pt x="186098" y="1529510"/>
                </a:lnTo>
                <a:lnTo>
                  <a:pt x="167011" y="1483382"/>
                </a:lnTo>
                <a:lnTo>
                  <a:pt x="143153" y="1435666"/>
                </a:lnTo>
                <a:lnTo>
                  <a:pt x="116112" y="1387950"/>
                </a:lnTo>
                <a:lnTo>
                  <a:pt x="87483" y="1340232"/>
                </a:lnTo>
                <a:lnTo>
                  <a:pt x="60443" y="1294104"/>
                </a:lnTo>
                <a:lnTo>
                  <a:pt x="36583" y="1244799"/>
                </a:lnTo>
                <a:lnTo>
                  <a:pt x="17498" y="1197081"/>
                </a:lnTo>
                <a:lnTo>
                  <a:pt x="4773" y="1147773"/>
                </a:lnTo>
                <a:lnTo>
                  <a:pt x="0" y="1096874"/>
                </a:lnTo>
                <a:lnTo>
                  <a:pt x="4773" y="1045978"/>
                </a:lnTo>
                <a:lnTo>
                  <a:pt x="17498" y="996670"/>
                </a:lnTo>
                <a:lnTo>
                  <a:pt x="36583" y="948952"/>
                </a:lnTo>
                <a:lnTo>
                  <a:pt x="60443" y="899646"/>
                </a:lnTo>
                <a:lnTo>
                  <a:pt x="87483" y="853518"/>
                </a:lnTo>
                <a:lnTo>
                  <a:pt x="116112" y="805802"/>
                </a:lnTo>
                <a:lnTo>
                  <a:pt x="143153" y="758084"/>
                </a:lnTo>
                <a:lnTo>
                  <a:pt x="167011" y="710368"/>
                </a:lnTo>
                <a:lnTo>
                  <a:pt x="186098" y="664240"/>
                </a:lnTo>
                <a:lnTo>
                  <a:pt x="198823" y="614933"/>
                </a:lnTo>
                <a:lnTo>
                  <a:pt x="205186" y="565626"/>
                </a:lnTo>
                <a:lnTo>
                  <a:pt x="205186" y="513138"/>
                </a:lnTo>
                <a:lnTo>
                  <a:pt x="202004" y="459058"/>
                </a:lnTo>
                <a:lnTo>
                  <a:pt x="195640" y="404979"/>
                </a:lnTo>
                <a:lnTo>
                  <a:pt x="187688" y="350899"/>
                </a:lnTo>
                <a:lnTo>
                  <a:pt x="181326" y="296820"/>
                </a:lnTo>
                <a:lnTo>
                  <a:pt x="176554" y="242741"/>
                </a:lnTo>
                <a:lnTo>
                  <a:pt x="178145" y="191843"/>
                </a:lnTo>
                <a:lnTo>
                  <a:pt x="184508" y="142536"/>
                </a:lnTo>
                <a:lnTo>
                  <a:pt x="198823" y="94818"/>
                </a:lnTo>
                <a:lnTo>
                  <a:pt x="219500" y="55055"/>
                </a:lnTo>
                <a:lnTo>
                  <a:pt x="246539" y="1688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xmlns="" id="{7C7B8ADA-3446-4FE3-A285-3E0D71D12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43264" y="3933316"/>
            <a:ext cx="3348736" cy="2924683"/>
          </a:xfrm>
          <a:custGeom>
            <a:avLst/>
            <a:gdLst>
              <a:gd name="connsiteX0" fmla="*/ 2013532 w 3348736"/>
              <a:gd name="connsiteY0" fmla="*/ 0 h 2924683"/>
              <a:gd name="connsiteX1" fmla="*/ 2052605 w 3348736"/>
              <a:gd name="connsiteY1" fmla="*/ 3662 h 2924683"/>
              <a:gd name="connsiteX2" fmla="*/ 2090458 w 3348736"/>
              <a:gd name="connsiteY2" fmla="*/ 13432 h 2924683"/>
              <a:gd name="connsiteX3" fmla="*/ 2127091 w 3348736"/>
              <a:gd name="connsiteY3" fmla="*/ 28084 h 2924683"/>
              <a:gd name="connsiteX4" fmla="*/ 2164942 w 3348736"/>
              <a:gd name="connsiteY4" fmla="*/ 46400 h 2924683"/>
              <a:gd name="connsiteX5" fmla="*/ 2200354 w 3348736"/>
              <a:gd name="connsiteY5" fmla="*/ 67158 h 2924683"/>
              <a:gd name="connsiteX6" fmla="*/ 2236987 w 3348736"/>
              <a:gd name="connsiteY6" fmla="*/ 89137 h 2924683"/>
              <a:gd name="connsiteX7" fmla="*/ 2273618 w 3348736"/>
              <a:gd name="connsiteY7" fmla="*/ 108674 h 2924683"/>
              <a:gd name="connsiteX8" fmla="*/ 2310249 w 3348736"/>
              <a:gd name="connsiteY8" fmla="*/ 128211 h 2924683"/>
              <a:gd name="connsiteX9" fmla="*/ 2345660 w 3348736"/>
              <a:gd name="connsiteY9" fmla="*/ 142864 h 2924683"/>
              <a:gd name="connsiteX10" fmla="*/ 2384735 w 3348736"/>
              <a:gd name="connsiteY10" fmla="*/ 152632 h 2924683"/>
              <a:gd name="connsiteX11" fmla="*/ 2422587 w 3348736"/>
              <a:gd name="connsiteY11" fmla="*/ 157517 h 2924683"/>
              <a:gd name="connsiteX12" fmla="*/ 2462882 w 3348736"/>
              <a:gd name="connsiteY12" fmla="*/ 157517 h 2924683"/>
              <a:gd name="connsiteX13" fmla="*/ 2504398 w 3348736"/>
              <a:gd name="connsiteY13" fmla="*/ 155076 h 2924683"/>
              <a:gd name="connsiteX14" fmla="*/ 2545914 w 3348736"/>
              <a:gd name="connsiteY14" fmla="*/ 150191 h 2924683"/>
              <a:gd name="connsiteX15" fmla="*/ 2587431 w 3348736"/>
              <a:gd name="connsiteY15" fmla="*/ 144086 h 2924683"/>
              <a:gd name="connsiteX16" fmla="*/ 2628946 w 3348736"/>
              <a:gd name="connsiteY16" fmla="*/ 139201 h 2924683"/>
              <a:gd name="connsiteX17" fmla="*/ 2670463 w 3348736"/>
              <a:gd name="connsiteY17" fmla="*/ 135537 h 2924683"/>
              <a:gd name="connsiteX18" fmla="*/ 2709536 w 3348736"/>
              <a:gd name="connsiteY18" fmla="*/ 136759 h 2924683"/>
              <a:gd name="connsiteX19" fmla="*/ 2747389 w 3348736"/>
              <a:gd name="connsiteY19" fmla="*/ 141643 h 2924683"/>
              <a:gd name="connsiteX20" fmla="*/ 2784022 w 3348736"/>
              <a:gd name="connsiteY20" fmla="*/ 152632 h 2924683"/>
              <a:gd name="connsiteX21" fmla="*/ 2814549 w 3348736"/>
              <a:gd name="connsiteY21" fmla="*/ 168506 h 2924683"/>
              <a:gd name="connsiteX22" fmla="*/ 2843853 w 3348736"/>
              <a:gd name="connsiteY22" fmla="*/ 189265 h 2924683"/>
              <a:gd name="connsiteX23" fmla="*/ 2869496 w 3348736"/>
              <a:gd name="connsiteY23" fmla="*/ 213685 h 2924683"/>
              <a:gd name="connsiteX24" fmla="*/ 2895138 w 3348736"/>
              <a:gd name="connsiteY24" fmla="*/ 241769 h 2924683"/>
              <a:gd name="connsiteX25" fmla="*/ 2918338 w 3348736"/>
              <a:gd name="connsiteY25" fmla="*/ 271075 h 2924683"/>
              <a:gd name="connsiteX26" fmla="*/ 2941538 w 3348736"/>
              <a:gd name="connsiteY26" fmla="*/ 301602 h 2924683"/>
              <a:gd name="connsiteX27" fmla="*/ 2964739 w 3348736"/>
              <a:gd name="connsiteY27" fmla="*/ 332128 h 2924683"/>
              <a:gd name="connsiteX28" fmla="*/ 2987939 w 3348736"/>
              <a:gd name="connsiteY28" fmla="*/ 361433 h 2924683"/>
              <a:gd name="connsiteX29" fmla="*/ 3012361 w 3348736"/>
              <a:gd name="connsiteY29" fmla="*/ 389517 h 2924683"/>
              <a:gd name="connsiteX30" fmla="*/ 3040445 w 3348736"/>
              <a:gd name="connsiteY30" fmla="*/ 413940 h 2924683"/>
              <a:gd name="connsiteX31" fmla="*/ 3067309 w 3348736"/>
              <a:gd name="connsiteY31" fmla="*/ 435919 h 2924683"/>
              <a:gd name="connsiteX32" fmla="*/ 3097835 w 3348736"/>
              <a:gd name="connsiteY32" fmla="*/ 453013 h 2924683"/>
              <a:gd name="connsiteX33" fmla="*/ 3130804 w 3348736"/>
              <a:gd name="connsiteY33" fmla="*/ 467665 h 2924683"/>
              <a:gd name="connsiteX34" fmla="*/ 3166214 w 3348736"/>
              <a:gd name="connsiteY34" fmla="*/ 479876 h 2924683"/>
              <a:gd name="connsiteX35" fmla="*/ 3202845 w 3348736"/>
              <a:gd name="connsiteY35" fmla="*/ 490865 h 2924683"/>
              <a:gd name="connsiteX36" fmla="*/ 3239478 w 3348736"/>
              <a:gd name="connsiteY36" fmla="*/ 500634 h 2924683"/>
              <a:gd name="connsiteX37" fmla="*/ 3277331 w 3348736"/>
              <a:gd name="connsiteY37" fmla="*/ 510403 h 2924683"/>
              <a:gd name="connsiteX38" fmla="*/ 3312741 w 3348736"/>
              <a:gd name="connsiteY38" fmla="*/ 521393 h 2924683"/>
              <a:gd name="connsiteX39" fmla="*/ 3348152 w 3348736"/>
              <a:gd name="connsiteY39" fmla="*/ 533603 h 2924683"/>
              <a:gd name="connsiteX40" fmla="*/ 3348736 w 3348736"/>
              <a:gd name="connsiteY40" fmla="*/ 533862 h 2924683"/>
              <a:gd name="connsiteX41" fmla="*/ 3348736 w 3348736"/>
              <a:gd name="connsiteY41" fmla="*/ 2924683 h 2924683"/>
              <a:gd name="connsiteX42" fmla="*/ 284253 w 3348736"/>
              <a:gd name="connsiteY42" fmla="*/ 2924683 h 2924683"/>
              <a:gd name="connsiteX43" fmla="*/ 271076 w 3348736"/>
              <a:gd name="connsiteY43" fmla="*/ 2914669 h 2924683"/>
              <a:gd name="connsiteX44" fmla="*/ 241770 w 3348736"/>
              <a:gd name="connsiteY44" fmla="*/ 2891468 h 2924683"/>
              <a:gd name="connsiteX45" fmla="*/ 213686 w 3348736"/>
              <a:gd name="connsiteY45" fmla="*/ 2865827 h 2924683"/>
              <a:gd name="connsiteX46" fmla="*/ 189265 w 3348736"/>
              <a:gd name="connsiteY46" fmla="*/ 2840185 h 2924683"/>
              <a:gd name="connsiteX47" fmla="*/ 168508 w 3348736"/>
              <a:gd name="connsiteY47" fmla="*/ 2810878 h 2924683"/>
              <a:gd name="connsiteX48" fmla="*/ 152634 w 3348736"/>
              <a:gd name="connsiteY48" fmla="*/ 2780353 h 2924683"/>
              <a:gd name="connsiteX49" fmla="*/ 141644 w 3348736"/>
              <a:gd name="connsiteY49" fmla="*/ 2743722 h 2924683"/>
              <a:gd name="connsiteX50" fmla="*/ 136760 w 3348736"/>
              <a:gd name="connsiteY50" fmla="*/ 2705868 h 2924683"/>
              <a:gd name="connsiteX51" fmla="*/ 135538 w 3348736"/>
              <a:gd name="connsiteY51" fmla="*/ 2666793 h 2924683"/>
              <a:gd name="connsiteX52" fmla="*/ 139201 w 3348736"/>
              <a:gd name="connsiteY52" fmla="*/ 2625277 h 2924683"/>
              <a:gd name="connsiteX53" fmla="*/ 144086 w 3348736"/>
              <a:gd name="connsiteY53" fmla="*/ 2583762 h 2924683"/>
              <a:gd name="connsiteX54" fmla="*/ 150191 w 3348736"/>
              <a:gd name="connsiteY54" fmla="*/ 2542245 h 2924683"/>
              <a:gd name="connsiteX55" fmla="*/ 155076 w 3348736"/>
              <a:gd name="connsiteY55" fmla="*/ 2500730 h 2924683"/>
              <a:gd name="connsiteX56" fmla="*/ 157518 w 3348736"/>
              <a:gd name="connsiteY56" fmla="*/ 2459214 h 2924683"/>
              <a:gd name="connsiteX57" fmla="*/ 157518 w 3348736"/>
              <a:gd name="connsiteY57" fmla="*/ 2418918 h 2924683"/>
              <a:gd name="connsiteX58" fmla="*/ 152634 w 3348736"/>
              <a:gd name="connsiteY58" fmla="*/ 2381067 h 2924683"/>
              <a:gd name="connsiteX59" fmla="*/ 142865 w 3348736"/>
              <a:gd name="connsiteY59" fmla="*/ 2343213 h 2924683"/>
              <a:gd name="connsiteX60" fmla="*/ 128212 w 3348736"/>
              <a:gd name="connsiteY60" fmla="*/ 2307801 h 2924683"/>
              <a:gd name="connsiteX61" fmla="*/ 109897 w 3348736"/>
              <a:gd name="connsiteY61" fmla="*/ 2271170 h 2924683"/>
              <a:gd name="connsiteX62" fmla="*/ 89137 w 3348736"/>
              <a:gd name="connsiteY62" fmla="*/ 2234540 h 2924683"/>
              <a:gd name="connsiteX63" fmla="*/ 67160 w 3348736"/>
              <a:gd name="connsiteY63" fmla="*/ 2197907 h 2924683"/>
              <a:gd name="connsiteX64" fmla="*/ 46401 w 3348736"/>
              <a:gd name="connsiteY64" fmla="*/ 2162495 h 2924683"/>
              <a:gd name="connsiteX65" fmla="*/ 28084 w 3348736"/>
              <a:gd name="connsiteY65" fmla="*/ 2124644 h 2924683"/>
              <a:gd name="connsiteX66" fmla="*/ 13433 w 3348736"/>
              <a:gd name="connsiteY66" fmla="*/ 2088011 h 2924683"/>
              <a:gd name="connsiteX67" fmla="*/ 3664 w 3348736"/>
              <a:gd name="connsiteY67" fmla="*/ 2050158 h 2924683"/>
              <a:gd name="connsiteX68" fmla="*/ 0 w 3348736"/>
              <a:gd name="connsiteY68" fmla="*/ 2011084 h 2924683"/>
              <a:gd name="connsiteX69" fmla="*/ 3664 w 3348736"/>
              <a:gd name="connsiteY69" fmla="*/ 1972011 h 2924683"/>
              <a:gd name="connsiteX70" fmla="*/ 13433 w 3348736"/>
              <a:gd name="connsiteY70" fmla="*/ 1934159 h 2924683"/>
              <a:gd name="connsiteX71" fmla="*/ 28084 w 3348736"/>
              <a:gd name="connsiteY71" fmla="*/ 1897526 h 2924683"/>
              <a:gd name="connsiteX72" fmla="*/ 46401 w 3348736"/>
              <a:gd name="connsiteY72" fmla="*/ 1859674 h 2924683"/>
              <a:gd name="connsiteX73" fmla="*/ 67160 w 3348736"/>
              <a:gd name="connsiteY73" fmla="*/ 1824262 h 2924683"/>
              <a:gd name="connsiteX74" fmla="*/ 89137 w 3348736"/>
              <a:gd name="connsiteY74" fmla="*/ 1787632 h 2924683"/>
              <a:gd name="connsiteX75" fmla="*/ 109897 w 3348736"/>
              <a:gd name="connsiteY75" fmla="*/ 1750999 h 2924683"/>
              <a:gd name="connsiteX76" fmla="*/ 128212 w 3348736"/>
              <a:gd name="connsiteY76" fmla="*/ 1714368 h 2924683"/>
              <a:gd name="connsiteX77" fmla="*/ 142865 w 3348736"/>
              <a:gd name="connsiteY77" fmla="*/ 1678956 h 2924683"/>
              <a:gd name="connsiteX78" fmla="*/ 152634 w 3348736"/>
              <a:gd name="connsiteY78" fmla="*/ 1641103 h 2924683"/>
              <a:gd name="connsiteX79" fmla="*/ 157518 w 3348736"/>
              <a:gd name="connsiteY79" fmla="*/ 1603251 h 2924683"/>
              <a:gd name="connsiteX80" fmla="*/ 157518 w 3348736"/>
              <a:gd name="connsiteY80" fmla="*/ 1562957 h 2924683"/>
              <a:gd name="connsiteX81" fmla="*/ 155076 w 3348736"/>
              <a:gd name="connsiteY81" fmla="*/ 1521440 h 2924683"/>
              <a:gd name="connsiteX82" fmla="*/ 150191 w 3348736"/>
              <a:gd name="connsiteY82" fmla="*/ 1479924 h 2924683"/>
              <a:gd name="connsiteX83" fmla="*/ 144086 w 3348736"/>
              <a:gd name="connsiteY83" fmla="*/ 1438407 h 2924683"/>
              <a:gd name="connsiteX84" fmla="*/ 139201 w 3348736"/>
              <a:gd name="connsiteY84" fmla="*/ 1396892 h 2924683"/>
              <a:gd name="connsiteX85" fmla="*/ 135538 w 3348736"/>
              <a:gd name="connsiteY85" fmla="*/ 1355376 h 2924683"/>
              <a:gd name="connsiteX86" fmla="*/ 136760 w 3348736"/>
              <a:gd name="connsiteY86" fmla="*/ 1316302 h 2924683"/>
              <a:gd name="connsiteX87" fmla="*/ 141644 w 3348736"/>
              <a:gd name="connsiteY87" fmla="*/ 1278450 h 2924683"/>
              <a:gd name="connsiteX88" fmla="*/ 152634 w 3348736"/>
              <a:gd name="connsiteY88" fmla="*/ 1241817 h 2924683"/>
              <a:gd name="connsiteX89" fmla="*/ 168508 w 3348736"/>
              <a:gd name="connsiteY89" fmla="*/ 1211292 h 2924683"/>
              <a:gd name="connsiteX90" fmla="*/ 189265 w 3348736"/>
              <a:gd name="connsiteY90" fmla="*/ 1181986 h 2924683"/>
              <a:gd name="connsiteX91" fmla="*/ 213686 w 3348736"/>
              <a:gd name="connsiteY91" fmla="*/ 1156343 h 2924683"/>
              <a:gd name="connsiteX92" fmla="*/ 241770 w 3348736"/>
              <a:gd name="connsiteY92" fmla="*/ 1130702 h 2924683"/>
              <a:gd name="connsiteX93" fmla="*/ 271076 w 3348736"/>
              <a:gd name="connsiteY93" fmla="*/ 1107500 h 2924683"/>
              <a:gd name="connsiteX94" fmla="*/ 301603 w 3348736"/>
              <a:gd name="connsiteY94" fmla="*/ 1084300 h 2924683"/>
              <a:gd name="connsiteX95" fmla="*/ 332128 w 3348736"/>
              <a:gd name="connsiteY95" fmla="*/ 1061100 h 2924683"/>
              <a:gd name="connsiteX96" fmla="*/ 362656 w 3348736"/>
              <a:gd name="connsiteY96" fmla="*/ 1037900 h 2924683"/>
              <a:gd name="connsiteX97" fmla="*/ 390740 w 3348736"/>
              <a:gd name="connsiteY97" fmla="*/ 1013480 h 2924683"/>
              <a:gd name="connsiteX98" fmla="*/ 415163 w 3348736"/>
              <a:gd name="connsiteY98" fmla="*/ 985396 h 2924683"/>
              <a:gd name="connsiteX99" fmla="*/ 437140 w 3348736"/>
              <a:gd name="connsiteY99" fmla="*/ 958532 h 2924683"/>
              <a:gd name="connsiteX100" fmla="*/ 454235 w 3348736"/>
              <a:gd name="connsiteY100" fmla="*/ 928006 h 2924683"/>
              <a:gd name="connsiteX101" fmla="*/ 468888 w 3348736"/>
              <a:gd name="connsiteY101" fmla="*/ 895037 h 2924683"/>
              <a:gd name="connsiteX102" fmla="*/ 481099 w 3348736"/>
              <a:gd name="connsiteY102" fmla="*/ 859626 h 2924683"/>
              <a:gd name="connsiteX103" fmla="*/ 492088 w 3348736"/>
              <a:gd name="connsiteY103" fmla="*/ 822993 h 2924683"/>
              <a:gd name="connsiteX104" fmla="*/ 501857 w 3348736"/>
              <a:gd name="connsiteY104" fmla="*/ 786362 h 2924683"/>
              <a:gd name="connsiteX105" fmla="*/ 511626 w 3348736"/>
              <a:gd name="connsiteY105" fmla="*/ 748509 h 2924683"/>
              <a:gd name="connsiteX106" fmla="*/ 522616 w 3348736"/>
              <a:gd name="connsiteY106" fmla="*/ 713099 h 2924683"/>
              <a:gd name="connsiteX107" fmla="*/ 534826 w 3348736"/>
              <a:gd name="connsiteY107" fmla="*/ 677687 h 2924683"/>
              <a:gd name="connsiteX108" fmla="*/ 549479 w 3348736"/>
              <a:gd name="connsiteY108" fmla="*/ 644720 h 2924683"/>
              <a:gd name="connsiteX109" fmla="*/ 567795 w 3348736"/>
              <a:gd name="connsiteY109" fmla="*/ 615414 h 2924683"/>
              <a:gd name="connsiteX110" fmla="*/ 589773 w 3348736"/>
              <a:gd name="connsiteY110" fmla="*/ 588551 h 2924683"/>
              <a:gd name="connsiteX111" fmla="*/ 616636 w 3348736"/>
              <a:gd name="connsiteY111" fmla="*/ 566572 h 2924683"/>
              <a:gd name="connsiteX112" fmla="*/ 645943 w 3348736"/>
              <a:gd name="connsiteY112" fmla="*/ 548256 h 2924683"/>
              <a:gd name="connsiteX113" fmla="*/ 678910 w 3348736"/>
              <a:gd name="connsiteY113" fmla="*/ 533603 h 2924683"/>
              <a:gd name="connsiteX114" fmla="*/ 714322 w 3348736"/>
              <a:gd name="connsiteY114" fmla="*/ 521393 h 2924683"/>
              <a:gd name="connsiteX115" fmla="*/ 749733 w 3348736"/>
              <a:gd name="connsiteY115" fmla="*/ 510403 h 2924683"/>
              <a:gd name="connsiteX116" fmla="*/ 787586 w 3348736"/>
              <a:gd name="connsiteY116" fmla="*/ 500634 h 2924683"/>
              <a:gd name="connsiteX117" fmla="*/ 824217 w 3348736"/>
              <a:gd name="connsiteY117" fmla="*/ 490865 h 2924683"/>
              <a:gd name="connsiteX118" fmla="*/ 860849 w 3348736"/>
              <a:gd name="connsiteY118" fmla="*/ 479876 h 2924683"/>
              <a:gd name="connsiteX119" fmla="*/ 896260 w 3348736"/>
              <a:gd name="connsiteY119" fmla="*/ 467665 h 2924683"/>
              <a:gd name="connsiteX120" fmla="*/ 929228 w 3348736"/>
              <a:gd name="connsiteY120" fmla="*/ 453013 h 2924683"/>
              <a:gd name="connsiteX121" fmla="*/ 959755 w 3348736"/>
              <a:gd name="connsiteY121" fmla="*/ 435919 h 2924683"/>
              <a:gd name="connsiteX122" fmla="*/ 986618 w 3348736"/>
              <a:gd name="connsiteY122" fmla="*/ 413940 h 2924683"/>
              <a:gd name="connsiteX123" fmla="*/ 1014703 w 3348736"/>
              <a:gd name="connsiteY123" fmla="*/ 389517 h 2924683"/>
              <a:gd name="connsiteX124" fmla="*/ 1039125 w 3348736"/>
              <a:gd name="connsiteY124" fmla="*/ 361433 h 2924683"/>
              <a:gd name="connsiteX125" fmla="*/ 1062325 w 3348736"/>
              <a:gd name="connsiteY125" fmla="*/ 332128 h 2924683"/>
              <a:gd name="connsiteX126" fmla="*/ 1085525 w 3348736"/>
              <a:gd name="connsiteY126" fmla="*/ 301602 h 2924683"/>
              <a:gd name="connsiteX127" fmla="*/ 1108724 w 3348736"/>
              <a:gd name="connsiteY127" fmla="*/ 271075 h 2924683"/>
              <a:gd name="connsiteX128" fmla="*/ 1131924 w 3348736"/>
              <a:gd name="connsiteY128" fmla="*/ 241769 h 2924683"/>
              <a:gd name="connsiteX129" fmla="*/ 1157568 w 3348736"/>
              <a:gd name="connsiteY129" fmla="*/ 213685 h 2924683"/>
              <a:gd name="connsiteX130" fmla="*/ 1183209 w 3348736"/>
              <a:gd name="connsiteY130" fmla="*/ 189265 h 2924683"/>
              <a:gd name="connsiteX131" fmla="*/ 1212515 w 3348736"/>
              <a:gd name="connsiteY131" fmla="*/ 168506 h 2924683"/>
              <a:gd name="connsiteX132" fmla="*/ 1243042 w 3348736"/>
              <a:gd name="connsiteY132" fmla="*/ 152632 h 2924683"/>
              <a:gd name="connsiteX133" fmla="*/ 1279674 w 3348736"/>
              <a:gd name="connsiteY133" fmla="*/ 141643 h 2924683"/>
              <a:gd name="connsiteX134" fmla="*/ 1317527 w 3348736"/>
              <a:gd name="connsiteY134" fmla="*/ 136759 h 2924683"/>
              <a:gd name="connsiteX135" fmla="*/ 1356600 w 3348736"/>
              <a:gd name="connsiteY135" fmla="*/ 135537 h 2924683"/>
              <a:gd name="connsiteX136" fmla="*/ 1398115 w 3348736"/>
              <a:gd name="connsiteY136" fmla="*/ 139201 h 2924683"/>
              <a:gd name="connsiteX137" fmla="*/ 1439632 w 3348736"/>
              <a:gd name="connsiteY137" fmla="*/ 144086 h 2924683"/>
              <a:gd name="connsiteX138" fmla="*/ 1481149 w 3348736"/>
              <a:gd name="connsiteY138" fmla="*/ 150191 h 2924683"/>
              <a:gd name="connsiteX139" fmla="*/ 1522665 w 3348736"/>
              <a:gd name="connsiteY139" fmla="*/ 155076 h 2924683"/>
              <a:gd name="connsiteX140" fmla="*/ 1564180 w 3348736"/>
              <a:gd name="connsiteY140" fmla="*/ 157517 h 2924683"/>
              <a:gd name="connsiteX141" fmla="*/ 1604476 w 3348736"/>
              <a:gd name="connsiteY141" fmla="*/ 157517 h 2924683"/>
              <a:gd name="connsiteX142" fmla="*/ 1642330 w 3348736"/>
              <a:gd name="connsiteY142" fmla="*/ 152632 h 2924683"/>
              <a:gd name="connsiteX143" fmla="*/ 1680183 w 3348736"/>
              <a:gd name="connsiteY143" fmla="*/ 142864 h 2924683"/>
              <a:gd name="connsiteX144" fmla="*/ 1716814 w 3348736"/>
              <a:gd name="connsiteY144" fmla="*/ 128211 h 2924683"/>
              <a:gd name="connsiteX145" fmla="*/ 1753445 w 3348736"/>
              <a:gd name="connsiteY145" fmla="*/ 108674 h 2924683"/>
              <a:gd name="connsiteX146" fmla="*/ 1790078 w 3348736"/>
              <a:gd name="connsiteY146" fmla="*/ 89137 h 2924683"/>
              <a:gd name="connsiteX147" fmla="*/ 1826709 w 3348736"/>
              <a:gd name="connsiteY147" fmla="*/ 67158 h 2924683"/>
              <a:gd name="connsiteX148" fmla="*/ 1862121 w 3348736"/>
              <a:gd name="connsiteY148" fmla="*/ 46400 h 2924683"/>
              <a:gd name="connsiteX149" fmla="*/ 1899974 w 3348736"/>
              <a:gd name="connsiteY149" fmla="*/ 28084 h 2924683"/>
              <a:gd name="connsiteX150" fmla="*/ 1936605 w 3348736"/>
              <a:gd name="connsiteY150" fmla="*/ 13432 h 2924683"/>
              <a:gd name="connsiteX151" fmla="*/ 1974458 w 3348736"/>
              <a:gd name="connsiteY151" fmla="*/ 3662 h 292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48736" h="2924683">
                <a:moveTo>
                  <a:pt x="2013532" y="0"/>
                </a:moveTo>
                <a:lnTo>
                  <a:pt x="2052605" y="3662"/>
                </a:lnTo>
                <a:lnTo>
                  <a:pt x="2090458" y="13432"/>
                </a:lnTo>
                <a:lnTo>
                  <a:pt x="2127091" y="28084"/>
                </a:lnTo>
                <a:lnTo>
                  <a:pt x="2164942" y="46400"/>
                </a:lnTo>
                <a:lnTo>
                  <a:pt x="2200354" y="67158"/>
                </a:lnTo>
                <a:lnTo>
                  <a:pt x="2236987" y="89137"/>
                </a:lnTo>
                <a:lnTo>
                  <a:pt x="2273618" y="108674"/>
                </a:lnTo>
                <a:lnTo>
                  <a:pt x="2310249" y="128211"/>
                </a:lnTo>
                <a:lnTo>
                  <a:pt x="2345660" y="142864"/>
                </a:lnTo>
                <a:lnTo>
                  <a:pt x="2384735" y="152632"/>
                </a:lnTo>
                <a:lnTo>
                  <a:pt x="2422587" y="157517"/>
                </a:lnTo>
                <a:lnTo>
                  <a:pt x="2462882" y="157517"/>
                </a:lnTo>
                <a:lnTo>
                  <a:pt x="2504398" y="155076"/>
                </a:lnTo>
                <a:lnTo>
                  <a:pt x="2545914" y="150191"/>
                </a:lnTo>
                <a:lnTo>
                  <a:pt x="2587431" y="144086"/>
                </a:lnTo>
                <a:lnTo>
                  <a:pt x="2628946" y="139201"/>
                </a:lnTo>
                <a:lnTo>
                  <a:pt x="2670463" y="135537"/>
                </a:lnTo>
                <a:lnTo>
                  <a:pt x="2709536" y="136759"/>
                </a:lnTo>
                <a:lnTo>
                  <a:pt x="2747389" y="141643"/>
                </a:lnTo>
                <a:lnTo>
                  <a:pt x="2784022" y="152632"/>
                </a:lnTo>
                <a:lnTo>
                  <a:pt x="2814549" y="168506"/>
                </a:lnTo>
                <a:lnTo>
                  <a:pt x="2843853" y="189265"/>
                </a:lnTo>
                <a:lnTo>
                  <a:pt x="2869496" y="213685"/>
                </a:lnTo>
                <a:lnTo>
                  <a:pt x="2895138" y="241769"/>
                </a:lnTo>
                <a:lnTo>
                  <a:pt x="2918338" y="271075"/>
                </a:lnTo>
                <a:lnTo>
                  <a:pt x="2941538" y="301602"/>
                </a:lnTo>
                <a:lnTo>
                  <a:pt x="2964739" y="332128"/>
                </a:lnTo>
                <a:lnTo>
                  <a:pt x="2987939" y="361433"/>
                </a:lnTo>
                <a:lnTo>
                  <a:pt x="3012361" y="389517"/>
                </a:lnTo>
                <a:lnTo>
                  <a:pt x="3040445" y="413940"/>
                </a:lnTo>
                <a:lnTo>
                  <a:pt x="3067309" y="435919"/>
                </a:lnTo>
                <a:lnTo>
                  <a:pt x="3097835" y="453013"/>
                </a:lnTo>
                <a:lnTo>
                  <a:pt x="3130804" y="467665"/>
                </a:lnTo>
                <a:lnTo>
                  <a:pt x="3166214" y="479876"/>
                </a:lnTo>
                <a:lnTo>
                  <a:pt x="3202845" y="490865"/>
                </a:lnTo>
                <a:lnTo>
                  <a:pt x="3239478" y="500634"/>
                </a:lnTo>
                <a:lnTo>
                  <a:pt x="3277331" y="510403"/>
                </a:lnTo>
                <a:lnTo>
                  <a:pt x="3312741" y="521393"/>
                </a:lnTo>
                <a:lnTo>
                  <a:pt x="3348152" y="533603"/>
                </a:lnTo>
                <a:lnTo>
                  <a:pt x="3348736" y="533862"/>
                </a:lnTo>
                <a:lnTo>
                  <a:pt x="3348736" y="2924683"/>
                </a:lnTo>
                <a:lnTo>
                  <a:pt x="284253" y="2924683"/>
                </a:lnTo>
                <a:lnTo>
                  <a:pt x="271076" y="2914669"/>
                </a:lnTo>
                <a:lnTo>
                  <a:pt x="241770" y="2891468"/>
                </a:lnTo>
                <a:lnTo>
                  <a:pt x="213686" y="2865827"/>
                </a:lnTo>
                <a:lnTo>
                  <a:pt x="189265" y="2840185"/>
                </a:lnTo>
                <a:lnTo>
                  <a:pt x="168508" y="2810878"/>
                </a:lnTo>
                <a:lnTo>
                  <a:pt x="152634" y="2780353"/>
                </a:lnTo>
                <a:lnTo>
                  <a:pt x="141644" y="2743722"/>
                </a:lnTo>
                <a:lnTo>
                  <a:pt x="136760" y="2705868"/>
                </a:lnTo>
                <a:lnTo>
                  <a:pt x="135538" y="2666793"/>
                </a:lnTo>
                <a:lnTo>
                  <a:pt x="139201" y="2625277"/>
                </a:lnTo>
                <a:lnTo>
                  <a:pt x="144086" y="2583762"/>
                </a:lnTo>
                <a:lnTo>
                  <a:pt x="150191" y="2542245"/>
                </a:lnTo>
                <a:lnTo>
                  <a:pt x="155076" y="2500730"/>
                </a:lnTo>
                <a:lnTo>
                  <a:pt x="157518" y="2459214"/>
                </a:lnTo>
                <a:lnTo>
                  <a:pt x="157518" y="2418918"/>
                </a:lnTo>
                <a:lnTo>
                  <a:pt x="152634" y="2381067"/>
                </a:lnTo>
                <a:lnTo>
                  <a:pt x="142865" y="2343213"/>
                </a:lnTo>
                <a:lnTo>
                  <a:pt x="128212" y="2307801"/>
                </a:lnTo>
                <a:lnTo>
                  <a:pt x="109897" y="2271170"/>
                </a:lnTo>
                <a:lnTo>
                  <a:pt x="89137" y="2234540"/>
                </a:lnTo>
                <a:lnTo>
                  <a:pt x="67160" y="2197907"/>
                </a:lnTo>
                <a:lnTo>
                  <a:pt x="46401" y="2162495"/>
                </a:lnTo>
                <a:lnTo>
                  <a:pt x="28084" y="2124644"/>
                </a:lnTo>
                <a:lnTo>
                  <a:pt x="13433" y="2088011"/>
                </a:lnTo>
                <a:lnTo>
                  <a:pt x="3664" y="2050158"/>
                </a:lnTo>
                <a:lnTo>
                  <a:pt x="0" y="2011084"/>
                </a:lnTo>
                <a:lnTo>
                  <a:pt x="3664" y="1972011"/>
                </a:lnTo>
                <a:lnTo>
                  <a:pt x="13433" y="1934159"/>
                </a:lnTo>
                <a:lnTo>
                  <a:pt x="28084" y="1897526"/>
                </a:lnTo>
                <a:lnTo>
                  <a:pt x="46401" y="1859674"/>
                </a:lnTo>
                <a:lnTo>
                  <a:pt x="67160" y="1824262"/>
                </a:lnTo>
                <a:lnTo>
                  <a:pt x="89137" y="1787632"/>
                </a:lnTo>
                <a:lnTo>
                  <a:pt x="109897" y="1750999"/>
                </a:lnTo>
                <a:lnTo>
                  <a:pt x="128212" y="1714368"/>
                </a:lnTo>
                <a:lnTo>
                  <a:pt x="142865" y="1678956"/>
                </a:lnTo>
                <a:lnTo>
                  <a:pt x="152634" y="1641103"/>
                </a:lnTo>
                <a:lnTo>
                  <a:pt x="157518" y="1603251"/>
                </a:lnTo>
                <a:lnTo>
                  <a:pt x="157518" y="1562957"/>
                </a:lnTo>
                <a:lnTo>
                  <a:pt x="155076" y="1521440"/>
                </a:lnTo>
                <a:lnTo>
                  <a:pt x="150191" y="1479924"/>
                </a:lnTo>
                <a:lnTo>
                  <a:pt x="144086" y="1438407"/>
                </a:lnTo>
                <a:lnTo>
                  <a:pt x="139201" y="1396892"/>
                </a:lnTo>
                <a:lnTo>
                  <a:pt x="135538" y="1355376"/>
                </a:lnTo>
                <a:lnTo>
                  <a:pt x="136760" y="1316302"/>
                </a:lnTo>
                <a:lnTo>
                  <a:pt x="141644" y="1278450"/>
                </a:lnTo>
                <a:lnTo>
                  <a:pt x="152634" y="1241817"/>
                </a:lnTo>
                <a:lnTo>
                  <a:pt x="168508" y="1211292"/>
                </a:lnTo>
                <a:lnTo>
                  <a:pt x="189265" y="1181986"/>
                </a:lnTo>
                <a:lnTo>
                  <a:pt x="213686" y="1156343"/>
                </a:lnTo>
                <a:lnTo>
                  <a:pt x="241770" y="1130702"/>
                </a:lnTo>
                <a:lnTo>
                  <a:pt x="271076" y="1107500"/>
                </a:lnTo>
                <a:lnTo>
                  <a:pt x="301603" y="1084300"/>
                </a:lnTo>
                <a:lnTo>
                  <a:pt x="332128" y="1061100"/>
                </a:lnTo>
                <a:lnTo>
                  <a:pt x="362656" y="1037900"/>
                </a:lnTo>
                <a:lnTo>
                  <a:pt x="390740" y="1013480"/>
                </a:lnTo>
                <a:lnTo>
                  <a:pt x="415163" y="985396"/>
                </a:lnTo>
                <a:lnTo>
                  <a:pt x="437140" y="958532"/>
                </a:lnTo>
                <a:lnTo>
                  <a:pt x="454235" y="928006"/>
                </a:lnTo>
                <a:lnTo>
                  <a:pt x="468888" y="895037"/>
                </a:lnTo>
                <a:lnTo>
                  <a:pt x="481099" y="859626"/>
                </a:lnTo>
                <a:lnTo>
                  <a:pt x="492088" y="822993"/>
                </a:lnTo>
                <a:lnTo>
                  <a:pt x="501857" y="786362"/>
                </a:lnTo>
                <a:lnTo>
                  <a:pt x="511626" y="748509"/>
                </a:lnTo>
                <a:lnTo>
                  <a:pt x="522616" y="713099"/>
                </a:lnTo>
                <a:lnTo>
                  <a:pt x="534826" y="677687"/>
                </a:lnTo>
                <a:lnTo>
                  <a:pt x="549479" y="644720"/>
                </a:lnTo>
                <a:lnTo>
                  <a:pt x="567795" y="615414"/>
                </a:lnTo>
                <a:lnTo>
                  <a:pt x="589773" y="588551"/>
                </a:lnTo>
                <a:lnTo>
                  <a:pt x="616636" y="566572"/>
                </a:lnTo>
                <a:lnTo>
                  <a:pt x="645943" y="548256"/>
                </a:lnTo>
                <a:lnTo>
                  <a:pt x="678910" y="533603"/>
                </a:lnTo>
                <a:lnTo>
                  <a:pt x="714322" y="521393"/>
                </a:lnTo>
                <a:lnTo>
                  <a:pt x="749733" y="510403"/>
                </a:lnTo>
                <a:lnTo>
                  <a:pt x="787586" y="500634"/>
                </a:lnTo>
                <a:lnTo>
                  <a:pt x="824217" y="490865"/>
                </a:lnTo>
                <a:lnTo>
                  <a:pt x="860849" y="479876"/>
                </a:lnTo>
                <a:lnTo>
                  <a:pt x="896260" y="467665"/>
                </a:lnTo>
                <a:lnTo>
                  <a:pt x="929228" y="453013"/>
                </a:lnTo>
                <a:lnTo>
                  <a:pt x="959755" y="435919"/>
                </a:lnTo>
                <a:lnTo>
                  <a:pt x="986618" y="413940"/>
                </a:lnTo>
                <a:lnTo>
                  <a:pt x="1014703" y="389517"/>
                </a:lnTo>
                <a:lnTo>
                  <a:pt x="1039125" y="361433"/>
                </a:lnTo>
                <a:lnTo>
                  <a:pt x="1062325" y="332128"/>
                </a:lnTo>
                <a:lnTo>
                  <a:pt x="1085525" y="301602"/>
                </a:lnTo>
                <a:lnTo>
                  <a:pt x="1108724" y="271075"/>
                </a:lnTo>
                <a:lnTo>
                  <a:pt x="1131924" y="241769"/>
                </a:lnTo>
                <a:lnTo>
                  <a:pt x="1157568" y="213685"/>
                </a:lnTo>
                <a:lnTo>
                  <a:pt x="1183209" y="189265"/>
                </a:lnTo>
                <a:lnTo>
                  <a:pt x="1212515" y="168506"/>
                </a:lnTo>
                <a:lnTo>
                  <a:pt x="1243042" y="152632"/>
                </a:lnTo>
                <a:lnTo>
                  <a:pt x="1279674" y="141643"/>
                </a:lnTo>
                <a:lnTo>
                  <a:pt x="1317527" y="136759"/>
                </a:lnTo>
                <a:lnTo>
                  <a:pt x="1356600" y="135537"/>
                </a:lnTo>
                <a:lnTo>
                  <a:pt x="1398115" y="139201"/>
                </a:lnTo>
                <a:lnTo>
                  <a:pt x="1439632" y="144086"/>
                </a:lnTo>
                <a:lnTo>
                  <a:pt x="1481149" y="150191"/>
                </a:lnTo>
                <a:lnTo>
                  <a:pt x="1522665" y="155076"/>
                </a:lnTo>
                <a:lnTo>
                  <a:pt x="1564180" y="157517"/>
                </a:lnTo>
                <a:lnTo>
                  <a:pt x="1604476" y="157517"/>
                </a:lnTo>
                <a:lnTo>
                  <a:pt x="1642330" y="152632"/>
                </a:lnTo>
                <a:lnTo>
                  <a:pt x="1680183" y="142864"/>
                </a:lnTo>
                <a:lnTo>
                  <a:pt x="1716814" y="128211"/>
                </a:lnTo>
                <a:lnTo>
                  <a:pt x="1753445" y="108674"/>
                </a:lnTo>
                <a:lnTo>
                  <a:pt x="1790078" y="89137"/>
                </a:lnTo>
                <a:lnTo>
                  <a:pt x="1826709" y="67158"/>
                </a:lnTo>
                <a:lnTo>
                  <a:pt x="1862121" y="46400"/>
                </a:lnTo>
                <a:lnTo>
                  <a:pt x="1899974" y="28084"/>
                </a:lnTo>
                <a:lnTo>
                  <a:pt x="1936605" y="13432"/>
                </a:lnTo>
                <a:lnTo>
                  <a:pt x="1974458" y="366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0" name="Picture 9" descr="image_mini">
            <a:extLst>
              <a:ext uri="{FF2B5EF4-FFF2-40B4-BE49-F238E27FC236}">
                <a16:creationId xmlns:a16="http://schemas.microsoft.com/office/drawing/2014/main" xmlns="" id="{3E9E1DBD-8C8F-4293-9A66-99C25085F4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37" r="6059" b="-1"/>
          <a:stretch/>
        </p:blipFill>
        <p:spPr bwMode="auto">
          <a:xfrm>
            <a:off x="5888384" y="2651760"/>
            <a:ext cx="2990398" cy="2986796"/>
          </a:xfrm>
          <a:custGeom>
            <a:avLst/>
            <a:gdLst/>
            <a:ahLst/>
            <a:cxnLst/>
            <a:rect l="l" t="t" r="r" b="b"/>
            <a:pathLst>
              <a:path w="2891598" h="2888118">
                <a:moveTo>
                  <a:pt x="1445800" y="0"/>
                </a:moveTo>
                <a:lnTo>
                  <a:pt x="1473855" y="2630"/>
                </a:lnTo>
                <a:lnTo>
                  <a:pt x="1501036" y="9644"/>
                </a:lnTo>
                <a:lnTo>
                  <a:pt x="1527340" y="20166"/>
                </a:lnTo>
                <a:lnTo>
                  <a:pt x="1554518" y="33318"/>
                </a:lnTo>
                <a:lnTo>
                  <a:pt x="1579946" y="48224"/>
                </a:lnTo>
                <a:lnTo>
                  <a:pt x="1606250" y="64005"/>
                </a:lnTo>
                <a:lnTo>
                  <a:pt x="1632552" y="78033"/>
                </a:lnTo>
                <a:lnTo>
                  <a:pt x="1658855" y="92063"/>
                </a:lnTo>
                <a:lnTo>
                  <a:pt x="1684282" y="102583"/>
                </a:lnTo>
                <a:lnTo>
                  <a:pt x="1712338" y="109598"/>
                </a:lnTo>
                <a:lnTo>
                  <a:pt x="1739518" y="113105"/>
                </a:lnTo>
                <a:lnTo>
                  <a:pt x="1768452" y="113105"/>
                </a:lnTo>
                <a:lnTo>
                  <a:pt x="1798262" y="111352"/>
                </a:lnTo>
                <a:lnTo>
                  <a:pt x="1828072" y="107844"/>
                </a:lnTo>
                <a:lnTo>
                  <a:pt x="1857883" y="103461"/>
                </a:lnTo>
                <a:lnTo>
                  <a:pt x="1887693" y="99954"/>
                </a:lnTo>
                <a:lnTo>
                  <a:pt x="1917504" y="97323"/>
                </a:lnTo>
                <a:lnTo>
                  <a:pt x="1945560" y="98199"/>
                </a:lnTo>
                <a:lnTo>
                  <a:pt x="1972740" y="101707"/>
                </a:lnTo>
                <a:lnTo>
                  <a:pt x="1999043" y="109598"/>
                </a:lnTo>
                <a:lnTo>
                  <a:pt x="2020963" y="120996"/>
                </a:lnTo>
                <a:lnTo>
                  <a:pt x="2042004" y="135902"/>
                </a:lnTo>
                <a:lnTo>
                  <a:pt x="2060417" y="153437"/>
                </a:lnTo>
                <a:lnTo>
                  <a:pt x="2078829" y="173603"/>
                </a:lnTo>
                <a:lnTo>
                  <a:pt x="2095489" y="194645"/>
                </a:lnTo>
                <a:lnTo>
                  <a:pt x="2112147" y="216565"/>
                </a:lnTo>
                <a:lnTo>
                  <a:pt x="2128805" y="238484"/>
                </a:lnTo>
                <a:lnTo>
                  <a:pt x="2145463" y="259528"/>
                </a:lnTo>
                <a:lnTo>
                  <a:pt x="2163000" y="279693"/>
                </a:lnTo>
                <a:lnTo>
                  <a:pt x="2183166" y="297229"/>
                </a:lnTo>
                <a:lnTo>
                  <a:pt x="2202455" y="313012"/>
                </a:lnTo>
                <a:lnTo>
                  <a:pt x="2224374" y="325286"/>
                </a:lnTo>
                <a:lnTo>
                  <a:pt x="2248047" y="335808"/>
                </a:lnTo>
                <a:lnTo>
                  <a:pt x="2273473" y="344575"/>
                </a:lnTo>
                <a:lnTo>
                  <a:pt x="2299776" y="352466"/>
                </a:lnTo>
                <a:lnTo>
                  <a:pt x="2326079" y="359480"/>
                </a:lnTo>
                <a:lnTo>
                  <a:pt x="2353259" y="366495"/>
                </a:lnTo>
                <a:lnTo>
                  <a:pt x="2378686" y="374386"/>
                </a:lnTo>
                <a:lnTo>
                  <a:pt x="2404111" y="383153"/>
                </a:lnTo>
                <a:lnTo>
                  <a:pt x="2427785" y="393675"/>
                </a:lnTo>
                <a:lnTo>
                  <a:pt x="2448828" y="406827"/>
                </a:lnTo>
                <a:lnTo>
                  <a:pt x="2468117" y="422609"/>
                </a:lnTo>
                <a:lnTo>
                  <a:pt x="2483898" y="441899"/>
                </a:lnTo>
                <a:lnTo>
                  <a:pt x="2497050" y="462941"/>
                </a:lnTo>
                <a:lnTo>
                  <a:pt x="2507571" y="486613"/>
                </a:lnTo>
                <a:lnTo>
                  <a:pt x="2516339" y="512041"/>
                </a:lnTo>
                <a:lnTo>
                  <a:pt x="2524229" y="537467"/>
                </a:lnTo>
                <a:lnTo>
                  <a:pt x="2531245" y="564648"/>
                </a:lnTo>
                <a:lnTo>
                  <a:pt x="2538259" y="590950"/>
                </a:lnTo>
                <a:lnTo>
                  <a:pt x="2546149" y="617254"/>
                </a:lnTo>
                <a:lnTo>
                  <a:pt x="2554917" y="642682"/>
                </a:lnTo>
                <a:lnTo>
                  <a:pt x="2565438" y="666354"/>
                </a:lnTo>
                <a:lnTo>
                  <a:pt x="2577714" y="688273"/>
                </a:lnTo>
                <a:lnTo>
                  <a:pt x="2593495" y="707564"/>
                </a:lnTo>
                <a:lnTo>
                  <a:pt x="2611030" y="727729"/>
                </a:lnTo>
                <a:lnTo>
                  <a:pt x="2631196" y="745264"/>
                </a:lnTo>
                <a:lnTo>
                  <a:pt x="2652239" y="761923"/>
                </a:lnTo>
                <a:lnTo>
                  <a:pt x="2675035" y="778582"/>
                </a:lnTo>
                <a:lnTo>
                  <a:pt x="2696954" y="795241"/>
                </a:lnTo>
                <a:lnTo>
                  <a:pt x="2717996" y="811900"/>
                </a:lnTo>
                <a:lnTo>
                  <a:pt x="2738161" y="830313"/>
                </a:lnTo>
                <a:lnTo>
                  <a:pt x="2755698" y="848725"/>
                </a:lnTo>
                <a:lnTo>
                  <a:pt x="2770603" y="869768"/>
                </a:lnTo>
                <a:lnTo>
                  <a:pt x="2782002" y="891687"/>
                </a:lnTo>
                <a:lnTo>
                  <a:pt x="2789892" y="917991"/>
                </a:lnTo>
                <a:lnTo>
                  <a:pt x="2793399" y="945171"/>
                </a:lnTo>
                <a:lnTo>
                  <a:pt x="2794276" y="973229"/>
                </a:lnTo>
                <a:lnTo>
                  <a:pt x="2791646" y="1003038"/>
                </a:lnTo>
                <a:lnTo>
                  <a:pt x="2788138" y="1032848"/>
                </a:lnTo>
                <a:lnTo>
                  <a:pt x="2783755" y="1062659"/>
                </a:lnTo>
                <a:lnTo>
                  <a:pt x="2780247" y="1092470"/>
                </a:lnTo>
                <a:lnTo>
                  <a:pt x="2778495" y="1122281"/>
                </a:lnTo>
                <a:lnTo>
                  <a:pt x="2778495" y="1151214"/>
                </a:lnTo>
                <a:lnTo>
                  <a:pt x="2782002" y="1178394"/>
                </a:lnTo>
                <a:lnTo>
                  <a:pt x="2789015" y="1205574"/>
                </a:lnTo>
                <a:lnTo>
                  <a:pt x="2799536" y="1231002"/>
                </a:lnTo>
                <a:lnTo>
                  <a:pt x="2813566" y="1257305"/>
                </a:lnTo>
                <a:lnTo>
                  <a:pt x="2827593" y="1283608"/>
                </a:lnTo>
                <a:lnTo>
                  <a:pt x="2843376" y="1309912"/>
                </a:lnTo>
                <a:lnTo>
                  <a:pt x="2858280" y="1335339"/>
                </a:lnTo>
                <a:lnTo>
                  <a:pt x="2871432" y="1362518"/>
                </a:lnTo>
                <a:lnTo>
                  <a:pt x="2881953" y="1388823"/>
                </a:lnTo>
                <a:lnTo>
                  <a:pt x="2888967" y="1416003"/>
                </a:lnTo>
                <a:lnTo>
                  <a:pt x="2891598" y="1444059"/>
                </a:lnTo>
                <a:lnTo>
                  <a:pt x="2888967" y="1472116"/>
                </a:lnTo>
                <a:lnTo>
                  <a:pt x="2881953" y="1499297"/>
                </a:lnTo>
                <a:lnTo>
                  <a:pt x="2871432" y="1525600"/>
                </a:lnTo>
                <a:lnTo>
                  <a:pt x="2858280" y="1552780"/>
                </a:lnTo>
                <a:lnTo>
                  <a:pt x="2843376" y="1578207"/>
                </a:lnTo>
                <a:lnTo>
                  <a:pt x="2827593" y="1604511"/>
                </a:lnTo>
                <a:lnTo>
                  <a:pt x="2813566" y="1630814"/>
                </a:lnTo>
                <a:lnTo>
                  <a:pt x="2799536" y="1657117"/>
                </a:lnTo>
                <a:lnTo>
                  <a:pt x="2789015" y="1682544"/>
                </a:lnTo>
                <a:lnTo>
                  <a:pt x="2782002" y="1709724"/>
                </a:lnTo>
                <a:lnTo>
                  <a:pt x="2778495" y="1736904"/>
                </a:lnTo>
                <a:lnTo>
                  <a:pt x="2778495" y="1765838"/>
                </a:lnTo>
                <a:lnTo>
                  <a:pt x="2780247" y="1795649"/>
                </a:lnTo>
                <a:lnTo>
                  <a:pt x="2783755" y="1825459"/>
                </a:lnTo>
                <a:lnTo>
                  <a:pt x="2788138" y="1855270"/>
                </a:lnTo>
                <a:lnTo>
                  <a:pt x="2791646" y="1885081"/>
                </a:lnTo>
                <a:lnTo>
                  <a:pt x="2794276" y="1914891"/>
                </a:lnTo>
                <a:lnTo>
                  <a:pt x="2793399" y="1942948"/>
                </a:lnTo>
                <a:lnTo>
                  <a:pt x="2789892" y="1970129"/>
                </a:lnTo>
                <a:lnTo>
                  <a:pt x="2782002" y="1996432"/>
                </a:lnTo>
                <a:lnTo>
                  <a:pt x="2770603" y="2018351"/>
                </a:lnTo>
                <a:lnTo>
                  <a:pt x="2755698" y="2039394"/>
                </a:lnTo>
                <a:lnTo>
                  <a:pt x="2738161" y="2057807"/>
                </a:lnTo>
                <a:lnTo>
                  <a:pt x="2717996" y="2076218"/>
                </a:lnTo>
                <a:lnTo>
                  <a:pt x="2696954" y="2092878"/>
                </a:lnTo>
                <a:lnTo>
                  <a:pt x="2675035" y="2109537"/>
                </a:lnTo>
                <a:lnTo>
                  <a:pt x="2652239" y="2126196"/>
                </a:lnTo>
                <a:lnTo>
                  <a:pt x="2631196" y="2142854"/>
                </a:lnTo>
                <a:lnTo>
                  <a:pt x="2611030" y="2160389"/>
                </a:lnTo>
                <a:lnTo>
                  <a:pt x="2593495" y="2180556"/>
                </a:lnTo>
                <a:lnTo>
                  <a:pt x="2577714" y="2199845"/>
                </a:lnTo>
                <a:lnTo>
                  <a:pt x="2565438" y="2221764"/>
                </a:lnTo>
                <a:lnTo>
                  <a:pt x="2554917" y="2245437"/>
                </a:lnTo>
                <a:lnTo>
                  <a:pt x="2546149" y="2270864"/>
                </a:lnTo>
                <a:lnTo>
                  <a:pt x="2538259" y="2297168"/>
                </a:lnTo>
                <a:lnTo>
                  <a:pt x="2531245" y="2323472"/>
                </a:lnTo>
                <a:lnTo>
                  <a:pt x="2524229" y="2350652"/>
                </a:lnTo>
                <a:lnTo>
                  <a:pt x="2516339" y="2376078"/>
                </a:lnTo>
                <a:lnTo>
                  <a:pt x="2507571" y="2401504"/>
                </a:lnTo>
                <a:lnTo>
                  <a:pt x="2497050" y="2425177"/>
                </a:lnTo>
                <a:lnTo>
                  <a:pt x="2483898" y="2446221"/>
                </a:lnTo>
                <a:lnTo>
                  <a:pt x="2468117" y="2465510"/>
                </a:lnTo>
                <a:lnTo>
                  <a:pt x="2448828" y="2481291"/>
                </a:lnTo>
                <a:lnTo>
                  <a:pt x="2427785" y="2494443"/>
                </a:lnTo>
                <a:lnTo>
                  <a:pt x="2404111" y="2504965"/>
                </a:lnTo>
                <a:lnTo>
                  <a:pt x="2378686" y="2513732"/>
                </a:lnTo>
                <a:lnTo>
                  <a:pt x="2353259" y="2521623"/>
                </a:lnTo>
                <a:lnTo>
                  <a:pt x="2326079" y="2528638"/>
                </a:lnTo>
                <a:lnTo>
                  <a:pt x="2299776" y="2535652"/>
                </a:lnTo>
                <a:lnTo>
                  <a:pt x="2273473" y="2543543"/>
                </a:lnTo>
                <a:lnTo>
                  <a:pt x="2248047" y="2552312"/>
                </a:lnTo>
                <a:lnTo>
                  <a:pt x="2224374" y="2562833"/>
                </a:lnTo>
                <a:lnTo>
                  <a:pt x="2202455" y="2575107"/>
                </a:lnTo>
                <a:lnTo>
                  <a:pt x="2183166" y="2590889"/>
                </a:lnTo>
                <a:lnTo>
                  <a:pt x="2163000" y="2608426"/>
                </a:lnTo>
                <a:lnTo>
                  <a:pt x="2145463" y="2628592"/>
                </a:lnTo>
                <a:lnTo>
                  <a:pt x="2128805" y="2649634"/>
                </a:lnTo>
                <a:lnTo>
                  <a:pt x="2112147" y="2671553"/>
                </a:lnTo>
                <a:lnTo>
                  <a:pt x="2095489" y="2693473"/>
                </a:lnTo>
                <a:lnTo>
                  <a:pt x="2078829" y="2714516"/>
                </a:lnTo>
                <a:lnTo>
                  <a:pt x="2060417" y="2734681"/>
                </a:lnTo>
                <a:lnTo>
                  <a:pt x="2042004" y="2752217"/>
                </a:lnTo>
                <a:lnTo>
                  <a:pt x="2020963" y="2767122"/>
                </a:lnTo>
                <a:lnTo>
                  <a:pt x="1999043" y="2778521"/>
                </a:lnTo>
                <a:lnTo>
                  <a:pt x="1972740" y="2786411"/>
                </a:lnTo>
                <a:lnTo>
                  <a:pt x="1945560" y="2789919"/>
                </a:lnTo>
                <a:lnTo>
                  <a:pt x="1917504" y="2790796"/>
                </a:lnTo>
                <a:lnTo>
                  <a:pt x="1887693" y="2788165"/>
                </a:lnTo>
                <a:lnTo>
                  <a:pt x="1857883" y="2784659"/>
                </a:lnTo>
                <a:lnTo>
                  <a:pt x="1828072" y="2780274"/>
                </a:lnTo>
                <a:lnTo>
                  <a:pt x="1798262" y="2776767"/>
                </a:lnTo>
                <a:lnTo>
                  <a:pt x="1768452" y="2775013"/>
                </a:lnTo>
                <a:lnTo>
                  <a:pt x="1739518" y="2775013"/>
                </a:lnTo>
                <a:lnTo>
                  <a:pt x="1712338" y="2778521"/>
                </a:lnTo>
                <a:lnTo>
                  <a:pt x="1684282" y="2785535"/>
                </a:lnTo>
                <a:lnTo>
                  <a:pt x="1658855" y="2796057"/>
                </a:lnTo>
                <a:lnTo>
                  <a:pt x="1632552" y="2810085"/>
                </a:lnTo>
                <a:lnTo>
                  <a:pt x="1606250" y="2824114"/>
                </a:lnTo>
                <a:lnTo>
                  <a:pt x="1579946" y="2839896"/>
                </a:lnTo>
                <a:lnTo>
                  <a:pt x="1554518" y="2854801"/>
                </a:lnTo>
                <a:lnTo>
                  <a:pt x="1527340" y="2867952"/>
                </a:lnTo>
                <a:lnTo>
                  <a:pt x="1501036" y="2878474"/>
                </a:lnTo>
                <a:lnTo>
                  <a:pt x="1473855" y="2885488"/>
                </a:lnTo>
                <a:lnTo>
                  <a:pt x="1445800" y="2888118"/>
                </a:lnTo>
                <a:lnTo>
                  <a:pt x="1417743" y="2885488"/>
                </a:lnTo>
                <a:lnTo>
                  <a:pt x="1390563" y="2878474"/>
                </a:lnTo>
                <a:lnTo>
                  <a:pt x="1364260" y="2867952"/>
                </a:lnTo>
                <a:lnTo>
                  <a:pt x="1337080" y="2854801"/>
                </a:lnTo>
                <a:lnTo>
                  <a:pt x="1311653" y="2839896"/>
                </a:lnTo>
                <a:lnTo>
                  <a:pt x="1285350" y="2824114"/>
                </a:lnTo>
                <a:lnTo>
                  <a:pt x="1259047" y="2810085"/>
                </a:lnTo>
                <a:lnTo>
                  <a:pt x="1232744" y="2796057"/>
                </a:lnTo>
                <a:lnTo>
                  <a:pt x="1206441" y="2785535"/>
                </a:lnTo>
                <a:lnTo>
                  <a:pt x="1179261" y="2778521"/>
                </a:lnTo>
                <a:lnTo>
                  <a:pt x="1152081" y="2775013"/>
                </a:lnTo>
                <a:lnTo>
                  <a:pt x="1123147" y="2775013"/>
                </a:lnTo>
                <a:lnTo>
                  <a:pt x="1093337" y="2776767"/>
                </a:lnTo>
                <a:lnTo>
                  <a:pt x="1063527" y="2780274"/>
                </a:lnTo>
                <a:lnTo>
                  <a:pt x="1033716" y="2784659"/>
                </a:lnTo>
                <a:lnTo>
                  <a:pt x="1003905" y="2788165"/>
                </a:lnTo>
                <a:lnTo>
                  <a:pt x="974095" y="2790796"/>
                </a:lnTo>
                <a:lnTo>
                  <a:pt x="946040" y="2789919"/>
                </a:lnTo>
                <a:lnTo>
                  <a:pt x="918859" y="2786411"/>
                </a:lnTo>
                <a:lnTo>
                  <a:pt x="892556" y="2778521"/>
                </a:lnTo>
                <a:lnTo>
                  <a:pt x="870636" y="2767122"/>
                </a:lnTo>
                <a:lnTo>
                  <a:pt x="849593" y="2752217"/>
                </a:lnTo>
                <a:lnTo>
                  <a:pt x="831181" y="2734681"/>
                </a:lnTo>
                <a:lnTo>
                  <a:pt x="812769" y="2714516"/>
                </a:lnTo>
                <a:lnTo>
                  <a:pt x="796111" y="2693473"/>
                </a:lnTo>
                <a:lnTo>
                  <a:pt x="779451" y="2671553"/>
                </a:lnTo>
                <a:lnTo>
                  <a:pt x="762793" y="2649634"/>
                </a:lnTo>
                <a:lnTo>
                  <a:pt x="746135" y="2628592"/>
                </a:lnTo>
                <a:lnTo>
                  <a:pt x="728599" y="2608426"/>
                </a:lnTo>
                <a:lnTo>
                  <a:pt x="708433" y="2590889"/>
                </a:lnTo>
                <a:lnTo>
                  <a:pt x="689144" y="2575107"/>
                </a:lnTo>
                <a:lnTo>
                  <a:pt x="667225" y="2562833"/>
                </a:lnTo>
                <a:lnTo>
                  <a:pt x="643552" y="2552312"/>
                </a:lnTo>
                <a:lnTo>
                  <a:pt x="618126" y="2543543"/>
                </a:lnTo>
                <a:lnTo>
                  <a:pt x="591822" y="2535652"/>
                </a:lnTo>
                <a:lnTo>
                  <a:pt x="565519" y="2528638"/>
                </a:lnTo>
                <a:lnTo>
                  <a:pt x="538339" y="2521623"/>
                </a:lnTo>
                <a:lnTo>
                  <a:pt x="512913" y="2513732"/>
                </a:lnTo>
                <a:lnTo>
                  <a:pt x="487486" y="2504965"/>
                </a:lnTo>
                <a:lnTo>
                  <a:pt x="463814" y="2494443"/>
                </a:lnTo>
                <a:lnTo>
                  <a:pt x="442771" y="2481291"/>
                </a:lnTo>
                <a:lnTo>
                  <a:pt x="423481" y="2465510"/>
                </a:lnTo>
                <a:lnTo>
                  <a:pt x="407701" y="2446221"/>
                </a:lnTo>
                <a:lnTo>
                  <a:pt x="394549" y="2425177"/>
                </a:lnTo>
                <a:lnTo>
                  <a:pt x="384027" y="2401504"/>
                </a:lnTo>
                <a:lnTo>
                  <a:pt x="375260" y="2376078"/>
                </a:lnTo>
                <a:lnTo>
                  <a:pt x="367369" y="2350652"/>
                </a:lnTo>
                <a:lnTo>
                  <a:pt x="360355" y="2323472"/>
                </a:lnTo>
                <a:lnTo>
                  <a:pt x="353341" y="2297168"/>
                </a:lnTo>
                <a:lnTo>
                  <a:pt x="345449" y="2270864"/>
                </a:lnTo>
                <a:lnTo>
                  <a:pt x="336681" y="2245437"/>
                </a:lnTo>
                <a:lnTo>
                  <a:pt x="326160" y="2221764"/>
                </a:lnTo>
                <a:lnTo>
                  <a:pt x="313886" y="2199845"/>
                </a:lnTo>
                <a:lnTo>
                  <a:pt x="298104" y="2180556"/>
                </a:lnTo>
                <a:lnTo>
                  <a:pt x="280568" y="2160389"/>
                </a:lnTo>
                <a:lnTo>
                  <a:pt x="260402" y="2142854"/>
                </a:lnTo>
                <a:lnTo>
                  <a:pt x="238482" y="2126196"/>
                </a:lnTo>
                <a:lnTo>
                  <a:pt x="216563" y="2109537"/>
                </a:lnTo>
                <a:lnTo>
                  <a:pt x="194645" y="2092878"/>
                </a:lnTo>
                <a:lnTo>
                  <a:pt x="173602" y="2076218"/>
                </a:lnTo>
                <a:lnTo>
                  <a:pt x="153436" y="2057807"/>
                </a:lnTo>
                <a:lnTo>
                  <a:pt x="135901" y="2039394"/>
                </a:lnTo>
                <a:lnTo>
                  <a:pt x="120996" y="2018351"/>
                </a:lnTo>
                <a:lnTo>
                  <a:pt x="109598" y="1996432"/>
                </a:lnTo>
                <a:lnTo>
                  <a:pt x="101707" y="1970129"/>
                </a:lnTo>
                <a:lnTo>
                  <a:pt x="98199" y="1942948"/>
                </a:lnTo>
                <a:lnTo>
                  <a:pt x="97322" y="1914891"/>
                </a:lnTo>
                <a:lnTo>
                  <a:pt x="99953" y="1885081"/>
                </a:lnTo>
                <a:lnTo>
                  <a:pt x="103460" y="1855270"/>
                </a:lnTo>
                <a:lnTo>
                  <a:pt x="107843" y="1825459"/>
                </a:lnTo>
                <a:lnTo>
                  <a:pt x="111351" y="1795649"/>
                </a:lnTo>
                <a:lnTo>
                  <a:pt x="113105" y="1765838"/>
                </a:lnTo>
                <a:lnTo>
                  <a:pt x="113105" y="1736904"/>
                </a:lnTo>
                <a:lnTo>
                  <a:pt x="109598" y="1709724"/>
                </a:lnTo>
                <a:lnTo>
                  <a:pt x="102584" y="1682544"/>
                </a:lnTo>
                <a:lnTo>
                  <a:pt x="92062" y="1657117"/>
                </a:lnTo>
                <a:lnTo>
                  <a:pt x="78910" y="1630814"/>
                </a:lnTo>
                <a:lnTo>
                  <a:pt x="64005" y="1604511"/>
                </a:lnTo>
                <a:lnTo>
                  <a:pt x="48224" y="1578207"/>
                </a:lnTo>
                <a:lnTo>
                  <a:pt x="33319" y="1552780"/>
                </a:lnTo>
                <a:lnTo>
                  <a:pt x="20166" y="1525600"/>
                </a:lnTo>
                <a:lnTo>
                  <a:pt x="9645" y="1499297"/>
                </a:lnTo>
                <a:lnTo>
                  <a:pt x="2631" y="1472116"/>
                </a:lnTo>
                <a:lnTo>
                  <a:pt x="0" y="1444059"/>
                </a:lnTo>
                <a:lnTo>
                  <a:pt x="2631" y="1416003"/>
                </a:lnTo>
                <a:lnTo>
                  <a:pt x="9645" y="1388823"/>
                </a:lnTo>
                <a:lnTo>
                  <a:pt x="20166" y="1362518"/>
                </a:lnTo>
                <a:lnTo>
                  <a:pt x="33319" y="1335339"/>
                </a:lnTo>
                <a:lnTo>
                  <a:pt x="48224" y="1309912"/>
                </a:lnTo>
                <a:lnTo>
                  <a:pt x="64005" y="1283608"/>
                </a:lnTo>
                <a:lnTo>
                  <a:pt x="78910" y="1257305"/>
                </a:lnTo>
                <a:lnTo>
                  <a:pt x="92062" y="1231002"/>
                </a:lnTo>
                <a:lnTo>
                  <a:pt x="102584" y="1205574"/>
                </a:lnTo>
                <a:lnTo>
                  <a:pt x="109598" y="1178394"/>
                </a:lnTo>
                <a:lnTo>
                  <a:pt x="113105" y="1151214"/>
                </a:lnTo>
                <a:lnTo>
                  <a:pt x="113105" y="1122281"/>
                </a:lnTo>
                <a:lnTo>
                  <a:pt x="111351" y="1092470"/>
                </a:lnTo>
                <a:lnTo>
                  <a:pt x="107843" y="1062659"/>
                </a:lnTo>
                <a:lnTo>
                  <a:pt x="103460" y="1032848"/>
                </a:lnTo>
                <a:lnTo>
                  <a:pt x="99953" y="1003038"/>
                </a:lnTo>
                <a:lnTo>
                  <a:pt x="97322" y="973229"/>
                </a:lnTo>
                <a:lnTo>
                  <a:pt x="98199" y="945171"/>
                </a:lnTo>
                <a:lnTo>
                  <a:pt x="101707" y="917991"/>
                </a:lnTo>
                <a:lnTo>
                  <a:pt x="109598" y="891687"/>
                </a:lnTo>
                <a:lnTo>
                  <a:pt x="120996" y="869768"/>
                </a:lnTo>
                <a:lnTo>
                  <a:pt x="135901" y="848725"/>
                </a:lnTo>
                <a:lnTo>
                  <a:pt x="153436" y="830313"/>
                </a:lnTo>
                <a:lnTo>
                  <a:pt x="173602" y="811900"/>
                </a:lnTo>
                <a:lnTo>
                  <a:pt x="194645" y="795241"/>
                </a:lnTo>
                <a:lnTo>
                  <a:pt x="216563" y="778582"/>
                </a:lnTo>
                <a:lnTo>
                  <a:pt x="238482" y="761923"/>
                </a:lnTo>
                <a:lnTo>
                  <a:pt x="260402" y="745264"/>
                </a:lnTo>
                <a:lnTo>
                  <a:pt x="280568" y="727729"/>
                </a:lnTo>
                <a:lnTo>
                  <a:pt x="298104" y="707564"/>
                </a:lnTo>
                <a:lnTo>
                  <a:pt x="313886" y="688273"/>
                </a:lnTo>
                <a:lnTo>
                  <a:pt x="326160" y="666354"/>
                </a:lnTo>
                <a:lnTo>
                  <a:pt x="336681" y="642682"/>
                </a:lnTo>
                <a:lnTo>
                  <a:pt x="345449" y="617254"/>
                </a:lnTo>
                <a:lnTo>
                  <a:pt x="353341" y="590950"/>
                </a:lnTo>
                <a:lnTo>
                  <a:pt x="360355" y="564648"/>
                </a:lnTo>
                <a:lnTo>
                  <a:pt x="367369" y="537467"/>
                </a:lnTo>
                <a:lnTo>
                  <a:pt x="375260" y="512041"/>
                </a:lnTo>
                <a:lnTo>
                  <a:pt x="384027" y="486613"/>
                </a:lnTo>
                <a:lnTo>
                  <a:pt x="394549" y="462941"/>
                </a:lnTo>
                <a:lnTo>
                  <a:pt x="407701" y="441899"/>
                </a:lnTo>
                <a:lnTo>
                  <a:pt x="423481" y="422609"/>
                </a:lnTo>
                <a:lnTo>
                  <a:pt x="442771" y="406827"/>
                </a:lnTo>
                <a:lnTo>
                  <a:pt x="463814" y="393675"/>
                </a:lnTo>
                <a:lnTo>
                  <a:pt x="487486" y="383153"/>
                </a:lnTo>
                <a:lnTo>
                  <a:pt x="512913" y="374386"/>
                </a:lnTo>
                <a:lnTo>
                  <a:pt x="538339" y="366495"/>
                </a:lnTo>
                <a:lnTo>
                  <a:pt x="565519" y="359480"/>
                </a:lnTo>
                <a:lnTo>
                  <a:pt x="591822" y="352466"/>
                </a:lnTo>
                <a:lnTo>
                  <a:pt x="618126" y="344575"/>
                </a:lnTo>
                <a:lnTo>
                  <a:pt x="643552" y="335808"/>
                </a:lnTo>
                <a:lnTo>
                  <a:pt x="667225" y="325286"/>
                </a:lnTo>
                <a:lnTo>
                  <a:pt x="689144" y="313012"/>
                </a:lnTo>
                <a:lnTo>
                  <a:pt x="708433" y="297229"/>
                </a:lnTo>
                <a:lnTo>
                  <a:pt x="728599" y="279693"/>
                </a:lnTo>
                <a:lnTo>
                  <a:pt x="746135" y="259528"/>
                </a:lnTo>
                <a:lnTo>
                  <a:pt x="762793" y="238484"/>
                </a:lnTo>
                <a:lnTo>
                  <a:pt x="779451" y="216565"/>
                </a:lnTo>
                <a:lnTo>
                  <a:pt x="796111" y="194645"/>
                </a:lnTo>
                <a:lnTo>
                  <a:pt x="812769" y="173603"/>
                </a:lnTo>
                <a:lnTo>
                  <a:pt x="831181" y="153437"/>
                </a:lnTo>
                <a:lnTo>
                  <a:pt x="849593" y="135902"/>
                </a:lnTo>
                <a:lnTo>
                  <a:pt x="870636" y="120996"/>
                </a:lnTo>
                <a:lnTo>
                  <a:pt x="892556" y="109598"/>
                </a:lnTo>
                <a:lnTo>
                  <a:pt x="918859" y="101707"/>
                </a:lnTo>
                <a:lnTo>
                  <a:pt x="946040" y="98199"/>
                </a:lnTo>
                <a:lnTo>
                  <a:pt x="974095" y="97323"/>
                </a:lnTo>
                <a:lnTo>
                  <a:pt x="1003905" y="99954"/>
                </a:lnTo>
                <a:lnTo>
                  <a:pt x="1033716" y="103461"/>
                </a:lnTo>
                <a:lnTo>
                  <a:pt x="1063527" y="107844"/>
                </a:lnTo>
                <a:lnTo>
                  <a:pt x="1093337" y="111352"/>
                </a:lnTo>
                <a:lnTo>
                  <a:pt x="1123147" y="113105"/>
                </a:lnTo>
                <a:lnTo>
                  <a:pt x="1152081" y="113105"/>
                </a:lnTo>
                <a:lnTo>
                  <a:pt x="1179261" y="109598"/>
                </a:lnTo>
                <a:lnTo>
                  <a:pt x="1206441" y="102583"/>
                </a:lnTo>
                <a:lnTo>
                  <a:pt x="1232744" y="92063"/>
                </a:lnTo>
                <a:lnTo>
                  <a:pt x="1259047" y="78033"/>
                </a:lnTo>
                <a:lnTo>
                  <a:pt x="1285350" y="64005"/>
                </a:lnTo>
                <a:lnTo>
                  <a:pt x="1311653" y="48224"/>
                </a:lnTo>
                <a:lnTo>
                  <a:pt x="1337080" y="33318"/>
                </a:lnTo>
                <a:lnTo>
                  <a:pt x="1364260" y="20166"/>
                </a:lnTo>
                <a:lnTo>
                  <a:pt x="1390563" y="9644"/>
                </a:lnTo>
                <a:lnTo>
                  <a:pt x="1417743" y="2630"/>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descr="dsc-5151-large">
            <a:extLst>
              <a:ext uri="{FF2B5EF4-FFF2-40B4-BE49-F238E27FC236}">
                <a16:creationId xmlns:a16="http://schemas.microsoft.com/office/drawing/2014/main" xmlns="" id="{7913F131-8D24-40ED-99B9-3F07CB1C57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04" r="8269"/>
          <a:stretch/>
        </p:blipFill>
        <p:spPr bwMode="auto">
          <a:xfrm>
            <a:off x="8131642" y="10"/>
            <a:ext cx="4060358" cy="3613349"/>
          </a:xfrm>
          <a:custGeom>
            <a:avLst/>
            <a:gdLst/>
            <a:ahLst/>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d08050302f7006jz3">
            <a:extLst>
              <a:ext uri="{FF2B5EF4-FFF2-40B4-BE49-F238E27FC236}">
                <a16:creationId xmlns:a16="http://schemas.microsoft.com/office/drawing/2014/main" xmlns="" id="{D17762EB-F942-4CAF-AF37-EBBE90BEDC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13048"/>
          <a:stretch/>
        </p:blipFill>
        <p:spPr bwMode="auto">
          <a:xfrm>
            <a:off x="8942470" y="4032403"/>
            <a:ext cx="3249530" cy="2825596"/>
          </a:xfrm>
          <a:custGeom>
            <a:avLst/>
            <a:gdLst/>
            <a:ahLst/>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000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4" name="Group 56">
            <a:extLst>
              <a:ext uri="{FF2B5EF4-FFF2-40B4-BE49-F238E27FC236}">
                <a16:creationId xmlns:a16="http://schemas.microsoft.com/office/drawing/2014/main" xmlns="" id="{AC34DAAA-1D88-4132-9973-9A49A39B7F0D}"/>
              </a:ext>
            </a:extLst>
          </p:cNvPr>
          <p:cNvGraphicFramePr>
            <a:graphicFrameLocks noGrp="1"/>
          </p:cNvGraphicFramePr>
          <p:nvPr>
            <p:extLst>
              <p:ext uri="{D42A27DB-BD31-4B8C-83A1-F6EECF244321}">
                <p14:modId xmlns:p14="http://schemas.microsoft.com/office/powerpoint/2010/main" val="3781330808"/>
              </p:ext>
            </p:extLst>
          </p:nvPr>
        </p:nvGraphicFramePr>
        <p:xfrm>
          <a:off x="781796" y="1701004"/>
          <a:ext cx="11033760" cy="5100319"/>
        </p:xfrm>
        <a:graphic>
          <a:graphicData uri="http://schemas.openxmlformats.org/drawingml/2006/table">
            <a:tbl>
              <a:tblPr/>
              <a:tblGrid>
                <a:gridCol w="2758440">
                  <a:extLst>
                    <a:ext uri="{9D8B030D-6E8A-4147-A177-3AD203B41FA5}">
                      <a16:colId xmlns:a16="http://schemas.microsoft.com/office/drawing/2014/main" xmlns="" val="20000"/>
                    </a:ext>
                  </a:extLst>
                </a:gridCol>
                <a:gridCol w="2758440">
                  <a:extLst>
                    <a:ext uri="{9D8B030D-6E8A-4147-A177-3AD203B41FA5}">
                      <a16:colId xmlns:a16="http://schemas.microsoft.com/office/drawing/2014/main" xmlns="" val="20001"/>
                    </a:ext>
                  </a:extLst>
                </a:gridCol>
                <a:gridCol w="2758440">
                  <a:extLst>
                    <a:ext uri="{9D8B030D-6E8A-4147-A177-3AD203B41FA5}">
                      <a16:colId xmlns:a16="http://schemas.microsoft.com/office/drawing/2014/main" xmlns="" val="20002"/>
                    </a:ext>
                  </a:extLst>
                </a:gridCol>
                <a:gridCol w="2758440">
                  <a:extLst>
                    <a:ext uri="{9D8B030D-6E8A-4147-A177-3AD203B41FA5}">
                      <a16:colId xmlns:a16="http://schemas.microsoft.com/office/drawing/2014/main" xmlns="" val="20003"/>
                    </a:ext>
                  </a:extLst>
                </a:gridCol>
              </a:tblGrid>
              <a:tr h="54437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latin typeface="Arial" pitchFamily="34" charset="0"/>
                        </a:rPr>
                        <a:t>Ngành chăn nuôi</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err="1">
                          <a:ln>
                            <a:noFill/>
                          </a:ln>
                          <a:solidFill>
                            <a:srgbClr val="0000FF"/>
                          </a:solidFill>
                          <a:effectLst/>
                          <a:latin typeface="Arial" pitchFamily="34" charset="0"/>
                        </a:rPr>
                        <a:t>Nhóm</a:t>
                      </a:r>
                      <a:r>
                        <a:rPr kumimoji="0" lang="en-US" sz="2800" b="1" i="1" u="none" strike="noStrike" cap="none" normalizeH="0" baseline="0" dirty="0">
                          <a:ln>
                            <a:noFill/>
                          </a:ln>
                          <a:solidFill>
                            <a:srgbClr val="0000FF"/>
                          </a:solidFill>
                          <a:effectLst/>
                          <a:latin typeface="Arial" pitchFamily="34" charset="0"/>
                        </a:rPr>
                        <a:t> 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a:ln>
                            <a:noFill/>
                          </a:ln>
                          <a:solidFill>
                            <a:srgbClr val="0000FF"/>
                          </a:solidFill>
                          <a:effectLst/>
                          <a:latin typeface="Arial" pitchFamily="34" charset="0"/>
                        </a:rPr>
                        <a:t>Nhóm 2 </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err="1">
                          <a:ln>
                            <a:noFill/>
                          </a:ln>
                          <a:solidFill>
                            <a:srgbClr val="0000FF"/>
                          </a:solidFill>
                          <a:effectLst/>
                          <a:latin typeface="Arial" pitchFamily="34" charset="0"/>
                        </a:rPr>
                        <a:t>Nhóm</a:t>
                      </a:r>
                      <a:r>
                        <a:rPr kumimoji="0" lang="en-US" sz="2800" b="1" i="1" u="none" strike="noStrike" cap="none" normalizeH="0" baseline="0" dirty="0">
                          <a:ln>
                            <a:noFill/>
                          </a:ln>
                          <a:solidFill>
                            <a:srgbClr val="0000FF"/>
                          </a:solidFill>
                          <a:effectLst/>
                          <a:latin typeface="Arial" pitchFamily="34" charset="0"/>
                        </a:rPr>
                        <a:t> </a:t>
                      </a:r>
                      <a:r>
                        <a:rPr kumimoji="0" lang="en-US" sz="2800" b="1" i="1" u="none" strike="noStrike" cap="none" normalizeH="0" baseline="0" dirty="0" smtClean="0">
                          <a:ln>
                            <a:noFill/>
                          </a:ln>
                          <a:solidFill>
                            <a:srgbClr val="0000FF"/>
                          </a:solidFill>
                          <a:effectLst/>
                          <a:latin typeface="Arial" pitchFamily="34" charset="0"/>
                        </a:rPr>
                        <a:t>3,4 </a:t>
                      </a:r>
                      <a:endParaRPr kumimoji="0" lang="en-US" sz="2800" b="1" i="1" u="none" strike="noStrike" cap="none" normalizeH="0" baseline="0" dirty="0">
                        <a:ln>
                          <a:noFill/>
                        </a:ln>
                        <a:solidFill>
                          <a:srgbClr val="0000FF"/>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extLst>
                  <a:ext uri="{0D108BD9-81ED-4DB2-BD59-A6C34878D82A}">
                    <a16:rowId xmlns:a16="http://schemas.microsoft.com/office/drawing/2014/main" xmlns="" val="10000"/>
                  </a:ext>
                </a:extLst>
              </a:tr>
              <a:tr h="700402">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2060"/>
                          </a:solidFill>
                          <a:effectLst/>
                          <a:latin typeface="Arial" pitchFamily="34" charset="0"/>
                        </a:rPr>
                        <a:t>Trâu, bò</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2060"/>
                          </a:solidFill>
                          <a:effectLst/>
                          <a:latin typeface="Arial" pitchFamily="34" charset="0"/>
                        </a:rPr>
                        <a:t>Lợn</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2060"/>
                          </a:solidFill>
                          <a:effectLst/>
                          <a:latin typeface="Arial" pitchFamily="34" charset="0"/>
                        </a:rPr>
                        <a:t>Gia</a:t>
                      </a:r>
                      <a:r>
                        <a:rPr kumimoji="0" lang="en-US" sz="2400" b="1" i="0" u="none" strike="noStrike" cap="none" normalizeH="0" baseline="0" dirty="0">
                          <a:ln>
                            <a:noFill/>
                          </a:ln>
                          <a:solidFill>
                            <a:srgbClr val="002060"/>
                          </a:solidFill>
                          <a:effectLst/>
                          <a:latin typeface="Arial" pitchFamily="34" charset="0"/>
                        </a:rPr>
                        <a:t> </a:t>
                      </a:r>
                      <a:r>
                        <a:rPr kumimoji="0" lang="en-US" sz="2400" b="1" i="0" u="none" strike="noStrike" cap="none" normalizeH="0" baseline="0" dirty="0" err="1">
                          <a:ln>
                            <a:noFill/>
                          </a:ln>
                          <a:solidFill>
                            <a:srgbClr val="002060"/>
                          </a:solidFill>
                          <a:effectLst/>
                          <a:latin typeface="Arial" pitchFamily="34" charset="0"/>
                        </a:rPr>
                        <a:t>cầm</a:t>
                      </a:r>
                      <a:endParaRPr kumimoji="0" lang="en-US" sz="2400" b="1" i="0" u="none" strike="noStrike" cap="none" normalizeH="0" baseline="0" dirty="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1"/>
                  </a:ext>
                </a:extLst>
              </a:tr>
              <a:tr h="91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Arial" pitchFamily="34" charset="0"/>
                        </a:rPr>
                        <a:t>Vai trò</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C4A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2"/>
                  </a:ext>
                </a:extLst>
              </a:tr>
              <a:tr h="11806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Arial" pitchFamily="34" charset="0"/>
                        </a:rPr>
                        <a:t>Số lượng (năm 2002)</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C4A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3"/>
                  </a:ext>
                </a:extLst>
              </a:tr>
              <a:tr h="17576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Arial" pitchFamily="34" charset="0"/>
                        </a:rPr>
                        <a:t>Vùng phân bố chủ yếu</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C4A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4"/>
                  </a:ext>
                </a:extLst>
              </a:tr>
            </a:tbl>
          </a:graphicData>
        </a:graphic>
      </p:graphicFrame>
      <p:sp>
        <p:nvSpPr>
          <p:cNvPr id="48172" name="Text Box 44">
            <a:extLst>
              <a:ext uri="{FF2B5EF4-FFF2-40B4-BE49-F238E27FC236}">
                <a16:creationId xmlns:a16="http://schemas.microsoft.com/office/drawing/2014/main" xmlns="" id="{FF1DED85-5DD8-41C0-B618-33209B0F8919}"/>
              </a:ext>
            </a:extLst>
          </p:cNvPr>
          <p:cNvSpPr txBox="1">
            <a:spLocks noChangeArrowheads="1"/>
          </p:cNvSpPr>
          <p:nvPr/>
        </p:nvSpPr>
        <p:spPr bwMode="auto">
          <a:xfrm>
            <a:off x="3971720" y="3043989"/>
            <a:ext cx="1997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0070C0"/>
                </a:solidFill>
              </a:rPr>
              <a:t>Cung cấp sức kéo, thịt, sữa.</a:t>
            </a:r>
          </a:p>
        </p:txBody>
      </p:sp>
      <p:sp>
        <p:nvSpPr>
          <p:cNvPr id="48173" name="Text Box 45">
            <a:extLst>
              <a:ext uri="{FF2B5EF4-FFF2-40B4-BE49-F238E27FC236}">
                <a16:creationId xmlns:a16="http://schemas.microsoft.com/office/drawing/2014/main" xmlns="" id="{727014FF-45A3-4E14-9AC5-2A97DA28B81D}"/>
              </a:ext>
            </a:extLst>
          </p:cNvPr>
          <p:cNvSpPr txBox="1">
            <a:spLocks noChangeArrowheads="1"/>
          </p:cNvSpPr>
          <p:nvPr/>
        </p:nvSpPr>
        <p:spPr bwMode="auto">
          <a:xfrm>
            <a:off x="3849483" y="4052725"/>
            <a:ext cx="21100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a:solidFill>
                  <a:srgbClr val="0070C0"/>
                </a:solidFill>
              </a:rPr>
              <a:t>Trâu: 3 triệu con.</a:t>
            </a:r>
          </a:p>
          <a:p>
            <a:pPr eaLnBrk="1" hangingPunct="1"/>
            <a:r>
              <a:rPr lang="en-US" altLang="en-US" sz="2000">
                <a:solidFill>
                  <a:srgbClr val="0070C0"/>
                </a:solidFill>
              </a:rPr>
              <a:t>Bò: 4 triệu con</a:t>
            </a:r>
          </a:p>
        </p:txBody>
      </p:sp>
      <p:sp>
        <p:nvSpPr>
          <p:cNvPr id="48174" name="Text Box 46">
            <a:extLst>
              <a:ext uri="{FF2B5EF4-FFF2-40B4-BE49-F238E27FC236}">
                <a16:creationId xmlns:a16="http://schemas.microsoft.com/office/drawing/2014/main" xmlns="" id="{17F37DEA-10B8-4BA9-AFC9-8DE97B33A0B2}"/>
              </a:ext>
            </a:extLst>
          </p:cNvPr>
          <p:cNvSpPr txBox="1">
            <a:spLocks noChangeArrowheads="1"/>
          </p:cNvSpPr>
          <p:nvPr/>
        </p:nvSpPr>
        <p:spPr bwMode="auto">
          <a:xfrm>
            <a:off x="3692320" y="5148974"/>
            <a:ext cx="26114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a:solidFill>
                  <a:srgbClr val="0070C0"/>
                </a:solidFill>
              </a:rPr>
              <a:t>Trâu: trung du </a:t>
            </a:r>
          </a:p>
          <a:p>
            <a:pPr eaLnBrk="1" hangingPunct="1"/>
            <a:r>
              <a:rPr lang="en-US" altLang="en-US" sz="2000">
                <a:solidFill>
                  <a:srgbClr val="0070C0"/>
                </a:solidFill>
              </a:rPr>
              <a:t>và miền núi BB, Bắc Trung Bộ.</a:t>
            </a:r>
          </a:p>
          <a:p>
            <a:pPr eaLnBrk="1" hangingPunct="1"/>
            <a:r>
              <a:rPr lang="en-US" altLang="en-US" sz="2000">
                <a:solidFill>
                  <a:srgbClr val="0070C0"/>
                </a:solidFill>
              </a:rPr>
              <a:t>Bò: duyên hải Nam Trung Bộ</a:t>
            </a:r>
          </a:p>
        </p:txBody>
      </p:sp>
      <p:sp>
        <p:nvSpPr>
          <p:cNvPr id="48177" name="Text Box 49">
            <a:extLst>
              <a:ext uri="{FF2B5EF4-FFF2-40B4-BE49-F238E27FC236}">
                <a16:creationId xmlns:a16="http://schemas.microsoft.com/office/drawing/2014/main" xmlns="" id="{F8EA1DA2-9AA5-4B48-A190-C270F76CAF2E}"/>
              </a:ext>
            </a:extLst>
          </p:cNvPr>
          <p:cNvSpPr txBox="1">
            <a:spLocks noChangeArrowheads="1"/>
          </p:cNvSpPr>
          <p:nvPr/>
        </p:nvSpPr>
        <p:spPr bwMode="auto">
          <a:xfrm>
            <a:off x="6832804" y="3043989"/>
            <a:ext cx="16946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a:solidFill>
                  <a:srgbClr val="0070C0"/>
                </a:solidFill>
              </a:rPr>
              <a:t>Cung cấp thịt</a:t>
            </a:r>
          </a:p>
        </p:txBody>
      </p:sp>
      <p:sp>
        <p:nvSpPr>
          <p:cNvPr id="48178" name="Text Box 50">
            <a:extLst>
              <a:ext uri="{FF2B5EF4-FFF2-40B4-BE49-F238E27FC236}">
                <a16:creationId xmlns:a16="http://schemas.microsoft.com/office/drawing/2014/main" xmlns="" id="{033D0292-7A98-4B55-B200-8B52B2B77781}"/>
              </a:ext>
            </a:extLst>
          </p:cNvPr>
          <p:cNvSpPr txBox="1">
            <a:spLocks noChangeArrowheads="1"/>
          </p:cNvSpPr>
          <p:nvPr/>
        </p:nvSpPr>
        <p:spPr bwMode="auto">
          <a:xfrm>
            <a:off x="7031241" y="4052725"/>
            <a:ext cx="15231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0070C0"/>
                </a:solidFill>
              </a:rPr>
              <a:t>23 triệu con</a:t>
            </a:r>
          </a:p>
        </p:txBody>
      </p:sp>
      <p:sp>
        <p:nvSpPr>
          <p:cNvPr id="48179" name="Text Box 51">
            <a:extLst>
              <a:ext uri="{FF2B5EF4-FFF2-40B4-BE49-F238E27FC236}">
                <a16:creationId xmlns:a16="http://schemas.microsoft.com/office/drawing/2014/main" xmlns="" id="{F8C43AE0-2830-4551-A302-A5892458BDA4}"/>
              </a:ext>
            </a:extLst>
          </p:cNvPr>
          <p:cNvSpPr txBox="1">
            <a:spLocks noChangeArrowheads="1"/>
          </p:cNvSpPr>
          <p:nvPr/>
        </p:nvSpPr>
        <p:spPr bwMode="auto">
          <a:xfrm>
            <a:off x="6448220" y="5193001"/>
            <a:ext cx="261143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0070C0"/>
                </a:solidFill>
              </a:rPr>
              <a:t>Đồng bằng sông Hồng và đồng bằng sông Cửu Long. </a:t>
            </a:r>
          </a:p>
          <a:p>
            <a:pPr eaLnBrk="1" hangingPunct="1"/>
            <a:endParaRPr lang="en-US" altLang="en-US" sz="2000">
              <a:solidFill>
                <a:srgbClr val="0070C0"/>
              </a:solidFill>
            </a:endParaRPr>
          </a:p>
        </p:txBody>
      </p:sp>
      <p:sp>
        <p:nvSpPr>
          <p:cNvPr id="48180" name="Text Box 52">
            <a:extLst>
              <a:ext uri="{FF2B5EF4-FFF2-40B4-BE49-F238E27FC236}">
                <a16:creationId xmlns:a16="http://schemas.microsoft.com/office/drawing/2014/main" xmlns="" id="{27C1B5CF-49C5-4891-BFB9-2951FECFFE3B}"/>
              </a:ext>
            </a:extLst>
          </p:cNvPr>
          <p:cNvSpPr txBox="1">
            <a:spLocks noChangeArrowheads="1"/>
          </p:cNvSpPr>
          <p:nvPr/>
        </p:nvSpPr>
        <p:spPr bwMode="auto">
          <a:xfrm>
            <a:off x="9172815" y="3043989"/>
            <a:ext cx="2804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0070C0"/>
                </a:solidFill>
              </a:rPr>
              <a:t>Cung cấp thịt, trứng.</a:t>
            </a:r>
          </a:p>
        </p:txBody>
      </p:sp>
      <p:sp>
        <p:nvSpPr>
          <p:cNvPr id="48181" name="Text Box 53">
            <a:extLst>
              <a:ext uri="{FF2B5EF4-FFF2-40B4-BE49-F238E27FC236}">
                <a16:creationId xmlns:a16="http://schemas.microsoft.com/office/drawing/2014/main" xmlns="" id="{FF6AFBB6-EAA3-43E1-AA9C-077C7FF3B7E3}"/>
              </a:ext>
            </a:extLst>
          </p:cNvPr>
          <p:cNvSpPr txBox="1">
            <a:spLocks noChangeArrowheads="1"/>
          </p:cNvSpPr>
          <p:nvPr/>
        </p:nvSpPr>
        <p:spPr bwMode="auto">
          <a:xfrm>
            <a:off x="9513681" y="4123998"/>
            <a:ext cx="1720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a:solidFill>
                  <a:srgbClr val="0070C0"/>
                </a:solidFill>
              </a:rPr>
              <a:t>Hơn 230 con</a:t>
            </a:r>
          </a:p>
        </p:txBody>
      </p:sp>
      <p:sp>
        <p:nvSpPr>
          <p:cNvPr id="48182" name="Text Box 54">
            <a:extLst>
              <a:ext uri="{FF2B5EF4-FFF2-40B4-BE49-F238E27FC236}">
                <a16:creationId xmlns:a16="http://schemas.microsoft.com/office/drawing/2014/main" xmlns="" id="{7E7FD7B5-90EB-40AB-9AB4-4CD1F4431914}"/>
              </a:ext>
            </a:extLst>
          </p:cNvPr>
          <p:cNvSpPr txBox="1">
            <a:spLocks noChangeArrowheads="1"/>
          </p:cNvSpPr>
          <p:nvPr/>
        </p:nvSpPr>
        <p:spPr bwMode="auto">
          <a:xfrm>
            <a:off x="9513681" y="5466513"/>
            <a:ext cx="1510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a:solidFill>
                  <a:srgbClr val="0070C0"/>
                </a:solidFill>
              </a:rPr>
              <a:t>Đồng bằng.</a:t>
            </a:r>
          </a:p>
        </p:txBody>
      </p:sp>
      <p:grpSp>
        <p:nvGrpSpPr>
          <p:cNvPr id="16" name="Group 15">
            <a:extLst>
              <a:ext uri="{FF2B5EF4-FFF2-40B4-BE49-F238E27FC236}">
                <a16:creationId xmlns:a16="http://schemas.microsoft.com/office/drawing/2014/main" xmlns="" id="{19C318B8-5441-4499-9831-EA411F5DAF51}"/>
              </a:ext>
            </a:extLst>
          </p:cNvPr>
          <p:cNvGrpSpPr/>
          <p:nvPr/>
        </p:nvGrpSpPr>
        <p:grpSpPr>
          <a:xfrm>
            <a:off x="3756037" y="42004"/>
            <a:ext cx="5303619" cy="633281"/>
            <a:chOff x="3005070" y="77982"/>
            <a:chExt cx="6181859" cy="693650"/>
          </a:xfrm>
          <a:solidFill>
            <a:srgbClr val="00B050"/>
          </a:solidFill>
        </p:grpSpPr>
        <p:sp>
          <p:nvSpPr>
            <p:cNvPr id="17" name="Rectangle: Rounded Corners 16">
              <a:extLst>
                <a:ext uri="{FF2B5EF4-FFF2-40B4-BE49-F238E27FC236}">
                  <a16:creationId xmlns:a16="http://schemas.microsoft.com/office/drawing/2014/main" xmlns="" id="{33138B28-5AE7-4F45-8398-E22C7A51F448}"/>
                </a:ext>
              </a:extLst>
            </p:cNvPr>
            <p:cNvSpPr/>
            <p:nvPr/>
          </p:nvSpPr>
          <p:spPr>
            <a:xfrm>
              <a:off x="3005070" y="116455"/>
              <a:ext cx="6181859" cy="6551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8" name="TextBox 17">
              <a:extLst>
                <a:ext uri="{FF2B5EF4-FFF2-40B4-BE49-F238E27FC236}">
                  <a16:creationId xmlns:a16="http://schemas.microsoft.com/office/drawing/2014/main" xmlns="" id="{5CB1001D-B5CF-44DC-A131-B18B45AD5818}"/>
                </a:ext>
              </a:extLst>
            </p:cNvPr>
            <p:cNvSpPr txBox="1"/>
            <p:nvPr/>
          </p:nvSpPr>
          <p:spPr>
            <a:xfrm>
              <a:off x="3223647" y="77982"/>
              <a:ext cx="5796367" cy="504367"/>
            </a:xfrm>
            <a:prstGeom prst="rect">
              <a:avLst/>
            </a:prstGeom>
            <a:noFill/>
            <a:ln>
              <a:noFill/>
            </a:ln>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latin typeface="+mj-lt"/>
                </a:rPr>
                <a:t>CÁC NHÓM TRANH TÀI </a:t>
              </a:r>
            </a:p>
          </p:txBody>
        </p:sp>
      </p:grpSp>
      <p:sp>
        <p:nvSpPr>
          <p:cNvPr id="19" name="Rectangle 18">
            <a:extLst>
              <a:ext uri="{FF2B5EF4-FFF2-40B4-BE49-F238E27FC236}">
                <a16:creationId xmlns:a16="http://schemas.microsoft.com/office/drawing/2014/main" xmlns="" id="{381DAFCF-9CB3-47E2-B8B5-3A6B7BCF790D}"/>
              </a:ext>
            </a:extLst>
          </p:cNvPr>
          <p:cNvSpPr/>
          <p:nvPr/>
        </p:nvSpPr>
        <p:spPr>
          <a:xfrm>
            <a:off x="516139" y="151118"/>
            <a:ext cx="10718392" cy="1569660"/>
          </a:xfrm>
          <a:prstGeom prst="rect">
            <a:avLst/>
          </a:prstGeom>
          <a:ln>
            <a:noFill/>
          </a:ln>
        </p:spPr>
        <p:txBody>
          <a:bodyPr wrap="square">
            <a:spAutoFit/>
          </a:bodyPr>
          <a:lstStyle/>
          <a:p>
            <a:pPr marL="457200" indent="-457200" algn="just">
              <a:buFont typeface="Wingdings" panose="05000000000000000000" pitchFamily="2" charset="2"/>
              <a:buChar char="v"/>
            </a:pPr>
            <a:r>
              <a:rPr lang="en-US" sz="3200" dirty="0" err="1">
                <a:solidFill>
                  <a:srgbClr val="002060"/>
                </a:solidFill>
              </a:rPr>
              <a:t>Lớp</a:t>
            </a:r>
            <a:r>
              <a:rPr lang="en-US" sz="3200" dirty="0">
                <a:solidFill>
                  <a:srgbClr val="002060"/>
                </a:solidFill>
              </a:rPr>
              <a:t>: </a:t>
            </a:r>
            <a:r>
              <a:rPr lang="en-US" sz="3200" dirty="0">
                <a:solidFill>
                  <a:srgbClr val="C00000"/>
                </a:solidFill>
              </a:rPr>
              <a:t>4 </a:t>
            </a:r>
            <a:r>
              <a:rPr lang="en-US" sz="3200" dirty="0" err="1">
                <a:solidFill>
                  <a:srgbClr val="C00000"/>
                </a:solidFill>
              </a:rPr>
              <a:t>nhóm</a:t>
            </a:r>
            <a:endParaRPr lang="en-US" sz="3200" dirty="0">
              <a:solidFill>
                <a:srgbClr val="C00000"/>
              </a:solidFill>
            </a:endParaRPr>
          </a:p>
          <a:p>
            <a:pPr marL="457200" indent="-457200" algn="just">
              <a:buFont typeface="Wingdings" panose="05000000000000000000" pitchFamily="2" charset="2"/>
              <a:buChar char="v"/>
            </a:pPr>
            <a:r>
              <a:rPr lang="en-US" sz="3200" dirty="0" err="1">
                <a:solidFill>
                  <a:srgbClr val="C00000"/>
                </a:solidFill>
              </a:rPr>
              <a:t>Nhiệm</a:t>
            </a:r>
            <a:r>
              <a:rPr lang="en-US" sz="3200" dirty="0">
                <a:solidFill>
                  <a:srgbClr val="C00000"/>
                </a:solidFill>
              </a:rPr>
              <a:t> </a:t>
            </a:r>
            <a:r>
              <a:rPr lang="en-US" sz="3200" dirty="0" err="1">
                <a:solidFill>
                  <a:srgbClr val="C00000"/>
                </a:solidFill>
              </a:rPr>
              <a:t>vụ</a:t>
            </a:r>
            <a:r>
              <a:rPr lang="en-US" sz="3200" dirty="0">
                <a:solidFill>
                  <a:srgbClr val="002060"/>
                </a:solidFill>
              </a:rPr>
              <a:t>: </a:t>
            </a:r>
            <a:r>
              <a:rPr lang="en-US" sz="3200" dirty="0" err="1">
                <a:solidFill>
                  <a:srgbClr val="002060"/>
                </a:solidFill>
              </a:rPr>
              <a:t>Dựa</a:t>
            </a:r>
            <a:r>
              <a:rPr lang="en-US" sz="3200" dirty="0">
                <a:solidFill>
                  <a:srgbClr val="002060"/>
                </a:solidFill>
              </a:rPr>
              <a:t> </a:t>
            </a:r>
            <a:r>
              <a:rPr lang="en-US" sz="3200" dirty="0" err="1">
                <a:solidFill>
                  <a:srgbClr val="002060"/>
                </a:solidFill>
              </a:rPr>
              <a:t>vào</a:t>
            </a:r>
            <a:r>
              <a:rPr lang="en-US" sz="3200" dirty="0">
                <a:solidFill>
                  <a:srgbClr val="002060"/>
                </a:solidFill>
              </a:rPr>
              <a:t> </a:t>
            </a:r>
            <a:r>
              <a:rPr lang="en-US" sz="3200" dirty="0" err="1">
                <a:solidFill>
                  <a:srgbClr val="002060"/>
                </a:solidFill>
              </a:rPr>
              <a:t>nội</a:t>
            </a:r>
            <a:r>
              <a:rPr lang="en-US" sz="3200" dirty="0">
                <a:solidFill>
                  <a:srgbClr val="002060"/>
                </a:solidFill>
              </a:rPr>
              <a:t> dung </a:t>
            </a:r>
            <a:r>
              <a:rPr lang="en-US" sz="3200" dirty="0" err="1">
                <a:solidFill>
                  <a:srgbClr val="002060"/>
                </a:solidFill>
              </a:rPr>
              <a:t>sgk</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kiến</a:t>
            </a:r>
            <a:r>
              <a:rPr lang="en-US" sz="3200" dirty="0">
                <a:solidFill>
                  <a:srgbClr val="002060"/>
                </a:solidFill>
              </a:rPr>
              <a:t> </a:t>
            </a:r>
            <a:r>
              <a:rPr lang="en-US" sz="3200" dirty="0" err="1">
                <a:solidFill>
                  <a:srgbClr val="002060"/>
                </a:solidFill>
              </a:rPr>
              <a:t>thức</a:t>
            </a:r>
            <a:r>
              <a:rPr lang="en-US" sz="3200" dirty="0">
                <a:solidFill>
                  <a:srgbClr val="002060"/>
                </a:solidFill>
              </a:rPr>
              <a:t> </a:t>
            </a:r>
            <a:r>
              <a:rPr lang="en-US" sz="3200" dirty="0" err="1">
                <a:solidFill>
                  <a:srgbClr val="002060"/>
                </a:solidFill>
              </a:rPr>
              <a:t>đã</a:t>
            </a:r>
            <a:r>
              <a:rPr lang="en-US" sz="3200" dirty="0">
                <a:solidFill>
                  <a:srgbClr val="002060"/>
                </a:solidFill>
              </a:rPr>
              <a:t> </a:t>
            </a:r>
            <a:r>
              <a:rPr lang="en-US" sz="3200" dirty="0" err="1">
                <a:solidFill>
                  <a:srgbClr val="002060"/>
                </a:solidFill>
              </a:rPr>
              <a:t>học</a:t>
            </a:r>
            <a:r>
              <a:rPr lang="en-US" sz="3200" dirty="0">
                <a:solidFill>
                  <a:srgbClr val="002060"/>
                </a:solidFill>
              </a:rPr>
              <a:t> </a:t>
            </a:r>
            <a:r>
              <a:rPr lang="en-US" sz="3200" dirty="0" err="1">
                <a:solidFill>
                  <a:srgbClr val="002060"/>
                </a:solidFill>
              </a:rPr>
              <a:t>hoàn</a:t>
            </a:r>
            <a:r>
              <a:rPr lang="en-US" sz="3200" dirty="0">
                <a:solidFill>
                  <a:srgbClr val="002060"/>
                </a:solidFill>
              </a:rPr>
              <a:t> </a:t>
            </a:r>
            <a:r>
              <a:rPr lang="en-US" sz="3200" dirty="0" err="1">
                <a:solidFill>
                  <a:srgbClr val="002060"/>
                </a:solidFill>
              </a:rPr>
              <a:t>thành</a:t>
            </a:r>
            <a:r>
              <a:rPr lang="en-US" sz="3200" dirty="0">
                <a:solidFill>
                  <a:srgbClr val="002060"/>
                </a:solidFill>
              </a:rPr>
              <a:t> </a:t>
            </a:r>
            <a:r>
              <a:rPr lang="en-US" sz="3200" dirty="0" smtClean="0">
                <a:solidFill>
                  <a:srgbClr val="002060"/>
                </a:solidFill>
              </a:rPr>
              <a:t>PHT,,</a:t>
            </a:r>
            <a:endParaRPr lang="en-US" sz="3200" dirty="0">
              <a:solidFill>
                <a:srgbClr val="002060"/>
              </a:solidFill>
            </a:endParaRPr>
          </a:p>
        </p:txBody>
      </p:sp>
      <p:pic>
        <p:nvPicPr>
          <p:cNvPr id="20" name="4 Minute Timer">
            <a:hlinkClick r:id="" action="ppaction://media"/>
            <a:extLst>
              <a:ext uri="{FF2B5EF4-FFF2-40B4-BE49-F238E27FC236}">
                <a16:creationId xmlns:a16="http://schemas.microsoft.com/office/drawing/2014/main" xmlns="" id="{5615BC6E-412F-4FAB-B73D-F2786732D8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72860" y="42004"/>
            <a:ext cx="1523341" cy="721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7" presetClass="entr" presetSubtype="0" fill="hold" nodeType="afterEffect">
                                  <p:stCondLst>
                                    <p:cond delay="0"/>
                                  </p:stCondLst>
                                  <p:childTnLst>
                                    <p:set>
                                      <p:cBhvr>
                                        <p:cTn id="6" dur="1" fill="hold">
                                          <p:stCondLst>
                                            <p:cond delay="0"/>
                                          </p:stCondLst>
                                        </p:cTn>
                                        <p:tgtEl>
                                          <p:spTgt spid="48184"/>
                                        </p:tgtEl>
                                        <p:attrNameLst>
                                          <p:attrName>style.visibility</p:attrName>
                                        </p:attrNameLst>
                                      </p:cBhvr>
                                      <p:to>
                                        <p:strVal val="visible"/>
                                      </p:to>
                                    </p:set>
                                    <p:animEffect transition="in" filter="fade">
                                      <p:cBhvr>
                                        <p:cTn id="7" dur="1000"/>
                                        <p:tgtEl>
                                          <p:spTgt spid="48184"/>
                                        </p:tgtEl>
                                      </p:cBhvr>
                                    </p:animEffect>
                                    <p:anim calcmode="lin" valueType="num">
                                      <p:cBhvr>
                                        <p:cTn id="8" dur="1000" fill="hold"/>
                                        <p:tgtEl>
                                          <p:spTgt spid="48184"/>
                                        </p:tgtEl>
                                        <p:attrNameLst>
                                          <p:attrName>ppt_x</p:attrName>
                                        </p:attrNameLst>
                                      </p:cBhvr>
                                      <p:tavLst>
                                        <p:tav tm="0">
                                          <p:val>
                                            <p:strVal val="#ppt_x"/>
                                          </p:val>
                                        </p:tav>
                                        <p:tav tm="100000">
                                          <p:val>
                                            <p:strVal val="#ppt_x"/>
                                          </p:val>
                                        </p:tav>
                                      </p:tavLst>
                                    </p:anim>
                                    <p:anim calcmode="lin" valueType="num">
                                      <p:cBhvr>
                                        <p:cTn id="9" dur="900" decel="100000" fill="hold"/>
                                        <p:tgtEl>
                                          <p:spTgt spid="4818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184"/>
                                        </p:tgtEl>
                                        <p:attrNameLst>
                                          <p:attrName>ppt_y</p:attrName>
                                        </p:attrNameLst>
                                      </p:cBhvr>
                                      <p:tavLst>
                                        <p:tav tm="0">
                                          <p:val>
                                            <p:strVal val="#ppt_y-.03"/>
                                          </p:val>
                                        </p:tav>
                                        <p:tav tm="100000">
                                          <p:val>
                                            <p:strVal val="#ppt_y"/>
                                          </p:val>
                                        </p:tav>
                                      </p:tavLst>
                                    </p:anim>
                                  </p:childTnLst>
                                </p:cTn>
                              </p:par>
                              <p:par>
                                <p:cTn id="11" presetID="22" presetClass="entr" presetSubtype="1" fill="hold" grpId="0" nodeType="withEffect">
                                  <p:stCondLst>
                                    <p:cond delay="0"/>
                                  </p:stCondLst>
                                  <p:childTnLst>
                                    <p:set>
                                      <p:cBhvr>
                                        <p:cTn id="12" dur="1" fill="hold">
                                          <p:stCondLst>
                                            <p:cond delay="0"/>
                                          </p:stCondLst>
                                        </p:cTn>
                                        <p:tgtEl>
                                          <p:spTgt spid="19">
                                            <p:bg/>
                                          </p:spTgt>
                                        </p:tgtEl>
                                        <p:attrNameLst>
                                          <p:attrName>style.visibility</p:attrName>
                                        </p:attrNameLst>
                                      </p:cBhvr>
                                      <p:to>
                                        <p:strVal val="visible"/>
                                      </p:to>
                                    </p:set>
                                    <p:animEffect transition="in" filter="wipe(up)">
                                      <p:cBhvr>
                                        <p:cTn id="13" dur="1000"/>
                                        <p:tgtEl>
                                          <p:spTgt spid="19">
                                            <p:bg/>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wipe(up)">
                                      <p:cBhvr>
                                        <p:cTn id="16" dur="1000"/>
                                        <p:tgtEl>
                                          <p:spTgt spid="19">
                                            <p:txEl>
                                              <p:pRg st="0" end="0"/>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up)">
                                      <p:cBhvr>
                                        <p:cTn id="19" dur="1000"/>
                                        <p:tgtEl>
                                          <p:spTgt spid="19">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48172"/>
                                        </p:tgtEl>
                                        <p:attrNameLst>
                                          <p:attrName>style.visibility</p:attrName>
                                        </p:attrNameLst>
                                      </p:cBhvr>
                                      <p:to>
                                        <p:strVal val="visible"/>
                                      </p:to>
                                    </p:set>
                                    <p:animEffect transition="in" filter="box(in)">
                                      <p:cBhvr>
                                        <p:cTn id="24" dur="500"/>
                                        <p:tgtEl>
                                          <p:spTgt spid="4817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48173"/>
                                        </p:tgtEl>
                                        <p:attrNameLst>
                                          <p:attrName>style.visibility</p:attrName>
                                        </p:attrNameLst>
                                      </p:cBhvr>
                                      <p:to>
                                        <p:strVal val="visible"/>
                                      </p:to>
                                    </p:set>
                                    <p:animEffect transition="in" filter="box(in)">
                                      <p:cBhvr>
                                        <p:cTn id="29" dur="500"/>
                                        <p:tgtEl>
                                          <p:spTgt spid="4817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48174"/>
                                        </p:tgtEl>
                                        <p:attrNameLst>
                                          <p:attrName>style.visibility</p:attrName>
                                        </p:attrNameLst>
                                      </p:cBhvr>
                                      <p:to>
                                        <p:strVal val="visible"/>
                                      </p:to>
                                    </p:set>
                                    <p:animEffect transition="in" filter="box(in)">
                                      <p:cBhvr>
                                        <p:cTn id="34" dur="500"/>
                                        <p:tgtEl>
                                          <p:spTgt spid="4817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48177"/>
                                        </p:tgtEl>
                                        <p:attrNameLst>
                                          <p:attrName>style.visibility</p:attrName>
                                        </p:attrNameLst>
                                      </p:cBhvr>
                                      <p:to>
                                        <p:strVal val="visible"/>
                                      </p:to>
                                    </p:set>
                                    <p:animEffect transition="in" filter="box(in)">
                                      <p:cBhvr>
                                        <p:cTn id="39" dur="500"/>
                                        <p:tgtEl>
                                          <p:spTgt spid="4817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48178"/>
                                        </p:tgtEl>
                                        <p:attrNameLst>
                                          <p:attrName>style.visibility</p:attrName>
                                        </p:attrNameLst>
                                      </p:cBhvr>
                                      <p:to>
                                        <p:strVal val="visible"/>
                                      </p:to>
                                    </p:set>
                                    <p:animEffect transition="in" filter="diamond(in)">
                                      <p:cBhvr>
                                        <p:cTn id="44" dur="2000"/>
                                        <p:tgtEl>
                                          <p:spTgt spid="4817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48179"/>
                                        </p:tgtEl>
                                        <p:attrNameLst>
                                          <p:attrName>style.visibility</p:attrName>
                                        </p:attrNameLst>
                                      </p:cBhvr>
                                      <p:to>
                                        <p:strVal val="visible"/>
                                      </p:to>
                                    </p:set>
                                    <p:animEffect transition="in" filter="checkerboard(across)">
                                      <p:cBhvr>
                                        <p:cTn id="49" dur="500"/>
                                        <p:tgtEl>
                                          <p:spTgt spid="4817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48180"/>
                                        </p:tgtEl>
                                        <p:attrNameLst>
                                          <p:attrName>style.visibility</p:attrName>
                                        </p:attrNameLst>
                                      </p:cBhvr>
                                      <p:to>
                                        <p:strVal val="visible"/>
                                      </p:to>
                                    </p:set>
                                    <p:animEffect transition="in" filter="box(in)">
                                      <p:cBhvr>
                                        <p:cTn id="54" dur="500"/>
                                        <p:tgtEl>
                                          <p:spTgt spid="4818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48181"/>
                                        </p:tgtEl>
                                        <p:attrNameLst>
                                          <p:attrName>style.visibility</p:attrName>
                                        </p:attrNameLst>
                                      </p:cBhvr>
                                      <p:to>
                                        <p:strVal val="visible"/>
                                      </p:to>
                                    </p:set>
                                    <p:animEffect transition="in" filter="diamond(in)">
                                      <p:cBhvr>
                                        <p:cTn id="59" dur="2000"/>
                                        <p:tgtEl>
                                          <p:spTgt spid="4818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48182"/>
                                        </p:tgtEl>
                                        <p:attrNameLst>
                                          <p:attrName>style.visibility</p:attrName>
                                        </p:attrNameLst>
                                      </p:cBhvr>
                                      <p:to>
                                        <p:strVal val="visible"/>
                                      </p:to>
                                    </p:set>
                                    <p:animEffect transition="in" filter="box(in)">
                                      <p:cBhvr>
                                        <p:cTn id="64" dur="500"/>
                                        <p:tgtEl>
                                          <p:spTgt spid="48182"/>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25511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20"/>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20"/>
                                        </p:tgtEl>
                                      </p:cBhvr>
                                    </p:cmd>
                                  </p:childTnLst>
                                </p:cTn>
                              </p:par>
                            </p:childTnLst>
                          </p:cTn>
                        </p:par>
                      </p:childTnLst>
                    </p:cTn>
                  </p:par>
                </p:childTnLst>
              </p:cTn>
              <p:nextCondLst>
                <p:cond evt="onClick" delay="0">
                  <p:tgtEl>
                    <p:spTgt spid="20"/>
                  </p:tgtEl>
                </p:cond>
              </p:nextCondLst>
            </p:seq>
            <p:video>
              <p:cMediaNode vol="80000">
                <p:cTn id="74" fill="hold" display="0">
                  <p:stCondLst>
                    <p:cond delay="indefinite"/>
                  </p:stCondLst>
                </p:cTn>
                <p:tgtEl>
                  <p:spTgt spid="20"/>
                </p:tgtEl>
              </p:cMediaNode>
            </p:video>
          </p:childTnLst>
        </p:cTn>
      </p:par>
    </p:tnLst>
    <p:bldLst>
      <p:bldP spid="48172" grpId="0"/>
      <p:bldP spid="48173" grpId="0"/>
      <p:bldP spid="48174" grpId="0"/>
      <p:bldP spid="48177" grpId="0"/>
      <p:bldP spid="48178" grpId="0"/>
      <p:bldP spid="48179" grpId="0"/>
      <p:bldP spid="48180" grpId="0"/>
      <p:bldP spid="48181" grpId="0"/>
      <p:bldP spid="48182" grpId="0"/>
      <p:bldP spid="19"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1" name="Text Box 19">
            <a:extLst>
              <a:ext uri="{FF2B5EF4-FFF2-40B4-BE49-F238E27FC236}">
                <a16:creationId xmlns:a16="http://schemas.microsoft.com/office/drawing/2014/main" xmlns="" id="{C3C14EEB-E0F6-47D9-9F3D-905E64CE331F}"/>
              </a:ext>
            </a:extLst>
          </p:cNvPr>
          <p:cNvSpPr txBox="1">
            <a:spLocks noChangeArrowheads="1"/>
          </p:cNvSpPr>
          <p:nvPr/>
        </p:nvSpPr>
        <p:spPr bwMode="auto">
          <a:xfrm>
            <a:off x="2613025" y="49211"/>
            <a:ext cx="84111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b="1">
                <a:solidFill>
                  <a:srgbClr val="0070C0"/>
                </a:solidFill>
                <a:cs typeface="Arial" panose="020B0604020202020204" pitchFamily="34" charset="0"/>
              </a:rPr>
              <a:t>Dựa vào H8.2 xác định nơi phân bố một số vật nuôi: trâu, bò, lợn, ở nước ta.</a:t>
            </a:r>
            <a:endParaRPr lang="en-US" altLang="en-US" b="1" u="sng">
              <a:solidFill>
                <a:srgbClr val="0070C0"/>
              </a:solidFill>
              <a:cs typeface="Arial" panose="020B0604020202020204" pitchFamily="34" charset="0"/>
            </a:endParaRPr>
          </a:p>
        </p:txBody>
      </p:sp>
      <p:graphicFrame>
        <p:nvGraphicFramePr>
          <p:cNvPr id="13332" name="Object 20">
            <a:extLst>
              <a:ext uri="{FF2B5EF4-FFF2-40B4-BE49-F238E27FC236}">
                <a16:creationId xmlns:a16="http://schemas.microsoft.com/office/drawing/2014/main" xmlns="" id="{398FC662-1696-41C3-946C-9E29D47A3F5E}"/>
              </a:ext>
            </a:extLst>
          </p:cNvPr>
          <p:cNvGraphicFramePr>
            <a:graphicFrameLocks noChangeAspect="1"/>
          </p:cNvGraphicFramePr>
          <p:nvPr/>
        </p:nvGraphicFramePr>
        <p:xfrm>
          <a:off x="3810000" y="762000"/>
          <a:ext cx="4876800" cy="6096000"/>
        </p:xfrm>
        <a:graphic>
          <a:graphicData uri="http://schemas.openxmlformats.org/presentationml/2006/ole">
            <mc:AlternateContent xmlns:mc="http://schemas.openxmlformats.org/markup-compatibility/2006">
              <mc:Choice xmlns:v="urn:schemas-microsoft-com:vml" Requires="v">
                <p:oleObj spid="_x0000_s6156" name="Bitmap Image" r:id="rId3" imgW="10209524" imgH="14923810" progId="Paint.Picture">
                  <p:embed/>
                </p:oleObj>
              </mc:Choice>
              <mc:Fallback>
                <p:oleObj name="Bitmap Image" r:id="rId3" imgW="10209524" imgH="14923810" progId="Paint.Picture">
                  <p:embed/>
                  <p:pic>
                    <p:nvPicPr>
                      <p:cNvPr id="13332" name="Object 20">
                        <a:extLst>
                          <a:ext uri="{FF2B5EF4-FFF2-40B4-BE49-F238E27FC236}">
                            <a16:creationId xmlns:a16="http://schemas.microsoft.com/office/drawing/2014/main" xmlns="" id="{398FC662-1696-41C3-946C-9E29D47A3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762000"/>
                        <a:ext cx="4876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335" name="Picture 23" descr="chau-hong-phat-trien-chan-nuoi-trau-bo">
            <a:extLst>
              <a:ext uri="{FF2B5EF4-FFF2-40B4-BE49-F238E27FC236}">
                <a16:creationId xmlns:a16="http://schemas.microsoft.com/office/drawing/2014/main" xmlns="" id="{7C5E1C29-0156-4483-9941-94B613307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075" y="808038"/>
            <a:ext cx="476250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25" descr="16932_trau_bo_tha_rong">
            <a:extLst>
              <a:ext uri="{FF2B5EF4-FFF2-40B4-BE49-F238E27FC236}">
                <a16:creationId xmlns:a16="http://schemas.microsoft.com/office/drawing/2014/main" xmlns="" id="{5952560C-BC05-4407-BB00-3EEEDD396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808038"/>
            <a:ext cx="413067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27" descr="75016398-39791_k10">
            <a:extLst>
              <a:ext uri="{FF2B5EF4-FFF2-40B4-BE49-F238E27FC236}">
                <a16:creationId xmlns:a16="http://schemas.microsoft.com/office/drawing/2014/main" xmlns="" id="{EB847882-4522-4B5F-BC8E-E92FC5552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1" y="3722688"/>
            <a:ext cx="41179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1" name="Picture 29" descr="K%C3%A9o%20c%C3%A0y">
            <a:extLst>
              <a:ext uri="{FF2B5EF4-FFF2-40B4-BE49-F238E27FC236}">
                <a16:creationId xmlns:a16="http://schemas.microsoft.com/office/drawing/2014/main" xmlns="" id="{81AFC44A-6CE3-4C39-9772-D0BF7A081B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733801"/>
            <a:ext cx="4732338"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3" name="Picture 31" descr="bosua_1">
            <a:extLst>
              <a:ext uri="{FF2B5EF4-FFF2-40B4-BE49-F238E27FC236}">
                <a16:creationId xmlns:a16="http://schemas.microsoft.com/office/drawing/2014/main" xmlns="" id="{D8B4E0F6-3349-4FC5-80CF-621C793E18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6239" y="808039"/>
            <a:ext cx="4116387"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5" name="Picture 33" descr="rng1310813406">
            <a:extLst>
              <a:ext uri="{FF2B5EF4-FFF2-40B4-BE49-F238E27FC236}">
                <a16:creationId xmlns:a16="http://schemas.microsoft.com/office/drawing/2014/main" xmlns="" id="{0EB26E82-6182-4F7D-91BC-4E29A700C9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6438" y="798514"/>
            <a:ext cx="4773612"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7" name="Picture 35" descr="ems1306816410">
            <a:extLst>
              <a:ext uri="{FF2B5EF4-FFF2-40B4-BE49-F238E27FC236}">
                <a16:creationId xmlns:a16="http://schemas.microsoft.com/office/drawing/2014/main" xmlns="" id="{976BD772-995A-465D-B7E8-085B93F155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6401" y="3738564"/>
            <a:ext cx="409892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9" name="Picture 37" descr="0(6)">
            <a:extLst>
              <a:ext uri="{FF2B5EF4-FFF2-40B4-BE49-F238E27FC236}">
                <a16:creationId xmlns:a16="http://schemas.microsoft.com/office/drawing/2014/main" xmlns="" id="{4804BA9B-1325-448C-93AB-0AE8191E51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1201" y="3733800"/>
            <a:ext cx="475932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3331"/>
                                        </p:tgtEl>
                                        <p:attrNameLst>
                                          <p:attrName>style.visibility</p:attrName>
                                        </p:attrNameLst>
                                      </p:cBhvr>
                                      <p:to>
                                        <p:strVal val="visible"/>
                                      </p:to>
                                    </p:set>
                                    <p:animEffect transition="in" filter="slide(fromTop)">
                                      <p:cBhvr>
                                        <p:cTn id="7" dur="500"/>
                                        <p:tgtEl>
                                          <p:spTgt spid="13331"/>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3332"/>
                                        </p:tgtEl>
                                        <p:attrNameLst>
                                          <p:attrName>style.visibility</p:attrName>
                                        </p:attrNameLst>
                                      </p:cBhvr>
                                      <p:to>
                                        <p:strVal val="visible"/>
                                      </p:to>
                                    </p:set>
                                    <p:anim calcmode="lin" valueType="num">
                                      <p:cBhvr>
                                        <p:cTn id="11" dur="500" fill="hold"/>
                                        <p:tgtEl>
                                          <p:spTgt spid="13332"/>
                                        </p:tgtEl>
                                        <p:attrNameLst>
                                          <p:attrName>ppt_w</p:attrName>
                                        </p:attrNameLst>
                                      </p:cBhvr>
                                      <p:tavLst>
                                        <p:tav tm="0">
                                          <p:val>
                                            <p:fltVal val="0"/>
                                          </p:val>
                                        </p:tav>
                                        <p:tav tm="100000">
                                          <p:val>
                                            <p:strVal val="#ppt_w"/>
                                          </p:val>
                                        </p:tav>
                                      </p:tavLst>
                                    </p:anim>
                                    <p:anim calcmode="lin" valueType="num">
                                      <p:cBhvr>
                                        <p:cTn id="12" dur="500" fill="hold"/>
                                        <p:tgtEl>
                                          <p:spTgt spid="1333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3335"/>
                                        </p:tgtEl>
                                        <p:attrNameLst>
                                          <p:attrName>style.visibility</p:attrName>
                                        </p:attrNameLst>
                                      </p:cBhvr>
                                      <p:to>
                                        <p:strVal val="visible"/>
                                      </p:to>
                                    </p:set>
                                    <p:animEffect transition="in" filter="diamond(in)">
                                      <p:cBhvr>
                                        <p:cTn id="17" dur="2000"/>
                                        <p:tgtEl>
                                          <p:spTgt spid="13335"/>
                                        </p:tgtEl>
                                      </p:cBhvr>
                                    </p:animEffect>
                                  </p:childTnLst>
                                </p:cTn>
                              </p:par>
                              <p:par>
                                <p:cTn id="18" presetID="4" presetClass="entr" presetSubtype="16" fill="hold" nodeType="withEffect">
                                  <p:stCondLst>
                                    <p:cond delay="0"/>
                                  </p:stCondLst>
                                  <p:childTnLst>
                                    <p:set>
                                      <p:cBhvr>
                                        <p:cTn id="19" dur="1" fill="hold">
                                          <p:stCondLst>
                                            <p:cond delay="0"/>
                                          </p:stCondLst>
                                        </p:cTn>
                                        <p:tgtEl>
                                          <p:spTgt spid="13337"/>
                                        </p:tgtEl>
                                        <p:attrNameLst>
                                          <p:attrName>style.visibility</p:attrName>
                                        </p:attrNameLst>
                                      </p:cBhvr>
                                      <p:to>
                                        <p:strVal val="visible"/>
                                      </p:to>
                                    </p:set>
                                    <p:animEffect transition="in" filter="box(in)">
                                      <p:cBhvr>
                                        <p:cTn id="20" dur="500"/>
                                        <p:tgtEl>
                                          <p:spTgt spid="13337"/>
                                        </p:tgtEl>
                                      </p:cBhvr>
                                    </p:animEffect>
                                  </p:childTnLst>
                                </p:cTn>
                              </p:par>
                              <p:par>
                                <p:cTn id="21" presetID="8" presetClass="entr" presetSubtype="16" fill="hold" nodeType="withEffect">
                                  <p:stCondLst>
                                    <p:cond delay="0"/>
                                  </p:stCondLst>
                                  <p:childTnLst>
                                    <p:set>
                                      <p:cBhvr>
                                        <p:cTn id="22" dur="1" fill="hold">
                                          <p:stCondLst>
                                            <p:cond delay="0"/>
                                          </p:stCondLst>
                                        </p:cTn>
                                        <p:tgtEl>
                                          <p:spTgt spid="13341"/>
                                        </p:tgtEl>
                                        <p:attrNameLst>
                                          <p:attrName>style.visibility</p:attrName>
                                        </p:attrNameLst>
                                      </p:cBhvr>
                                      <p:to>
                                        <p:strVal val="visible"/>
                                      </p:to>
                                    </p:set>
                                    <p:animEffect transition="in" filter="diamond(in)">
                                      <p:cBhvr>
                                        <p:cTn id="23" dur="2000"/>
                                        <p:tgtEl>
                                          <p:spTgt spid="13341"/>
                                        </p:tgtEl>
                                      </p:cBhvr>
                                    </p:animEffect>
                                  </p:childTnLst>
                                </p:cTn>
                              </p:par>
                              <p:par>
                                <p:cTn id="24" presetID="8" presetClass="entr" presetSubtype="16" fill="hold" nodeType="withEffect">
                                  <p:stCondLst>
                                    <p:cond delay="0"/>
                                  </p:stCondLst>
                                  <p:childTnLst>
                                    <p:set>
                                      <p:cBhvr>
                                        <p:cTn id="25" dur="1" fill="hold">
                                          <p:stCondLst>
                                            <p:cond delay="0"/>
                                          </p:stCondLst>
                                        </p:cTn>
                                        <p:tgtEl>
                                          <p:spTgt spid="13339"/>
                                        </p:tgtEl>
                                        <p:attrNameLst>
                                          <p:attrName>style.visibility</p:attrName>
                                        </p:attrNameLst>
                                      </p:cBhvr>
                                      <p:to>
                                        <p:strVal val="visible"/>
                                      </p:to>
                                    </p:set>
                                    <p:animEffect transition="in" filter="diamond(in)">
                                      <p:cBhvr>
                                        <p:cTn id="26" dur="2000"/>
                                        <p:tgtEl>
                                          <p:spTgt spid="133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xit" presetSubtype="10" fill="hold" nodeType="clickEffect">
                                  <p:stCondLst>
                                    <p:cond delay="0"/>
                                  </p:stCondLst>
                                  <p:childTnLst>
                                    <p:animEffect transition="out" filter="checkerboard(across)">
                                      <p:cBhvr>
                                        <p:cTn id="30" dur="500"/>
                                        <p:tgtEl>
                                          <p:spTgt spid="13337"/>
                                        </p:tgtEl>
                                      </p:cBhvr>
                                    </p:animEffect>
                                    <p:set>
                                      <p:cBhvr>
                                        <p:cTn id="31" dur="1" fill="hold">
                                          <p:stCondLst>
                                            <p:cond delay="499"/>
                                          </p:stCondLst>
                                        </p:cTn>
                                        <p:tgtEl>
                                          <p:spTgt spid="13337"/>
                                        </p:tgtEl>
                                        <p:attrNameLst>
                                          <p:attrName>style.visibility</p:attrName>
                                        </p:attrNameLst>
                                      </p:cBhvr>
                                      <p:to>
                                        <p:strVal val="hidden"/>
                                      </p:to>
                                    </p:set>
                                  </p:childTnLst>
                                </p:cTn>
                              </p:par>
                              <p:par>
                                <p:cTn id="32" presetID="5" presetClass="exit" presetSubtype="10" fill="hold" nodeType="withEffect">
                                  <p:stCondLst>
                                    <p:cond delay="0"/>
                                  </p:stCondLst>
                                  <p:childTnLst>
                                    <p:animEffect transition="out" filter="checkerboard(across)">
                                      <p:cBhvr>
                                        <p:cTn id="33" dur="500"/>
                                        <p:tgtEl>
                                          <p:spTgt spid="13335"/>
                                        </p:tgtEl>
                                      </p:cBhvr>
                                    </p:animEffect>
                                    <p:set>
                                      <p:cBhvr>
                                        <p:cTn id="34" dur="1" fill="hold">
                                          <p:stCondLst>
                                            <p:cond delay="499"/>
                                          </p:stCondLst>
                                        </p:cTn>
                                        <p:tgtEl>
                                          <p:spTgt spid="13335"/>
                                        </p:tgtEl>
                                        <p:attrNameLst>
                                          <p:attrName>style.visibility</p:attrName>
                                        </p:attrNameLst>
                                      </p:cBhvr>
                                      <p:to>
                                        <p:strVal val="hidden"/>
                                      </p:to>
                                    </p:set>
                                  </p:childTnLst>
                                </p:cTn>
                              </p:par>
                              <p:par>
                                <p:cTn id="35" presetID="5" presetClass="exit" presetSubtype="10" fill="hold" nodeType="withEffect">
                                  <p:stCondLst>
                                    <p:cond delay="0"/>
                                  </p:stCondLst>
                                  <p:childTnLst>
                                    <p:animEffect transition="out" filter="checkerboard(across)">
                                      <p:cBhvr>
                                        <p:cTn id="36" dur="500"/>
                                        <p:tgtEl>
                                          <p:spTgt spid="13341"/>
                                        </p:tgtEl>
                                      </p:cBhvr>
                                    </p:animEffect>
                                    <p:set>
                                      <p:cBhvr>
                                        <p:cTn id="37" dur="1" fill="hold">
                                          <p:stCondLst>
                                            <p:cond delay="499"/>
                                          </p:stCondLst>
                                        </p:cTn>
                                        <p:tgtEl>
                                          <p:spTgt spid="13341"/>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13339"/>
                                        </p:tgtEl>
                                      </p:cBhvr>
                                    </p:animEffect>
                                    <p:set>
                                      <p:cBhvr>
                                        <p:cTn id="40" dur="1" fill="hold">
                                          <p:stCondLst>
                                            <p:cond delay="499"/>
                                          </p:stCondLst>
                                        </p:cTn>
                                        <p:tgtEl>
                                          <p:spTgt spid="13339"/>
                                        </p:tgtEl>
                                        <p:attrNameLst>
                                          <p:attrName>style.visibility</p:attrName>
                                        </p:attrNameLst>
                                      </p:cBhvr>
                                      <p:to>
                                        <p:strVal val="hidden"/>
                                      </p:to>
                                    </p:set>
                                  </p:childTnLst>
                                </p:cTn>
                              </p:par>
                              <p:par>
                                <p:cTn id="41" presetID="5" presetClass="entr" presetSubtype="10" fill="hold" nodeType="withEffect">
                                  <p:stCondLst>
                                    <p:cond delay="0"/>
                                  </p:stCondLst>
                                  <p:childTnLst>
                                    <p:set>
                                      <p:cBhvr>
                                        <p:cTn id="42" dur="1" fill="hold">
                                          <p:stCondLst>
                                            <p:cond delay="0"/>
                                          </p:stCondLst>
                                        </p:cTn>
                                        <p:tgtEl>
                                          <p:spTgt spid="13343"/>
                                        </p:tgtEl>
                                        <p:attrNameLst>
                                          <p:attrName>style.visibility</p:attrName>
                                        </p:attrNameLst>
                                      </p:cBhvr>
                                      <p:to>
                                        <p:strVal val="visible"/>
                                      </p:to>
                                    </p:set>
                                    <p:animEffect transition="in" filter="checkerboard(across)">
                                      <p:cBhvr>
                                        <p:cTn id="43" dur="500"/>
                                        <p:tgtEl>
                                          <p:spTgt spid="13343"/>
                                        </p:tgtEl>
                                      </p:cBhvr>
                                    </p:animEffect>
                                  </p:childTnLst>
                                </p:cTn>
                              </p:par>
                              <p:par>
                                <p:cTn id="44" presetID="5" presetClass="entr" presetSubtype="10" fill="hold" nodeType="withEffect">
                                  <p:stCondLst>
                                    <p:cond delay="0"/>
                                  </p:stCondLst>
                                  <p:childTnLst>
                                    <p:set>
                                      <p:cBhvr>
                                        <p:cTn id="45" dur="1" fill="hold">
                                          <p:stCondLst>
                                            <p:cond delay="0"/>
                                          </p:stCondLst>
                                        </p:cTn>
                                        <p:tgtEl>
                                          <p:spTgt spid="13345"/>
                                        </p:tgtEl>
                                        <p:attrNameLst>
                                          <p:attrName>style.visibility</p:attrName>
                                        </p:attrNameLst>
                                      </p:cBhvr>
                                      <p:to>
                                        <p:strVal val="visible"/>
                                      </p:to>
                                    </p:set>
                                    <p:animEffect transition="in" filter="checkerboard(across)">
                                      <p:cBhvr>
                                        <p:cTn id="46" dur="500"/>
                                        <p:tgtEl>
                                          <p:spTgt spid="13345"/>
                                        </p:tgtEl>
                                      </p:cBhvr>
                                    </p:animEffect>
                                  </p:childTnLst>
                                </p:cTn>
                              </p:par>
                              <p:par>
                                <p:cTn id="47" presetID="5" presetClass="entr" presetSubtype="10" fill="hold" nodeType="withEffect">
                                  <p:stCondLst>
                                    <p:cond delay="0"/>
                                  </p:stCondLst>
                                  <p:childTnLst>
                                    <p:set>
                                      <p:cBhvr>
                                        <p:cTn id="48" dur="1" fill="hold">
                                          <p:stCondLst>
                                            <p:cond delay="0"/>
                                          </p:stCondLst>
                                        </p:cTn>
                                        <p:tgtEl>
                                          <p:spTgt spid="13349"/>
                                        </p:tgtEl>
                                        <p:attrNameLst>
                                          <p:attrName>style.visibility</p:attrName>
                                        </p:attrNameLst>
                                      </p:cBhvr>
                                      <p:to>
                                        <p:strVal val="visible"/>
                                      </p:to>
                                    </p:set>
                                    <p:animEffect transition="in" filter="checkerboard(across)">
                                      <p:cBhvr>
                                        <p:cTn id="49" dur="500"/>
                                        <p:tgtEl>
                                          <p:spTgt spid="13349"/>
                                        </p:tgtEl>
                                      </p:cBhvr>
                                    </p:animEffect>
                                  </p:childTnLst>
                                </p:cTn>
                              </p:par>
                              <p:par>
                                <p:cTn id="50" presetID="5" presetClass="entr" presetSubtype="10" fill="hold" nodeType="withEffect">
                                  <p:stCondLst>
                                    <p:cond delay="0"/>
                                  </p:stCondLst>
                                  <p:childTnLst>
                                    <p:set>
                                      <p:cBhvr>
                                        <p:cTn id="51" dur="1" fill="hold">
                                          <p:stCondLst>
                                            <p:cond delay="0"/>
                                          </p:stCondLst>
                                        </p:cTn>
                                        <p:tgtEl>
                                          <p:spTgt spid="13347"/>
                                        </p:tgtEl>
                                        <p:attrNameLst>
                                          <p:attrName>style.visibility</p:attrName>
                                        </p:attrNameLst>
                                      </p:cBhvr>
                                      <p:to>
                                        <p:strVal val="visible"/>
                                      </p:to>
                                    </p:set>
                                    <p:animEffect transition="in" filter="checkerboard(across)">
                                      <p:cBhvr>
                                        <p:cTn id="52" dur="500"/>
                                        <p:tgtEl>
                                          <p:spTgt spid="1334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xit" presetSubtype="16" fill="hold" nodeType="clickEffect">
                                  <p:stCondLst>
                                    <p:cond delay="0"/>
                                  </p:stCondLst>
                                  <p:childTnLst>
                                    <p:animEffect transition="out" filter="box(in)">
                                      <p:cBhvr>
                                        <p:cTn id="56" dur="500"/>
                                        <p:tgtEl>
                                          <p:spTgt spid="13343"/>
                                        </p:tgtEl>
                                      </p:cBhvr>
                                    </p:animEffect>
                                    <p:set>
                                      <p:cBhvr>
                                        <p:cTn id="57" dur="1" fill="hold">
                                          <p:stCondLst>
                                            <p:cond delay="499"/>
                                          </p:stCondLst>
                                        </p:cTn>
                                        <p:tgtEl>
                                          <p:spTgt spid="13343"/>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13345"/>
                                        </p:tgtEl>
                                      </p:cBhvr>
                                    </p:animEffect>
                                    <p:set>
                                      <p:cBhvr>
                                        <p:cTn id="60" dur="1" fill="hold">
                                          <p:stCondLst>
                                            <p:cond delay="499"/>
                                          </p:stCondLst>
                                        </p:cTn>
                                        <p:tgtEl>
                                          <p:spTgt spid="13345"/>
                                        </p:tgtEl>
                                        <p:attrNameLst>
                                          <p:attrName>style.visibility</p:attrName>
                                        </p:attrNameLst>
                                      </p:cBhvr>
                                      <p:to>
                                        <p:strVal val="hidden"/>
                                      </p:to>
                                    </p:set>
                                  </p:childTnLst>
                                </p:cTn>
                              </p:par>
                              <p:par>
                                <p:cTn id="61" presetID="4" presetClass="exit" presetSubtype="16" fill="hold" nodeType="withEffect">
                                  <p:stCondLst>
                                    <p:cond delay="0"/>
                                  </p:stCondLst>
                                  <p:childTnLst>
                                    <p:animEffect transition="out" filter="box(in)">
                                      <p:cBhvr>
                                        <p:cTn id="62" dur="500"/>
                                        <p:tgtEl>
                                          <p:spTgt spid="13349"/>
                                        </p:tgtEl>
                                      </p:cBhvr>
                                    </p:animEffect>
                                    <p:set>
                                      <p:cBhvr>
                                        <p:cTn id="63" dur="1" fill="hold">
                                          <p:stCondLst>
                                            <p:cond delay="499"/>
                                          </p:stCondLst>
                                        </p:cTn>
                                        <p:tgtEl>
                                          <p:spTgt spid="13349"/>
                                        </p:tgtEl>
                                        <p:attrNameLst>
                                          <p:attrName>style.visibility</p:attrName>
                                        </p:attrNameLst>
                                      </p:cBhvr>
                                      <p:to>
                                        <p:strVal val="hidden"/>
                                      </p:to>
                                    </p:set>
                                  </p:childTnLst>
                                </p:cTn>
                              </p:par>
                              <p:par>
                                <p:cTn id="64" presetID="4" presetClass="exit" presetSubtype="16" fill="hold" nodeType="withEffect">
                                  <p:stCondLst>
                                    <p:cond delay="0"/>
                                  </p:stCondLst>
                                  <p:childTnLst>
                                    <p:animEffect transition="out" filter="box(in)">
                                      <p:cBhvr>
                                        <p:cTn id="65" dur="500"/>
                                        <p:tgtEl>
                                          <p:spTgt spid="13347"/>
                                        </p:tgtEl>
                                      </p:cBhvr>
                                    </p:animEffect>
                                    <p:set>
                                      <p:cBhvr>
                                        <p:cTn id="66" dur="1" fill="hold">
                                          <p:stCondLst>
                                            <p:cond delay="499"/>
                                          </p:stCondLst>
                                        </p:cTn>
                                        <p:tgtEl>
                                          <p:spTgt spid="133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xmlns="" id="{03F7EC76-C01E-478C-B7C2-C7B4BFD5E513}"/>
              </a:ext>
            </a:extLst>
          </p:cNvPr>
          <p:cNvSpPr txBox="1">
            <a:spLocks noChangeArrowheads="1"/>
          </p:cNvSpPr>
          <p:nvPr/>
        </p:nvSpPr>
        <p:spPr bwMode="auto">
          <a:xfrm>
            <a:off x="2734638" y="-57091"/>
            <a:ext cx="754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b="1">
                <a:solidFill>
                  <a:srgbClr val="0070C0"/>
                </a:solidFill>
                <a:cs typeface="Arial" panose="020B0604020202020204" pitchFamily="34" charset="0"/>
              </a:rPr>
              <a:t>Dựa vào H8.2 xác định nơi phân bố một số vật nuôi: trâu, bò, lợn, ở nước ta.</a:t>
            </a:r>
            <a:endParaRPr lang="en-US" altLang="en-US" b="1" u="sng">
              <a:solidFill>
                <a:srgbClr val="0070C0"/>
              </a:solidFill>
              <a:cs typeface="Arial" panose="020B0604020202020204" pitchFamily="34" charset="0"/>
            </a:endParaRPr>
          </a:p>
        </p:txBody>
      </p:sp>
      <p:graphicFrame>
        <p:nvGraphicFramePr>
          <p:cNvPr id="26627" name="Object 3">
            <a:extLst>
              <a:ext uri="{FF2B5EF4-FFF2-40B4-BE49-F238E27FC236}">
                <a16:creationId xmlns:a16="http://schemas.microsoft.com/office/drawing/2014/main" xmlns="" id="{DDB5F3C9-8233-4881-82EB-68580255D676}"/>
              </a:ext>
            </a:extLst>
          </p:cNvPr>
          <p:cNvGraphicFramePr>
            <a:graphicFrameLocks noChangeAspect="1"/>
          </p:cNvGraphicFramePr>
          <p:nvPr/>
        </p:nvGraphicFramePr>
        <p:xfrm>
          <a:off x="3810000" y="762000"/>
          <a:ext cx="4876800" cy="6096000"/>
        </p:xfrm>
        <a:graphic>
          <a:graphicData uri="http://schemas.openxmlformats.org/presentationml/2006/ole">
            <mc:AlternateContent xmlns:mc="http://schemas.openxmlformats.org/markup-compatibility/2006">
              <mc:Choice xmlns:v="urn:schemas-microsoft-com:vml" Requires="v">
                <p:oleObj spid="_x0000_s7180" name="Bitmap Image" r:id="rId3" imgW="10209524" imgH="14923810" progId="Paint.Picture">
                  <p:embed/>
                </p:oleObj>
              </mc:Choice>
              <mc:Fallback>
                <p:oleObj name="Bitmap Image" r:id="rId3" imgW="10209524" imgH="14923810" progId="Paint.Picture">
                  <p:embed/>
                  <p:pic>
                    <p:nvPicPr>
                      <p:cNvPr id="26627" name="Object 3">
                        <a:extLst>
                          <a:ext uri="{FF2B5EF4-FFF2-40B4-BE49-F238E27FC236}">
                            <a16:creationId xmlns:a16="http://schemas.microsoft.com/office/drawing/2014/main" xmlns="" id="{DDB5F3C9-8233-4881-82EB-68580255D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762000"/>
                        <a:ext cx="4876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0189" name="Picture 13" descr="2108-lon">
            <a:extLst>
              <a:ext uri="{FF2B5EF4-FFF2-40B4-BE49-F238E27FC236}">
                <a16:creationId xmlns:a16="http://schemas.microsoft.com/office/drawing/2014/main" xmlns="" id="{13B5F9AA-98F4-4495-BDBC-9F6456A9B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414" y="809626"/>
            <a:ext cx="45481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15" descr="nuoi%20lon%20rung%20hieu%20qua%20cao">
            <a:extLst>
              <a:ext uri="{FF2B5EF4-FFF2-40B4-BE49-F238E27FC236}">
                <a16:creationId xmlns:a16="http://schemas.microsoft.com/office/drawing/2014/main" xmlns="" id="{9E643FD3-F377-474A-868C-DCAB1EA012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4438" y="808039"/>
            <a:ext cx="4144962"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17" descr="thit-lon">
            <a:extLst>
              <a:ext uri="{FF2B5EF4-FFF2-40B4-BE49-F238E27FC236}">
                <a16:creationId xmlns:a16="http://schemas.microsoft.com/office/drawing/2014/main" xmlns="" id="{07850B02-4C1B-42A0-87BB-814D5DB0C0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8564" y="3790950"/>
            <a:ext cx="41433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19" descr="images409633_thit_heo">
            <a:extLst>
              <a:ext uri="{FF2B5EF4-FFF2-40B4-BE49-F238E27FC236}">
                <a16:creationId xmlns:a16="http://schemas.microsoft.com/office/drawing/2014/main" xmlns="" id="{56C856F2-B5AC-414B-916B-A70C6E8684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8164" y="3810000"/>
            <a:ext cx="44846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21" descr="%5b0508200907594915035%5d(15)">
            <a:extLst>
              <a:ext uri="{FF2B5EF4-FFF2-40B4-BE49-F238E27FC236}">
                <a16:creationId xmlns:a16="http://schemas.microsoft.com/office/drawing/2014/main" xmlns="" id="{81CB19AF-3D13-40E6-B4CC-48838FF316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0151" y="785813"/>
            <a:ext cx="4144963"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0189"/>
                                        </p:tgtEl>
                                        <p:attrNameLst>
                                          <p:attrName>style.visibility</p:attrName>
                                        </p:attrNameLst>
                                      </p:cBhvr>
                                      <p:to>
                                        <p:strVal val="visible"/>
                                      </p:to>
                                    </p:set>
                                    <p:animEffect transition="in" filter="diamond(in)">
                                      <p:cBhvr>
                                        <p:cTn id="7" dur="2000"/>
                                        <p:tgtEl>
                                          <p:spTgt spid="50189"/>
                                        </p:tgtEl>
                                      </p:cBhvr>
                                    </p:animEffect>
                                  </p:childTnLst>
                                </p:cTn>
                              </p:par>
                              <p:par>
                                <p:cTn id="8" presetID="8" presetClass="entr" presetSubtype="16" fill="hold" nodeType="withEffect">
                                  <p:stCondLst>
                                    <p:cond delay="0"/>
                                  </p:stCondLst>
                                  <p:childTnLst>
                                    <p:set>
                                      <p:cBhvr>
                                        <p:cTn id="9" dur="1" fill="hold">
                                          <p:stCondLst>
                                            <p:cond delay="0"/>
                                          </p:stCondLst>
                                        </p:cTn>
                                        <p:tgtEl>
                                          <p:spTgt spid="50191"/>
                                        </p:tgtEl>
                                        <p:attrNameLst>
                                          <p:attrName>style.visibility</p:attrName>
                                        </p:attrNameLst>
                                      </p:cBhvr>
                                      <p:to>
                                        <p:strVal val="visible"/>
                                      </p:to>
                                    </p:set>
                                    <p:animEffect transition="in" filter="diamond(in)">
                                      <p:cBhvr>
                                        <p:cTn id="10" dur="2000"/>
                                        <p:tgtEl>
                                          <p:spTgt spid="50191"/>
                                        </p:tgtEl>
                                      </p:cBhvr>
                                    </p:animEffect>
                                  </p:childTnLst>
                                </p:cTn>
                              </p:par>
                              <p:par>
                                <p:cTn id="11" presetID="8" presetClass="entr" presetSubtype="16" fill="hold" nodeType="withEffect">
                                  <p:stCondLst>
                                    <p:cond delay="0"/>
                                  </p:stCondLst>
                                  <p:childTnLst>
                                    <p:set>
                                      <p:cBhvr>
                                        <p:cTn id="12" dur="1" fill="hold">
                                          <p:stCondLst>
                                            <p:cond delay="0"/>
                                          </p:stCondLst>
                                        </p:cTn>
                                        <p:tgtEl>
                                          <p:spTgt spid="50193"/>
                                        </p:tgtEl>
                                        <p:attrNameLst>
                                          <p:attrName>style.visibility</p:attrName>
                                        </p:attrNameLst>
                                      </p:cBhvr>
                                      <p:to>
                                        <p:strVal val="visible"/>
                                      </p:to>
                                    </p:set>
                                    <p:animEffect transition="in" filter="diamond(in)">
                                      <p:cBhvr>
                                        <p:cTn id="13" dur="2000"/>
                                        <p:tgtEl>
                                          <p:spTgt spid="50193"/>
                                        </p:tgtEl>
                                      </p:cBhvr>
                                    </p:animEffect>
                                  </p:childTnLst>
                                </p:cTn>
                              </p:par>
                              <p:par>
                                <p:cTn id="14" presetID="8" presetClass="entr" presetSubtype="16" fill="hold" nodeType="withEffect">
                                  <p:stCondLst>
                                    <p:cond delay="0"/>
                                  </p:stCondLst>
                                  <p:childTnLst>
                                    <p:set>
                                      <p:cBhvr>
                                        <p:cTn id="15" dur="1" fill="hold">
                                          <p:stCondLst>
                                            <p:cond delay="0"/>
                                          </p:stCondLst>
                                        </p:cTn>
                                        <p:tgtEl>
                                          <p:spTgt spid="50195"/>
                                        </p:tgtEl>
                                        <p:attrNameLst>
                                          <p:attrName>style.visibility</p:attrName>
                                        </p:attrNameLst>
                                      </p:cBhvr>
                                      <p:to>
                                        <p:strVal val="visible"/>
                                      </p:to>
                                    </p:set>
                                    <p:animEffect transition="in" filter="diamond(in)">
                                      <p:cBhvr>
                                        <p:cTn id="16" dur="2000"/>
                                        <p:tgtEl>
                                          <p:spTgt spid="501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50197"/>
                                        </p:tgtEl>
                                        <p:attrNameLst>
                                          <p:attrName>style.visibility</p:attrName>
                                        </p:attrNameLst>
                                      </p:cBhvr>
                                      <p:to>
                                        <p:strVal val="visible"/>
                                      </p:to>
                                    </p:set>
                                    <p:animEffect transition="in" filter="checkerboard(across)">
                                      <p:cBhvr>
                                        <p:cTn id="21" dur="500"/>
                                        <p:tgtEl>
                                          <p:spTgt spid="50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xmlns="" id="{2300BB89-25B0-4105-BD43-656FD94A5493}"/>
              </a:ext>
            </a:extLst>
          </p:cNvPr>
          <p:cNvSpPr txBox="1">
            <a:spLocks noChangeArrowheads="1"/>
          </p:cNvSpPr>
          <p:nvPr/>
        </p:nvSpPr>
        <p:spPr bwMode="auto">
          <a:xfrm>
            <a:off x="1529993" y="67915"/>
            <a:ext cx="91320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b="1">
                <a:solidFill>
                  <a:srgbClr val="0070C0"/>
                </a:solidFill>
                <a:cs typeface="Arial" panose="020B0604020202020204" pitchFamily="34" charset="0"/>
              </a:rPr>
              <a:t>Dựa vào H8.2 xác định nơi phân bố một số vật nuôi: Gia cầm</a:t>
            </a:r>
            <a:endParaRPr lang="en-US" altLang="en-US" b="1" u="sng">
              <a:solidFill>
                <a:srgbClr val="0070C0"/>
              </a:solidFill>
              <a:cs typeface="Arial" panose="020B0604020202020204" pitchFamily="34" charset="0"/>
            </a:endParaRPr>
          </a:p>
        </p:txBody>
      </p:sp>
      <p:graphicFrame>
        <p:nvGraphicFramePr>
          <p:cNvPr id="27651" name="Object 3">
            <a:extLst>
              <a:ext uri="{FF2B5EF4-FFF2-40B4-BE49-F238E27FC236}">
                <a16:creationId xmlns:a16="http://schemas.microsoft.com/office/drawing/2014/main" xmlns="" id="{57F4DFE9-4D70-46A0-9C1D-1C5C2383788D}"/>
              </a:ext>
            </a:extLst>
          </p:cNvPr>
          <p:cNvGraphicFramePr>
            <a:graphicFrameLocks noChangeAspect="1"/>
          </p:cNvGraphicFramePr>
          <p:nvPr/>
        </p:nvGraphicFramePr>
        <p:xfrm>
          <a:off x="3810000" y="762000"/>
          <a:ext cx="4876800" cy="6096000"/>
        </p:xfrm>
        <a:graphic>
          <a:graphicData uri="http://schemas.openxmlformats.org/presentationml/2006/ole">
            <mc:AlternateContent xmlns:mc="http://schemas.openxmlformats.org/markup-compatibility/2006">
              <mc:Choice xmlns:v="urn:schemas-microsoft-com:vml" Requires="v">
                <p:oleObj spid="_x0000_s8204" name="Bitmap Image" r:id="rId3" imgW="10209524" imgH="14923810" progId="Paint.Picture">
                  <p:embed/>
                </p:oleObj>
              </mc:Choice>
              <mc:Fallback>
                <p:oleObj name="Bitmap Image" r:id="rId3" imgW="10209524" imgH="14923810" progId="Paint.Picture">
                  <p:embed/>
                  <p:pic>
                    <p:nvPicPr>
                      <p:cNvPr id="27651" name="Object 3">
                        <a:extLst>
                          <a:ext uri="{FF2B5EF4-FFF2-40B4-BE49-F238E27FC236}">
                            <a16:creationId xmlns:a16="http://schemas.microsoft.com/office/drawing/2014/main" xmlns="" id="{57F4DFE9-4D70-46A0-9C1D-1C5C23837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762000"/>
                        <a:ext cx="4876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10" name="Picture 10" descr="hinh+vit+2%5B1%5D">
            <a:extLst>
              <a:ext uri="{FF2B5EF4-FFF2-40B4-BE49-F238E27FC236}">
                <a16:creationId xmlns:a16="http://schemas.microsoft.com/office/drawing/2014/main" xmlns="" id="{D1A44355-E2FB-4D7E-AE04-582E37E56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762000"/>
            <a:ext cx="43434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2" descr="c89365e50de94ead96012810a12cfc6e">
            <a:extLst>
              <a:ext uri="{FF2B5EF4-FFF2-40B4-BE49-F238E27FC236}">
                <a16:creationId xmlns:a16="http://schemas.microsoft.com/office/drawing/2014/main" xmlns="" id="{DC42D70A-71EB-4043-92CF-17A88CD63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762000"/>
            <a:ext cx="4191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nganh-chan-nuoi-dang-duoc-xay-tren-ngoi-nha-khong-co-mong-a007">
            <a:extLst>
              <a:ext uri="{FF2B5EF4-FFF2-40B4-BE49-F238E27FC236}">
                <a16:creationId xmlns:a16="http://schemas.microsoft.com/office/drawing/2014/main" xmlns="" id="{83D8168E-16C2-43E9-BF20-5B28FB85AD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150" y="3821114"/>
            <a:ext cx="4330700"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16" descr="ANd9GcTBW190iROsYnpcR-mbowZ2sERg1cBuaFPo-4Jco28VXngQZSYmJ38pZLkT">
            <a:extLst>
              <a:ext uri="{FF2B5EF4-FFF2-40B4-BE49-F238E27FC236}">
                <a16:creationId xmlns:a16="http://schemas.microsoft.com/office/drawing/2014/main" xmlns="" id="{FA6D20F2-B940-4402-8A5A-EFA653BC18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3810000"/>
            <a:ext cx="4191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1210"/>
                                        </p:tgtEl>
                                        <p:attrNameLst>
                                          <p:attrName>style.visibility</p:attrName>
                                        </p:attrNameLst>
                                      </p:cBhvr>
                                      <p:to>
                                        <p:strVal val="visible"/>
                                      </p:to>
                                    </p:set>
                                    <p:animEffect transition="in" filter="diamond(in)">
                                      <p:cBhvr>
                                        <p:cTn id="7" dur="2000"/>
                                        <p:tgtEl>
                                          <p:spTgt spid="51210"/>
                                        </p:tgtEl>
                                      </p:cBhvr>
                                    </p:animEffect>
                                  </p:childTnLst>
                                </p:cTn>
                              </p:par>
                              <p:par>
                                <p:cTn id="8" presetID="8" presetClass="entr" presetSubtype="16" fill="hold" nodeType="withEffect">
                                  <p:stCondLst>
                                    <p:cond delay="0"/>
                                  </p:stCondLst>
                                  <p:childTnLst>
                                    <p:set>
                                      <p:cBhvr>
                                        <p:cTn id="9" dur="1" fill="hold">
                                          <p:stCondLst>
                                            <p:cond delay="0"/>
                                          </p:stCondLst>
                                        </p:cTn>
                                        <p:tgtEl>
                                          <p:spTgt spid="51212"/>
                                        </p:tgtEl>
                                        <p:attrNameLst>
                                          <p:attrName>style.visibility</p:attrName>
                                        </p:attrNameLst>
                                      </p:cBhvr>
                                      <p:to>
                                        <p:strVal val="visible"/>
                                      </p:to>
                                    </p:set>
                                    <p:animEffect transition="in" filter="diamond(in)">
                                      <p:cBhvr>
                                        <p:cTn id="10" dur="2000"/>
                                        <p:tgtEl>
                                          <p:spTgt spid="51212"/>
                                        </p:tgtEl>
                                      </p:cBhvr>
                                    </p:animEffect>
                                  </p:childTnLst>
                                </p:cTn>
                              </p:par>
                              <p:par>
                                <p:cTn id="11" presetID="8" presetClass="entr" presetSubtype="16" fill="hold" nodeType="withEffect">
                                  <p:stCondLst>
                                    <p:cond delay="0"/>
                                  </p:stCondLst>
                                  <p:childTnLst>
                                    <p:set>
                                      <p:cBhvr>
                                        <p:cTn id="12" dur="1" fill="hold">
                                          <p:stCondLst>
                                            <p:cond delay="0"/>
                                          </p:stCondLst>
                                        </p:cTn>
                                        <p:tgtEl>
                                          <p:spTgt spid="51216"/>
                                        </p:tgtEl>
                                        <p:attrNameLst>
                                          <p:attrName>style.visibility</p:attrName>
                                        </p:attrNameLst>
                                      </p:cBhvr>
                                      <p:to>
                                        <p:strVal val="visible"/>
                                      </p:to>
                                    </p:set>
                                    <p:animEffect transition="in" filter="diamond(in)">
                                      <p:cBhvr>
                                        <p:cTn id="13" dur="2000"/>
                                        <p:tgtEl>
                                          <p:spTgt spid="51216"/>
                                        </p:tgtEl>
                                      </p:cBhvr>
                                    </p:animEffect>
                                  </p:childTnLst>
                                </p:cTn>
                              </p:par>
                              <p:par>
                                <p:cTn id="14" presetID="8" presetClass="entr" presetSubtype="16" fill="hold" nodeType="withEffect">
                                  <p:stCondLst>
                                    <p:cond delay="0"/>
                                  </p:stCondLst>
                                  <p:childTnLst>
                                    <p:set>
                                      <p:cBhvr>
                                        <p:cTn id="15" dur="1" fill="hold">
                                          <p:stCondLst>
                                            <p:cond delay="0"/>
                                          </p:stCondLst>
                                        </p:cTn>
                                        <p:tgtEl>
                                          <p:spTgt spid="51214"/>
                                        </p:tgtEl>
                                        <p:attrNameLst>
                                          <p:attrName>style.visibility</p:attrName>
                                        </p:attrNameLst>
                                      </p:cBhvr>
                                      <p:to>
                                        <p:strVal val="visible"/>
                                      </p:to>
                                    </p:set>
                                    <p:animEffect transition="in" filter="diamond(in)">
                                      <p:cBhvr>
                                        <p:cTn id="16" dur="2000"/>
                                        <p:tgtEl>
                                          <p:spTgt spid="51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4" name="Group 56">
            <a:extLst>
              <a:ext uri="{FF2B5EF4-FFF2-40B4-BE49-F238E27FC236}">
                <a16:creationId xmlns:a16="http://schemas.microsoft.com/office/drawing/2014/main" xmlns="" id="{AC34DAAA-1D88-4132-9973-9A49A39B7F0D}"/>
              </a:ext>
            </a:extLst>
          </p:cNvPr>
          <p:cNvGraphicFramePr>
            <a:graphicFrameLocks noGrp="1"/>
          </p:cNvGraphicFramePr>
          <p:nvPr>
            <p:extLst>
              <p:ext uri="{D42A27DB-BD31-4B8C-83A1-F6EECF244321}">
                <p14:modId xmlns:p14="http://schemas.microsoft.com/office/powerpoint/2010/main" val="1582711484"/>
              </p:ext>
            </p:extLst>
          </p:nvPr>
        </p:nvGraphicFramePr>
        <p:xfrm>
          <a:off x="781796" y="1701004"/>
          <a:ext cx="11033760" cy="5100319"/>
        </p:xfrm>
        <a:graphic>
          <a:graphicData uri="http://schemas.openxmlformats.org/drawingml/2006/table">
            <a:tbl>
              <a:tblPr/>
              <a:tblGrid>
                <a:gridCol w="2758440">
                  <a:extLst>
                    <a:ext uri="{9D8B030D-6E8A-4147-A177-3AD203B41FA5}">
                      <a16:colId xmlns:a16="http://schemas.microsoft.com/office/drawing/2014/main" xmlns="" val="20000"/>
                    </a:ext>
                  </a:extLst>
                </a:gridCol>
                <a:gridCol w="2758440">
                  <a:extLst>
                    <a:ext uri="{9D8B030D-6E8A-4147-A177-3AD203B41FA5}">
                      <a16:colId xmlns:a16="http://schemas.microsoft.com/office/drawing/2014/main" xmlns="" val="20001"/>
                    </a:ext>
                  </a:extLst>
                </a:gridCol>
                <a:gridCol w="2758440">
                  <a:extLst>
                    <a:ext uri="{9D8B030D-6E8A-4147-A177-3AD203B41FA5}">
                      <a16:colId xmlns:a16="http://schemas.microsoft.com/office/drawing/2014/main" xmlns="" val="20002"/>
                    </a:ext>
                  </a:extLst>
                </a:gridCol>
                <a:gridCol w="2758440">
                  <a:extLst>
                    <a:ext uri="{9D8B030D-6E8A-4147-A177-3AD203B41FA5}">
                      <a16:colId xmlns:a16="http://schemas.microsoft.com/office/drawing/2014/main" xmlns="" val="20003"/>
                    </a:ext>
                  </a:extLst>
                </a:gridCol>
              </a:tblGrid>
              <a:tr h="124477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latin typeface="Arial" pitchFamily="34" charset="0"/>
                        </a:rPr>
                        <a:t>Ngành chăn nuôi</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2060"/>
                          </a:solidFill>
                          <a:effectLst/>
                          <a:latin typeface="Arial" pitchFamily="34" charset="0"/>
                        </a:rPr>
                        <a:t>Trâu</a:t>
                      </a:r>
                      <a:r>
                        <a:rPr kumimoji="0" lang="en-US" sz="2400" b="1" i="0" u="none" strike="noStrike" cap="none" normalizeH="0" baseline="0" dirty="0">
                          <a:ln>
                            <a:noFill/>
                          </a:ln>
                          <a:solidFill>
                            <a:srgbClr val="002060"/>
                          </a:solidFill>
                          <a:effectLst/>
                          <a:latin typeface="Arial" pitchFamily="34" charset="0"/>
                        </a:rPr>
                        <a:t>, </a:t>
                      </a:r>
                      <a:r>
                        <a:rPr kumimoji="0" lang="en-US" sz="2400" b="1" i="0" u="none" strike="noStrike" cap="none" normalizeH="0" baseline="0" dirty="0" err="1">
                          <a:ln>
                            <a:noFill/>
                          </a:ln>
                          <a:solidFill>
                            <a:srgbClr val="002060"/>
                          </a:solidFill>
                          <a:effectLst/>
                          <a:latin typeface="Arial" pitchFamily="34" charset="0"/>
                        </a:rPr>
                        <a:t>bò</a:t>
                      </a:r>
                      <a:endParaRPr kumimoji="0" lang="en-US" sz="2400" b="1" i="0" u="none" strike="noStrike" cap="none" normalizeH="0" baseline="0" dirty="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2060"/>
                          </a:solidFill>
                          <a:effectLst/>
                          <a:latin typeface="Arial" pitchFamily="34" charset="0"/>
                        </a:rPr>
                        <a:t>Lợn</a:t>
                      </a:r>
                      <a:endParaRPr kumimoji="0" lang="en-US" sz="2400" b="1" i="0" u="none" strike="noStrike" cap="none" normalizeH="0" baseline="0" dirty="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2060"/>
                          </a:solidFill>
                          <a:effectLst/>
                          <a:latin typeface="Arial" pitchFamily="34" charset="0"/>
                        </a:rPr>
                        <a:t>Gia</a:t>
                      </a:r>
                      <a:r>
                        <a:rPr kumimoji="0" lang="en-US" sz="2400" b="1" i="0" u="none" strike="noStrike" cap="none" normalizeH="0" baseline="0" dirty="0">
                          <a:ln>
                            <a:noFill/>
                          </a:ln>
                          <a:solidFill>
                            <a:srgbClr val="002060"/>
                          </a:solidFill>
                          <a:effectLst/>
                          <a:latin typeface="Arial" pitchFamily="34" charset="0"/>
                        </a:rPr>
                        <a:t> </a:t>
                      </a:r>
                      <a:r>
                        <a:rPr kumimoji="0" lang="en-US" sz="2400" b="1" i="0" u="none" strike="noStrike" cap="none" normalizeH="0" baseline="0" dirty="0" err="1">
                          <a:ln>
                            <a:noFill/>
                          </a:ln>
                          <a:solidFill>
                            <a:srgbClr val="002060"/>
                          </a:solidFill>
                          <a:effectLst/>
                          <a:latin typeface="Arial" pitchFamily="34" charset="0"/>
                        </a:rPr>
                        <a:t>cầm</a:t>
                      </a:r>
                      <a:endParaRPr kumimoji="0" lang="en-US" sz="2400" b="1" i="0" u="none" strike="noStrike" cap="none" normalizeH="0" baseline="0" dirty="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extLst>
                  <a:ext uri="{0D108BD9-81ED-4DB2-BD59-A6C34878D82A}">
                    <a16:rowId xmlns:a16="http://schemas.microsoft.com/office/drawing/2014/main" xmlns="" val="10000"/>
                  </a:ext>
                </a:extLst>
              </a:tr>
              <a:tr h="91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Arial" pitchFamily="34" charset="0"/>
                        </a:rPr>
                        <a:t>Vai trò</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C4A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2"/>
                  </a:ext>
                </a:extLst>
              </a:tr>
              <a:tr h="11806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Arial" pitchFamily="34" charset="0"/>
                        </a:rPr>
                        <a:t>Số lượng (năm 2002)</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C4A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3"/>
                  </a:ext>
                </a:extLst>
              </a:tr>
              <a:tr h="17576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Arial" pitchFamily="34" charset="0"/>
                        </a:rPr>
                        <a:t>Vùng phân bố chủ yếu</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C4A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4"/>
                  </a:ext>
                </a:extLst>
              </a:tr>
            </a:tbl>
          </a:graphicData>
        </a:graphic>
      </p:graphicFrame>
      <p:sp>
        <p:nvSpPr>
          <p:cNvPr id="48172" name="Text Box 44">
            <a:extLst>
              <a:ext uri="{FF2B5EF4-FFF2-40B4-BE49-F238E27FC236}">
                <a16:creationId xmlns:a16="http://schemas.microsoft.com/office/drawing/2014/main" xmlns="" id="{FF1DED85-5DD8-41C0-B618-33209B0F8919}"/>
              </a:ext>
            </a:extLst>
          </p:cNvPr>
          <p:cNvSpPr txBox="1">
            <a:spLocks noChangeArrowheads="1"/>
          </p:cNvSpPr>
          <p:nvPr/>
        </p:nvSpPr>
        <p:spPr bwMode="auto">
          <a:xfrm>
            <a:off x="3971720" y="3043989"/>
            <a:ext cx="1997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0070C0"/>
                </a:solidFill>
              </a:rPr>
              <a:t>Cung cấp sức kéo, thịt, sữa.</a:t>
            </a:r>
          </a:p>
        </p:txBody>
      </p:sp>
      <p:sp>
        <p:nvSpPr>
          <p:cNvPr id="48173" name="Text Box 45">
            <a:extLst>
              <a:ext uri="{FF2B5EF4-FFF2-40B4-BE49-F238E27FC236}">
                <a16:creationId xmlns:a16="http://schemas.microsoft.com/office/drawing/2014/main" xmlns="" id="{727014FF-45A3-4E14-9AC5-2A97DA28B81D}"/>
              </a:ext>
            </a:extLst>
          </p:cNvPr>
          <p:cNvSpPr txBox="1">
            <a:spLocks noChangeArrowheads="1"/>
          </p:cNvSpPr>
          <p:nvPr/>
        </p:nvSpPr>
        <p:spPr bwMode="auto">
          <a:xfrm>
            <a:off x="3849483" y="4052725"/>
            <a:ext cx="21100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a:solidFill>
                  <a:srgbClr val="0070C0"/>
                </a:solidFill>
              </a:rPr>
              <a:t>Trâu: 3 triệu con.</a:t>
            </a:r>
          </a:p>
          <a:p>
            <a:pPr eaLnBrk="1" hangingPunct="1"/>
            <a:r>
              <a:rPr lang="en-US" altLang="en-US" sz="2000">
                <a:solidFill>
                  <a:srgbClr val="0070C0"/>
                </a:solidFill>
              </a:rPr>
              <a:t>Bò: 4 triệu con</a:t>
            </a:r>
          </a:p>
        </p:txBody>
      </p:sp>
      <p:sp>
        <p:nvSpPr>
          <p:cNvPr id="48174" name="Text Box 46">
            <a:extLst>
              <a:ext uri="{FF2B5EF4-FFF2-40B4-BE49-F238E27FC236}">
                <a16:creationId xmlns:a16="http://schemas.microsoft.com/office/drawing/2014/main" xmlns="" id="{17F37DEA-10B8-4BA9-AFC9-8DE97B33A0B2}"/>
              </a:ext>
            </a:extLst>
          </p:cNvPr>
          <p:cNvSpPr txBox="1">
            <a:spLocks noChangeArrowheads="1"/>
          </p:cNvSpPr>
          <p:nvPr/>
        </p:nvSpPr>
        <p:spPr bwMode="auto">
          <a:xfrm>
            <a:off x="3692320" y="5148974"/>
            <a:ext cx="26114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a:solidFill>
                  <a:srgbClr val="0070C0"/>
                </a:solidFill>
              </a:rPr>
              <a:t>Trâu: trung du </a:t>
            </a:r>
          </a:p>
          <a:p>
            <a:pPr eaLnBrk="1" hangingPunct="1"/>
            <a:r>
              <a:rPr lang="en-US" altLang="en-US" sz="2000">
                <a:solidFill>
                  <a:srgbClr val="0070C0"/>
                </a:solidFill>
              </a:rPr>
              <a:t>và miền núi BB, Bắc Trung Bộ.</a:t>
            </a:r>
          </a:p>
          <a:p>
            <a:pPr eaLnBrk="1" hangingPunct="1"/>
            <a:r>
              <a:rPr lang="en-US" altLang="en-US" sz="2000">
                <a:solidFill>
                  <a:srgbClr val="0070C0"/>
                </a:solidFill>
              </a:rPr>
              <a:t>Bò: duyên hải Nam Trung Bộ</a:t>
            </a:r>
          </a:p>
        </p:txBody>
      </p:sp>
      <p:sp>
        <p:nvSpPr>
          <p:cNvPr id="48177" name="Text Box 49">
            <a:extLst>
              <a:ext uri="{FF2B5EF4-FFF2-40B4-BE49-F238E27FC236}">
                <a16:creationId xmlns:a16="http://schemas.microsoft.com/office/drawing/2014/main" xmlns="" id="{F8EA1DA2-9AA5-4B48-A190-C270F76CAF2E}"/>
              </a:ext>
            </a:extLst>
          </p:cNvPr>
          <p:cNvSpPr txBox="1">
            <a:spLocks noChangeArrowheads="1"/>
          </p:cNvSpPr>
          <p:nvPr/>
        </p:nvSpPr>
        <p:spPr bwMode="auto">
          <a:xfrm>
            <a:off x="6832804" y="3043989"/>
            <a:ext cx="16946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a:solidFill>
                  <a:srgbClr val="0070C0"/>
                </a:solidFill>
              </a:rPr>
              <a:t>Cung cấp thịt</a:t>
            </a:r>
          </a:p>
        </p:txBody>
      </p:sp>
      <p:sp>
        <p:nvSpPr>
          <p:cNvPr id="48178" name="Text Box 50">
            <a:extLst>
              <a:ext uri="{FF2B5EF4-FFF2-40B4-BE49-F238E27FC236}">
                <a16:creationId xmlns:a16="http://schemas.microsoft.com/office/drawing/2014/main" xmlns="" id="{033D0292-7A98-4B55-B200-8B52B2B77781}"/>
              </a:ext>
            </a:extLst>
          </p:cNvPr>
          <p:cNvSpPr txBox="1">
            <a:spLocks noChangeArrowheads="1"/>
          </p:cNvSpPr>
          <p:nvPr/>
        </p:nvSpPr>
        <p:spPr bwMode="auto">
          <a:xfrm>
            <a:off x="7031241" y="4052725"/>
            <a:ext cx="15231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0070C0"/>
                </a:solidFill>
              </a:rPr>
              <a:t>23 triệu con</a:t>
            </a:r>
          </a:p>
        </p:txBody>
      </p:sp>
      <p:sp>
        <p:nvSpPr>
          <p:cNvPr id="48179" name="Text Box 51">
            <a:extLst>
              <a:ext uri="{FF2B5EF4-FFF2-40B4-BE49-F238E27FC236}">
                <a16:creationId xmlns:a16="http://schemas.microsoft.com/office/drawing/2014/main" xmlns="" id="{F8C43AE0-2830-4551-A302-A5892458BDA4}"/>
              </a:ext>
            </a:extLst>
          </p:cNvPr>
          <p:cNvSpPr txBox="1">
            <a:spLocks noChangeArrowheads="1"/>
          </p:cNvSpPr>
          <p:nvPr/>
        </p:nvSpPr>
        <p:spPr bwMode="auto">
          <a:xfrm>
            <a:off x="6448220" y="5193001"/>
            <a:ext cx="261143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dirty="0" err="1">
                <a:solidFill>
                  <a:srgbClr val="0070C0"/>
                </a:solidFill>
              </a:rPr>
              <a:t>Đồng</a:t>
            </a:r>
            <a:r>
              <a:rPr lang="en-US" altLang="en-US" sz="2000" dirty="0">
                <a:solidFill>
                  <a:srgbClr val="0070C0"/>
                </a:solidFill>
              </a:rPr>
              <a:t> </a:t>
            </a:r>
            <a:r>
              <a:rPr lang="en-US" altLang="en-US" sz="2000" dirty="0" err="1">
                <a:solidFill>
                  <a:srgbClr val="0070C0"/>
                </a:solidFill>
              </a:rPr>
              <a:t>bằng</a:t>
            </a:r>
            <a:r>
              <a:rPr lang="en-US" altLang="en-US" sz="2000" dirty="0">
                <a:solidFill>
                  <a:srgbClr val="0070C0"/>
                </a:solidFill>
              </a:rPr>
              <a:t> </a:t>
            </a:r>
            <a:r>
              <a:rPr lang="en-US" altLang="en-US" sz="2000" dirty="0" err="1">
                <a:solidFill>
                  <a:srgbClr val="0070C0"/>
                </a:solidFill>
              </a:rPr>
              <a:t>sông</a:t>
            </a:r>
            <a:r>
              <a:rPr lang="en-US" altLang="en-US" sz="2000" dirty="0">
                <a:solidFill>
                  <a:srgbClr val="0070C0"/>
                </a:solidFill>
              </a:rPr>
              <a:t> </a:t>
            </a:r>
            <a:r>
              <a:rPr lang="en-US" altLang="en-US" sz="2000" dirty="0" err="1">
                <a:solidFill>
                  <a:srgbClr val="0070C0"/>
                </a:solidFill>
              </a:rPr>
              <a:t>Hồng</a:t>
            </a:r>
            <a:r>
              <a:rPr lang="en-US" altLang="en-US" sz="2000" dirty="0">
                <a:solidFill>
                  <a:srgbClr val="0070C0"/>
                </a:solidFill>
              </a:rPr>
              <a:t> </a:t>
            </a:r>
            <a:r>
              <a:rPr lang="en-US" altLang="en-US" sz="2000" dirty="0" err="1">
                <a:solidFill>
                  <a:srgbClr val="0070C0"/>
                </a:solidFill>
              </a:rPr>
              <a:t>và</a:t>
            </a:r>
            <a:r>
              <a:rPr lang="en-US" altLang="en-US" sz="2000" dirty="0">
                <a:solidFill>
                  <a:srgbClr val="0070C0"/>
                </a:solidFill>
              </a:rPr>
              <a:t> </a:t>
            </a:r>
            <a:r>
              <a:rPr lang="en-US" altLang="en-US" sz="2000" dirty="0" err="1">
                <a:solidFill>
                  <a:srgbClr val="0070C0"/>
                </a:solidFill>
              </a:rPr>
              <a:t>đồng</a:t>
            </a:r>
            <a:r>
              <a:rPr lang="en-US" altLang="en-US" sz="2000" dirty="0">
                <a:solidFill>
                  <a:srgbClr val="0070C0"/>
                </a:solidFill>
              </a:rPr>
              <a:t> </a:t>
            </a:r>
            <a:r>
              <a:rPr lang="en-US" altLang="en-US" sz="2000" dirty="0" err="1">
                <a:solidFill>
                  <a:srgbClr val="0070C0"/>
                </a:solidFill>
              </a:rPr>
              <a:t>bằng</a:t>
            </a:r>
            <a:r>
              <a:rPr lang="en-US" altLang="en-US" sz="2000" dirty="0">
                <a:solidFill>
                  <a:srgbClr val="0070C0"/>
                </a:solidFill>
              </a:rPr>
              <a:t> </a:t>
            </a:r>
            <a:r>
              <a:rPr lang="en-US" altLang="en-US" sz="2000" dirty="0" err="1">
                <a:solidFill>
                  <a:srgbClr val="0070C0"/>
                </a:solidFill>
              </a:rPr>
              <a:t>sông</a:t>
            </a:r>
            <a:r>
              <a:rPr lang="en-US" altLang="en-US" sz="2000" dirty="0">
                <a:solidFill>
                  <a:srgbClr val="0070C0"/>
                </a:solidFill>
              </a:rPr>
              <a:t> </a:t>
            </a:r>
            <a:r>
              <a:rPr lang="en-US" altLang="en-US" sz="2000" dirty="0" err="1">
                <a:solidFill>
                  <a:srgbClr val="0070C0"/>
                </a:solidFill>
              </a:rPr>
              <a:t>Cửu</a:t>
            </a:r>
            <a:r>
              <a:rPr lang="en-US" altLang="en-US" sz="2000" dirty="0">
                <a:solidFill>
                  <a:srgbClr val="0070C0"/>
                </a:solidFill>
              </a:rPr>
              <a:t> Long. </a:t>
            </a:r>
          </a:p>
          <a:p>
            <a:pPr eaLnBrk="1" hangingPunct="1"/>
            <a:endParaRPr lang="en-US" altLang="en-US" sz="2000" dirty="0">
              <a:solidFill>
                <a:srgbClr val="0070C0"/>
              </a:solidFill>
            </a:endParaRPr>
          </a:p>
        </p:txBody>
      </p:sp>
      <p:sp>
        <p:nvSpPr>
          <p:cNvPr id="48180" name="Text Box 52">
            <a:extLst>
              <a:ext uri="{FF2B5EF4-FFF2-40B4-BE49-F238E27FC236}">
                <a16:creationId xmlns:a16="http://schemas.microsoft.com/office/drawing/2014/main" xmlns="" id="{27C1B5CF-49C5-4891-BFB9-2951FECFFE3B}"/>
              </a:ext>
            </a:extLst>
          </p:cNvPr>
          <p:cNvSpPr txBox="1">
            <a:spLocks noChangeArrowheads="1"/>
          </p:cNvSpPr>
          <p:nvPr/>
        </p:nvSpPr>
        <p:spPr bwMode="auto">
          <a:xfrm>
            <a:off x="9172815" y="3043989"/>
            <a:ext cx="2804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0070C0"/>
                </a:solidFill>
              </a:rPr>
              <a:t>Cung cấp thịt, trứng.</a:t>
            </a:r>
          </a:p>
        </p:txBody>
      </p:sp>
      <p:sp>
        <p:nvSpPr>
          <p:cNvPr id="48181" name="Text Box 53">
            <a:extLst>
              <a:ext uri="{FF2B5EF4-FFF2-40B4-BE49-F238E27FC236}">
                <a16:creationId xmlns:a16="http://schemas.microsoft.com/office/drawing/2014/main" xmlns="" id="{FF6AFBB6-EAA3-43E1-AA9C-077C7FF3B7E3}"/>
              </a:ext>
            </a:extLst>
          </p:cNvPr>
          <p:cNvSpPr txBox="1">
            <a:spLocks noChangeArrowheads="1"/>
          </p:cNvSpPr>
          <p:nvPr/>
        </p:nvSpPr>
        <p:spPr bwMode="auto">
          <a:xfrm>
            <a:off x="9513681" y="4123998"/>
            <a:ext cx="22333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dirty="0" err="1">
                <a:solidFill>
                  <a:srgbClr val="0070C0"/>
                </a:solidFill>
              </a:rPr>
              <a:t>Hơn</a:t>
            </a:r>
            <a:r>
              <a:rPr lang="en-US" altLang="en-US" sz="2000" dirty="0">
                <a:solidFill>
                  <a:srgbClr val="0070C0"/>
                </a:solidFill>
              </a:rPr>
              <a:t> 230 </a:t>
            </a:r>
            <a:r>
              <a:rPr lang="en-US" altLang="en-US" sz="2000" dirty="0" err="1" smtClean="0">
                <a:solidFill>
                  <a:srgbClr val="0070C0"/>
                </a:solidFill>
              </a:rPr>
              <a:t>triệu</a:t>
            </a:r>
            <a:r>
              <a:rPr lang="en-US" altLang="en-US" sz="2000" dirty="0" smtClean="0">
                <a:solidFill>
                  <a:srgbClr val="0070C0"/>
                </a:solidFill>
              </a:rPr>
              <a:t> con</a:t>
            </a:r>
            <a:endParaRPr lang="en-US" altLang="en-US" sz="2000" dirty="0">
              <a:solidFill>
                <a:srgbClr val="0070C0"/>
              </a:solidFill>
            </a:endParaRPr>
          </a:p>
        </p:txBody>
      </p:sp>
      <p:sp>
        <p:nvSpPr>
          <p:cNvPr id="48182" name="Text Box 54">
            <a:extLst>
              <a:ext uri="{FF2B5EF4-FFF2-40B4-BE49-F238E27FC236}">
                <a16:creationId xmlns:a16="http://schemas.microsoft.com/office/drawing/2014/main" xmlns="" id="{7E7FD7B5-90EB-40AB-9AB4-4CD1F4431914}"/>
              </a:ext>
            </a:extLst>
          </p:cNvPr>
          <p:cNvSpPr txBox="1">
            <a:spLocks noChangeArrowheads="1"/>
          </p:cNvSpPr>
          <p:nvPr/>
        </p:nvSpPr>
        <p:spPr bwMode="auto">
          <a:xfrm>
            <a:off x="9513681" y="5466513"/>
            <a:ext cx="1510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a:solidFill>
                  <a:srgbClr val="0070C0"/>
                </a:solidFill>
              </a:rPr>
              <a:t>Đồng bằng.</a:t>
            </a:r>
          </a:p>
        </p:txBody>
      </p:sp>
      <p:grpSp>
        <p:nvGrpSpPr>
          <p:cNvPr id="21" name="Group 20">
            <a:extLst>
              <a:ext uri="{FF2B5EF4-FFF2-40B4-BE49-F238E27FC236}">
                <a16:creationId xmlns:a16="http://schemas.microsoft.com/office/drawing/2014/main" xmlns="" id="{27273490-F3CD-4DF4-B7E8-943D77175814}"/>
              </a:ext>
            </a:extLst>
          </p:cNvPr>
          <p:cNvGrpSpPr/>
          <p:nvPr/>
        </p:nvGrpSpPr>
        <p:grpSpPr>
          <a:xfrm>
            <a:off x="228045" y="87671"/>
            <a:ext cx="5721064" cy="872949"/>
            <a:chOff x="1133366" y="2220084"/>
            <a:chExt cx="5681780" cy="914400"/>
          </a:xfrm>
          <a:solidFill>
            <a:schemeClr val="accent6">
              <a:lumMod val="40000"/>
              <a:lumOff val="60000"/>
            </a:schemeClr>
          </a:solidFill>
        </p:grpSpPr>
        <p:sp>
          <p:nvSpPr>
            <p:cNvPr id="22" name="Arrow: Pentagon 21">
              <a:extLst>
                <a:ext uri="{FF2B5EF4-FFF2-40B4-BE49-F238E27FC236}">
                  <a16:creationId xmlns:a16="http://schemas.microsoft.com/office/drawing/2014/main" xmlns="" id="{B336C1FF-3CC7-45C2-9E02-DC5BD0D936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3" name="TextBox 22">
              <a:extLst>
                <a:ext uri="{FF2B5EF4-FFF2-40B4-BE49-F238E27FC236}">
                  <a16:creationId xmlns:a16="http://schemas.microsoft.com/office/drawing/2014/main" xmlns="" id="{24F8C8DA-C6F0-4484-9244-2647C140750C}"/>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4" name="TextBox 23">
            <a:extLst>
              <a:ext uri="{FF2B5EF4-FFF2-40B4-BE49-F238E27FC236}">
                <a16:creationId xmlns:a16="http://schemas.microsoft.com/office/drawing/2014/main" xmlns="" id="{E1FC6429-D988-41C4-B2BC-E6A8FB84EFD0}"/>
              </a:ext>
            </a:extLst>
          </p:cNvPr>
          <p:cNvSpPr txBox="1"/>
          <p:nvPr/>
        </p:nvSpPr>
        <p:spPr>
          <a:xfrm>
            <a:off x="-1794211" y="257510"/>
            <a:ext cx="1004494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Ngành chăn nuôi</a:t>
            </a:r>
          </a:p>
        </p:txBody>
      </p:sp>
      <p:sp>
        <p:nvSpPr>
          <p:cNvPr id="25" name="Arrow: Pentagon 24">
            <a:extLst>
              <a:ext uri="{FF2B5EF4-FFF2-40B4-BE49-F238E27FC236}">
                <a16:creationId xmlns:a16="http://schemas.microsoft.com/office/drawing/2014/main" xmlns="" id="{6B0EF5D6-CA51-4786-9946-A8624571F565}"/>
              </a:ext>
            </a:extLst>
          </p:cNvPr>
          <p:cNvSpPr/>
          <p:nvPr/>
        </p:nvSpPr>
        <p:spPr>
          <a:xfrm>
            <a:off x="118223" y="84747"/>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spTree>
    <p:extLst>
      <p:ext uri="{BB962C8B-B14F-4D97-AF65-F5344CB8AC3E}">
        <p14:creationId xmlns:p14="http://schemas.microsoft.com/office/powerpoint/2010/main" val="36819245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6BA4DA3F-44FD-4867-A196-48CEEB464F46}"/>
              </a:ext>
            </a:extLst>
          </p:cNvPr>
          <p:cNvGraphicFramePr>
            <a:graphicFrameLocks noGrp="1"/>
          </p:cNvGraphicFramePr>
          <p:nvPr>
            <p:extLst>
              <p:ext uri="{D42A27DB-BD31-4B8C-83A1-F6EECF244321}">
                <p14:modId xmlns:p14="http://schemas.microsoft.com/office/powerpoint/2010/main" val="2709976797"/>
              </p:ext>
            </p:extLst>
          </p:nvPr>
        </p:nvGraphicFramePr>
        <p:xfrm>
          <a:off x="534256" y="1695235"/>
          <a:ext cx="11332395" cy="4977829"/>
        </p:xfrm>
        <a:graphic>
          <a:graphicData uri="http://schemas.openxmlformats.org/drawingml/2006/table">
            <a:tbl>
              <a:tblPr firstRow="1" firstCol="1" bandRow="1">
                <a:tableStyleId>{5C22544A-7EE6-4342-B048-85BDC9FD1C3A}</a:tableStyleId>
              </a:tblPr>
              <a:tblGrid>
                <a:gridCol w="4625820">
                  <a:extLst>
                    <a:ext uri="{9D8B030D-6E8A-4147-A177-3AD203B41FA5}">
                      <a16:colId xmlns:a16="http://schemas.microsoft.com/office/drawing/2014/main" xmlns="" val="2295488937"/>
                    </a:ext>
                  </a:extLst>
                </a:gridCol>
                <a:gridCol w="4471051">
                  <a:extLst>
                    <a:ext uri="{9D8B030D-6E8A-4147-A177-3AD203B41FA5}">
                      <a16:colId xmlns:a16="http://schemas.microsoft.com/office/drawing/2014/main" xmlns="" val="3092872103"/>
                    </a:ext>
                  </a:extLst>
                </a:gridCol>
                <a:gridCol w="2235524">
                  <a:extLst>
                    <a:ext uri="{9D8B030D-6E8A-4147-A177-3AD203B41FA5}">
                      <a16:colId xmlns:a16="http://schemas.microsoft.com/office/drawing/2014/main" xmlns="" val="1662093384"/>
                    </a:ext>
                  </a:extLst>
                </a:gridCol>
              </a:tblGrid>
              <a:tr h="1257747">
                <a:tc>
                  <a:txBody>
                    <a:bodyPr/>
                    <a:lstStyle/>
                    <a:p>
                      <a:pPr algn="just">
                        <a:lnSpc>
                          <a:spcPct val="115000"/>
                        </a:lnSpc>
                        <a:spcBef>
                          <a:spcPts val="600"/>
                        </a:spcBef>
                        <a:spcAft>
                          <a:spcPts val="600"/>
                        </a:spcAft>
                      </a:pPr>
                      <a:r>
                        <a:rPr lang="en-US" sz="3200">
                          <a:effectLst/>
                          <a:latin typeface="Arial" panose="020B0604020202020204" pitchFamily="34" charset="0"/>
                          <a:cs typeface="Arial" panose="020B0604020202020204" pitchFamily="34" charset="0"/>
                        </a:rPr>
                        <a:t>A. Vùng</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600"/>
                        </a:spcBef>
                        <a:spcAft>
                          <a:spcPts val="600"/>
                        </a:spcAft>
                      </a:pPr>
                      <a:r>
                        <a:rPr lang="en-US" sz="3200">
                          <a:effectLst/>
                          <a:latin typeface="Arial" panose="020B0604020202020204" pitchFamily="34" charset="0"/>
                          <a:cs typeface="Arial" panose="020B0604020202020204" pitchFamily="34" charset="0"/>
                        </a:rPr>
                        <a:t>B. Sản phẩm</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600"/>
                        </a:spcBef>
                        <a:spcAft>
                          <a:spcPts val="600"/>
                        </a:spcAft>
                      </a:pPr>
                      <a:r>
                        <a:rPr lang="en-US" sz="3200">
                          <a:effectLst/>
                          <a:latin typeface="Arial" panose="020B0604020202020204" pitchFamily="34" charset="0"/>
                          <a:cs typeface="Arial" panose="020B0604020202020204" pitchFamily="34" charset="0"/>
                        </a:rPr>
                        <a:t>C. Trả lời</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725791391"/>
                  </a:ext>
                </a:extLst>
              </a:tr>
              <a:tr h="602294">
                <a:tc>
                  <a:txBody>
                    <a:bodyPr/>
                    <a:lstStyle/>
                    <a:p>
                      <a:pPr algn="just">
                        <a:lnSpc>
                          <a:spcPct val="115000"/>
                        </a:lnSpc>
                        <a:spcBef>
                          <a:spcPts val="600"/>
                        </a:spcBef>
                        <a:spcAft>
                          <a:spcPts val="600"/>
                        </a:spcAft>
                      </a:pPr>
                      <a:r>
                        <a:rPr lang="en-US" sz="3200">
                          <a:solidFill>
                            <a:srgbClr val="00B050"/>
                          </a:solidFill>
                          <a:effectLst/>
                          <a:latin typeface="Arial" panose="020B0604020202020204" pitchFamily="34" charset="0"/>
                          <a:cs typeface="Arial" panose="020B0604020202020204" pitchFamily="34" charset="0"/>
                        </a:rPr>
                        <a:t>1/ Đông Nam Bộ</a:t>
                      </a:r>
                      <a:endParaRPr lang="en-US" sz="32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tc>
                  <a:txBody>
                    <a:bodyPr/>
                    <a:lstStyle/>
                    <a:p>
                      <a:pPr algn="just">
                        <a:lnSpc>
                          <a:spcPct val="115000"/>
                        </a:lnSpc>
                        <a:spcBef>
                          <a:spcPts val="600"/>
                        </a:spcBef>
                        <a:spcAft>
                          <a:spcPts val="600"/>
                        </a:spcAft>
                      </a:pPr>
                      <a:r>
                        <a:rPr lang="en-US" sz="2800">
                          <a:solidFill>
                            <a:srgbClr val="7030A0"/>
                          </a:solidFill>
                          <a:effectLst/>
                          <a:latin typeface="Arial" panose="020B0604020202020204" pitchFamily="34" charset="0"/>
                          <a:cs typeface="Arial" panose="020B0604020202020204" pitchFamily="34" charset="0"/>
                        </a:rPr>
                        <a:t>a. Chè</a:t>
                      </a:r>
                      <a:endParaRPr lang="en-US" sz="280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tc>
                  <a:txBody>
                    <a:bodyPr/>
                    <a:lstStyle/>
                    <a:p>
                      <a:pPr algn="just">
                        <a:lnSpc>
                          <a:spcPct val="115000"/>
                        </a:lnSpc>
                        <a:spcBef>
                          <a:spcPts val="600"/>
                        </a:spcBef>
                        <a:spcAft>
                          <a:spcPts val="600"/>
                        </a:spcAft>
                      </a:pPr>
                      <a:r>
                        <a:rPr lang="en-US" sz="2800">
                          <a:solidFill>
                            <a:srgbClr val="7030A0"/>
                          </a:solidFill>
                          <a:effectLst/>
                          <a:latin typeface="Arial" panose="020B0604020202020204" pitchFamily="34" charset="0"/>
                          <a:cs typeface="Arial" panose="020B0604020202020204" pitchFamily="34" charset="0"/>
                        </a:rPr>
                        <a:t>1…</a:t>
                      </a:r>
                      <a:endParaRPr lang="en-US" sz="280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225292743"/>
                  </a:ext>
                </a:extLst>
              </a:tr>
              <a:tr h="1257747">
                <a:tc>
                  <a:txBody>
                    <a:bodyPr/>
                    <a:lstStyle/>
                    <a:p>
                      <a:pPr algn="just">
                        <a:lnSpc>
                          <a:spcPct val="115000"/>
                        </a:lnSpc>
                        <a:spcBef>
                          <a:spcPts val="600"/>
                        </a:spcBef>
                        <a:spcAft>
                          <a:spcPts val="600"/>
                        </a:spcAft>
                      </a:pPr>
                      <a:r>
                        <a:rPr lang="en-US" sz="3200">
                          <a:solidFill>
                            <a:srgbClr val="00B050"/>
                          </a:solidFill>
                          <a:effectLst/>
                          <a:latin typeface="Arial" panose="020B0604020202020204" pitchFamily="34" charset="0"/>
                          <a:cs typeface="Arial" panose="020B0604020202020204" pitchFamily="34" charset="0"/>
                        </a:rPr>
                        <a:t>2/ ĐB sông Cửu Long</a:t>
                      </a:r>
                      <a:endParaRPr lang="en-US" sz="32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just">
                        <a:lnSpc>
                          <a:spcPct val="115000"/>
                        </a:lnSpc>
                        <a:spcBef>
                          <a:spcPts val="600"/>
                        </a:spcBef>
                        <a:spcAft>
                          <a:spcPts val="600"/>
                        </a:spcAft>
                      </a:pPr>
                      <a:r>
                        <a:rPr lang="en-US" sz="2800">
                          <a:solidFill>
                            <a:srgbClr val="7030A0"/>
                          </a:solidFill>
                          <a:effectLst/>
                          <a:latin typeface="Arial" panose="020B0604020202020204" pitchFamily="34" charset="0"/>
                          <a:cs typeface="Arial" panose="020B0604020202020204" pitchFamily="34" charset="0"/>
                        </a:rPr>
                        <a:t>b. Cao su, hồ tiêu, hạt điều</a:t>
                      </a:r>
                      <a:endParaRPr lang="en-US" sz="280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just">
                        <a:lnSpc>
                          <a:spcPct val="115000"/>
                        </a:lnSpc>
                        <a:spcBef>
                          <a:spcPts val="600"/>
                        </a:spcBef>
                        <a:spcAft>
                          <a:spcPts val="600"/>
                        </a:spcAft>
                      </a:pPr>
                      <a:r>
                        <a:rPr lang="en-US" sz="2800">
                          <a:solidFill>
                            <a:srgbClr val="7030A0"/>
                          </a:solidFill>
                          <a:effectLst/>
                          <a:latin typeface="Arial" panose="020B0604020202020204" pitchFamily="34" charset="0"/>
                          <a:cs typeface="Arial" panose="020B0604020202020204" pitchFamily="34" charset="0"/>
                        </a:rPr>
                        <a:t>2….</a:t>
                      </a:r>
                      <a:endParaRPr lang="en-US" sz="280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xmlns="" val="3865628627"/>
                  </a:ext>
                </a:extLst>
              </a:tr>
              <a:tr h="1257747">
                <a:tc>
                  <a:txBody>
                    <a:bodyPr/>
                    <a:lstStyle/>
                    <a:p>
                      <a:pPr algn="just">
                        <a:lnSpc>
                          <a:spcPct val="115000"/>
                        </a:lnSpc>
                        <a:spcBef>
                          <a:spcPts val="600"/>
                        </a:spcBef>
                        <a:spcAft>
                          <a:spcPts val="600"/>
                        </a:spcAft>
                      </a:pPr>
                      <a:r>
                        <a:rPr lang="fr-FR" sz="3200">
                          <a:solidFill>
                            <a:srgbClr val="00B050"/>
                          </a:solidFill>
                          <a:effectLst/>
                          <a:latin typeface="Arial" panose="020B0604020202020204" pitchFamily="34" charset="0"/>
                          <a:cs typeface="Arial" panose="020B0604020202020204" pitchFamily="34" charset="0"/>
                        </a:rPr>
                        <a:t>3/ Trung du và miền núi BB</a:t>
                      </a:r>
                      <a:endParaRPr lang="en-US" sz="32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algn="just">
                        <a:lnSpc>
                          <a:spcPct val="115000"/>
                        </a:lnSpc>
                        <a:spcBef>
                          <a:spcPts val="600"/>
                        </a:spcBef>
                        <a:spcAft>
                          <a:spcPts val="600"/>
                        </a:spcAft>
                      </a:pPr>
                      <a:r>
                        <a:rPr lang="en-US" sz="2800">
                          <a:solidFill>
                            <a:srgbClr val="7030A0"/>
                          </a:solidFill>
                          <a:effectLst/>
                          <a:latin typeface="Arial" panose="020B0604020202020204" pitchFamily="34" charset="0"/>
                          <a:cs typeface="Arial" panose="020B0604020202020204" pitchFamily="34" charset="0"/>
                        </a:rPr>
                        <a:t>c. Dừa và mía</a:t>
                      </a:r>
                      <a:endParaRPr lang="en-US" sz="280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algn="just">
                        <a:lnSpc>
                          <a:spcPct val="115000"/>
                        </a:lnSpc>
                        <a:spcBef>
                          <a:spcPts val="600"/>
                        </a:spcBef>
                        <a:spcAft>
                          <a:spcPts val="600"/>
                        </a:spcAft>
                      </a:pPr>
                      <a:r>
                        <a:rPr lang="en-US" sz="2800">
                          <a:solidFill>
                            <a:srgbClr val="7030A0"/>
                          </a:solidFill>
                          <a:effectLst/>
                          <a:latin typeface="Arial" panose="020B0604020202020204" pitchFamily="34" charset="0"/>
                          <a:cs typeface="Arial" panose="020B0604020202020204" pitchFamily="34" charset="0"/>
                        </a:rPr>
                        <a:t>3…</a:t>
                      </a:r>
                      <a:endParaRPr lang="en-US" sz="280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3960589090"/>
                  </a:ext>
                </a:extLst>
              </a:tr>
              <a:tr h="602294">
                <a:tc>
                  <a:txBody>
                    <a:bodyPr/>
                    <a:lstStyle/>
                    <a:p>
                      <a:pPr algn="just">
                        <a:lnSpc>
                          <a:spcPct val="115000"/>
                        </a:lnSpc>
                        <a:spcBef>
                          <a:spcPts val="600"/>
                        </a:spcBef>
                        <a:spcAft>
                          <a:spcPts val="600"/>
                        </a:spcAft>
                      </a:pPr>
                      <a:r>
                        <a:rPr lang="en-US" sz="3200">
                          <a:solidFill>
                            <a:srgbClr val="00B050"/>
                          </a:solidFill>
                          <a:effectLst/>
                          <a:latin typeface="Arial" panose="020B0604020202020204" pitchFamily="34" charset="0"/>
                          <a:cs typeface="Arial" panose="020B0604020202020204" pitchFamily="34" charset="0"/>
                        </a:rPr>
                        <a:t>4/ Tây nguyên</a:t>
                      </a:r>
                      <a:endParaRPr lang="en-US" sz="32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just">
                        <a:lnSpc>
                          <a:spcPct val="115000"/>
                        </a:lnSpc>
                        <a:spcBef>
                          <a:spcPts val="600"/>
                        </a:spcBef>
                        <a:spcAft>
                          <a:spcPts val="600"/>
                        </a:spcAft>
                      </a:pPr>
                      <a:r>
                        <a:rPr lang="en-US" sz="2800">
                          <a:solidFill>
                            <a:srgbClr val="7030A0"/>
                          </a:solidFill>
                          <a:effectLst/>
                          <a:latin typeface="Arial" panose="020B0604020202020204" pitchFamily="34" charset="0"/>
                          <a:cs typeface="Arial" panose="020B0604020202020204" pitchFamily="34" charset="0"/>
                        </a:rPr>
                        <a:t>d. Cà phê</a:t>
                      </a:r>
                      <a:endParaRPr lang="en-US" sz="280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just">
                        <a:lnSpc>
                          <a:spcPct val="115000"/>
                        </a:lnSpc>
                        <a:spcBef>
                          <a:spcPts val="600"/>
                        </a:spcBef>
                        <a:spcAft>
                          <a:spcPts val="600"/>
                        </a:spcAft>
                      </a:pPr>
                      <a:r>
                        <a:rPr lang="en-US" sz="2800">
                          <a:solidFill>
                            <a:srgbClr val="7030A0"/>
                          </a:solidFill>
                          <a:effectLst/>
                          <a:latin typeface="Arial" panose="020B0604020202020204" pitchFamily="34" charset="0"/>
                          <a:cs typeface="Arial" panose="020B0604020202020204" pitchFamily="34" charset="0"/>
                        </a:rPr>
                        <a:t>4….</a:t>
                      </a:r>
                      <a:endParaRPr lang="en-US" sz="280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2082160604"/>
                  </a:ext>
                </a:extLst>
              </a:tr>
            </a:tbl>
          </a:graphicData>
        </a:graphic>
      </p:graphicFrame>
      <p:sp>
        <p:nvSpPr>
          <p:cNvPr id="5" name="Rectangle 4">
            <a:extLst>
              <a:ext uri="{FF2B5EF4-FFF2-40B4-BE49-F238E27FC236}">
                <a16:creationId xmlns:a16="http://schemas.microsoft.com/office/drawing/2014/main" xmlns="" id="{479A6021-3E67-4B69-8C2F-C6424E4ED9D7}"/>
              </a:ext>
            </a:extLst>
          </p:cNvPr>
          <p:cNvSpPr/>
          <p:nvPr/>
        </p:nvSpPr>
        <p:spPr>
          <a:xfrm>
            <a:off x="3056323" y="62862"/>
            <a:ext cx="5545108" cy="675249"/>
          </a:xfrm>
          <a:prstGeom prst="rect">
            <a:avLst/>
          </a:prstGeom>
        </p:spPr>
        <p:txBody>
          <a:bodyPr wrap="none">
            <a:spAutoFit/>
          </a:bodyPr>
          <a:lstStyle/>
          <a:p>
            <a:pPr algn="just">
              <a:lnSpc>
                <a:spcPct val="115000"/>
              </a:lnSpc>
              <a:spcBef>
                <a:spcPts val="600"/>
              </a:spcBef>
              <a:spcAft>
                <a:spcPts val="600"/>
              </a:spcAft>
            </a:pPr>
            <a:r>
              <a:rPr lang="en-US" sz="3600" b="1">
                <a:solidFill>
                  <a:srgbClr val="00B050"/>
                </a:solidFill>
                <a:latin typeface="Arial" panose="020B0604020202020204" pitchFamily="34" charset="0"/>
                <a:ea typeface="Calibri" panose="020F0502020204030204" pitchFamily="34" charset="0"/>
                <a:cs typeface="Arial" panose="020B0604020202020204" pitchFamily="34" charset="0"/>
              </a:rPr>
              <a:t>LUYỆN TẬP- VẬN DỤNG</a:t>
            </a:r>
          </a:p>
        </p:txBody>
      </p:sp>
      <p:sp>
        <p:nvSpPr>
          <p:cNvPr id="6" name="Rectangle 5">
            <a:extLst>
              <a:ext uri="{FF2B5EF4-FFF2-40B4-BE49-F238E27FC236}">
                <a16:creationId xmlns:a16="http://schemas.microsoft.com/office/drawing/2014/main" xmlns="" id="{E1D003DC-7343-4477-9163-3F7FC24E781B}"/>
              </a:ext>
            </a:extLst>
          </p:cNvPr>
          <p:cNvSpPr/>
          <p:nvPr/>
        </p:nvSpPr>
        <p:spPr>
          <a:xfrm>
            <a:off x="2267580" y="834518"/>
            <a:ext cx="7656840" cy="545727"/>
          </a:xfrm>
          <a:prstGeom prst="rect">
            <a:avLst/>
          </a:prstGeom>
        </p:spPr>
        <p:txBody>
          <a:bodyPr wrap="none">
            <a:spAutoFit/>
          </a:bodyPr>
          <a:lstStyle/>
          <a:p>
            <a:pPr algn="just">
              <a:lnSpc>
                <a:spcPct val="115000"/>
              </a:lnSpc>
              <a:spcBef>
                <a:spcPts val="600"/>
              </a:spcBef>
              <a:spcAft>
                <a:spcPts val="600"/>
              </a:spcAft>
            </a:pPr>
            <a:r>
              <a:rPr lang="en-US" sz="2800" b="1">
                <a:solidFill>
                  <a:srgbClr val="FF0000"/>
                </a:solidFill>
                <a:latin typeface="Arial" panose="020B0604020202020204" pitchFamily="34" charset="0"/>
                <a:ea typeface="Calibri" panose="020F0502020204030204" pitchFamily="34" charset="0"/>
                <a:cs typeface="Arial" panose="020B0604020202020204" pitchFamily="34" charset="0"/>
              </a:rPr>
              <a:t>Câu 1. Nối ý ở cột A với cột B sao cho đúng</a:t>
            </a:r>
          </a:p>
        </p:txBody>
      </p:sp>
    </p:spTree>
    <p:extLst>
      <p:ext uri="{BB962C8B-B14F-4D97-AF65-F5344CB8AC3E}">
        <p14:creationId xmlns:p14="http://schemas.microsoft.com/office/powerpoint/2010/main" val="4153561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a:extLst>
              <a:ext uri="{FF2B5EF4-FFF2-40B4-BE49-F238E27FC236}">
                <a16:creationId xmlns:a16="http://schemas.microsoft.com/office/drawing/2014/main" xmlns="" id="{5D58749E-D069-4F09-8ABB-316FBA21516B}"/>
              </a:ext>
            </a:extLst>
          </p:cNvPr>
          <p:cNvSpPr txBox="1">
            <a:spLocks noChangeArrowheads="1"/>
          </p:cNvSpPr>
          <p:nvPr/>
        </p:nvSpPr>
        <p:spPr bwMode="auto">
          <a:xfrm>
            <a:off x="2362201" y="177801"/>
            <a:ext cx="11641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a:solidFill>
                  <a:srgbClr val="FF0066"/>
                </a:solidFill>
              </a:rPr>
              <a:t>Câu 2</a:t>
            </a:r>
          </a:p>
        </p:txBody>
      </p:sp>
      <p:sp>
        <p:nvSpPr>
          <p:cNvPr id="29699" name="Text Box 5">
            <a:extLst>
              <a:ext uri="{FF2B5EF4-FFF2-40B4-BE49-F238E27FC236}">
                <a16:creationId xmlns:a16="http://schemas.microsoft.com/office/drawing/2014/main" xmlns="" id="{D94F73F4-0584-4E8B-8C67-934BF8DE6D8D}"/>
              </a:ext>
            </a:extLst>
          </p:cNvPr>
          <p:cNvSpPr txBox="1">
            <a:spLocks noChangeArrowheads="1"/>
          </p:cNvSpPr>
          <p:nvPr/>
        </p:nvSpPr>
        <p:spPr bwMode="auto">
          <a:xfrm>
            <a:off x="1676401" y="809625"/>
            <a:ext cx="930116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a:solidFill>
                  <a:srgbClr val="0070C0"/>
                </a:solidFill>
              </a:rPr>
              <a:t>Căn cứ vào bảng số liệu dưới đây, hãy vẽ biểu đồ cột</a:t>
            </a:r>
          </a:p>
          <a:p>
            <a:pPr eaLnBrk="1" hangingPunct="1"/>
            <a:r>
              <a:rPr lang="en-US" altLang="en-US" sz="2800" b="1">
                <a:solidFill>
                  <a:srgbClr val="0070C0"/>
                </a:solidFill>
              </a:rPr>
              <a:t>Thể hiện cơ cấu giá trị sản xuất ngành chăn nuôi</a:t>
            </a:r>
            <a:r>
              <a:rPr lang="en-US" altLang="en-US">
                <a:solidFill>
                  <a:srgbClr val="0070C0"/>
                </a:solidFill>
              </a:rPr>
              <a:t>.</a:t>
            </a:r>
          </a:p>
        </p:txBody>
      </p:sp>
      <p:graphicFrame>
        <p:nvGraphicFramePr>
          <p:cNvPr id="53289" name="Group 41">
            <a:extLst>
              <a:ext uri="{FF2B5EF4-FFF2-40B4-BE49-F238E27FC236}">
                <a16:creationId xmlns:a16="http://schemas.microsoft.com/office/drawing/2014/main" xmlns="" id="{688849EB-46F9-42AB-B5F7-884FDF02D98A}"/>
              </a:ext>
            </a:extLst>
          </p:cNvPr>
          <p:cNvGraphicFramePr>
            <a:graphicFrameLocks noGrp="1"/>
          </p:cNvGraphicFramePr>
          <p:nvPr>
            <p:ph/>
          </p:nvPr>
        </p:nvGraphicFramePr>
        <p:xfrm>
          <a:off x="1828800" y="2419351"/>
          <a:ext cx="8458200" cy="2828925"/>
        </p:xfrm>
        <a:graphic>
          <a:graphicData uri="http://schemas.openxmlformats.org/drawingml/2006/table">
            <a:tbl>
              <a:tblPr/>
              <a:tblGrid>
                <a:gridCol w="1409700">
                  <a:extLst>
                    <a:ext uri="{9D8B030D-6E8A-4147-A177-3AD203B41FA5}">
                      <a16:colId xmlns:a16="http://schemas.microsoft.com/office/drawing/2014/main" xmlns="" val="20000"/>
                    </a:ext>
                  </a:extLst>
                </a:gridCol>
                <a:gridCol w="1409700">
                  <a:extLst>
                    <a:ext uri="{9D8B030D-6E8A-4147-A177-3AD203B41FA5}">
                      <a16:colId xmlns:a16="http://schemas.microsoft.com/office/drawing/2014/main" xmlns="" val="20001"/>
                    </a:ext>
                  </a:extLst>
                </a:gridCol>
                <a:gridCol w="1409700">
                  <a:extLst>
                    <a:ext uri="{9D8B030D-6E8A-4147-A177-3AD203B41FA5}">
                      <a16:colId xmlns:a16="http://schemas.microsoft.com/office/drawing/2014/main" xmlns="" val="20002"/>
                    </a:ext>
                  </a:extLst>
                </a:gridCol>
                <a:gridCol w="1409700">
                  <a:extLst>
                    <a:ext uri="{9D8B030D-6E8A-4147-A177-3AD203B41FA5}">
                      <a16:colId xmlns:a16="http://schemas.microsoft.com/office/drawing/2014/main" xmlns="" val="20003"/>
                    </a:ext>
                  </a:extLst>
                </a:gridCol>
                <a:gridCol w="1409700">
                  <a:extLst>
                    <a:ext uri="{9D8B030D-6E8A-4147-A177-3AD203B41FA5}">
                      <a16:colId xmlns:a16="http://schemas.microsoft.com/office/drawing/2014/main" xmlns="" val="20004"/>
                    </a:ext>
                  </a:extLst>
                </a:gridCol>
                <a:gridCol w="1409700">
                  <a:extLst>
                    <a:ext uri="{9D8B030D-6E8A-4147-A177-3AD203B41FA5}">
                      <a16:colId xmlns:a16="http://schemas.microsoft.com/office/drawing/2014/main" xmlns="" val="20005"/>
                    </a:ext>
                  </a:extLst>
                </a:gridCol>
              </a:tblGrid>
              <a:tr h="17985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3300"/>
                          </a:solidFill>
                          <a:effectLst/>
                          <a:latin typeface="Arial" pitchFamily="34" charset="0"/>
                        </a:rPr>
                        <a:t>Năm</a:t>
                      </a:r>
                      <a:r>
                        <a:rPr kumimoji="0" lang="en-US" sz="2800" b="1" i="0" u="none" strike="noStrike" cap="none" normalizeH="0" baseline="0" dirty="0">
                          <a:ln>
                            <a:noFill/>
                          </a:ln>
                          <a:solidFill>
                            <a:srgbClr val="003300"/>
                          </a:solidFill>
                          <a:effectLst/>
                          <a:latin typeface="Arial" pitchFamily="34" charset="0"/>
                        </a:rPr>
                        <a:t> </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3300"/>
                          </a:solidFill>
                          <a:effectLst/>
                          <a:latin typeface="Arial" pitchFamily="34" charset="0"/>
                        </a:rPr>
                        <a:t>Tổng</a:t>
                      </a:r>
                      <a:r>
                        <a:rPr kumimoji="0" lang="en-US" sz="2800" b="1" i="0" u="none" strike="noStrike" cap="none" normalizeH="0" baseline="0" dirty="0">
                          <a:ln>
                            <a:noFill/>
                          </a:ln>
                          <a:solidFill>
                            <a:srgbClr val="003300"/>
                          </a:solidFill>
                          <a:effectLst/>
                          <a:latin typeface="Arial" pitchFamily="34" charset="0"/>
                        </a:rPr>
                        <a:t> </a:t>
                      </a:r>
                      <a:r>
                        <a:rPr kumimoji="0" lang="en-US" sz="2800" b="1" i="0" u="none" strike="noStrike" cap="none" normalizeH="0" baseline="0" dirty="0" err="1">
                          <a:ln>
                            <a:noFill/>
                          </a:ln>
                          <a:solidFill>
                            <a:srgbClr val="003300"/>
                          </a:solidFill>
                          <a:effectLst/>
                          <a:latin typeface="Arial" pitchFamily="34" charset="0"/>
                        </a:rPr>
                        <a:t>số</a:t>
                      </a:r>
                      <a:r>
                        <a:rPr kumimoji="0" lang="en-US" sz="2800" b="1" i="0" u="none" strike="noStrike" cap="none" normalizeH="0" baseline="0" dirty="0">
                          <a:ln>
                            <a:noFill/>
                          </a:ln>
                          <a:solidFill>
                            <a:srgbClr val="003300"/>
                          </a:solidFill>
                          <a:effectLst/>
                          <a:latin typeface="Arial" pitchFamily="34" charset="0"/>
                        </a:rPr>
                        <a:t> </a:t>
                      </a: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3300"/>
                          </a:solidFill>
                          <a:effectLst/>
                          <a:latin typeface="Arial" pitchFamily="34" charset="0"/>
                        </a:rPr>
                        <a:t>Gia</a:t>
                      </a:r>
                      <a:r>
                        <a:rPr kumimoji="0" lang="en-US" sz="2800" b="1" i="0" u="none" strike="noStrike" cap="none" normalizeH="0" baseline="0" dirty="0">
                          <a:ln>
                            <a:noFill/>
                          </a:ln>
                          <a:solidFill>
                            <a:srgbClr val="003300"/>
                          </a:solidFill>
                          <a:effectLst/>
                          <a:latin typeface="Arial" pitchFamily="34" charset="0"/>
                        </a:rPr>
                        <a:t> </a:t>
                      </a:r>
                      <a:r>
                        <a:rPr kumimoji="0" lang="en-US" sz="2800" b="1" i="0" u="none" strike="noStrike" cap="none" normalizeH="0" baseline="0" dirty="0" err="1">
                          <a:ln>
                            <a:noFill/>
                          </a:ln>
                          <a:solidFill>
                            <a:srgbClr val="003300"/>
                          </a:solidFill>
                          <a:effectLst/>
                          <a:latin typeface="Arial" pitchFamily="34" charset="0"/>
                        </a:rPr>
                        <a:t>súc</a:t>
                      </a:r>
                      <a:endParaRPr kumimoji="0" lang="en-US" sz="2800" b="1" i="0" u="none" strike="noStrike" cap="none" normalizeH="0" baseline="0" dirty="0">
                        <a:ln>
                          <a:noFill/>
                        </a:ln>
                        <a:solidFill>
                          <a:srgbClr val="003300"/>
                        </a:solidFill>
                        <a:effectLst/>
                        <a:latin typeface="Arial" pitchFamily="34" charset="0"/>
                      </a:endParaRP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3300"/>
                          </a:solidFill>
                          <a:effectLst/>
                          <a:latin typeface="Arial" pitchFamily="34" charset="0"/>
                        </a:rPr>
                        <a:t>Gia cầm</a:t>
                      </a: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3300"/>
                          </a:solidFill>
                          <a:effectLst/>
                          <a:latin typeface="Arial" pitchFamily="34" charset="0"/>
                        </a:rPr>
                        <a:t>SP trứng, sữa</a:t>
                      </a: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3300"/>
                          </a:solidFill>
                          <a:effectLst/>
                          <a:latin typeface="Arial" pitchFamily="34" charset="0"/>
                        </a:rPr>
                        <a:t>Phụ phẩm chăn nuôi</a:t>
                      </a: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303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CC3300"/>
                          </a:solidFill>
                          <a:effectLst/>
                          <a:latin typeface="Arial" pitchFamily="34" charset="0"/>
                        </a:rPr>
                        <a:t>1990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CC3300"/>
                          </a:solidFill>
                          <a:effectLst/>
                          <a:latin typeface="Arial" pitchFamily="34" charset="0"/>
                        </a:rPr>
                        <a:t>2002</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CC3300"/>
                          </a:solidFill>
                          <a:effectLst/>
                          <a:latin typeface="Arial" pitchFamily="34" charset="0"/>
                        </a:rPr>
                        <a:t>100,0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CC3300"/>
                          </a:solidFill>
                          <a:effectLst/>
                          <a:latin typeface="Arial" pitchFamily="34" charset="0"/>
                        </a:rPr>
                        <a:t>100,0</a:t>
                      </a: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CC3300"/>
                          </a:solidFill>
                          <a:effectLst/>
                          <a:latin typeface="Arial" pitchFamily="34" charset="0"/>
                        </a:rPr>
                        <a:t>63,9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CC3300"/>
                          </a:solidFill>
                          <a:effectLst/>
                          <a:latin typeface="Arial" pitchFamily="34" charset="0"/>
                        </a:rPr>
                        <a:t>62,8</a:t>
                      </a: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CC3300"/>
                          </a:solidFill>
                          <a:effectLst/>
                          <a:latin typeface="Arial" pitchFamily="34" charset="0"/>
                        </a:rPr>
                        <a:t>19,3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CC3300"/>
                          </a:solidFill>
                          <a:effectLst/>
                          <a:latin typeface="Arial" pitchFamily="34" charset="0"/>
                        </a:rPr>
                        <a:t>17,5</a:t>
                      </a: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CC3300"/>
                          </a:solidFill>
                          <a:effectLst/>
                          <a:latin typeface="Arial" pitchFamily="34" charset="0"/>
                        </a:rPr>
                        <a:t>12,9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CC3300"/>
                          </a:solidFill>
                          <a:effectLst/>
                          <a:latin typeface="Arial" pitchFamily="34" charset="0"/>
                        </a:rPr>
                        <a:t>17,3</a:t>
                      </a: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CC3300"/>
                          </a:solidFill>
                          <a:effectLst/>
                          <a:latin typeface="Arial" pitchFamily="34" charset="0"/>
                        </a:rPr>
                        <a:t>3,9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CC3300"/>
                          </a:solidFill>
                          <a:effectLst/>
                          <a:latin typeface="Arial" pitchFamily="34" charset="0"/>
                        </a:rPr>
                        <a:t>2,4</a:t>
                      </a: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29723" name="Text Box 42">
            <a:extLst>
              <a:ext uri="{FF2B5EF4-FFF2-40B4-BE49-F238E27FC236}">
                <a16:creationId xmlns:a16="http://schemas.microsoft.com/office/drawing/2014/main" xmlns="" id="{D9580A7D-7556-4301-A294-753223DCC8B3}"/>
              </a:ext>
            </a:extLst>
          </p:cNvPr>
          <p:cNvSpPr txBox="1">
            <a:spLocks noChangeArrowheads="1"/>
          </p:cNvSpPr>
          <p:nvPr/>
        </p:nvSpPr>
        <p:spPr bwMode="auto">
          <a:xfrm>
            <a:off x="1633539" y="1828801"/>
            <a:ext cx="93868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a:solidFill>
                  <a:srgbClr val="CC3300"/>
                </a:solidFill>
              </a:rPr>
              <a:t>Bảng 8.4. Cơ cấu giá trị sản xuất ngành chăn nuôi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67" name="Rectangle 43">
            <a:extLst>
              <a:ext uri="{FF2B5EF4-FFF2-40B4-BE49-F238E27FC236}">
                <a16:creationId xmlns:a16="http://schemas.microsoft.com/office/drawing/2014/main" xmlns="" id="{00E8C340-3ACC-4D0B-8B98-88A6E4E21BBE}"/>
              </a:ext>
            </a:extLst>
          </p:cNvPr>
          <p:cNvSpPr>
            <a:spLocks noChangeArrowheads="1"/>
          </p:cNvSpPr>
          <p:nvPr/>
        </p:nvSpPr>
        <p:spPr bwMode="auto">
          <a:xfrm>
            <a:off x="7239000" y="2743200"/>
            <a:ext cx="3048000" cy="2133600"/>
          </a:xfrm>
          <a:prstGeom prst="rect">
            <a:avLst/>
          </a:prstGeom>
          <a:solidFill>
            <a:srgbClr val="CCFF33"/>
          </a:solidFill>
          <a:ln w="38100" cmpd="dbl">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30723" name="Line 4">
            <a:extLst>
              <a:ext uri="{FF2B5EF4-FFF2-40B4-BE49-F238E27FC236}">
                <a16:creationId xmlns:a16="http://schemas.microsoft.com/office/drawing/2014/main" xmlns="" id="{4E71F0BA-DDE5-4DCA-8B01-DEF71B54F6DC}"/>
              </a:ext>
            </a:extLst>
          </p:cNvPr>
          <p:cNvSpPr>
            <a:spLocks noChangeShapeType="1"/>
          </p:cNvSpPr>
          <p:nvPr/>
        </p:nvSpPr>
        <p:spPr bwMode="auto">
          <a:xfrm>
            <a:off x="2751138" y="561976"/>
            <a:ext cx="0" cy="5122863"/>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 name="Line 5">
            <a:extLst>
              <a:ext uri="{FF2B5EF4-FFF2-40B4-BE49-F238E27FC236}">
                <a16:creationId xmlns:a16="http://schemas.microsoft.com/office/drawing/2014/main" xmlns="" id="{5D08404B-0FCA-4129-9711-E20E1891D75E}"/>
              </a:ext>
            </a:extLst>
          </p:cNvPr>
          <p:cNvSpPr>
            <a:spLocks noChangeShapeType="1"/>
          </p:cNvSpPr>
          <p:nvPr/>
        </p:nvSpPr>
        <p:spPr bwMode="auto">
          <a:xfrm>
            <a:off x="2751138" y="5684838"/>
            <a:ext cx="4038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Line 7">
            <a:extLst>
              <a:ext uri="{FF2B5EF4-FFF2-40B4-BE49-F238E27FC236}">
                <a16:creationId xmlns:a16="http://schemas.microsoft.com/office/drawing/2014/main" xmlns="" id="{2B4F6D18-37EF-43EA-89B9-DA4D0C594C2F}"/>
              </a:ext>
            </a:extLst>
          </p:cNvPr>
          <p:cNvSpPr>
            <a:spLocks noChangeShapeType="1"/>
          </p:cNvSpPr>
          <p:nvPr/>
        </p:nvSpPr>
        <p:spPr bwMode="auto">
          <a:xfrm>
            <a:off x="2674938" y="47704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6" name="Line 8">
            <a:extLst>
              <a:ext uri="{FF2B5EF4-FFF2-40B4-BE49-F238E27FC236}">
                <a16:creationId xmlns:a16="http://schemas.microsoft.com/office/drawing/2014/main" xmlns="" id="{A29FEBDC-DD4F-4093-BF09-02572962D1E2}"/>
              </a:ext>
            </a:extLst>
          </p:cNvPr>
          <p:cNvSpPr>
            <a:spLocks noChangeShapeType="1"/>
          </p:cNvSpPr>
          <p:nvPr/>
        </p:nvSpPr>
        <p:spPr bwMode="auto">
          <a:xfrm>
            <a:off x="2674938" y="38560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7" name="Line 9">
            <a:extLst>
              <a:ext uri="{FF2B5EF4-FFF2-40B4-BE49-F238E27FC236}">
                <a16:creationId xmlns:a16="http://schemas.microsoft.com/office/drawing/2014/main" xmlns="" id="{AD39037D-28DE-4910-B57A-2B38A1C5731B}"/>
              </a:ext>
            </a:extLst>
          </p:cNvPr>
          <p:cNvSpPr>
            <a:spLocks noChangeShapeType="1"/>
          </p:cNvSpPr>
          <p:nvPr/>
        </p:nvSpPr>
        <p:spPr bwMode="auto">
          <a:xfrm>
            <a:off x="2689225" y="29416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Line 10">
            <a:extLst>
              <a:ext uri="{FF2B5EF4-FFF2-40B4-BE49-F238E27FC236}">
                <a16:creationId xmlns:a16="http://schemas.microsoft.com/office/drawing/2014/main" xmlns="" id="{A896F0A3-18D6-4392-A35B-DD3088079C28}"/>
              </a:ext>
            </a:extLst>
          </p:cNvPr>
          <p:cNvSpPr>
            <a:spLocks noChangeShapeType="1"/>
          </p:cNvSpPr>
          <p:nvPr/>
        </p:nvSpPr>
        <p:spPr bwMode="auto">
          <a:xfrm>
            <a:off x="2690813" y="20272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9" name="Line 11">
            <a:extLst>
              <a:ext uri="{FF2B5EF4-FFF2-40B4-BE49-F238E27FC236}">
                <a16:creationId xmlns:a16="http://schemas.microsoft.com/office/drawing/2014/main" xmlns="" id="{568CE17B-0868-4A5A-9CE9-D95EF6F5D7D4}"/>
              </a:ext>
            </a:extLst>
          </p:cNvPr>
          <p:cNvSpPr>
            <a:spLocks noChangeShapeType="1"/>
          </p:cNvSpPr>
          <p:nvPr/>
        </p:nvSpPr>
        <p:spPr bwMode="auto">
          <a:xfrm>
            <a:off x="2690813" y="11128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0" name="Text Box 12">
            <a:extLst>
              <a:ext uri="{FF2B5EF4-FFF2-40B4-BE49-F238E27FC236}">
                <a16:creationId xmlns:a16="http://schemas.microsoft.com/office/drawing/2014/main" xmlns="" id="{931D1BA8-6187-4CCD-BB74-41D4CAD6AFF7}"/>
              </a:ext>
            </a:extLst>
          </p:cNvPr>
          <p:cNvSpPr txBox="1">
            <a:spLocks noChangeArrowheads="1"/>
          </p:cNvSpPr>
          <p:nvPr/>
        </p:nvSpPr>
        <p:spPr bwMode="auto">
          <a:xfrm>
            <a:off x="2236788" y="45862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chemeClr val="accent2"/>
                </a:solidFill>
              </a:rPr>
              <a:t>20</a:t>
            </a:r>
          </a:p>
        </p:txBody>
      </p:sp>
      <p:sp>
        <p:nvSpPr>
          <p:cNvPr id="30731" name="Text Box 13">
            <a:extLst>
              <a:ext uri="{FF2B5EF4-FFF2-40B4-BE49-F238E27FC236}">
                <a16:creationId xmlns:a16="http://schemas.microsoft.com/office/drawing/2014/main" xmlns="" id="{7A3D3BCC-C71D-4C7C-B0FB-B56BC813FC0A}"/>
              </a:ext>
            </a:extLst>
          </p:cNvPr>
          <p:cNvSpPr txBox="1">
            <a:spLocks noChangeArrowheads="1"/>
          </p:cNvSpPr>
          <p:nvPr/>
        </p:nvSpPr>
        <p:spPr bwMode="auto">
          <a:xfrm>
            <a:off x="2252663" y="36718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chemeClr val="accent2"/>
                </a:solidFill>
              </a:rPr>
              <a:t>40</a:t>
            </a:r>
          </a:p>
        </p:txBody>
      </p:sp>
      <p:sp>
        <p:nvSpPr>
          <p:cNvPr id="30732" name="Text Box 14">
            <a:extLst>
              <a:ext uri="{FF2B5EF4-FFF2-40B4-BE49-F238E27FC236}">
                <a16:creationId xmlns:a16="http://schemas.microsoft.com/office/drawing/2014/main" xmlns="" id="{F39DC7E3-B7DE-4294-B2DF-98A6A95AB592}"/>
              </a:ext>
            </a:extLst>
          </p:cNvPr>
          <p:cNvSpPr txBox="1">
            <a:spLocks noChangeArrowheads="1"/>
          </p:cNvSpPr>
          <p:nvPr/>
        </p:nvSpPr>
        <p:spPr bwMode="auto">
          <a:xfrm>
            <a:off x="2312988" y="27574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chemeClr val="accent2"/>
                </a:solidFill>
              </a:rPr>
              <a:t>60</a:t>
            </a:r>
          </a:p>
        </p:txBody>
      </p:sp>
      <p:sp>
        <p:nvSpPr>
          <p:cNvPr id="30733" name="Text Box 15">
            <a:extLst>
              <a:ext uri="{FF2B5EF4-FFF2-40B4-BE49-F238E27FC236}">
                <a16:creationId xmlns:a16="http://schemas.microsoft.com/office/drawing/2014/main" xmlns="" id="{E94F9C7F-31B8-4A66-B2D0-AF40B6C86B4E}"/>
              </a:ext>
            </a:extLst>
          </p:cNvPr>
          <p:cNvSpPr txBox="1">
            <a:spLocks noChangeArrowheads="1"/>
          </p:cNvSpPr>
          <p:nvPr/>
        </p:nvSpPr>
        <p:spPr bwMode="auto">
          <a:xfrm>
            <a:off x="2312988" y="18430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chemeClr val="accent2"/>
                </a:solidFill>
              </a:rPr>
              <a:t>80</a:t>
            </a:r>
          </a:p>
        </p:txBody>
      </p:sp>
      <p:sp>
        <p:nvSpPr>
          <p:cNvPr id="30734" name="Text Box 16">
            <a:extLst>
              <a:ext uri="{FF2B5EF4-FFF2-40B4-BE49-F238E27FC236}">
                <a16:creationId xmlns:a16="http://schemas.microsoft.com/office/drawing/2014/main" xmlns="" id="{966B70A9-F008-406A-B9B8-4F63B7050DA6}"/>
              </a:ext>
            </a:extLst>
          </p:cNvPr>
          <p:cNvSpPr txBox="1">
            <a:spLocks noChangeArrowheads="1"/>
          </p:cNvSpPr>
          <p:nvPr/>
        </p:nvSpPr>
        <p:spPr bwMode="auto">
          <a:xfrm>
            <a:off x="2185988" y="92868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chemeClr val="accent2"/>
                </a:solidFill>
              </a:rPr>
              <a:t>100</a:t>
            </a:r>
          </a:p>
        </p:txBody>
      </p:sp>
      <p:sp>
        <p:nvSpPr>
          <p:cNvPr id="30735" name="Text Box 17">
            <a:extLst>
              <a:ext uri="{FF2B5EF4-FFF2-40B4-BE49-F238E27FC236}">
                <a16:creationId xmlns:a16="http://schemas.microsoft.com/office/drawing/2014/main" xmlns="" id="{627FDF81-2F48-48F7-81D9-1857D0D42301}"/>
              </a:ext>
            </a:extLst>
          </p:cNvPr>
          <p:cNvSpPr txBox="1">
            <a:spLocks noChangeArrowheads="1"/>
          </p:cNvSpPr>
          <p:nvPr/>
        </p:nvSpPr>
        <p:spPr bwMode="auto">
          <a:xfrm>
            <a:off x="2287588" y="561976"/>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chemeClr val="accent2"/>
                </a:solidFill>
              </a:rPr>
              <a:t>%</a:t>
            </a:r>
          </a:p>
        </p:txBody>
      </p:sp>
      <p:sp>
        <p:nvSpPr>
          <p:cNvPr id="30736" name="Line 18">
            <a:extLst>
              <a:ext uri="{FF2B5EF4-FFF2-40B4-BE49-F238E27FC236}">
                <a16:creationId xmlns:a16="http://schemas.microsoft.com/office/drawing/2014/main" xmlns="" id="{56E09FFD-95F1-4DFF-B7C3-C1A9B941D3A9}"/>
              </a:ext>
            </a:extLst>
          </p:cNvPr>
          <p:cNvSpPr>
            <a:spLocks noChangeShapeType="1"/>
          </p:cNvSpPr>
          <p:nvPr/>
        </p:nvSpPr>
        <p:spPr bwMode="auto">
          <a:xfrm>
            <a:off x="4046538" y="5608638"/>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Line 19">
            <a:extLst>
              <a:ext uri="{FF2B5EF4-FFF2-40B4-BE49-F238E27FC236}">
                <a16:creationId xmlns:a16="http://schemas.microsoft.com/office/drawing/2014/main" xmlns="" id="{B3A92A55-49CD-4074-838C-E58F543A637F}"/>
              </a:ext>
            </a:extLst>
          </p:cNvPr>
          <p:cNvSpPr>
            <a:spLocks noChangeShapeType="1"/>
          </p:cNvSpPr>
          <p:nvPr/>
        </p:nvSpPr>
        <p:spPr bwMode="auto">
          <a:xfrm>
            <a:off x="5494338" y="5570538"/>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8" name="Text Box 20">
            <a:extLst>
              <a:ext uri="{FF2B5EF4-FFF2-40B4-BE49-F238E27FC236}">
                <a16:creationId xmlns:a16="http://schemas.microsoft.com/office/drawing/2014/main" xmlns="" id="{F4A9ECAC-B148-445B-9C00-76BC8F0BFECF}"/>
              </a:ext>
            </a:extLst>
          </p:cNvPr>
          <p:cNvSpPr txBox="1">
            <a:spLocks noChangeArrowheads="1"/>
          </p:cNvSpPr>
          <p:nvPr/>
        </p:nvSpPr>
        <p:spPr bwMode="auto">
          <a:xfrm>
            <a:off x="3700463" y="57991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rgbClr val="CC3300"/>
                </a:solidFill>
              </a:rPr>
              <a:t>1990</a:t>
            </a:r>
          </a:p>
        </p:txBody>
      </p:sp>
      <p:sp>
        <p:nvSpPr>
          <p:cNvPr id="30739" name="Text Box 21">
            <a:extLst>
              <a:ext uri="{FF2B5EF4-FFF2-40B4-BE49-F238E27FC236}">
                <a16:creationId xmlns:a16="http://schemas.microsoft.com/office/drawing/2014/main" xmlns="" id="{B8F806E5-BDDE-4F0D-83C0-E8CA65BD4F35}"/>
              </a:ext>
            </a:extLst>
          </p:cNvPr>
          <p:cNvSpPr txBox="1">
            <a:spLocks noChangeArrowheads="1"/>
          </p:cNvSpPr>
          <p:nvPr/>
        </p:nvSpPr>
        <p:spPr bwMode="auto">
          <a:xfrm>
            <a:off x="5148263" y="58372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rgbClr val="CC3300"/>
                </a:solidFill>
              </a:rPr>
              <a:t>2002</a:t>
            </a:r>
          </a:p>
        </p:txBody>
      </p:sp>
      <p:sp>
        <p:nvSpPr>
          <p:cNvPr id="52246" name="Rectangle 22">
            <a:extLst>
              <a:ext uri="{FF2B5EF4-FFF2-40B4-BE49-F238E27FC236}">
                <a16:creationId xmlns:a16="http://schemas.microsoft.com/office/drawing/2014/main" xmlns="" id="{39F8EB7B-9327-40EC-929C-23FF21D269C8}"/>
              </a:ext>
            </a:extLst>
          </p:cNvPr>
          <p:cNvSpPr>
            <a:spLocks noChangeArrowheads="1"/>
          </p:cNvSpPr>
          <p:nvPr/>
        </p:nvSpPr>
        <p:spPr bwMode="auto">
          <a:xfrm>
            <a:off x="3741739" y="2757488"/>
            <a:ext cx="746125" cy="2927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a:t>63,9</a:t>
            </a:r>
          </a:p>
        </p:txBody>
      </p:sp>
      <p:sp>
        <p:nvSpPr>
          <p:cNvPr id="52247" name="Rectangle 23">
            <a:extLst>
              <a:ext uri="{FF2B5EF4-FFF2-40B4-BE49-F238E27FC236}">
                <a16:creationId xmlns:a16="http://schemas.microsoft.com/office/drawing/2014/main" xmlns="" id="{6DBED07F-EFCE-41B4-8FD2-CB3B71A59E64}"/>
              </a:ext>
            </a:extLst>
          </p:cNvPr>
          <p:cNvSpPr>
            <a:spLocks noChangeArrowheads="1"/>
          </p:cNvSpPr>
          <p:nvPr/>
        </p:nvSpPr>
        <p:spPr bwMode="auto">
          <a:xfrm>
            <a:off x="3741739" y="1889126"/>
            <a:ext cx="746125" cy="868363"/>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a:t>19,3</a:t>
            </a:r>
          </a:p>
        </p:txBody>
      </p:sp>
      <p:sp>
        <p:nvSpPr>
          <p:cNvPr id="52248" name="Rectangle 24">
            <a:extLst>
              <a:ext uri="{FF2B5EF4-FFF2-40B4-BE49-F238E27FC236}">
                <a16:creationId xmlns:a16="http://schemas.microsoft.com/office/drawing/2014/main" xmlns="" id="{AA15EB4E-925A-4007-AF0B-02AEC7AD8FF2}"/>
              </a:ext>
            </a:extLst>
          </p:cNvPr>
          <p:cNvSpPr>
            <a:spLocks noChangeArrowheads="1"/>
          </p:cNvSpPr>
          <p:nvPr/>
        </p:nvSpPr>
        <p:spPr bwMode="auto">
          <a:xfrm>
            <a:off x="3741739" y="1220788"/>
            <a:ext cx="746125" cy="671512"/>
          </a:xfrm>
          <a:prstGeom prst="rect">
            <a:avLst/>
          </a:prstGeom>
          <a:solidFill>
            <a:srgbClr val="CC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a:t>12,9</a:t>
            </a:r>
          </a:p>
        </p:txBody>
      </p:sp>
      <p:sp>
        <p:nvSpPr>
          <p:cNvPr id="52249" name="Rectangle 25">
            <a:extLst>
              <a:ext uri="{FF2B5EF4-FFF2-40B4-BE49-F238E27FC236}">
                <a16:creationId xmlns:a16="http://schemas.microsoft.com/office/drawing/2014/main" xmlns="" id="{81A60F63-39C7-4BAE-ABF5-FA0728BA83DB}"/>
              </a:ext>
            </a:extLst>
          </p:cNvPr>
          <p:cNvSpPr>
            <a:spLocks noChangeArrowheads="1"/>
          </p:cNvSpPr>
          <p:nvPr/>
        </p:nvSpPr>
        <p:spPr bwMode="auto">
          <a:xfrm>
            <a:off x="3741739" y="1095375"/>
            <a:ext cx="746125" cy="114300"/>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52250" name="Rectangle 26">
            <a:extLst>
              <a:ext uri="{FF2B5EF4-FFF2-40B4-BE49-F238E27FC236}">
                <a16:creationId xmlns:a16="http://schemas.microsoft.com/office/drawing/2014/main" xmlns="" id="{E754C1F6-2845-4CDC-B8C5-4345B5ABEC90}"/>
              </a:ext>
            </a:extLst>
          </p:cNvPr>
          <p:cNvSpPr>
            <a:spLocks noChangeArrowheads="1"/>
          </p:cNvSpPr>
          <p:nvPr/>
        </p:nvSpPr>
        <p:spPr bwMode="auto">
          <a:xfrm>
            <a:off x="5148264" y="2817814"/>
            <a:ext cx="746125" cy="2867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a:t>62,8</a:t>
            </a:r>
          </a:p>
        </p:txBody>
      </p:sp>
      <p:sp>
        <p:nvSpPr>
          <p:cNvPr id="52251" name="Rectangle 27">
            <a:extLst>
              <a:ext uri="{FF2B5EF4-FFF2-40B4-BE49-F238E27FC236}">
                <a16:creationId xmlns:a16="http://schemas.microsoft.com/office/drawing/2014/main" xmlns="" id="{6DDDA473-DC3B-4E81-8A2E-01054EFC0793}"/>
              </a:ext>
            </a:extLst>
          </p:cNvPr>
          <p:cNvSpPr>
            <a:spLocks noChangeArrowheads="1"/>
          </p:cNvSpPr>
          <p:nvPr/>
        </p:nvSpPr>
        <p:spPr bwMode="auto">
          <a:xfrm>
            <a:off x="5148264" y="1174751"/>
            <a:ext cx="746125" cy="836613"/>
          </a:xfrm>
          <a:prstGeom prst="rect">
            <a:avLst/>
          </a:prstGeom>
          <a:solidFill>
            <a:srgbClr val="CC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a:t>17,3</a:t>
            </a:r>
          </a:p>
        </p:txBody>
      </p:sp>
      <p:sp>
        <p:nvSpPr>
          <p:cNvPr id="52252" name="Rectangle 28">
            <a:extLst>
              <a:ext uri="{FF2B5EF4-FFF2-40B4-BE49-F238E27FC236}">
                <a16:creationId xmlns:a16="http://schemas.microsoft.com/office/drawing/2014/main" xmlns="" id="{39C04AAA-8515-40C9-85E2-D7D89928E85F}"/>
              </a:ext>
            </a:extLst>
          </p:cNvPr>
          <p:cNvSpPr>
            <a:spLocks noChangeArrowheads="1"/>
          </p:cNvSpPr>
          <p:nvPr/>
        </p:nvSpPr>
        <p:spPr bwMode="auto">
          <a:xfrm>
            <a:off x="5148264" y="2011363"/>
            <a:ext cx="746125" cy="80645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a:t>17,5</a:t>
            </a:r>
          </a:p>
        </p:txBody>
      </p:sp>
      <p:sp>
        <p:nvSpPr>
          <p:cNvPr id="52253" name="Rectangle 29">
            <a:extLst>
              <a:ext uri="{FF2B5EF4-FFF2-40B4-BE49-F238E27FC236}">
                <a16:creationId xmlns:a16="http://schemas.microsoft.com/office/drawing/2014/main" xmlns="" id="{1E924633-EE69-4C10-86C3-56B8B14ED0C0}"/>
              </a:ext>
            </a:extLst>
          </p:cNvPr>
          <p:cNvSpPr>
            <a:spLocks noChangeArrowheads="1"/>
          </p:cNvSpPr>
          <p:nvPr/>
        </p:nvSpPr>
        <p:spPr bwMode="auto">
          <a:xfrm>
            <a:off x="5146676" y="1089025"/>
            <a:ext cx="746125" cy="84138"/>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52254" name="Text Box 30">
            <a:extLst>
              <a:ext uri="{FF2B5EF4-FFF2-40B4-BE49-F238E27FC236}">
                <a16:creationId xmlns:a16="http://schemas.microsoft.com/office/drawing/2014/main" xmlns="" id="{8D6EC663-9A2B-42EB-A164-B08BC7C34D2F}"/>
              </a:ext>
            </a:extLst>
          </p:cNvPr>
          <p:cNvSpPr txBox="1">
            <a:spLocks noChangeArrowheads="1"/>
          </p:cNvSpPr>
          <p:nvPr/>
        </p:nvSpPr>
        <p:spPr bwMode="auto">
          <a:xfrm>
            <a:off x="3890963" y="72231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rgbClr val="FF0066"/>
                </a:solidFill>
              </a:rPr>
              <a:t>3,9</a:t>
            </a:r>
          </a:p>
        </p:txBody>
      </p:sp>
      <p:sp>
        <p:nvSpPr>
          <p:cNvPr id="52255" name="Text Box 31">
            <a:extLst>
              <a:ext uri="{FF2B5EF4-FFF2-40B4-BE49-F238E27FC236}">
                <a16:creationId xmlns:a16="http://schemas.microsoft.com/office/drawing/2014/main" xmlns="" id="{765F2766-EDD8-4F00-906B-522897654291}"/>
              </a:ext>
            </a:extLst>
          </p:cNvPr>
          <p:cNvSpPr txBox="1">
            <a:spLocks noChangeArrowheads="1"/>
          </p:cNvSpPr>
          <p:nvPr/>
        </p:nvSpPr>
        <p:spPr bwMode="auto">
          <a:xfrm>
            <a:off x="5243513" y="73818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rgbClr val="FF0066"/>
                </a:solidFill>
              </a:rPr>
              <a:t>2,4</a:t>
            </a:r>
          </a:p>
        </p:txBody>
      </p:sp>
      <p:sp>
        <p:nvSpPr>
          <p:cNvPr id="30750" name="Text Box 32">
            <a:extLst>
              <a:ext uri="{FF2B5EF4-FFF2-40B4-BE49-F238E27FC236}">
                <a16:creationId xmlns:a16="http://schemas.microsoft.com/office/drawing/2014/main" xmlns="" id="{8EE2DA4B-434D-4BA9-B460-14CA2B65ECFA}"/>
              </a:ext>
            </a:extLst>
          </p:cNvPr>
          <p:cNvSpPr txBox="1">
            <a:spLocks noChangeArrowheads="1"/>
          </p:cNvSpPr>
          <p:nvPr/>
        </p:nvSpPr>
        <p:spPr bwMode="auto">
          <a:xfrm>
            <a:off x="6097588" y="5799138"/>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rgbClr val="CC3300"/>
                </a:solidFill>
              </a:rPr>
              <a:t>Năm</a:t>
            </a:r>
          </a:p>
        </p:txBody>
      </p:sp>
      <p:sp>
        <p:nvSpPr>
          <p:cNvPr id="52257" name="Rectangle 33">
            <a:extLst>
              <a:ext uri="{FF2B5EF4-FFF2-40B4-BE49-F238E27FC236}">
                <a16:creationId xmlns:a16="http://schemas.microsoft.com/office/drawing/2014/main" xmlns="" id="{DBB0A25C-D098-464F-B2D6-D43AAE71BCFC}"/>
              </a:ext>
            </a:extLst>
          </p:cNvPr>
          <p:cNvSpPr>
            <a:spLocks noChangeArrowheads="1"/>
          </p:cNvSpPr>
          <p:nvPr/>
        </p:nvSpPr>
        <p:spPr bwMode="auto">
          <a:xfrm>
            <a:off x="7315201" y="4343400"/>
            <a:ext cx="746125"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a:t> </a:t>
            </a:r>
          </a:p>
        </p:txBody>
      </p:sp>
      <p:sp>
        <p:nvSpPr>
          <p:cNvPr id="52258" name="Rectangle 34">
            <a:extLst>
              <a:ext uri="{FF2B5EF4-FFF2-40B4-BE49-F238E27FC236}">
                <a16:creationId xmlns:a16="http://schemas.microsoft.com/office/drawing/2014/main" xmlns="" id="{D82462CF-B920-424C-9602-52259D7E1468}"/>
              </a:ext>
            </a:extLst>
          </p:cNvPr>
          <p:cNvSpPr>
            <a:spLocks noChangeArrowheads="1"/>
          </p:cNvSpPr>
          <p:nvPr/>
        </p:nvSpPr>
        <p:spPr bwMode="auto">
          <a:xfrm>
            <a:off x="7315201" y="3854450"/>
            <a:ext cx="746125" cy="304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a:t> </a:t>
            </a:r>
          </a:p>
        </p:txBody>
      </p:sp>
      <p:sp>
        <p:nvSpPr>
          <p:cNvPr id="52259" name="Rectangle 35">
            <a:extLst>
              <a:ext uri="{FF2B5EF4-FFF2-40B4-BE49-F238E27FC236}">
                <a16:creationId xmlns:a16="http://schemas.microsoft.com/office/drawing/2014/main" xmlns="" id="{82357070-75C7-4245-B0DB-169D5FB732D4}"/>
              </a:ext>
            </a:extLst>
          </p:cNvPr>
          <p:cNvSpPr>
            <a:spLocks noChangeArrowheads="1"/>
          </p:cNvSpPr>
          <p:nvPr/>
        </p:nvSpPr>
        <p:spPr bwMode="auto">
          <a:xfrm>
            <a:off x="7315201" y="3352800"/>
            <a:ext cx="746125" cy="304800"/>
          </a:xfrm>
          <a:prstGeom prst="rect">
            <a:avLst/>
          </a:prstGeom>
          <a:solidFill>
            <a:srgbClr val="CC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a:t> </a:t>
            </a:r>
          </a:p>
        </p:txBody>
      </p:sp>
      <p:sp>
        <p:nvSpPr>
          <p:cNvPr id="52260" name="Rectangle 36">
            <a:extLst>
              <a:ext uri="{FF2B5EF4-FFF2-40B4-BE49-F238E27FC236}">
                <a16:creationId xmlns:a16="http://schemas.microsoft.com/office/drawing/2014/main" xmlns="" id="{CB322590-7DE8-4737-86E7-20D0131BB124}"/>
              </a:ext>
            </a:extLst>
          </p:cNvPr>
          <p:cNvSpPr>
            <a:spLocks noChangeArrowheads="1"/>
          </p:cNvSpPr>
          <p:nvPr/>
        </p:nvSpPr>
        <p:spPr bwMode="auto">
          <a:xfrm>
            <a:off x="7315201" y="2940050"/>
            <a:ext cx="746125" cy="304800"/>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52261" name="Text Box 37">
            <a:extLst>
              <a:ext uri="{FF2B5EF4-FFF2-40B4-BE49-F238E27FC236}">
                <a16:creationId xmlns:a16="http://schemas.microsoft.com/office/drawing/2014/main" xmlns="" id="{932E0DD5-82D5-452C-9C95-A89304B69413}"/>
              </a:ext>
            </a:extLst>
          </p:cNvPr>
          <p:cNvSpPr txBox="1">
            <a:spLocks noChangeArrowheads="1"/>
          </p:cNvSpPr>
          <p:nvPr/>
        </p:nvSpPr>
        <p:spPr bwMode="auto">
          <a:xfrm>
            <a:off x="8229600" y="434181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chemeClr val="hlink"/>
                </a:solidFill>
              </a:rPr>
              <a:t>Gia súc</a:t>
            </a:r>
          </a:p>
        </p:txBody>
      </p:sp>
      <p:sp>
        <p:nvSpPr>
          <p:cNvPr id="52262" name="Text Box 38">
            <a:extLst>
              <a:ext uri="{FF2B5EF4-FFF2-40B4-BE49-F238E27FC236}">
                <a16:creationId xmlns:a16="http://schemas.microsoft.com/office/drawing/2014/main" xmlns="" id="{5AC5B307-A2FF-43BA-98E3-86840E04D162}"/>
              </a:ext>
            </a:extLst>
          </p:cNvPr>
          <p:cNvSpPr txBox="1">
            <a:spLocks noChangeArrowheads="1"/>
          </p:cNvSpPr>
          <p:nvPr/>
        </p:nvSpPr>
        <p:spPr bwMode="auto">
          <a:xfrm>
            <a:off x="8229600" y="385445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chemeClr val="hlink"/>
                </a:solidFill>
              </a:rPr>
              <a:t>Gia cầm</a:t>
            </a:r>
          </a:p>
        </p:txBody>
      </p:sp>
      <p:sp>
        <p:nvSpPr>
          <p:cNvPr id="52263" name="Text Box 39">
            <a:extLst>
              <a:ext uri="{FF2B5EF4-FFF2-40B4-BE49-F238E27FC236}">
                <a16:creationId xmlns:a16="http://schemas.microsoft.com/office/drawing/2014/main" xmlns="" id="{66BC2009-22D7-4FD7-92A4-FF1EC5980AAA}"/>
              </a:ext>
            </a:extLst>
          </p:cNvPr>
          <p:cNvSpPr txBox="1">
            <a:spLocks noChangeArrowheads="1"/>
          </p:cNvSpPr>
          <p:nvPr/>
        </p:nvSpPr>
        <p:spPr bwMode="auto">
          <a:xfrm>
            <a:off x="8229600" y="3352801"/>
            <a:ext cx="180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chemeClr val="hlink"/>
                </a:solidFill>
              </a:rPr>
              <a:t>SP chứng, sữa</a:t>
            </a:r>
          </a:p>
        </p:txBody>
      </p:sp>
      <p:sp>
        <p:nvSpPr>
          <p:cNvPr id="52264" name="Text Box 40">
            <a:extLst>
              <a:ext uri="{FF2B5EF4-FFF2-40B4-BE49-F238E27FC236}">
                <a16:creationId xmlns:a16="http://schemas.microsoft.com/office/drawing/2014/main" xmlns="" id="{A2AB3F09-C590-4A85-B8E9-7E654CC3F5AC}"/>
              </a:ext>
            </a:extLst>
          </p:cNvPr>
          <p:cNvSpPr txBox="1">
            <a:spLocks noChangeArrowheads="1"/>
          </p:cNvSpPr>
          <p:nvPr/>
        </p:nvSpPr>
        <p:spPr bwMode="auto">
          <a:xfrm>
            <a:off x="8229600" y="2938463"/>
            <a:ext cx="163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solidFill>
                  <a:schemeClr val="hlink"/>
                </a:solidFill>
              </a:rPr>
              <a:t>PP chăn nuôi</a:t>
            </a:r>
          </a:p>
        </p:txBody>
      </p:sp>
      <p:sp>
        <p:nvSpPr>
          <p:cNvPr id="52265" name="Text Box 41">
            <a:extLst>
              <a:ext uri="{FF2B5EF4-FFF2-40B4-BE49-F238E27FC236}">
                <a16:creationId xmlns:a16="http://schemas.microsoft.com/office/drawing/2014/main" xmlns="" id="{250D74A3-74BE-4A9D-A804-69DEDC4CFA21}"/>
              </a:ext>
            </a:extLst>
          </p:cNvPr>
          <p:cNvSpPr txBox="1">
            <a:spLocks noChangeArrowheads="1"/>
          </p:cNvSpPr>
          <p:nvPr/>
        </p:nvSpPr>
        <p:spPr bwMode="auto">
          <a:xfrm>
            <a:off x="2160258" y="6165850"/>
            <a:ext cx="5452134" cy="369332"/>
          </a:xfrm>
          <a:prstGeom prst="rect">
            <a:avLst/>
          </a:prstGeom>
          <a:solidFill>
            <a:srgbClr val="FFFF00"/>
          </a:solidFill>
          <a:ln w="57150" cmpd="thinThick">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b="1">
                <a:solidFill>
                  <a:srgbClr val="FF0066"/>
                </a:solidFill>
              </a:rPr>
              <a:t>Biểu đồ cơ cấu giá trị sản xuất ngành chăn nuôi</a:t>
            </a:r>
          </a:p>
        </p:txBody>
      </p:sp>
      <p:sp>
        <p:nvSpPr>
          <p:cNvPr id="30760" name="Text Box 42">
            <a:extLst>
              <a:ext uri="{FF2B5EF4-FFF2-40B4-BE49-F238E27FC236}">
                <a16:creationId xmlns:a16="http://schemas.microsoft.com/office/drawing/2014/main" xmlns="" id="{FF5CB0F8-575C-4BBA-8A6D-4C03340CBE09}"/>
              </a:ext>
            </a:extLst>
          </p:cNvPr>
          <p:cNvSpPr txBox="1">
            <a:spLocks noChangeArrowheads="1"/>
          </p:cNvSpPr>
          <p:nvPr/>
        </p:nvSpPr>
        <p:spPr bwMode="auto">
          <a:xfrm>
            <a:off x="6553201" y="457201"/>
            <a:ext cx="3313113" cy="466725"/>
          </a:xfrm>
          <a:prstGeom prst="rect">
            <a:avLst/>
          </a:prstGeom>
          <a:solidFill>
            <a:srgbClr val="FFFF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a:t>Biểu đồ hình cột chồng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246"/>
                                        </p:tgtEl>
                                        <p:attrNameLst>
                                          <p:attrName>style.visibility</p:attrName>
                                        </p:attrNameLst>
                                      </p:cBhvr>
                                      <p:to>
                                        <p:strVal val="visible"/>
                                      </p:to>
                                    </p:set>
                                    <p:animEffect transition="in" filter="wipe(down)">
                                      <p:cBhvr>
                                        <p:cTn id="7" dur="3000"/>
                                        <p:tgtEl>
                                          <p:spTgt spid="52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2247"/>
                                        </p:tgtEl>
                                        <p:attrNameLst>
                                          <p:attrName>style.visibility</p:attrName>
                                        </p:attrNameLst>
                                      </p:cBhvr>
                                      <p:to>
                                        <p:strVal val="visible"/>
                                      </p:to>
                                    </p:set>
                                    <p:animEffect transition="in" filter="wipe(down)">
                                      <p:cBhvr>
                                        <p:cTn id="12" dur="2000"/>
                                        <p:tgtEl>
                                          <p:spTgt spid="522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248"/>
                                        </p:tgtEl>
                                        <p:attrNameLst>
                                          <p:attrName>style.visibility</p:attrName>
                                        </p:attrNameLst>
                                      </p:cBhvr>
                                      <p:to>
                                        <p:strVal val="visible"/>
                                      </p:to>
                                    </p:set>
                                    <p:animEffect transition="in" filter="wipe(down)">
                                      <p:cBhvr>
                                        <p:cTn id="17" dur="2000"/>
                                        <p:tgtEl>
                                          <p:spTgt spid="522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2249"/>
                                        </p:tgtEl>
                                        <p:attrNameLst>
                                          <p:attrName>style.visibility</p:attrName>
                                        </p:attrNameLst>
                                      </p:cBhvr>
                                      <p:to>
                                        <p:strVal val="visible"/>
                                      </p:to>
                                    </p:set>
                                    <p:animEffect transition="in" filter="wipe(down)">
                                      <p:cBhvr>
                                        <p:cTn id="22" dur="2000"/>
                                        <p:tgtEl>
                                          <p:spTgt spid="522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2254"/>
                                        </p:tgtEl>
                                        <p:attrNameLst>
                                          <p:attrName>style.visibility</p:attrName>
                                        </p:attrNameLst>
                                      </p:cBhvr>
                                      <p:to>
                                        <p:strVal val="visible"/>
                                      </p:to>
                                    </p:set>
                                    <p:animEffect transition="in" filter="wipe(down)">
                                      <p:cBhvr>
                                        <p:cTn id="25" dur="2000"/>
                                        <p:tgtEl>
                                          <p:spTgt spid="5225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2250"/>
                                        </p:tgtEl>
                                        <p:attrNameLst>
                                          <p:attrName>style.visibility</p:attrName>
                                        </p:attrNameLst>
                                      </p:cBhvr>
                                      <p:to>
                                        <p:strVal val="visible"/>
                                      </p:to>
                                    </p:set>
                                    <p:animEffect transition="in" filter="wipe(down)">
                                      <p:cBhvr>
                                        <p:cTn id="30" dur="2000"/>
                                        <p:tgtEl>
                                          <p:spTgt spid="5225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2252"/>
                                        </p:tgtEl>
                                        <p:attrNameLst>
                                          <p:attrName>style.visibility</p:attrName>
                                        </p:attrNameLst>
                                      </p:cBhvr>
                                      <p:to>
                                        <p:strVal val="visible"/>
                                      </p:to>
                                    </p:set>
                                    <p:animEffect transition="in" filter="wipe(down)">
                                      <p:cBhvr>
                                        <p:cTn id="35" dur="2000"/>
                                        <p:tgtEl>
                                          <p:spTgt spid="5225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2251"/>
                                        </p:tgtEl>
                                        <p:attrNameLst>
                                          <p:attrName>style.visibility</p:attrName>
                                        </p:attrNameLst>
                                      </p:cBhvr>
                                      <p:to>
                                        <p:strVal val="visible"/>
                                      </p:to>
                                    </p:set>
                                    <p:animEffect transition="in" filter="wipe(down)">
                                      <p:cBhvr>
                                        <p:cTn id="40" dur="2000"/>
                                        <p:tgtEl>
                                          <p:spTgt spid="522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2253"/>
                                        </p:tgtEl>
                                        <p:attrNameLst>
                                          <p:attrName>style.visibility</p:attrName>
                                        </p:attrNameLst>
                                      </p:cBhvr>
                                      <p:to>
                                        <p:strVal val="visible"/>
                                      </p:to>
                                    </p:set>
                                    <p:animEffect transition="in" filter="wipe(down)">
                                      <p:cBhvr>
                                        <p:cTn id="45" dur="2000"/>
                                        <p:tgtEl>
                                          <p:spTgt spid="5225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2255"/>
                                        </p:tgtEl>
                                        <p:attrNameLst>
                                          <p:attrName>style.visibility</p:attrName>
                                        </p:attrNameLst>
                                      </p:cBhvr>
                                      <p:to>
                                        <p:strVal val="visible"/>
                                      </p:to>
                                    </p:set>
                                    <p:animEffect transition="in" filter="wipe(down)">
                                      <p:cBhvr>
                                        <p:cTn id="48" dur="2000"/>
                                        <p:tgtEl>
                                          <p:spTgt spid="5225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52265"/>
                                        </p:tgtEl>
                                        <p:attrNameLst>
                                          <p:attrName>style.visibility</p:attrName>
                                        </p:attrNameLst>
                                      </p:cBhvr>
                                      <p:to>
                                        <p:strVal val="visible"/>
                                      </p:to>
                                    </p:set>
                                    <p:animEffect transition="in" filter="box(in)">
                                      <p:cBhvr>
                                        <p:cTn id="53" dur="500"/>
                                        <p:tgtEl>
                                          <p:spTgt spid="522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52257"/>
                                        </p:tgtEl>
                                        <p:attrNameLst>
                                          <p:attrName>style.visibility</p:attrName>
                                        </p:attrNameLst>
                                      </p:cBhvr>
                                      <p:to>
                                        <p:strVal val="visible"/>
                                      </p:to>
                                    </p:set>
                                    <p:animEffect transition="in" filter="box(in)">
                                      <p:cBhvr>
                                        <p:cTn id="58" dur="500"/>
                                        <p:tgtEl>
                                          <p:spTgt spid="52257"/>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52261"/>
                                        </p:tgtEl>
                                        <p:attrNameLst>
                                          <p:attrName>style.visibility</p:attrName>
                                        </p:attrNameLst>
                                      </p:cBhvr>
                                      <p:to>
                                        <p:strVal val="visible"/>
                                      </p:to>
                                    </p:set>
                                    <p:animEffect transition="in" filter="box(in)">
                                      <p:cBhvr>
                                        <p:cTn id="61" dur="500"/>
                                        <p:tgtEl>
                                          <p:spTgt spid="5226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8" presetClass="entr" presetSubtype="16" fill="hold" grpId="0" nodeType="clickEffect">
                                  <p:stCondLst>
                                    <p:cond delay="0"/>
                                  </p:stCondLst>
                                  <p:childTnLst>
                                    <p:set>
                                      <p:cBhvr>
                                        <p:cTn id="65" dur="1" fill="hold">
                                          <p:stCondLst>
                                            <p:cond delay="0"/>
                                          </p:stCondLst>
                                        </p:cTn>
                                        <p:tgtEl>
                                          <p:spTgt spid="52258"/>
                                        </p:tgtEl>
                                        <p:attrNameLst>
                                          <p:attrName>style.visibility</p:attrName>
                                        </p:attrNameLst>
                                      </p:cBhvr>
                                      <p:to>
                                        <p:strVal val="visible"/>
                                      </p:to>
                                    </p:set>
                                    <p:animEffect transition="in" filter="diamond(in)">
                                      <p:cBhvr>
                                        <p:cTn id="66" dur="2000"/>
                                        <p:tgtEl>
                                          <p:spTgt spid="52258"/>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52262"/>
                                        </p:tgtEl>
                                        <p:attrNameLst>
                                          <p:attrName>style.visibility</p:attrName>
                                        </p:attrNameLst>
                                      </p:cBhvr>
                                      <p:to>
                                        <p:strVal val="visible"/>
                                      </p:to>
                                    </p:set>
                                    <p:animEffect transition="in" filter="diamond(in)">
                                      <p:cBhvr>
                                        <p:cTn id="69" dur="2000"/>
                                        <p:tgtEl>
                                          <p:spTgt spid="5226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52259"/>
                                        </p:tgtEl>
                                        <p:attrNameLst>
                                          <p:attrName>style.visibility</p:attrName>
                                        </p:attrNameLst>
                                      </p:cBhvr>
                                      <p:to>
                                        <p:strVal val="visible"/>
                                      </p:to>
                                    </p:set>
                                    <p:animEffect transition="in" filter="box(in)">
                                      <p:cBhvr>
                                        <p:cTn id="74" dur="500"/>
                                        <p:tgtEl>
                                          <p:spTgt spid="52259"/>
                                        </p:tgtEl>
                                      </p:cBhvr>
                                    </p:animEffect>
                                  </p:childTnLst>
                                </p:cTn>
                              </p:par>
                              <p:par>
                                <p:cTn id="75" presetID="4" presetClass="entr" presetSubtype="16" fill="hold" grpId="0" nodeType="withEffect">
                                  <p:stCondLst>
                                    <p:cond delay="0"/>
                                  </p:stCondLst>
                                  <p:childTnLst>
                                    <p:set>
                                      <p:cBhvr>
                                        <p:cTn id="76" dur="1" fill="hold">
                                          <p:stCondLst>
                                            <p:cond delay="0"/>
                                          </p:stCondLst>
                                        </p:cTn>
                                        <p:tgtEl>
                                          <p:spTgt spid="52263"/>
                                        </p:tgtEl>
                                        <p:attrNameLst>
                                          <p:attrName>style.visibility</p:attrName>
                                        </p:attrNameLst>
                                      </p:cBhvr>
                                      <p:to>
                                        <p:strVal val="visible"/>
                                      </p:to>
                                    </p:set>
                                    <p:animEffect transition="in" filter="box(in)">
                                      <p:cBhvr>
                                        <p:cTn id="77" dur="500"/>
                                        <p:tgtEl>
                                          <p:spTgt spid="5226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52260"/>
                                        </p:tgtEl>
                                        <p:attrNameLst>
                                          <p:attrName>style.visibility</p:attrName>
                                        </p:attrNameLst>
                                      </p:cBhvr>
                                      <p:to>
                                        <p:strVal val="visible"/>
                                      </p:to>
                                    </p:set>
                                    <p:animEffect transition="in" filter="checkerboard(across)">
                                      <p:cBhvr>
                                        <p:cTn id="82" dur="500"/>
                                        <p:tgtEl>
                                          <p:spTgt spid="52260"/>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52264"/>
                                        </p:tgtEl>
                                        <p:attrNameLst>
                                          <p:attrName>style.visibility</p:attrName>
                                        </p:attrNameLst>
                                      </p:cBhvr>
                                      <p:to>
                                        <p:strVal val="visible"/>
                                      </p:to>
                                    </p:set>
                                    <p:animEffect transition="in" filter="checkerboard(across)">
                                      <p:cBhvr>
                                        <p:cTn id="85" dur="500"/>
                                        <p:tgtEl>
                                          <p:spTgt spid="52264"/>
                                        </p:tgtEl>
                                      </p:cBhvr>
                                    </p:animEffect>
                                  </p:childTnLst>
                                </p:cTn>
                              </p:par>
                              <p:par>
                                <p:cTn id="86" presetID="4" presetClass="entr" presetSubtype="16" fill="hold" grpId="0" nodeType="withEffect">
                                  <p:stCondLst>
                                    <p:cond delay="0"/>
                                  </p:stCondLst>
                                  <p:childTnLst>
                                    <p:set>
                                      <p:cBhvr>
                                        <p:cTn id="87" dur="1" fill="hold">
                                          <p:stCondLst>
                                            <p:cond delay="0"/>
                                          </p:stCondLst>
                                        </p:cTn>
                                        <p:tgtEl>
                                          <p:spTgt spid="52267"/>
                                        </p:tgtEl>
                                        <p:attrNameLst>
                                          <p:attrName>style.visibility</p:attrName>
                                        </p:attrNameLst>
                                      </p:cBhvr>
                                      <p:to>
                                        <p:strVal val="visible"/>
                                      </p:to>
                                    </p:set>
                                    <p:animEffect transition="in" filter="box(in)">
                                      <p:cBhvr>
                                        <p:cTn id="88" dur="500"/>
                                        <p:tgtEl>
                                          <p:spTgt spid="52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7" grpId="0" animBg="1"/>
      <p:bldP spid="52246" grpId="0" animBg="1"/>
      <p:bldP spid="52247" grpId="0" animBg="1"/>
      <p:bldP spid="52248" grpId="0" animBg="1"/>
      <p:bldP spid="52249" grpId="0" animBg="1"/>
      <p:bldP spid="52250" grpId="0" animBg="1"/>
      <p:bldP spid="52251" grpId="0" animBg="1"/>
      <p:bldP spid="52252" grpId="0" animBg="1"/>
      <p:bldP spid="52253" grpId="0" animBg="1"/>
      <p:bldP spid="52254" grpId="0"/>
      <p:bldP spid="52255" grpId="0"/>
      <p:bldP spid="52257" grpId="0" animBg="1"/>
      <p:bldP spid="52258" grpId="0" animBg="1"/>
      <p:bldP spid="52259" grpId="0" animBg="1"/>
      <p:bldP spid="52260" grpId="0" animBg="1"/>
      <p:bldP spid="52261" grpId="0"/>
      <p:bldP spid="52262" grpId="0"/>
      <p:bldP spid="52263" grpId="0"/>
      <p:bldP spid="52264" grpId="0"/>
      <p:bldP spid="5226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CF7D902-524A-4382-9831-5C5D948AD2CC}"/>
              </a:ext>
            </a:extLst>
          </p:cNvPr>
          <p:cNvGrpSpPr/>
          <p:nvPr/>
        </p:nvGrpSpPr>
        <p:grpSpPr>
          <a:xfrm>
            <a:off x="2458063" y="733542"/>
            <a:ext cx="7161818" cy="830997"/>
            <a:chOff x="3005070" y="77982"/>
            <a:chExt cx="6181859" cy="716733"/>
          </a:xfrm>
          <a:solidFill>
            <a:schemeClr val="accent4">
              <a:lumMod val="20000"/>
              <a:lumOff val="80000"/>
            </a:schemeClr>
          </a:solidFill>
        </p:grpSpPr>
        <p:sp>
          <p:nvSpPr>
            <p:cNvPr id="5" name="Rectangle: Rounded Corners 4">
              <a:extLst>
                <a:ext uri="{FF2B5EF4-FFF2-40B4-BE49-F238E27FC236}">
                  <a16:creationId xmlns:a16="http://schemas.microsoft.com/office/drawing/2014/main" xmlns="" id="{FA2B761E-AF5F-4174-A309-7DEEB3EFD761}"/>
                </a:ext>
              </a:extLst>
            </p:cNvPr>
            <p:cNvSpPr/>
            <p:nvPr/>
          </p:nvSpPr>
          <p:spPr>
            <a:xfrm>
              <a:off x="3005070" y="116455"/>
              <a:ext cx="6181859" cy="6551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79D3053-2271-43F5-9B19-C8E8B74D76CC}"/>
                </a:ext>
              </a:extLst>
            </p:cNvPr>
            <p:cNvSpPr txBox="1"/>
            <p:nvPr/>
          </p:nvSpPr>
          <p:spPr>
            <a:xfrm>
              <a:off x="3223647" y="77982"/>
              <a:ext cx="5796367" cy="716733"/>
            </a:xfrm>
            <a:prstGeom prst="rect">
              <a:avLst/>
            </a:prstGeom>
            <a:grpFill/>
          </p:spPr>
          <p:txBody>
            <a:bodyPr wrap="square" rtlCol="0">
              <a:spAutoFit/>
            </a:bodyPr>
            <a:lstStyle/>
            <a:p>
              <a:pPr algn="ctr"/>
              <a:r>
                <a:rPr lang="en-US" sz="4800" b="1" dirty="0">
                  <a:solidFill>
                    <a:srgbClr val="00B0F0"/>
                  </a:solidFill>
                  <a:effectLst>
                    <a:outerShdw blurRad="38100" dist="38100" dir="2700000" algn="tl">
                      <a:srgbClr val="000000">
                        <a:alpha val="43137"/>
                      </a:srgbClr>
                    </a:outerShdw>
                  </a:effectLst>
                  <a:latin typeface="+mj-lt"/>
                </a:rPr>
                <a:t>H</a:t>
              </a:r>
              <a:r>
                <a:rPr lang="vi-VN" sz="4800" b="1" dirty="0">
                  <a:solidFill>
                    <a:srgbClr val="00B0F0"/>
                  </a:solidFill>
                  <a:effectLst>
                    <a:outerShdw blurRad="38100" dist="38100" dir="2700000" algn="tl">
                      <a:srgbClr val="000000">
                        <a:alpha val="43137"/>
                      </a:srgbClr>
                    </a:outerShdw>
                  </a:effectLst>
                  <a:latin typeface="+mj-lt"/>
                </a:rPr>
                <a:t>Ư</a:t>
              </a:r>
              <a:r>
                <a:rPr lang="en-US" sz="4800" b="1" dirty="0">
                  <a:solidFill>
                    <a:srgbClr val="00B0F0"/>
                  </a:solidFill>
                  <a:effectLst>
                    <a:outerShdw blurRad="38100" dist="38100" dir="2700000" algn="tl">
                      <a:srgbClr val="000000">
                        <a:alpha val="43137"/>
                      </a:srgbClr>
                    </a:outerShdw>
                  </a:effectLst>
                  <a:latin typeface="+mj-lt"/>
                </a:rPr>
                <a:t>ỚNG DẪN TỰ HỌC</a:t>
              </a:r>
            </a:p>
          </p:txBody>
        </p:sp>
      </p:grpSp>
      <p:grpSp>
        <p:nvGrpSpPr>
          <p:cNvPr id="29" name="Group 28">
            <a:extLst>
              <a:ext uri="{FF2B5EF4-FFF2-40B4-BE49-F238E27FC236}">
                <a16:creationId xmlns:a16="http://schemas.microsoft.com/office/drawing/2014/main" xmlns="" id="{9C1B5463-E557-4F52-884C-A440F91E677A}"/>
              </a:ext>
            </a:extLst>
          </p:cNvPr>
          <p:cNvGrpSpPr/>
          <p:nvPr/>
        </p:nvGrpSpPr>
        <p:grpSpPr>
          <a:xfrm flipH="1">
            <a:off x="10037851" y="688185"/>
            <a:ext cx="1295736" cy="1232838"/>
            <a:chOff x="-21148" y="1804728"/>
            <a:chExt cx="4201492" cy="4745163"/>
          </a:xfrm>
        </p:grpSpPr>
        <p:grpSp>
          <p:nvGrpSpPr>
            <p:cNvPr id="7" name="Group 13318">
              <a:extLst>
                <a:ext uri="{FF2B5EF4-FFF2-40B4-BE49-F238E27FC236}">
                  <a16:creationId xmlns:a16="http://schemas.microsoft.com/office/drawing/2014/main" xmlns="" id="{47A0ABA6-DCCD-4AC9-95B6-4405D5380FCF}"/>
                </a:ext>
              </a:extLst>
            </p:cNvPr>
            <p:cNvGrpSpPr/>
            <p:nvPr/>
          </p:nvGrpSpPr>
          <p:grpSpPr>
            <a:xfrm rot="19917947">
              <a:off x="1959185" y="1804728"/>
              <a:ext cx="2221159" cy="4745163"/>
              <a:chOff x="1359132" y="345882"/>
              <a:chExt cx="1966239" cy="4200564"/>
            </a:xfrm>
          </p:grpSpPr>
          <p:grpSp>
            <p:nvGrpSpPr>
              <p:cNvPr id="8" name="Group 23">
                <a:extLst>
                  <a:ext uri="{FF2B5EF4-FFF2-40B4-BE49-F238E27FC236}">
                    <a16:creationId xmlns:a16="http://schemas.microsoft.com/office/drawing/2014/main" xmlns="" id="{CA31AA78-29F4-48D0-9D18-EE94C81E14AF}"/>
                  </a:ext>
                </a:extLst>
              </p:cNvPr>
              <p:cNvGrpSpPr/>
              <p:nvPr/>
            </p:nvGrpSpPr>
            <p:grpSpPr>
              <a:xfrm>
                <a:off x="2073901" y="2186669"/>
                <a:ext cx="501313" cy="2359777"/>
                <a:chOff x="2810055" y="1677194"/>
                <a:chExt cx="535258" cy="2519562"/>
              </a:xfrm>
            </p:grpSpPr>
            <p:sp>
              <p:nvSpPr>
                <p:cNvPr id="21" name="Rectangle 8">
                  <a:extLst>
                    <a:ext uri="{FF2B5EF4-FFF2-40B4-BE49-F238E27FC236}">
                      <a16:creationId xmlns:a16="http://schemas.microsoft.com/office/drawing/2014/main" xmlns="" id="{66F7CB78-782F-49EB-8CA8-52B7F12BCDE5}"/>
                    </a:ext>
                  </a:extLst>
                </p:cNvPr>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2" name="Rectangle 8">
                  <a:extLst>
                    <a:ext uri="{FF2B5EF4-FFF2-40B4-BE49-F238E27FC236}">
                      <a16:creationId xmlns:a16="http://schemas.microsoft.com/office/drawing/2014/main" xmlns="" id="{AD3EEEE3-1D42-4944-817F-CA7686FD2BD1}"/>
                    </a:ext>
                  </a:extLst>
                </p:cNvPr>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3" name="Rectangle 8">
                  <a:extLst>
                    <a:ext uri="{FF2B5EF4-FFF2-40B4-BE49-F238E27FC236}">
                      <a16:creationId xmlns:a16="http://schemas.microsoft.com/office/drawing/2014/main" xmlns="" id="{FE3D5A6C-83B1-4B6F-A91F-03D451E34C98}"/>
                    </a:ext>
                  </a:extLst>
                </p:cNvPr>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4" name="Rectangle 2">
                  <a:extLst>
                    <a:ext uri="{FF2B5EF4-FFF2-40B4-BE49-F238E27FC236}">
                      <a16:creationId xmlns:a16="http://schemas.microsoft.com/office/drawing/2014/main" xmlns="" id="{02B91C48-E179-45A3-9178-0C7FF4CD8C65}"/>
                    </a:ext>
                  </a:extLst>
                </p:cNvPr>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5" name="Rectangle 2">
                  <a:extLst>
                    <a:ext uri="{FF2B5EF4-FFF2-40B4-BE49-F238E27FC236}">
                      <a16:creationId xmlns:a16="http://schemas.microsoft.com/office/drawing/2014/main" xmlns="" id="{85B9046D-EC26-4D4E-B016-077CE0CD02B2}"/>
                    </a:ext>
                  </a:extLst>
                </p:cNvPr>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6" name="Rectangle 2">
                  <a:extLst>
                    <a:ext uri="{FF2B5EF4-FFF2-40B4-BE49-F238E27FC236}">
                      <a16:creationId xmlns:a16="http://schemas.microsoft.com/office/drawing/2014/main" xmlns="" id="{1AAE5926-5D74-416F-8402-7384AAD8159A}"/>
                    </a:ext>
                  </a:extLst>
                </p:cNvPr>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7" name="Isosceles Triangle 4">
                  <a:extLst>
                    <a:ext uri="{FF2B5EF4-FFF2-40B4-BE49-F238E27FC236}">
                      <a16:creationId xmlns:a16="http://schemas.microsoft.com/office/drawing/2014/main" xmlns="" id="{E80E3ACA-EA1C-4042-AB9E-18D06775EDB1}"/>
                    </a:ext>
                  </a:extLst>
                </p:cNvPr>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a typeface="Arial Unicode MS"/>
                  </a:endParaRPr>
                </a:p>
              </p:txBody>
            </p:sp>
          </p:grpSp>
          <p:grpSp>
            <p:nvGrpSpPr>
              <p:cNvPr id="9" name="Group 26">
                <a:extLst>
                  <a:ext uri="{FF2B5EF4-FFF2-40B4-BE49-F238E27FC236}">
                    <a16:creationId xmlns:a16="http://schemas.microsoft.com/office/drawing/2014/main" xmlns="" id="{6CAE29AD-B27E-4351-9A39-5879A9B8E72B}"/>
                  </a:ext>
                </a:extLst>
              </p:cNvPr>
              <p:cNvGrpSpPr/>
              <p:nvPr/>
            </p:nvGrpSpPr>
            <p:grpSpPr>
              <a:xfrm>
                <a:off x="1359132" y="345882"/>
                <a:ext cx="1966239" cy="1811155"/>
                <a:chOff x="1888981" y="1110787"/>
                <a:chExt cx="2254374" cy="2076562"/>
              </a:xfrm>
            </p:grpSpPr>
            <p:sp>
              <p:nvSpPr>
                <p:cNvPr id="10" name="Teardrop 30">
                  <a:extLst>
                    <a:ext uri="{FF2B5EF4-FFF2-40B4-BE49-F238E27FC236}">
                      <a16:creationId xmlns:a16="http://schemas.microsoft.com/office/drawing/2014/main" xmlns="" id="{87B9B8B5-6A4F-4AE2-AA73-45845EF0D9D7}"/>
                    </a:ext>
                  </a:extLst>
                </p:cNvPr>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11" name="Trapezoid 24">
                  <a:extLst>
                    <a:ext uri="{FF2B5EF4-FFF2-40B4-BE49-F238E27FC236}">
                      <a16:creationId xmlns:a16="http://schemas.microsoft.com/office/drawing/2014/main" xmlns="" id="{38A32E0B-D77B-4DAC-AACD-6FBFE2AF9814}"/>
                    </a:ext>
                  </a:extLst>
                </p:cNvPr>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a typeface="Arial Unicode MS"/>
                  </a:endParaRPr>
                </a:p>
              </p:txBody>
            </p:sp>
            <p:sp>
              <p:nvSpPr>
                <p:cNvPr id="12" name="Rounded Rectangle 18">
                  <a:extLst>
                    <a:ext uri="{FF2B5EF4-FFF2-40B4-BE49-F238E27FC236}">
                      <a16:creationId xmlns:a16="http://schemas.microsoft.com/office/drawing/2014/main" xmlns="" id="{1CB10AFF-D862-42A3-9068-644AB461A005}"/>
                    </a:ext>
                  </a:extLst>
                </p:cNvPr>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3" name="Rounded Rectangle 19">
                  <a:extLst>
                    <a:ext uri="{FF2B5EF4-FFF2-40B4-BE49-F238E27FC236}">
                      <a16:creationId xmlns:a16="http://schemas.microsoft.com/office/drawing/2014/main" xmlns="" id="{64F2B805-4B15-413B-9776-5FECAF4180B6}"/>
                    </a:ext>
                  </a:extLst>
                </p:cNvPr>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4" name="Rounded Rectangle 20">
                  <a:extLst>
                    <a:ext uri="{FF2B5EF4-FFF2-40B4-BE49-F238E27FC236}">
                      <a16:creationId xmlns:a16="http://schemas.microsoft.com/office/drawing/2014/main" xmlns="" id="{34371690-8D05-4D16-8220-2C89103ECE2E}"/>
                    </a:ext>
                  </a:extLst>
                </p:cNvPr>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5" name="Rounded Rectangle 21">
                  <a:extLst>
                    <a:ext uri="{FF2B5EF4-FFF2-40B4-BE49-F238E27FC236}">
                      <a16:creationId xmlns:a16="http://schemas.microsoft.com/office/drawing/2014/main" xmlns="" id="{051D4B42-B7E4-4AAE-B7AD-CE0AEA61F4D1}"/>
                    </a:ext>
                  </a:extLst>
                </p:cNvPr>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6" name="Rounded Rectangle 22">
                  <a:extLst>
                    <a:ext uri="{FF2B5EF4-FFF2-40B4-BE49-F238E27FC236}">
                      <a16:creationId xmlns:a16="http://schemas.microsoft.com/office/drawing/2014/main" xmlns="" id="{8FBAB0B4-278F-4FB7-892D-2210A0E1C66C}"/>
                    </a:ext>
                  </a:extLst>
                </p:cNvPr>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7" name="Rounded Rectangle 25">
                  <a:extLst>
                    <a:ext uri="{FF2B5EF4-FFF2-40B4-BE49-F238E27FC236}">
                      <a16:creationId xmlns:a16="http://schemas.microsoft.com/office/drawing/2014/main" xmlns="" id="{CC43EBE5-DE2A-48D1-B42B-2A47B730447A}"/>
                    </a:ext>
                  </a:extLst>
                </p:cNvPr>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dirty="0">
                    <a:solidFill>
                      <a:prstClr val="white"/>
                    </a:solidFill>
                    <a:latin typeface="Arial"/>
                    <a:ea typeface="Arial Unicode MS"/>
                  </a:endParaRPr>
                </a:p>
              </p:txBody>
            </p:sp>
            <p:sp>
              <p:nvSpPr>
                <p:cNvPr id="18" name="Rounded Rectangle 27">
                  <a:extLst>
                    <a:ext uri="{FF2B5EF4-FFF2-40B4-BE49-F238E27FC236}">
                      <a16:creationId xmlns:a16="http://schemas.microsoft.com/office/drawing/2014/main" xmlns="" id="{8FDE76B1-2FFB-471F-B933-A91AF94B3577}"/>
                    </a:ext>
                  </a:extLst>
                </p:cNvPr>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9" name="Rounded Rectangle 28">
                  <a:extLst>
                    <a:ext uri="{FF2B5EF4-FFF2-40B4-BE49-F238E27FC236}">
                      <a16:creationId xmlns:a16="http://schemas.microsoft.com/office/drawing/2014/main" xmlns="" id="{73F02D3D-52E2-4C95-916A-AC8DFCDF22AD}"/>
                    </a:ext>
                  </a:extLst>
                </p:cNvPr>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20" name="Rounded Rectangle 29">
                  <a:extLst>
                    <a:ext uri="{FF2B5EF4-FFF2-40B4-BE49-F238E27FC236}">
                      <a16:creationId xmlns:a16="http://schemas.microsoft.com/office/drawing/2014/main" xmlns="" id="{C9ED59E1-3274-4E8C-B4B2-89D892331336}"/>
                    </a:ext>
                  </a:extLst>
                </p:cNvPr>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grpSp>
        </p:grpSp>
        <p:sp>
          <p:nvSpPr>
            <p:cNvPr id="28" name="Freeform 13312">
              <a:extLst>
                <a:ext uri="{FF2B5EF4-FFF2-40B4-BE49-F238E27FC236}">
                  <a16:creationId xmlns:a16="http://schemas.microsoft.com/office/drawing/2014/main" xmlns="" id="{E89702F6-118C-4D72-99DA-F7B056925CE5}"/>
                </a:ext>
              </a:extLst>
            </p:cNvPr>
            <p:cNvSpPr/>
            <p:nvPr/>
          </p:nvSpPr>
          <p:spPr>
            <a:xfrm>
              <a:off x="-21148" y="3373509"/>
              <a:ext cx="4122240" cy="2584669"/>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a typeface="Arial Unicode MS"/>
              </a:endParaRPr>
            </a:p>
          </p:txBody>
        </p:sp>
      </p:grpSp>
      <p:sp>
        <p:nvSpPr>
          <p:cNvPr id="31" name="Frame 30">
            <a:extLst>
              <a:ext uri="{FF2B5EF4-FFF2-40B4-BE49-F238E27FC236}">
                <a16:creationId xmlns:a16="http://schemas.microsoft.com/office/drawing/2014/main" xmlns="" id="{6954F664-21A2-40E7-AF11-A8F29E17C73E}"/>
              </a:ext>
            </a:extLst>
          </p:cNvPr>
          <p:cNvSpPr/>
          <p:nvPr/>
        </p:nvSpPr>
        <p:spPr>
          <a:xfrm>
            <a:off x="0" y="0"/>
            <a:ext cx="12192000" cy="6858000"/>
          </a:xfrm>
          <a:prstGeom prst="frame">
            <a:avLst>
              <a:gd name="adj1" fmla="val 4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 Box 5">
            <a:extLst>
              <a:ext uri="{FF2B5EF4-FFF2-40B4-BE49-F238E27FC236}">
                <a16:creationId xmlns:a16="http://schemas.microsoft.com/office/drawing/2014/main" xmlns="" id="{94DB98B4-E00B-4DD3-8026-B7938F745F78}"/>
              </a:ext>
            </a:extLst>
          </p:cNvPr>
          <p:cNvSpPr txBox="1">
            <a:spLocks noChangeArrowheads="1"/>
          </p:cNvSpPr>
          <p:nvPr/>
        </p:nvSpPr>
        <p:spPr bwMode="auto">
          <a:xfrm>
            <a:off x="942620" y="2184043"/>
            <a:ext cx="106671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a:solidFill>
                  <a:srgbClr val="0070C0"/>
                </a:solidFill>
                <a:cs typeface="Arial" panose="020B0604020202020204" pitchFamily="34" charset="0"/>
              </a:rPr>
              <a:t>- Chuẩn bị trước bài 9: Sự phát triển và phân bố thủy sản.</a:t>
            </a:r>
          </a:p>
        </p:txBody>
      </p:sp>
      <p:sp>
        <p:nvSpPr>
          <p:cNvPr id="33" name="Text Box 6">
            <a:extLst>
              <a:ext uri="{FF2B5EF4-FFF2-40B4-BE49-F238E27FC236}">
                <a16:creationId xmlns:a16="http://schemas.microsoft.com/office/drawing/2014/main" xmlns="" id="{584FBB9E-4BAD-4A45-A224-A4A3DC62A004}"/>
              </a:ext>
            </a:extLst>
          </p:cNvPr>
          <p:cNvSpPr txBox="1">
            <a:spLocks noChangeArrowheads="1"/>
          </p:cNvSpPr>
          <p:nvPr/>
        </p:nvSpPr>
        <p:spPr bwMode="auto">
          <a:xfrm>
            <a:off x="942620" y="3011965"/>
            <a:ext cx="1066717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a:solidFill>
                  <a:srgbClr val="0070C0"/>
                </a:solidFill>
                <a:cs typeface="Arial" panose="020B0604020202020204" pitchFamily="34" charset="0"/>
              </a:rPr>
              <a:t>- Dựa vào H9.2 xác định các vùng phân bố rừng chủ yếu và các tỉnh trọng điểm nghề cá.</a:t>
            </a:r>
          </a:p>
        </p:txBody>
      </p:sp>
    </p:spTree>
    <p:extLst>
      <p:ext uri="{BB962C8B-B14F-4D97-AF65-F5344CB8AC3E}">
        <p14:creationId xmlns:p14="http://schemas.microsoft.com/office/powerpoint/2010/main" val="8398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lide(fromTo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slide(fromTo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xmlns=""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59B2D2E-E332-473E-978D-F6C1F6A9F8E5}"/>
              </a:ext>
            </a:extLst>
          </p:cNvPr>
          <p:cNvGrpSpPr/>
          <p:nvPr/>
        </p:nvGrpSpPr>
        <p:grpSpPr>
          <a:xfrm>
            <a:off x="3535680" y="186259"/>
            <a:ext cx="4929889" cy="830997"/>
            <a:chOff x="3005070" y="77982"/>
            <a:chExt cx="6181859" cy="716733"/>
          </a:xfrm>
        </p:grpSpPr>
        <p:sp>
          <p:nvSpPr>
            <p:cNvPr id="5" name="Rectangle: Rounded Corners 4">
              <a:extLst>
                <a:ext uri="{FF2B5EF4-FFF2-40B4-BE49-F238E27FC236}">
                  <a16:creationId xmlns:a16="http://schemas.microsoft.com/office/drawing/2014/main" xmlns="" id="{6AE82B1E-D459-40BC-8599-72EAF918D196}"/>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59C6267-B173-4188-B19F-502DF64C6FED}"/>
                </a:ext>
              </a:extLst>
            </p:cNvPr>
            <p:cNvSpPr txBox="1"/>
            <p:nvPr/>
          </p:nvSpPr>
          <p:spPr>
            <a:xfrm>
              <a:off x="3581400" y="77982"/>
              <a:ext cx="5090160" cy="716733"/>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latin typeface="+mj-lt"/>
                </a:rPr>
                <a:t>AI NHANH H</a:t>
              </a:r>
              <a:r>
                <a:rPr lang="vi-VN" sz="4800" b="1" dirty="0">
                  <a:solidFill>
                    <a:srgbClr val="FFFF00"/>
                  </a:solidFill>
                  <a:effectLst>
                    <a:outerShdw blurRad="38100" dist="38100" dir="2700000" algn="tl">
                      <a:srgbClr val="000000">
                        <a:alpha val="43137"/>
                      </a:srgbClr>
                    </a:outerShdw>
                  </a:effectLst>
                  <a:latin typeface="+mj-lt"/>
                </a:rPr>
                <a:t>Ơ</a:t>
              </a:r>
              <a:r>
                <a:rPr lang="en-US" sz="4800" b="1" dirty="0">
                  <a:solidFill>
                    <a:srgbClr val="FFFF00"/>
                  </a:solidFill>
                  <a:effectLst>
                    <a:outerShdw blurRad="38100" dist="38100" dir="2700000" algn="tl">
                      <a:srgbClr val="000000">
                        <a:alpha val="43137"/>
                      </a:srgbClr>
                    </a:outerShdw>
                  </a:effectLst>
                  <a:latin typeface="+mj-lt"/>
                </a:rPr>
                <a:t>N</a:t>
              </a:r>
            </a:p>
          </p:txBody>
        </p:sp>
      </p:grpSp>
      <p:pic>
        <p:nvPicPr>
          <p:cNvPr id="7" name="Picture 6" descr="Description: h3">
            <a:extLst>
              <a:ext uri="{FF2B5EF4-FFF2-40B4-BE49-F238E27FC236}">
                <a16:creationId xmlns:a16="http://schemas.microsoft.com/office/drawing/2014/main" xmlns="" id="{E0F49D3F-41A3-4AEB-BC31-E8BF4370C8A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6550" y="2173864"/>
            <a:ext cx="5422330" cy="3885622"/>
          </a:xfrm>
          <a:prstGeom prst="rect">
            <a:avLst/>
          </a:prstGeom>
          <a:noFill/>
          <a:ln>
            <a:noFill/>
          </a:ln>
        </p:spPr>
      </p:pic>
      <p:pic>
        <p:nvPicPr>
          <p:cNvPr id="8" name="Picture 7" descr="Description: h5">
            <a:extLst>
              <a:ext uri="{FF2B5EF4-FFF2-40B4-BE49-F238E27FC236}">
                <a16:creationId xmlns:a16="http://schemas.microsoft.com/office/drawing/2014/main" xmlns="" id="{F7DDD3CA-F747-4809-A96C-A250D6FB6D9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7660" y="2187245"/>
            <a:ext cx="5422330" cy="3885622"/>
          </a:xfrm>
          <a:prstGeom prst="rect">
            <a:avLst/>
          </a:prstGeom>
          <a:noFill/>
          <a:ln>
            <a:noFill/>
          </a:ln>
        </p:spPr>
      </p:pic>
      <p:pic>
        <p:nvPicPr>
          <p:cNvPr id="9" name="Picture 8" descr="Description: h1">
            <a:extLst>
              <a:ext uri="{FF2B5EF4-FFF2-40B4-BE49-F238E27FC236}">
                <a16:creationId xmlns:a16="http://schemas.microsoft.com/office/drawing/2014/main" xmlns="" id="{FC5B2D85-C666-44C9-B266-4E41ECEDB6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8770" y="2147099"/>
            <a:ext cx="5602670" cy="3939148"/>
          </a:xfrm>
          <a:prstGeom prst="rect">
            <a:avLst/>
          </a:prstGeom>
          <a:noFill/>
          <a:ln>
            <a:noFill/>
          </a:ln>
        </p:spPr>
      </p:pic>
      <p:pic>
        <p:nvPicPr>
          <p:cNvPr id="10" name="Picture 9" descr="Description: h6">
            <a:extLst>
              <a:ext uri="{FF2B5EF4-FFF2-40B4-BE49-F238E27FC236}">
                <a16:creationId xmlns:a16="http://schemas.microsoft.com/office/drawing/2014/main" xmlns="" id="{F25FE1F8-7BE2-46E0-AFEF-641508BEFB7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60820" y="2173863"/>
            <a:ext cx="5021580" cy="3858859"/>
          </a:xfrm>
          <a:prstGeom prst="rect">
            <a:avLst/>
          </a:prstGeom>
          <a:noFill/>
          <a:ln>
            <a:noFill/>
          </a:ln>
        </p:spPr>
      </p:pic>
      <p:pic>
        <p:nvPicPr>
          <p:cNvPr id="11" name="Picture 10" descr="Description: h8">
            <a:extLst>
              <a:ext uri="{FF2B5EF4-FFF2-40B4-BE49-F238E27FC236}">
                <a16:creationId xmlns:a16="http://schemas.microsoft.com/office/drawing/2014/main" xmlns="" id="{2E9FDD46-F22C-4E71-B4C4-A4B7863AA73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560820" y="2173863"/>
            <a:ext cx="5021580" cy="3912385"/>
          </a:xfrm>
          <a:prstGeom prst="rect">
            <a:avLst/>
          </a:prstGeom>
          <a:noFill/>
          <a:ln>
            <a:noFill/>
          </a:ln>
        </p:spPr>
      </p:pic>
      <p:pic>
        <p:nvPicPr>
          <p:cNvPr id="12" name="Picture 11" descr="Description: h7">
            <a:extLst>
              <a:ext uri="{FF2B5EF4-FFF2-40B4-BE49-F238E27FC236}">
                <a16:creationId xmlns:a16="http://schemas.microsoft.com/office/drawing/2014/main" xmlns="" id="{1FEA1053-B704-4F84-BDD3-2F767FD65A8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569710" y="2147100"/>
            <a:ext cx="5021580" cy="3939148"/>
          </a:xfrm>
          <a:prstGeom prst="rect">
            <a:avLst/>
          </a:prstGeom>
          <a:noFill/>
          <a:ln>
            <a:noFill/>
          </a:ln>
        </p:spPr>
      </p:pic>
      <p:sp>
        <p:nvSpPr>
          <p:cNvPr id="13" name="Text Box 5">
            <a:extLst>
              <a:ext uri="{FF2B5EF4-FFF2-40B4-BE49-F238E27FC236}">
                <a16:creationId xmlns:a16="http://schemas.microsoft.com/office/drawing/2014/main" xmlns="" id="{4C472199-8FB6-495D-9207-DE0239A56C23}"/>
              </a:ext>
            </a:extLst>
          </p:cNvPr>
          <p:cNvSpPr txBox="1">
            <a:spLocks noChangeArrowheads="1"/>
          </p:cNvSpPr>
          <p:nvPr/>
        </p:nvSpPr>
        <p:spPr bwMode="auto">
          <a:xfrm>
            <a:off x="110490" y="990493"/>
            <a:ext cx="1197102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FF"/>
                </a:solidFill>
                <a:cs typeface="Arial" panose="020B0604020202020204" pitchFamily="34" charset="0"/>
              </a:rPr>
              <a:t>Hãy quan sát các ảnh sau và cho biết nông nghiệp bao gồm những ngành nào?</a:t>
            </a:r>
          </a:p>
        </p:txBody>
      </p:sp>
      <p:sp>
        <p:nvSpPr>
          <p:cNvPr id="14" name="TextBox 13">
            <a:extLst>
              <a:ext uri="{FF2B5EF4-FFF2-40B4-BE49-F238E27FC236}">
                <a16:creationId xmlns:a16="http://schemas.microsoft.com/office/drawing/2014/main" xmlns="" id="{44C8D6ED-AB5A-4172-AB19-336F05BC7757}"/>
              </a:ext>
            </a:extLst>
          </p:cNvPr>
          <p:cNvSpPr txBox="1"/>
          <p:nvPr/>
        </p:nvSpPr>
        <p:spPr>
          <a:xfrm>
            <a:off x="2609981" y="6142440"/>
            <a:ext cx="2577947"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Trồng trọt</a:t>
            </a:r>
          </a:p>
        </p:txBody>
      </p:sp>
      <p:sp>
        <p:nvSpPr>
          <p:cNvPr id="15" name="TextBox 14">
            <a:extLst>
              <a:ext uri="{FF2B5EF4-FFF2-40B4-BE49-F238E27FC236}">
                <a16:creationId xmlns:a16="http://schemas.microsoft.com/office/drawing/2014/main" xmlns="" id="{EB6BE34B-5403-4BE1-883A-1D195836D9F2}"/>
              </a:ext>
            </a:extLst>
          </p:cNvPr>
          <p:cNvSpPr txBox="1"/>
          <p:nvPr/>
        </p:nvSpPr>
        <p:spPr>
          <a:xfrm>
            <a:off x="8054574" y="6103915"/>
            <a:ext cx="2577947"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Chăn nuôi</a:t>
            </a:r>
          </a:p>
        </p:txBody>
      </p:sp>
    </p:spTree>
    <p:extLst>
      <p:ext uri="{BB962C8B-B14F-4D97-AF65-F5344CB8AC3E}">
        <p14:creationId xmlns:p14="http://schemas.microsoft.com/office/powerpoint/2010/main" val="44509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barn(inVertical)">
                                      <p:cBhvr>
                                        <p:cTn id="4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xmlns="" id="{DB8D24DE-4F19-485C-8CA0-EED9F0F1CB81}"/>
              </a:ext>
            </a:extLst>
          </p:cNvPr>
          <p:cNvGrpSpPr/>
          <p:nvPr/>
        </p:nvGrpSpPr>
        <p:grpSpPr>
          <a:xfrm>
            <a:off x="3017723" y="2187696"/>
            <a:ext cx="5712063" cy="872949"/>
            <a:chOff x="1133366" y="2220084"/>
            <a:chExt cx="5681780" cy="914400"/>
          </a:xfrm>
        </p:grpSpPr>
        <p:sp>
          <p:nvSpPr>
            <p:cNvPr id="12" name="Arrow: Pentagon 11">
              <a:extLst>
                <a:ext uri="{FF2B5EF4-FFF2-40B4-BE49-F238E27FC236}">
                  <a16:creationId xmlns:a16="http://schemas.microsoft.com/office/drawing/2014/main" xmlns="" id="{C4EFAC9A-4BA8-43CA-8489-12C565974C3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xmlns=""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xmlns="" id="{11DED13C-8ABF-4A0B-A908-754825BE4939}"/>
              </a:ext>
            </a:extLst>
          </p:cNvPr>
          <p:cNvSpPr txBox="1"/>
          <p:nvPr/>
        </p:nvSpPr>
        <p:spPr>
          <a:xfrm>
            <a:off x="4212351" y="2343764"/>
            <a:ext cx="93672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15" name="Group 14">
            <a:extLst>
              <a:ext uri="{FF2B5EF4-FFF2-40B4-BE49-F238E27FC236}">
                <a16:creationId xmlns:a16="http://schemas.microsoft.com/office/drawing/2014/main" xmlns="" id="{C071D289-50AF-4819-9E5D-D29BB28A4021}"/>
              </a:ext>
            </a:extLst>
          </p:cNvPr>
          <p:cNvGrpSpPr/>
          <p:nvPr/>
        </p:nvGrpSpPr>
        <p:grpSpPr>
          <a:xfrm>
            <a:off x="2255495" y="2187696"/>
            <a:ext cx="1301952" cy="872949"/>
            <a:chOff x="344605" y="154323"/>
            <a:chExt cx="1301952" cy="872949"/>
          </a:xfrm>
        </p:grpSpPr>
        <p:sp>
          <p:nvSpPr>
            <p:cNvPr id="16" name="Arrow: Pentagon 15">
              <a:extLst>
                <a:ext uri="{FF2B5EF4-FFF2-40B4-BE49-F238E27FC236}">
                  <a16:creationId xmlns:a16="http://schemas.microsoft.com/office/drawing/2014/main" xmlns=""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7" name="Isosceles Triangle 16">
              <a:extLst>
                <a:ext uri="{FF2B5EF4-FFF2-40B4-BE49-F238E27FC236}">
                  <a16:creationId xmlns:a16="http://schemas.microsoft.com/office/drawing/2014/main" xmlns=""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xmlns="" id="{44DC1765-9A90-4018-8CC6-E414374A7726}"/>
              </a:ext>
            </a:extLst>
          </p:cNvPr>
          <p:cNvGrpSpPr/>
          <p:nvPr/>
        </p:nvGrpSpPr>
        <p:grpSpPr>
          <a:xfrm>
            <a:off x="2365316" y="3436798"/>
            <a:ext cx="7289031" cy="872949"/>
            <a:chOff x="1133366" y="2220084"/>
            <a:chExt cx="5681780" cy="914400"/>
          </a:xfrm>
          <a:solidFill>
            <a:schemeClr val="accent6">
              <a:lumMod val="40000"/>
              <a:lumOff val="60000"/>
            </a:schemeClr>
          </a:solidFill>
        </p:grpSpPr>
        <p:sp>
          <p:nvSpPr>
            <p:cNvPr id="26" name="Arrow: Pentagon 25">
              <a:extLst>
                <a:ext uri="{FF2B5EF4-FFF2-40B4-BE49-F238E27FC236}">
                  <a16:creationId xmlns:a16="http://schemas.microsoft.com/office/drawing/2014/main" xmlns=""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xmlns=""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xmlns="" id="{3D8583CE-15BE-4C02-8C0A-D67B8FD9DCAD}"/>
              </a:ext>
            </a:extLst>
          </p:cNvPr>
          <p:cNvSpPr txBox="1"/>
          <p:nvPr/>
        </p:nvSpPr>
        <p:spPr>
          <a:xfrm>
            <a:off x="772719" y="3606636"/>
            <a:ext cx="1004494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Ngành chăn nuôi</a:t>
            </a:r>
          </a:p>
        </p:txBody>
      </p:sp>
      <p:sp>
        <p:nvSpPr>
          <p:cNvPr id="30" name="Arrow: Pentagon 29">
            <a:extLst>
              <a:ext uri="{FF2B5EF4-FFF2-40B4-BE49-F238E27FC236}">
                <a16:creationId xmlns:a16="http://schemas.microsoft.com/office/drawing/2014/main" xmlns="" id="{5842362C-C37A-4057-BCCB-B6B9E2ED8C94}"/>
              </a:ext>
            </a:extLst>
          </p:cNvPr>
          <p:cNvSpPr/>
          <p:nvPr/>
        </p:nvSpPr>
        <p:spPr>
          <a:xfrm>
            <a:off x="2255495" y="343387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sp>
        <p:nvSpPr>
          <p:cNvPr id="31" name="Isosceles Triangle 30">
            <a:extLst>
              <a:ext uri="{FF2B5EF4-FFF2-40B4-BE49-F238E27FC236}">
                <a16:creationId xmlns:a16="http://schemas.microsoft.com/office/drawing/2014/main" xmlns="" id="{8741D3F0-F5BE-44FA-BF40-469E5FBB420D}"/>
              </a:ext>
            </a:extLst>
          </p:cNvPr>
          <p:cNvSpPr/>
          <p:nvPr/>
        </p:nvSpPr>
        <p:spPr>
          <a:xfrm rot="5400000">
            <a:off x="3246227" y="374124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408D7F7-79DB-4040-AB17-458C20473BC1}"/>
              </a:ext>
            </a:extLst>
          </p:cNvPr>
          <p:cNvGrpSpPr/>
          <p:nvPr/>
        </p:nvGrpSpPr>
        <p:grpSpPr>
          <a:xfrm>
            <a:off x="762228" y="0"/>
            <a:ext cx="5712063" cy="872949"/>
            <a:chOff x="1133366" y="2220084"/>
            <a:chExt cx="5681780" cy="914400"/>
          </a:xfrm>
        </p:grpSpPr>
        <p:sp>
          <p:nvSpPr>
            <p:cNvPr id="5" name="Arrow: Pentagon 4">
              <a:extLst>
                <a:ext uri="{FF2B5EF4-FFF2-40B4-BE49-F238E27FC236}">
                  <a16:creationId xmlns:a16="http://schemas.microsoft.com/office/drawing/2014/main" xmlns=""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6364303B-48DC-4B3D-8319-E9C0E9896BFB}"/>
              </a:ext>
            </a:extLst>
          </p:cNvPr>
          <p:cNvSpPr txBox="1"/>
          <p:nvPr/>
        </p:nvSpPr>
        <p:spPr>
          <a:xfrm>
            <a:off x="1956856" y="156068"/>
            <a:ext cx="3008549"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8" name="Group 7">
            <a:extLst>
              <a:ext uri="{FF2B5EF4-FFF2-40B4-BE49-F238E27FC236}">
                <a16:creationId xmlns:a16="http://schemas.microsoft.com/office/drawing/2014/main" xmlns=""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xmlns=""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xmlns=""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1" name="Table 10">
            <a:extLst>
              <a:ext uri="{FF2B5EF4-FFF2-40B4-BE49-F238E27FC236}">
                <a16:creationId xmlns:a16="http://schemas.microsoft.com/office/drawing/2014/main" xmlns="" id="{5829A96A-346B-4216-BB7F-D331BE89406D}"/>
              </a:ext>
            </a:extLst>
          </p:cNvPr>
          <p:cNvGraphicFramePr>
            <a:graphicFrameLocks noGrp="1"/>
          </p:cNvGraphicFramePr>
          <p:nvPr>
            <p:extLst>
              <p:ext uri="{D42A27DB-BD31-4B8C-83A1-F6EECF244321}">
                <p14:modId xmlns:p14="http://schemas.microsoft.com/office/powerpoint/2010/main" val="1636891653"/>
              </p:ext>
            </p:extLst>
          </p:nvPr>
        </p:nvGraphicFramePr>
        <p:xfrm>
          <a:off x="888999" y="3350245"/>
          <a:ext cx="10414001" cy="2611462"/>
        </p:xfrm>
        <a:graphic>
          <a:graphicData uri="http://schemas.openxmlformats.org/drawingml/2006/table">
            <a:tbl>
              <a:tblPr bandRow="1">
                <a:tableStyleId>{5C22544A-7EE6-4342-B048-85BDC9FD1C3A}</a:tableStyleId>
              </a:tblPr>
              <a:tblGrid>
                <a:gridCol w="5719112">
                  <a:extLst>
                    <a:ext uri="{9D8B030D-6E8A-4147-A177-3AD203B41FA5}">
                      <a16:colId xmlns:a16="http://schemas.microsoft.com/office/drawing/2014/main" xmlns="" val="1968591162"/>
                    </a:ext>
                  </a:extLst>
                </a:gridCol>
                <a:gridCol w="2446685">
                  <a:extLst>
                    <a:ext uri="{9D8B030D-6E8A-4147-A177-3AD203B41FA5}">
                      <a16:colId xmlns:a16="http://schemas.microsoft.com/office/drawing/2014/main" xmlns="" val="1012724000"/>
                    </a:ext>
                  </a:extLst>
                </a:gridCol>
                <a:gridCol w="2248204">
                  <a:extLst>
                    <a:ext uri="{9D8B030D-6E8A-4147-A177-3AD203B41FA5}">
                      <a16:colId xmlns:a16="http://schemas.microsoft.com/office/drawing/2014/main" xmlns="" val="62169241"/>
                    </a:ext>
                  </a:extLst>
                </a:gridCol>
              </a:tblGrid>
              <a:tr h="442663">
                <a:tc>
                  <a:txBody>
                    <a:bodyPr/>
                    <a:lstStyle/>
                    <a:p>
                      <a:pPr algn="ctr">
                        <a:lnSpc>
                          <a:spcPct val="120000"/>
                        </a:lnSpc>
                        <a:spcBef>
                          <a:spcPts val="600"/>
                        </a:spcBef>
                        <a:spcAft>
                          <a:spcPts val="0"/>
                        </a:spcAft>
                      </a:pPr>
                      <a:r>
                        <a:rPr lang="en-US" sz="2400" b="1">
                          <a:solidFill>
                            <a:schemeClr val="bg1"/>
                          </a:solidFill>
                          <a:effectLst/>
                          <a:latin typeface="Arial" panose="020B0604020202020204" pitchFamily="34" charset="0"/>
                          <a:cs typeface="Arial" panose="020B0604020202020204" pitchFamily="34" charset="0"/>
                        </a:rPr>
                        <a:t>Năm</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algn="ctr">
                        <a:lnSpc>
                          <a:spcPct val="120000"/>
                        </a:lnSpc>
                        <a:spcBef>
                          <a:spcPts val="600"/>
                        </a:spcBef>
                        <a:spcAft>
                          <a:spcPts val="0"/>
                        </a:spcAft>
                      </a:pPr>
                      <a:r>
                        <a:rPr lang="en-US" sz="2400" b="1">
                          <a:solidFill>
                            <a:schemeClr val="bg1"/>
                          </a:solidFill>
                          <a:effectLst/>
                          <a:latin typeface="Arial" panose="020B0604020202020204" pitchFamily="34" charset="0"/>
                          <a:cs typeface="Arial" panose="020B0604020202020204" pitchFamily="34" charset="0"/>
                        </a:rPr>
                        <a:t>1990</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algn="ctr">
                        <a:lnSpc>
                          <a:spcPct val="120000"/>
                        </a:lnSpc>
                        <a:spcBef>
                          <a:spcPts val="600"/>
                        </a:spcBef>
                        <a:spcAft>
                          <a:spcPts val="0"/>
                        </a:spcAft>
                      </a:pPr>
                      <a:r>
                        <a:rPr lang="en-US" sz="2400" b="1">
                          <a:solidFill>
                            <a:schemeClr val="bg1"/>
                          </a:solidFill>
                          <a:effectLst/>
                          <a:latin typeface="Arial" panose="020B0604020202020204" pitchFamily="34" charset="0"/>
                          <a:cs typeface="Arial" panose="020B0604020202020204" pitchFamily="34" charset="0"/>
                        </a:rPr>
                        <a:t>2017</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668777567"/>
                  </a:ext>
                </a:extLst>
              </a:tr>
              <a:tr h="442663">
                <a:tc>
                  <a:txBody>
                    <a:bodyPr/>
                    <a:lstStyle/>
                    <a:p>
                      <a:pPr>
                        <a:lnSpc>
                          <a:spcPct val="120000"/>
                        </a:lnSpc>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Tổng số</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20000"/>
                        <a:lumOff val="80000"/>
                      </a:schemeClr>
                    </a:solidFill>
                  </a:tcPr>
                </a:tc>
                <a:tc>
                  <a:txBody>
                    <a:bodyPr/>
                    <a:lstStyle/>
                    <a:p>
                      <a:pPr algn="ctr">
                        <a:lnSpc>
                          <a:spcPct val="120000"/>
                        </a:lnSpc>
                        <a:spcBef>
                          <a:spcPts val="600"/>
                        </a:spcBef>
                        <a:spcAft>
                          <a:spcPts val="0"/>
                        </a:spcAft>
                      </a:pPr>
                      <a:r>
                        <a:rPr lang="en-US" sz="2400" b="1">
                          <a:solidFill>
                            <a:srgbClr val="002060"/>
                          </a:solidFill>
                          <a:effectLst/>
                          <a:latin typeface="Arial" panose="020B0604020202020204" pitchFamily="34" charset="0"/>
                          <a:cs typeface="Arial" panose="020B0604020202020204" pitchFamily="34" charset="0"/>
                        </a:rPr>
                        <a:t>100</a:t>
                      </a:r>
                      <a:endParaRPr lang="en-US" sz="24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20000"/>
                        <a:lumOff val="80000"/>
                      </a:schemeClr>
                    </a:solidFill>
                  </a:tcPr>
                </a:tc>
                <a:tc>
                  <a:txBody>
                    <a:bodyPr/>
                    <a:lstStyle/>
                    <a:p>
                      <a:pPr algn="ctr">
                        <a:lnSpc>
                          <a:spcPct val="120000"/>
                        </a:lnSpc>
                        <a:spcBef>
                          <a:spcPts val="600"/>
                        </a:spcBef>
                        <a:spcAft>
                          <a:spcPts val="0"/>
                        </a:spcAft>
                      </a:pPr>
                      <a:r>
                        <a:rPr lang="en-US" sz="2400" b="1">
                          <a:solidFill>
                            <a:srgbClr val="002060"/>
                          </a:solidFill>
                          <a:effectLst/>
                          <a:latin typeface="Arial" panose="020B0604020202020204" pitchFamily="34" charset="0"/>
                          <a:cs typeface="Arial" panose="020B0604020202020204" pitchFamily="34" charset="0"/>
                        </a:rPr>
                        <a:t>100</a:t>
                      </a:r>
                      <a:endParaRPr lang="en-US" sz="24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2897631671"/>
                  </a:ext>
                </a:extLst>
              </a:tr>
              <a:tr h="451185">
                <a:tc>
                  <a:txBody>
                    <a:bodyPr/>
                    <a:lstStyle/>
                    <a:p>
                      <a:pPr>
                        <a:lnSpc>
                          <a:spcPct val="120000"/>
                        </a:lnSpc>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Cây lương thực</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20000"/>
                        </a:lnSpc>
                        <a:spcBef>
                          <a:spcPts val="600"/>
                        </a:spcBef>
                        <a:spcAft>
                          <a:spcPts val="0"/>
                        </a:spcAft>
                      </a:pPr>
                      <a:r>
                        <a:rPr lang="en-US" sz="2400" b="1">
                          <a:solidFill>
                            <a:srgbClr val="002060"/>
                          </a:solidFill>
                          <a:effectLst/>
                          <a:latin typeface="Arial" panose="020B0604020202020204" pitchFamily="34" charset="0"/>
                          <a:cs typeface="Arial" panose="020B0604020202020204" pitchFamily="34" charset="0"/>
                        </a:rPr>
                        <a:t>74,7</a:t>
                      </a:r>
                      <a:endParaRPr lang="en-US" sz="24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20000"/>
                        </a:lnSpc>
                        <a:spcBef>
                          <a:spcPts val="600"/>
                        </a:spcBef>
                        <a:spcAft>
                          <a:spcPts val="0"/>
                        </a:spcAft>
                      </a:pPr>
                      <a:r>
                        <a:rPr lang="en-US" sz="2400" b="1">
                          <a:solidFill>
                            <a:srgbClr val="002060"/>
                          </a:solidFill>
                          <a:effectLst/>
                          <a:latin typeface="Arial" panose="020B0604020202020204" pitchFamily="34" charset="0"/>
                          <a:cs typeface="Arial" panose="020B0604020202020204" pitchFamily="34" charset="0"/>
                        </a:rPr>
                        <a:t>58,4</a:t>
                      </a:r>
                      <a:endParaRPr lang="en-US" sz="24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812461658"/>
                  </a:ext>
                </a:extLst>
              </a:tr>
              <a:tr h="442663">
                <a:tc>
                  <a:txBody>
                    <a:bodyPr/>
                    <a:lstStyle/>
                    <a:p>
                      <a:pPr>
                        <a:lnSpc>
                          <a:spcPct val="120000"/>
                        </a:lnSpc>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Cây công nghiệp</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algn="ctr">
                        <a:lnSpc>
                          <a:spcPct val="120000"/>
                        </a:lnSpc>
                        <a:spcBef>
                          <a:spcPts val="600"/>
                        </a:spcBef>
                        <a:spcAft>
                          <a:spcPts val="0"/>
                        </a:spcAft>
                      </a:pPr>
                      <a:r>
                        <a:rPr lang="en-US" sz="2400" b="1">
                          <a:solidFill>
                            <a:srgbClr val="002060"/>
                          </a:solidFill>
                          <a:effectLst/>
                          <a:latin typeface="Arial" panose="020B0604020202020204" pitchFamily="34" charset="0"/>
                          <a:cs typeface="Arial" panose="020B0604020202020204" pitchFamily="34" charset="0"/>
                        </a:rPr>
                        <a:t>13,2</a:t>
                      </a:r>
                      <a:endParaRPr lang="en-US" sz="24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algn="ctr">
                        <a:lnSpc>
                          <a:spcPct val="120000"/>
                        </a:lnSpc>
                        <a:spcBef>
                          <a:spcPts val="600"/>
                        </a:spcBef>
                        <a:spcAft>
                          <a:spcPts val="0"/>
                        </a:spcAft>
                      </a:pPr>
                      <a:r>
                        <a:rPr lang="en-US" sz="2400" b="1">
                          <a:solidFill>
                            <a:srgbClr val="002060"/>
                          </a:solidFill>
                          <a:effectLst/>
                          <a:latin typeface="Arial" panose="020B0604020202020204" pitchFamily="34" charset="0"/>
                          <a:cs typeface="Arial" panose="020B0604020202020204" pitchFamily="34" charset="0"/>
                        </a:rPr>
                        <a:t>19,8</a:t>
                      </a:r>
                      <a:endParaRPr lang="en-US" sz="24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2301632083"/>
                  </a:ext>
                </a:extLst>
              </a:tr>
              <a:tr h="832288">
                <a:tc>
                  <a:txBody>
                    <a:bodyPr/>
                    <a:lstStyle/>
                    <a:p>
                      <a:pPr>
                        <a:lnSpc>
                          <a:spcPct val="120000"/>
                        </a:lnSpc>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Cây thực phẩm, cây ăn quả, cây khác</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ctr">
                        <a:lnSpc>
                          <a:spcPct val="120000"/>
                        </a:lnSpc>
                        <a:spcBef>
                          <a:spcPts val="600"/>
                        </a:spcBef>
                        <a:spcAft>
                          <a:spcPts val="0"/>
                        </a:spcAft>
                      </a:pPr>
                      <a:r>
                        <a:rPr lang="en-US" sz="2400" b="1">
                          <a:solidFill>
                            <a:srgbClr val="002060"/>
                          </a:solidFill>
                          <a:effectLst/>
                          <a:latin typeface="Arial" panose="020B0604020202020204" pitchFamily="34" charset="0"/>
                          <a:cs typeface="Arial" panose="020B0604020202020204" pitchFamily="34" charset="0"/>
                        </a:rPr>
                        <a:t>12,1</a:t>
                      </a:r>
                      <a:endParaRPr lang="en-US" sz="24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ctr">
                        <a:lnSpc>
                          <a:spcPct val="120000"/>
                        </a:lnSpc>
                        <a:spcBef>
                          <a:spcPts val="600"/>
                        </a:spcBef>
                        <a:spcAft>
                          <a:spcPts val="0"/>
                        </a:spcAft>
                      </a:pPr>
                      <a:r>
                        <a:rPr lang="en-US" sz="2400" b="1">
                          <a:solidFill>
                            <a:srgbClr val="002060"/>
                          </a:solidFill>
                          <a:effectLst/>
                          <a:latin typeface="Arial" panose="020B0604020202020204" pitchFamily="34" charset="0"/>
                          <a:cs typeface="Arial" panose="020B0604020202020204" pitchFamily="34" charset="0"/>
                        </a:rPr>
                        <a:t>21,8</a:t>
                      </a:r>
                      <a:endParaRPr lang="en-US" sz="24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203692409"/>
                  </a:ext>
                </a:extLst>
              </a:tr>
            </a:tbl>
          </a:graphicData>
        </a:graphic>
      </p:graphicFrame>
      <p:sp>
        <p:nvSpPr>
          <p:cNvPr id="12" name="Text Box 35">
            <a:extLst>
              <a:ext uri="{FF2B5EF4-FFF2-40B4-BE49-F238E27FC236}">
                <a16:creationId xmlns:a16="http://schemas.microsoft.com/office/drawing/2014/main" xmlns="" id="{71295FDF-937C-4042-923E-D0F4CCF126C3}"/>
              </a:ext>
            </a:extLst>
          </p:cNvPr>
          <p:cNvSpPr txBox="1">
            <a:spLocks noChangeArrowheads="1"/>
          </p:cNvSpPr>
          <p:nvPr/>
        </p:nvSpPr>
        <p:spPr bwMode="auto">
          <a:xfrm>
            <a:off x="1121929" y="1473206"/>
            <a:ext cx="10648313" cy="1569660"/>
          </a:xfrm>
          <a:prstGeom prst="rect">
            <a:avLst/>
          </a:prstGeom>
          <a:noFill/>
          <a:ln w="9525">
            <a:solidFill>
              <a:srgbClr val="0070C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a:solidFill>
                  <a:srgbClr val="C00000"/>
                </a:solidFill>
              </a:rPr>
              <a:t>Dựa vào bảng số liệu, em hãy cho biết: </a:t>
            </a:r>
          </a:p>
          <a:p>
            <a:pPr eaLnBrk="1" hangingPunct="1"/>
            <a:r>
              <a:rPr lang="en-US" altLang="en-US">
                <a:solidFill>
                  <a:srgbClr val="C00000"/>
                </a:solidFill>
              </a:rPr>
              <a:t>-Ngành trồng trọt gồm những nhóm cây nào?</a:t>
            </a:r>
          </a:p>
          <a:p>
            <a:pPr eaLnBrk="1" hangingPunct="1"/>
            <a:r>
              <a:rPr lang="en-US" altLang="en-US">
                <a:solidFill>
                  <a:srgbClr val="C00000"/>
                </a:solidFill>
              </a:rPr>
              <a:t>-Nhận xét về sự thay đổi tỷ trọng các loại cây trong cơ cấu giá trị sản xuất ngành trồng trọt. Sự  thay đổi đó nói lên điều gì?</a:t>
            </a:r>
          </a:p>
        </p:txBody>
      </p:sp>
      <p:sp>
        <p:nvSpPr>
          <p:cNvPr id="13" name="Text Box 33">
            <a:extLst>
              <a:ext uri="{FF2B5EF4-FFF2-40B4-BE49-F238E27FC236}">
                <a16:creationId xmlns:a16="http://schemas.microsoft.com/office/drawing/2014/main" xmlns="" id="{F3714DAD-80CF-4CAE-9EE6-628DC8261666}"/>
              </a:ext>
            </a:extLst>
          </p:cNvPr>
          <p:cNvSpPr txBox="1">
            <a:spLocks noChangeArrowheads="1"/>
          </p:cNvSpPr>
          <p:nvPr/>
        </p:nvSpPr>
        <p:spPr bwMode="auto">
          <a:xfrm>
            <a:off x="3149009" y="6014697"/>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solidFill>
                  <a:srgbClr val="00B050"/>
                </a:solidFill>
                <a:cs typeface="Arial" panose="020B0604020202020204" pitchFamily="34" charset="0"/>
              </a:rPr>
              <a:t>Bảng 1: Cơ cấu giá trị sản xuất ngành trồng trọt (%)</a:t>
            </a:r>
          </a:p>
        </p:txBody>
      </p:sp>
      <p:sp>
        <p:nvSpPr>
          <p:cNvPr id="15" name="Rectangle 14">
            <a:extLst>
              <a:ext uri="{FF2B5EF4-FFF2-40B4-BE49-F238E27FC236}">
                <a16:creationId xmlns:a16="http://schemas.microsoft.com/office/drawing/2014/main" xmlns="" id="{8D5FB799-27F4-4B88-B2BE-2D4F2C52B51F}"/>
              </a:ext>
            </a:extLst>
          </p:cNvPr>
          <p:cNvSpPr/>
          <p:nvPr/>
        </p:nvSpPr>
        <p:spPr>
          <a:xfrm>
            <a:off x="347781" y="1473206"/>
            <a:ext cx="11496435" cy="1569660"/>
          </a:xfrm>
          <a:prstGeom prst="rect">
            <a:avLst/>
          </a:prstGeom>
          <a:solidFill>
            <a:schemeClr val="bg1"/>
          </a:solidFill>
          <a:ln>
            <a:solidFill>
              <a:srgbClr val="0070C0"/>
            </a:solidFill>
            <a:prstDash val="dash"/>
          </a:ln>
        </p:spPr>
        <p:txBody>
          <a:bodyPr wrap="square">
            <a:spAutoFit/>
          </a:bodyPr>
          <a:lstStyle/>
          <a:p>
            <a:pPr algn="just">
              <a:spcBef>
                <a:spcPts val="600"/>
              </a:spcBef>
              <a:spcAft>
                <a:spcPts val="600"/>
              </a:spcAft>
            </a:pP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Tỉ trọng cây lương thực và cây CN trong cơ cấu giá trị ngành sản xuất NN thay đổi theo hướng giảm tỉ trọng cây lương thực, tăng cây công nghiệp và cây ăn quả, rau đậu khác.</a:t>
            </a:r>
          </a:p>
        </p:txBody>
      </p:sp>
      <p:sp>
        <p:nvSpPr>
          <p:cNvPr id="17" name="Text Box 53">
            <a:extLst>
              <a:ext uri="{FF2B5EF4-FFF2-40B4-BE49-F238E27FC236}">
                <a16:creationId xmlns:a16="http://schemas.microsoft.com/office/drawing/2014/main" xmlns="" id="{17AC82C4-75B1-4EFD-AA63-2A9D01AF1DEC}"/>
              </a:ext>
            </a:extLst>
          </p:cNvPr>
          <p:cNvSpPr txBox="1">
            <a:spLocks noChangeArrowheads="1"/>
          </p:cNvSpPr>
          <p:nvPr/>
        </p:nvSpPr>
        <p:spPr bwMode="auto">
          <a:xfrm>
            <a:off x="1047955" y="1519394"/>
            <a:ext cx="10446294" cy="1384995"/>
          </a:xfrm>
          <a:prstGeom prst="rect">
            <a:avLst/>
          </a:prstGeom>
          <a:solidFill>
            <a:schemeClr val="bg1"/>
          </a:solidFill>
          <a:ln>
            <a:solidFill>
              <a:srgbClr val="0070C0"/>
            </a:solidFill>
            <a:prstDash val="sysDash"/>
          </a:ln>
          <a:effectLst/>
        </p:spPr>
        <p:txBody>
          <a:bodyPr wrap="square">
            <a:spAutoFit/>
          </a:bodyPr>
          <a:lstStyle/>
          <a:p>
            <a:pPr>
              <a:spcBef>
                <a:spcPct val="20000"/>
              </a:spcBef>
              <a:defRPr/>
            </a:pP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Phá</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thế</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độc</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canh</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của</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cây</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lúa</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chuyển</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dịch</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cơ</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cấu</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cây</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trồng</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đẩy</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mạnh</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sản</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xuất</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nhiều</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cây</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công</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nghiệp</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cây</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ăn</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quả</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rau</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đậu</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nhằm</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đáp</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ứng</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nhu</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cầu</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trong</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nước</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và</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xuất</a:t>
            </a:r>
            <a:r>
              <a:rPr lang="en-US" sz="2800" dirty="0">
                <a:solidFill>
                  <a:srgbClr val="6600FF"/>
                </a:solidFill>
                <a:latin typeface="Arial" panose="020B0604020202020204" pitchFamily="34" charset="0"/>
                <a:cs typeface="Arial" panose="020B0604020202020204" pitchFamily="34" charset="0"/>
              </a:rPr>
              <a:t> </a:t>
            </a:r>
            <a:r>
              <a:rPr lang="en-US" sz="2800" dirty="0" err="1">
                <a:solidFill>
                  <a:srgbClr val="6600FF"/>
                </a:solidFill>
                <a:latin typeface="Arial" panose="020B0604020202020204" pitchFamily="34" charset="0"/>
                <a:cs typeface="Arial" panose="020B0604020202020204" pitchFamily="34" charset="0"/>
              </a:rPr>
              <a:t>khẩu</a:t>
            </a:r>
            <a:endParaRPr lang="en-US" sz="2800" dirty="0">
              <a:solidFill>
                <a:srgbClr val="66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76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5" grpId="1"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408D7F7-79DB-4040-AB17-458C20473BC1}"/>
              </a:ext>
            </a:extLst>
          </p:cNvPr>
          <p:cNvGrpSpPr/>
          <p:nvPr/>
        </p:nvGrpSpPr>
        <p:grpSpPr>
          <a:xfrm>
            <a:off x="762228" y="0"/>
            <a:ext cx="5712063" cy="872949"/>
            <a:chOff x="1133366" y="2220084"/>
            <a:chExt cx="5681780" cy="914400"/>
          </a:xfrm>
        </p:grpSpPr>
        <p:sp>
          <p:nvSpPr>
            <p:cNvPr id="5" name="Arrow: Pentagon 4">
              <a:extLst>
                <a:ext uri="{FF2B5EF4-FFF2-40B4-BE49-F238E27FC236}">
                  <a16:creationId xmlns:a16="http://schemas.microsoft.com/office/drawing/2014/main" xmlns=""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6364303B-48DC-4B3D-8319-E9C0E9896BFB}"/>
              </a:ext>
            </a:extLst>
          </p:cNvPr>
          <p:cNvSpPr txBox="1"/>
          <p:nvPr/>
        </p:nvSpPr>
        <p:spPr>
          <a:xfrm>
            <a:off x="1956856" y="156068"/>
            <a:ext cx="93672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8" name="Group 7">
            <a:extLst>
              <a:ext uri="{FF2B5EF4-FFF2-40B4-BE49-F238E27FC236}">
                <a16:creationId xmlns:a16="http://schemas.microsoft.com/office/drawing/2014/main" xmlns=""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xmlns=""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xmlns=""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Box 33">
            <a:extLst>
              <a:ext uri="{FF2B5EF4-FFF2-40B4-BE49-F238E27FC236}">
                <a16:creationId xmlns:a16="http://schemas.microsoft.com/office/drawing/2014/main" xmlns="" id="{64E70DD6-5376-4E26-BB2C-0ECDD885773B}"/>
              </a:ext>
            </a:extLst>
          </p:cNvPr>
          <p:cNvSpPr txBox="1">
            <a:spLocks noChangeArrowheads="1"/>
          </p:cNvSpPr>
          <p:nvPr/>
        </p:nvSpPr>
        <p:spPr bwMode="auto">
          <a:xfrm>
            <a:off x="0" y="1405196"/>
            <a:ext cx="12191999"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solidFill>
                  <a:srgbClr val="FF0000"/>
                </a:solidFill>
              </a:rPr>
              <a:t>           </a:t>
            </a:r>
            <a:r>
              <a:rPr lang="en-US" altLang="en-US" sz="4000">
                <a:solidFill>
                  <a:srgbClr val="FF0000"/>
                </a:solidFill>
              </a:rPr>
              <a:t>Ngành trồng trọt bao gồm những ngành nào?</a:t>
            </a:r>
          </a:p>
        </p:txBody>
      </p:sp>
      <p:sp>
        <p:nvSpPr>
          <p:cNvPr id="12" name="Rectangle 34">
            <a:extLst>
              <a:ext uri="{FF2B5EF4-FFF2-40B4-BE49-F238E27FC236}">
                <a16:creationId xmlns:a16="http://schemas.microsoft.com/office/drawing/2014/main" xmlns="" id="{AB35B124-DCB0-4B01-87D3-1C819DD9BB0A}"/>
              </a:ext>
            </a:extLst>
          </p:cNvPr>
          <p:cNvSpPr>
            <a:spLocks noChangeArrowheads="1"/>
          </p:cNvSpPr>
          <p:nvPr/>
        </p:nvSpPr>
        <p:spPr bwMode="auto">
          <a:xfrm>
            <a:off x="4483396" y="2381790"/>
            <a:ext cx="2743200" cy="914400"/>
          </a:xfrm>
          <a:prstGeom prst="rect">
            <a:avLst/>
          </a:prstGeom>
          <a:solidFill>
            <a:schemeClr val="accent4">
              <a:lumMod val="40000"/>
              <a:lumOff val="60000"/>
            </a:schemeClr>
          </a:solidFill>
          <a:ln w="9525">
            <a:solidFill>
              <a:schemeClr val="tx1"/>
            </a:solidFill>
            <a:miter lim="800000"/>
            <a:headEnd/>
            <a:tailEnd/>
          </a:ln>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2000" b="1">
                <a:solidFill>
                  <a:srgbClr val="0000FF"/>
                </a:solidFill>
              </a:rPr>
              <a:t>NGÀNH TRỒNG TRỌT</a:t>
            </a:r>
          </a:p>
        </p:txBody>
      </p:sp>
      <p:sp>
        <p:nvSpPr>
          <p:cNvPr id="13" name="Line 35">
            <a:extLst>
              <a:ext uri="{FF2B5EF4-FFF2-40B4-BE49-F238E27FC236}">
                <a16:creationId xmlns:a16="http://schemas.microsoft.com/office/drawing/2014/main" xmlns="" id="{E5984C19-50A9-43C0-B8EB-41A8A24D0A43}"/>
              </a:ext>
            </a:extLst>
          </p:cNvPr>
          <p:cNvSpPr>
            <a:spLocks noChangeShapeType="1"/>
          </p:cNvSpPr>
          <p:nvPr/>
        </p:nvSpPr>
        <p:spPr bwMode="auto">
          <a:xfrm>
            <a:off x="5854996" y="329619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36">
            <a:extLst>
              <a:ext uri="{FF2B5EF4-FFF2-40B4-BE49-F238E27FC236}">
                <a16:creationId xmlns:a16="http://schemas.microsoft.com/office/drawing/2014/main" xmlns="" id="{88B11322-2A3D-49C8-9645-DEF529B51B3A}"/>
              </a:ext>
            </a:extLst>
          </p:cNvPr>
          <p:cNvSpPr>
            <a:spLocks noChangeShapeType="1"/>
          </p:cNvSpPr>
          <p:nvPr/>
        </p:nvSpPr>
        <p:spPr bwMode="auto">
          <a:xfrm>
            <a:off x="3035596" y="3905790"/>
            <a:ext cx="563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37">
            <a:extLst>
              <a:ext uri="{FF2B5EF4-FFF2-40B4-BE49-F238E27FC236}">
                <a16:creationId xmlns:a16="http://schemas.microsoft.com/office/drawing/2014/main" xmlns="" id="{DC179657-CB6B-454D-B02F-0DC41F01F921}"/>
              </a:ext>
            </a:extLst>
          </p:cNvPr>
          <p:cNvSpPr>
            <a:spLocks noChangeShapeType="1"/>
          </p:cNvSpPr>
          <p:nvPr/>
        </p:nvSpPr>
        <p:spPr bwMode="auto">
          <a:xfrm>
            <a:off x="8674396" y="390579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38">
            <a:extLst>
              <a:ext uri="{FF2B5EF4-FFF2-40B4-BE49-F238E27FC236}">
                <a16:creationId xmlns:a16="http://schemas.microsoft.com/office/drawing/2014/main" xmlns="" id="{34252FC9-E644-45F3-AD1F-C900AC7CC977}"/>
              </a:ext>
            </a:extLst>
          </p:cNvPr>
          <p:cNvSpPr>
            <a:spLocks noChangeShapeType="1"/>
          </p:cNvSpPr>
          <p:nvPr/>
        </p:nvSpPr>
        <p:spPr bwMode="auto">
          <a:xfrm>
            <a:off x="5854996" y="390579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39">
            <a:extLst>
              <a:ext uri="{FF2B5EF4-FFF2-40B4-BE49-F238E27FC236}">
                <a16:creationId xmlns:a16="http://schemas.microsoft.com/office/drawing/2014/main" xmlns="" id="{32CA79DD-3B2C-4248-A84A-035B78F1B2E0}"/>
              </a:ext>
            </a:extLst>
          </p:cNvPr>
          <p:cNvSpPr>
            <a:spLocks noChangeShapeType="1"/>
          </p:cNvSpPr>
          <p:nvPr/>
        </p:nvSpPr>
        <p:spPr bwMode="auto">
          <a:xfrm>
            <a:off x="3035596" y="390579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Rectangle 40">
            <a:extLst>
              <a:ext uri="{FF2B5EF4-FFF2-40B4-BE49-F238E27FC236}">
                <a16:creationId xmlns:a16="http://schemas.microsoft.com/office/drawing/2014/main" xmlns="" id="{BC328BD1-4165-402A-84E8-50AA81BD4E30}"/>
              </a:ext>
            </a:extLst>
          </p:cNvPr>
          <p:cNvSpPr>
            <a:spLocks noChangeArrowheads="1"/>
          </p:cNvSpPr>
          <p:nvPr/>
        </p:nvSpPr>
        <p:spPr bwMode="auto">
          <a:xfrm>
            <a:off x="1740196" y="4515390"/>
            <a:ext cx="2514600" cy="914400"/>
          </a:xfrm>
          <a:prstGeom prst="rect">
            <a:avLst/>
          </a:prstGeom>
          <a:solidFill>
            <a:srgbClr val="FFFFCC"/>
          </a:solidFill>
          <a:ln w="9525">
            <a:solidFill>
              <a:schemeClr val="tx1"/>
            </a:solidFill>
            <a:miter lim="800000"/>
            <a:headEnd/>
            <a:tailEnd/>
          </a:ln>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2000" b="1">
                <a:solidFill>
                  <a:srgbClr val="0000FF"/>
                </a:solidFill>
              </a:rPr>
              <a:t>Cây lương thực</a:t>
            </a:r>
          </a:p>
        </p:txBody>
      </p:sp>
      <p:sp>
        <p:nvSpPr>
          <p:cNvPr id="19" name="Rectangle 41">
            <a:extLst>
              <a:ext uri="{FF2B5EF4-FFF2-40B4-BE49-F238E27FC236}">
                <a16:creationId xmlns:a16="http://schemas.microsoft.com/office/drawing/2014/main" xmlns="" id="{A6BCBBD6-66C1-49DB-B1D3-7DB82781C6BC}"/>
              </a:ext>
            </a:extLst>
          </p:cNvPr>
          <p:cNvSpPr>
            <a:spLocks noChangeArrowheads="1"/>
          </p:cNvSpPr>
          <p:nvPr/>
        </p:nvSpPr>
        <p:spPr bwMode="auto">
          <a:xfrm>
            <a:off x="4575471" y="4515390"/>
            <a:ext cx="2514600" cy="914400"/>
          </a:xfrm>
          <a:prstGeom prst="rect">
            <a:avLst/>
          </a:prstGeom>
          <a:solidFill>
            <a:schemeClr val="accent4">
              <a:lumMod val="20000"/>
              <a:lumOff val="80000"/>
            </a:schemeClr>
          </a:solidFill>
          <a:ln w="9525">
            <a:solidFill>
              <a:schemeClr val="tx1"/>
            </a:solidFill>
            <a:miter lim="800000"/>
            <a:headEnd/>
            <a:tailEnd/>
          </a:ln>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2000" b="1">
                <a:solidFill>
                  <a:srgbClr val="0000FF"/>
                </a:solidFill>
              </a:rPr>
              <a:t>Cây công nghiệp</a:t>
            </a:r>
          </a:p>
        </p:txBody>
      </p:sp>
      <p:sp>
        <p:nvSpPr>
          <p:cNvPr id="20" name="Rectangle 42">
            <a:extLst>
              <a:ext uri="{FF2B5EF4-FFF2-40B4-BE49-F238E27FC236}">
                <a16:creationId xmlns:a16="http://schemas.microsoft.com/office/drawing/2014/main" xmlns="" id="{BAF5E0EE-59C0-430C-8B79-1D9E2EC69344}"/>
              </a:ext>
            </a:extLst>
          </p:cNvPr>
          <p:cNvSpPr>
            <a:spLocks noChangeArrowheads="1"/>
          </p:cNvSpPr>
          <p:nvPr/>
        </p:nvSpPr>
        <p:spPr bwMode="auto">
          <a:xfrm>
            <a:off x="7455196" y="4515390"/>
            <a:ext cx="2514600" cy="914400"/>
          </a:xfrm>
          <a:prstGeom prst="rect">
            <a:avLst/>
          </a:prstGeom>
          <a:solidFill>
            <a:schemeClr val="accent6">
              <a:lumMod val="40000"/>
              <a:lumOff val="60000"/>
            </a:schemeClr>
          </a:solidFill>
          <a:ln w="9525">
            <a:solidFill>
              <a:schemeClr val="tx1"/>
            </a:solidFill>
            <a:miter lim="800000"/>
            <a:headEnd/>
            <a:tailEnd/>
          </a:ln>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2000" b="1">
                <a:solidFill>
                  <a:srgbClr val="0000FF"/>
                </a:solidFill>
              </a:rPr>
              <a:t>Cây ăn quả, rau đâu </a:t>
            </a:r>
          </a:p>
          <a:p>
            <a:pPr algn="ctr" eaLnBrk="1" hangingPunct="1"/>
            <a:r>
              <a:rPr lang="en-US" altLang="en-US" sz="2000" b="1">
                <a:solidFill>
                  <a:srgbClr val="0000FF"/>
                </a:solidFill>
              </a:rPr>
              <a:t>và cây khác</a:t>
            </a:r>
          </a:p>
        </p:txBody>
      </p:sp>
    </p:spTree>
    <p:extLst>
      <p:ext uri="{BB962C8B-B14F-4D97-AF65-F5344CB8AC3E}">
        <p14:creationId xmlns:p14="http://schemas.microsoft.com/office/powerpoint/2010/main" val="154932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Scale>
                                      <p:cBhvr>
                                        <p:cTn id="12" dur="1000" decel="50000" fill="hold">
                                          <p:stCondLst>
                                            <p:cond delay="0"/>
                                          </p:stCondLst>
                                        </p:cTn>
                                        <p:tgtEl>
                                          <p:spTgt spid="1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1">
                                            <p:txEl>
                                              <p:pRg st="0" end="0"/>
                                            </p:txEl>
                                          </p:spTgt>
                                        </p:tgtEl>
                                        <p:attrNameLst>
                                          <p:attrName>ppt_x</p:attrName>
                                          <p:attrName>ppt_y</p:attrName>
                                        </p:attrNameLst>
                                      </p:cBhvr>
                                    </p:animMotion>
                                    <p:animEffect transition="in" filter="fade">
                                      <p:cBhvr>
                                        <p:cTn id="14" dur="10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8" presetClass="entr" presetSubtype="12"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trips(downLeft)">
                                      <p:cBhvr>
                                        <p:cTn id="25" dur="500"/>
                                        <p:tgtEl>
                                          <p:spTgt spid="13"/>
                                        </p:tgtEl>
                                      </p:cBhvr>
                                    </p:animEffect>
                                  </p:childTnLst>
                                </p:cTn>
                              </p:par>
                              <p:par>
                                <p:cTn id="26" presetID="18" presetClass="entr" presetSubtype="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Right)">
                                      <p:cBhvr>
                                        <p:cTn id="28" dur="500"/>
                                        <p:tgtEl>
                                          <p:spTgt spid="14"/>
                                        </p:tgtEl>
                                      </p:cBhvr>
                                    </p:animEffect>
                                  </p:childTnLst>
                                </p:cTn>
                              </p:par>
                              <p:par>
                                <p:cTn id="29" presetID="18" presetClass="entr" presetSubtype="1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downLeft)">
                                      <p:cBhvr>
                                        <p:cTn id="31" dur="500"/>
                                        <p:tgtEl>
                                          <p:spTgt spid="17"/>
                                        </p:tgtEl>
                                      </p:cBhvr>
                                    </p:animEffect>
                                  </p:childTnLst>
                                </p:cTn>
                              </p:par>
                              <p:par>
                                <p:cTn id="32" presetID="18" presetClass="entr" presetSubtype="12"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Left)">
                                      <p:cBhvr>
                                        <p:cTn id="34" dur="500"/>
                                        <p:tgtEl>
                                          <p:spTgt spid="16"/>
                                        </p:tgtEl>
                                      </p:cBhvr>
                                    </p:animEffect>
                                  </p:childTnLst>
                                </p:cTn>
                              </p:par>
                              <p:par>
                                <p:cTn id="35" presetID="18" presetClass="entr" presetSubtype="12"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trips(downLeft)">
                                      <p:cBhvr>
                                        <p:cTn id="37" dur="500"/>
                                        <p:tgtEl>
                                          <p:spTgt spid="15"/>
                                        </p:tgtEl>
                                      </p:cBhvr>
                                    </p:animEffect>
                                  </p:childTnLst>
                                </p:cTn>
                              </p:par>
                            </p:childTnLst>
                          </p:cTn>
                        </p:par>
                        <p:par>
                          <p:cTn id="38" fill="hold">
                            <p:stCondLst>
                              <p:cond delay="1000"/>
                            </p:stCondLst>
                            <p:childTnLst>
                              <p:par>
                                <p:cTn id="39" presetID="53"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3000" fill="hold"/>
                                        <p:tgtEl>
                                          <p:spTgt spid="18"/>
                                        </p:tgtEl>
                                        <p:attrNameLst>
                                          <p:attrName>ppt_w</p:attrName>
                                        </p:attrNameLst>
                                      </p:cBhvr>
                                      <p:tavLst>
                                        <p:tav tm="0">
                                          <p:val>
                                            <p:fltVal val="0"/>
                                          </p:val>
                                        </p:tav>
                                        <p:tav tm="100000">
                                          <p:val>
                                            <p:strVal val="#ppt_w"/>
                                          </p:val>
                                        </p:tav>
                                      </p:tavLst>
                                    </p:anim>
                                    <p:anim calcmode="lin" valueType="num">
                                      <p:cBhvr>
                                        <p:cTn id="42" dur="3000" fill="hold"/>
                                        <p:tgtEl>
                                          <p:spTgt spid="18"/>
                                        </p:tgtEl>
                                        <p:attrNameLst>
                                          <p:attrName>ppt_h</p:attrName>
                                        </p:attrNameLst>
                                      </p:cBhvr>
                                      <p:tavLst>
                                        <p:tav tm="0">
                                          <p:val>
                                            <p:fltVal val="0"/>
                                          </p:val>
                                        </p:tav>
                                        <p:tav tm="100000">
                                          <p:val>
                                            <p:strVal val="#ppt_h"/>
                                          </p:val>
                                        </p:tav>
                                      </p:tavLst>
                                    </p:anim>
                                    <p:animEffect transition="in" filter="fade">
                                      <p:cBhvr>
                                        <p:cTn id="43" dur="3000"/>
                                        <p:tgtEl>
                                          <p:spTgt spid="18"/>
                                        </p:tgtEl>
                                      </p:cBhvr>
                                    </p:animEffect>
                                  </p:childTnLst>
                                </p:cTn>
                              </p:par>
                            </p:childTnLst>
                          </p:cTn>
                        </p:par>
                        <p:par>
                          <p:cTn id="44" fill="hold">
                            <p:stCondLst>
                              <p:cond delay="4000"/>
                            </p:stCondLst>
                            <p:childTnLst>
                              <p:par>
                                <p:cTn id="45" presetID="53"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3000" fill="hold"/>
                                        <p:tgtEl>
                                          <p:spTgt spid="19"/>
                                        </p:tgtEl>
                                        <p:attrNameLst>
                                          <p:attrName>ppt_w</p:attrName>
                                        </p:attrNameLst>
                                      </p:cBhvr>
                                      <p:tavLst>
                                        <p:tav tm="0">
                                          <p:val>
                                            <p:fltVal val="0"/>
                                          </p:val>
                                        </p:tav>
                                        <p:tav tm="100000">
                                          <p:val>
                                            <p:strVal val="#ppt_w"/>
                                          </p:val>
                                        </p:tav>
                                      </p:tavLst>
                                    </p:anim>
                                    <p:anim calcmode="lin" valueType="num">
                                      <p:cBhvr>
                                        <p:cTn id="48" dur="3000" fill="hold"/>
                                        <p:tgtEl>
                                          <p:spTgt spid="19"/>
                                        </p:tgtEl>
                                        <p:attrNameLst>
                                          <p:attrName>ppt_h</p:attrName>
                                        </p:attrNameLst>
                                      </p:cBhvr>
                                      <p:tavLst>
                                        <p:tav tm="0">
                                          <p:val>
                                            <p:fltVal val="0"/>
                                          </p:val>
                                        </p:tav>
                                        <p:tav tm="100000">
                                          <p:val>
                                            <p:strVal val="#ppt_h"/>
                                          </p:val>
                                        </p:tav>
                                      </p:tavLst>
                                    </p:anim>
                                    <p:animEffect transition="in" filter="fade">
                                      <p:cBhvr>
                                        <p:cTn id="49" dur="3000"/>
                                        <p:tgtEl>
                                          <p:spTgt spid="19"/>
                                        </p:tgtEl>
                                      </p:cBhvr>
                                    </p:animEffect>
                                  </p:childTnLst>
                                </p:cTn>
                              </p:par>
                            </p:childTnLst>
                          </p:cTn>
                        </p:par>
                        <p:par>
                          <p:cTn id="50" fill="hold">
                            <p:stCondLst>
                              <p:cond delay="7000"/>
                            </p:stCondLst>
                            <p:childTnLst>
                              <p:par>
                                <p:cTn id="51" presetID="53"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3000" fill="hold"/>
                                        <p:tgtEl>
                                          <p:spTgt spid="20"/>
                                        </p:tgtEl>
                                        <p:attrNameLst>
                                          <p:attrName>ppt_w</p:attrName>
                                        </p:attrNameLst>
                                      </p:cBhvr>
                                      <p:tavLst>
                                        <p:tav tm="0">
                                          <p:val>
                                            <p:fltVal val="0"/>
                                          </p:val>
                                        </p:tav>
                                        <p:tav tm="100000">
                                          <p:val>
                                            <p:strVal val="#ppt_w"/>
                                          </p:val>
                                        </p:tav>
                                      </p:tavLst>
                                    </p:anim>
                                    <p:anim calcmode="lin" valueType="num">
                                      <p:cBhvr>
                                        <p:cTn id="54" dur="3000" fill="hold"/>
                                        <p:tgtEl>
                                          <p:spTgt spid="20"/>
                                        </p:tgtEl>
                                        <p:attrNameLst>
                                          <p:attrName>ppt_h</p:attrName>
                                        </p:attrNameLst>
                                      </p:cBhvr>
                                      <p:tavLst>
                                        <p:tav tm="0">
                                          <p:val>
                                            <p:fltVal val="0"/>
                                          </p:val>
                                        </p:tav>
                                        <p:tav tm="100000">
                                          <p:val>
                                            <p:strVal val="#ppt_h"/>
                                          </p:val>
                                        </p:tav>
                                      </p:tavLst>
                                    </p:anim>
                                    <p:animEffect transition="in" filter="fade">
                                      <p:cBhvr>
                                        <p:cTn id="55"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C7944D0-2790-4340-BDF4-88E28CFE36EF}"/>
              </a:ext>
            </a:extLst>
          </p:cNvPr>
          <p:cNvSpPr/>
          <p:nvPr/>
        </p:nvSpPr>
        <p:spPr>
          <a:xfrm>
            <a:off x="123309" y="2783486"/>
            <a:ext cx="11999140" cy="954107"/>
          </a:xfrm>
          <a:prstGeom prst="rect">
            <a:avLst/>
          </a:prstGeom>
          <a:solidFill>
            <a:schemeClr val="accent4">
              <a:lumMod val="20000"/>
              <a:lumOff val="80000"/>
            </a:schemeClr>
          </a:solidFill>
          <a:ln>
            <a:solidFill>
              <a:schemeClr val="accent5">
                <a:lumMod val="60000"/>
                <a:lumOff val="40000"/>
              </a:schemeClr>
            </a:solidFill>
            <a:prstDash val="sysDash"/>
          </a:ln>
        </p:spPr>
        <p:txBody>
          <a:bodyPr wrap="square">
            <a:spAutoFit/>
          </a:bodyPr>
          <a:lstStyle/>
          <a:p>
            <a:pPr algn="ctr">
              <a:spcBef>
                <a:spcPts val="600"/>
              </a:spcBef>
              <a:spcAft>
                <a:spcPts val="600"/>
              </a:spcAft>
            </a:pPr>
            <a:r>
              <a:rPr lang="en-US" sz="2800" b="1">
                <a:solidFill>
                  <a:srgbClr val="0070C0"/>
                </a:solidFill>
                <a:latin typeface="Arial" panose="020B0604020202020204" pitchFamily="34" charset="0"/>
                <a:ea typeface="Calibri" panose="020F0502020204030204" pitchFamily="34" charset="0"/>
                <a:cs typeface="Arial" panose="020B0604020202020204" pitchFamily="34" charset="0"/>
              </a:rPr>
              <a:t>- Nhóm 1, 2:</a:t>
            </a:r>
            <a:r>
              <a:rPr lang="en-US" sz="2800">
                <a:solidFill>
                  <a:srgbClr val="0070C0"/>
                </a:solidFill>
                <a:latin typeface="Arial" panose="020B0604020202020204" pitchFamily="34" charset="0"/>
                <a:ea typeface="Calibri" panose="020F0502020204030204" pitchFamily="34" charset="0"/>
                <a:cs typeface="Arial" panose="020B0604020202020204" pitchFamily="34" charset="0"/>
              </a:rPr>
              <a:t> Dựa vào SGK H8.2 bảng 8.2. Hãy trình bày tình hình sản xuất và phân bố cây lương thực?</a:t>
            </a:r>
          </a:p>
        </p:txBody>
      </p:sp>
      <p:sp>
        <p:nvSpPr>
          <p:cNvPr id="5" name="Rectangle 4">
            <a:extLst>
              <a:ext uri="{FF2B5EF4-FFF2-40B4-BE49-F238E27FC236}">
                <a16:creationId xmlns:a16="http://schemas.microsoft.com/office/drawing/2014/main" xmlns="" id="{10CA8197-89D9-4044-953C-94EA9A16B9DC}"/>
              </a:ext>
            </a:extLst>
          </p:cNvPr>
          <p:cNvSpPr/>
          <p:nvPr/>
        </p:nvSpPr>
        <p:spPr>
          <a:xfrm>
            <a:off x="80043" y="3906726"/>
            <a:ext cx="12085673" cy="954107"/>
          </a:xfrm>
          <a:prstGeom prst="rect">
            <a:avLst/>
          </a:prstGeom>
          <a:solidFill>
            <a:schemeClr val="accent5">
              <a:lumMod val="20000"/>
              <a:lumOff val="80000"/>
            </a:schemeClr>
          </a:solidFill>
          <a:ln>
            <a:solidFill>
              <a:schemeClr val="accent5">
                <a:lumMod val="75000"/>
              </a:schemeClr>
            </a:solidFill>
            <a:prstDash val="dash"/>
          </a:ln>
        </p:spPr>
        <p:txBody>
          <a:bodyPr wrap="square">
            <a:spAutoFit/>
          </a:bodyPr>
          <a:lstStyle/>
          <a:p>
            <a:pPr>
              <a:spcBef>
                <a:spcPts val="600"/>
              </a:spcBef>
              <a:spcAft>
                <a:spcPts val="600"/>
              </a:spcAft>
            </a:pPr>
            <a:r>
              <a:rPr lang="en-US" sz="2800" b="1">
                <a:solidFill>
                  <a:srgbClr val="0070C0"/>
                </a:solidFill>
                <a:latin typeface="Arial" panose="020B0604020202020204" pitchFamily="34" charset="0"/>
                <a:ea typeface="Calibri" panose="020F0502020204030204" pitchFamily="34" charset="0"/>
                <a:cs typeface="Arial" panose="020B0604020202020204" pitchFamily="34" charset="0"/>
              </a:rPr>
              <a:t>- Nhóm 3,4:</a:t>
            </a:r>
            <a:r>
              <a:rPr lang="en-US" sz="2800">
                <a:solidFill>
                  <a:srgbClr val="0070C0"/>
                </a:solidFill>
                <a:latin typeface="Arial" panose="020B0604020202020204" pitchFamily="34" charset="0"/>
                <a:ea typeface="Calibri" panose="020F0502020204030204" pitchFamily="34" charset="0"/>
                <a:cs typeface="Arial" panose="020B0604020202020204" pitchFamily="34" charset="0"/>
              </a:rPr>
              <a:t> Dựa vào SGK H8.2 bảng 8.3. Hãy nêu sự phân bố các cây công nghiệp hàng năm và cây công nghiệp lâu năm chủ yếu của n</a:t>
            </a:r>
            <a:r>
              <a:rPr lang="vi-VN" sz="280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2800">
                <a:solidFill>
                  <a:srgbClr val="0070C0"/>
                </a:solidFill>
                <a:latin typeface="Arial" panose="020B0604020202020204" pitchFamily="34" charset="0"/>
                <a:ea typeface="Calibri" panose="020F0502020204030204" pitchFamily="34" charset="0"/>
                <a:cs typeface="Arial" panose="020B0604020202020204" pitchFamily="34" charset="0"/>
              </a:rPr>
              <a:t>ớc ta?</a:t>
            </a:r>
          </a:p>
        </p:txBody>
      </p:sp>
      <p:sp>
        <p:nvSpPr>
          <p:cNvPr id="6" name="Rectangle 5">
            <a:extLst>
              <a:ext uri="{FF2B5EF4-FFF2-40B4-BE49-F238E27FC236}">
                <a16:creationId xmlns:a16="http://schemas.microsoft.com/office/drawing/2014/main" xmlns="" id="{3DF8790B-FF81-4B31-AF45-9EFC1E2FEE28}"/>
              </a:ext>
            </a:extLst>
          </p:cNvPr>
          <p:cNvSpPr/>
          <p:nvPr/>
        </p:nvSpPr>
        <p:spPr>
          <a:xfrm>
            <a:off x="80044" y="5029966"/>
            <a:ext cx="12042406" cy="1692771"/>
          </a:xfrm>
          <a:prstGeom prst="rect">
            <a:avLst/>
          </a:prstGeom>
          <a:solidFill>
            <a:schemeClr val="accent4">
              <a:lumMod val="60000"/>
              <a:lumOff val="40000"/>
              <a:alpha val="59000"/>
            </a:schemeClr>
          </a:solidFill>
          <a:ln>
            <a:solidFill>
              <a:srgbClr val="0070C0"/>
            </a:solidFill>
            <a:prstDash val="dash"/>
          </a:ln>
        </p:spPr>
        <p:txBody>
          <a:bodyPr wrap="square">
            <a:spAutoFit/>
          </a:bodyPr>
          <a:lstStyle/>
          <a:p>
            <a:pPr marL="457200" indent="-457200" algn="just">
              <a:spcBef>
                <a:spcPts val="600"/>
              </a:spcBef>
              <a:spcAft>
                <a:spcPts val="600"/>
              </a:spcAft>
              <a:buFontTx/>
              <a:buChar char="-"/>
            </a:pPr>
            <a:r>
              <a:rPr lang="en-US" sz="2800" b="1">
                <a:solidFill>
                  <a:srgbClr val="0070C0"/>
                </a:solidFill>
                <a:latin typeface="Arial" panose="020B0604020202020204" pitchFamily="34" charset="0"/>
                <a:ea typeface="Calibri" panose="020F0502020204030204" pitchFamily="34" charset="0"/>
                <a:cs typeface="Arial" panose="020B0604020202020204" pitchFamily="34" charset="0"/>
              </a:rPr>
              <a:t>Nhóm 5, 6:</a:t>
            </a:r>
            <a:r>
              <a:rPr lang="en-US" sz="2800">
                <a:solidFill>
                  <a:srgbClr val="0070C0"/>
                </a:solidFill>
                <a:latin typeface="Arial" panose="020B0604020202020204" pitchFamily="34" charset="0"/>
                <a:ea typeface="Calibri" panose="020F0502020204030204" pitchFamily="34" charset="0"/>
                <a:cs typeface="Arial" panose="020B0604020202020204" pitchFamily="34" charset="0"/>
              </a:rPr>
              <a:t> </a:t>
            </a:r>
          </a:p>
          <a:p>
            <a:pPr algn="just">
              <a:spcBef>
                <a:spcPts val="600"/>
              </a:spcBef>
              <a:spcAft>
                <a:spcPts val="600"/>
              </a:spcAft>
            </a:pPr>
            <a:r>
              <a:rPr lang="en-US" sz="2800">
                <a:solidFill>
                  <a:srgbClr val="0070C0"/>
                </a:solidFill>
                <a:latin typeface="Arial" panose="020B0604020202020204" pitchFamily="34" charset="0"/>
                <a:ea typeface="Calibri" panose="020F0502020204030204" pitchFamily="34" charset="0"/>
                <a:cs typeface="Arial" panose="020B0604020202020204" pitchFamily="34" charset="0"/>
              </a:rPr>
              <a:t>+ Kể các loại cây ăn quả tiêu biểu ở miền Bắc, miền Nam?</a:t>
            </a:r>
          </a:p>
          <a:p>
            <a:pPr algn="just">
              <a:spcBef>
                <a:spcPts val="600"/>
              </a:spcBef>
              <a:spcAft>
                <a:spcPts val="600"/>
              </a:spcAft>
            </a:pPr>
            <a:r>
              <a:rPr lang="en-US" sz="2800">
                <a:solidFill>
                  <a:srgbClr val="0070C0"/>
                </a:solidFill>
                <a:latin typeface="Arial" panose="020B0604020202020204" pitchFamily="34" charset="0"/>
                <a:ea typeface="Calibri" panose="020F0502020204030204" pitchFamily="34" charset="0"/>
                <a:cs typeface="Arial" panose="020B0604020202020204" pitchFamily="34" charset="0"/>
              </a:rPr>
              <a:t>+ Thành tựu?  + Phân bố?</a:t>
            </a:r>
          </a:p>
        </p:txBody>
      </p:sp>
      <p:grpSp>
        <p:nvGrpSpPr>
          <p:cNvPr id="7" name="Group 6">
            <a:extLst>
              <a:ext uri="{FF2B5EF4-FFF2-40B4-BE49-F238E27FC236}">
                <a16:creationId xmlns:a16="http://schemas.microsoft.com/office/drawing/2014/main" xmlns="" id="{BACEBD9B-0ED6-4483-A459-200B9C1099BF}"/>
              </a:ext>
            </a:extLst>
          </p:cNvPr>
          <p:cNvGrpSpPr/>
          <p:nvPr/>
        </p:nvGrpSpPr>
        <p:grpSpPr>
          <a:xfrm>
            <a:off x="2887038" y="54864"/>
            <a:ext cx="5616883" cy="830997"/>
            <a:chOff x="3005070" y="77982"/>
            <a:chExt cx="6181859" cy="716733"/>
          </a:xfrm>
          <a:solidFill>
            <a:srgbClr val="00B050"/>
          </a:solidFill>
        </p:grpSpPr>
        <p:sp>
          <p:nvSpPr>
            <p:cNvPr id="8" name="Rectangle: Rounded Corners 7">
              <a:extLst>
                <a:ext uri="{FF2B5EF4-FFF2-40B4-BE49-F238E27FC236}">
                  <a16:creationId xmlns:a16="http://schemas.microsoft.com/office/drawing/2014/main" xmlns="" id="{FBFECAA0-861A-4B2B-93B9-E19C344BF628}"/>
                </a:ext>
              </a:extLst>
            </p:cNvPr>
            <p:cNvSpPr/>
            <p:nvPr/>
          </p:nvSpPr>
          <p:spPr>
            <a:xfrm>
              <a:off x="3005070" y="116455"/>
              <a:ext cx="6181859" cy="6551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1FF7913D-B615-4E27-B2DC-ADBE91FC651D}"/>
                </a:ext>
              </a:extLst>
            </p:cNvPr>
            <p:cNvSpPr txBox="1"/>
            <p:nvPr/>
          </p:nvSpPr>
          <p:spPr>
            <a:xfrm>
              <a:off x="3581400" y="77982"/>
              <a:ext cx="5090160" cy="716733"/>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latin typeface="+mj-lt"/>
                </a:rPr>
                <a:t>NHÓM TÀI NĂNG</a:t>
              </a:r>
            </a:p>
          </p:txBody>
        </p:sp>
      </p:grpSp>
      <p:sp>
        <p:nvSpPr>
          <p:cNvPr id="10" name="TextBox 9">
            <a:extLst>
              <a:ext uri="{FF2B5EF4-FFF2-40B4-BE49-F238E27FC236}">
                <a16:creationId xmlns:a16="http://schemas.microsoft.com/office/drawing/2014/main" xmlns="" id="{69CE0B9B-F688-48CF-A353-3139F753DD5F}"/>
              </a:ext>
            </a:extLst>
          </p:cNvPr>
          <p:cNvSpPr txBox="1"/>
          <p:nvPr/>
        </p:nvSpPr>
        <p:spPr>
          <a:xfrm>
            <a:off x="655991" y="1128794"/>
            <a:ext cx="11313763" cy="1384995"/>
          </a:xfrm>
          <a:prstGeom prst="rect">
            <a:avLst/>
          </a:prstGeom>
          <a:noFill/>
          <a:ln>
            <a:solidFill>
              <a:srgbClr val="7030A0"/>
            </a:solidFill>
          </a:ln>
        </p:spPr>
        <p:txBody>
          <a:bodyPr wrap="square" rtlCol="0">
            <a:spAutoFit/>
          </a:bodyPr>
          <a:lstStyle/>
          <a:p>
            <a:pPr marL="457200" indent="-457200" algn="just">
              <a:buFont typeface="Wingdings" panose="05000000000000000000" pitchFamily="2" charset="2"/>
              <a:buChar char="v"/>
            </a:pPr>
            <a:r>
              <a:rPr lang="en-US" sz="2800" dirty="0" err="1">
                <a:solidFill>
                  <a:srgbClr val="C00000"/>
                </a:solidFill>
                <a:latin typeface="Arial" panose="020B0604020202020204" pitchFamily="34" charset="0"/>
                <a:cs typeface="Arial" panose="020B0604020202020204" pitchFamily="34" charset="0"/>
              </a:rPr>
              <a:t>Nhiệm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nội</a:t>
            </a:r>
            <a:r>
              <a:rPr lang="en-US" sz="2800" dirty="0">
                <a:latin typeface="Arial" panose="020B0604020202020204" pitchFamily="34" charset="0"/>
                <a:cs typeface="Arial" panose="020B0604020202020204" pitchFamily="34" charset="0"/>
              </a:rPr>
              <a:t> dung SGK </a:t>
            </a:r>
            <a:r>
              <a:rPr lang="en-US" sz="2800" err="1">
                <a:latin typeface="Arial" panose="020B0604020202020204" pitchFamily="34" charset="0"/>
                <a:cs typeface="Arial" panose="020B0604020202020204" pitchFamily="34" charset="0"/>
              </a:rPr>
              <a:t>và</a:t>
            </a:r>
            <a:r>
              <a:rPr lang="en-US" sz="2800">
                <a:latin typeface="Arial" panose="020B0604020202020204" pitchFamily="34" charset="0"/>
                <a:cs typeface="Arial" panose="020B0604020202020204" pitchFamily="34" charset="0"/>
              </a:rPr>
              <a:t> hình 8.2, bảng 8.2, 8.3, </a:t>
            </a:r>
          </a:p>
          <a:p>
            <a:pPr algn="just"/>
            <a:r>
              <a:rPr lang="en-US" sz="2800">
                <a:latin typeface="Arial" panose="020B0604020202020204" pitchFamily="34" charset="0"/>
                <a:cs typeface="Arial" panose="020B0604020202020204" pitchFamily="34" charset="0"/>
              </a:rPr>
              <a:t>hoàn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PHT.</a:t>
            </a:r>
          </a:p>
          <a:p>
            <a:pPr marL="457200" indent="-457200" algn="just">
              <a:buFont typeface="Wingdings" panose="05000000000000000000" pitchFamily="2" charset="2"/>
              <a:buChar char="v"/>
            </a:pP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a:t>
            </a:r>
            <a:r>
              <a:rPr lang="en-US" sz="2800" dirty="0">
                <a:solidFill>
                  <a:srgbClr val="C00000"/>
                </a:solidFill>
                <a:latin typeface="Arial" panose="020B0604020202020204" pitchFamily="34" charset="0"/>
                <a:cs typeface="Arial" panose="020B0604020202020204" pitchFamily="34" charset="0"/>
              </a:rPr>
              <a:t>4 </a:t>
            </a:r>
            <a:r>
              <a:rPr lang="en-US" sz="2800" dirty="0" err="1">
                <a:solidFill>
                  <a:srgbClr val="C00000"/>
                </a:solidFill>
                <a:latin typeface="Arial" panose="020B0604020202020204" pitchFamily="34" charset="0"/>
                <a:cs typeface="Arial" panose="020B0604020202020204" pitchFamily="34" charset="0"/>
              </a:rPr>
              <a:t>phút</a:t>
            </a:r>
            <a:endParaRPr lang="en-US" sz="2800" dirty="0">
              <a:solidFill>
                <a:srgbClr val="C00000"/>
              </a:solidFill>
              <a:latin typeface="Arial" panose="020B0604020202020204" pitchFamily="34" charset="0"/>
              <a:cs typeface="Arial" panose="020B0604020202020204" pitchFamily="34" charset="0"/>
            </a:endParaRPr>
          </a:p>
        </p:txBody>
      </p:sp>
      <p:pic>
        <p:nvPicPr>
          <p:cNvPr id="11" name="4 Minute Timer">
            <a:hlinkClick r:id="" action="ppaction://media"/>
            <a:extLst>
              <a:ext uri="{FF2B5EF4-FFF2-40B4-BE49-F238E27FC236}">
                <a16:creationId xmlns:a16="http://schemas.microsoft.com/office/drawing/2014/main" xmlns="" id="{87D7DA72-0738-4640-A50D-443E13FFDE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55724" y="90974"/>
            <a:ext cx="1523341" cy="856879"/>
          </a:xfrm>
          <a:prstGeom prst="rect">
            <a:avLst/>
          </a:prstGeom>
        </p:spPr>
      </p:pic>
      <p:pic>
        <p:nvPicPr>
          <p:cNvPr id="12" name="Picture 11">
            <a:extLst>
              <a:ext uri="{FF2B5EF4-FFF2-40B4-BE49-F238E27FC236}">
                <a16:creationId xmlns:a16="http://schemas.microsoft.com/office/drawing/2014/main" xmlns="" id="{41A41FC7-DB95-4EDA-8B48-89FA25C3738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919851" y="-8904"/>
            <a:ext cx="1498919" cy="956757"/>
          </a:xfrm>
          <a:prstGeom prst="rect">
            <a:avLst/>
          </a:prstGeom>
        </p:spPr>
      </p:pic>
    </p:spTree>
    <p:extLst>
      <p:ext uri="{BB962C8B-B14F-4D97-AF65-F5344CB8AC3E}">
        <p14:creationId xmlns:p14="http://schemas.microsoft.com/office/powerpoint/2010/main" val="249165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18" fill="hold"/>
                                        <p:tgtEl>
                                          <p:spTgt spid="11"/>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408D7F7-79DB-4040-AB17-458C20473BC1}"/>
              </a:ext>
            </a:extLst>
          </p:cNvPr>
          <p:cNvGrpSpPr/>
          <p:nvPr/>
        </p:nvGrpSpPr>
        <p:grpSpPr>
          <a:xfrm>
            <a:off x="762228" y="0"/>
            <a:ext cx="5712063" cy="872949"/>
            <a:chOff x="1133366" y="2220084"/>
            <a:chExt cx="5681780" cy="914400"/>
          </a:xfrm>
        </p:grpSpPr>
        <p:sp>
          <p:nvSpPr>
            <p:cNvPr id="5" name="Arrow: Pentagon 4">
              <a:extLst>
                <a:ext uri="{FF2B5EF4-FFF2-40B4-BE49-F238E27FC236}">
                  <a16:creationId xmlns:a16="http://schemas.microsoft.com/office/drawing/2014/main" xmlns=""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6364303B-48DC-4B3D-8319-E9C0E9896BFB}"/>
              </a:ext>
            </a:extLst>
          </p:cNvPr>
          <p:cNvSpPr txBox="1"/>
          <p:nvPr/>
        </p:nvSpPr>
        <p:spPr>
          <a:xfrm>
            <a:off x="1956856" y="156068"/>
            <a:ext cx="93672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8" name="Group 7">
            <a:extLst>
              <a:ext uri="{FF2B5EF4-FFF2-40B4-BE49-F238E27FC236}">
                <a16:creationId xmlns:a16="http://schemas.microsoft.com/office/drawing/2014/main" xmlns=""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xmlns=""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xmlns=""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Box 16">
            <a:extLst>
              <a:ext uri="{FF2B5EF4-FFF2-40B4-BE49-F238E27FC236}">
                <a16:creationId xmlns:a16="http://schemas.microsoft.com/office/drawing/2014/main" xmlns="" id="{81081FA2-C50D-45CB-B47D-40014F57D2B3}"/>
              </a:ext>
            </a:extLst>
          </p:cNvPr>
          <p:cNvSpPr txBox="1">
            <a:spLocks noChangeArrowheads="1"/>
          </p:cNvSpPr>
          <p:nvPr/>
        </p:nvSpPr>
        <p:spPr bwMode="auto">
          <a:xfrm>
            <a:off x="292814" y="1019309"/>
            <a:ext cx="3886200" cy="584200"/>
          </a:xfrm>
          <a:prstGeom prst="rect">
            <a:avLst/>
          </a:prstGeom>
          <a:solidFill>
            <a:schemeClr val="accent4">
              <a:lumMod val="20000"/>
              <a:lumOff val="80000"/>
            </a:schemeClr>
          </a:solidFill>
          <a:ln>
            <a:noFill/>
          </a:ln>
          <a:effec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cs typeface="Arial" panose="020B0604020202020204" pitchFamily="34" charset="0"/>
              </a:rPr>
              <a:t>1. Cây lương thực:</a:t>
            </a:r>
          </a:p>
        </p:txBody>
      </p:sp>
      <p:graphicFrame>
        <p:nvGraphicFramePr>
          <p:cNvPr id="2" name="Table 1">
            <a:extLst>
              <a:ext uri="{FF2B5EF4-FFF2-40B4-BE49-F238E27FC236}">
                <a16:creationId xmlns:a16="http://schemas.microsoft.com/office/drawing/2014/main" xmlns="" id="{F72CE214-9A20-4D67-A186-CEFAEFD414B3}"/>
              </a:ext>
            </a:extLst>
          </p:cNvPr>
          <p:cNvGraphicFramePr>
            <a:graphicFrameLocks noGrp="1"/>
          </p:cNvGraphicFramePr>
          <p:nvPr>
            <p:extLst>
              <p:ext uri="{D42A27DB-BD31-4B8C-83A1-F6EECF244321}">
                <p14:modId xmlns:p14="http://schemas.microsoft.com/office/powerpoint/2010/main" val="2712870966"/>
              </p:ext>
            </p:extLst>
          </p:nvPr>
        </p:nvGraphicFramePr>
        <p:xfrm>
          <a:off x="2472326" y="3503488"/>
          <a:ext cx="7247348" cy="3032047"/>
        </p:xfrm>
        <a:graphic>
          <a:graphicData uri="http://schemas.openxmlformats.org/drawingml/2006/table">
            <a:tbl>
              <a:tblPr bandRow="1">
                <a:tableStyleId>{5C22544A-7EE6-4342-B048-85BDC9FD1C3A}</a:tableStyleId>
              </a:tblPr>
              <a:tblGrid>
                <a:gridCol w="3980065">
                  <a:extLst>
                    <a:ext uri="{9D8B030D-6E8A-4147-A177-3AD203B41FA5}">
                      <a16:colId xmlns:a16="http://schemas.microsoft.com/office/drawing/2014/main" xmlns="" val="2000559024"/>
                    </a:ext>
                  </a:extLst>
                </a:gridCol>
                <a:gridCol w="1702706">
                  <a:extLst>
                    <a:ext uri="{9D8B030D-6E8A-4147-A177-3AD203B41FA5}">
                      <a16:colId xmlns:a16="http://schemas.microsoft.com/office/drawing/2014/main" xmlns="" val="2846062785"/>
                    </a:ext>
                  </a:extLst>
                </a:gridCol>
                <a:gridCol w="1564577">
                  <a:extLst>
                    <a:ext uri="{9D8B030D-6E8A-4147-A177-3AD203B41FA5}">
                      <a16:colId xmlns:a16="http://schemas.microsoft.com/office/drawing/2014/main" xmlns="" val="3983342226"/>
                    </a:ext>
                  </a:extLst>
                </a:gridCol>
              </a:tblGrid>
              <a:tr h="209250">
                <a:tc>
                  <a:txBody>
                    <a:bodyPr/>
                    <a:lstStyle/>
                    <a:p>
                      <a:pPr algn="ctr">
                        <a:lnSpc>
                          <a:spcPct val="120000"/>
                        </a:lnSpc>
                        <a:spcBef>
                          <a:spcPts val="600"/>
                        </a:spcBef>
                        <a:spcAft>
                          <a:spcPts val="0"/>
                        </a:spcAft>
                      </a:pPr>
                      <a:r>
                        <a:rPr lang="en-US" sz="2400" b="1">
                          <a:solidFill>
                            <a:schemeClr val="bg1"/>
                          </a:solidFill>
                          <a:effectLst/>
                          <a:latin typeface="Arial" panose="020B0604020202020204" pitchFamily="34" charset="0"/>
                          <a:cs typeface="Arial" panose="020B0604020202020204" pitchFamily="34" charset="0"/>
                        </a:rPr>
                        <a:t>Năm</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algn="ctr">
                        <a:lnSpc>
                          <a:spcPct val="120000"/>
                        </a:lnSpc>
                        <a:spcBef>
                          <a:spcPts val="600"/>
                        </a:spcBef>
                        <a:spcAft>
                          <a:spcPts val="0"/>
                        </a:spcAft>
                      </a:pPr>
                      <a:r>
                        <a:rPr lang="en-US" sz="2400" b="1">
                          <a:solidFill>
                            <a:schemeClr val="bg1"/>
                          </a:solidFill>
                          <a:effectLst/>
                          <a:latin typeface="Arial" panose="020B0604020202020204" pitchFamily="34" charset="0"/>
                          <a:cs typeface="Arial" panose="020B0604020202020204" pitchFamily="34" charset="0"/>
                        </a:rPr>
                        <a:t>1990</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algn="ctr">
                        <a:lnSpc>
                          <a:spcPct val="120000"/>
                        </a:lnSpc>
                        <a:spcBef>
                          <a:spcPts val="600"/>
                        </a:spcBef>
                        <a:spcAft>
                          <a:spcPts val="0"/>
                        </a:spcAft>
                      </a:pPr>
                      <a:r>
                        <a:rPr lang="en-US" sz="2400" b="1">
                          <a:solidFill>
                            <a:schemeClr val="bg1"/>
                          </a:solidFill>
                          <a:effectLst/>
                          <a:latin typeface="Arial" panose="020B0604020202020204" pitchFamily="34" charset="0"/>
                          <a:cs typeface="Arial" panose="020B0604020202020204" pitchFamily="34" charset="0"/>
                        </a:rPr>
                        <a:t>2017</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1918248174"/>
                  </a:ext>
                </a:extLst>
              </a:tr>
              <a:tr h="508791">
                <a:tc>
                  <a:txBody>
                    <a:bodyPr/>
                    <a:lstStyle/>
                    <a:p>
                      <a:pPr>
                        <a:lnSpc>
                          <a:spcPct val="120000"/>
                        </a:lnSpc>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Tổng số</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20000"/>
                        <a:lumOff val="80000"/>
                      </a:schemeClr>
                    </a:solidFill>
                  </a:tcPr>
                </a:tc>
                <a:tc>
                  <a:txBody>
                    <a:bodyPr/>
                    <a:lstStyle/>
                    <a:p>
                      <a:pPr algn="ctr">
                        <a:lnSpc>
                          <a:spcPct val="120000"/>
                        </a:lnSpc>
                        <a:spcBef>
                          <a:spcPts val="600"/>
                        </a:spcBef>
                        <a:spcAft>
                          <a:spcPts val="0"/>
                        </a:spcAft>
                      </a:pPr>
                      <a:r>
                        <a:rPr lang="en-US" sz="2400">
                          <a:solidFill>
                            <a:srgbClr val="002060"/>
                          </a:solidFill>
                          <a:effectLst/>
                          <a:latin typeface="Arial" panose="020B0604020202020204" pitchFamily="34" charset="0"/>
                          <a:cs typeface="Arial" panose="020B0604020202020204" pitchFamily="34" charset="0"/>
                        </a:rPr>
                        <a:t>100</a:t>
                      </a:r>
                      <a:endParaRPr lang="en-US" sz="2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20000"/>
                        <a:lumOff val="80000"/>
                      </a:schemeClr>
                    </a:solidFill>
                  </a:tcPr>
                </a:tc>
                <a:tc>
                  <a:txBody>
                    <a:bodyPr/>
                    <a:lstStyle/>
                    <a:p>
                      <a:pPr algn="ctr">
                        <a:lnSpc>
                          <a:spcPct val="120000"/>
                        </a:lnSpc>
                        <a:spcBef>
                          <a:spcPts val="600"/>
                        </a:spcBef>
                        <a:spcAft>
                          <a:spcPts val="0"/>
                        </a:spcAft>
                      </a:pPr>
                      <a:r>
                        <a:rPr lang="en-US" sz="2400">
                          <a:solidFill>
                            <a:srgbClr val="002060"/>
                          </a:solidFill>
                          <a:effectLst/>
                          <a:latin typeface="Arial" panose="020B0604020202020204" pitchFamily="34" charset="0"/>
                          <a:cs typeface="Arial" panose="020B0604020202020204" pitchFamily="34" charset="0"/>
                        </a:rPr>
                        <a:t>100</a:t>
                      </a:r>
                      <a:endParaRPr lang="en-US" sz="2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098412086"/>
                  </a:ext>
                </a:extLst>
              </a:tr>
              <a:tr h="508791">
                <a:tc>
                  <a:txBody>
                    <a:bodyPr/>
                    <a:lstStyle/>
                    <a:p>
                      <a:pPr>
                        <a:lnSpc>
                          <a:spcPct val="120000"/>
                        </a:lnSpc>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Cây lương thực</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ctr">
                        <a:lnSpc>
                          <a:spcPct val="120000"/>
                        </a:lnSpc>
                        <a:spcBef>
                          <a:spcPts val="600"/>
                        </a:spcBef>
                        <a:spcAft>
                          <a:spcPts val="0"/>
                        </a:spcAft>
                      </a:pPr>
                      <a:r>
                        <a:rPr lang="en-US" sz="2400">
                          <a:solidFill>
                            <a:srgbClr val="002060"/>
                          </a:solidFill>
                          <a:effectLst/>
                          <a:latin typeface="Arial" panose="020B0604020202020204" pitchFamily="34" charset="0"/>
                          <a:cs typeface="Arial" panose="020B0604020202020204" pitchFamily="34" charset="0"/>
                        </a:rPr>
                        <a:t>74,7</a:t>
                      </a:r>
                      <a:endParaRPr lang="en-US" sz="2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ctr">
                        <a:lnSpc>
                          <a:spcPct val="120000"/>
                        </a:lnSpc>
                        <a:spcBef>
                          <a:spcPts val="600"/>
                        </a:spcBef>
                        <a:spcAft>
                          <a:spcPts val="0"/>
                        </a:spcAft>
                      </a:pPr>
                      <a:r>
                        <a:rPr lang="en-US" sz="2400">
                          <a:solidFill>
                            <a:srgbClr val="002060"/>
                          </a:solidFill>
                          <a:effectLst/>
                          <a:latin typeface="Arial" panose="020B0604020202020204" pitchFamily="34" charset="0"/>
                          <a:cs typeface="Arial" panose="020B0604020202020204" pitchFamily="34" charset="0"/>
                        </a:rPr>
                        <a:t>58,4</a:t>
                      </a:r>
                      <a:endParaRPr lang="en-US" sz="2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xmlns="" val="4196562220"/>
                  </a:ext>
                </a:extLst>
              </a:tr>
              <a:tr h="508791">
                <a:tc>
                  <a:txBody>
                    <a:bodyPr/>
                    <a:lstStyle/>
                    <a:p>
                      <a:pPr>
                        <a:lnSpc>
                          <a:spcPct val="120000"/>
                        </a:lnSpc>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Cây công nghiệp</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algn="ctr">
                        <a:lnSpc>
                          <a:spcPct val="120000"/>
                        </a:lnSpc>
                        <a:spcBef>
                          <a:spcPts val="600"/>
                        </a:spcBef>
                        <a:spcAft>
                          <a:spcPts val="0"/>
                        </a:spcAft>
                      </a:pPr>
                      <a:r>
                        <a:rPr lang="en-US" sz="2400">
                          <a:solidFill>
                            <a:srgbClr val="002060"/>
                          </a:solidFill>
                          <a:effectLst/>
                          <a:latin typeface="Arial" panose="020B0604020202020204" pitchFamily="34" charset="0"/>
                          <a:cs typeface="Arial" panose="020B0604020202020204" pitchFamily="34" charset="0"/>
                        </a:rPr>
                        <a:t>13,2</a:t>
                      </a:r>
                      <a:endParaRPr lang="en-US" sz="2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algn="ctr">
                        <a:lnSpc>
                          <a:spcPct val="120000"/>
                        </a:lnSpc>
                        <a:spcBef>
                          <a:spcPts val="600"/>
                        </a:spcBef>
                        <a:spcAft>
                          <a:spcPts val="0"/>
                        </a:spcAft>
                      </a:pPr>
                      <a:r>
                        <a:rPr lang="en-US" sz="2400">
                          <a:solidFill>
                            <a:srgbClr val="002060"/>
                          </a:solidFill>
                          <a:effectLst/>
                          <a:latin typeface="Arial" panose="020B0604020202020204" pitchFamily="34" charset="0"/>
                          <a:cs typeface="Arial" panose="020B0604020202020204" pitchFamily="34" charset="0"/>
                        </a:rPr>
                        <a:t>19,8</a:t>
                      </a:r>
                      <a:endParaRPr lang="en-US" sz="2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802224594"/>
                  </a:ext>
                </a:extLst>
              </a:tr>
              <a:tr h="1066762">
                <a:tc>
                  <a:txBody>
                    <a:bodyPr/>
                    <a:lstStyle/>
                    <a:p>
                      <a:pPr>
                        <a:lnSpc>
                          <a:spcPct val="120000"/>
                        </a:lnSpc>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Cây thực phẩm, cây ăn quả, cây khác</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ctr">
                        <a:lnSpc>
                          <a:spcPct val="120000"/>
                        </a:lnSpc>
                        <a:spcBef>
                          <a:spcPts val="600"/>
                        </a:spcBef>
                        <a:spcAft>
                          <a:spcPts val="0"/>
                        </a:spcAft>
                      </a:pPr>
                      <a:r>
                        <a:rPr lang="en-US" sz="2400">
                          <a:solidFill>
                            <a:srgbClr val="002060"/>
                          </a:solidFill>
                          <a:effectLst/>
                          <a:latin typeface="Arial" panose="020B0604020202020204" pitchFamily="34" charset="0"/>
                          <a:cs typeface="Arial" panose="020B0604020202020204" pitchFamily="34" charset="0"/>
                        </a:rPr>
                        <a:t>12,1</a:t>
                      </a:r>
                      <a:endParaRPr lang="en-US" sz="2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ctr">
                        <a:lnSpc>
                          <a:spcPct val="120000"/>
                        </a:lnSpc>
                        <a:spcBef>
                          <a:spcPts val="600"/>
                        </a:spcBef>
                        <a:spcAft>
                          <a:spcPts val="0"/>
                        </a:spcAft>
                      </a:pPr>
                      <a:r>
                        <a:rPr lang="en-US" sz="2400">
                          <a:solidFill>
                            <a:srgbClr val="002060"/>
                          </a:solidFill>
                          <a:effectLst/>
                          <a:latin typeface="Arial" panose="020B0604020202020204" pitchFamily="34" charset="0"/>
                          <a:cs typeface="Arial" panose="020B0604020202020204" pitchFamily="34" charset="0"/>
                        </a:rPr>
                        <a:t>21,8</a:t>
                      </a:r>
                      <a:endParaRPr lang="en-US" sz="2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135650407"/>
                  </a:ext>
                </a:extLst>
              </a:tr>
            </a:tbl>
          </a:graphicData>
        </a:graphic>
      </p:graphicFrame>
      <p:sp>
        <p:nvSpPr>
          <p:cNvPr id="3" name="Rectangle 2">
            <a:extLst>
              <a:ext uri="{FF2B5EF4-FFF2-40B4-BE49-F238E27FC236}">
                <a16:creationId xmlns:a16="http://schemas.microsoft.com/office/drawing/2014/main" xmlns="" id="{9627D607-FEC3-491C-8B64-CBDE4F06D79E}"/>
              </a:ext>
            </a:extLst>
          </p:cNvPr>
          <p:cNvSpPr/>
          <p:nvPr/>
        </p:nvSpPr>
        <p:spPr>
          <a:xfrm>
            <a:off x="434012" y="1694906"/>
            <a:ext cx="11566203" cy="369332"/>
          </a:xfrm>
          <a:prstGeom prst="rect">
            <a:avLst/>
          </a:prstGeom>
        </p:spPr>
        <p:txBody>
          <a:bodyPr wrap="square">
            <a:spAutoFit/>
          </a:bodyPr>
          <a:lstStyle/>
          <a:p>
            <a:pPr>
              <a:spcBef>
                <a:spcPts val="600"/>
              </a:spcBef>
              <a:spcAft>
                <a:spcPts val="600"/>
              </a:spcAft>
            </a:pPr>
            <a:r>
              <a:rPr lang="en-US">
                <a:solidFill>
                  <a:srgbClr val="0070C0"/>
                </a:solidFill>
                <a:latin typeface="Times New Roman" panose="02020603050405020304" pitchFamily="18" charset="0"/>
                <a:ea typeface="Calibri" panose="020F0502020204030204" pitchFamily="34" charset="0"/>
              </a:rPr>
              <a:t> </a:t>
            </a:r>
            <a:endParaRPr lang="en-US" sz="2800">
              <a:solidFill>
                <a:srgbClr val="0070C0"/>
              </a:solidFill>
              <a:latin typeface="Arial" panose="020B0604020202020204" pitchFamily="34" charset="0"/>
              <a:cs typeface="Arial" panose="020B0604020202020204" pitchFamily="34" charset="0"/>
            </a:endParaRPr>
          </a:p>
        </p:txBody>
      </p:sp>
      <p:sp>
        <p:nvSpPr>
          <p:cNvPr id="12" name="Text Box 17">
            <a:extLst>
              <a:ext uri="{FF2B5EF4-FFF2-40B4-BE49-F238E27FC236}">
                <a16:creationId xmlns:a16="http://schemas.microsoft.com/office/drawing/2014/main" xmlns="" id="{D9067ECD-7A50-49C9-BC2B-3EBEC6B50FD2}"/>
              </a:ext>
            </a:extLst>
          </p:cNvPr>
          <p:cNvSpPr txBox="1">
            <a:spLocks noChangeArrowheads="1"/>
          </p:cNvSpPr>
          <p:nvPr/>
        </p:nvSpPr>
        <p:spPr bwMode="auto">
          <a:xfrm>
            <a:off x="519408" y="1787439"/>
            <a:ext cx="1124506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buFont typeface="Wingdings 2" panose="05020102010507070707" pitchFamily="18" charset="2"/>
              <a:buChar char="$"/>
            </a:pPr>
            <a:r>
              <a:rPr lang="en-US" altLang="en-US" sz="3200" b="1">
                <a:solidFill>
                  <a:srgbClr val="002060"/>
                </a:solidFill>
                <a:cs typeface="Arial" panose="020B0604020202020204" pitchFamily="34" charset="0"/>
                <a:sym typeface="Wingdings 2" panose="05020102010507070707" pitchFamily="18" charset="2"/>
              </a:rPr>
              <a:t>- Tình hình phát triển:</a:t>
            </a:r>
          </a:p>
          <a:p>
            <a:pPr eaLnBrk="1" hangingPunct="1">
              <a:spcBef>
                <a:spcPct val="50000"/>
              </a:spcBef>
              <a:buFont typeface="Wingdings 2" panose="05020102010507070707" pitchFamily="18" charset="2"/>
              <a:buNone/>
            </a:pPr>
            <a:r>
              <a:rPr lang="en-US" altLang="en-US" sz="3200" b="1">
                <a:solidFill>
                  <a:srgbClr val="002060"/>
                </a:solidFill>
                <a:cs typeface="Arial" panose="020B0604020202020204" pitchFamily="34" charset="0"/>
                <a:sym typeface="Wingdings 2" panose="05020102010507070707" pitchFamily="18" charset="2"/>
              </a:rPr>
              <a:t>+ Cơ cấu đa dạng. Lúa là cây lương thực chính.</a:t>
            </a:r>
          </a:p>
        </p:txBody>
      </p:sp>
    </p:spTree>
    <p:extLst>
      <p:ext uri="{BB962C8B-B14F-4D97-AF65-F5344CB8AC3E}">
        <p14:creationId xmlns:p14="http://schemas.microsoft.com/office/powerpoint/2010/main" val="35718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To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lide(fromTo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408D7F7-79DB-4040-AB17-458C20473BC1}"/>
              </a:ext>
            </a:extLst>
          </p:cNvPr>
          <p:cNvGrpSpPr/>
          <p:nvPr/>
        </p:nvGrpSpPr>
        <p:grpSpPr>
          <a:xfrm>
            <a:off x="762228" y="0"/>
            <a:ext cx="5712063" cy="872949"/>
            <a:chOff x="1133366" y="2220084"/>
            <a:chExt cx="5681780" cy="914400"/>
          </a:xfrm>
        </p:grpSpPr>
        <p:sp>
          <p:nvSpPr>
            <p:cNvPr id="5" name="Arrow: Pentagon 4">
              <a:extLst>
                <a:ext uri="{FF2B5EF4-FFF2-40B4-BE49-F238E27FC236}">
                  <a16:creationId xmlns:a16="http://schemas.microsoft.com/office/drawing/2014/main" xmlns=""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6364303B-48DC-4B3D-8319-E9C0E9896BFB}"/>
              </a:ext>
            </a:extLst>
          </p:cNvPr>
          <p:cNvSpPr txBox="1"/>
          <p:nvPr/>
        </p:nvSpPr>
        <p:spPr>
          <a:xfrm>
            <a:off x="1956856" y="156068"/>
            <a:ext cx="93672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Ngành trồng trọt</a:t>
            </a:r>
          </a:p>
        </p:txBody>
      </p:sp>
      <p:grpSp>
        <p:nvGrpSpPr>
          <p:cNvPr id="8" name="Group 7">
            <a:extLst>
              <a:ext uri="{FF2B5EF4-FFF2-40B4-BE49-F238E27FC236}">
                <a16:creationId xmlns:a16="http://schemas.microsoft.com/office/drawing/2014/main" xmlns=""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xmlns=""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xmlns=""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Box 16">
            <a:extLst>
              <a:ext uri="{FF2B5EF4-FFF2-40B4-BE49-F238E27FC236}">
                <a16:creationId xmlns:a16="http://schemas.microsoft.com/office/drawing/2014/main" xmlns="" id="{81081FA2-C50D-45CB-B47D-40014F57D2B3}"/>
              </a:ext>
            </a:extLst>
          </p:cNvPr>
          <p:cNvSpPr txBox="1">
            <a:spLocks noChangeArrowheads="1"/>
          </p:cNvSpPr>
          <p:nvPr/>
        </p:nvSpPr>
        <p:spPr bwMode="auto">
          <a:xfrm>
            <a:off x="292814" y="1019309"/>
            <a:ext cx="3886200" cy="584200"/>
          </a:xfrm>
          <a:prstGeom prst="rect">
            <a:avLst/>
          </a:prstGeom>
          <a:solidFill>
            <a:schemeClr val="accent4">
              <a:lumMod val="20000"/>
              <a:lumOff val="80000"/>
            </a:schemeClr>
          </a:solidFill>
          <a:ln>
            <a:noFill/>
          </a:ln>
          <a:effec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cs typeface="Arial" panose="020B0604020202020204" pitchFamily="34" charset="0"/>
              </a:rPr>
              <a:t>1. Cây lương thực:</a:t>
            </a:r>
          </a:p>
        </p:txBody>
      </p:sp>
      <p:sp>
        <p:nvSpPr>
          <p:cNvPr id="3" name="Rectangle 2">
            <a:extLst>
              <a:ext uri="{FF2B5EF4-FFF2-40B4-BE49-F238E27FC236}">
                <a16:creationId xmlns:a16="http://schemas.microsoft.com/office/drawing/2014/main" xmlns="" id="{9627D607-FEC3-491C-8B64-CBDE4F06D79E}"/>
              </a:ext>
            </a:extLst>
          </p:cNvPr>
          <p:cNvSpPr/>
          <p:nvPr/>
        </p:nvSpPr>
        <p:spPr>
          <a:xfrm>
            <a:off x="434012" y="1603509"/>
            <a:ext cx="11566203" cy="1969770"/>
          </a:xfrm>
          <a:prstGeom prst="rect">
            <a:avLst/>
          </a:prstGeom>
        </p:spPr>
        <p:txBody>
          <a:bodyPr wrap="square">
            <a:spAutoFit/>
          </a:bodyPr>
          <a:lstStyle/>
          <a:p>
            <a:pPr>
              <a:spcBef>
                <a:spcPts val="600"/>
              </a:spcBef>
              <a:spcAft>
                <a:spcPts val="600"/>
              </a:spcAft>
            </a:pPr>
            <a:r>
              <a:rPr lang="en-US">
                <a:solidFill>
                  <a:srgbClr val="0070C0"/>
                </a:solidFill>
                <a:latin typeface="Times New Roman" panose="02020603050405020304" pitchFamily="18" charset="0"/>
                <a:ea typeface="Calibri" panose="020F0502020204030204" pitchFamily="34" charset="0"/>
              </a:rPr>
              <a:t> </a:t>
            </a:r>
            <a:r>
              <a:rPr lang="en-US" sz="2800">
                <a:solidFill>
                  <a:srgbClr val="0070C0"/>
                </a:solidFill>
                <a:latin typeface="Arial" panose="020B0604020202020204" pitchFamily="34" charset="0"/>
                <a:ea typeface="Calibri" panose="020F0502020204030204" pitchFamily="34" charset="0"/>
                <a:cs typeface="Arial" panose="020B0604020202020204" pitchFamily="34" charset="0"/>
              </a:rPr>
              <a:t>+ Cây trồng chính: Lúa</a:t>
            </a:r>
          </a:p>
          <a:p>
            <a:pPr>
              <a:spcBef>
                <a:spcPts val="600"/>
              </a:spcBef>
              <a:spcAft>
                <a:spcPts val="600"/>
              </a:spcAft>
            </a:pPr>
            <a:r>
              <a:rPr lang="en-US" sz="2800">
                <a:solidFill>
                  <a:srgbClr val="0070C0"/>
                </a:solidFill>
                <a:latin typeface="Arial" panose="020B0604020202020204" pitchFamily="34" charset="0"/>
                <a:ea typeface="Calibri" panose="020F0502020204030204" pitchFamily="34" charset="0"/>
                <a:cs typeface="Arial" panose="020B0604020202020204" pitchFamily="34" charset="0"/>
              </a:rPr>
              <a:t> + Thành tựu chủ yếu trong sản xuất lúa thời kỳ 1990-2017 đều tăng về tất cả các tiêu chí. Do áp dụng các thành tựu khoa học kĩ thuật trong quá trình sản xuất lúa.</a:t>
            </a:r>
            <a:endParaRPr lang="en-US" sz="2800">
              <a:solidFill>
                <a:srgbClr val="0070C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85F23022-D860-4F8A-8758-8975271D26C9}"/>
              </a:ext>
            </a:extLst>
          </p:cNvPr>
          <p:cNvPicPr/>
          <p:nvPr/>
        </p:nvPicPr>
        <p:blipFill rotWithShape="1">
          <a:blip r:embed="rId2"/>
          <a:srcRect l="11623" t="28224" r="10516" b="20579"/>
          <a:stretch/>
        </p:blipFill>
        <p:spPr bwMode="auto">
          <a:xfrm>
            <a:off x="4397339" y="3128481"/>
            <a:ext cx="7119991" cy="38630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373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To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theme/theme1.xml><?xml version="1.0" encoding="utf-8"?>
<a:theme xmlns:a="http://schemas.openxmlformats.org/drawingml/2006/main" name="Office Theme">
  <a:themeElements>
    <a:clrScheme name="Custom 38">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1493</Words>
  <Application>Microsoft Office PowerPoint</Application>
  <PresentationFormat>Custom</PresentationFormat>
  <Paragraphs>319</Paragraphs>
  <Slides>29</Slides>
  <Notes>1</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11</cp:revision>
  <dcterms:created xsi:type="dcterms:W3CDTF">2021-10-29T14:41:36Z</dcterms:created>
  <dcterms:modified xsi:type="dcterms:W3CDTF">2024-03-17T03:26:21Z</dcterms:modified>
</cp:coreProperties>
</file>