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3" r:id="rId3"/>
  </p:sldMasterIdLst>
  <p:sldIdLst>
    <p:sldId id="256" r:id="rId4"/>
    <p:sldId id="259" r:id="rId5"/>
    <p:sldId id="264" r:id="rId6"/>
    <p:sldId id="263" r:id="rId7"/>
    <p:sldId id="265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503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1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0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547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30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39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0920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086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31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989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462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83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803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630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318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821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744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513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086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3975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807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515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9272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73144" y="84753"/>
            <a:ext cx="108342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/>
              <a:t>TIẾT</a:t>
            </a:r>
            <a:r>
              <a:rPr lang="en-US" sz="3200" baseline="0" smtClean="0"/>
              <a:t> 2: </a:t>
            </a:r>
            <a:r>
              <a:rPr lang="en-US" sz="3200" smtClean="0"/>
              <a:t>BIỂU</a:t>
            </a:r>
            <a:r>
              <a:rPr lang="en-US" sz="3200" baseline="0" smtClean="0"/>
              <a:t> ĐỒ TRANH</a:t>
            </a:r>
            <a:endParaRPr lang="en-US" sz="3200"/>
          </a:p>
        </p:txBody>
      </p:sp>
      <p:sp>
        <p:nvSpPr>
          <p:cNvPr id="9" name="Rectangle 8"/>
          <p:cNvSpPr/>
          <p:nvPr userDrawn="1"/>
        </p:nvSpPr>
        <p:spPr>
          <a:xfrm>
            <a:off x="0" y="6511159"/>
            <a:ext cx="12192000" cy="346841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3729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3491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768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6841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677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004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486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572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054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49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24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221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88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EC128-416A-4F4D-8BB7-2BF75A6CAF29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5" r:id="rId2"/>
    <p:sldLayoutId id="2147483650" r:id="rId3"/>
    <p:sldLayoutId id="2147483686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BFE9F-D798-419A-A7D2-43915BBC6F77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942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6C82F-AAC1-4680-87DD-338081B3978C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099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8100"/>
            <a:ext cx="12192000" cy="674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426" y="15916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MÔN KHOA HỌC TỰ NHIÊN LỚP 7</a:t>
            </a:r>
            <a:endParaRPr lang="en-US" sz="28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39973" y="1482206"/>
            <a:ext cx="99120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3200" b="1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9: ĐO TỐC ĐỘ</a:t>
            </a:r>
            <a:endParaRPr lang="en-US" sz="32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67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352674" y="112643"/>
            <a:ext cx="748665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 - Đo </a:t>
            </a:r>
            <a:r>
              <a:rPr lang="en-US" b="1" err="1" smtClean="0"/>
              <a:t>tốc</a:t>
            </a:r>
            <a:r>
              <a:rPr lang="en-US" b="1" smtClean="0"/>
              <a:t> </a:t>
            </a:r>
            <a:r>
              <a:rPr lang="en-US" b="1" err="1" smtClean="0"/>
              <a:t>độ</a:t>
            </a:r>
            <a:r>
              <a:rPr lang="en-US" b="1" smtClean="0"/>
              <a:t> </a:t>
            </a:r>
            <a:r>
              <a:rPr lang="en-US" b="1" err="1" smtClean="0"/>
              <a:t>bằng</a:t>
            </a:r>
            <a:r>
              <a:rPr lang="en-US" b="1" smtClean="0"/>
              <a:t> </a:t>
            </a:r>
            <a:r>
              <a:rPr lang="en-US" b="1" err="1" smtClean="0"/>
              <a:t>đồng</a:t>
            </a:r>
            <a:r>
              <a:rPr lang="en-US" b="1" smtClean="0"/>
              <a:t> </a:t>
            </a:r>
            <a:r>
              <a:rPr lang="en-US" b="1" err="1" smtClean="0"/>
              <a:t>hồ</a:t>
            </a:r>
            <a:r>
              <a:rPr lang="en-US" b="1" smtClean="0"/>
              <a:t> </a:t>
            </a:r>
            <a:r>
              <a:rPr lang="en-US" b="1" err="1" smtClean="0"/>
              <a:t>bấm</a:t>
            </a:r>
            <a:r>
              <a:rPr lang="en-US" b="1" smtClean="0"/>
              <a:t> </a:t>
            </a:r>
            <a:r>
              <a:rPr lang="en-US" b="1" err="1" smtClean="0"/>
              <a:t>giây</a:t>
            </a:r>
            <a:endParaRPr lang="en-US" b="1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011054" y="1178290"/>
            <a:ext cx="2169888" cy="535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smtClean="0"/>
              <a:t>Khởi động.</a:t>
            </a:r>
            <a:endParaRPr lang="en-US" sz="3600" b="1"/>
          </a:p>
        </p:txBody>
      </p:sp>
      <p:sp>
        <p:nvSpPr>
          <p:cNvPr id="12" name="Rectangle 11"/>
          <p:cNvSpPr/>
          <p:nvPr/>
        </p:nvSpPr>
        <p:spPr>
          <a:xfrm>
            <a:off x="1595437" y="2019871"/>
            <a:ext cx="9001125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1. Tốc </a:t>
            </a: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độ </a:t>
            </a: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của chuyển động phụ thuộc vào những yếu tố nào?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2. Để đo tốc độ theo em ta đi đo những đại lượng nào?</a:t>
            </a:r>
            <a:endParaRPr lang="en-US" sz="2800" b="1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95436" y="3603011"/>
            <a:ext cx="9001125" cy="1936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Tốc </a:t>
            </a: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độ của </a:t>
            </a: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một chuyển </a:t>
            </a: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động phụ thuộc vào 2</a:t>
            </a: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yếu tố </a:t>
            </a: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là quãng đường s và thời gian t.</a:t>
            </a:r>
            <a:endParaRPr lang="en-US" sz="2800" b="1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2. Để đo tốc </a:t>
            </a: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độ ta </a:t>
            </a: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đo những đại lượng </a:t>
            </a:r>
            <a:r>
              <a:rPr lang="en-US" sz="2800">
                <a:ea typeface="Calibri" panose="020F0502020204030204" pitchFamily="34" charset="0"/>
                <a:cs typeface="Times New Roman" panose="02020603050405020304" pitchFamily="18" charset="0"/>
              </a:rPr>
              <a:t>là quãng đường s và thời gian </a:t>
            </a:r>
            <a:r>
              <a:rPr lang="en-US" sz="2800" smtClean="0">
                <a:ea typeface="Calibri" panose="020F0502020204030204" pitchFamily="34" charset="0"/>
                <a:cs typeface="Times New Roman" panose="02020603050405020304" pitchFamily="18" charset="0"/>
              </a:rPr>
              <a:t>t của chuyển động đó.</a:t>
            </a:r>
            <a:endParaRPr lang="en-US" sz="280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377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352674" y="112643"/>
            <a:ext cx="748665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 - Đo </a:t>
            </a:r>
            <a:r>
              <a:rPr lang="en-US" b="1" err="1" smtClean="0"/>
              <a:t>tốc</a:t>
            </a:r>
            <a:r>
              <a:rPr lang="en-US" b="1" smtClean="0"/>
              <a:t> </a:t>
            </a:r>
            <a:r>
              <a:rPr lang="en-US" b="1" err="1" smtClean="0"/>
              <a:t>độ</a:t>
            </a:r>
            <a:r>
              <a:rPr lang="en-US" b="1" smtClean="0"/>
              <a:t> </a:t>
            </a:r>
            <a:r>
              <a:rPr lang="en-US" b="1" err="1" smtClean="0"/>
              <a:t>bằng</a:t>
            </a:r>
            <a:r>
              <a:rPr lang="en-US" b="1" smtClean="0"/>
              <a:t> </a:t>
            </a:r>
            <a:r>
              <a:rPr lang="en-US" b="1" err="1" smtClean="0"/>
              <a:t>đồng</a:t>
            </a:r>
            <a:r>
              <a:rPr lang="en-US" b="1" smtClean="0"/>
              <a:t> </a:t>
            </a:r>
            <a:r>
              <a:rPr lang="en-US" b="1" err="1" smtClean="0"/>
              <a:t>hồ</a:t>
            </a:r>
            <a:r>
              <a:rPr lang="en-US" b="1" smtClean="0"/>
              <a:t> </a:t>
            </a:r>
            <a:r>
              <a:rPr lang="en-US" b="1" err="1" smtClean="0"/>
              <a:t>bấm</a:t>
            </a:r>
            <a:r>
              <a:rPr lang="en-US" b="1" smtClean="0"/>
              <a:t> </a:t>
            </a:r>
            <a:r>
              <a:rPr lang="en-US" b="1" err="1" smtClean="0"/>
              <a:t>giây</a:t>
            </a:r>
            <a:endParaRPr lang="en-US" b="1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011054" y="932068"/>
            <a:ext cx="2169888" cy="535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smtClean="0"/>
              <a:t>Khởi động.</a:t>
            </a:r>
            <a:endParaRPr lang="en-US" sz="3600" b="1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554" y="1713493"/>
            <a:ext cx="4381500" cy="20097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554" y="3723268"/>
            <a:ext cx="4314825" cy="2324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9780" y="1713493"/>
            <a:ext cx="5800725" cy="465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33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352674" y="112643"/>
            <a:ext cx="748665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 - Đo </a:t>
            </a:r>
            <a:r>
              <a:rPr lang="en-US" b="1" err="1" smtClean="0"/>
              <a:t>tốc</a:t>
            </a:r>
            <a:r>
              <a:rPr lang="en-US" b="1" smtClean="0"/>
              <a:t> </a:t>
            </a:r>
            <a:r>
              <a:rPr lang="en-US" b="1" err="1" smtClean="0"/>
              <a:t>độ</a:t>
            </a:r>
            <a:r>
              <a:rPr lang="en-US" b="1" smtClean="0"/>
              <a:t> </a:t>
            </a:r>
            <a:r>
              <a:rPr lang="en-US" b="1" err="1" smtClean="0"/>
              <a:t>bằng</a:t>
            </a:r>
            <a:r>
              <a:rPr lang="en-US" b="1" smtClean="0"/>
              <a:t> </a:t>
            </a:r>
            <a:r>
              <a:rPr lang="en-US" b="1" err="1" smtClean="0"/>
              <a:t>đồng</a:t>
            </a:r>
            <a:r>
              <a:rPr lang="en-US" b="1" smtClean="0"/>
              <a:t> </a:t>
            </a:r>
            <a:r>
              <a:rPr lang="en-US" b="1" err="1" smtClean="0"/>
              <a:t>hồ</a:t>
            </a:r>
            <a:r>
              <a:rPr lang="en-US" b="1" smtClean="0"/>
              <a:t> </a:t>
            </a:r>
            <a:r>
              <a:rPr lang="en-US" b="1" err="1" smtClean="0"/>
              <a:t>bấm</a:t>
            </a:r>
            <a:r>
              <a:rPr lang="en-US" b="1" smtClean="0"/>
              <a:t> </a:t>
            </a:r>
            <a:r>
              <a:rPr lang="en-US" b="1" err="1" smtClean="0"/>
              <a:t>giây</a:t>
            </a:r>
            <a:endParaRPr lang="en-US" b="1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076785" y="910802"/>
            <a:ext cx="3286783" cy="535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smtClean="0">
                <a:solidFill>
                  <a:srgbClr val="3333FF"/>
                </a:solidFill>
              </a:rPr>
              <a:t>1. Dụng cụ đo.</a:t>
            </a:r>
            <a:endParaRPr lang="en-US" sz="3200" b="1">
              <a:solidFill>
                <a:srgbClr val="3333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76785" y="1528830"/>
            <a:ext cx="7326522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Đồng hồ bấm giây để đo thời gian t</a:t>
            </a:r>
          </a:p>
          <a:p>
            <a:pPr algn="just">
              <a:lnSpc>
                <a:spcPct val="107000"/>
              </a:lnSpc>
            </a:pP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Thước đo độ dài: thước thẳng, </a:t>
            </a: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thước dây</a:t>
            </a: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076785" y="2609892"/>
            <a:ext cx="3286783" cy="535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>
                <a:solidFill>
                  <a:srgbClr val="3333FF"/>
                </a:solidFill>
              </a:rPr>
              <a:t>2</a:t>
            </a:r>
            <a:r>
              <a:rPr lang="en-US" sz="3200" b="1" smtClean="0">
                <a:solidFill>
                  <a:srgbClr val="3333FF"/>
                </a:solidFill>
              </a:rPr>
              <a:t>. Cách đo.</a:t>
            </a:r>
            <a:endParaRPr lang="en-US" sz="3200" b="1">
              <a:solidFill>
                <a:srgbClr val="3333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10871" y="3145095"/>
            <a:ext cx="9166644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tabLst>
                <a:tab pos="291465" algn="l"/>
              </a:tabLst>
            </a:pP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Cách 1: Chọn quãng đường s trước, đo thời gian t sau.</a:t>
            </a:r>
          </a:p>
          <a:p>
            <a:pPr>
              <a:lnSpc>
                <a:spcPct val="107000"/>
              </a:lnSpc>
              <a:tabLst>
                <a:tab pos="291465" algn="l"/>
              </a:tabLst>
            </a:pP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Cách 2: Chọn thời gian t trước, </a:t>
            </a: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đo </a:t>
            </a:r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quãng đường s trước </a:t>
            </a:r>
            <a:r>
              <a:rPr lang="en-US" sz="280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sau.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4056919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  <p:bldP spid="9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352674" y="112643"/>
            <a:ext cx="748665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 - Đo </a:t>
            </a:r>
            <a:r>
              <a:rPr lang="en-US" b="1" err="1" smtClean="0"/>
              <a:t>tốc</a:t>
            </a:r>
            <a:r>
              <a:rPr lang="en-US" b="1" smtClean="0"/>
              <a:t> </a:t>
            </a:r>
            <a:r>
              <a:rPr lang="en-US" b="1" err="1" smtClean="0"/>
              <a:t>độ</a:t>
            </a:r>
            <a:r>
              <a:rPr lang="en-US" b="1" smtClean="0"/>
              <a:t> </a:t>
            </a:r>
            <a:r>
              <a:rPr lang="en-US" b="1" err="1" smtClean="0"/>
              <a:t>bằng</a:t>
            </a:r>
            <a:r>
              <a:rPr lang="en-US" b="1" smtClean="0"/>
              <a:t> </a:t>
            </a:r>
            <a:r>
              <a:rPr lang="en-US" b="1" err="1" smtClean="0"/>
              <a:t>đồng</a:t>
            </a:r>
            <a:r>
              <a:rPr lang="en-US" b="1" smtClean="0"/>
              <a:t> </a:t>
            </a:r>
            <a:r>
              <a:rPr lang="en-US" b="1" err="1" smtClean="0"/>
              <a:t>hồ</a:t>
            </a:r>
            <a:r>
              <a:rPr lang="en-US" b="1" smtClean="0"/>
              <a:t> </a:t>
            </a:r>
            <a:r>
              <a:rPr lang="en-US" b="1" err="1" smtClean="0"/>
              <a:t>bấm</a:t>
            </a:r>
            <a:r>
              <a:rPr lang="en-US" b="1" smtClean="0"/>
              <a:t> </a:t>
            </a:r>
            <a:r>
              <a:rPr lang="en-US" b="1" err="1" smtClean="0"/>
              <a:t>giây</a:t>
            </a:r>
            <a:endParaRPr lang="en-US" b="1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866" y="1302134"/>
            <a:ext cx="10916266" cy="4552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82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16"/>
          <p:cNvSpPr>
            <a:spLocks noChangeArrowheads="1"/>
          </p:cNvSpPr>
          <p:nvPr/>
        </p:nvSpPr>
        <p:spPr bwMode="auto">
          <a:xfrm>
            <a:off x="624607" y="1150210"/>
            <a:ext cx="10942786" cy="2349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Cách tiến hành kiểm tra chạy cự li ngắn 60m trong môn Thể dục (mỗi học sinh được chạy một lượt).</a:t>
            </a:r>
            <a:endParaRPr kumimoji="0" lang="vi-VN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+ Dùng thước đo độ dài quãng đường s = 60 m. Xác định vạch xuất phát và vạch đích.</a:t>
            </a:r>
            <a:endParaRPr kumimoji="0" lang="vi-VN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+ Dùng đồng hồ bấm giây đo thời gian t, bấm nút start/stop trên đồng hồ khi học sinh bắt đầu chạy từ vạch xuất phát tới khi chạm vạch đích bấm nút start/stop trên đồng hồ.</a:t>
            </a:r>
            <a:endParaRPr kumimoji="0" lang="vi-VN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+ Giáo viên xếp loại thành tích của từng học sinh dựa trên thời gian hiện thị trên đồng hồ bấm giây: Ai chạy nhanh hơn thời gian nhỏ hơn, ai chạy chậm hơn thời gian lớn hơn.</a:t>
            </a:r>
            <a:endParaRPr kumimoji="0" lang="vi-VN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So sánh với cách đo tốc độ.</a:t>
            </a:r>
            <a:endParaRPr kumimoji="0" lang="vi-VN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2" y="0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352674" y="112643"/>
            <a:ext cx="748665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 - Đo </a:t>
            </a:r>
            <a:r>
              <a:rPr lang="en-US" b="1" err="1" smtClean="0"/>
              <a:t>tốc</a:t>
            </a:r>
            <a:r>
              <a:rPr lang="en-US" b="1" smtClean="0"/>
              <a:t> </a:t>
            </a:r>
            <a:r>
              <a:rPr lang="en-US" b="1" err="1" smtClean="0"/>
              <a:t>độ</a:t>
            </a:r>
            <a:r>
              <a:rPr lang="en-US" b="1" smtClean="0"/>
              <a:t> </a:t>
            </a:r>
            <a:r>
              <a:rPr lang="en-US" b="1" err="1" smtClean="0"/>
              <a:t>bằng</a:t>
            </a:r>
            <a:r>
              <a:rPr lang="en-US" b="1" smtClean="0"/>
              <a:t> </a:t>
            </a:r>
            <a:r>
              <a:rPr lang="en-US" b="1" err="1" smtClean="0"/>
              <a:t>đồng</a:t>
            </a:r>
            <a:r>
              <a:rPr lang="en-US" b="1" smtClean="0"/>
              <a:t> </a:t>
            </a:r>
            <a:r>
              <a:rPr lang="en-US" b="1" err="1" smtClean="0"/>
              <a:t>hồ</a:t>
            </a:r>
            <a:r>
              <a:rPr lang="en-US" b="1" smtClean="0"/>
              <a:t> </a:t>
            </a:r>
            <a:r>
              <a:rPr lang="en-US" b="1" err="1" smtClean="0"/>
              <a:t>bấm</a:t>
            </a:r>
            <a:r>
              <a:rPr lang="en-US" b="1" smtClean="0"/>
              <a:t> </a:t>
            </a:r>
            <a:r>
              <a:rPr lang="en-US" b="1" err="1" smtClean="0"/>
              <a:t>giây</a:t>
            </a:r>
            <a:endParaRPr lang="en-US" b="1"/>
          </a:p>
        </p:txBody>
      </p:sp>
      <p:grpSp>
        <p:nvGrpSpPr>
          <p:cNvPr id="4" name="Group 3"/>
          <p:cNvGrpSpPr/>
          <p:nvPr/>
        </p:nvGrpSpPr>
        <p:grpSpPr>
          <a:xfrm>
            <a:off x="1149128" y="1563133"/>
            <a:ext cx="9893739" cy="1418370"/>
            <a:chOff x="1149130" y="628789"/>
            <a:chExt cx="9893739" cy="141837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49130" y="705106"/>
              <a:ext cx="9893739" cy="1342053"/>
            </a:xfrm>
            <a:prstGeom prst="rect">
              <a:avLst/>
            </a:prstGeom>
          </p:spPr>
        </p:pic>
        <p:sp>
          <p:nvSpPr>
            <p:cNvPr id="6" name="Title 1"/>
            <p:cNvSpPr txBox="1">
              <a:spLocks/>
            </p:cNvSpPr>
            <p:nvPr/>
          </p:nvSpPr>
          <p:spPr>
            <a:xfrm>
              <a:off x="1776537" y="628789"/>
              <a:ext cx="3204899" cy="535203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2800" b="1" smtClean="0">
                  <a:solidFill>
                    <a:srgbClr val="3333FF"/>
                  </a:solidFill>
                </a:rPr>
                <a:t>Hoạt động nhóm.</a:t>
              </a:r>
              <a:endParaRPr lang="en-US" sz="2800" b="1">
                <a:solidFill>
                  <a:srgbClr val="3333FF"/>
                </a:solidFill>
              </a:endParaRPr>
            </a:p>
          </p:txBody>
        </p:sp>
      </p:grpSp>
      <p:sp>
        <p:nvSpPr>
          <p:cNvPr id="29" name="Title 1"/>
          <p:cNvSpPr txBox="1">
            <a:spLocks/>
          </p:cNvSpPr>
          <p:nvPr/>
        </p:nvSpPr>
        <p:spPr>
          <a:xfrm>
            <a:off x="3831416" y="748516"/>
            <a:ext cx="4529165" cy="42218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8900000" scaled="1"/>
            <a:tileRect/>
          </a:gra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smtClean="0">
                <a:solidFill>
                  <a:srgbClr val="3333FF"/>
                </a:solidFill>
              </a:rPr>
              <a:t>Báo cáo hoạt động nhóm.</a:t>
            </a:r>
            <a:endParaRPr lang="en-US" sz="2800" b="1">
              <a:solidFill>
                <a:srgbClr val="3333FF"/>
              </a:solidFill>
            </a:endParaRP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648582"/>
              </p:ext>
            </p:extLst>
          </p:nvPr>
        </p:nvGraphicFramePr>
        <p:xfrm>
          <a:off x="1981580" y="3486434"/>
          <a:ext cx="8228839" cy="3220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Document" r:id="rId4" imgW="7933762" imgH="3108097" progId="Word.Document.12">
                  <p:embed/>
                </p:oleObj>
              </mc:Choice>
              <mc:Fallback>
                <p:oleObj name="Document" r:id="rId4" imgW="7933762" imgH="310809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81580" y="3486434"/>
                        <a:ext cx="8228839" cy="32202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1859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352674" y="112643"/>
            <a:ext cx="748665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 - Đo </a:t>
            </a:r>
            <a:r>
              <a:rPr lang="en-US" b="1" err="1" smtClean="0"/>
              <a:t>tốc</a:t>
            </a:r>
            <a:r>
              <a:rPr lang="en-US" b="1" smtClean="0"/>
              <a:t> </a:t>
            </a:r>
            <a:r>
              <a:rPr lang="en-US" b="1" err="1" smtClean="0"/>
              <a:t>độ</a:t>
            </a:r>
            <a:r>
              <a:rPr lang="en-US" b="1" smtClean="0"/>
              <a:t> </a:t>
            </a:r>
            <a:r>
              <a:rPr lang="en-US" b="1" err="1" smtClean="0"/>
              <a:t>bằng</a:t>
            </a:r>
            <a:r>
              <a:rPr lang="en-US" b="1" smtClean="0"/>
              <a:t> </a:t>
            </a:r>
            <a:r>
              <a:rPr lang="en-US" b="1" err="1" smtClean="0"/>
              <a:t>đồng</a:t>
            </a:r>
            <a:r>
              <a:rPr lang="en-US" b="1" smtClean="0"/>
              <a:t> </a:t>
            </a:r>
            <a:r>
              <a:rPr lang="en-US" b="1" err="1" smtClean="0"/>
              <a:t>hồ</a:t>
            </a:r>
            <a:r>
              <a:rPr lang="en-US" b="1" smtClean="0"/>
              <a:t> </a:t>
            </a:r>
            <a:r>
              <a:rPr lang="en-US" b="1" err="1" smtClean="0"/>
              <a:t>bấm</a:t>
            </a:r>
            <a:r>
              <a:rPr lang="en-US" b="1" smtClean="0"/>
              <a:t> </a:t>
            </a:r>
            <a:r>
              <a:rPr lang="en-US" b="1" err="1" smtClean="0"/>
              <a:t>giây</a:t>
            </a:r>
            <a:endParaRPr lang="en-US" b="1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005347" y="681440"/>
            <a:ext cx="8553115" cy="14804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>
                <a:solidFill>
                  <a:srgbClr val="3333FF"/>
                </a:solidFill>
              </a:rPr>
              <a:t>3</a:t>
            </a:r>
            <a:r>
              <a:rPr lang="en-US" sz="3200" b="1" smtClean="0">
                <a:solidFill>
                  <a:srgbClr val="3333FF"/>
                </a:solidFill>
              </a:rPr>
              <a:t>. Ví dụ.</a:t>
            </a:r>
          </a:p>
          <a:p>
            <a:r>
              <a:rPr lang="en-US" sz="3200" b="1" smtClean="0">
                <a:solidFill>
                  <a:srgbClr val="3333FF"/>
                </a:solidFill>
              </a:rPr>
              <a:t>- Nêu dụng cụ sử dụng trong thí nghiệm ở Ví dụ 3?</a:t>
            </a:r>
          </a:p>
          <a:p>
            <a:r>
              <a:rPr lang="en-US" sz="3200" b="1" smtClean="0">
                <a:solidFill>
                  <a:srgbClr val="3333FF"/>
                </a:solidFill>
              </a:rPr>
              <a:t>- Trình bày các bước tiến hành </a:t>
            </a:r>
            <a:r>
              <a:rPr lang="en-US" sz="3200" b="1">
                <a:solidFill>
                  <a:srgbClr val="3333FF"/>
                </a:solidFill>
              </a:rPr>
              <a:t>thí nghiệm </a:t>
            </a:r>
            <a:r>
              <a:rPr lang="en-US" sz="3200" b="1" smtClean="0">
                <a:solidFill>
                  <a:srgbClr val="3333FF"/>
                </a:solidFill>
              </a:rPr>
              <a:t>?</a:t>
            </a:r>
            <a:endParaRPr lang="en-US" sz="3200" b="1">
              <a:solidFill>
                <a:srgbClr val="3333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57243" y="1113019"/>
            <a:ext cx="8877512" cy="5264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114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352674" y="112643"/>
            <a:ext cx="748665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 - Đo </a:t>
            </a:r>
            <a:r>
              <a:rPr lang="en-US" b="1" err="1" smtClean="0"/>
              <a:t>tốc</a:t>
            </a:r>
            <a:r>
              <a:rPr lang="en-US" b="1" smtClean="0"/>
              <a:t> </a:t>
            </a:r>
            <a:r>
              <a:rPr lang="en-US" b="1" err="1" smtClean="0"/>
              <a:t>độ</a:t>
            </a:r>
            <a:r>
              <a:rPr lang="en-US" b="1" smtClean="0"/>
              <a:t> </a:t>
            </a:r>
            <a:r>
              <a:rPr lang="en-US" b="1" err="1" smtClean="0"/>
              <a:t>bằng</a:t>
            </a:r>
            <a:r>
              <a:rPr lang="en-US" b="1" smtClean="0"/>
              <a:t> </a:t>
            </a:r>
            <a:r>
              <a:rPr lang="en-US" b="1" err="1" smtClean="0"/>
              <a:t>đồng</a:t>
            </a:r>
            <a:r>
              <a:rPr lang="en-US" b="1" smtClean="0"/>
              <a:t> </a:t>
            </a:r>
            <a:r>
              <a:rPr lang="en-US" b="1" err="1" smtClean="0"/>
              <a:t>hồ</a:t>
            </a:r>
            <a:r>
              <a:rPr lang="en-US" b="1" smtClean="0"/>
              <a:t> </a:t>
            </a:r>
            <a:r>
              <a:rPr lang="en-US" b="1" err="1" smtClean="0"/>
              <a:t>bấm</a:t>
            </a:r>
            <a:r>
              <a:rPr lang="en-US" b="1" smtClean="0"/>
              <a:t> </a:t>
            </a:r>
            <a:r>
              <a:rPr lang="en-US" b="1" err="1" smtClean="0"/>
              <a:t>giây</a:t>
            </a:r>
            <a:endParaRPr lang="en-US" b="1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076785" y="910802"/>
            <a:ext cx="3286783" cy="535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smtClean="0">
                <a:solidFill>
                  <a:srgbClr val="3333FF"/>
                </a:solidFill>
              </a:rPr>
              <a:t>1. Dụng cụ đo.</a:t>
            </a:r>
            <a:endParaRPr lang="en-US" sz="3200" b="1">
              <a:solidFill>
                <a:srgbClr val="3333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76785" y="1528830"/>
            <a:ext cx="7326522" cy="53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Bảng 9.1: Bảng ghi kết quả thí nghiệm đo tốc độ</a:t>
            </a:r>
            <a:endParaRPr lang="en-US" sz="2800" b="1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6307462"/>
              </p:ext>
            </p:extLst>
          </p:nvPr>
        </p:nvGraphicFramePr>
        <p:xfrm>
          <a:off x="2224086" y="2061733"/>
          <a:ext cx="6719889" cy="19845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6867">
                  <a:extLst>
                    <a:ext uri="{9D8B030D-6E8A-4147-A177-3AD203B41FA5}">
                      <a16:colId xmlns:a16="http://schemas.microsoft.com/office/drawing/2014/main" val="2966545000"/>
                    </a:ext>
                  </a:extLst>
                </a:gridCol>
                <a:gridCol w="2575534">
                  <a:extLst>
                    <a:ext uri="{9D8B030D-6E8A-4147-A177-3AD203B41FA5}">
                      <a16:colId xmlns:a16="http://schemas.microsoft.com/office/drawing/2014/main" val="698316825"/>
                    </a:ext>
                  </a:extLst>
                </a:gridCol>
                <a:gridCol w="2757488">
                  <a:extLst>
                    <a:ext uri="{9D8B030D-6E8A-4147-A177-3AD203B41FA5}">
                      <a16:colId xmlns:a16="http://schemas.microsoft.com/office/drawing/2014/main" val="289285406"/>
                    </a:ext>
                  </a:extLst>
                </a:gridCol>
              </a:tblGrid>
              <a:tr h="8047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Quãng đường(cm)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Thời gian (giây)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340057"/>
                  </a:ext>
                </a:extLst>
              </a:tr>
              <a:tr h="3932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Lần 1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2400" baseline="-2500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sz="2400" baseline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=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400" baseline="-25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9818306"/>
                  </a:ext>
                </a:extLst>
              </a:tr>
              <a:tr h="3932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Lần 2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2400" baseline="-2500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2400" baseline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=</a:t>
                      </a:r>
                      <a:endParaRPr lang="en-US" sz="240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400" baseline="-25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4064"/>
                  </a:ext>
                </a:extLst>
              </a:tr>
              <a:tr h="3932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Lần 3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2400" baseline="-2500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r>
                        <a:rPr lang="en-US" sz="2400" baseline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=</a:t>
                      </a:r>
                      <a:endParaRPr lang="en-US" sz="240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400" baseline="-25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8445554"/>
                  </a:ext>
                </a:extLst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2076785" y="4291368"/>
            <a:ext cx="29963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Tính giá trị trung </a:t>
            </a:r>
            <a:r>
              <a:rPr lang="en-US" sz="2400" smtClean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bình: </a:t>
            </a:r>
            <a:endParaRPr lang="en-US" sz="2400">
              <a:latin typeface="+mj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108833" y="4905909"/>
            <a:ext cx="18405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Tính vận tốc </a:t>
            </a:r>
            <a:r>
              <a:rPr lang="en-US" sz="2400" smtClean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:</a:t>
            </a:r>
            <a:endParaRPr lang="en-US" sz="2400">
              <a:latin typeface="+mj-lt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2"/>
          <a:srcRect r="50320" b="3242"/>
          <a:stretch/>
        </p:blipFill>
        <p:spPr>
          <a:xfrm>
            <a:off x="5034954" y="4264154"/>
            <a:ext cx="4392077" cy="56638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3"/>
          <a:srcRect t="-1" r="84962" b="352"/>
          <a:stretch/>
        </p:blipFill>
        <p:spPr>
          <a:xfrm>
            <a:off x="5206406" y="4842484"/>
            <a:ext cx="1341357" cy="588514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2108832" y="5520449"/>
            <a:ext cx="7730491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Nhận xét kết quả </a:t>
            </a:r>
            <a:r>
              <a:rPr lang="en-US" sz="2400" smtClean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đo…………………………………………………………….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0988" cy="23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8925" cy="23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0988" cy="23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881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352674" y="112643"/>
            <a:ext cx="748665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 - Đo </a:t>
            </a:r>
            <a:r>
              <a:rPr lang="en-US" b="1" err="1" smtClean="0"/>
              <a:t>tốc</a:t>
            </a:r>
            <a:r>
              <a:rPr lang="en-US" b="1" smtClean="0"/>
              <a:t> </a:t>
            </a:r>
            <a:r>
              <a:rPr lang="en-US" b="1" err="1" smtClean="0"/>
              <a:t>độ</a:t>
            </a:r>
            <a:r>
              <a:rPr lang="en-US" b="1" smtClean="0"/>
              <a:t> </a:t>
            </a:r>
            <a:r>
              <a:rPr lang="en-US" b="1" err="1" smtClean="0"/>
              <a:t>bằng</a:t>
            </a:r>
            <a:r>
              <a:rPr lang="en-US" b="1" smtClean="0"/>
              <a:t> </a:t>
            </a:r>
            <a:r>
              <a:rPr lang="en-US" b="1" err="1" smtClean="0"/>
              <a:t>đồng</a:t>
            </a:r>
            <a:r>
              <a:rPr lang="en-US" b="1" smtClean="0"/>
              <a:t> </a:t>
            </a:r>
            <a:r>
              <a:rPr lang="en-US" b="1" err="1" smtClean="0"/>
              <a:t>hồ</a:t>
            </a:r>
            <a:r>
              <a:rPr lang="en-US" b="1" smtClean="0"/>
              <a:t> </a:t>
            </a:r>
            <a:r>
              <a:rPr lang="en-US" b="1" err="1" smtClean="0"/>
              <a:t>bấm</a:t>
            </a:r>
            <a:r>
              <a:rPr lang="en-US" b="1" smtClean="0"/>
              <a:t> </a:t>
            </a:r>
            <a:r>
              <a:rPr lang="en-US" b="1" err="1" smtClean="0"/>
              <a:t>giây</a:t>
            </a:r>
            <a:endParaRPr lang="en-US" b="1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076785" y="910802"/>
            <a:ext cx="4638808" cy="535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smtClean="0">
                <a:solidFill>
                  <a:srgbClr val="3333FF"/>
                </a:solidFill>
              </a:rPr>
              <a:t>Hướng dẫn học ở nhà</a:t>
            </a:r>
            <a:endParaRPr lang="en-US" sz="3200" b="1">
              <a:solidFill>
                <a:srgbClr val="3333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68769" y="1670960"/>
            <a:ext cx="9454462" cy="1475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Nêu được nguyên tắc đo tốc độ</a:t>
            </a:r>
            <a:endParaRPr lang="en-US" sz="2800" b="1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buFontTx/>
              <a:buChar char="-"/>
            </a:pP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Liệt kê hai cách đo tốc độ</a:t>
            </a:r>
          </a:p>
          <a:p>
            <a:pPr algn="just">
              <a:lnSpc>
                <a:spcPct val="107000"/>
              </a:lnSpc>
            </a:pP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   Tại sao đo tốc độ trong phòng thí nghiệm là cách đo gián tiếp?</a:t>
            </a:r>
            <a:endParaRPr lang="en-US" sz="2800" b="1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90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513</Words>
  <Application>Microsoft Office PowerPoint</Application>
  <PresentationFormat>Widescreen</PresentationFormat>
  <Paragraphs>53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Tahoma</vt:lpstr>
      <vt:lpstr>Times New Roman</vt:lpstr>
      <vt:lpstr>Office Theme</vt:lpstr>
      <vt:lpstr>Custom Design</vt:lpstr>
      <vt:lpstr>1_Custom Design</vt:lpstr>
      <vt:lpstr>Document</vt:lpstr>
      <vt:lpstr>PowerPoint Presentation</vt:lpstr>
      <vt:lpstr>I - Đo tốc độ bằng đồng hồ bấm giây</vt:lpstr>
      <vt:lpstr>I - Đo tốc độ bằng đồng hồ bấm giây</vt:lpstr>
      <vt:lpstr>I - Đo tốc độ bằng đồng hồ bấm giây</vt:lpstr>
      <vt:lpstr>I - Đo tốc độ bằng đồng hồ bấm giây</vt:lpstr>
      <vt:lpstr>I - Đo tốc độ bằng đồng hồ bấm giây</vt:lpstr>
      <vt:lpstr>I - Đo tốc độ bằng đồng hồ bấm giây</vt:lpstr>
      <vt:lpstr>I - Đo tốc độ bằng đồng hồ bấm giây</vt:lpstr>
      <vt:lpstr>I - Đo tốc độ bằng đồng hồ bấm giây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39</cp:revision>
  <dcterms:created xsi:type="dcterms:W3CDTF">2021-11-18T15:48:11Z</dcterms:created>
  <dcterms:modified xsi:type="dcterms:W3CDTF">2023-11-09T01:15:56Z</dcterms:modified>
</cp:coreProperties>
</file>