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3" r:id="rId3"/>
  </p:sldMasterIdLst>
  <p:sldIdLst>
    <p:sldId id="256" r:id="rId4"/>
    <p:sldId id="270" r:id="rId5"/>
    <p:sldId id="271" r:id="rId6"/>
    <p:sldId id="272" r:id="rId7"/>
    <p:sldId id="269" r:id="rId8"/>
    <p:sldId id="274" r:id="rId9"/>
    <p:sldId id="275" r:id="rId10"/>
    <p:sldId id="27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4" autoAdjust="0"/>
    <p:restoredTop sz="94660"/>
  </p:normalViewPr>
  <p:slideViewPr>
    <p:cSldViewPr snapToGrid="0">
      <p:cViewPr varScale="1">
        <p:scale>
          <a:sx n="59" d="100"/>
          <a:sy n="59" d="100"/>
        </p:scale>
        <p:origin x="91" y="17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503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1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056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547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30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439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0920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086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31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989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462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83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8803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6306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318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821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744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513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086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3975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8072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515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92727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73144" y="84753"/>
            <a:ext cx="108342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smtClean="0"/>
              <a:t>TIẾT</a:t>
            </a:r>
            <a:r>
              <a:rPr lang="en-US" sz="3200" baseline="0" smtClean="0"/>
              <a:t> 2: </a:t>
            </a:r>
            <a:r>
              <a:rPr lang="en-US" sz="3200" smtClean="0"/>
              <a:t>BIỂU</a:t>
            </a:r>
            <a:r>
              <a:rPr lang="en-US" sz="3200" baseline="0" smtClean="0"/>
              <a:t> ĐỒ TRANH</a:t>
            </a:r>
            <a:endParaRPr lang="en-US" sz="3200"/>
          </a:p>
        </p:txBody>
      </p:sp>
      <p:sp>
        <p:nvSpPr>
          <p:cNvPr id="9" name="Rectangle 8"/>
          <p:cNvSpPr/>
          <p:nvPr userDrawn="1"/>
        </p:nvSpPr>
        <p:spPr>
          <a:xfrm>
            <a:off x="0" y="6511159"/>
            <a:ext cx="12192000" cy="346841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40000"/>
                  <a:lumOff val="60000"/>
                </a:scheme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chemeClr val="accent6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37299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3491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768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6841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677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004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486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572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054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49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248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221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88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EC128-416A-4F4D-8BB7-2BF75A6CAF29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6FD48-FBA5-41F9-8D43-5FAD998E2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9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5" r:id="rId2"/>
    <p:sldLayoutId id="2147483650" r:id="rId3"/>
    <p:sldLayoutId id="2147483686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BFE9F-D798-419A-A7D2-43915BBC6F77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865F6-2243-4710-BA20-612649EB2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942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6C82F-AAC1-4680-87DD-338081B3978C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DAF45-B9F3-4C50-9402-044BD2EDC2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099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1.bin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8100"/>
            <a:ext cx="12192000" cy="674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426" y="15916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MÔN KHOA HỌC TỰ NHIÊN LỚP 7</a:t>
            </a:r>
            <a:endParaRPr lang="en-US" sz="2800" b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39973" y="1482206"/>
            <a:ext cx="99120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3200" b="1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9: ĐO TỐC ĐỘ</a:t>
            </a:r>
            <a:endParaRPr lang="en-US" sz="3200" b="1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40924" y="2573100"/>
            <a:ext cx="10345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KẾT NỐI TRI THỨC VÀ CUỘC SỐNG </a:t>
            </a:r>
            <a:endParaRPr lang="en-US" sz="2800" b="1"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71329" y="3675353"/>
            <a:ext cx="82841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2400" b="1" err="1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Giáo</a:t>
            </a:r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err="1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viên</a:t>
            </a:r>
            <a:r>
              <a:rPr lang="en-US" sz="2400" b="1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</a:t>
            </a:r>
          </a:p>
        </p:txBody>
      </p:sp>
    </p:spTree>
    <p:extLst>
      <p:ext uri="{BB962C8B-B14F-4D97-AF65-F5344CB8AC3E}">
        <p14:creationId xmlns:p14="http://schemas.microsoft.com/office/powerpoint/2010/main" val="375267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12643"/>
            <a:ext cx="12192000" cy="496887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III – Thiết bị bắn tốc độ</a:t>
            </a:r>
            <a:endParaRPr lang="en-US" b="1"/>
          </a:p>
        </p:txBody>
      </p:sp>
      <p:sp>
        <p:nvSpPr>
          <p:cNvPr id="7" name="Rectangle 6"/>
          <p:cNvSpPr/>
          <p:nvPr/>
        </p:nvSpPr>
        <p:spPr>
          <a:xfrm>
            <a:off x="1195352" y="741706"/>
            <a:ext cx="9801295" cy="5232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>
                <a:latin typeface="Calibri Light" panose="020F0302020204030204" pitchFamily="34" charset="0"/>
                <a:ea typeface="Arial" panose="020B0604020202020204" pitchFamily="34" charset="0"/>
                <a:cs typeface="Calibri Light" panose="020F0302020204030204" pitchFamily="34" charset="0"/>
              </a:rPr>
              <a:t>Thiết bị bắn tốc độ để làm gì? Nó có vai trò gì trong giao thông</a:t>
            </a:r>
            <a:r>
              <a:rPr lang="en-US" sz="2800" smtClean="0">
                <a:latin typeface="Calibri Light" panose="020F0302020204030204" pitchFamily="34" charset="0"/>
                <a:ea typeface="Arial" panose="020B0604020202020204" pitchFamily="34" charset="0"/>
                <a:cs typeface="Calibri Light" panose="020F0302020204030204" pitchFamily="34" charset="0"/>
              </a:rPr>
              <a:t>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93509" y="788996"/>
            <a:ext cx="1002033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smtClean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-Thiết bị </a:t>
            </a:r>
            <a:r>
              <a:rPr lang="en-US" sz="2800">
                <a:latin typeface="Calibri Light" panose="020F0302020204030204" pitchFamily="34" charset="0"/>
                <a:ea typeface="Arial" panose="020B0604020202020204" pitchFamily="34" charset="0"/>
                <a:cs typeface="Calibri Light" panose="020F0302020204030204" pitchFamily="34" charset="0"/>
              </a:rPr>
              <a:t>bắn tốc độ </a:t>
            </a:r>
            <a:r>
              <a:rPr lang="en-US" sz="2800" smtClean="0">
                <a:latin typeface="Calibri Light" panose="020F0302020204030204" pitchFamily="34" charset="0"/>
                <a:ea typeface="Arial" panose="020B0604020202020204" pitchFamily="34" charset="0"/>
                <a:cs typeface="Calibri Light" panose="020F0302020204030204" pitchFamily="34" charset="0"/>
              </a:rPr>
              <a:t>dùng để kiểm tra tốc độ của các phương tiện    </a:t>
            </a:r>
          </a:p>
          <a:p>
            <a:pPr algn="just">
              <a:spcAft>
                <a:spcPts val="0"/>
              </a:spcAft>
            </a:pPr>
            <a:r>
              <a:rPr lang="en-US" sz="2800">
                <a:latin typeface="Calibri Light" panose="020F0302020204030204" pitchFamily="34" charset="0"/>
                <a:ea typeface="Arial" panose="020B0604020202020204" pitchFamily="34" charset="0"/>
                <a:cs typeface="Calibri Light" panose="020F0302020204030204" pitchFamily="34" charset="0"/>
              </a:rPr>
              <a:t> </a:t>
            </a:r>
            <a:r>
              <a:rPr lang="en-US" sz="2800" smtClean="0">
                <a:latin typeface="Calibri Light" panose="020F0302020204030204" pitchFamily="34" charset="0"/>
                <a:ea typeface="Arial" panose="020B0604020202020204" pitchFamily="34" charset="0"/>
                <a:cs typeface="Calibri Light" panose="020F0302020204030204" pitchFamily="34" charset="0"/>
              </a:rPr>
              <a:t>  tham gia giao thông.</a:t>
            </a:r>
          </a:p>
          <a:p>
            <a:pPr algn="just">
              <a:spcAft>
                <a:spcPts val="0"/>
              </a:spcAft>
            </a:pPr>
            <a:r>
              <a:rPr lang="en-US" sz="2800" smtClean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- Là biện phát quan trọng để giảm bớt tai nạn giao thông đường bộ.</a:t>
            </a:r>
            <a:endParaRPr lang="en-US" sz="2800"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7055" y="2173991"/>
            <a:ext cx="9956791" cy="4241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455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12643"/>
            <a:ext cx="12192000" cy="496887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III – Thiết bị bắn tốc độ</a:t>
            </a:r>
            <a:endParaRPr lang="en-US" b="1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042917" y="2716108"/>
            <a:ext cx="10515600" cy="3548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/>
          </a:p>
        </p:txBody>
      </p:sp>
      <p:sp>
        <p:nvSpPr>
          <p:cNvPr id="7" name="Rectangle 6"/>
          <p:cNvSpPr/>
          <p:nvPr/>
        </p:nvSpPr>
        <p:spPr>
          <a:xfrm>
            <a:off x="1195352" y="1013172"/>
            <a:ext cx="9801295" cy="5232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800" smtClean="0">
                <a:latin typeface="Calibri Light" panose="020F0302020204030204" pitchFamily="34" charset="0"/>
                <a:ea typeface="Arial" panose="020B0604020202020204" pitchFamily="34" charset="0"/>
                <a:cs typeface="Calibri Light" panose="020F0302020204030204" pitchFamily="34" charset="0"/>
              </a:rPr>
              <a:t>Mô tả thiết bị bắn tốc độ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917" y="2110334"/>
            <a:ext cx="10040315" cy="3518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57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368769" y="3968644"/>
            <a:ext cx="9454462" cy="1475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lnSpc>
                <a:spcPct val="107000"/>
              </a:lnSpc>
              <a:buAutoNum type="alphaLcParenR"/>
            </a:pPr>
            <a:r>
              <a:rPr lang="en-US" sz="280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Tốc độ của ô tô là:  </a:t>
            </a:r>
          </a:p>
          <a:p>
            <a:pPr algn="just">
              <a:lnSpc>
                <a:spcPct val="107000"/>
              </a:lnSpc>
            </a:pPr>
            <a:endParaRPr lang="en-US" sz="280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sz="280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b)</a:t>
            </a:r>
            <a:r>
              <a:rPr lang="en-US" sz="2800" i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Vì </a:t>
            </a:r>
            <a:r>
              <a:rPr lang="en-US" sz="2800" i="1" smtClean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v</a:t>
            </a:r>
            <a:r>
              <a:rPr lang="vi-VN" sz="2800" i="1" smtClean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r>
              <a:rPr lang="vi-VN" sz="280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&lt; 60 km/h. </a:t>
            </a:r>
            <a:r>
              <a:rPr lang="en-US" sz="2800" smtClean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Nên ô</a:t>
            </a:r>
            <a:r>
              <a:rPr lang="vi-VN" sz="2800" smtClean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r>
              <a:rPr lang="vi-VN" sz="280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tô chưa vượt quá tốc độ cho phép.</a:t>
            </a:r>
            <a:r>
              <a:rPr lang="vi-VN" sz="200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endParaRPr lang="en-US" sz="28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12643"/>
            <a:ext cx="12192000" cy="496887"/>
          </a:xfrm>
        </p:spPr>
        <p:txBody>
          <a:bodyPr>
            <a:normAutofit fontScale="90000"/>
          </a:bodyPr>
          <a:lstStyle/>
          <a:p>
            <a:r>
              <a:rPr lang="en-US" b="1" smtClean="0"/>
              <a:t>III – Thiết bị bắn tốc độ</a:t>
            </a:r>
            <a:endParaRPr lang="en-US" b="1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042917" y="2716108"/>
            <a:ext cx="10515600" cy="3548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90877" y="707954"/>
            <a:ext cx="11410245" cy="2494662"/>
          </a:xfrm>
          <a:prstGeom prst="rect">
            <a:avLst/>
          </a:prstGeom>
        </p:spPr>
      </p:pic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5096654" y="3391740"/>
            <a:ext cx="1773030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5540540"/>
              </p:ext>
            </p:extLst>
          </p:nvPr>
        </p:nvGraphicFramePr>
        <p:xfrm>
          <a:off x="4691918" y="3856434"/>
          <a:ext cx="4628961" cy="8804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5" imgW="2476500" imgH="419100" progId="Equation.DSMT4">
                  <p:embed/>
                </p:oleObj>
              </mc:Choice>
              <mc:Fallback>
                <p:oleObj name="Equation" r:id="rId5" imgW="2476500" imgH="419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1918" y="3856434"/>
                        <a:ext cx="4628961" cy="8804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484595" y="3284846"/>
            <a:ext cx="32203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n-US" sz="2800" b="1" smtClean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Bài giải</a:t>
            </a:r>
            <a:endParaRPr lang="en-US" sz="2800" b="1"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262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776595" y="1059440"/>
            <a:ext cx="4638808" cy="53520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solidFill>
                  <a:srgbClr val="3333FF"/>
                </a:solidFill>
              </a:rPr>
              <a:t>Luyện tập</a:t>
            </a:r>
            <a:endParaRPr lang="en-US" sz="3200" b="1">
              <a:solidFill>
                <a:srgbClr val="3333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68769" y="1826957"/>
            <a:ext cx="9454462" cy="993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en-US" sz="2800" b="1" smtClean="0"/>
              <a:t>9.1</a:t>
            </a:r>
            <a:r>
              <a:rPr lang="en-US" sz="2800" b="1"/>
              <a:t>.</a:t>
            </a:r>
            <a:r>
              <a:rPr lang="en-US" sz="2800"/>
              <a:t> Tại sao cách đo tốc độ trong phòng thí nghiệm không phải là cách đo trực  tiếp? 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112643"/>
            <a:ext cx="12192000" cy="4968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smtClean="0"/>
              <a:t>III – Thiết bị bắn tốc độ</a:t>
            </a:r>
            <a:endParaRPr lang="en-US" sz="4000" b="1"/>
          </a:p>
        </p:txBody>
      </p:sp>
      <p:sp>
        <p:nvSpPr>
          <p:cNvPr id="2" name="Rectangle 1"/>
          <p:cNvSpPr/>
          <p:nvPr/>
        </p:nvSpPr>
        <p:spPr>
          <a:xfrm>
            <a:off x="1368769" y="3538127"/>
            <a:ext cx="9454462" cy="1475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500"/>
              </a:spcAft>
            </a:pPr>
            <a:r>
              <a:rPr lang="en-US" sz="2800" b="1" i="1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Trả lời:</a:t>
            </a:r>
            <a:r>
              <a:rPr lang="en-US" sz="2800" b="1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  <a:r>
              <a:rPr lang="en-US" sz="280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Vì chỉ đo được trực tiếp các đại lượng quãng đường và thời gian, còn muốn biết tốc độ phải thông qua công thức liên hệ v = </a:t>
            </a:r>
            <a:r>
              <a:rPr lang="en-US" sz="2800" i="1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s/t</a:t>
            </a:r>
            <a:r>
              <a:rPr lang="en-US" sz="280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 mới tính được. Nên cách đo đó gọi là cách đo gián tiếp.</a:t>
            </a:r>
            <a:endParaRPr lang="en-US" sz="2800"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907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776595" y="849580"/>
            <a:ext cx="4638808" cy="53520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solidFill>
                  <a:srgbClr val="3333FF"/>
                </a:solidFill>
              </a:rPr>
              <a:t>Luyện tập</a:t>
            </a:r>
            <a:endParaRPr lang="en-US" sz="3200" b="1">
              <a:solidFill>
                <a:srgbClr val="3333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58909" y="1467197"/>
            <a:ext cx="98588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smtClean="0"/>
              <a:t>9.2</a:t>
            </a:r>
            <a:r>
              <a:rPr lang="en-US" sz="2800" b="1"/>
              <a:t>.</a:t>
            </a:r>
            <a:r>
              <a:rPr lang="en-US" sz="2800"/>
              <a:t> Một bạn đo tốc độ đi học của mình bằng cách sau:</a:t>
            </a:r>
          </a:p>
          <a:p>
            <a:r>
              <a:rPr lang="en-US" sz="2800"/>
              <a:t>- Đếm bước đi từ nhà đến trường; </a:t>
            </a:r>
          </a:p>
          <a:p>
            <a:r>
              <a:rPr lang="en-US" sz="2800"/>
              <a:t>- Đo thời gian đi bằng đồng hồ bấm giây; </a:t>
            </a:r>
          </a:p>
          <a:p>
            <a:r>
              <a:rPr lang="en-US" sz="2800"/>
              <a:t>- Tính tốc độ bằng công thức: v =&gt; Biết số bước bạn đó đếm được là 1 212 bước, mỗi bước trung bình dài 0,5 m và thời gian đi là 10 min. Tính tốc độ đi của bạn đó</a:t>
            </a:r>
            <a:r>
              <a:rPr lang="en-US" sz="2800" smtClean="0"/>
              <a:t>.</a:t>
            </a:r>
            <a:endParaRPr lang="en-US" sz="280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112643"/>
            <a:ext cx="12192000" cy="4968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smtClean="0"/>
              <a:t>III – Thiết bị bắn tốc độ</a:t>
            </a:r>
            <a:endParaRPr lang="en-US" sz="4000" b="1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1158909" y="4482097"/>
            <a:ext cx="9858864" cy="1091282"/>
            <a:chOff x="1158909" y="4721937"/>
            <a:chExt cx="9858864" cy="1091282"/>
          </a:xfrm>
        </p:grpSpPr>
        <p:sp>
          <p:nvSpPr>
            <p:cNvPr id="15" name="Rectangle 14"/>
            <p:cNvSpPr/>
            <p:nvPr/>
          </p:nvSpPr>
          <p:spPr>
            <a:xfrm>
              <a:off x="1158909" y="4721937"/>
              <a:ext cx="9858864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vi-VN" sz="2800">
                  <a:latin typeface="Calibri Light" panose="020F0302020204030204" pitchFamily="34" charset="0"/>
                  <a:cs typeface="Calibri Light" panose="020F0302020204030204" pitchFamily="34" charset="0"/>
                </a:rPr>
                <a:t>Trả lời: Quãng đường từ nhà đến trường là: </a:t>
              </a:r>
              <a:r>
                <a:rPr lang="en-US" sz="2800" i="1" smtClean="0">
                  <a:latin typeface="Calibri Light" panose="020F0302020204030204" pitchFamily="34" charset="0"/>
                  <a:cs typeface="Calibri Light" panose="020F0302020204030204" pitchFamily="34" charset="0"/>
                </a:rPr>
                <a:t>s </a:t>
              </a:r>
              <a:r>
                <a:rPr lang="en-US" sz="2800" smtClean="0">
                  <a:latin typeface="Calibri Light" panose="020F0302020204030204" pitchFamily="34" charset="0"/>
                  <a:cs typeface="Calibri Light" panose="020F0302020204030204" pitchFamily="34" charset="0"/>
                </a:rPr>
                <a:t>=</a:t>
              </a:r>
              <a:r>
                <a:rPr lang="vi-VN" sz="2800" smtClean="0">
                  <a:latin typeface="Calibri Light" panose="020F0302020204030204" pitchFamily="34" charset="0"/>
                  <a:cs typeface="Calibri Light" panose="020F0302020204030204" pitchFamily="34" charset="0"/>
                </a:rPr>
                <a:t>1 </a:t>
              </a:r>
              <a:r>
                <a:rPr lang="vi-VN" sz="2800">
                  <a:latin typeface="Calibri Light" panose="020F0302020204030204" pitchFamily="34" charset="0"/>
                  <a:cs typeface="Calibri Light" panose="020F0302020204030204" pitchFamily="34" charset="0"/>
                </a:rPr>
                <a:t>212 . 0,5 = 606 (m)</a:t>
              </a:r>
            </a:p>
            <a:p>
              <a:r>
                <a:rPr lang="vi-VN" sz="2800">
                  <a:latin typeface="Calibri Light" panose="020F0302020204030204" pitchFamily="34" charset="0"/>
                  <a:cs typeface="Calibri Light" panose="020F0302020204030204" pitchFamily="34" charset="0"/>
                </a:rPr>
                <a:t>             Tốc độ của bạn là: v = </a:t>
              </a:r>
              <a:r>
                <a:rPr lang="en-US" sz="2800" smtClean="0">
                  <a:latin typeface="Calibri Light" panose="020F0302020204030204" pitchFamily="34" charset="0"/>
                  <a:cs typeface="Calibri Light" panose="020F0302020204030204" pitchFamily="34" charset="0"/>
                </a:rPr>
                <a:t>                 </a:t>
              </a:r>
              <a:r>
                <a:rPr lang="vi-VN" sz="2800" smtClean="0">
                  <a:latin typeface="Calibri Light" panose="020F0302020204030204" pitchFamily="34" charset="0"/>
                  <a:cs typeface="Calibri Light" panose="020F0302020204030204" pitchFamily="34" charset="0"/>
                </a:rPr>
                <a:t>60,6m/phút</a:t>
              </a:r>
              <a:r>
                <a:rPr lang="vi-VN" sz="2800">
                  <a:latin typeface="Calibri Light" panose="020F0302020204030204" pitchFamily="34" charset="0"/>
                  <a:cs typeface="Calibri Light" panose="020F0302020204030204" pitchFamily="34" charset="0"/>
                </a:rPr>
                <a:t>= 3,636km/h</a:t>
              </a:r>
            </a:p>
          </p:txBody>
        </p:sp>
        <p:graphicFrame>
          <p:nvGraphicFramePr>
            <p:cNvPr id="17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72081395"/>
                </p:ext>
              </p:extLst>
            </p:nvPr>
          </p:nvGraphicFramePr>
          <p:xfrm>
            <a:off x="5532873" y="5109090"/>
            <a:ext cx="1195581" cy="7041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0" name="Equation" r:id="rId3" imgW="660113" imgH="393529" progId="Equation.DSMT4">
                    <p:embed/>
                  </p:oleObj>
                </mc:Choice>
                <mc:Fallback>
                  <p:oleObj name="Equation" r:id="rId3" imgW="660113" imgH="393529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32873" y="5109090"/>
                          <a:ext cx="1195581" cy="704129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86249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776595" y="849580"/>
            <a:ext cx="4638808" cy="53520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solidFill>
                  <a:srgbClr val="3333FF"/>
                </a:solidFill>
              </a:rPr>
              <a:t>Luyện tập</a:t>
            </a:r>
            <a:endParaRPr lang="en-US" sz="3200" b="1">
              <a:solidFill>
                <a:srgbClr val="3333FF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112643"/>
            <a:ext cx="12192000" cy="4968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smtClean="0"/>
              <a:t>III – Thiết bị bắn tốc độ</a:t>
            </a:r>
            <a:endParaRPr lang="en-US" sz="4000" b="1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914401" y="1548516"/>
            <a:ext cx="10103372" cy="1475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500"/>
              </a:spcAft>
            </a:pPr>
            <a:r>
              <a:rPr lang="en-US" sz="2800" b="1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9.3. Camera của một thiết bị bắn tốc độ ghi được thời gian một ô tô chạy từ </a:t>
            </a:r>
            <a:r>
              <a:rPr lang="en-US" sz="2800" b="1" smtClean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vạch mốc </a:t>
            </a:r>
            <a:r>
              <a:rPr lang="en-US" sz="2800" b="1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1 sang vạch mốc 2, cách nhau 10 m là 0,50 s. Hỏi ô tô có vượt quá tốc độ cho phép là 60 km/h không?</a:t>
            </a:r>
            <a:endParaRPr lang="en-US" sz="2800" b="1"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68769" y="3429000"/>
            <a:ext cx="9454462" cy="1475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lnSpc>
                <a:spcPct val="107000"/>
              </a:lnSpc>
              <a:buAutoNum type="alphaLcParenR"/>
            </a:pPr>
            <a:r>
              <a:rPr lang="en-US" sz="280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Tốc độ của ô tô là:   </a:t>
            </a:r>
          </a:p>
          <a:p>
            <a:pPr algn="just">
              <a:lnSpc>
                <a:spcPct val="107000"/>
              </a:lnSpc>
            </a:pPr>
            <a:endParaRPr lang="en-US" sz="280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sz="280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b)</a:t>
            </a:r>
            <a:r>
              <a:rPr lang="en-US" sz="2800" i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Vì </a:t>
            </a:r>
            <a:r>
              <a:rPr lang="en-US" sz="2800" i="1" smtClean="0">
                <a:solidFill>
                  <a:srgbClr val="0000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 Light" panose="020F0302020204030204" pitchFamily="34" charset="0"/>
              </a:rPr>
              <a:t>v</a:t>
            </a:r>
            <a:r>
              <a:rPr lang="vi-VN" sz="2800" i="1" smtClean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2800" smtClean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&gt;</a:t>
            </a:r>
            <a:r>
              <a:rPr lang="vi-VN" sz="2800" smtClean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r>
              <a:rPr lang="vi-VN" sz="280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60 km/h. </a:t>
            </a:r>
            <a:r>
              <a:rPr lang="en-US" sz="2800" smtClean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Nên ô</a:t>
            </a:r>
            <a:r>
              <a:rPr lang="vi-VN" sz="2800" smtClean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tô </a:t>
            </a:r>
            <a:r>
              <a:rPr lang="vi-VN" sz="280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vượt quá tốc độ cho phép.</a:t>
            </a:r>
            <a:r>
              <a:rPr lang="vi-VN" sz="200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endParaRPr lang="en-US" sz="280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6715" y="3277476"/>
            <a:ext cx="3567662" cy="905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156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17107"/>
            <a:ext cx="12192000" cy="66874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0">
                <a:schemeClr val="accent6">
                  <a:lumMod val="0"/>
                  <a:lumOff val="100000"/>
                </a:schemeClr>
              </a:gs>
              <a:gs pos="69000">
                <a:schemeClr val="accent6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776595" y="1059440"/>
            <a:ext cx="4638808" cy="535203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smtClean="0">
                <a:solidFill>
                  <a:srgbClr val="3333FF"/>
                </a:solidFill>
              </a:rPr>
              <a:t>Hướng dẫn học ở nhà</a:t>
            </a:r>
            <a:endParaRPr lang="en-US" sz="3200" b="1">
              <a:solidFill>
                <a:srgbClr val="3333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68769" y="2156740"/>
            <a:ext cx="9454462" cy="3319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07000"/>
              </a:lnSpc>
              <a:buFontTx/>
              <a:buChar char="-"/>
            </a:pP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Nêu được nguyên tắc đo tốc </a:t>
            </a:r>
            <a:r>
              <a:rPr lang="en-US" sz="2800"/>
              <a:t>bằng đồng hồ hiển thị số và cổng quang điện </a:t>
            </a:r>
            <a:endParaRPr lang="en-US" sz="280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7000"/>
              </a:lnSpc>
              <a:buFontTx/>
              <a:buChar char="-"/>
            </a:pPr>
            <a:r>
              <a:rPr lang="en-US" sz="2800" b="1" smtClean="0">
                <a:latin typeface="+mj-lt"/>
              </a:rPr>
              <a:t>Cách đo </a:t>
            </a:r>
            <a:r>
              <a:rPr lang="en-US" sz="2800" b="1">
                <a:latin typeface="+mj-lt"/>
              </a:rPr>
              <a:t>tốc độ bằng đồng hồ hiển thị số và cổng quang </a:t>
            </a:r>
            <a:r>
              <a:rPr lang="en-US" sz="2800" b="1" smtClean="0">
                <a:latin typeface="+mj-lt"/>
              </a:rPr>
              <a:t>điện có gì khác so với cách đo tốc độ mà em đã biết</a:t>
            </a:r>
            <a:r>
              <a:rPr lang="en-US" sz="2800" b="1" smtClean="0">
                <a:latin typeface="+mj-lt"/>
              </a:rPr>
              <a:t>?</a:t>
            </a:r>
          </a:p>
          <a:p>
            <a:pPr marL="457200" indent="-457200" algn="just">
              <a:lnSpc>
                <a:spcPct val="107000"/>
              </a:lnSpc>
              <a:buFontTx/>
              <a:buChar char="-"/>
            </a:pP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Đọc phần “ Có thể em chưa biết” SGK/T52</a:t>
            </a:r>
          </a:p>
          <a:p>
            <a:pPr marL="457200" indent="-457200" algn="just">
              <a:lnSpc>
                <a:spcPct val="107000"/>
              </a:lnSpc>
              <a:buFontTx/>
              <a:buChar char="-"/>
            </a:pP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Đọc trước bài 10. Đồ thi quãng đường – Thời gian</a:t>
            </a:r>
          </a:p>
          <a:p>
            <a:pPr marL="457200" indent="-457200" algn="just">
              <a:lnSpc>
                <a:spcPct val="107000"/>
              </a:lnSpc>
              <a:buFontTx/>
              <a:buChar char="-"/>
            </a:pPr>
            <a:r>
              <a:rPr lang="en-US" sz="2800" b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Chuẩn bị giấy ô li để thực hành.</a:t>
            </a:r>
            <a:endParaRPr lang="en-US" sz="2800" b="1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112643"/>
            <a:ext cx="12192000" cy="4968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smtClean="0"/>
              <a:t>III – Thiết bị bắn tốc độ</a:t>
            </a:r>
            <a:endParaRPr lang="en-US" sz="4000" b="1"/>
          </a:p>
        </p:txBody>
      </p:sp>
    </p:spTree>
    <p:extLst>
      <p:ext uri="{BB962C8B-B14F-4D97-AF65-F5344CB8AC3E}">
        <p14:creationId xmlns:p14="http://schemas.microsoft.com/office/powerpoint/2010/main" val="937812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i 9. Do toc do - tiet 2" id="{A09357E3-2168-4921-BDD4-714AB9DC7968}" vid="{EA959886-6F00-4F95-97F9-F865AD6BE3D7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i 9. Do toc do - tiet 2" id="{A09357E3-2168-4921-BDD4-714AB9DC7968}" vid="{264E4B3C-138C-43EA-8CE1-1ECF8AAEC2E9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i 9. Do toc do - tiet 2" id="{A09357E3-2168-4921-BDD4-714AB9DC7968}" vid="{351CE782-87B6-45C9-A62F-CB368C787AC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Bai 9. Do toc do - tiet 3</Template>
  <TotalTime>85</TotalTime>
  <Words>488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Calibri</vt:lpstr>
      <vt:lpstr>Calibri Light</vt:lpstr>
      <vt:lpstr>Georgia</vt:lpstr>
      <vt:lpstr>Tahoma</vt:lpstr>
      <vt:lpstr>Times New Roman</vt:lpstr>
      <vt:lpstr>Office Theme</vt:lpstr>
      <vt:lpstr>Custom Design</vt:lpstr>
      <vt:lpstr>1_Custom Design</vt:lpstr>
      <vt:lpstr>Equation</vt:lpstr>
      <vt:lpstr>PowerPoint Presentation</vt:lpstr>
      <vt:lpstr>III – Thiết bị bắn tốc độ</vt:lpstr>
      <vt:lpstr>III – Thiết bị bắn tốc độ</vt:lpstr>
      <vt:lpstr>III – Thiết bị bắn tốc độ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Van Thach</dc:creator>
  <cp:lastModifiedBy>Nguyen Van Thach</cp:lastModifiedBy>
  <cp:revision>13</cp:revision>
  <dcterms:created xsi:type="dcterms:W3CDTF">2022-07-18T04:44:12Z</dcterms:created>
  <dcterms:modified xsi:type="dcterms:W3CDTF">2022-07-18T06:22:14Z</dcterms:modified>
</cp:coreProperties>
</file>