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9" r:id="rId13"/>
    <p:sldId id="267" r:id="rId14"/>
    <p:sldId id="270" r:id="rId15"/>
    <p:sldId id="271" r:id="rId16"/>
    <p:sldId id="268" r:id="rId17"/>
    <p:sldId id="274" r:id="rId18"/>
    <p:sldId id="273" r:id="rId19"/>
    <p:sldId id="272" r:id="rId20"/>
    <p:sldId id="276" r:id="rId21"/>
    <p:sldId id="275" r:id="rId22"/>
    <p:sldId id="277" r:id="rId23"/>
    <p:sldId id="278" r:id="rId24"/>
    <p:sldId id="280" r:id="rId25"/>
    <p:sldId id="279" r:id="rId26"/>
    <p:sldId id="282" r:id="rId27"/>
    <p:sldId id="281"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0" d="100"/>
          <a:sy n="50" d="100"/>
        </p:scale>
        <p:origin x="93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75064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50797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34075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28631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101487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96007-A70D-421E-A443-5CF7E7536A61}"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394170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96007-A70D-421E-A443-5CF7E7536A61}"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6067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96007-A70D-421E-A443-5CF7E7536A61}"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87776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08438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3351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90136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t>‹#›</a:t>
            </a:fld>
            <a:endParaRPr lang="en-US"/>
          </a:p>
        </p:txBody>
      </p:sp>
    </p:spTree>
    <p:extLst>
      <p:ext uri="{BB962C8B-B14F-4D97-AF65-F5344CB8AC3E}">
        <p14:creationId xmlns:p14="http://schemas.microsoft.com/office/powerpoint/2010/main" val="419719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10" Type="http://schemas.microsoft.com/office/2007/relationships/hdphoto" Target="../media/hdphoto7.wdp"/><Relationship Id="rId4" Type="http://schemas.openxmlformats.org/officeDocument/2006/relationships/image" Target="../media/image24.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45244"/>
          </a:xfrm>
          <a:prstGeom prst="rect">
            <a:avLst/>
          </a:prstGeom>
        </p:spPr>
      </p:pic>
      <p:pic>
        <p:nvPicPr>
          <p:cNvPr id="9" name="Picture 8"/>
          <p:cNvPicPr>
            <a:picLocks noChangeAspect="1"/>
          </p:cNvPicPr>
          <p:nvPr/>
        </p:nvPicPr>
        <p:blipFill>
          <a:blip r:embed="rId3"/>
          <a:stretch>
            <a:fillRect/>
          </a:stretch>
        </p:blipFill>
        <p:spPr>
          <a:xfrm>
            <a:off x="0" y="152688"/>
            <a:ext cx="12168671" cy="2755631"/>
          </a:xfrm>
          <a:prstGeom prst="rect">
            <a:avLst/>
          </a:prstGeom>
        </p:spPr>
      </p:pic>
    </p:spTree>
    <p:extLst>
      <p:ext uri="{BB962C8B-B14F-4D97-AF65-F5344CB8AC3E}">
        <p14:creationId xmlns:p14="http://schemas.microsoft.com/office/powerpoint/2010/main" val="25703259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548968" y="3684080"/>
            <a:ext cx="11094063" cy="1200329"/>
          </a:xfrm>
          <a:prstGeom prst="rect">
            <a:avLst/>
          </a:prstGeom>
          <a:solidFill>
            <a:schemeClr val="bg1">
              <a:alpha val="53000"/>
            </a:schemeClr>
          </a:solidFill>
        </p:spPr>
        <p:txBody>
          <a:bodyPr wrap="none" rtlCol="0">
            <a:spAutoFit/>
          </a:bodyPr>
          <a:lstStyle/>
          <a:p>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ĐỌC – HIỂU VĂN BẢN</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56008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ave 19"/>
          <p:cNvSpPr/>
          <p:nvPr/>
        </p:nvSpPr>
        <p:spPr>
          <a:xfrm>
            <a:off x="179724" y="5212772"/>
            <a:ext cx="11963400" cy="1619250"/>
          </a:xfrm>
          <a:prstGeom prst="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95250"/>
            <a:ext cx="11943099" cy="1182727"/>
          </a:xfrm>
          <a:prstGeom prst="rect">
            <a:avLst/>
          </a:prstGeom>
        </p:spPr>
      </p:pic>
      <p:sp>
        <p:nvSpPr>
          <p:cNvPr id="6" name="Rounded Rectangle 5"/>
          <p:cNvSpPr/>
          <p:nvPr/>
        </p:nvSpPr>
        <p:spPr>
          <a:xfrm>
            <a:off x="4210050" y="858877"/>
            <a:ext cx="4019550" cy="531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anose="02020603050405020304" pitchFamily="18" charset="0"/>
                <a:cs typeface="Times New Roman" panose="02020603050405020304" pitchFamily="18" charset="0"/>
              </a:rPr>
              <a:t>LẬP LUẬN</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28600" y="1970881"/>
            <a:ext cx="2743200" cy="310854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fontAlgn="base" hangingPunct="1">
              <a:spcBef>
                <a:spcPct val="0"/>
              </a:spcBef>
              <a:spcAft>
                <a:spcPct val="0"/>
              </a:spcAft>
              <a:buFontTx/>
              <a:buChar char="-"/>
            </a:pPr>
            <a:r>
              <a:rPr lang="en-US" altLang="en-US" sz="2800" b="1" dirty="0" err="1" smtClean="0">
                <a:latin typeface="Times New Roman" panose="02020603050405020304" pitchFamily="18" charset="0"/>
              </a:rPr>
              <a:t>Nêu</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 </a:t>
            </a:r>
            <a:endParaRPr lang="vi-VN" altLang="en-US" sz="2800" b="1" dirty="0" smtClean="0">
              <a:latin typeface="Times New Roman" panose="02020603050405020304" pitchFamily="18" charset="0"/>
            </a:endParaRPr>
          </a:p>
          <a:p>
            <a:pPr eaLnBrk="1" fontAlgn="base" hangingPunct="1">
              <a:spcBef>
                <a:spcPct val="0"/>
              </a:spcBef>
              <a:spcAft>
                <a:spcPct val="0"/>
              </a:spcAft>
            </a:pPr>
            <a:r>
              <a:rPr lang="vi-VN" altLang="en-US" sz="2800" b="1" i="1" dirty="0" smtClean="0">
                <a:latin typeface="Times New Roman" panose="02020603050405020304" pitchFamily="18" charset="0"/>
              </a:rPr>
              <a:t>+ </a:t>
            </a:r>
            <a:r>
              <a:rPr lang="en-US" altLang="en-US" sz="2800" i="1" dirty="0" smtClean="0">
                <a:latin typeface="Times New Roman" panose="02020603050405020304" pitchFamily="18" charset="0"/>
              </a:rPr>
              <a:t>“</a:t>
            </a:r>
            <a:r>
              <a:rPr lang="en-US" altLang="en-US" sz="2800" i="1" dirty="0" err="1" smtClean="0">
                <a:latin typeface="Times New Roman" panose="02020603050405020304" pitchFamily="18" charset="0"/>
              </a:rPr>
              <a:t>Chúng</a:t>
            </a:r>
            <a:r>
              <a:rPr lang="en-US" altLang="en-US" sz="2800" i="1" dirty="0" smtClean="0">
                <a:latin typeface="Times New Roman" panose="02020603050405020304" pitchFamily="18" charset="0"/>
              </a:rPr>
              <a:t> </a:t>
            </a:r>
            <a:r>
              <a:rPr lang="en-US" altLang="en-US" sz="2800" i="1" dirty="0">
                <a:latin typeface="Times New Roman" panose="02020603050405020304" pitchFamily="18" charset="0"/>
              </a:rPr>
              <a:t>ta </a:t>
            </a:r>
            <a:r>
              <a:rPr lang="en-US" altLang="en-US" sz="2800" i="1" dirty="0" err="1">
                <a:latin typeface="Times New Roman" panose="02020603050405020304" pitchFamily="18" charset="0"/>
              </a:rPr>
              <a:t>đang</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đâu</a:t>
            </a:r>
            <a:r>
              <a:rPr lang="en-US" altLang="en-US" sz="2800" i="1" dirty="0" smtClean="0">
                <a:latin typeface="Times New Roman" panose="02020603050405020304" pitchFamily="18" charset="0"/>
              </a:rPr>
              <a:t>?”</a:t>
            </a:r>
            <a:endParaRPr lang="vi-VN" altLang="en-US" sz="2800" i="1" dirty="0" smtClean="0">
              <a:latin typeface="Times New Roman" panose="02020603050405020304" pitchFamily="18" charset="0"/>
            </a:endParaRPr>
          </a:p>
          <a:p>
            <a:pPr lvl="0" algn="just" eaLnBrk="1" fontAlgn="base" hangingPunct="1">
              <a:spcBef>
                <a:spcPct val="0"/>
              </a:spcBef>
              <a:spcAft>
                <a:spcPct val="0"/>
              </a:spcAft>
            </a:pPr>
            <a:r>
              <a:rPr lang="en-US" altLang="en-US" sz="2800" dirty="0">
                <a:solidFill>
                  <a:prstClr val="black"/>
                </a:solidFill>
                <a:latin typeface="Times New Roman" panose="02020603050405020304" pitchFamily="18" charset="0"/>
              </a:rPr>
              <a:t>→  </a:t>
            </a:r>
            <a:r>
              <a:rPr lang="vi-VN" altLang="en-US" sz="2800" dirty="0">
                <a:solidFill>
                  <a:prstClr val="black"/>
                </a:solidFill>
                <a:latin typeface="Times New Roman" panose="02020603050405020304" pitchFamily="18" charset="0"/>
              </a:rPr>
              <a:t>G</a:t>
            </a:r>
            <a:r>
              <a:rPr lang="en-US" altLang="en-US" sz="2800" dirty="0" err="1">
                <a:solidFill>
                  <a:prstClr val="black"/>
                </a:solidFill>
                <a:latin typeface="Times New Roman" panose="02020603050405020304" pitchFamily="18" charset="0"/>
              </a:rPr>
              <a:t>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sự</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ý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kéo</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tất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mọi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người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nhập</a:t>
            </a:r>
            <a:r>
              <a:rPr lang="en-US" altLang="en-US" sz="2800" dirty="0">
                <a:solidFill>
                  <a:prstClr val="black"/>
                </a:solidFill>
                <a:latin typeface="Times New Roman" panose="02020603050405020304" pitchFamily="18" charset="0"/>
              </a:rPr>
              <a:t> </a:t>
            </a:r>
            <a:r>
              <a:rPr lang="en-US" altLang="en-US" sz="2800" dirty="0" err="1" smtClean="0">
                <a:solidFill>
                  <a:prstClr val="black"/>
                </a:solidFill>
                <a:latin typeface="Times New Roman" panose="02020603050405020304" pitchFamily="18" charset="0"/>
              </a:rPr>
              <a:t>cuộc</a:t>
            </a:r>
            <a:endParaRPr lang="en-US" altLang="en-US" sz="2800" dirty="0">
              <a:solidFill>
                <a:prstClr val="black"/>
              </a:solidFill>
              <a:latin typeface="Times New Roman" panose="02020603050405020304" pitchFamily="18" charset="0"/>
            </a:endParaRPr>
          </a:p>
        </p:txBody>
      </p:sp>
      <p:sp>
        <p:nvSpPr>
          <p:cNvPr id="11" name="TextBox 10"/>
          <p:cNvSpPr txBox="1">
            <a:spLocks noChangeArrowheads="1"/>
          </p:cNvSpPr>
          <p:nvPr/>
        </p:nvSpPr>
        <p:spPr bwMode="auto">
          <a:xfrm>
            <a:off x="3267075" y="1970879"/>
            <a:ext cx="5524500" cy="310854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eaLnBrk="1" fontAlgn="base" hangingPunct="1">
              <a:spcBef>
                <a:spcPct val="0"/>
              </a:spcBef>
              <a:spcAft>
                <a:spcPct val="0"/>
              </a:spcAft>
              <a:buFontTx/>
              <a:buChar char="-"/>
            </a:pPr>
            <a:r>
              <a:rPr lang="vi-VN" alt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số cụ thể: </a:t>
            </a:r>
          </a:p>
          <a:p>
            <a:pPr lvl="0" algn="just" eaLnBrk="1" fontAlgn="base" hangingPunct="1">
              <a:spcBef>
                <a:spcPct val="0"/>
              </a:spcBef>
              <a:spcAft>
                <a:spcPct val="0"/>
              </a:spcAft>
            </a:pPr>
            <a:r>
              <a:rPr lang="vi-V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nay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8.8.1989</a:t>
            </a:r>
            <a:endParaRPr lang="vi-VN" altLang="en-US" sz="2800" dirty="0" smtClean="0">
              <a:latin typeface="Times New Roman" panose="02020603050405020304" pitchFamily="18" charset="0"/>
            </a:endParaRPr>
          </a:p>
          <a:p>
            <a:pPr algn="just" eaLnBrk="1" fontAlgn="base" hangingPunct="1">
              <a:spcBef>
                <a:spcPct val="0"/>
              </a:spcBef>
              <a:spcAft>
                <a:spcPct val="0"/>
              </a:spcAft>
            </a:pP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Hơn</a:t>
            </a:r>
            <a:r>
              <a:rPr lang="en-US" altLang="en-US" sz="2800" dirty="0">
                <a:latin typeface="Times New Roman" panose="02020603050405020304" pitchFamily="18" charset="0"/>
              </a:rPr>
              <a:t> 50.000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nhân</a:t>
            </a:r>
            <a:r>
              <a:rPr lang="vi-VN" altLang="en-US" sz="2800" dirty="0" smtClean="0">
                <a:latin typeface="Times New Roman" panose="02020603050405020304" pitchFamily="18" charset="0"/>
              </a:rPr>
              <a:t> ...</a:t>
            </a:r>
            <a:endParaRPr lang="en-US"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smtClean="0">
                <a:latin typeface="Times New Roman" panose="02020603050405020304" pitchFamily="18" charset="0"/>
              </a:rPr>
              <a:t>+</a:t>
            </a:r>
            <a:r>
              <a:rPr lang="vi-VN"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đang</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4 </a:t>
            </a:r>
            <a:r>
              <a:rPr lang="en-US" altLang="en-US" sz="2800" dirty="0" err="1">
                <a:latin typeface="Times New Roman" panose="02020603050405020304" pitchFamily="18" charset="0"/>
              </a:rPr>
              <a:t>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tung</a:t>
            </a:r>
            <a:r>
              <a:rPr lang="vi-VN" altLang="en-US" sz="2800" dirty="0" smtClean="0">
                <a:latin typeface="Times New Roman" panose="02020603050405020304" pitchFamily="18" charset="0"/>
              </a:rPr>
              <a:t>...</a:t>
            </a:r>
            <a:r>
              <a:rPr lang="en-US" altLang="en-US" sz="2800" dirty="0" smtClean="0">
                <a:latin typeface="Times New Roman" panose="02020603050405020304" pitchFamily="18" charset="0"/>
              </a:rPr>
              <a:t>12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endParaRPr lang="vi-VN" altLang="en-US" sz="2800" dirty="0" smtClean="0">
              <a:latin typeface="Times New Roman" panose="02020603050405020304" pitchFamily="18" charset="0"/>
            </a:endParaRPr>
          </a:p>
          <a:p>
            <a:pPr algn="just" eaLnBrk="1" fontAlgn="base" hangingPunct="1">
              <a:spcBef>
                <a:spcPct val="0"/>
              </a:spcBef>
              <a:spcAft>
                <a:spcPct val="0"/>
              </a:spcAft>
            </a:pPr>
            <a:r>
              <a:rPr lang="vi-VN" altLang="en-US" sz="2800" dirty="0" smtClean="0">
                <a:latin typeface="Times New Roman" panose="02020603050405020304" pitchFamily="18" charset="0"/>
              </a:rPr>
              <a:t>=&gt; Thống kê chính xác, khiến người đọc, người nghe rùng mình</a:t>
            </a:r>
            <a:endParaRPr lang="en-US" altLang="en-US" sz="2800" dirty="0">
              <a:latin typeface="Times New Roman" panose="02020603050405020304" pitchFamily="18" charset="0"/>
            </a:endParaRPr>
          </a:p>
        </p:txBody>
      </p:sp>
      <p:sp>
        <p:nvSpPr>
          <p:cNvPr id="12" name="TextBox 11"/>
          <p:cNvSpPr txBox="1"/>
          <p:nvPr/>
        </p:nvSpPr>
        <p:spPr>
          <a:xfrm>
            <a:off x="9133850" y="1970880"/>
            <a:ext cx="2847349" cy="3108543"/>
          </a:xfrm>
          <a:prstGeom prst="rect">
            <a:avLst/>
          </a:prstGeom>
          <a:solidFill>
            <a:schemeClr val="accent2">
              <a:lumMod val="40000"/>
              <a:lumOff val="60000"/>
            </a:schemeClr>
          </a:solidFill>
        </p:spPr>
        <p:txBody>
          <a:bodyPr wrap="square">
            <a:spAutoFit/>
          </a:bodyPr>
          <a:lstStyle/>
          <a:p>
            <a:pPr algn="just" fontAlgn="base">
              <a:spcBef>
                <a:spcPct val="0"/>
              </a:spcBef>
              <a:spcAft>
                <a:spcPct val="0"/>
              </a:spcAft>
              <a:defRPr/>
            </a:pPr>
            <a:r>
              <a:rPr lang="vi-VN" sz="2800" b="1" dirty="0" smtClean="0">
                <a:latin typeface="Times New Roman" pitchFamily="18" charset="0"/>
              </a:rPr>
              <a:t>- So sánh: </a:t>
            </a:r>
          </a:p>
          <a:p>
            <a:pPr algn="just" fontAlgn="base">
              <a:spcBef>
                <a:spcPct val="0"/>
              </a:spcBef>
              <a:spcAft>
                <a:spcPct val="0"/>
              </a:spcAft>
              <a:defRPr/>
            </a:pPr>
            <a:r>
              <a:rPr lang="vi-VN" sz="2800" dirty="0" smtClean="0">
                <a:latin typeface="Times New Roman" pitchFamily="18" charset="0"/>
              </a:rPr>
              <a:t>+</a:t>
            </a:r>
            <a:r>
              <a:rPr lang="vi-VN" sz="2800" dirty="0">
                <a:latin typeface="Times New Roman" pitchFamily="18" charset="0"/>
              </a:rPr>
              <a:t>V</a:t>
            </a:r>
            <a:r>
              <a:rPr lang="en-US" sz="2800" dirty="0" smtClean="0">
                <a:latin typeface="Times New Roman" pitchFamily="18" charset="0"/>
              </a:rPr>
              <a:t>ũ </a:t>
            </a:r>
            <a:r>
              <a:rPr lang="en-US" sz="2800" dirty="0" err="1">
                <a:latin typeface="Times New Roman" pitchFamily="18" charset="0"/>
              </a:rPr>
              <a:t>khí</a:t>
            </a:r>
            <a:r>
              <a:rPr lang="en-US" sz="2800" dirty="0">
                <a:latin typeface="Times New Roman" pitchFamily="18" charset="0"/>
              </a:rPr>
              <a:t> </a:t>
            </a:r>
            <a:r>
              <a:rPr lang="en-US" sz="2800" dirty="0" err="1">
                <a:latin typeface="Times New Roman" pitchFamily="18" charset="0"/>
              </a:rPr>
              <a:t>hạt</a:t>
            </a:r>
            <a:r>
              <a:rPr lang="en-US" sz="2800" dirty="0">
                <a:latin typeface="Times New Roman" pitchFamily="18" charset="0"/>
              </a:rPr>
              <a:t> </a:t>
            </a:r>
            <a:r>
              <a:rPr lang="en-US" sz="2800" dirty="0" err="1">
                <a:latin typeface="Times New Roman" pitchFamily="18" charset="0"/>
              </a:rPr>
              <a:t>nhân</a:t>
            </a:r>
            <a:r>
              <a:rPr lang="en-US" sz="2800" dirty="0">
                <a:latin typeface="Times New Roman" pitchFamily="18" charset="0"/>
              </a:rPr>
              <a:t>  </a:t>
            </a:r>
            <a:r>
              <a:rPr lang="en-US" sz="2800" dirty="0" err="1">
                <a:latin typeface="Times New Roman" pitchFamily="18" charset="0"/>
              </a:rPr>
              <a:t>với</a:t>
            </a:r>
            <a:r>
              <a:rPr lang="en-US" sz="2800" dirty="0">
                <a:latin typeface="Times New Roman" pitchFamily="18" charset="0"/>
              </a:rPr>
              <a:t> </a:t>
            </a:r>
            <a:r>
              <a:rPr lang="en-US" sz="2800" dirty="0" err="1">
                <a:latin typeface="Times New Roman" pitchFamily="18" charset="0"/>
              </a:rPr>
              <a:t>thanh</a:t>
            </a:r>
            <a:r>
              <a:rPr lang="en-US" sz="2800" dirty="0">
                <a:latin typeface="Times New Roman" pitchFamily="18" charset="0"/>
              </a:rPr>
              <a:t> </a:t>
            </a:r>
            <a:r>
              <a:rPr lang="en-US" sz="2800" dirty="0" err="1">
                <a:latin typeface="Times New Roman" pitchFamily="18" charset="0"/>
              </a:rPr>
              <a:t>gươm</a:t>
            </a:r>
            <a:r>
              <a:rPr lang="en-US" sz="2800" dirty="0">
                <a:latin typeface="Times New Roman" pitchFamily="18" charset="0"/>
              </a:rPr>
              <a:t> </a:t>
            </a:r>
            <a:r>
              <a:rPr lang="en-US" sz="2800" dirty="0" err="1">
                <a:latin typeface="Times New Roman" pitchFamily="18" charset="0"/>
              </a:rPr>
              <a:t>Đa-mô-clet</a:t>
            </a:r>
            <a:endParaRPr lang="en-US" sz="2800" dirty="0">
              <a:latin typeface="Times New Roman" pitchFamily="18" charset="0"/>
            </a:endParaRPr>
          </a:p>
          <a:p>
            <a:pPr algn="just" fontAlgn="base">
              <a:spcBef>
                <a:spcPct val="0"/>
              </a:spcBef>
              <a:spcAft>
                <a:spcPct val="0"/>
              </a:spcAft>
              <a:defRPr/>
            </a:pPr>
            <a:endParaRPr lang="vi-VN" sz="2800" strike="dblStrike" dirty="0" smtClean="0">
              <a:latin typeface="Times New Roman" pitchFamily="18" charset="0"/>
            </a:endParaRP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en-US" sz="2800" strike="dblStrike" dirty="0">
              <a:latin typeface="Times New Roman" pitchFamily="18" charset="0"/>
            </a:endParaRPr>
          </a:p>
        </p:txBody>
      </p:sp>
      <p:cxnSp>
        <p:nvCxnSpPr>
          <p:cNvPr id="14" name="Straight Arrow Connector 13"/>
          <p:cNvCxnSpPr>
            <a:stCxn id="6" idx="2"/>
            <a:endCxn id="8" idx="0"/>
          </p:cNvCxnSpPr>
          <p:nvPr/>
        </p:nvCxnSpPr>
        <p:spPr>
          <a:xfrm flipH="1">
            <a:off x="1600200" y="1390650"/>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p:cNvCxnSpPr>
          <p:nvPr/>
        </p:nvCxnSpPr>
        <p:spPr>
          <a:xfrm>
            <a:off x="6219825" y="1390650"/>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p:cNvCxnSpPr>
          <p:nvPr/>
        </p:nvCxnSpPr>
        <p:spPr>
          <a:xfrm>
            <a:off x="6219825" y="1390650"/>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247650" y="5552772"/>
            <a:ext cx="115633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b="1" i="1" dirty="0" err="1" smtClean="0">
                <a:latin typeface="Times New Roman" panose="02020603050405020304" pitchFamily="18" charset="0"/>
              </a:rPr>
              <a:t>Những</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dẫn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chứng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cách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tiếp</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gây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tượng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mạnh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mẽ</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chất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hệ</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trọng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Thu </a:t>
            </a:r>
            <a:r>
              <a:rPr lang="en-US" altLang="en-US" sz="2800" b="1" i="1" dirty="0" err="1">
                <a:latin typeface="Times New Roman" panose="02020603050405020304" pitchFamily="18" charset="0"/>
              </a:rPr>
              <a:t>hút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sự</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chú</a:t>
            </a:r>
            <a:r>
              <a:rPr lang="en-US" altLang="en-US" sz="2800" b="1" i="1" dirty="0">
                <a:latin typeface="Times New Roman" panose="02020603050405020304" pitchFamily="18" charset="0"/>
              </a:rPr>
              <a:t> ý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đọc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nghe</a:t>
            </a:r>
            <a:r>
              <a:rPr lang="en-US" altLang="en-US" sz="2800" b="1" i="1" dirty="0">
                <a:latin typeface="Times New Roman" panose="02020603050405020304" pitchFamily="18" charset="0"/>
              </a:rPr>
              <a:t>.</a:t>
            </a:r>
            <a:endParaRPr lang="en-US" altLang="en-US" sz="2800" b="1" dirty="0">
              <a:latin typeface="Times New Roman" panose="02020603050405020304" pitchFamily="18" charset="0"/>
            </a:endParaRPr>
          </a:p>
          <a:p>
            <a:pPr algn="just" eaLnBrk="1" fontAlgn="base" hangingPunct="1">
              <a:spcBef>
                <a:spcPct val="0"/>
              </a:spcBef>
              <a:spcAft>
                <a:spcPct val="0"/>
              </a:spcAft>
            </a:pP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165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8" grpId="0" animBg="1"/>
      <p:bldP spid="11" grpId="0" animBg="1"/>
      <p:bldP spid="12"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 ném bom Nhậ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636" y="190500"/>
            <a:ext cx="11944349" cy="6667500"/>
          </a:xfrm>
          <a:prstGeom prst="rect">
            <a:avLst/>
          </a:prstGeom>
          <a:ln>
            <a:noFill/>
          </a:ln>
          <a:effectLst>
            <a:softEdge rad="112500"/>
          </a:effectLst>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814213" y="0"/>
            <a:ext cx="3477223" cy="1404426"/>
          </a:xfrm>
          <a:prstGeom prst="rect">
            <a:avLst/>
          </a:prstGeom>
        </p:spPr>
      </p:pic>
      <p:pic>
        <p:nvPicPr>
          <p:cNvPr id="9" name="Picture 8"/>
          <p:cNvPicPr>
            <a:picLocks noChangeAspect="1"/>
          </p:cNvPicPr>
          <p:nvPr/>
        </p:nvPicPr>
        <p:blipFill>
          <a:blip r:embed="rId7">
            <a:duotone>
              <a:schemeClr val="accent5">
                <a:shade val="45000"/>
                <a:satMod val="135000"/>
              </a:schemeClr>
              <a:prstClr val="white"/>
            </a:duotone>
          </a:blip>
          <a:stretch>
            <a:fillRect/>
          </a:stretch>
        </p:blipFill>
        <p:spPr>
          <a:xfrm>
            <a:off x="4580101" y="-375444"/>
            <a:ext cx="6498899" cy="1926503"/>
          </a:xfrm>
          <a:prstGeom prst="rect">
            <a:avLst/>
          </a:prstGeom>
        </p:spPr>
      </p:pic>
    </p:spTree>
    <p:extLst>
      <p:ext uri="{BB962C8B-B14F-4D97-AF65-F5344CB8AC3E}">
        <p14:creationId xmlns:p14="http://schemas.microsoft.com/office/powerpoint/2010/main" val="525666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9577" y="98670"/>
            <a:ext cx="3953473" cy="1596780"/>
          </a:xfrm>
          <a:prstGeom prst="rect">
            <a:avLst/>
          </a:prstGeom>
        </p:spPr>
      </p:pic>
      <p:pic>
        <p:nvPicPr>
          <p:cNvPr id="9" name="Picture 8"/>
          <p:cNvPicPr>
            <a:picLocks noChangeAspect="1"/>
          </p:cNvPicPr>
          <p:nvPr/>
        </p:nvPicPr>
        <p:blipFill>
          <a:blip r:embed="rId3"/>
          <a:stretch>
            <a:fillRect/>
          </a:stretch>
        </p:blipFill>
        <p:spPr>
          <a:xfrm>
            <a:off x="4700751" y="-231053"/>
            <a:ext cx="6498899" cy="1926503"/>
          </a:xfrm>
          <a:prstGeom prst="rect">
            <a:avLst/>
          </a:prstGeom>
        </p:spPr>
      </p:pic>
      <p:sp>
        <p:nvSpPr>
          <p:cNvPr id="10" name="Rectangle 9"/>
          <p:cNvSpPr/>
          <p:nvPr/>
        </p:nvSpPr>
        <p:spPr>
          <a:xfrm>
            <a:off x="6031458" y="1866900"/>
            <a:ext cx="6096000" cy="4524315"/>
          </a:xfrm>
          <a:prstGeom prst="rect">
            <a:avLst/>
          </a:prstGeom>
        </p:spPr>
        <p:txBody>
          <a:bodyPr>
            <a:spAutoFit/>
          </a:bodyPr>
          <a:lstStyle/>
          <a:p>
            <a:pPr algn="just"/>
            <a:r>
              <a:rPr lang="vi-VN" sz="2400" b="0" i="0" dirty="0" smtClean="0">
                <a:solidFill>
                  <a:srgbClr val="222222"/>
                </a:solidFill>
                <a:effectLst/>
                <a:latin typeface="Times New Roman" panose="02020603050405020304" pitchFamily="18" charset="0"/>
                <a:cs typeface="Times New Roman" panose="02020603050405020304" pitchFamily="18" charset="0"/>
              </a:rPr>
              <a:t>Ngày 6/8/1945, quả bom hạt nhân có sức công phá 15 kiloton, tương đương 15.000 tấn thuốc nổ TNT, thả từ oanh tạc cơ B-29 "Enola Gay" xuống thành phố Hiroshima đã cướp đi ngay lập tức sinh mạng của 140.000 người trong tổng số 360.000 dân sống ở đây.</a:t>
            </a:r>
          </a:p>
          <a:p>
            <a:pPr algn="just"/>
            <a:r>
              <a:rPr lang="vi-VN" sz="2400" b="0" i="0" dirty="0" smtClean="0">
                <a:solidFill>
                  <a:srgbClr val="222222"/>
                </a:solidFill>
                <a:effectLst/>
                <a:latin typeface="Times New Roman" panose="02020603050405020304" pitchFamily="18" charset="0"/>
                <a:cs typeface="Times New Roman" panose="02020603050405020304" pitchFamily="18" charset="0"/>
              </a:rPr>
              <a:t>Đến ngày 9/8/1945, một chiếc B-29 khác hướng tới thành phố Kokura, mang theo quả bom "Fat Man" có sức công phá tới 21 kiloton. Thời tiết xấu buộc tổ lái từ bỏ mục tiêu ban đầu, chuyển sang ném bom thành phố Nagasaki và khiến 70.000 người chết ngay sau vụ nổ.</a:t>
            </a:r>
            <a:endParaRPr lang="vi-VN" sz="2400" b="0" i="0" dirty="0">
              <a:solidFill>
                <a:srgbClr val="222222"/>
              </a:solidFill>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131378" y="1416180"/>
            <a:ext cx="2818253" cy="2470020"/>
          </a:xfrm>
          <a:prstGeom prst="rect">
            <a:avLst/>
          </a:prstGeom>
        </p:spPr>
      </p:pic>
      <p:pic>
        <p:nvPicPr>
          <p:cNvPr id="12" name="Picture 11"/>
          <p:cNvPicPr>
            <a:picLocks noChangeAspect="1"/>
          </p:cNvPicPr>
          <p:nvPr/>
        </p:nvPicPr>
        <p:blipFill>
          <a:blip r:embed="rId5"/>
          <a:stretch>
            <a:fillRect/>
          </a:stretch>
        </p:blipFill>
        <p:spPr>
          <a:xfrm>
            <a:off x="131378" y="3957607"/>
            <a:ext cx="5812222" cy="2794768"/>
          </a:xfrm>
          <a:prstGeom prst="rect">
            <a:avLst/>
          </a:prstGeom>
        </p:spPr>
      </p:pic>
      <p:pic>
        <p:nvPicPr>
          <p:cNvPr id="2050" name="Picture 2" descr="16/07/1945: Hoa Kỳ thử thành công bom nguyê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489" y="1416180"/>
            <a:ext cx="2906111" cy="247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6177" y="190500"/>
            <a:ext cx="11461473" cy="981541"/>
          </a:xfrm>
          <a:prstGeom prst="rect">
            <a:avLst/>
          </a:prstGeom>
        </p:spPr>
      </p:pic>
      <p:sp>
        <p:nvSpPr>
          <p:cNvPr id="8" name="TextBox 7"/>
          <p:cNvSpPr txBox="1">
            <a:spLocks noChangeArrowheads="1"/>
          </p:cNvSpPr>
          <p:nvPr/>
        </p:nvSpPr>
        <p:spPr bwMode="auto">
          <a:xfrm>
            <a:off x="476249" y="1013003"/>
            <a:ext cx="39243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Sự</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tốn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kém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vô</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lí</a:t>
            </a:r>
            <a:endParaRPr lang="en-US" altLang="en-US" sz="3200" dirty="0">
              <a:solidFill>
                <a:srgbClr val="002060"/>
              </a:solidFill>
              <a:latin typeface="Times New Roman" panose="02020603050405020304" pitchFamily="18" charset="0"/>
            </a:endParaRPr>
          </a:p>
        </p:txBody>
      </p:sp>
      <p:sp>
        <p:nvSpPr>
          <p:cNvPr id="9" name="TextBox 8"/>
          <p:cNvSpPr txBox="1">
            <a:spLocks noChangeArrowheads="1"/>
          </p:cNvSpPr>
          <p:nvPr/>
        </p:nvSpPr>
        <p:spPr bwMode="auto">
          <a:xfrm>
            <a:off x="838200" y="1597778"/>
            <a:ext cx="11163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i="1" dirty="0">
                <a:solidFill>
                  <a:srgbClr val="002060"/>
                </a:solidFill>
                <a:latin typeface="Times New Roman" panose="02020603050405020304" pitchFamily="18" charset="0"/>
              </a:rPr>
              <a:t>- Chi </a:t>
            </a:r>
            <a:r>
              <a:rPr lang="en-US" altLang="en-US" sz="2800" i="1" dirty="0" err="1">
                <a:solidFill>
                  <a:srgbClr val="002060"/>
                </a:solidFill>
                <a:latin typeface="Times New Roman" panose="02020603050405020304" pitchFamily="18" charset="0"/>
              </a:rPr>
              <a:t>phí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cho</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chương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trình</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vũ</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hạt</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nhân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là</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tốn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kém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khổng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lồ</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lên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tới</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hàng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trăm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tỉ</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đô</a:t>
            </a:r>
            <a:r>
              <a:rPr lang="en-US" altLang="en-US" sz="2800" i="1" dirty="0">
                <a:solidFill>
                  <a:srgbClr val="002060"/>
                </a:solidFill>
                <a:latin typeface="Times New Roman" panose="02020603050405020304" pitchFamily="18" charset="0"/>
              </a:rPr>
              <a:t> la</a:t>
            </a:r>
          </a:p>
        </p:txBody>
      </p:sp>
      <p:pic>
        <p:nvPicPr>
          <p:cNvPr id="2" name="Picture 1"/>
          <p:cNvPicPr>
            <a:picLocks noChangeAspect="1"/>
          </p:cNvPicPr>
          <p:nvPr/>
        </p:nvPicPr>
        <p:blipFill>
          <a:blip r:embed="rId3"/>
          <a:stretch>
            <a:fillRect/>
          </a:stretch>
        </p:blipFill>
        <p:spPr>
          <a:xfrm>
            <a:off x="895350" y="2809875"/>
            <a:ext cx="5524500" cy="3676650"/>
          </a:xfrm>
          <a:prstGeom prst="rect">
            <a:avLst/>
          </a:prstGeom>
        </p:spPr>
      </p:pic>
      <p:pic>
        <p:nvPicPr>
          <p:cNvPr id="3" name="Picture 2"/>
          <p:cNvPicPr>
            <a:picLocks noChangeAspect="1"/>
          </p:cNvPicPr>
          <p:nvPr/>
        </p:nvPicPr>
        <p:blipFill>
          <a:blip r:embed="rId4"/>
          <a:stretch>
            <a:fillRect/>
          </a:stretch>
        </p:blipFill>
        <p:spPr>
          <a:xfrm>
            <a:off x="6572250" y="2809875"/>
            <a:ext cx="4953000" cy="3631547"/>
          </a:xfrm>
          <a:prstGeom prst="rect">
            <a:avLst/>
          </a:prstGeom>
        </p:spPr>
      </p:pic>
    </p:spTree>
    <p:extLst>
      <p:ext uri="{BB962C8B-B14F-4D97-AF65-F5344CB8AC3E}">
        <p14:creationId xmlns:p14="http://schemas.microsoft.com/office/powerpoint/2010/main" val="35174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4773"/>
            <a:ext cx="9048750" cy="6013227"/>
          </a:xfrm>
          <a:prstGeom prst="rect">
            <a:avLst/>
          </a:prstGeom>
        </p:spPr>
      </p:pic>
      <p:sp>
        <p:nvSpPr>
          <p:cNvPr id="5" name="TextBox 4"/>
          <p:cNvSpPr txBox="1"/>
          <p:nvPr/>
        </p:nvSpPr>
        <p:spPr>
          <a:xfrm>
            <a:off x="3992558" y="136887"/>
            <a:ext cx="5056192" cy="707886"/>
          </a:xfrm>
          <a:prstGeom prst="rect">
            <a:avLst/>
          </a:prstGeom>
          <a:noFill/>
        </p:spPr>
        <p:txBody>
          <a:bodyPr wrap="none" rtlCol="0">
            <a:sp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THẢO LUẬN NHÓM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742950" y="870396"/>
            <a:ext cx="11163300" cy="1077218"/>
          </a:xfrm>
          <a:prstGeom prst="rect">
            <a:avLst/>
          </a:prstGeom>
          <a:solidFill>
            <a:schemeClr val="accent4">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Lập</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bảng</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thống</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kê</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so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sánh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chi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phí</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chuẩn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lĩnh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vực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xã</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y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thực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phẩm</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dục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7" name="Text Box 17"/>
          <p:cNvSpPr txBox="1">
            <a:spLocks noChangeArrowheads="1"/>
          </p:cNvSpPr>
          <p:nvPr/>
        </p:nvSpPr>
        <p:spPr bwMode="auto">
          <a:xfrm>
            <a:off x="2138362" y="2102246"/>
            <a:ext cx="84915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xã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hội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Text Box 17"/>
          <p:cNvSpPr txBox="1">
            <a:spLocks noChangeArrowheads="1"/>
          </p:cNvSpPr>
          <p:nvPr/>
        </p:nvSpPr>
        <p:spPr bwMode="auto">
          <a:xfrm>
            <a:off x="4938713" y="5421985"/>
            <a:ext cx="72532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4: </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dục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 Box 17"/>
          <p:cNvSpPr txBox="1">
            <a:spLocks noChangeArrowheads="1"/>
          </p:cNvSpPr>
          <p:nvPr/>
        </p:nvSpPr>
        <p:spPr bwMode="auto">
          <a:xfrm>
            <a:off x="2976562" y="3146775"/>
            <a:ext cx="81486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2: </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y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10" name="Text Box 17"/>
          <p:cNvSpPr txBox="1">
            <a:spLocks noChangeArrowheads="1"/>
          </p:cNvSpPr>
          <p:nvPr/>
        </p:nvSpPr>
        <p:spPr bwMode="auto">
          <a:xfrm>
            <a:off x="4100513" y="4284380"/>
            <a:ext cx="78057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6853398" y="516545"/>
            <a:ext cx="4938552" cy="954107"/>
          </a:xfrm>
          <a:prstGeom prst="rect">
            <a:avLst/>
          </a:prstGeom>
          <a:solidFill>
            <a:schemeClr val="accent4">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quyết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500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nghèo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khổ</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11" name="Rectangle 6"/>
          <p:cNvSpPr>
            <a:spLocks noChangeArrowheads="1"/>
          </p:cNvSpPr>
          <p:nvPr/>
        </p:nvSpPr>
        <p:spPr bwMode="auto">
          <a:xfrm>
            <a:off x="1695107" y="2277286"/>
            <a:ext cx="32766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a:latin typeface="Times New Roman" panose="02020603050405020304" pitchFamily="18" charset="0"/>
                <a:cs typeface="Times New Roman" panose="02020603050405020304" pitchFamily="18" charset="0"/>
              </a:rPr>
              <a:t>chiếc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sân</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bay</a:t>
            </a:r>
            <a:endParaRPr lang="en-US" altLang="en-US" sz="2800" b="1" dirty="0">
              <a:latin typeface="Times New Roman" panose="02020603050405020304" pitchFamily="18" charset="0"/>
              <a:cs typeface="Times New Roman" panose="02020603050405020304" pitchFamily="18" charset="0"/>
            </a:endParaRPr>
          </a:p>
        </p:txBody>
      </p:sp>
      <p:sp>
        <p:nvSpPr>
          <p:cNvPr id="12" name="Rectangle 7"/>
          <p:cNvSpPr>
            <a:spLocks noChangeArrowheads="1"/>
          </p:cNvSpPr>
          <p:nvPr/>
        </p:nvSpPr>
        <p:spPr bwMode="auto">
          <a:xfrm>
            <a:off x="4185324" y="4032752"/>
            <a:ext cx="6450478" cy="523875"/>
          </a:xfrm>
          <a:prstGeom prst="rect">
            <a:avLst/>
          </a:prstGeom>
          <a:solidFill>
            <a:schemeClr val="accent2">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a:solidFill>
                  <a:srgbClr val="002060"/>
                </a:solidFill>
                <a:latin typeface="Times New Roman" panose="02020603050405020304" pitchFamily="18" charset="0"/>
                <a:cs typeface="Times New Roman" panose="02020603050405020304" pitchFamily="18" charset="0"/>
              </a:rPr>
              <a:t>lo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575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dinh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dưỡng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13" name="Rectangle 8"/>
          <p:cNvSpPr>
            <a:spLocks noChangeArrowheads="1"/>
          </p:cNvSpPr>
          <p:nvPr/>
        </p:nvSpPr>
        <p:spPr bwMode="auto">
          <a:xfrm>
            <a:off x="4192807" y="4825972"/>
            <a:ext cx="5321182" cy="519113"/>
          </a:xfrm>
          <a:prstGeom prst="rect">
            <a:avLst/>
          </a:prstGeom>
          <a:solidFill>
            <a:schemeClr val="accent2">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cụ</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nghèo</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14" name="Rectangle 10"/>
          <p:cNvSpPr>
            <a:spLocks noChangeArrowheads="1"/>
          </p:cNvSpPr>
          <p:nvPr/>
        </p:nvSpPr>
        <p:spPr bwMode="auto">
          <a:xfrm>
            <a:off x="1317231" y="5777888"/>
            <a:ext cx="54413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tàu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ngầm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endParaRPr lang="en-US" altLang="en-US" sz="28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10000" b="90000" l="1167" r="99250"/>
                    </a14:imgEffect>
                  </a14:imgLayer>
                </a14:imgProps>
              </a:ext>
            </a:extLst>
          </a:blip>
          <a:stretch>
            <a:fillRect/>
          </a:stretch>
        </p:blipFill>
        <p:spPr>
          <a:xfrm>
            <a:off x="457200" y="0"/>
            <a:ext cx="1364743" cy="1364743"/>
          </a:xfrm>
          <a:prstGeom prst="rect">
            <a:avLst/>
          </a:prstGeom>
        </p:spPr>
      </p:pic>
      <p:sp>
        <p:nvSpPr>
          <p:cNvPr id="17" name="TextBox 16"/>
          <p:cNvSpPr txBox="1"/>
          <p:nvPr/>
        </p:nvSpPr>
        <p:spPr>
          <a:xfrm>
            <a:off x="1317231" y="397666"/>
            <a:ext cx="2868093" cy="523220"/>
          </a:xfrm>
          <a:prstGeom prst="rect">
            <a:avLst/>
          </a:prstGeom>
          <a:noFill/>
        </p:spPr>
        <p:txBody>
          <a:bodyPr wrap="none" rtlCol="0">
            <a:spAutoFit/>
          </a:bodyPr>
          <a:lstStyle/>
          <a:p>
            <a:r>
              <a:rPr lang="vi-VN" sz="2800" b="1" dirty="0" smtClean="0">
                <a:latin typeface="+mj-lt"/>
              </a:rPr>
              <a:t>100 máy bay B1B</a:t>
            </a:r>
            <a:endParaRPr lang="en-US" sz="2800" b="1" dirty="0">
              <a:latin typeface="+mj-lt"/>
            </a:endParaRPr>
          </a:p>
        </p:txBody>
      </p:sp>
      <p:sp>
        <p:nvSpPr>
          <p:cNvPr id="18" name="TextBox 17"/>
          <p:cNvSpPr txBox="1"/>
          <p:nvPr/>
        </p:nvSpPr>
        <p:spPr>
          <a:xfrm>
            <a:off x="4088663" y="397666"/>
            <a:ext cx="386644"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4378646" y="37130"/>
            <a:ext cx="685791" cy="1020471"/>
          </a:xfrm>
          <a:prstGeom prst="rect">
            <a:avLst/>
          </a:prstGeom>
        </p:spPr>
      </p:pic>
      <p:sp>
        <p:nvSpPr>
          <p:cNvPr id="20" name="TextBox 19"/>
          <p:cNvSpPr txBox="1"/>
          <p:nvPr/>
        </p:nvSpPr>
        <p:spPr>
          <a:xfrm>
            <a:off x="4798027" y="420761"/>
            <a:ext cx="2055371" cy="523220"/>
          </a:xfrm>
          <a:prstGeom prst="rect">
            <a:avLst/>
          </a:prstGeom>
          <a:noFill/>
        </p:spPr>
        <p:txBody>
          <a:bodyPr wrap="none" rtlCol="0">
            <a:spAutoFit/>
          </a:bodyPr>
          <a:lstStyle/>
          <a:p>
            <a:r>
              <a:rPr lang="vi-VN" sz="2800" b="1" dirty="0" smtClean="0">
                <a:latin typeface="+mj-lt"/>
              </a:rPr>
              <a:t>7000 tên lửa</a:t>
            </a:r>
            <a:endParaRPr lang="en-US" sz="2800" b="1" dirty="0">
              <a:latin typeface="+mj-lt"/>
            </a:endParaRPr>
          </a:p>
        </p:txBody>
      </p:sp>
      <p:pic>
        <p:nvPicPr>
          <p:cNvPr id="7170" name="Picture 2" descr="Tàu Sân Bay Hình ảnh | Định dạng hình ảnh PSD 401341888|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395" r="96163"/>
                    </a14:imgEffect>
                  </a14:imgLayer>
                </a14:imgProps>
              </a:ext>
              <a:ext uri="{28A0092B-C50C-407E-A947-70E740481C1C}">
                <a14:useLocalDpi xmlns:a14="http://schemas.microsoft.com/office/drawing/2010/main" val="0"/>
              </a:ext>
            </a:extLst>
          </a:blip>
          <a:srcRect/>
          <a:stretch>
            <a:fillRect/>
          </a:stretch>
        </p:blipFill>
        <p:spPr bwMode="auto">
          <a:xfrm>
            <a:off x="381148" y="689602"/>
            <a:ext cx="2627918" cy="26279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6"/>
          <p:cNvSpPr>
            <a:spLocks noChangeArrowheads="1"/>
          </p:cNvSpPr>
          <p:nvPr/>
        </p:nvSpPr>
        <p:spPr bwMode="auto">
          <a:xfrm>
            <a:off x="4971738" y="2221292"/>
            <a:ext cx="6820212" cy="1384995"/>
          </a:xfrm>
          <a:prstGeom prst="rect">
            <a:avLst/>
          </a:prstGeom>
          <a:solidFill>
            <a:schemeClr val="accent5">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phòng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bệnh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rét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1 </a:t>
            </a:r>
            <a:r>
              <a:rPr lang="en-US" altLang="en-US" sz="2800" dirty="0" err="1">
                <a:solidFill>
                  <a:srgbClr val="002060"/>
                </a:solidFill>
                <a:latin typeface="Times New Roman" panose="02020603050405020304" pitchFamily="18" charset="0"/>
                <a:cs typeface="Times New Roman" panose="02020603050405020304" pitchFamily="18" charset="0"/>
              </a:rPr>
              <a:t>tỉ</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14 </a:t>
            </a:r>
            <a:r>
              <a:rPr lang="en-US" altLang="en-US" sz="2800" dirty="0" err="1">
                <a:solidFill>
                  <a:srgbClr val="002060"/>
                </a:solidFill>
                <a:latin typeface="Times New Roman" panose="02020603050405020304" pitchFamily="18" charset="0"/>
                <a:cs typeface="Times New Roman" panose="02020603050405020304" pitchFamily="18" charset="0"/>
              </a:rPr>
              <a:t>năm</a:t>
            </a:r>
            <a:r>
              <a:rPr lang="en-US" altLang="en-US" sz="2800" dirty="0">
                <a:solidFill>
                  <a:srgbClr val="002060"/>
                </a:solidFill>
                <a:latin typeface="Times New Roman" panose="02020603050405020304" pitchFamily="18" charset="0"/>
                <a:cs typeface="Times New Roman" panose="02020603050405020304" pitchFamily="18" charset="0"/>
              </a:rPr>
              <a:t> + </a:t>
            </a:r>
            <a:r>
              <a:rPr lang="en-US" altLang="en-US" sz="2800" dirty="0" err="1">
                <a:solidFill>
                  <a:srgbClr val="002060"/>
                </a:solidFill>
                <a:latin typeface="Times New Roman" panose="02020603050405020304" pitchFamily="18" charset="0"/>
                <a:cs typeface="Times New Roman" panose="02020603050405020304" pitchFamily="18" charset="0"/>
              </a:rPr>
              <a:t>cứu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14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châu</a:t>
            </a:r>
            <a:r>
              <a:rPr lang="en-US" altLang="en-US" sz="2800" dirty="0">
                <a:solidFill>
                  <a:srgbClr val="002060"/>
                </a:solidFill>
                <a:latin typeface="Times New Roman" panose="02020603050405020304" pitchFamily="18" charset="0"/>
                <a:cs typeface="Times New Roman" panose="02020603050405020304" pitchFamily="18" charset="0"/>
              </a:rPr>
              <a:t> Phi.</a:t>
            </a:r>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0" b="89964" l="10000" r="90000">
                        <a14:foregroundMark x1="52093" y1="8172" x2="49651" y2="56129"/>
                        <a14:foregroundMark x1="56279" y1="16918" x2="56279" y2="51470"/>
                        <a14:foregroundMark x1="40349" y1="35484" x2="43721" y2="58710"/>
                        <a14:foregroundMark x1="59651" y1="32903" x2="51279" y2="62366"/>
                        <a14:foregroundMark x1="45465" y1="30824" x2="44535" y2="42724"/>
                        <a14:foregroundMark x1="40349" y1="30824" x2="42907" y2="35484"/>
                        <a14:foregroundMark x1="42093" y1="28244" x2="42093" y2="33405"/>
                        <a14:foregroundMark x1="61279" y1="31900" x2="57093" y2="60789"/>
                        <a14:foregroundMark x1="59651" y1="30323" x2="58837" y2="38065"/>
                        <a14:foregroundMark x1="60465" y1="27742" x2="63837" y2="33405"/>
                      </a14:backgroundRemoval>
                    </a14:imgEffect>
                  </a14:imgLayer>
                </a14:imgProps>
              </a:ext>
            </a:extLst>
          </a:blip>
          <a:stretch>
            <a:fillRect/>
          </a:stretch>
        </p:blipFill>
        <p:spPr>
          <a:xfrm>
            <a:off x="457200" y="3523364"/>
            <a:ext cx="1419844" cy="2303119"/>
          </a:xfrm>
          <a:prstGeom prst="rect">
            <a:avLst/>
          </a:prstGeom>
        </p:spPr>
      </p:pic>
      <p:sp>
        <p:nvSpPr>
          <p:cNvPr id="24" name="Rectangle 7"/>
          <p:cNvSpPr>
            <a:spLocks noChangeArrowheads="1"/>
          </p:cNvSpPr>
          <p:nvPr/>
        </p:nvSpPr>
        <p:spPr bwMode="auto">
          <a:xfrm>
            <a:off x="1501785" y="4020191"/>
            <a:ext cx="277319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149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lửa</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MX</a:t>
            </a:r>
            <a:endParaRPr lang="en-US" altLang="en-US" sz="2800" b="1" dirty="0">
              <a:latin typeface="Times New Roman" panose="02020603050405020304" pitchFamily="18" charset="0"/>
              <a:cs typeface="Times New Roman" panose="02020603050405020304" pitchFamily="18" charset="0"/>
            </a:endParaRPr>
          </a:p>
        </p:txBody>
      </p:sp>
      <p:sp>
        <p:nvSpPr>
          <p:cNvPr id="25" name="Rectangle 8"/>
          <p:cNvSpPr>
            <a:spLocks noChangeArrowheads="1"/>
          </p:cNvSpPr>
          <p:nvPr/>
        </p:nvSpPr>
        <p:spPr bwMode="auto">
          <a:xfrm>
            <a:off x="1624162" y="4833377"/>
            <a:ext cx="257987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27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lửa</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MX</a:t>
            </a:r>
            <a:endParaRPr lang="en-US" altLang="en-US" sz="2800" b="1" dirty="0">
              <a:latin typeface="Times New Roman" panose="02020603050405020304" pitchFamily="18" charset="0"/>
              <a:cs typeface="Times New Roman" panose="02020603050405020304" pitchFamily="18" charset="0"/>
            </a:endParaRPr>
          </a:p>
        </p:txBody>
      </p:sp>
      <p:pic>
        <p:nvPicPr>
          <p:cNvPr id="7172" name="Picture 4" descr="Alfa-lớp tàu ngầm Tấn công tàu ngầm SSN X-tàu ngầm lớp - png tải về - Miễn  phí trong suốt điện Màu Xa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874" y="5609948"/>
            <a:ext cx="2591848" cy="13823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0"/>
          <p:cNvSpPr>
            <a:spLocks noChangeArrowheads="1"/>
          </p:cNvSpPr>
          <p:nvPr/>
        </p:nvSpPr>
        <p:spPr bwMode="auto">
          <a:xfrm>
            <a:off x="6700842" y="5790449"/>
            <a:ext cx="5491158" cy="523220"/>
          </a:xfrm>
          <a:prstGeom prst="rect">
            <a:avLst/>
          </a:prstGeom>
          <a:solidFill>
            <a:schemeClr val="accent6">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xóa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mù</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chữ</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toàn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giới</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05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Effect transition="in" filter="barn(inVertical)">
                                      <p:cBhvr>
                                        <p:cTn id="67" dur="500"/>
                                        <p:tgtEl>
                                          <p:spTgt spid="717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p:bldP spid="17" grpId="0"/>
      <p:bldP spid="18" grpId="0"/>
      <p:bldP spid="20" grpId="0"/>
      <p:bldP spid="22" grpId="0" animBg="1"/>
      <p:bldP spid="24" grpId="0"/>
      <p:bldP spid="25"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413"/>
          <a:stretch/>
        </p:blipFill>
        <p:spPr>
          <a:xfrm>
            <a:off x="99349" y="-141464"/>
            <a:ext cx="7788243" cy="6889993"/>
          </a:xfrm>
          <a:prstGeom prst="rect">
            <a:avLst/>
          </a:prstGeom>
        </p:spPr>
      </p:pic>
      <p:pic>
        <p:nvPicPr>
          <p:cNvPr id="5" name="Picture 4"/>
          <p:cNvPicPr>
            <a:picLocks noChangeAspect="1"/>
          </p:cNvPicPr>
          <p:nvPr/>
        </p:nvPicPr>
        <p:blipFill>
          <a:blip r:embed="rId3"/>
          <a:stretch>
            <a:fillRect/>
          </a:stretch>
        </p:blipFill>
        <p:spPr>
          <a:xfrm>
            <a:off x="7951987" y="-38018"/>
            <a:ext cx="4139381" cy="2328403"/>
          </a:xfrm>
          <a:prstGeom prst="rect">
            <a:avLst/>
          </a:prstGeom>
        </p:spPr>
      </p:pic>
      <p:pic>
        <p:nvPicPr>
          <p:cNvPr id="6" name="Picture 5"/>
          <p:cNvPicPr>
            <a:picLocks noChangeAspect="1"/>
          </p:cNvPicPr>
          <p:nvPr/>
        </p:nvPicPr>
        <p:blipFill>
          <a:blip r:embed="rId4"/>
          <a:stretch>
            <a:fillRect/>
          </a:stretch>
        </p:blipFill>
        <p:spPr>
          <a:xfrm>
            <a:off x="7951987" y="2379372"/>
            <a:ext cx="4149860" cy="2334296"/>
          </a:xfrm>
          <a:prstGeom prst="rect">
            <a:avLst/>
          </a:prstGeom>
        </p:spPr>
      </p:pic>
      <p:pic>
        <p:nvPicPr>
          <p:cNvPr id="7" name="Picture 6"/>
          <p:cNvPicPr>
            <a:picLocks noChangeAspect="1"/>
          </p:cNvPicPr>
          <p:nvPr/>
        </p:nvPicPr>
        <p:blipFill>
          <a:blip r:embed="rId5"/>
          <a:stretch>
            <a:fillRect/>
          </a:stretch>
        </p:blipFill>
        <p:spPr>
          <a:xfrm>
            <a:off x="7962466" y="4802655"/>
            <a:ext cx="4139381" cy="1945874"/>
          </a:xfrm>
          <a:prstGeom prst="rect">
            <a:avLst/>
          </a:prstGeom>
        </p:spPr>
      </p:pic>
    </p:spTree>
    <p:extLst>
      <p:ext uri="{BB962C8B-B14F-4D97-AF65-F5344CB8AC3E}">
        <p14:creationId xmlns:p14="http://schemas.microsoft.com/office/powerpoint/2010/main" val="272358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678" y="145369"/>
            <a:ext cx="5089979" cy="3395743"/>
          </a:xfrm>
          <a:prstGeom prst="rect">
            <a:avLst/>
          </a:prstGeom>
        </p:spPr>
      </p:pic>
      <p:pic>
        <p:nvPicPr>
          <p:cNvPr id="5" name="Picture 4"/>
          <p:cNvPicPr>
            <a:picLocks noChangeAspect="1"/>
          </p:cNvPicPr>
          <p:nvPr/>
        </p:nvPicPr>
        <p:blipFill>
          <a:blip r:embed="rId3"/>
          <a:stretch>
            <a:fillRect/>
          </a:stretch>
        </p:blipFill>
        <p:spPr>
          <a:xfrm>
            <a:off x="5294766" y="145369"/>
            <a:ext cx="6897234" cy="6589260"/>
          </a:xfrm>
          <a:prstGeom prst="rect">
            <a:avLst/>
          </a:prstGeom>
        </p:spPr>
      </p:pic>
      <p:pic>
        <p:nvPicPr>
          <p:cNvPr id="6" name="Picture 5"/>
          <p:cNvPicPr>
            <a:picLocks noChangeAspect="1"/>
          </p:cNvPicPr>
          <p:nvPr/>
        </p:nvPicPr>
        <p:blipFill>
          <a:blip r:embed="rId4"/>
          <a:stretch>
            <a:fillRect/>
          </a:stretch>
        </p:blipFill>
        <p:spPr>
          <a:xfrm>
            <a:off x="149678" y="3642711"/>
            <a:ext cx="5061496" cy="3091917"/>
          </a:xfrm>
          <a:prstGeom prst="rect">
            <a:avLst/>
          </a:prstGeom>
        </p:spPr>
      </p:pic>
    </p:spTree>
    <p:extLst>
      <p:ext uri="{BB962C8B-B14F-4D97-AF65-F5344CB8AC3E}">
        <p14:creationId xmlns:p14="http://schemas.microsoft.com/office/powerpoint/2010/main" val="1359030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982" y="130953"/>
            <a:ext cx="2933700" cy="1569660"/>
          </a:xfrm>
          <a:prstGeom prst="rect">
            <a:avLst/>
          </a:prstGeom>
          <a:solidFill>
            <a:schemeClr val="accent2">
              <a:lumMod val="60000"/>
              <a:lumOff val="40000"/>
            </a:schemeClr>
          </a:solidFill>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Chi phí cho nhu cầu vũ khí hạt nhân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1000" y1="63667" x2="75167" y2="69333"/>
                      </a14:backgroundRemoval>
                    </a14:imgEffect>
                  </a14:imgLayer>
                </a14:imgProps>
              </a:ext>
            </a:extLst>
          </a:blip>
          <a:stretch>
            <a:fillRect/>
          </a:stretch>
        </p:blipFill>
        <p:spPr>
          <a:xfrm>
            <a:off x="3065682" y="-55238"/>
            <a:ext cx="1942041" cy="1942041"/>
          </a:xfrm>
          <a:prstGeom prst="rect">
            <a:avLst/>
          </a:prstGeom>
        </p:spPr>
      </p:pic>
      <p:sp>
        <p:nvSpPr>
          <p:cNvPr id="8" name="Rectangle 2"/>
          <p:cNvSpPr>
            <a:spLocks noChangeArrowheads="1"/>
          </p:cNvSpPr>
          <p:nvPr/>
        </p:nvSpPr>
        <p:spPr bwMode="auto">
          <a:xfrm>
            <a:off x="4916467" y="7841"/>
            <a:ext cx="68789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err="1" smtClean="0">
                <a:solidFill>
                  <a:srgbClr val="002060"/>
                </a:solidFill>
                <a:latin typeface="Times New Roman" panose="02020603050405020304" pitchFamily="18" charset="0"/>
              </a:rPr>
              <a:t>Tác</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giả</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những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lĩnh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vực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thiết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yếu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cuộc</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sống</a:t>
            </a:r>
            <a:r>
              <a:rPr lang="vi-VN" altLang="en-US" sz="2800" dirty="0" smtClean="0">
                <a:solidFill>
                  <a:srgbClr val="002060"/>
                </a:solidFill>
                <a:latin typeface="Times New Roman" panose="02020603050405020304" pitchFamily="18" charset="0"/>
              </a:rPr>
              <a:t> =&gt; </a:t>
            </a:r>
            <a:r>
              <a:rPr lang="en-US" altLang="en-US" sz="2800" dirty="0" err="1" smtClean="0">
                <a:solidFill>
                  <a:srgbClr val="002060"/>
                </a:solidFill>
                <a:latin typeface="Times New Roman" panose="02020603050405020304" pitchFamily="18" charset="0"/>
              </a:rPr>
              <a:t>Những</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này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khiến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chúng</a:t>
            </a:r>
            <a:r>
              <a:rPr lang="en-US" altLang="en-US" sz="2800" dirty="0">
                <a:solidFill>
                  <a:srgbClr val="002060"/>
                </a:solidFill>
                <a:latin typeface="Times New Roman" panose="02020603050405020304" pitchFamily="18" charset="0"/>
              </a:rPr>
              <a:t> ta </a:t>
            </a:r>
            <a:r>
              <a:rPr lang="en-US" altLang="en-US" sz="2800" dirty="0" err="1">
                <a:solidFill>
                  <a:srgbClr val="002060"/>
                </a:solidFill>
                <a:latin typeface="Times New Roman" panose="02020603050405020304" pitchFamily="18" charset="0"/>
              </a:rPr>
              <a:t>không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khỏi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bất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thấm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sự</a:t>
            </a:r>
            <a:r>
              <a:rPr lang="en-US" altLang="en-US" sz="2800" dirty="0">
                <a:solidFill>
                  <a:srgbClr val="002060"/>
                </a:solidFill>
                <a:latin typeface="Times New Roman" panose="02020603050405020304" pitchFamily="18" charset="0"/>
              </a:rPr>
              <a:t> phi </a:t>
            </a:r>
            <a:r>
              <a:rPr lang="en-US" altLang="en-US" sz="2800" dirty="0" err="1">
                <a:solidFill>
                  <a:srgbClr val="002060"/>
                </a:solidFill>
                <a:latin typeface="Times New Roman" panose="02020603050405020304" pitchFamily="18" charset="0"/>
              </a:rPr>
              <a:t>lí</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việc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chạy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đua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vũ</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smtClean="0">
                <a:solidFill>
                  <a:srgbClr val="002060"/>
                </a:solidFill>
                <a:latin typeface="Times New Roman" panose="02020603050405020304" pitchFamily="18" charset="0"/>
              </a:rPr>
              <a:t>.</a:t>
            </a:r>
            <a:endParaRPr lang="en-US" altLang="en-US" sz="2800" dirty="0">
              <a:solidFill>
                <a:srgbClr val="002060"/>
              </a:solidFill>
              <a:latin typeface="Times New Roman" panose="02020603050405020304" pitchFamily="18" charset="0"/>
            </a:endParaRPr>
          </a:p>
        </p:txBody>
      </p:sp>
      <p:sp>
        <p:nvSpPr>
          <p:cNvPr id="10" name="Rectangle 1"/>
          <p:cNvSpPr>
            <a:spLocks noChangeArrowheads="1"/>
          </p:cNvSpPr>
          <p:nvPr/>
        </p:nvSpPr>
        <p:spPr bwMode="auto">
          <a:xfrm>
            <a:off x="2878423" y="2070445"/>
            <a:ext cx="6803801" cy="584775"/>
          </a:xfrm>
          <a:prstGeom prst="rect">
            <a:avLst/>
          </a:prstGeom>
          <a:solidFill>
            <a:schemeClr val="accent4">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en-US"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SỰ VÔ LÍ</a:t>
            </a:r>
            <a:endParaRPr lang="en-US"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
          <p:cNvSpPr>
            <a:spLocks noChangeArrowheads="1"/>
          </p:cNvSpPr>
          <p:nvPr/>
        </p:nvSpPr>
        <p:spPr bwMode="auto">
          <a:xfrm>
            <a:off x="262612" y="3165234"/>
            <a:ext cx="3830417" cy="2554545"/>
          </a:xfrm>
          <a:prstGeom prst="rect">
            <a:avLst/>
          </a:prstGeom>
          <a:solidFill>
            <a:schemeClr val="accent5">
              <a:lumMod val="20000"/>
              <a:lumOff val="8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hủy</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gấp</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nghìn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lần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200" dirty="0">
              <a:solidFill>
                <a:srgbClr val="002060"/>
              </a:solidFill>
              <a:latin typeface="Times New Roman" panose="02020603050405020304" pitchFamily="18" charset="0"/>
            </a:endParaRPr>
          </a:p>
        </p:txBody>
      </p:sp>
      <p:sp>
        <p:nvSpPr>
          <p:cNvPr id="12" name="Rectangle 1"/>
          <p:cNvSpPr>
            <a:spLocks noChangeArrowheads="1"/>
          </p:cNvSpPr>
          <p:nvPr/>
        </p:nvSpPr>
        <p:spPr bwMode="auto">
          <a:xfrm>
            <a:off x="4592304" y="3211113"/>
            <a:ext cx="3376040" cy="2554545"/>
          </a:xfrm>
          <a:prstGeom prst="rect">
            <a:avLst/>
          </a:prstGeom>
          <a:solidFill>
            <a:schemeClr val="accent6">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giết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có</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cứu</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không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endParaRPr lang="vi-VN"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vi-VN" altLang="en-US" sz="3200" dirty="0">
              <a:solidFill>
                <a:srgbClr val="002060"/>
              </a:solidFill>
              <a:latin typeface="Times New Roman" panose="02020603050405020304" pitchFamily="18"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sp>
        <p:nvSpPr>
          <p:cNvPr id="13" name="Rectangle 1"/>
          <p:cNvSpPr>
            <a:spLocks noChangeArrowheads="1"/>
          </p:cNvSpPr>
          <p:nvPr/>
        </p:nvSpPr>
        <p:spPr bwMode="auto">
          <a:xfrm>
            <a:off x="8530722" y="3226671"/>
            <a:ext cx="3395320" cy="2554545"/>
          </a:xfrm>
          <a:prstGeom prst="rect">
            <a:avLst/>
          </a:prstGeom>
          <a:solidFill>
            <a:schemeClr val="accent2">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Chạy</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đua</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vũ</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trang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là</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con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tự</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đào</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huyệt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chôn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mình</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a:t>
            </a:r>
            <a:endParaRPr lang="vi-VN"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cxnSp>
        <p:nvCxnSpPr>
          <p:cNvPr id="14" name="Straight Arrow Connector 13"/>
          <p:cNvCxnSpPr>
            <a:stCxn id="10" idx="2"/>
            <a:endCxn id="11" idx="0"/>
          </p:cNvCxnSpPr>
          <p:nvPr/>
        </p:nvCxnSpPr>
        <p:spPr>
          <a:xfrm flipH="1">
            <a:off x="2177821" y="2655220"/>
            <a:ext cx="4102503" cy="51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2"/>
            <a:endCxn id="12" idx="0"/>
          </p:cNvCxnSpPr>
          <p:nvPr/>
        </p:nvCxnSpPr>
        <p:spPr>
          <a:xfrm>
            <a:off x="6280324" y="2655220"/>
            <a:ext cx="0" cy="55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a:endCxn id="13" idx="0"/>
          </p:cNvCxnSpPr>
          <p:nvPr/>
        </p:nvCxnSpPr>
        <p:spPr>
          <a:xfrm>
            <a:off x="6280324" y="2655220"/>
            <a:ext cx="3948058" cy="5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1"/>
          <p:cNvSpPr>
            <a:spLocks noChangeArrowheads="1"/>
          </p:cNvSpPr>
          <p:nvPr/>
        </p:nvSpPr>
        <p:spPr bwMode="auto">
          <a:xfrm>
            <a:off x="1146630" y="5841958"/>
            <a:ext cx="10779412" cy="954088"/>
          </a:xfrm>
          <a:prstGeom prst="rect">
            <a:avLst/>
          </a:prstGeom>
          <a:solidFill>
            <a:schemeClr val="accent3">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i="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altLang="en-US" sz="2800" b="1" i="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tốn</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kém</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lí</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eaLnBrk="1" fontAlgn="base" hangingPunct="1">
              <a:spcBef>
                <a:spcPct val="0"/>
              </a:spcBef>
              <a:spcAft>
                <a:spcPct val="0"/>
              </a:spcAft>
            </a:pPr>
            <a:r>
              <a:rPr lang="en-US" altLang="en-US" sz="2800" b="1" i="1" dirty="0" err="1" smtClean="0">
                <a:solidFill>
                  <a:srgbClr val="C00000"/>
                </a:solidFill>
                <a:latin typeface="Times New Roman" panose="02020603050405020304" pitchFamily="18" charset="0"/>
                <a:cs typeface="Times New Roman" panose="02020603050405020304" pitchFamily="18" charset="0"/>
              </a:rPr>
              <a:t>Làm</a:t>
            </a:r>
            <a:r>
              <a:rPr lang="en-US" altLang="en-US" sz="2800" b="1" i="1" dirty="0" smtClean="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mất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khả</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năng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được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sống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tốt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đẹp</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hơn</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của</a:t>
            </a:r>
            <a:r>
              <a:rPr lang="en-US" altLang="en-US" sz="2800" b="1" i="1" dirty="0">
                <a:solidFill>
                  <a:srgbClr val="C00000"/>
                </a:solidFill>
                <a:latin typeface="Times New Roman" panose="02020603050405020304" pitchFamily="18" charset="0"/>
                <a:cs typeface="Times New Roman" panose="02020603050405020304" pitchFamily="18" charset="0"/>
              </a:rPr>
              <a:t> con </a:t>
            </a:r>
            <a:r>
              <a:rPr lang="en-US" altLang="en-US" sz="2800" b="1" i="1" dirty="0" err="1">
                <a:solidFill>
                  <a:srgbClr val="C00000"/>
                </a:solidFill>
                <a:latin typeface="Times New Roman" panose="02020603050405020304" pitchFamily="18" charset="0"/>
                <a:cs typeface="Times New Roman" panose="02020603050405020304" pitchFamily="18" charset="0"/>
              </a:rPr>
              <a:t>người</a:t>
            </a:r>
            <a:r>
              <a:rPr lang="en-US" altLang="en-US" sz="2800" b="1" i="1" dirty="0">
                <a:solidFill>
                  <a:srgbClr val="C00000"/>
                </a:solidFill>
                <a:latin typeface="Times New Roman" panose="02020603050405020304" pitchFamily="18" charset="0"/>
                <a:cs typeface="Times New Roman" panose="02020603050405020304" pitchFamily="18" charset="0"/>
              </a:rPr>
              <a:t> </a:t>
            </a:r>
          </a:p>
        </p:txBody>
      </p:sp>
      <p:sp>
        <p:nvSpPr>
          <p:cNvPr id="26" name="Right Arrow 25"/>
          <p:cNvSpPr/>
          <p:nvPr/>
        </p:nvSpPr>
        <p:spPr>
          <a:xfrm>
            <a:off x="262612" y="5841958"/>
            <a:ext cx="769258" cy="8082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8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11" grpId="0" animBg="1"/>
      <p:bldP spid="12" grpId="0" animBg="1"/>
      <p:bldP spid="13" grpId="0" animBg="1"/>
      <p:bldP spid="20"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61890"/>
          </a:xfrm>
          <a:prstGeom prst="rect">
            <a:avLst/>
          </a:prstGeom>
        </p:spPr>
      </p:pic>
      <p:sp>
        <p:nvSpPr>
          <p:cNvPr id="6" name="TextBox 5"/>
          <p:cNvSpPr txBox="1"/>
          <p:nvPr/>
        </p:nvSpPr>
        <p:spPr>
          <a:xfrm>
            <a:off x="3475731" y="1944915"/>
            <a:ext cx="5240537" cy="1107996"/>
          </a:xfrm>
          <a:prstGeom prst="rect">
            <a:avLst/>
          </a:prstGeom>
          <a:noFill/>
        </p:spPr>
        <p:txBody>
          <a:bodyPr wrap="non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KHỞI ĐỘNG</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380343" y="3052911"/>
            <a:ext cx="7163707" cy="1077218"/>
          </a:xfrm>
          <a:prstGeom prst="rect">
            <a:avLst/>
          </a:prstGeom>
          <a:noFill/>
        </p:spPr>
        <p:txBody>
          <a:bodyPr wrap="square" rtlCol="0">
            <a:spAutoFit/>
          </a:bodyPr>
          <a:lstStyle/>
          <a:p>
            <a:pPr algn="ctr"/>
            <a:r>
              <a:rPr lang="en-US" sz="3200" b="1" i="1" dirty="0" err="1" smtClean="0">
                <a:solidFill>
                  <a:srgbClr val="002060"/>
                </a:solidFill>
                <a:latin typeface="Times New Roman" panose="02020603050405020304" pitchFamily="18" charset="0"/>
                <a:cs typeface="Times New Roman" panose="02020603050405020304" pitchFamily="18" charset="0"/>
              </a:rPr>
              <a:t>Xem</a:t>
            </a:r>
            <a:r>
              <a:rPr lang="en-US" sz="3200" b="1" i="1" dirty="0" smtClean="0">
                <a:solidFill>
                  <a:srgbClr val="002060"/>
                </a:solidFill>
                <a:latin typeface="Times New Roman" panose="02020603050405020304" pitchFamily="18" charset="0"/>
                <a:cs typeface="Times New Roman" panose="02020603050405020304" pitchFamily="18" charset="0"/>
              </a:rPr>
              <a:t> video </a:t>
            </a:r>
            <a:r>
              <a:rPr lang="en-US" sz="3200" b="1" i="1" dirty="0" err="1" smtClean="0">
                <a:solidFill>
                  <a:srgbClr val="002060"/>
                </a:solidFill>
                <a:latin typeface="Times New Roman" panose="02020603050405020304" pitchFamily="18" charset="0"/>
                <a:cs typeface="Times New Roman" panose="02020603050405020304" pitchFamily="18" charset="0"/>
              </a:rPr>
              <a:t>sau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nêu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suy</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nghi</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của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em</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vê</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tác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động</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tiêu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cực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của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chạy</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đua</a:t>
            </a:r>
            <a:r>
              <a:rPr lang="en-US" sz="3200" b="1" i="1" dirty="0" smtClean="0">
                <a:solidFill>
                  <a:srgbClr val="002060"/>
                </a:solidFill>
                <a:latin typeface="Times New Roman" panose="02020603050405020304" pitchFamily="18" charset="0"/>
                <a:cs typeface="Times New Roman" panose="02020603050405020304" pitchFamily="18" charset="0"/>
              </a:rPr>
              <a:t> vũ </a:t>
            </a:r>
            <a:r>
              <a:rPr lang="en-US" sz="3200" b="1" i="1" dirty="0" err="1" smtClean="0">
                <a:solidFill>
                  <a:srgbClr val="002060"/>
                </a:solidFill>
                <a:latin typeface="Times New Roman" panose="02020603050405020304" pitchFamily="18" charset="0"/>
                <a:cs typeface="Times New Roman" panose="02020603050405020304" pitchFamily="18" charset="0"/>
              </a:rPr>
              <a:t>trang</a:t>
            </a:r>
            <a:r>
              <a:rPr lang="en-US" sz="3200" b="1" i="1" dirty="0" smtClean="0">
                <a:solidFill>
                  <a:srgbClr val="002060"/>
                </a:solidFill>
                <a:latin typeface="Times New Roman" panose="02020603050405020304" pitchFamily="18" charset="0"/>
                <a:cs typeface="Times New Roman" panose="02020603050405020304" pitchFamily="18" charset="0"/>
              </a:rPr>
              <a:t>?</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9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87169" y="38100"/>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smtClean="0">
                <a:solidFill>
                  <a:srgbClr val="FF0000"/>
                </a:solidFill>
                <a:latin typeface="Times New Roman" panose="02020603050405020304" pitchFamily="18" charset="0"/>
              </a:rPr>
              <a:t>* Đ</a:t>
            </a:r>
            <a:r>
              <a:rPr lang="en-US" altLang="en-US" sz="3200" b="1" dirty="0" err="1" smtClean="0">
                <a:solidFill>
                  <a:srgbClr val="FF0000"/>
                </a:solidFill>
                <a:latin typeface="Times New Roman" panose="02020603050405020304" pitchFamily="18" charset="0"/>
              </a:rPr>
              <a:t>i</a:t>
            </a:r>
            <a:r>
              <a:rPr lang="en-US" altLang="en-US" sz="3200" b="1" dirty="0" smtClean="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ngược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của</a:t>
            </a:r>
            <a:r>
              <a:rPr lang="en-US" altLang="en-US" sz="3200" b="1" dirty="0">
                <a:solidFill>
                  <a:srgbClr val="FF0000"/>
                </a:solidFill>
                <a:latin typeface="Times New Roman" panose="02020603050405020304" pitchFamily="18" charset="0"/>
              </a:rPr>
              <a:t> con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tự</a:t>
            </a:r>
            <a:r>
              <a:rPr lang="en-US" altLang="en-US" sz="3200" b="1" dirty="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nhiên</a:t>
            </a:r>
            <a:endParaRPr lang="en-US" altLang="en-US" sz="3200" b="1" dirty="0">
              <a:solidFill>
                <a:srgbClr val="FF0000"/>
              </a:solidFill>
              <a:latin typeface="Times New Roman" panose="02020603050405020304" pitchFamily="18" charset="0"/>
            </a:endParaRPr>
          </a:p>
        </p:txBody>
      </p:sp>
      <p:sp>
        <p:nvSpPr>
          <p:cNvPr id="4" name="Right Arrow 3"/>
          <p:cNvSpPr/>
          <p:nvPr/>
        </p:nvSpPr>
        <p:spPr>
          <a:xfrm>
            <a:off x="469883" y="47027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Oval 4"/>
          <p:cNvSpPr/>
          <p:nvPr/>
        </p:nvSpPr>
        <p:spPr>
          <a:xfrm>
            <a:off x="1134069" y="465574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4-Point Star 5"/>
          <p:cNvSpPr/>
          <p:nvPr/>
        </p:nvSpPr>
        <p:spPr>
          <a:xfrm>
            <a:off x="6330871" y="445604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469883" y="5087734"/>
            <a:ext cx="1734770" cy="523220"/>
          </a:xfrm>
          <a:prstGeom prst="rect">
            <a:avLst/>
          </a:prstGeom>
          <a:noFill/>
        </p:spPr>
        <p:txBody>
          <a:bodyPr wrap="none" rtlCol="0">
            <a:spAutoFit/>
          </a:bodyPr>
          <a:lstStyle/>
          <a:p>
            <a:r>
              <a:rPr lang="vi-VN" sz="2800" b="1" dirty="0" smtClean="0">
                <a:solidFill>
                  <a:srgbClr val="C00000"/>
                </a:solidFill>
                <a:latin typeface="Times New Roman" panose="02020603050405020304" pitchFamily="18" charset="0"/>
                <a:cs typeface="Times New Roman" panose="02020603050405020304" pitchFamily="18" charset="0"/>
              </a:rPr>
              <a:t>Xuất phát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218317" y="5083873"/>
            <a:ext cx="2845651" cy="523220"/>
          </a:xfrm>
          <a:prstGeom prst="rect">
            <a:avLst/>
          </a:prstGeom>
          <a:noFill/>
        </p:spPr>
        <p:txBody>
          <a:bodyPr wrap="none" rtlCol="0">
            <a:spAutoFit/>
          </a:bodyPr>
          <a:lstStyle/>
          <a:p>
            <a:r>
              <a:rPr lang="vi-VN" sz="2800" i="1" dirty="0" smtClean="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27784" y="5179023"/>
            <a:ext cx="2975429" cy="954107"/>
          </a:xfrm>
          <a:prstGeom prst="rect">
            <a:avLst/>
          </a:prstGeom>
          <a:noFill/>
        </p:spPr>
        <p:txBody>
          <a:bodyPr wrap="square" rtlCol="0">
            <a:spAutoFit/>
          </a:bodyPr>
          <a:lstStyle/>
          <a:p>
            <a:r>
              <a:rPr lang="vi-VN" sz="2800" b="1" dirty="0" smtClean="0">
                <a:solidFill>
                  <a:srgbClr val="C00000"/>
                </a:solidFill>
                <a:latin typeface="+mj-lt"/>
              </a:rPr>
              <a:t>Sự phát triển của tự nhiên và xã hội</a:t>
            </a:r>
            <a:endParaRPr lang="en-US" sz="2800" b="1" dirty="0">
              <a:solidFill>
                <a:srgbClr val="C00000"/>
              </a:solidFill>
              <a:latin typeface="+mj-lt"/>
            </a:endParaRPr>
          </a:p>
        </p:txBody>
      </p:sp>
      <p:sp>
        <p:nvSpPr>
          <p:cNvPr id="15" name="Curved Down Arrow 14"/>
          <p:cNvSpPr/>
          <p:nvPr/>
        </p:nvSpPr>
        <p:spPr>
          <a:xfrm rot="11120806">
            <a:off x="1181215" y="5856930"/>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8" name="TextBox 17"/>
          <p:cNvSpPr txBox="1"/>
          <p:nvPr/>
        </p:nvSpPr>
        <p:spPr>
          <a:xfrm>
            <a:off x="3135672" y="5973088"/>
            <a:ext cx="158569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30019" y="3300933"/>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tạo</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ấn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tượng</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mạnh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tiến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nhiên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nhân</a:t>
            </a:r>
            <a:endPar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372178"/>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21" name="Rectangle 9"/>
          <p:cNvSpPr>
            <a:spLocks noChangeArrowheads="1"/>
          </p:cNvSpPr>
          <p:nvPr/>
        </p:nvSpPr>
        <p:spPr bwMode="auto">
          <a:xfrm>
            <a:off x="261176" y="617538"/>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338416"/>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46730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grpId="0" nodeType="clickEffect">
                                  <p:stCondLst>
                                    <p:cond delay="0"/>
                                  </p:stCondLst>
                                  <p:childTnLst>
                                    <p:animMotion origin="layout" path="M -1.25E-6 1.48148E-6 L -0.43984 0.00185 " pathEditMode="relative" rAng="0" ptsTypes="AA">
                                      <p:cBhvr>
                                        <p:cTn id="41" dur="2000" fill="hold"/>
                                        <p:tgtEl>
                                          <p:spTgt spid="6"/>
                                        </p:tgtEl>
                                        <p:attrNameLst>
                                          <p:attrName>ppt_x</p:attrName>
                                          <p:attrName>ppt_y</p:attrName>
                                        </p:attrNameLst>
                                      </p:cBhvr>
                                      <p:rCtr x="-21992" y="93"/>
                                    </p:animMotion>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animBg="1"/>
      <p:bldP spid="6" grpId="0" animBg="1"/>
      <p:bldP spid="6" grpId="1" animBg="1"/>
      <p:bldP spid="12" grpId="0"/>
      <p:bldP spid="13" grpId="0"/>
      <p:bldP spid="14" grpId="0"/>
      <p:bldP spid="15" grpId="0" animBg="1"/>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Lời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Nakabushi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chứng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may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mắn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sót</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Hiroshima)</a:t>
            </a:r>
            <a:endParaRPr kumimoji="0" lang="en-US" altLang="en-US"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hè</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ấm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áp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mẫu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giáo.Yukiko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lặng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lẽ</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lúc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đợi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các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bao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đến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Đúng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8h15,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tất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chỉ</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ánh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chói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lóa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cực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giây</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phút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bom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nguyên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tử</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ném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xuống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1925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hàng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bỏng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lê</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phủ</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dựng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da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thịt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cháy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xém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bong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bộ</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giẻ</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đội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ma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quỷ</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chẳng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Chính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tượng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Nhiều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còn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tìm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ẩn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hẹp</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mùi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thương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sẽ</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ngụm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kêu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than,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rỉ</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rồi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dần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lượt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cạnh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hề</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ngày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8/8.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anh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31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hưởng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cuộc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1317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43320" y="1854039"/>
            <a:ext cx="7329080" cy="4032411"/>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4"/>
          <p:cNvPicPr>
            <a:picLocks noChangeAspect="1"/>
          </p:cNvPicPr>
          <p:nvPr/>
        </p:nvPicPr>
        <p:blipFill>
          <a:blip r:embed="rId2"/>
          <a:stretch>
            <a:fillRect/>
          </a:stretch>
        </p:blipFill>
        <p:spPr>
          <a:xfrm>
            <a:off x="0" y="-301366"/>
            <a:ext cx="6863411" cy="1351186"/>
          </a:xfrm>
          <a:prstGeom prst="rect">
            <a:avLst/>
          </a:prstGeom>
        </p:spPr>
      </p:pic>
      <p:sp>
        <p:nvSpPr>
          <p:cNvPr id="6" name="Rectangle 5"/>
          <p:cNvSpPr>
            <a:spLocks noChangeArrowheads="1"/>
          </p:cNvSpPr>
          <p:nvPr/>
        </p:nvSpPr>
        <p:spPr bwMode="auto">
          <a:xfrm>
            <a:off x="1088434" y="1854039"/>
            <a:ext cx="65506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ngăn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chặn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nguy</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cơ</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23"/>
          <p:cNvSpPr txBox="1">
            <a:spLocks noChangeArrowheads="1"/>
          </p:cNvSpPr>
          <p:nvPr/>
        </p:nvSpPr>
        <p:spPr bwMode="auto">
          <a:xfrm>
            <a:off x="443320" y="2931217"/>
            <a:ext cx="75386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nghị</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Lập</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nhà</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băng</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lưu</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trữ</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trí</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nhớ</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t>
            </a:r>
          </a:p>
        </p:txBody>
      </p:sp>
      <p:sp>
        <p:nvSpPr>
          <p:cNvPr id="11" name="Text Box 24"/>
          <p:cNvSpPr txBox="1">
            <a:spLocks noChangeArrowheads="1"/>
          </p:cNvSpPr>
          <p:nvPr/>
        </p:nvSpPr>
        <p:spPr bwMode="auto">
          <a:xfrm>
            <a:off x="647222" y="3439288"/>
            <a:ext cx="69918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cần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giữ</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gìn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ký</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ức</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mình</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Lên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án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những</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thế</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lực</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hiếu</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chiến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đẩy</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vào</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thảm</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họa</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hạt</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7842952" y="1616156"/>
            <a:ext cx="4270294" cy="4270294"/>
          </a:xfrm>
          <a:prstGeom prst="rect">
            <a:avLst/>
          </a:prstGeom>
        </p:spPr>
      </p:pic>
      <p:sp>
        <p:nvSpPr>
          <p:cNvPr id="15" name="TextBox 14"/>
          <p:cNvSpPr txBox="1"/>
          <p:nvPr/>
        </p:nvSpPr>
        <p:spPr>
          <a:xfrm>
            <a:off x="2404017" y="953077"/>
            <a:ext cx="8918788" cy="584775"/>
          </a:xfrm>
          <a:prstGeom prst="rect">
            <a:avLst/>
          </a:prstGeom>
          <a:noFill/>
        </p:spPr>
        <p:txBody>
          <a:bodyPr wrap="none" rtlCol="0">
            <a:spAutoFit/>
          </a:bodyPr>
          <a:lstStyle/>
          <a:p>
            <a:r>
              <a:rPr lang="vi-VN" sz="3200" b="1" dirty="0" smtClean="0">
                <a:solidFill>
                  <a:srgbClr val="002060"/>
                </a:solidFill>
                <a:latin typeface="+mj-lt"/>
              </a:rPr>
              <a:t>“ĐẤU TRANH VÌ MỘT THẾ GIỚI HÒA BÌNH”</a:t>
            </a:r>
            <a:endParaRPr lang="en-US" sz="3200" b="1" dirty="0">
              <a:solidFill>
                <a:srgbClr val="002060"/>
              </a:solidFill>
              <a:latin typeface="+mj-lt"/>
            </a:endParaRPr>
          </a:p>
        </p:txBody>
      </p:sp>
    </p:spTree>
    <p:extLst>
      <p:ext uri="{BB962C8B-B14F-4D97-AF65-F5344CB8AC3E}">
        <p14:creationId xmlns:p14="http://schemas.microsoft.com/office/powerpoint/2010/main" val="12246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barn(inVertical)">
                                      <p:cBhvr>
                                        <p:cTn id="4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TỔNG KẾT</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3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525946" y="1755829"/>
            <a:ext cx="5666054" cy="4351705"/>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0" y="1755830"/>
            <a:ext cx="5010150" cy="4511620"/>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3349241" y="1677323"/>
            <a:ext cx="4270294" cy="4270294"/>
          </a:xfrm>
          <a:prstGeom prst="rect">
            <a:avLst/>
          </a:prstGeom>
        </p:spPr>
      </p:pic>
      <p:pic>
        <p:nvPicPr>
          <p:cNvPr id="6" name="Picture 5"/>
          <p:cNvPicPr>
            <a:picLocks noChangeAspect="1"/>
          </p:cNvPicPr>
          <p:nvPr/>
        </p:nvPicPr>
        <p:blipFill>
          <a:blip r:embed="rId4"/>
          <a:stretch>
            <a:fillRect/>
          </a:stretch>
        </p:blipFill>
        <p:spPr>
          <a:xfrm>
            <a:off x="3349241" y="-277445"/>
            <a:ext cx="5066215" cy="1774090"/>
          </a:xfrm>
          <a:prstGeom prst="rect">
            <a:avLst/>
          </a:prstGeom>
        </p:spPr>
      </p:pic>
      <p:sp>
        <p:nvSpPr>
          <p:cNvPr id="7" name="Rectangle 5"/>
          <p:cNvSpPr>
            <a:spLocks noChangeArrowheads="1"/>
          </p:cNvSpPr>
          <p:nvPr/>
        </p:nvSpPr>
        <p:spPr bwMode="auto">
          <a:xfrm>
            <a:off x="63328" y="2165141"/>
            <a:ext cx="46101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defRPr/>
            </a:pPr>
            <a:r>
              <a:rPr lang="en-US" sz="3200" b="1" dirty="0">
                <a:latin typeface="Arial" charset="0"/>
                <a:cs typeface="Arial" charset="0"/>
                <a:sym typeface="Wingdings" pitchFamily="2" charset="2"/>
              </a:rPr>
              <a:t>  </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Lập</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luận</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chặt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chẽ</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Chứng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cứ</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phong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phú</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xác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thực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cụ</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thể</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Sử</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dụng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nghệ</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thuật</a:t>
            </a:r>
            <a:r>
              <a:rPr lang="en-US" sz="3200" b="1" i="1" dirty="0">
                <a:latin typeface="Times New Roman" pitchFamily="18" charset="0"/>
                <a:cs typeface="Times New Roman" pitchFamily="18" charset="0"/>
                <a:sym typeface="Wingdings" pitchFamily="2" charset="2"/>
              </a:rPr>
              <a:t> so </a:t>
            </a:r>
            <a:r>
              <a:rPr lang="en-US" sz="3200" b="1" i="1" dirty="0" err="1">
                <a:latin typeface="Times New Roman" pitchFamily="18" charset="0"/>
                <a:cs typeface="Times New Roman" pitchFamily="18" charset="0"/>
                <a:sym typeface="Wingdings" pitchFamily="2" charset="2"/>
              </a:rPr>
              <a:t>sánh</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sắc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sảo</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giàu</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sức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thuyết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phục</a:t>
            </a:r>
            <a:r>
              <a:rPr lang="en-US" sz="3200" b="1" i="1" dirty="0">
                <a:latin typeface="Times New Roman" pitchFamily="18" charset="0"/>
                <a:cs typeface="Times New Roman" pitchFamily="18" charset="0"/>
                <a:sym typeface="Wingdings" pitchFamily="2" charset="2"/>
              </a:rPr>
              <a:t>.</a:t>
            </a:r>
          </a:p>
          <a:p>
            <a:pPr marL="342900" indent="-342900" algn="just" fontAlgn="base">
              <a:spcBef>
                <a:spcPct val="0"/>
              </a:spcBef>
              <a:spcAft>
                <a:spcPct val="0"/>
              </a:spcAft>
              <a:defRPr/>
            </a:pPr>
            <a:endParaRPr lang="en-US" sz="3200" b="1" dirty="0">
              <a:latin typeface="Arial" charset="0"/>
              <a:cs typeface="Arial" charset="0"/>
              <a:sym typeface="Wingdings" pitchFamily="2" charset="2"/>
            </a:endParaRPr>
          </a:p>
        </p:txBody>
      </p:sp>
      <p:sp>
        <p:nvSpPr>
          <p:cNvPr id="9" name="Text Box 19"/>
          <p:cNvSpPr txBox="1">
            <a:spLocks noChangeArrowheads="1"/>
          </p:cNvSpPr>
          <p:nvPr/>
        </p:nvSpPr>
        <p:spPr bwMode="auto">
          <a:xfrm>
            <a:off x="6763794" y="1915744"/>
            <a:ext cx="51903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đe</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doạ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đất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hoà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ngăn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chặn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xoá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thân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cấp</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bách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1" name="TextBox 10"/>
          <p:cNvSpPr txBox="1"/>
          <p:nvPr/>
        </p:nvSpPr>
        <p:spPr>
          <a:xfrm>
            <a:off x="1123568" y="1284216"/>
            <a:ext cx="2542684" cy="584775"/>
          </a:xfrm>
          <a:prstGeom prst="rect">
            <a:avLst/>
          </a:prstGeom>
          <a:solidFill>
            <a:schemeClr val="accent4">
              <a:lumMod val="60000"/>
              <a:lumOff val="40000"/>
            </a:schemeClr>
          </a:solidFill>
        </p:spPr>
        <p:txBody>
          <a:bodyPr wrap="none" rtlCol="0">
            <a:spAutoFit/>
          </a:bodyPr>
          <a:lstStyle/>
          <a:p>
            <a:r>
              <a:rPr lang="vi-VN" sz="3200" b="1" dirty="0" smtClean="0">
                <a:latin typeface="+mj-lt"/>
              </a:rPr>
              <a:t>1. Nghệ thuật</a:t>
            </a:r>
            <a:endParaRPr lang="en-US" sz="3200" b="1" dirty="0">
              <a:latin typeface="+mj-lt"/>
            </a:endParaRPr>
          </a:p>
        </p:txBody>
      </p:sp>
      <p:sp>
        <p:nvSpPr>
          <p:cNvPr id="12" name="TextBox 11"/>
          <p:cNvSpPr txBox="1"/>
          <p:nvPr/>
        </p:nvSpPr>
        <p:spPr>
          <a:xfrm>
            <a:off x="8087630" y="1294597"/>
            <a:ext cx="2201244" cy="584775"/>
          </a:xfrm>
          <a:prstGeom prst="rect">
            <a:avLst/>
          </a:prstGeom>
          <a:solidFill>
            <a:schemeClr val="accent4">
              <a:lumMod val="60000"/>
              <a:lumOff val="40000"/>
            </a:schemeClr>
          </a:solidFill>
        </p:spPr>
        <p:txBody>
          <a:bodyPr wrap="none" rtlCol="0">
            <a:spAutoFit/>
          </a:bodyPr>
          <a:lstStyle/>
          <a:p>
            <a:r>
              <a:rPr lang="vi-VN" sz="3200" b="1" dirty="0" smtClean="0">
                <a:latin typeface="+mj-lt"/>
              </a:rPr>
              <a:t>2. Nội dung</a:t>
            </a:r>
            <a:endParaRPr lang="en-US" sz="3200" b="1" dirty="0">
              <a:latin typeface="+mj-lt"/>
            </a:endParaRPr>
          </a:p>
        </p:txBody>
      </p:sp>
    </p:spTree>
    <p:extLst>
      <p:ext uri="{BB962C8B-B14F-4D97-AF65-F5344CB8AC3E}">
        <p14:creationId xmlns:p14="http://schemas.microsoft.com/office/powerpoint/2010/main" val="27752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7" grpId="0"/>
      <p:bldP spid="9" grpId="0"/>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LUYỆN TẬP</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9550" y="3276600"/>
            <a:ext cx="11734800" cy="22098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9550" y="3390900"/>
            <a:ext cx="11734800" cy="1815882"/>
          </a:xfrm>
          <a:prstGeom prst="rect">
            <a:avLst/>
          </a:prstGeom>
        </p:spPr>
        <p:txBody>
          <a:bodyPr wrap="square">
            <a:spAutoFit/>
          </a:bodyPr>
          <a:lstStyle/>
          <a:p>
            <a:pPr algn="just"/>
            <a:r>
              <a:rPr lang="pt-PT" sz="2800" b="1" dirty="0" smtClean="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Biện pháp nghệ thuật</a:t>
            </a:r>
            <a:r>
              <a:rPr lang="pt-PT" sz="2800" dirty="0">
                <a:solidFill>
                  <a:prstClr val="black"/>
                </a:solidFill>
                <a:latin typeface="Times New Roman" panose="02020603050405020304" pitchFamily="18" charset="0"/>
                <a:cs typeface="Times New Roman" panose="02020603050405020304" pitchFamily="18" charset="0"/>
              </a:rPr>
              <a:t>: </a:t>
            </a:r>
            <a:endParaRPr lang="vi-VN" sz="2800" dirty="0">
              <a:solidFill>
                <a:prstClr val="black"/>
              </a:solidFill>
              <a:latin typeface="Times New Roman" panose="02020603050405020304" pitchFamily="18" charset="0"/>
              <a:cs typeface="Times New Roman" panose="02020603050405020304" pitchFamily="18" charset="0"/>
            </a:endParaRPr>
          </a:p>
          <a:p>
            <a:pPr algn="just"/>
            <a:r>
              <a:rPr lang="pt-PT" sz="2800" dirty="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So sánh</a:t>
            </a:r>
            <a:r>
              <a:rPr lang="pt-PT" sz="2800" dirty="0">
                <a:solidFill>
                  <a:prstClr val="black"/>
                </a:solidFill>
                <a:latin typeface="Times New Roman" panose="02020603050405020304" pitchFamily="18" charset="0"/>
                <a:cs typeface="Times New Roman" panose="02020603050405020304" pitchFamily="18" charset="0"/>
              </a:rPr>
              <a:t> (so sánh nguy cơ chiến tranh hạt nhân với thành gươm</a:t>
            </a:r>
            <a:r>
              <a:rPr lang="vi-VN" sz="2800" b="1" i="1" dirty="0">
                <a:solidFill>
                  <a:prstClr val="black"/>
                </a:solidFill>
                <a:latin typeface="Times New Roman" panose="02020603050405020304" pitchFamily="18" charset="0"/>
                <a:cs typeface="Times New Roman" panose="02020603050405020304" pitchFamily="18" charset="0"/>
              </a:rPr>
              <a:t> Đa-mô-clét</a:t>
            </a:r>
            <a:r>
              <a:rPr lang="pt-PT"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a:p>
            <a:pPr algn="just"/>
            <a:r>
              <a:rPr lang="pt-PT" sz="2800" dirty="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Liệt kê:</a:t>
            </a:r>
            <a:r>
              <a:rPr lang="pt-PT" sz="2800" dirty="0">
                <a:solidFill>
                  <a:prstClr val="black"/>
                </a:solidFill>
                <a:latin typeface="Times New Roman" panose="02020603050405020304" pitchFamily="18" charset="0"/>
                <a:cs typeface="Times New Roman" panose="02020603050405020304" pitchFamily="18" charset="0"/>
              </a:rPr>
              <a:t> (</a:t>
            </a:r>
            <a:r>
              <a:rPr lang="pt-PT" sz="2800" i="1" dirty="0">
                <a:solidFill>
                  <a:prstClr val="black"/>
                </a:solidFill>
                <a:latin typeface="Times New Roman" panose="02020603050405020304" pitchFamily="18" charset="0"/>
                <a:cs typeface="Times New Roman" panose="02020603050405020304" pitchFamily="18" charset="0"/>
              </a:rPr>
              <a:t>tiêu diệt tất cả các hành tinh đang xoay quanh mặt trời, cộng thêm bốn hành tinh nữa, và phá hủy thế thăng bằng của hệ mặt trời</a:t>
            </a:r>
            <a:r>
              <a:rPr lang="pt-PT"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9550" y="209550"/>
            <a:ext cx="11734800" cy="2246769"/>
          </a:xfrm>
          <a:prstGeom prst="rect">
            <a:avLst/>
          </a:prstGeom>
          <a:solidFill>
            <a:schemeClr val="accent6">
              <a:lumMod val="20000"/>
              <a:lumOff val="80000"/>
            </a:schemeClr>
          </a:solidFill>
        </p:spPr>
        <p:txBody>
          <a:bodyPr wrap="square">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1. </a:t>
            </a:r>
            <a:r>
              <a:rPr lang="pt-PT" sz="2800" dirty="0" smtClean="0">
                <a:solidFill>
                  <a:srgbClr val="002060"/>
                </a:solidFill>
                <a:latin typeface="Times New Roman" panose="02020603050405020304" pitchFamily="18" charset="0"/>
                <a:cs typeface="Times New Roman" panose="02020603050405020304" pitchFamily="18" charset="0"/>
              </a:rPr>
              <a:t>Trong </a:t>
            </a:r>
            <a:r>
              <a:rPr lang="pt-PT" sz="2800" dirty="0">
                <a:solidFill>
                  <a:srgbClr val="002060"/>
                </a:solidFill>
                <a:latin typeface="Times New Roman" panose="02020603050405020304" pitchFamily="18" charset="0"/>
                <a:cs typeface="Times New Roman" panose="02020603050405020304" pitchFamily="18" charset="0"/>
              </a:rPr>
              <a:t>câu văn </a:t>
            </a:r>
            <a:r>
              <a:rPr lang="pt-PT" sz="2800" b="1" dirty="0">
                <a:solidFill>
                  <a:srgbClr val="002060"/>
                </a:solidFill>
                <a:latin typeface="Times New Roman" panose="02020603050405020304" pitchFamily="18" charset="0"/>
                <a:cs typeface="Times New Roman" panose="02020603050405020304" pitchFamily="18" charset="0"/>
              </a:rPr>
              <a:t>“</a:t>
            </a:r>
            <a:r>
              <a:rPr lang="vi-VN" sz="2800" b="1" i="1" dirty="0">
                <a:solidFill>
                  <a:srgbClr val="002060"/>
                </a:solidFill>
                <a:latin typeface="Times New Roman" panose="02020603050405020304" pitchFamily="18" charset="0"/>
                <a:cs typeface="Times New Roman" panose="02020603050405020304" pitchFamily="18" charset="0"/>
              </a:rPr>
              <a:t>Nguy cơ ghê ghớm đó đang đè nặng lên chúng ta như thanh gươm Đa-mô-clét, về lí thuyết có thể tiêu diệt tất cả các hành tinh đang xoay quanh mặt trờicộng thêm bốn hành tinh nữa, và phá hủy thế thăng bằng của hệ mặt trời</a:t>
            </a:r>
            <a:r>
              <a:rPr lang="pt-PT" sz="2800" i="1" dirty="0">
                <a:solidFill>
                  <a:srgbClr val="002060"/>
                </a:solidFill>
                <a:latin typeface="Times New Roman" panose="02020603050405020304" pitchFamily="18" charset="0"/>
                <a:cs typeface="Times New Roman" panose="02020603050405020304" pitchFamily="18" charset="0"/>
              </a:rPr>
              <a:t>” </a:t>
            </a:r>
            <a:r>
              <a:rPr lang="pt-PT" sz="2800" dirty="0">
                <a:solidFill>
                  <a:srgbClr val="002060"/>
                </a:solidFill>
                <a:latin typeface="Times New Roman" panose="02020603050405020304" pitchFamily="18" charset="0"/>
                <a:cs typeface="Times New Roman" panose="02020603050405020304" pitchFamily="18" charset="0"/>
              </a:rPr>
              <a:t>Tác giả đã sử dụng biện pháp tu từ nào? </a:t>
            </a:r>
            <a:r>
              <a:rPr lang="pt-PT" sz="2800" dirty="0">
                <a:solidFill>
                  <a:srgbClr val="002060"/>
                </a:solidFill>
                <a:latin typeface="Times New Roman" panose="02020603050405020304" pitchFamily="18" charset="0"/>
                <a:cs typeface="Times New Roman" panose="02020603050405020304" pitchFamily="18" charset="0"/>
              </a:rPr>
              <a:t>Chỉ ra hiệu quả của biện pháp tu từ đó</a:t>
            </a:r>
            <a:r>
              <a:rPr lang="pt-PT"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570619"/>
            <a:ext cx="1676400" cy="523220"/>
          </a:xfrm>
          <a:prstGeom prst="rect">
            <a:avLst/>
          </a:prstGeom>
          <a:solidFill>
            <a:schemeClr val="accent4">
              <a:lumMod val="20000"/>
              <a:lumOff val="80000"/>
            </a:schemeClr>
          </a:solidFill>
        </p:spPr>
        <p:txBody>
          <a:bodyPr wrap="square" rtlCol="0">
            <a:spAutoFit/>
          </a:bodyPr>
          <a:lstStyle/>
          <a:p>
            <a:pPr algn="ctr"/>
            <a:r>
              <a:rPr lang="vi-VN" sz="2800" b="1" dirty="0" smtClean="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34873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700088"/>
            <a:ext cx="4381500" cy="5262979"/>
          </a:xfrm>
          <a:prstGeom prst="rect">
            <a:avLst/>
          </a:prstGeom>
          <a:solidFill>
            <a:schemeClr val="accent6">
              <a:lumMod val="20000"/>
              <a:lumOff val="80000"/>
            </a:schemeClr>
          </a:solidFill>
        </p:spPr>
        <p:txBody>
          <a:bodyPr wrap="square">
            <a:spAutoFit/>
          </a:bodyPr>
          <a:lstStyle/>
          <a:p>
            <a:pPr algn="just"/>
            <a:r>
              <a:rPr lang="pt-PT" sz="2800" dirty="0" smtClean="0">
                <a:solidFill>
                  <a:srgbClr val="002060"/>
                </a:solidFill>
                <a:latin typeface="Times New Roman" panose="02020603050405020304" pitchFamily="18" charset="0"/>
                <a:cs typeface="Times New Roman" panose="02020603050405020304" pitchFamily="18" charset="0"/>
              </a:rPr>
              <a:t>Trong </a:t>
            </a:r>
            <a:r>
              <a:rPr lang="pt-PT" sz="2800" dirty="0">
                <a:solidFill>
                  <a:srgbClr val="002060"/>
                </a:solidFill>
                <a:latin typeface="Times New Roman" panose="02020603050405020304" pitchFamily="18" charset="0"/>
                <a:cs typeface="Times New Roman" panose="02020603050405020304" pitchFamily="18" charset="0"/>
              </a:rPr>
              <a:t>câu văn </a:t>
            </a:r>
            <a:r>
              <a:rPr lang="pt-PT" sz="2800" b="1" dirty="0">
                <a:solidFill>
                  <a:srgbClr val="002060"/>
                </a:solidFill>
                <a:latin typeface="Times New Roman" panose="02020603050405020304" pitchFamily="18" charset="0"/>
                <a:cs typeface="Times New Roman" panose="02020603050405020304" pitchFamily="18" charset="0"/>
              </a:rPr>
              <a:t>“</a:t>
            </a:r>
            <a:r>
              <a:rPr lang="vi-VN" sz="2800" b="1" i="1" dirty="0">
                <a:solidFill>
                  <a:srgbClr val="002060"/>
                </a:solidFill>
                <a:latin typeface="Times New Roman" panose="02020603050405020304" pitchFamily="18" charset="0"/>
                <a:cs typeface="Times New Roman" panose="02020603050405020304" pitchFamily="18" charset="0"/>
              </a:rPr>
              <a:t>Nguy cơ ghê ghớm đó đang đè nặng lên chúng ta như thanh gươm Đa-mô-clét, về lí thuyết có thể tiêu diệt tất cả các hành tinh đang xoay quanh mặt trờicộng thêm bốn hành tinh nữa, và phá hủy thế thăng bằng của hệ mặt trời</a:t>
            </a:r>
            <a:r>
              <a:rPr lang="pt-PT" sz="2800" i="1" dirty="0">
                <a:solidFill>
                  <a:srgbClr val="002060"/>
                </a:solidFill>
                <a:latin typeface="Times New Roman" panose="02020603050405020304" pitchFamily="18" charset="0"/>
                <a:cs typeface="Times New Roman" panose="02020603050405020304" pitchFamily="18" charset="0"/>
              </a:rPr>
              <a:t>” </a:t>
            </a:r>
            <a:r>
              <a:rPr lang="pt-PT" sz="2800" dirty="0">
                <a:solidFill>
                  <a:srgbClr val="002060"/>
                </a:solidFill>
                <a:latin typeface="Times New Roman" panose="02020603050405020304" pitchFamily="18" charset="0"/>
                <a:cs typeface="Times New Roman" panose="02020603050405020304" pitchFamily="18" charset="0"/>
              </a:rPr>
              <a:t>Tác giả đã sử dụng biện pháp tu từ nào? </a:t>
            </a:r>
            <a:r>
              <a:rPr lang="pt-PT" sz="2800" dirty="0">
                <a:solidFill>
                  <a:srgbClr val="002060"/>
                </a:solidFill>
                <a:latin typeface="Times New Roman" panose="02020603050405020304" pitchFamily="18" charset="0"/>
                <a:cs typeface="Times New Roman" panose="02020603050405020304" pitchFamily="18" charset="0"/>
              </a:rPr>
              <a:t>Chỉ ra hiệu quả của biện pháp tu từ đó</a:t>
            </a:r>
            <a:r>
              <a:rPr lang="pt-PT"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91100" y="700087"/>
            <a:ext cx="6939036" cy="5262979"/>
          </a:xfrm>
          <a:prstGeom prst="rect">
            <a:avLst/>
          </a:prstGeom>
          <a:solidFill>
            <a:schemeClr val="accent4">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Tác dụng: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Thanh gươm Đa-mô-clét được treo bằng một sợi lông đuôi ngựa để chỉ tình thế nguy hiểm "ngàn cân treo sợi tóc" </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ừ đó</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tạo lên cách nói cụ thể, sinh động, giàu hình ảnh, hấp dẫn, gây sự chú ý với người đọc.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Nhấn mạnh</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nguy cơ</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của</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chiến tranh hạt nhân</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luôn</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đe doạ</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toàn thể loài người và</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sự sống trên trái đất</a:t>
            </a:r>
            <a:r>
              <a:rPr kumimoji="0" lang="nl-NL"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và sự huỷ diệt của vũ khí hạt nhân là vô cùng ghê gớm.</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Qua đó, ta thấy được thái độ lo lắng của tác giả trước nguy cơ của chiến tranh hạt nhân.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50" y="154573"/>
            <a:ext cx="11734800" cy="2677656"/>
          </a:xfrm>
          <a:prstGeom prst="rect">
            <a:avLst/>
          </a:prstGeom>
        </p:spPr>
        <p:txBody>
          <a:bodyPr wrap="square">
            <a:spAutoFit/>
          </a:bodyPr>
          <a:lstStyle/>
          <a:p>
            <a:pPr algn="just"/>
            <a:r>
              <a:rPr lang="vi-VN" sz="2800" b="1" dirty="0" smtClean="0">
                <a:solidFill>
                  <a:prstClr val="black"/>
                </a:solidFill>
                <a:latin typeface="Times New Roman" panose="02020603050405020304" pitchFamily="18" charset="0"/>
                <a:cs typeface="Times New Roman" panose="02020603050405020304" pitchFamily="18" charset="0"/>
              </a:rPr>
              <a:t>2. </a:t>
            </a:r>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nghành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được</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tiến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bộ</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nhanh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ghê</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gớm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ngành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kể</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từ</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ra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đây</a:t>
            </a:r>
            <a:r>
              <a:rPr lang="en-US" sz="2800" b="1" i="1" dirty="0">
                <a:solidFill>
                  <a:prstClr val="black"/>
                </a:solidFill>
                <a:latin typeface="Times New Roman" panose="02020603050405020304" pitchFamily="18" charset="0"/>
                <a:cs typeface="Times New Roman" panose="02020603050405020304" pitchFamily="18" charset="0"/>
              </a:rPr>
              <a:t> 41 </a:t>
            </a:r>
            <a:r>
              <a:rPr lang="en-US" sz="2800" b="1" i="1" dirty="0" err="1">
                <a:solidFill>
                  <a:prstClr val="black"/>
                </a:solidFill>
                <a:latin typeface="Times New Roman" panose="02020603050405020304" pitchFamily="18" charset="0"/>
                <a:cs typeface="Times New Roman" panose="02020603050405020304" pitchFamily="18" charset="0"/>
              </a:rPr>
              <a:t>năm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đứa</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tài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năng</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lại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tầm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quan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trọng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quyết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định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với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mệnh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thế</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9550" y="3093839"/>
            <a:ext cx="11734800" cy="3539430"/>
          </a:xfrm>
          <a:prstGeom prst="rect">
            <a:avLst/>
          </a:prstGeom>
          <a:ln>
            <a:solidFill>
              <a:schemeClr val="tx1"/>
            </a:solidFill>
            <a:prstDash val="dash"/>
          </a:ln>
        </p:spPr>
        <p:txBody>
          <a:bodyPr wrap="square">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a:t>
            </a:r>
            <a:r>
              <a:rPr lang="en-US" sz="2800" b="1" dirty="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gớm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vượt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bậc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mệnh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rõ</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này</a:t>
            </a:r>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509793"/>
            <a:ext cx="1676400" cy="523220"/>
          </a:xfrm>
          <a:prstGeom prst="rect">
            <a:avLst/>
          </a:prstGeom>
          <a:solidFill>
            <a:schemeClr val="accent4">
              <a:lumMod val="20000"/>
              <a:lumOff val="80000"/>
            </a:schemeClr>
          </a:solidFill>
        </p:spPr>
        <p:txBody>
          <a:bodyPr wrap="square" rtlCol="0">
            <a:spAutoFit/>
          </a:bodyPr>
          <a:lstStyle/>
          <a:p>
            <a:pPr algn="ctr"/>
            <a:r>
              <a:rPr lang="vi-VN" sz="2800" b="1" dirty="0" smtClean="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19395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arn(inVertical)">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barn(inVertical)">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98145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ạy đua vũ tr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2950" y="352426"/>
            <a:ext cx="10820400" cy="612933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447740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45244"/>
          </a:xfrm>
          <a:prstGeom prst="rect">
            <a:avLst/>
          </a:prstGeom>
        </p:spPr>
      </p:pic>
      <p:pic>
        <p:nvPicPr>
          <p:cNvPr id="9" name="Picture 8"/>
          <p:cNvPicPr>
            <a:picLocks noChangeAspect="1"/>
          </p:cNvPicPr>
          <p:nvPr/>
        </p:nvPicPr>
        <p:blipFill>
          <a:blip r:embed="rId3"/>
          <a:stretch>
            <a:fillRect/>
          </a:stretch>
        </p:blipFill>
        <p:spPr>
          <a:xfrm>
            <a:off x="0" y="152688"/>
            <a:ext cx="12168671" cy="2755631"/>
          </a:xfrm>
          <a:prstGeom prst="rect">
            <a:avLst/>
          </a:prstGeom>
        </p:spPr>
      </p:pic>
    </p:spTree>
    <p:extLst>
      <p:ext uri="{BB962C8B-B14F-4D97-AF65-F5344CB8AC3E}">
        <p14:creationId xmlns:p14="http://schemas.microsoft.com/office/powerpoint/2010/main" val="203121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1788598" y="3474530"/>
            <a:ext cx="9110186" cy="1200329"/>
          </a:xfrm>
          <a:prstGeom prst="rect">
            <a:avLst/>
          </a:prstGeom>
          <a:solidFill>
            <a:schemeClr val="bg1">
              <a:alpha val="53000"/>
            </a:schemeClr>
          </a:solidFill>
        </p:spPr>
        <p:txBody>
          <a:bodyPr wrap="none" rtlCol="0">
            <a:spAutoFit/>
          </a:bodyPr>
          <a:lstStyle/>
          <a:p>
            <a:r>
              <a:rPr lang="en-US"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TÌM HIỂU CHUNG</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5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3105150"/>
            <a:ext cx="6667500" cy="3752850"/>
          </a:xfrm>
          <a:prstGeom prst="rect">
            <a:avLst/>
          </a:prstGeom>
        </p:spPr>
      </p:pic>
      <p:sp>
        <p:nvSpPr>
          <p:cNvPr id="6" name="Rectangle 5"/>
          <p:cNvSpPr/>
          <p:nvPr/>
        </p:nvSpPr>
        <p:spPr>
          <a:xfrm>
            <a:off x="926840" y="2343239"/>
            <a:ext cx="8280920" cy="584775"/>
          </a:xfrm>
          <a:prstGeom prst="rect">
            <a:avLst/>
          </a:prstGeom>
        </p:spPr>
        <p:txBody>
          <a:bodyPr wrap="square">
            <a:spAutoFit/>
          </a:bodyPr>
          <a:lstStyle/>
          <a:p>
            <a:r>
              <a:rPr lang="en-US" sz="3200" dirty="0">
                <a:solidFill>
                  <a:prstClr val="black"/>
                </a:solidFill>
                <a:latin typeface="Times New Roman" panose="02020603050405020304" pitchFamily="18" charset="0"/>
                <a:cs typeface="Times New Roman" panose="02020603050405020304" pitchFamily="18" charset="0"/>
              </a:rPr>
              <a:t>L</a:t>
            </a:r>
            <a:r>
              <a:rPr lang="vi-VN" sz="3200" dirty="0" smtClean="0">
                <a:solidFill>
                  <a:prstClr val="black"/>
                </a:solidFill>
                <a:latin typeface="Times New Roman" panose="02020603050405020304" pitchFamily="18" charset="0"/>
                <a:cs typeface="Times New Roman" panose="02020603050405020304" pitchFamily="18" charset="0"/>
              </a:rPr>
              <a:t>à </a:t>
            </a:r>
            <a:r>
              <a:rPr lang="vi-VN" sz="3200" dirty="0">
                <a:solidFill>
                  <a:prstClr val="black"/>
                </a:solidFill>
                <a:latin typeface="Times New Roman" panose="02020603050405020304" pitchFamily="18" charset="0"/>
                <a:cs typeface="Times New Roman" panose="02020603050405020304" pitchFamily="18" charset="0"/>
              </a:rPr>
              <a:t>một nhà văn người </a:t>
            </a:r>
            <a:r>
              <a:rPr lang="en-US" sz="3200" dirty="0" smtClean="0">
                <a:solidFill>
                  <a:prstClr val="black"/>
                </a:solidFill>
                <a:latin typeface="Times New Roman" panose="02020603050405020304" pitchFamily="18" charset="0"/>
                <a:cs typeface="Times New Roman" panose="02020603050405020304" pitchFamily="18" charset="0"/>
              </a:rPr>
              <a:t>Colombia</a:t>
            </a:r>
            <a:r>
              <a:rPr lang="vi-VN" sz="3200" dirty="0">
                <a:solidFill>
                  <a:prstClr val="black"/>
                </a:solidFill>
                <a:latin typeface="Times New Roman" panose="02020603050405020304" pitchFamily="18" charset="0"/>
                <a:cs typeface="Times New Roman" panose="02020603050405020304" pitchFamily="18" charset="0"/>
              </a:rPr>
              <a:t> nổi </a:t>
            </a:r>
            <a:r>
              <a:rPr lang="vi-VN" sz="3200" dirty="0" smtClean="0">
                <a:solidFill>
                  <a:prstClr val="black"/>
                </a:solidFill>
                <a:latin typeface="Times New Roman" panose="02020603050405020304" pitchFamily="18" charset="0"/>
                <a:cs typeface="Times New Roman" panose="02020603050405020304" pitchFamily="18" charset="0"/>
              </a:rPr>
              <a:t>tiếng</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1544136" y="-176982"/>
            <a:ext cx="9516681" cy="1798476"/>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1314926"/>
            <a:ext cx="857895" cy="857895"/>
          </a:xfrm>
          <a:prstGeom prst="rect">
            <a:avLst/>
          </a:prstGeom>
        </p:spPr>
      </p:pic>
      <p:sp>
        <p:nvSpPr>
          <p:cNvPr id="10" name="Rectangle 9"/>
          <p:cNvSpPr/>
          <p:nvPr/>
        </p:nvSpPr>
        <p:spPr>
          <a:xfrm>
            <a:off x="926840" y="1483032"/>
            <a:ext cx="8280920"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Ga-bri-en </a:t>
            </a:r>
            <a:r>
              <a:rPr lang="vi-VN" sz="3200" dirty="0">
                <a:solidFill>
                  <a:prstClr val="black"/>
                </a:solidFill>
                <a:latin typeface="Times New Roman" panose="02020603050405020304" pitchFamily="18" charset="0"/>
                <a:cs typeface="Times New Roman" panose="02020603050405020304" pitchFamily="18" charset="0"/>
              </a:rPr>
              <a:t>Gác-xi-a </a:t>
            </a:r>
            <a:r>
              <a:rPr lang="vi-VN" sz="3200" dirty="0" smtClean="0">
                <a:solidFill>
                  <a:prstClr val="black"/>
                </a:solidFill>
                <a:latin typeface="Times New Roman" panose="02020603050405020304" pitchFamily="18" charset="0"/>
                <a:cs typeface="Times New Roman" panose="02020603050405020304" pitchFamily="18" charset="0"/>
              </a:rPr>
              <a:t>Mác-két </a:t>
            </a:r>
            <a:r>
              <a:rPr lang="vi-VN" sz="3200" dirty="0">
                <a:solidFill>
                  <a:prstClr val="black"/>
                </a:solidFill>
                <a:latin typeface="Times New Roman" panose="02020603050405020304" pitchFamily="18" charset="0"/>
                <a:cs typeface="Times New Roman" panose="02020603050405020304" pitchFamily="18" charset="0"/>
              </a:rPr>
              <a:t>(1928- 2014</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2183406"/>
            <a:ext cx="857895" cy="857895"/>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3152785"/>
            <a:ext cx="857895" cy="857895"/>
          </a:xfrm>
          <a:prstGeom prst="rect">
            <a:avLst/>
          </a:prstGeom>
        </p:spPr>
      </p:pic>
      <p:sp>
        <p:nvSpPr>
          <p:cNvPr id="15" name="Rectangle 14"/>
          <p:cNvSpPr/>
          <p:nvPr/>
        </p:nvSpPr>
        <p:spPr>
          <a:xfrm>
            <a:off x="964940" y="4408798"/>
            <a:ext cx="9036779"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Tác </a:t>
            </a:r>
            <a:r>
              <a:rPr lang="vi-VN" sz="3200" dirty="0">
                <a:solidFill>
                  <a:prstClr val="black"/>
                </a:solidFill>
                <a:latin typeface="Times New Roman" panose="02020603050405020304" pitchFamily="18" charset="0"/>
                <a:cs typeface="Times New Roman" panose="02020603050405020304" pitchFamily="18" charset="0"/>
              </a:rPr>
              <a:t>phẩm xuất sắc nhất </a:t>
            </a:r>
            <a:r>
              <a:rPr lang="vi-VN" sz="3200" i="1" dirty="0">
                <a:solidFill>
                  <a:prstClr val="black"/>
                </a:solidFill>
                <a:latin typeface="Times New Roman" panose="02020603050405020304" pitchFamily="18" charset="0"/>
                <a:cs typeface="Times New Roman" panose="02020603050405020304" pitchFamily="18" charset="0"/>
              </a:rPr>
              <a:t>Trăm năm cô đơn</a:t>
            </a:r>
            <a:r>
              <a:rPr lang="vi-VN" sz="3200" dirty="0">
                <a:solidFill>
                  <a:prstClr val="black"/>
                </a:solidFill>
                <a:latin typeface="Times New Roman" panose="02020603050405020304" pitchFamily="18" charset="0"/>
                <a:cs typeface="Times New Roman" panose="02020603050405020304" pitchFamily="18" charset="0"/>
              </a:rPr>
              <a:t> (1967</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926840" y="3211719"/>
            <a:ext cx="8280920" cy="1077218"/>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Tác </a:t>
            </a:r>
            <a:r>
              <a:rPr lang="vi-VN" sz="3200" dirty="0">
                <a:solidFill>
                  <a:prstClr val="black"/>
                </a:solidFill>
                <a:latin typeface="Times New Roman" panose="02020603050405020304" pitchFamily="18" charset="0"/>
                <a:cs typeface="Times New Roman" panose="02020603050405020304" pitchFamily="18" charset="0"/>
              </a:rPr>
              <a:t>giả của nhiều tiểu thuyết và tập truyện ngắn theo khuynh hướng hiện thực huyền ảo</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3" y="4162718"/>
            <a:ext cx="857895" cy="857895"/>
          </a:xfrm>
          <a:prstGeom prst="rect">
            <a:avLst/>
          </a:prstGeom>
        </p:spPr>
      </p:pic>
      <p:sp>
        <p:nvSpPr>
          <p:cNvPr id="18" name="Rectangle 17"/>
          <p:cNvSpPr/>
          <p:nvPr/>
        </p:nvSpPr>
        <p:spPr>
          <a:xfrm>
            <a:off x="1029786" y="5138853"/>
            <a:ext cx="8280920"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Được </a:t>
            </a:r>
            <a:r>
              <a:rPr lang="vi-VN" sz="3200" dirty="0">
                <a:solidFill>
                  <a:prstClr val="black"/>
                </a:solidFill>
                <a:latin typeface="Times New Roman" panose="02020603050405020304" pitchFamily="18" charset="0"/>
                <a:cs typeface="Times New Roman" panose="02020603050405020304" pitchFamily="18" charset="0"/>
              </a:rPr>
              <a:t>trao giải Nô-ben về văn học năm </a:t>
            </a:r>
            <a:r>
              <a:rPr lang="vi-VN" sz="3200" dirty="0">
                <a:solidFill>
                  <a:prstClr val="black"/>
                </a:solidFill>
                <a:latin typeface="Times New Roman" panose="02020603050405020304" pitchFamily="18" charset="0"/>
                <a:cs typeface="Times New Roman" panose="02020603050405020304" pitchFamily="18" charset="0"/>
              </a:rPr>
              <a:t>1982</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2" y="5030610"/>
            <a:ext cx="857895" cy="857895"/>
          </a:xfrm>
          <a:prstGeom prst="rect">
            <a:avLst/>
          </a:prstGeom>
        </p:spPr>
      </p:pic>
    </p:spTree>
    <p:extLst>
      <p:ext uri="{BB962C8B-B14F-4D97-AF65-F5344CB8AC3E}">
        <p14:creationId xmlns:p14="http://schemas.microsoft.com/office/powerpoint/2010/main" val="40058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262812" y="1420596"/>
            <a:ext cx="4824412" cy="5199120"/>
          </a:xfrm>
          <a:prstGeom prst="rect">
            <a:avLst/>
          </a:prstGeom>
        </p:spPr>
      </p:pic>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2. </a:t>
            </a:r>
            <a:r>
              <a:rPr lang="en-US" sz="3200" b="1" dirty="0" err="1" smtClean="0">
                <a:solidFill>
                  <a:schemeClr val="tx1"/>
                </a:solidFill>
                <a:latin typeface="Times New Roman" panose="02020603050405020304" pitchFamily="18" charset="0"/>
                <a:cs typeface="Times New Roman" panose="02020603050405020304" pitchFamily="18" charset="0"/>
              </a:rPr>
              <a:t>Tác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phẩm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7650" y="1886272"/>
            <a:ext cx="6953250" cy="4417747"/>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750" b="95500" l="10000" r="90000"/>
                    </a14:imgEffect>
                  </a14:imgLayer>
                </a14:imgProps>
              </a:ext>
            </a:extLst>
          </a:blip>
          <a:stretch>
            <a:fillRect/>
          </a:stretch>
        </p:blipFill>
        <p:spPr>
          <a:xfrm>
            <a:off x="-426566" y="1104900"/>
            <a:ext cx="1562745" cy="1562745"/>
          </a:xfrm>
          <a:prstGeom prst="rect">
            <a:avLst/>
          </a:prstGeom>
        </p:spPr>
      </p:pic>
      <p:sp>
        <p:nvSpPr>
          <p:cNvPr id="11" name="TextBox 10"/>
          <p:cNvSpPr txBox="1">
            <a:spLocks noChangeArrowheads="1"/>
          </p:cNvSpPr>
          <p:nvPr/>
        </p:nvSpPr>
        <p:spPr bwMode="auto">
          <a:xfrm>
            <a:off x="461962" y="2345569"/>
            <a:ext cx="658653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Tháng</a:t>
            </a:r>
            <a:r>
              <a:rPr lang="en-US" altLang="en-US" sz="2800" dirty="0">
                <a:latin typeface="Times New Roman" panose="02020603050405020304" pitchFamily="18" charset="0"/>
              </a:rPr>
              <a:t> 8 ( 1986) </a:t>
            </a:r>
            <a:r>
              <a:rPr lang="en-US" altLang="en-US" sz="2800" dirty="0" err="1">
                <a:latin typeface="Times New Roman" panose="02020603050405020304" pitchFamily="18" charset="0"/>
              </a:rPr>
              <a:t>nguyên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6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Ác</a:t>
            </a:r>
            <a:r>
              <a:rPr lang="en-US" altLang="en-US" sz="2800" dirty="0">
                <a:latin typeface="Times New Roman" panose="02020603050405020304" pitchFamily="18" charset="0"/>
              </a:rPr>
              <a:t>-hen-ti-</a:t>
            </a:r>
            <a:r>
              <a:rPr lang="en-US" altLang="en-US" sz="2800" dirty="0" err="1">
                <a:latin typeface="Times New Roman" panose="02020603050405020304" pitchFamily="18" charset="0"/>
              </a:rPr>
              <a:t>na</a:t>
            </a:r>
            <a:r>
              <a:rPr lang="en-US" altLang="en-US" sz="2800" dirty="0">
                <a:latin typeface="Times New Roman" panose="02020603050405020304" pitchFamily="18" charset="0"/>
              </a:rPr>
              <a:t>, Hi </a:t>
            </a:r>
            <a:r>
              <a:rPr lang="en-US" altLang="en-US" sz="2800" dirty="0" err="1">
                <a:latin typeface="Times New Roman" panose="02020603050405020304" pitchFamily="18" charset="0"/>
              </a:rPr>
              <a:t>Lạp</a:t>
            </a:r>
            <a:r>
              <a:rPr lang="en-US" altLang="en-US" sz="2800" dirty="0">
                <a:latin typeface="Times New Roman" panose="02020603050405020304" pitchFamily="18" charset="0"/>
              </a:rPr>
              <a:t>, Tan-da-</a:t>
            </a:r>
            <a:r>
              <a:rPr lang="en-US" altLang="en-US" sz="2800" dirty="0" err="1">
                <a:latin typeface="Times New Roman" panose="02020603050405020304" pitchFamily="18" charset="0"/>
              </a:rPr>
              <a:t>ni</a:t>
            </a:r>
            <a:r>
              <a:rPr lang="en-US" altLang="en-US" sz="2800" dirty="0">
                <a:latin typeface="Times New Roman" panose="02020603050405020304" pitchFamily="18" charset="0"/>
              </a:rPr>
              <a:t>-a. </a:t>
            </a:r>
            <a:r>
              <a:rPr lang="en-US" altLang="en-US" sz="2800" dirty="0" err="1">
                <a:latin typeface="Times New Roman" panose="02020603050405020304" pitchFamily="18" charset="0"/>
              </a:rPr>
              <a:t>họp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gọi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đua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bảo</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hòa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endParaRPr lang="en-US" altLang="en-US" sz="2800" dirty="0">
              <a:latin typeface="Times New Roman" panose="02020603050405020304" pitchFamily="18" charset="0"/>
            </a:endParaRPr>
          </a:p>
        </p:txBody>
      </p:sp>
      <p:sp>
        <p:nvSpPr>
          <p:cNvPr id="12" name="Rounded Rectangle 11"/>
          <p:cNvSpPr/>
          <p:nvPr/>
        </p:nvSpPr>
        <p:spPr>
          <a:xfrm>
            <a:off x="945679" y="1420596"/>
            <a:ext cx="4362450"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a. </a:t>
            </a:r>
            <a:r>
              <a:rPr lang="en-US" sz="3200" b="1" dirty="0" err="1" smtClean="0">
                <a:solidFill>
                  <a:schemeClr val="tx1"/>
                </a:solidFill>
                <a:latin typeface="Times New Roman" panose="02020603050405020304" pitchFamily="18" charset="0"/>
                <a:cs typeface="Times New Roman" panose="02020603050405020304" pitchFamily="18" charset="0"/>
              </a:rPr>
              <a:t>Hoàn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cảnh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sáng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tác</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8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6928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295068" y="1170469"/>
            <a:ext cx="1562745" cy="1562745"/>
          </a:xfrm>
          <a:prstGeom prst="rect">
            <a:avLst/>
          </a:prstGeom>
        </p:spPr>
      </p:pic>
      <p:sp>
        <p:nvSpPr>
          <p:cNvPr id="12" name="Rounded Rectangle 11"/>
          <p:cNvSpPr/>
          <p:nvPr/>
        </p:nvSpPr>
        <p:spPr>
          <a:xfrm>
            <a:off x="2007830" y="1484852"/>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Xuất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xư</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56210" y="2310012"/>
            <a:ext cx="4560094" cy="1569660"/>
          </a:xfrm>
          <a:prstGeom prst="rect">
            <a:avLst/>
          </a:prstGeom>
        </p:spPr>
        <p:txBody>
          <a:bodyPr wrap="square">
            <a:spAutoFit/>
          </a:bodyPr>
          <a:lstStyle/>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Trích </a:t>
            </a:r>
            <a:r>
              <a:rPr lang="vi-VN" sz="3200" dirty="0">
                <a:solidFill>
                  <a:prstClr val="black"/>
                </a:solidFill>
                <a:latin typeface="Times New Roman" panose="02020603050405020304" pitchFamily="18" charset="0"/>
                <a:cs typeface="Times New Roman" panose="02020603050405020304" pitchFamily="18" charset="0"/>
              </a:rPr>
              <a:t>từ bài tham luận </a:t>
            </a:r>
            <a:endParaRPr lang="vi-VN" sz="3200" dirty="0" smtClean="0">
              <a:solidFill>
                <a:prstClr val="black"/>
              </a:solidFill>
              <a:latin typeface="Times New Roman" panose="02020603050405020304" pitchFamily="18" charset="0"/>
              <a:cs typeface="Times New Roman" panose="02020603050405020304" pitchFamily="18" charset="0"/>
            </a:endParaRPr>
          </a:p>
          <a:p>
            <a:pPr algn="just"/>
            <a:r>
              <a:rPr lang="vi-VN" sz="3200" i="1" dirty="0" smtClean="0">
                <a:solidFill>
                  <a:prstClr val="black"/>
                </a:solidFill>
                <a:latin typeface="Times New Roman" panose="02020603050405020304" pitchFamily="18" charset="0"/>
                <a:cs typeface="Times New Roman" panose="02020603050405020304" pitchFamily="18" charset="0"/>
              </a:rPr>
              <a:t>Thanh </a:t>
            </a:r>
            <a:r>
              <a:rPr lang="vi-VN" sz="3200" i="1" dirty="0">
                <a:solidFill>
                  <a:prstClr val="black"/>
                </a:solidFill>
                <a:latin typeface="Times New Roman" panose="02020603050405020304" pitchFamily="18" charset="0"/>
                <a:cs typeface="Times New Roman" panose="02020603050405020304" pitchFamily="18" charset="0"/>
              </a:rPr>
              <a:t>gươm </a:t>
            </a:r>
            <a:r>
              <a:rPr lang="vi-VN" sz="3200" i="1" dirty="0" smtClean="0">
                <a:solidFill>
                  <a:prstClr val="black"/>
                </a:solidFill>
                <a:latin typeface="Times New Roman" panose="02020603050405020304" pitchFamily="18" charset="0"/>
                <a:cs typeface="Times New Roman" panose="02020603050405020304" pitchFamily="18" charset="0"/>
              </a:rPr>
              <a:t>Đa-mô-clét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của Mác-két tại </a:t>
            </a:r>
            <a:r>
              <a:rPr lang="vi-VN" sz="3200" dirty="0">
                <a:solidFill>
                  <a:prstClr val="black"/>
                </a:solidFill>
                <a:latin typeface="Times New Roman" panose="02020603050405020304" pitchFamily="18" charset="0"/>
                <a:cs typeface="Times New Roman" panose="02020603050405020304" pitchFamily="18" charset="0"/>
              </a:rPr>
              <a:t>cuộc </a:t>
            </a:r>
            <a:r>
              <a:rPr lang="vi-VN" sz="3200" dirty="0" smtClean="0">
                <a:solidFill>
                  <a:prstClr val="black"/>
                </a:solidFill>
                <a:latin typeface="Times New Roman" panose="02020603050405020304" pitchFamily="18" charset="0"/>
                <a:cs typeface="Times New Roman" panose="02020603050405020304" pitchFamily="18" charset="0"/>
              </a:rPr>
              <a:t>họp.</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33380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a:off x="6385321" y="1484851"/>
            <a:ext cx="4791397"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prstClr val="black"/>
                </a:solidFill>
                <a:latin typeface="Times New Roman" panose="02020603050405020304" pitchFamily="18" charset="0"/>
                <a:cs typeface="Times New Roman" panose="02020603050405020304" pitchFamily="18" charset="0"/>
              </a:rPr>
              <a:t>c. Kiểu văn bản + PTBĐ</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20730" y="2310012"/>
            <a:ext cx="4560094" cy="1077218"/>
          </a:xfrm>
          <a:prstGeom prst="rect">
            <a:avLst/>
          </a:prstGeom>
        </p:spPr>
        <p:txBody>
          <a:bodyPr wrap="square">
            <a:spAutoFit/>
          </a:bodyPr>
          <a:lstStyle/>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Văn bản: Nhật dụng</a:t>
            </a:r>
          </a:p>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PTBĐ: Nghị luận</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10486377" y="1085526"/>
            <a:ext cx="1562745" cy="1562745"/>
          </a:xfrm>
          <a:prstGeom prst="rect">
            <a:avLst/>
          </a:prstGeom>
        </p:spPr>
      </p:pic>
      <p:sp>
        <p:nvSpPr>
          <p:cNvPr id="18" name="Rounded Rectangle 17"/>
          <p:cNvSpPr/>
          <p:nvPr/>
        </p:nvSpPr>
        <p:spPr>
          <a:xfrm>
            <a:off x="4053755" y="5127444"/>
            <a:ext cx="4933949" cy="1435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3379539" y="4346071"/>
            <a:ext cx="1562745" cy="1562745"/>
          </a:xfrm>
          <a:prstGeom prst="rect">
            <a:avLst/>
          </a:prstGeom>
        </p:spPr>
      </p:pic>
      <p:sp>
        <p:nvSpPr>
          <p:cNvPr id="20" name="Rounded Rectangle 19"/>
          <p:cNvSpPr/>
          <p:nvPr/>
        </p:nvSpPr>
        <p:spPr>
          <a:xfrm>
            <a:off x="5092301" y="4660454"/>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prstClr val="black"/>
                </a:solidFill>
                <a:latin typeface="Times New Roman" panose="02020603050405020304" pitchFamily="18" charset="0"/>
                <a:cs typeface="Times New Roman" panose="02020603050405020304" pitchFamily="18" charset="0"/>
              </a:rPr>
              <a:t>d. Chủ đề</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240681" y="5485614"/>
            <a:ext cx="4560094" cy="1077218"/>
          </a:xfrm>
          <a:prstGeom prst="rect">
            <a:avLst/>
          </a:prstGeom>
        </p:spPr>
        <p:txBody>
          <a:bodyPr wrap="square">
            <a:spAutoFit/>
          </a:bodyPr>
          <a:lstStyle/>
          <a:p>
            <a:pPr algn="ctr"/>
            <a:r>
              <a:rPr lang="vi-VN" sz="3200" dirty="0" smtClean="0">
                <a:solidFill>
                  <a:prstClr val="black"/>
                </a:solidFill>
                <a:latin typeface="Times New Roman" panose="02020603050405020304" pitchFamily="18" charset="0"/>
                <a:cs typeface="Times New Roman" panose="02020603050405020304" pitchFamily="18" charset="0"/>
              </a:rPr>
              <a:t>Chống chiến tranh, </a:t>
            </a:r>
          </a:p>
          <a:p>
            <a:pPr algn="ctr"/>
            <a:r>
              <a:rPr lang="vi-VN" sz="3200" dirty="0" smtClean="0">
                <a:solidFill>
                  <a:prstClr val="black"/>
                </a:solidFill>
                <a:latin typeface="Times New Roman" panose="02020603050405020304" pitchFamily="18" charset="0"/>
                <a:cs typeface="Times New Roman" panose="02020603050405020304" pitchFamily="18" charset="0"/>
              </a:rPr>
              <a:t>bảo vệ hòa bình.</a:t>
            </a: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1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arn(inVertical)">
                                      <p:cBhvr>
                                        <p:cTn id="51" dur="500"/>
                                        <p:tgtEl>
                                          <p:spTgt spid="1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p:bldP spid="14" grpId="0" animBg="1"/>
      <p:bldP spid="16" grpId="0" animBg="1"/>
      <p:bldP spid="18" grpId="0" animBg="1"/>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3028950" y="1052863"/>
            <a:ext cx="2362200" cy="5847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0" y="196714"/>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196714"/>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196714"/>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91150" y="1637638"/>
            <a:ext cx="6591300" cy="1477328"/>
          </a:xfrm>
          <a:prstGeom prst="rect">
            <a:avLst/>
          </a:prstGeom>
          <a:solidFill>
            <a:schemeClr val="accent6">
              <a:lumMod val="20000"/>
              <a:lumOff val="8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1</a:t>
            </a:r>
            <a:r>
              <a:rPr kumimoji="0" lang="vi-VN" sz="3000" b="1" i="0" u="none" strike="noStrike" kern="0" cap="none" spc="0" normalizeH="0" baseline="0" noProof="0" dirty="0">
                <a:ln>
                  <a:noFill/>
                </a:ln>
                <a:solidFill>
                  <a:prstClr val="black"/>
                </a:solidFill>
                <a:effectLst/>
                <a:uLnTx/>
                <a:uFillTx/>
                <a:latin typeface="+mj-lt"/>
              </a:rPr>
              <a:t>: Từ đầu … </a:t>
            </a:r>
            <a:r>
              <a:rPr kumimoji="0" lang="vi-VN" sz="3000" b="1" i="1" u="none" strike="noStrike" kern="0" cap="none" spc="0" normalizeH="0" baseline="0" noProof="0" dirty="0">
                <a:ln>
                  <a:noFill/>
                </a:ln>
                <a:solidFill>
                  <a:prstClr val="black"/>
                </a:solidFill>
                <a:effectLst/>
                <a:uLnTx/>
                <a:uFillTx/>
                <a:latin typeface="+mj-lt"/>
              </a:rPr>
              <a:t>sống tốt đẹp hơn</a:t>
            </a:r>
            <a:r>
              <a:rPr kumimoji="0" lang="vi-VN" sz="3000" b="1" i="0" u="none" strike="noStrike" kern="0" cap="none" spc="0" normalizeH="0" baseline="0" noProof="0" dirty="0">
                <a:ln>
                  <a:noFill/>
                </a:ln>
                <a:solidFill>
                  <a:prstClr val="black"/>
                </a:solidFill>
                <a:effectLst/>
                <a:uLnTx/>
                <a:uFillTx/>
                <a:latin typeface="+mj-lt"/>
              </a:rPr>
              <a:t> → </a:t>
            </a:r>
            <a:r>
              <a:rPr kumimoji="0" lang="vi-VN" sz="3000" b="0" i="0" u="none" strike="noStrike" kern="0" cap="none" spc="0" normalizeH="0" baseline="0" noProof="0" dirty="0">
                <a:ln>
                  <a:noFill/>
                </a:ln>
                <a:solidFill>
                  <a:prstClr val="black"/>
                </a:solidFill>
                <a:effectLst/>
                <a:uLnTx/>
                <a:uFillTx/>
                <a:latin typeface="+mj-lt"/>
              </a:rPr>
              <a:t>Nguy cơ chiến tranh hạt nhân đang đè nặng lên toàn trái đất</a:t>
            </a:r>
            <a:r>
              <a:rPr kumimoji="0" lang="vi-VN" sz="3000" b="0" i="0" u="none" strike="noStrike" kern="0" cap="none" spc="0" normalizeH="0" baseline="0" noProof="0" dirty="0" smtClean="0">
                <a:ln>
                  <a:noFill/>
                </a:ln>
                <a:solidFill>
                  <a:prstClr val="black"/>
                </a:solidFill>
                <a:effectLst/>
                <a:uLnTx/>
                <a:uFillTx/>
                <a:latin typeface="+mj-lt"/>
              </a:rPr>
              <a:t>.</a:t>
            </a:r>
          </a:p>
        </p:txBody>
      </p:sp>
      <p:pic>
        <p:nvPicPr>
          <p:cNvPr id="9" name="Picture 8"/>
          <p:cNvPicPr>
            <a:picLocks noChangeAspect="1"/>
          </p:cNvPicPr>
          <p:nvPr/>
        </p:nvPicPr>
        <p:blipFill>
          <a:blip r:embed="rId2"/>
          <a:stretch>
            <a:fillRect/>
          </a:stretch>
        </p:blipFill>
        <p:spPr>
          <a:xfrm>
            <a:off x="-197771" y="1637638"/>
            <a:ext cx="5798471" cy="5093226"/>
          </a:xfrm>
          <a:prstGeom prst="rect">
            <a:avLst/>
          </a:prstGeom>
          <a:ln>
            <a:noFill/>
          </a:ln>
          <a:effectLst>
            <a:softEdge rad="635000"/>
          </a:effectLst>
        </p:spPr>
      </p:pic>
      <p:sp>
        <p:nvSpPr>
          <p:cNvPr id="10" name="Rectangle 9"/>
          <p:cNvSpPr/>
          <p:nvPr/>
        </p:nvSpPr>
        <p:spPr>
          <a:xfrm>
            <a:off x="5391150" y="3430950"/>
            <a:ext cx="6591300" cy="1477328"/>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2</a:t>
            </a:r>
            <a:r>
              <a:rPr kumimoji="0" lang="vi-VN" sz="3000" b="1" i="0" u="none" strike="noStrike" kern="0" cap="none" spc="0" normalizeH="0" baseline="0" noProof="0" dirty="0">
                <a:ln>
                  <a:noFill/>
                </a:ln>
                <a:solidFill>
                  <a:prstClr val="black"/>
                </a:solidFill>
                <a:effectLst/>
                <a:uLnTx/>
                <a:uFillTx/>
                <a:latin typeface="+mj-lt"/>
              </a:rPr>
              <a:t>: Tiếp theo … </a:t>
            </a:r>
            <a:r>
              <a:rPr kumimoji="0" lang="vi-VN" sz="3000" b="1" i="1" u="none" strike="noStrike" kern="0" cap="none" spc="0" normalizeH="0" baseline="0" noProof="0" dirty="0">
                <a:ln>
                  <a:noFill/>
                </a:ln>
                <a:solidFill>
                  <a:prstClr val="black"/>
                </a:solidFill>
                <a:effectLst/>
                <a:uLnTx/>
                <a:uFillTx/>
                <a:latin typeface="+mj-lt"/>
              </a:rPr>
              <a:t>xuất phát của nó</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smtClean="0">
                <a:ln>
                  <a:noFill/>
                </a:ln>
                <a:solidFill>
                  <a:prstClr val="black"/>
                </a:solidFill>
                <a:effectLst/>
                <a:uLnTx/>
                <a:uFillTx/>
                <a:latin typeface="+mj-lt"/>
              </a:rPr>
              <a:t>Chứng</a:t>
            </a:r>
            <a:r>
              <a:rPr kumimoji="0" lang="vi-VN" sz="3000" b="0" i="0" u="none" strike="noStrike" kern="0" cap="none" spc="0" normalizeH="0" noProof="0" dirty="0" smtClean="0">
                <a:ln>
                  <a:noFill/>
                </a:ln>
                <a:solidFill>
                  <a:prstClr val="black"/>
                </a:solidFill>
                <a:effectLst/>
                <a:uLnTx/>
                <a:uFillTx/>
                <a:latin typeface="+mj-lt"/>
              </a:rPr>
              <a:t> minh</a:t>
            </a:r>
            <a:r>
              <a:rPr kumimoji="0" lang="vi-VN" sz="3000" b="0" i="0" u="none" strike="noStrike" kern="0" cap="none" spc="0" normalizeH="0" baseline="0" noProof="0" dirty="0" smtClean="0">
                <a:ln>
                  <a:noFill/>
                </a:ln>
                <a:solidFill>
                  <a:prstClr val="black"/>
                </a:solidFill>
                <a:effectLst/>
                <a:uLnTx/>
                <a:uFillTx/>
                <a:latin typeface="+mj-lt"/>
              </a:rPr>
              <a:t> cho </a:t>
            </a:r>
            <a:r>
              <a:rPr kumimoji="0" lang="vi-VN" sz="3000" b="0" i="0" u="none" strike="noStrike" kern="0" cap="none" spc="0" normalizeH="0" baseline="0" noProof="0" dirty="0">
                <a:ln>
                  <a:noFill/>
                </a:ln>
                <a:solidFill>
                  <a:prstClr val="black"/>
                </a:solidFill>
                <a:effectLst/>
                <a:uLnTx/>
                <a:uFillTx/>
                <a:latin typeface="+mj-lt"/>
              </a:rPr>
              <a:t>sự nguy hiểm và phi lý của chiến tranh hạt nhân</a:t>
            </a:r>
            <a:r>
              <a:rPr kumimoji="0" lang="vi-VN" sz="3000" b="0" i="0" u="none" strike="noStrike" kern="0" cap="none" spc="0" normalizeH="0" baseline="0" noProof="0" dirty="0" smtClean="0">
                <a:ln>
                  <a:noFill/>
                </a:ln>
                <a:solidFill>
                  <a:prstClr val="black"/>
                </a:solidFill>
                <a:effectLst/>
                <a:uLnTx/>
                <a:uFillTx/>
                <a:latin typeface="+mj-lt"/>
              </a:rPr>
              <a:t>.</a:t>
            </a:r>
          </a:p>
        </p:txBody>
      </p:sp>
      <p:sp>
        <p:nvSpPr>
          <p:cNvPr id="11" name="Rectangle 10"/>
          <p:cNvSpPr/>
          <p:nvPr/>
        </p:nvSpPr>
        <p:spPr>
          <a:xfrm>
            <a:off x="5391150" y="5143396"/>
            <a:ext cx="6591300" cy="1015663"/>
          </a:xfrm>
          <a:prstGeom prst="rect">
            <a:avLst/>
          </a:prstGeom>
          <a:solidFill>
            <a:schemeClr val="accent6">
              <a:lumMod val="60000"/>
              <a:lumOff val="4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3</a:t>
            </a:r>
            <a:r>
              <a:rPr kumimoji="0" lang="vi-VN" sz="3000" b="1" i="0" u="none" strike="noStrike" kern="0" cap="none" spc="0" normalizeH="0" baseline="0" noProof="0" dirty="0">
                <a:ln>
                  <a:noFill/>
                </a:ln>
                <a:solidFill>
                  <a:prstClr val="black"/>
                </a:solidFill>
                <a:effectLst/>
                <a:uLnTx/>
                <a:uFillTx/>
                <a:latin typeface="+mj-lt"/>
              </a:rPr>
              <a:t>: … </a:t>
            </a:r>
            <a:r>
              <a:rPr kumimoji="0" lang="vi-VN" sz="3000" b="1" i="1" u="none" strike="noStrike" kern="0" cap="none" spc="0" normalizeH="0" baseline="0" noProof="0" dirty="0">
                <a:ln>
                  <a:noFill/>
                </a:ln>
                <a:solidFill>
                  <a:prstClr val="black"/>
                </a:solidFill>
                <a:effectLst/>
                <a:uLnTx/>
                <a:uFillTx/>
                <a:latin typeface="+mj-lt"/>
              </a:rPr>
              <a:t>còn lại</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Nhiệm vụ của chúng ta và đề nghị của nhà </a:t>
            </a:r>
            <a:r>
              <a:rPr kumimoji="0" lang="vi-VN" sz="3000" b="0" i="0" u="none" strike="noStrike" kern="0" cap="none" spc="0" normalizeH="0" baseline="0" noProof="0" dirty="0" smtClean="0">
                <a:ln>
                  <a:noFill/>
                </a:ln>
                <a:solidFill>
                  <a:prstClr val="black"/>
                </a:solidFill>
                <a:effectLst/>
                <a:uLnTx/>
                <a:uFillTx/>
                <a:latin typeface="+mj-lt"/>
              </a:rPr>
              <a:t>văn.</a:t>
            </a:r>
          </a:p>
        </p:txBody>
      </p:sp>
      <p:sp>
        <p:nvSpPr>
          <p:cNvPr id="12" name="TextBox 11"/>
          <p:cNvSpPr txBox="1"/>
          <p:nvPr/>
        </p:nvSpPr>
        <p:spPr>
          <a:xfrm>
            <a:off x="3384343" y="991308"/>
            <a:ext cx="1651414" cy="707886"/>
          </a:xfrm>
          <a:prstGeom prst="rect">
            <a:avLst/>
          </a:prstGeom>
          <a:noFill/>
        </p:spPr>
        <p:txBody>
          <a:bodyPr wrap="none" rtlCol="0">
            <a:spAutoFit/>
          </a:bodyPr>
          <a:lstStyle/>
          <a:p>
            <a:r>
              <a:rPr lang="vi-VN" sz="4000" b="1" dirty="0" smtClean="0">
                <a:latin typeface="+mj-lt"/>
              </a:rPr>
              <a:t>Bố cục</a:t>
            </a:r>
            <a:endParaRPr lang="en-US" sz="4000" b="1" dirty="0">
              <a:latin typeface="+mj-lt"/>
            </a:endParaRPr>
          </a:p>
        </p:txBody>
      </p:sp>
    </p:spTree>
    <p:extLst>
      <p:ext uri="{BB962C8B-B14F-4D97-AF65-F5344CB8AC3E}">
        <p14:creationId xmlns:p14="http://schemas.microsoft.com/office/powerpoint/2010/main" val="42813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0" grpId="0" animBg="1"/>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1715</TotalTime>
  <Words>1684</Words>
  <Application>Microsoft Office PowerPoint</Application>
  <PresentationFormat>Widescreen</PresentationFormat>
  <Paragraphs>118</Paragraphs>
  <Slides>29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42</cp:revision>
  <dcterms:created xsi:type="dcterms:W3CDTF">2021-08-17T09:33:20Z</dcterms:created>
  <dcterms:modified xsi:type="dcterms:W3CDTF">2021-08-18T14:08:57Z</dcterms:modified>
</cp:coreProperties>
</file>