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364" r:id="rId2"/>
    <p:sldId id="258" r:id="rId3"/>
    <p:sldId id="257" r:id="rId4"/>
    <p:sldId id="362" r:id="rId5"/>
    <p:sldId id="366" r:id="rId6"/>
    <p:sldId id="262" r:id="rId7"/>
    <p:sldId id="265" r:id="rId8"/>
    <p:sldId id="267" r:id="rId9"/>
    <p:sldId id="270" r:id="rId10"/>
    <p:sldId id="271" r:id="rId11"/>
    <p:sldId id="261" r:id="rId12"/>
    <p:sldId id="272" r:id="rId13"/>
    <p:sldId id="359" r:id="rId14"/>
    <p:sldId id="273" r:id="rId15"/>
    <p:sldId id="274" r:id="rId16"/>
    <p:sldId id="263" r:id="rId17"/>
    <p:sldId id="264" r:id="rId18"/>
    <p:sldId id="356" r:id="rId19"/>
    <p:sldId id="357" r:id="rId20"/>
    <p:sldId id="276" r:id="rId21"/>
    <p:sldId id="268" r:id="rId22"/>
    <p:sldId id="360" r:id="rId23"/>
    <p:sldId id="358" r:id="rId24"/>
    <p:sldId id="355" r:id="rId25"/>
    <p:sldId id="345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75" autoAdjust="0"/>
    <p:restoredTop sz="83401" autoAdjust="0"/>
  </p:normalViewPr>
  <p:slideViewPr>
    <p:cSldViewPr snapToGrid="0">
      <p:cViewPr>
        <p:scale>
          <a:sx n="79" d="100"/>
          <a:sy n="79" d="100"/>
        </p:scale>
        <p:origin x="-300" y="-3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BC8938-7BFE-4F5F-9F89-94D62A75682E}" type="datetimeFigureOut">
              <a:rPr lang="en-US" smtClean="0"/>
              <a:pPr/>
              <a:t>3/17/2024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0DB237-BCF4-4266-AD46-E505AE33065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737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ơi giữ chỗ cho Hình ảnh của Bản chiế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ơi giữ chỗ cho Ghi chú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Nơi giữ chỗ cho Số hiệu Bản chiế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0DB237-BCF4-4266-AD46-E505AE330657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ơi giữ chỗ cho Hình ảnh của Bản chiế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ơi giữ chỗ cho Ghi chú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Nơi giữ chỗ cho Số hiệu Bản chiế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0DB237-BCF4-4266-AD46-E505AE330657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6479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0DB237-BCF4-4266-AD46-E505AE330657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4694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0DB237-BCF4-4266-AD46-E505AE330657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6644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0DB237-BCF4-4266-AD46-E505AE330657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4570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0DB237-BCF4-4266-AD46-E505AE330657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2018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0DB237-BCF4-4266-AD46-E505AE330657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2291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0DB237-BCF4-4266-AD46-E505AE330657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9131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17807F-3492-4D18-B26D-0689CAEE5AF8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9428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3581AB4-0F1C-43C0-86E0-7A6A672E8F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180F43D4-AF8B-46A0-96FF-B9BB49DDE9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6FB23CC-EE5E-42B1-9D60-453DEB0173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534AB-1805-4802-8802-24CC010F0307}" type="datetimeFigureOut">
              <a:rPr lang="en-US" smtClean="0"/>
              <a:pPr/>
              <a:t>3/17/2024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3FD68EB-7E9C-4CC7-AB1F-9E9914044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B55D5E6-3BF0-46DA-847C-F18FD86CA1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00C0F-9E5F-4A29-9518-D2824FA02DA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9264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5B20EBD-B283-41AC-8C85-FA1314A829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5C419E6-7C8A-4AA9-94CD-9F5A8680F0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2CF2330-BA8F-49E4-BFB3-2E0E902E8A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534AB-1805-4802-8802-24CC010F0307}" type="datetimeFigureOut">
              <a:rPr lang="en-US" smtClean="0"/>
              <a:pPr/>
              <a:t>3/17/2024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702DF70-9680-47CC-AC3D-F242FDDFAF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9A8E13F-76D1-40AA-948D-6ADCD6A46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00C0F-9E5F-4A29-9518-D2824FA02DA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2903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4FFF4108-8884-4C0A-997B-52408501AAA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8056424-54E1-4C64-919E-D5012B7732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13D20E1-1779-4BC4-96D9-E882017EDD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534AB-1805-4802-8802-24CC010F0307}" type="datetimeFigureOut">
              <a:rPr lang="en-US" smtClean="0"/>
              <a:pPr/>
              <a:t>3/17/2024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018F652-CD4E-46EA-A834-44E1F41236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12176D0-B4AE-4B59-9E03-650B70255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00C0F-9E5F-4A29-9518-D2824FA02DA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1801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580B3E2-D95E-40BD-9983-68FF24697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AF4A895-E647-4530-9471-DB4F730589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772CA2F-F0F1-4CB4-AB68-97190BEC69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534AB-1805-4802-8802-24CC010F0307}" type="datetimeFigureOut">
              <a:rPr lang="en-US" smtClean="0"/>
              <a:pPr/>
              <a:t>3/17/2024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E439672-7A73-4AA8-845A-6F1B84201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DAAB8D3-58F3-4C7A-AFB1-2FF6EEE44B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00C0F-9E5F-4A29-9518-D2824FA02DA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1939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73C6589-F9F9-4C2F-92F9-54184D23CA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8C44BEA-67D2-4227-8E8C-270BE4CC53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F54B5FA-4896-4544-B8C2-A1E6C511E1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534AB-1805-4802-8802-24CC010F0307}" type="datetimeFigureOut">
              <a:rPr lang="en-US" smtClean="0"/>
              <a:pPr/>
              <a:t>3/17/2024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2555358-F6EC-4B81-AC18-017D65B45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DA9CAE9-5CFD-42E0-B3E3-16BDF5C2F2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00C0F-9E5F-4A29-9518-D2824FA02DA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951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AB67765-C2F5-4BA5-9C99-D67C3228ED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39B3752-4249-4909-ACB3-CD65F2A407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B61357F-EC89-4EA7-B114-FD3656C3D7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F7F8801-046E-4F08-8D62-5D9D2F6605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534AB-1805-4802-8802-24CC010F0307}" type="datetimeFigureOut">
              <a:rPr lang="en-US" smtClean="0"/>
              <a:pPr/>
              <a:t>3/17/2024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7D702B4-4A6C-4B5D-A67F-19515E328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9FA212B-160E-48A5-9E1B-9C1648DC8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00C0F-9E5F-4A29-9518-D2824FA02DA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3670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11CF113-E67D-4050-8722-FCF49A17ED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AA84D37-B89F-43B3-9008-0EE1374BD0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F3B765A-A221-48EA-A3D0-A6947C6B5C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CF85468D-EDB1-468A-81B1-0F685D15AD3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6E515D3A-BEE6-428B-826E-B57EE108D6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84A97E04-AF7F-40CA-9FFF-D08F75621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534AB-1805-4802-8802-24CC010F0307}" type="datetimeFigureOut">
              <a:rPr lang="en-US" smtClean="0"/>
              <a:pPr/>
              <a:t>3/17/2024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0D420931-9F2E-4440-B92E-5D0C3A967D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66597D8C-0353-4624-8553-E869FEFB0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00C0F-9E5F-4A29-9518-D2824FA02DA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9033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F3DEE45-A71C-4240-9FC2-6994AA5D02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C5A3A932-0001-421D-8D94-456AF85C6E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534AB-1805-4802-8802-24CC010F0307}" type="datetimeFigureOut">
              <a:rPr lang="en-US" smtClean="0"/>
              <a:pPr/>
              <a:t>3/17/2024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D97FBEA3-FFBE-4A47-8446-560899D542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96B741C-A169-4698-924E-77678D4E4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00C0F-9E5F-4A29-9518-D2824FA02DA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1722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616B56D-17E8-4656-BA99-6E66721067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534AB-1805-4802-8802-24CC010F0307}" type="datetimeFigureOut">
              <a:rPr lang="en-US" smtClean="0"/>
              <a:pPr/>
              <a:t>3/17/2024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A3B19D0E-006B-460C-9846-A1ECBAC4C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1DBB058E-B1E7-46FE-A2FC-0E1CDF1A4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00C0F-9E5F-4A29-9518-D2824FA02DA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8421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CE3766-4334-42E1-ACD9-21E22BEF7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E82B423-F6CE-4574-B11D-401EED11AF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B9B80D6-C98C-4380-ACAD-D73DAC726C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F7D93AC-22D8-4780-8586-B78CC64958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534AB-1805-4802-8802-24CC010F0307}" type="datetimeFigureOut">
              <a:rPr lang="en-US" smtClean="0"/>
              <a:pPr/>
              <a:t>3/17/2024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5FC001F-E70C-4DB5-966D-0416AF35BB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4C25858-46FD-41AB-BD23-EC923B5FB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00C0F-9E5F-4A29-9518-D2824FA02DA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8733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92BCBCE-65E9-4A30-B062-4BA8FD427C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1CC44D7C-1F18-43C9-89B8-72DB8B1717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1262820-C04E-4DA9-8BD7-92FD9DD78D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B595BE2-A832-40EA-98E7-B116E35ED7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534AB-1805-4802-8802-24CC010F0307}" type="datetimeFigureOut">
              <a:rPr lang="en-US" smtClean="0"/>
              <a:pPr/>
              <a:t>3/17/2024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F0C6FAD-F85A-47C8-8A14-01564CB6CD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0BF6C12-EB22-4B5E-9A0F-F8CB2E003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00C0F-9E5F-4A29-9518-D2824FA02DA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5271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78667153-8642-42DA-B3BC-54520A8B4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DD168DC-D0DA-4143-982F-C895D5DB4E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9D0D2F2-B5EC-49F9-A0BF-C325D0C9D2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4534AB-1805-4802-8802-24CC010F0307}" type="datetimeFigureOut">
              <a:rPr lang="en-US" smtClean="0"/>
              <a:pPr/>
              <a:t>3/17/2024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1D41152-90DB-4D7B-983D-40D4598D6C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0A8EDDA-0357-48C5-8236-6AB44BA498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F00C0F-9E5F-4A29-9518-D2824FA02DA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3364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notesSlide" Target="../notesSlides/notesSlide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jpe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10" Type="http://schemas.openxmlformats.org/officeDocument/2006/relationships/image" Target="../media/image16.jpeg"/><Relationship Id="rId4" Type="http://schemas.openxmlformats.org/officeDocument/2006/relationships/image" Target="../media/image9.png"/><Relationship Id="rId9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C9992BDF-6034-4A0D-ADEC-05762A25834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D47B5E"/>
                </a:solidFill>
              </a:ln>
              <a:solidFill>
                <a:srgbClr val="D47B5E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BEEC21B-3C2F-4A79-9D19-41489876807B}"/>
              </a:ext>
            </a:extLst>
          </p:cNvPr>
          <p:cNvSpPr txBox="1"/>
          <p:nvPr/>
        </p:nvSpPr>
        <p:spPr>
          <a:xfrm>
            <a:off x="543560" y="0"/>
            <a:ext cx="1035558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dirty="0">
                <a:latin typeface="Arial" pitchFamily="34" charset="0"/>
                <a:ea typeface="Arrus-Black" pitchFamily="18" charset="0"/>
                <a:cs typeface="Arial" pitchFamily="34" charset="0"/>
              </a:rPr>
              <a:t>ĐỊA LÍ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09E543E0-70E0-4BFF-A536-DA981E8645F2}"/>
              </a:ext>
            </a:extLst>
          </p:cNvPr>
          <p:cNvCxnSpPr/>
          <p:nvPr/>
        </p:nvCxnSpPr>
        <p:spPr>
          <a:xfrm>
            <a:off x="0" y="2468880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>
            <a:extLst>
              <a:ext uri="{FF2B5EF4-FFF2-40B4-BE49-F238E27FC236}">
                <a16:creationId xmlns:a16="http://schemas.microsoft.com/office/drawing/2014/main" xmlns="" id="{A821A9B3-1D70-4C1B-8230-02D601FF600B}"/>
              </a:ext>
            </a:extLst>
          </p:cNvPr>
          <p:cNvSpPr/>
          <p:nvPr/>
        </p:nvSpPr>
        <p:spPr>
          <a:xfrm>
            <a:off x="9349740" y="594360"/>
            <a:ext cx="1874520" cy="18745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dirty="0">
                <a:solidFill>
                  <a:srgbClr val="7030A0"/>
                </a:solidFill>
                <a:latin typeface="Arrus-Black" pitchFamily="18" charset="0"/>
                <a:ea typeface="Arrus-Black" pitchFamily="18" charset="0"/>
                <a:cs typeface="Arrus-Black" pitchFamily="18" charset="0"/>
              </a:rPr>
              <a:t>9</a:t>
            </a:r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7AAD7255-5B03-4822-9723-3E4A898FDC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40" y="2434842"/>
            <a:ext cx="5128260" cy="5533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896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6C3C4FF-4A5A-4311-B130-A4CE5C436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3332" y="110855"/>
            <a:ext cx="657442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TRÍ NHỚ SIÊU PHÀM</a:t>
            </a:r>
          </a:p>
        </p:txBody>
      </p:sp>
      <p:pic>
        <p:nvPicPr>
          <p:cNvPr id="4" name="Picture 3" descr="16.jpg">
            <a:extLst>
              <a:ext uri="{FF2B5EF4-FFF2-40B4-BE49-F238E27FC236}">
                <a16:creationId xmlns:a16="http://schemas.microsoft.com/office/drawing/2014/main" xmlns="" id="{521AD27F-4424-41A7-B34C-3DA55DF9D342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9616" y="254854"/>
            <a:ext cx="4362096" cy="618104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52FD3A7-6E66-43D1-BF05-7F09AA2240F5}"/>
              </a:ext>
            </a:extLst>
          </p:cNvPr>
          <p:cNvSpPr txBox="1"/>
          <p:nvPr/>
        </p:nvSpPr>
        <p:spPr>
          <a:xfrm>
            <a:off x="5373315" y="1158623"/>
            <a:ext cx="6314453" cy="221599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342900" marR="0" indent="-3429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Thời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gian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2 </a:t>
            </a: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phút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đọc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SGK</a:t>
            </a:r>
          </a:p>
          <a:p>
            <a:pPr marL="342900" marR="0" indent="-3429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2400" dirty="0" err="1">
                <a:solidFill>
                  <a:srgbClr val="0070C0"/>
                </a:solidFill>
                <a:effectLst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Thi</a:t>
            </a:r>
            <a:r>
              <a:rPr lang="en-US" sz="2400" dirty="0">
                <a:solidFill>
                  <a:srgbClr val="0070C0"/>
                </a:solidFill>
                <a:effectLst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đấu</a:t>
            </a:r>
            <a:r>
              <a:rPr lang="en-US" sz="2400" dirty="0">
                <a:solidFill>
                  <a:srgbClr val="0070C0"/>
                </a:solidFill>
                <a:effectLst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theo</a:t>
            </a:r>
            <a:r>
              <a:rPr lang="en-US" sz="2400" dirty="0">
                <a:solidFill>
                  <a:srgbClr val="0070C0"/>
                </a:solidFill>
                <a:effectLst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đội</a:t>
            </a:r>
            <a:endParaRPr lang="en-US" sz="2400" dirty="0">
              <a:solidFill>
                <a:srgbClr val="0070C0"/>
              </a:solidFill>
              <a:effectLst/>
              <a:latin typeface="Arial" pitchFamily="34" charset="0"/>
              <a:ea typeface="Roboto" panose="02000000000000000000" pitchFamily="2" charset="0"/>
              <a:cs typeface="Arial" pitchFamily="34" charset="0"/>
            </a:endParaRPr>
          </a:p>
          <a:p>
            <a:pPr marL="342900" marR="0" indent="-3429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Trình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bày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trên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bảng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nhóm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nhằm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hoàn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thành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sơ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đồ</a:t>
            </a:r>
            <a:endParaRPr lang="en-US" sz="2400" dirty="0">
              <a:solidFill>
                <a:srgbClr val="0070C0"/>
              </a:solidFill>
              <a:latin typeface="Arial" pitchFamily="34" charset="0"/>
              <a:ea typeface="Roboto" panose="02000000000000000000" pitchFamily="2" charset="0"/>
              <a:cs typeface="Arial" pitchFamily="34" charset="0"/>
            </a:endParaRPr>
          </a:p>
          <a:p>
            <a:pPr marL="342900" marR="0" indent="-3429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2400" dirty="0" err="1">
                <a:solidFill>
                  <a:srgbClr val="0070C0"/>
                </a:solidFill>
                <a:effectLst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Thuyết</a:t>
            </a:r>
            <a:r>
              <a:rPr lang="en-US" sz="2400" dirty="0">
                <a:solidFill>
                  <a:srgbClr val="0070C0"/>
                </a:solidFill>
                <a:effectLst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trình</a:t>
            </a:r>
            <a:r>
              <a:rPr lang="en-US" sz="2400" dirty="0">
                <a:solidFill>
                  <a:srgbClr val="0070C0"/>
                </a:solidFill>
                <a:effectLst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ngẫu</a:t>
            </a:r>
            <a:r>
              <a:rPr lang="en-US" sz="2400" dirty="0">
                <a:solidFill>
                  <a:srgbClr val="0070C0"/>
                </a:solidFill>
                <a:effectLst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nhiên</a:t>
            </a:r>
            <a:endParaRPr lang="en-US" sz="2400" dirty="0">
              <a:solidFill>
                <a:srgbClr val="0070C0"/>
              </a:solidFill>
              <a:effectLst/>
              <a:latin typeface="Arial" pitchFamily="34" charset="0"/>
              <a:ea typeface="Roboto" panose="02000000000000000000" pitchFamily="2" charset="0"/>
              <a:cs typeface="Arial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DE30D75-953A-4B09-9205-813E2CF28795}"/>
              </a:ext>
            </a:extLst>
          </p:cNvPr>
          <p:cNvSpPr txBox="1"/>
          <p:nvPr/>
        </p:nvSpPr>
        <p:spPr>
          <a:xfrm>
            <a:off x="5501059" y="4818366"/>
            <a:ext cx="2652233" cy="48090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457200" marR="0" indent="-4572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Cư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trú</a:t>
            </a:r>
            <a:endParaRPr lang="en-US" sz="2400" dirty="0">
              <a:solidFill>
                <a:srgbClr val="0070C0"/>
              </a:solidFill>
              <a:latin typeface="Arial" pitchFamily="34" charset="0"/>
              <a:ea typeface="Roboto" panose="02000000000000000000" pitchFamily="2" charset="0"/>
              <a:cs typeface="Arial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81F66396-F303-44AF-AECB-DC7661323405}"/>
              </a:ext>
            </a:extLst>
          </p:cNvPr>
          <p:cNvSpPr txBox="1"/>
          <p:nvPr/>
        </p:nvSpPr>
        <p:spPr>
          <a:xfrm>
            <a:off x="5501059" y="4200659"/>
            <a:ext cx="2652233" cy="480901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marL="0" marR="0" indent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Kinh</a:t>
            </a:r>
            <a:endParaRPr lang="en-US" sz="2400" dirty="0">
              <a:solidFill>
                <a:srgbClr val="0070C0"/>
              </a:solidFill>
              <a:effectLst/>
              <a:latin typeface="Arial" pitchFamily="34" charset="0"/>
              <a:ea typeface="Roboto" panose="02000000000000000000" pitchFamily="2" charset="0"/>
              <a:cs typeface="Arial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7BC77934-80D2-4CF7-ABA2-20890D94D7FF}"/>
              </a:ext>
            </a:extLst>
          </p:cNvPr>
          <p:cNvSpPr txBox="1"/>
          <p:nvPr/>
        </p:nvSpPr>
        <p:spPr>
          <a:xfrm>
            <a:off x="8758520" y="4200659"/>
            <a:ext cx="2652234" cy="480901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marL="0" marR="0" indent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Dân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tộc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khác</a:t>
            </a:r>
            <a:endParaRPr lang="en-US" sz="2400" dirty="0">
              <a:solidFill>
                <a:srgbClr val="0070C0"/>
              </a:solidFill>
              <a:effectLst/>
              <a:latin typeface="Arial" pitchFamily="34" charset="0"/>
              <a:ea typeface="Roboto" panose="02000000000000000000" pitchFamily="2" charset="0"/>
              <a:cs typeface="Arial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6E0CEB4B-539F-41B5-BABD-F214B7926DDC}"/>
              </a:ext>
            </a:extLst>
          </p:cNvPr>
          <p:cNvSpPr txBox="1"/>
          <p:nvPr/>
        </p:nvSpPr>
        <p:spPr>
          <a:xfrm>
            <a:off x="8758520" y="4817678"/>
            <a:ext cx="2652234" cy="17912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342900" marR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Các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nhóm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chính</a:t>
            </a:r>
            <a:endParaRPr lang="en-US" sz="2400" dirty="0">
              <a:solidFill>
                <a:srgbClr val="0070C0"/>
              </a:solidFill>
              <a:latin typeface="Arial" pitchFamily="34" charset="0"/>
              <a:ea typeface="Roboto" panose="02000000000000000000" pitchFamily="2" charset="0"/>
              <a:cs typeface="Arial" pitchFamily="34" charset="0"/>
            </a:endParaRPr>
          </a:p>
          <a:p>
            <a:pPr marL="342900" marR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Cư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trú</a:t>
            </a:r>
            <a:endParaRPr lang="en-US" sz="2400" dirty="0">
              <a:solidFill>
                <a:srgbClr val="0070C0"/>
              </a:solidFill>
              <a:latin typeface="Arial" pitchFamily="34" charset="0"/>
              <a:ea typeface="Roboto" panose="02000000000000000000" pitchFamily="2" charset="0"/>
              <a:cs typeface="Arial" pitchFamily="34" charset="0"/>
            </a:endParaRPr>
          </a:p>
          <a:p>
            <a:pPr marL="342900" marR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2400" dirty="0" err="1">
                <a:solidFill>
                  <a:srgbClr val="0070C0"/>
                </a:solidFill>
                <a:effectLst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Dân</a:t>
            </a:r>
            <a:r>
              <a:rPr lang="en-US" sz="2400" dirty="0">
                <a:solidFill>
                  <a:srgbClr val="0070C0"/>
                </a:solidFill>
                <a:effectLst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tộc</a:t>
            </a:r>
            <a:r>
              <a:rPr lang="en-US" sz="2400" dirty="0">
                <a:solidFill>
                  <a:srgbClr val="0070C0"/>
                </a:solidFill>
                <a:effectLst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chính</a:t>
            </a:r>
            <a:endParaRPr lang="en-US" sz="2400" dirty="0">
              <a:solidFill>
                <a:srgbClr val="0070C0"/>
              </a:solidFill>
              <a:effectLst/>
              <a:latin typeface="Arial" pitchFamily="34" charset="0"/>
              <a:ea typeface="Roboto" panose="02000000000000000000" pitchFamily="2" charset="0"/>
              <a:cs typeface="Arial" pitchFamily="34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xmlns="" id="{C1B2B8E4-0712-4F41-926E-E02A40E8DA55}"/>
              </a:ext>
            </a:extLst>
          </p:cNvPr>
          <p:cNvSpPr txBox="1">
            <a:spLocks/>
          </p:cNvSpPr>
          <p:nvPr/>
        </p:nvSpPr>
        <p:spPr>
          <a:xfrm>
            <a:off x="5364402" y="3110236"/>
            <a:ext cx="65744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2. PHÂN BỐ CÁC DÂN TỘC</a:t>
            </a:r>
          </a:p>
        </p:txBody>
      </p:sp>
      <p:pic>
        <p:nvPicPr>
          <p:cNvPr id="15" name="2 Minute Timer (Nho)">
            <a:hlinkClick r:id="" action="ppaction://media"/>
            <a:extLst>
              <a:ext uri="{FF2B5EF4-FFF2-40B4-BE49-F238E27FC236}">
                <a16:creationId xmlns:a16="http://schemas.microsoft.com/office/drawing/2014/main" xmlns="" id="{95AF5B8C-1E00-4D52-9040-AAE46C5BBC3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5691086" y="5354641"/>
            <a:ext cx="2179582" cy="1225058"/>
          </a:xfrm>
          <a:prstGeom prst="rect">
            <a:avLst/>
          </a:prstGeom>
        </p:spPr>
      </p:pic>
      <p:sp>
        <p:nvSpPr>
          <p:cNvPr id="16" name="Frame 15">
            <a:extLst>
              <a:ext uri="{FF2B5EF4-FFF2-40B4-BE49-F238E27FC236}">
                <a16:creationId xmlns:a16="http://schemas.microsoft.com/office/drawing/2014/main" xmlns="" id="{F64C0328-39EF-4B39-A2F2-5BFB7879DBF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3472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8078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4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  <p:bldLst>
      <p:bldP spid="2" grpId="0"/>
      <p:bldP spid="7" grpId="0" animBg="1"/>
      <p:bldP spid="8" grpId="0" animBg="1"/>
      <p:bldP spid="9" grpId="0" animBg="1"/>
      <p:bldP spid="10" grpId="0" animBg="1"/>
      <p:bldP spid="11" grpId="0" animBg="1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xmlns="" id="{CF59BA37-0B19-4470-86CD-C22FC59C3F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4223" y="424880"/>
            <a:ext cx="8762036" cy="5360704"/>
          </a:xfrm>
          <a:prstGeom prst="rect">
            <a:avLst/>
          </a:prstGeom>
        </p:spPr>
      </p:pic>
      <p:sp>
        <p:nvSpPr>
          <p:cNvPr id="6" name="Frame 5">
            <a:extLst>
              <a:ext uri="{FF2B5EF4-FFF2-40B4-BE49-F238E27FC236}">
                <a16:creationId xmlns:a16="http://schemas.microsoft.com/office/drawing/2014/main" xmlns="" id="{E4905AE1-7D8C-474D-96D0-6547A74D731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3472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7" name="Picture 2" descr="emoji | Hoàng Hà Mobile">
            <a:extLst>
              <a:ext uri="{FF2B5EF4-FFF2-40B4-BE49-F238E27FC236}">
                <a16:creationId xmlns:a16="http://schemas.microsoft.com/office/drawing/2014/main" xmlns="" id="{096ABF41-F344-4C40-A86C-639050DF79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307" y="566958"/>
            <a:ext cx="2251276" cy="2251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xmlns="" id="{172ACA77-AB45-44C3-871D-F4E3A7728A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934" y="5635114"/>
            <a:ext cx="10754131" cy="945843"/>
          </a:xfrm>
        </p:spPr>
        <p:txBody>
          <a:bodyPr>
            <a:noAutofit/>
          </a:bodyPr>
          <a:lstStyle/>
          <a:p>
            <a:pPr algn="ctr">
              <a:lnSpc>
                <a:spcPct val="120000"/>
              </a:lnSpc>
            </a:pPr>
            <a:r>
              <a:rPr lang="en-US" sz="3200" b="1" dirty="0" err="1">
                <a:solidFill>
                  <a:srgbClr val="7030A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Vùng</a:t>
            </a:r>
            <a:r>
              <a:rPr lang="en-US" sz="3200" b="1" dirty="0">
                <a:solidFill>
                  <a:srgbClr val="7030A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nào</a:t>
            </a:r>
            <a:r>
              <a:rPr lang="en-US" sz="3200" b="1" dirty="0">
                <a:solidFill>
                  <a:srgbClr val="7030A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có</a:t>
            </a:r>
            <a:r>
              <a:rPr lang="en-US" sz="3200" b="1" dirty="0">
                <a:solidFill>
                  <a:srgbClr val="7030A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tỉ</a:t>
            </a:r>
            <a:r>
              <a:rPr lang="en-US" sz="3200" b="1" dirty="0">
                <a:solidFill>
                  <a:srgbClr val="7030A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lệ</a:t>
            </a:r>
            <a:r>
              <a:rPr lang="en-US" sz="3200" b="1" dirty="0">
                <a:solidFill>
                  <a:srgbClr val="7030A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dân</a:t>
            </a:r>
            <a:r>
              <a:rPr lang="en-US" sz="3200" b="1" dirty="0">
                <a:solidFill>
                  <a:srgbClr val="7030A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tộc</a:t>
            </a:r>
            <a:r>
              <a:rPr lang="en-US" sz="3200" b="1" dirty="0">
                <a:solidFill>
                  <a:srgbClr val="7030A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thiểu</a:t>
            </a:r>
            <a:r>
              <a:rPr lang="en-US" sz="3200" b="1" dirty="0">
                <a:solidFill>
                  <a:srgbClr val="7030A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số</a:t>
            </a:r>
            <a:r>
              <a:rPr lang="en-US" sz="3200" b="1" dirty="0">
                <a:solidFill>
                  <a:srgbClr val="7030A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cao</a:t>
            </a:r>
            <a:r>
              <a:rPr lang="en-US" sz="3200" b="1" dirty="0">
                <a:solidFill>
                  <a:srgbClr val="7030A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nhất</a:t>
            </a:r>
            <a:r>
              <a:rPr lang="en-US" sz="3200" b="1" dirty="0">
                <a:solidFill>
                  <a:srgbClr val="7030A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, </a:t>
            </a:r>
            <a:r>
              <a:rPr lang="en-US" sz="3200" b="1" dirty="0" err="1">
                <a:solidFill>
                  <a:srgbClr val="7030A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thấp</a:t>
            </a:r>
            <a:r>
              <a:rPr lang="en-US" sz="3200" b="1" dirty="0">
                <a:solidFill>
                  <a:srgbClr val="7030A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nhất</a:t>
            </a:r>
            <a:r>
              <a:rPr lang="en-US" sz="3200" b="1" dirty="0">
                <a:solidFill>
                  <a:srgbClr val="7030A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?</a:t>
            </a:r>
          </a:p>
        </p:txBody>
      </p:sp>
      <p:pic>
        <p:nvPicPr>
          <p:cNvPr id="12290" name="Picture 2" descr="Tác giả bộ emoji &amp;quot;54 dân tộc anh em&amp;quot; đang hot MXH chia sẻ quá trình làm kéo  dài đến 4 tháng, gặp thông tin sai như cơm bữa">
            <a:extLst>
              <a:ext uri="{FF2B5EF4-FFF2-40B4-BE49-F238E27FC236}">
                <a16:creationId xmlns:a16="http://schemas.microsoft.com/office/drawing/2014/main" xmlns="" id="{533C4A54-59BA-4A99-811B-4D4363D1F3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321" y="3101036"/>
            <a:ext cx="2263262" cy="2251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10366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5.jpg">
            <a:extLst>
              <a:ext uri="{FF2B5EF4-FFF2-40B4-BE49-F238E27FC236}">
                <a16:creationId xmlns:a16="http://schemas.microsoft.com/office/drawing/2014/main" xmlns="" id="{FB8F2810-205A-425A-BAED-D7040137B4A6}"/>
              </a:ext>
            </a:extLst>
          </p:cNvPr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479385" y="300806"/>
            <a:ext cx="4243086" cy="6256387"/>
          </a:xfrm>
          <a:prstGeom prst="rect">
            <a:avLst/>
          </a:prstGeom>
          <a:ln w="28575">
            <a:solidFill>
              <a:srgbClr val="00FF00"/>
            </a:solidFill>
            <a:prstDash val="solid"/>
          </a:ln>
        </p:spPr>
      </p:pic>
      <p:sp>
        <p:nvSpPr>
          <p:cNvPr id="5" name="Frame 4">
            <a:extLst>
              <a:ext uri="{FF2B5EF4-FFF2-40B4-BE49-F238E27FC236}">
                <a16:creationId xmlns:a16="http://schemas.microsoft.com/office/drawing/2014/main" xmlns="" id="{ACCBFFD9-8CB0-40A6-AD60-51C886C5B6F0}"/>
              </a:ext>
            </a:extLst>
          </p:cNvPr>
          <p:cNvSpPr/>
          <p:nvPr/>
        </p:nvSpPr>
        <p:spPr>
          <a:xfrm>
            <a:off x="0" y="93021"/>
            <a:ext cx="12192000" cy="6858000"/>
          </a:xfrm>
          <a:prstGeom prst="frame">
            <a:avLst>
              <a:gd name="adj1" fmla="val 3472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DE3A9E0-2ED9-49F2-A78F-8B998D6BEDBF}"/>
              </a:ext>
            </a:extLst>
          </p:cNvPr>
          <p:cNvSpPr txBox="1"/>
          <p:nvPr/>
        </p:nvSpPr>
        <p:spPr>
          <a:xfrm>
            <a:off x="4869085" y="1158623"/>
            <a:ext cx="5069710" cy="91255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 err="1">
                <a:solidFill>
                  <a:srgbClr val="0070C0"/>
                </a:solidFill>
                <a:effectLst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Gắn</a:t>
            </a:r>
            <a:r>
              <a:rPr lang="en-US" sz="2400" b="1" dirty="0">
                <a:solidFill>
                  <a:srgbClr val="0070C0"/>
                </a:solidFill>
                <a:effectLst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tên</a:t>
            </a:r>
            <a:r>
              <a:rPr lang="en-US" sz="2400" b="1" dirty="0">
                <a:solidFill>
                  <a:srgbClr val="0070C0"/>
                </a:solidFill>
                <a:effectLst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các</a:t>
            </a:r>
            <a:r>
              <a:rPr lang="en-US" sz="2400" b="1" dirty="0">
                <a:solidFill>
                  <a:srgbClr val="0070C0"/>
                </a:solidFill>
                <a:effectLst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thẻ</a:t>
            </a:r>
            <a:r>
              <a:rPr lang="en-US" sz="2400" b="1" dirty="0">
                <a:solidFill>
                  <a:srgbClr val="0070C0"/>
                </a:solidFill>
                <a:effectLst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dân</a:t>
            </a:r>
            <a:r>
              <a:rPr lang="en-US" sz="2400" b="1" dirty="0">
                <a:solidFill>
                  <a:srgbClr val="0070C0"/>
                </a:solidFill>
                <a:effectLst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tộc</a:t>
            </a:r>
            <a:r>
              <a:rPr lang="en-US" sz="2400" b="1" dirty="0">
                <a:solidFill>
                  <a:srgbClr val="0070C0"/>
                </a:solidFill>
                <a:effectLst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lên</a:t>
            </a:r>
            <a:r>
              <a:rPr lang="en-US" sz="2400" b="1" dirty="0">
                <a:solidFill>
                  <a:srgbClr val="0070C0"/>
                </a:solidFill>
                <a:effectLst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hình</a:t>
            </a:r>
            <a:r>
              <a:rPr lang="en-US" sz="2400" b="1" dirty="0">
                <a:solidFill>
                  <a:srgbClr val="0070C0"/>
                </a:solidFill>
                <a:effectLst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trên</a:t>
            </a:r>
            <a:r>
              <a:rPr lang="en-US" sz="2400" b="1" dirty="0">
                <a:solidFill>
                  <a:srgbClr val="0070C0"/>
                </a:solidFill>
                <a:effectLst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bảng</a:t>
            </a:r>
            <a:r>
              <a:rPr lang="en-US" sz="2400" b="1" dirty="0">
                <a:solidFill>
                  <a:srgbClr val="0070C0"/>
                </a:solidFill>
                <a:effectLst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trong</a:t>
            </a:r>
            <a:r>
              <a:rPr lang="en-US" sz="2400" b="1" dirty="0">
                <a:solidFill>
                  <a:srgbClr val="0070C0"/>
                </a:solidFill>
                <a:effectLst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2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phút</a:t>
            </a:r>
            <a:endParaRPr lang="en-US" sz="2400" b="1" dirty="0">
              <a:solidFill>
                <a:srgbClr val="0070C0"/>
              </a:solidFill>
              <a:effectLst/>
              <a:latin typeface="Arial" pitchFamily="34" charset="0"/>
              <a:ea typeface="Roboto" panose="02000000000000000000" pitchFamily="2" charset="0"/>
              <a:cs typeface="Arial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0AB16C48-17FD-47BF-AEAA-11F92EDBD515}"/>
              </a:ext>
            </a:extLst>
          </p:cNvPr>
          <p:cNvSpPr/>
          <p:nvPr/>
        </p:nvSpPr>
        <p:spPr>
          <a:xfrm>
            <a:off x="4988689" y="2314937"/>
            <a:ext cx="1932972" cy="91255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Dao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E2A79C59-C013-4127-BE85-E0114DACEAC9}"/>
              </a:ext>
            </a:extLst>
          </p:cNvPr>
          <p:cNvSpPr/>
          <p:nvPr/>
        </p:nvSpPr>
        <p:spPr>
          <a:xfrm>
            <a:off x="7490749" y="2314937"/>
            <a:ext cx="2127812" cy="91255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Hoa</a:t>
            </a:r>
            <a:endParaRPr lang="en-US" sz="2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37CA13CF-8D30-4C51-B679-B50B600E1FBE}"/>
              </a:ext>
            </a:extLst>
          </p:cNvPr>
          <p:cNvSpPr/>
          <p:nvPr/>
        </p:nvSpPr>
        <p:spPr>
          <a:xfrm>
            <a:off x="9884780" y="2314937"/>
            <a:ext cx="1932972" cy="91255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Chăm</a:t>
            </a:r>
            <a:endParaRPr lang="en-US" sz="2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D1F4C46D-8B67-4B5A-B269-BB51DFC87A18}"/>
              </a:ext>
            </a:extLst>
          </p:cNvPr>
          <p:cNvSpPr/>
          <p:nvPr/>
        </p:nvSpPr>
        <p:spPr>
          <a:xfrm>
            <a:off x="4988689" y="3373548"/>
            <a:ext cx="1932972" cy="91255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Thái</a:t>
            </a:r>
            <a:endParaRPr lang="en-US" sz="2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18B911B8-29E2-4AE1-9A1F-88E3790AE4ED}"/>
              </a:ext>
            </a:extLst>
          </p:cNvPr>
          <p:cNvSpPr/>
          <p:nvPr/>
        </p:nvSpPr>
        <p:spPr>
          <a:xfrm>
            <a:off x="7490748" y="3373548"/>
            <a:ext cx="2127813" cy="91255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Cơ</a:t>
            </a: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- ho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9F6F8149-E0B9-46C7-8CA3-C9B4BAD20E52}"/>
              </a:ext>
            </a:extLst>
          </p:cNvPr>
          <p:cNvSpPr/>
          <p:nvPr/>
        </p:nvSpPr>
        <p:spPr>
          <a:xfrm>
            <a:off x="9884780" y="3373548"/>
            <a:ext cx="1932972" cy="91255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Ê- </a:t>
            </a:r>
            <a:r>
              <a:rPr lang="en-US" sz="2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đê</a:t>
            </a:r>
            <a:endParaRPr lang="en-US" sz="2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9C812E28-53FD-4DB4-9D18-AB847AA2E5C0}"/>
              </a:ext>
            </a:extLst>
          </p:cNvPr>
          <p:cNvSpPr/>
          <p:nvPr/>
        </p:nvSpPr>
        <p:spPr>
          <a:xfrm>
            <a:off x="5042704" y="4465041"/>
            <a:ext cx="1932972" cy="91255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Tày</a:t>
            </a:r>
            <a:endParaRPr lang="en-US" sz="2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03CC6B23-73C2-4558-BFE9-D40446E522C7}"/>
              </a:ext>
            </a:extLst>
          </p:cNvPr>
          <p:cNvSpPr/>
          <p:nvPr/>
        </p:nvSpPr>
        <p:spPr>
          <a:xfrm>
            <a:off x="7544763" y="4465041"/>
            <a:ext cx="2073797" cy="91255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Bana</a:t>
            </a:r>
            <a:endParaRPr lang="en-US" sz="2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xmlns="" id="{22DCD393-8D15-4D73-868B-B205167349BD}"/>
              </a:ext>
            </a:extLst>
          </p:cNvPr>
          <p:cNvSpPr/>
          <p:nvPr/>
        </p:nvSpPr>
        <p:spPr>
          <a:xfrm>
            <a:off x="9797970" y="4465041"/>
            <a:ext cx="2073797" cy="91255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Khơme</a:t>
            </a:r>
            <a:endParaRPr lang="en-US" sz="2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6912A4E5-6CC6-4771-AB0E-0AC6B1CA2A47}"/>
              </a:ext>
            </a:extLst>
          </p:cNvPr>
          <p:cNvSpPr/>
          <p:nvPr/>
        </p:nvSpPr>
        <p:spPr>
          <a:xfrm>
            <a:off x="5042704" y="5523652"/>
            <a:ext cx="2073796" cy="912558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Mnông</a:t>
            </a:r>
            <a:endParaRPr lang="en-US" sz="2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4E621F30-FEE8-404A-AEDE-0625020C0DEF}"/>
              </a:ext>
            </a:extLst>
          </p:cNvPr>
          <p:cNvSpPr/>
          <p:nvPr/>
        </p:nvSpPr>
        <p:spPr>
          <a:xfrm>
            <a:off x="7544764" y="5523652"/>
            <a:ext cx="2073796" cy="912558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Mạ</a:t>
            </a:r>
            <a:endParaRPr lang="en-US" sz="2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BC76F360-7F0F-4DF4-A95B-FAB6A09D3326}"/>
              </a:ext>
            </a:extLst>
          </p:cNvPr>
          <p:cNvSpPr/>
          <p:nvPr/>
        </p:nvSpPr>
        <p:spPr>
          <a:xfrm>
            <a:off x="9938795" y="5523652"/>
            <a:ext cx="1932972" cy="912558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Nùng</a:t>
            </a:r>
            <a:endParaRPr lang="en-US" sz="2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" name="2 Minute Timer (Nho)">
            <a:hlinkClick r:id="" action="ppaction://media"/>
            <a:extLst>
              <a:ext uri="{FF2B5EF4-FFF2-40B4-BE49-F238E27FC236}">
                <a16:creationId xmlns:a16="http://schemas.microsoft.com/office/drawing/2014/main" xmlns="" id="{2D21AC32-2ECD-4767-A00E-3C56FF52A7F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0235719" y="1200300"/>
            <a:ext cx="1476896" cy="830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400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3514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4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video>
              <p:cMediaNode vol="80000">
                <p:cTn id="55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6.jpg">
            <a:extLst>
              <a:ext uri="{FF2B5EF4-FFF2-40B4-BE49-F238E27FC236}">
                <a16:creationId xmlns:a16="http://schemas.microsoft.com/office/drawing/2014/main" xmlns="" id="{521AD27F-4424-41A7-B34C-3DA55DF9D34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9616" y="254854"/>
            <a:ext cx="4362096" cy="618104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81F66396-F303-44AF-AECB-DC7661323405}"/>
              </a:ext>
            </a:extLst>
          </p:cNvPr>
          <p:cNvSpPr txBox="1"/>
          <p:nvPr/>
        </p:nvSpPr>
        <p:spPr>
          <a:xfrm>
            <a:off x="5436303" y="1210985"/>
            <a:ext cx="2652233" cy="480901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marL="0" marR="0" indent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 err="1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Kinh</a:t>
            </a:r>
            <a:endParaRPr lang="en-US" sz="2400" b="1" dirty="0">
              <a:solidFill>
                <a:srgbClr val="0070C0"/>
              </a:solidFill>
              <a:effectLst/>
              <a:latin typeface="Arial" pitchFamily="34" charset="0"/>
              <a:ea typeface="Roboto" panose="02000000000000000000" pitchFamily="2" charset="0"/>
              <a:cs typeface="Arial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7BC77934-80D2-4CF7-ABA2-20890D94D7FF}"/>
              </a:ext>
            </a:extLst>
          </p:cNvPr>
          <p:cNvSpPr txBox="1"/>
          <p:nvPr/>
        </p:nvSpPr>
        <p:spPr>
          <a:xfrm>
            <a:off x="8693764" y="1210985"/>
            <a:ext cx="2652234" cy="480901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marL="0" marR="0" indent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 err="1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Dân</a:t>
            </a:r>
            <a:r>
              <a:rPr lang="en-US" sz="2400" b="1" dirty="0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tộc</a:t>
            </a:r>
            <a:r>
              <a:rPr lang="en-US" sz="2400" b="1" dirty="0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khác</a:t>
            </a:r>
            <a:endParaRPr lang="en-US" sz="2400" b="1" dirty="0">
              <a:solidFill>
                <a:srgbClr val="0070C0"/>
              </a:solidFill>
              <a:effectLst/>
              <a:latin typeface="Arial" pitchFamily="34" charset="0"/>
              <a:ea typeface="Roboto" panose="02000000000000000000" pitchFamily="2" charset="0"/>
              <a:cs typeface="Arial" pitchFamily="34" charset="0"/>
            </a:endParaRPr>
          </a:p>
        </p:txBody>
      </p:sp>
      <p:sp>
        <p:nvSpPr>
          <p:cNvPr id="16" name="Frame 15">
            <a:extLst>
              <a:ext uri="{FF2B5EF4-FFF2-40B4-BE49-F238E27FC236}">
                <a16:creationId xmlns:a16="http://schemas.microsoft.com/office/drawing/2014/main" xmlns="" id="{F64C0328-39EF-4B39-A2F2-5BFB7879DBF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3472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AA42BD77-50A0-4EE0-A9F5-E58A66419941}"/>
              </a:ext>
            </a:extLst>
          </p:cNvPr>
          <p:cNvSpPr txBox="1"/>
          <p:nvPr/>
        </p:nvSpPr>
        <p:spPr>
          <a:xfrm>
            <a:off x="5357520" y="1867515"/>
            <a:ext cx="2831550" cy="17912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457200" marR="0" indent="-4572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2400" b="1" dirty="0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85,3%</a:t>
            </a:r>
          </a:p>
          <a:p>
            <a:pPr marL="457200" marR="0" indent="-4572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2400" b="1" dirty="0" err="1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Cả</a:t>
            </a:r>
            <a:r>
              <a:rPr lang="en-US" sz="2400" b="1" dirty="0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nước</a:t>
            </a:r>
            <a:endParaRPr lang="en-US" sz="2400" b="1" dirty="0">
              <a:solidFill>
                <a:srgbClr val="0070C0"/>
              </a:solidFill>
              <a:latin typeface="Arial" pitchFamily="34" charset="0"/>
              <a:ea typeface="Roboto" panose="02000000000000000000" pitchFamily="2" charset="0"/>
              <a:cs typeface="Arial" pitchFamily="34" charset="0"/>
            </a:endParaRPr>
          </a:p>
          <a:p>
            <a:pPr marL="0" marR="0" indent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0070C0"/>
                </a:solidFill>
                <a:effectLst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-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Tập</a:t>
            </a:r>
            <a:r>
              <a:rPr lang="en-US" sz="2400" b="1" dirty="0">
                <a:solidFill>
                  <a:srgbClr val="0070C0"/>
                </a:solidFill>
                <a:effectLst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trung</a:t>
            </a:r>
            <a:r>
              <a:rPr lang="en-US" sz="2400" b="1" dirty="0">
                <a:solidFill>
                  <a:srgbClr val="0070C0"/>
                </a:solidFill>
                <a:effectLst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đồng</a:t>
            </a:r>
            <a:r>
              <a:rPr lang="en-US" sz="2400" b="1" dirty="0">
                <a:solidFill>
                  <a:srgbClr val="0070C0"/>
                </a:solidFill>
                <a:effectLst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bằng</a:t>
            </a:r>
            <a:r>
              <a:rPr lang="en-US" sz="2400" b="1" dirty="0">
                <a:solidFill>
                  <a:srgbClr val="0070C0"/>
                </a:solidFill>
                <a:effectLst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,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duyên</a:t>
            </a:r>
            <a:r>
              <a:rPr lang="en-US" sz="2400" b="1" dirty="0">
                <a:solidFill>
                  <a:srgbClr val="0070C0"/>
                </a:solidFill>
                <a:effectLst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hải</a:t>
            </a:r>
            <a:endParaRPr lang="en-US" sz="2400" b="1" dirty="0">
              <a:solidFill>
                <a:srgbClr val="0070C0"/>
              </a:solidFill>
              <a:effectLst/>
              <a:latin typeface="Arial" pitchFamily="34" charset="0"/>
              <a:ea typeface="Roboto" panose="02000000000000000000" pitchFamily="2" charset="0"/>
              <a:cs typeface="Arial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55BD919D-FCC1-4213-8914-F29D46E8DF90}"/>
              </a:ext>
            </a:extLst>
          </p:cNvPr>
          <p:cNvSpPr txBox="1"/>
          <p:nvPr/>
        </p:nvSpPr>
        <p:spPr>
          <a:xfrm>
            <a:off x="8693764" y="1867514"/>
            <a:ext cx="2727378" cy="17912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342900" marR="0" indent="-3429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2400" b="1" dirty="0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14,7 %</a:t>
            </a:r>
          </a:p>
          <a:p>
            <a:pPr marL="342900" marR="0" indent="-3429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2400" b="1" dirty="0" err="1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Tăng</a:t>
            </a:r>
            <a:r>
              <a:rPr lang="en-US" sz="2400" b="1" dirty="0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lên</a:t>
            </a:r>
            <a:endParaRPr lang="en-US" sz="2400" b="1" dirty="0">
              <a:solidFill>
                <a:srgbClr val="0070C0"/>
              </a:solidFill>
              <a:latin typeface="Arial" pitchFamily="34" charset="0"/>
              <a:ea typeface="Roboto" panose="02000000000000000000" pitchFamily="2" charset="0"/>
              <a:cs typeface="Arial" pitchFamily="34" charset="0"/>
            </a:endParaRPr>
          </a:p>
          <a:p>
            <a:pPr marL="0" marR="0" indent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0070C0"/>
                </a:solidFill>
                <a:effectLst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-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Tập</a:t>
            </a:r>
            <a:r>
              <a:rPr lang="en-US" sz="2400" b="1" dirty="0">
                <a:solidFill>
                  <a:srgbClr val="0070C0"/>
                </a:solidFill>
                <a:effectLst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trung</a:t>
            </a:r>
            <a:r>
              <a:rPr lang="en-US" sz="2400" b="1" dirty="0">
                <a:solidFill>
                  <a:srgbClr val="0070C0"/>
                </a:solidFill>
                <a:effectLst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miền</a:t>
            </a:r>
            <a:r>
              <a:rPr lang="en-US" sz="2400" b="1" dirty="0">
                <a:solidFill>
                  <a:srgbClr val="0070C0"/>
                </a:solidFill>
                <a:effectLst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núi</a:t>
            </a:r>
            <a:r>
              <a:rPr lang="en-US" sz="2400" b="1" dirty="0">
                <a:solidFill>
                  <a:srgbClr val="0070C0"/>
                </a:solidFill>
                <a:effectLst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và</a:t>
            </a:r>
            <a:r>
              <a:rPr lang="en-US" sz="2400" b="1" dirty="0">
                <a:solidFill>
                  <a:srgbClr val="0070C0"/>
                </a:solidFill>
                <a:effectLst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trung</a:t>
            </a:r>
            <a:r>
              <a:rPr lang="en-US" sz="2400" b="1" dirty="0">
                <a:solidFill>
                  <a:srgbClr val="0070C0"/>
                </a:solidFill>
                <a:effectLst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du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CFC61EE4-F5E3-4925-B42C-CB6CAD9EB1F2}"/>
              </a:ext>
            </a:extLst>
          </p:cNvPr>
          <p:cNvSpPr txBox="1"/>
          <p:nvPr/>
        </p:nvSpPr>
        <p:spPr>
          <a:xfrm>
            <a:off x="5436303" y="3882222"/>
            <a:ext cx="5909695" cy="136652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457200" marR="0" indent="-4572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2400" b="1" dirty="0" err="1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Trung</a:t>
            </a:r>
            <a:r>
              <a:rPr lang="en-US" sz="2400" b="1" dirty="0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du </a:t>
            </a:r>
            <a:r>
              <a:rPr lang="en-US" sz="2400" b="1" dirty="0" err="1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và</a:t>
            </a:r>
            <a:r>
              <a:rPr lang="en-US" sz="2400" b="1" dirty="0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miền</a:t>
            </a:r>
            <a:r>
              <a:rPr lang="en-US" sz="2400" b="1" dirty="0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núi</a:t>
            </a:r>
            <a:r>
              <a:rPr lang="en-US" sz="2400" b="1" dirty="0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Bắc</a:t>
            </a:r>
            <a:r>
              <a:rPr lang="en-US" sz="2400" b="1" dirty="0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Bộ</a:t>
            </a:r>
            <a:endParaRPr lang="en-US" sz="2400" b="1" dirty="0">
              <a:solidFill>
                <a:srgbClr val="0070C0"/>
              </a:solidFill>
              <a:latin typeface="Arial" pitchFamily="34" charset="0"/>
              <a:ea typeface="Roboto" panose="02000000000000000000" pitchFamily="2" charset="0"/>
              <a:cs typeface="Arial" pitchFamily="34" charset="0"/>
            </a:endParaRPr>
          </a:p>
          <a:p>
            <a:pPr marL="457200" marR="0" indent="-4572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2400" b="1" dirty="0" err="1">
                <a:solidFill>
                  <a:srgbClr val="0070C0"/>
                </a:solidFill>
                <a:effectLst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Trường</a:t>
            </a:r>
            <a:r>
              <a:rPr lang="en-US" sz="2400" b="1" dirty="0">
                <a:solidFill>
                  <a:srgbClr val="0070C0"/>
                </a:solidFill>
                <a:effectLst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Sơn</a:t>
            </a:r>
            <a:r>
              <a:rPr lang="en-US" sz="2400" b="1" dirty="0">
                <a:solidFill>
                  <a:srgbClr val="0070C0"/>
                </a:solidFill>
                <a:effectLst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,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Tây</a:t>
            </a:r>
            <a:r>
              <a:rPr lang="en-US" sz="2400" b="1" dirty="0">
                <a:solidFill>
                  <a:srgbClr val="0070C0"/>
                </a:solidFill>
                <a:effectLst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Nguyên</a:t>
            </a:r>
            <a:endParaRPr lang="en-US" sz="2400" b="1" dirty="0">
              <a:solidFill>
                <a:srgbClr val="0070C0"/>
              </a:solidFill>
              <a:effectLst/>
              <a:latin typeface="Arial" pitchFamily="34" charset="0"/>
              <a:ea typeface="Roboto" panose="02000000000000000000" pitchFamily="2" charset="0"/>
              <a:cs typeface="Arial" pitchFamily="34" charset="0"/>
            </a:endParaRPr>
          </a:p>
          <a:p>
            <a:pPr marL="457200" marR="0" indent="-4572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2400" b="1" dirty="0" err="1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Cực</a:t>
            </a:r>
            <a:r>
              <a:rPr lang="en-US" sz="2400" b="1" dirty="0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nam</a:t>
            </a:r>
            <a:r>
              <a:rPr lang="en-US" sz="2400" b="1" dirty="0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Trung</a:t>
            </a:r>
            <a:r>
              <a:rPr lang="en-US" sz="2400" b="1" dirty="0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Bộ</a:t>
            </a:r>
            <a:r>
              <a:rPr lang="en-US" sz="2400" b="1" dirty="0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và</a:t>
            </a:r>
            <a:r>
              <a:rPr lang="en-US" sz="2400" b="1" dirty="0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Nam </a:t>
            </a:r>
            <a:r>
              <a:rPr lang="en-US" sz="2400" b="1" dirty="0" err="1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Bộ</a:t>
            </a:r>
            <a:endParaRPr lang="en-US" sz="2400" b="1" dirty="0">
              <a:solidFill>
                <a:srgbClr val="0070C0"/>
              </a:solidFill>
              <a:effectLst/>
              <a:latin typeface="Arial" pitchFamily="34" charset="0"/>
              <a:ea typeface="Roboto" panose="02000000000000000000" pitchFamily="2" charset="0"/>
              <a:cs typeface="Arial" pitchFamily="34" charset="0"/>
            </a:endParaRPr>
          </a:p>
        </p:txBody>
      </p:sp>
      <p:grpSp>
        <p:nvGrpSpPr>
          <p:cNvPr id="11" name="Group 17"/>
          <p:cNvGrpSpPr/>
          <p:nvPr/>
        </p:nvGrpSpPr>
        <p:grpSpPr>
          <a:xfrm>
            <a:off x="6029664" y="310243"/>
            <a:ext cx="4926809" cy="996043"/>
            <a:chOff x="1112720" y="4342553"/>
            <a:chExt cx="7882629" cy="1219801"/>
          </a:xfrm>
        </p:grpSpPr>
        <p:sp>
          <p:nvSpPr>
            <p:cNvPr id="12" name="Arrow: Pentagon 8">
              <a:extLst>
                <a:ext uri="{FF2B5EF4-FFF2-40B4-BE49-F238E27FC236}">
                  <a16:creationId xmlns:a16="http://schemas.microsoft.com/office/drawing/2014/main" xmlns="" id="{BFAFD0CB-A689-4273-A2B4-454EA8DBCDC7}"/>
                </a:ext>
              </a:extLst>
            </p:cNvPr>
            <p:cNvSpPr/>
            <p:nvPr/>
          </p:nvSpPr>
          <p:spPr>
            <a:xfrm>
              <a:off x="1112720" y="4342553"/>
              <a:ext cx="7882629" cy="914400"/>
            </a:xfrm>
            <a:prstGeom prst="homePlate">
              <a:avLst/>
            </a:prstGeom>
            <a:solidFill>
              <a:srgbClr val="FFB98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" name="TextBox 14">
              <a:extLst>
                <a:ext uri="{FF2B5EF4-FFF2-40B4-BE49-F238E27FC236}">
                  <a16:creationId xmlns:a16="http://schemas.microsoft.com/office/drawing/2014/main" xmlns="" id="{58FEFDD4-CAD6-406F-A131-1E0630844188}"/>
                </a:ext>
              </a:extLst>
            </p:cNvPr>
            <p:cNvSpPr txBox="1"/>
            <p:nvPr/>
          </p:nvSpPr>
          <p:spPr>
            <a:xfrm>
              <a:off x="1364808" y="4454358"/>
              <a:ext cx="707995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300" dirty="0" err="1">
                  <a:latin typeface="Arial" pitchFamily="34" charset="0"/>
                  <a:cs typeface="Arial" pitchFamily="34" charset="0"/>
                </a:rPr>
                <a:t>Phân</a:t>
              </a:r>
              <a:r>
                <a:rPr lang="en-US" sz="33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300" dirty="0" err="1">
                  <a:latin typeface="Arial" pitchFamily="34" charset="0"/>
                  <a:cs typeface="Arial" pitchFamily="34" charset="0"/>
                </a:rPr>
                <a:t>bố</a:t>
              </a:r>
              <a:r>
                <a:rPr lang="en-US" sz="33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300" dirty="0" err="1">
                  <a:latin typeface="Arial" pitchFamily="34" charset="0"/>
                  <a:cs typeface="Arial" pitchFamily="34" charset="0"/>
                </a:rPr>
                <a:t>các</a:t>
              </a:r>
              <a:r>
                <a:rPr lang="en-US" sz="33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300" dirty="0" err="1">
                  <a:latin typeface="Arial" pitchFamily="34" charset="0"/>
                  <a:cs typeface="Arial" pitchFamily="34" charset="0"/>
                </a:rPr>
                <a:t>dân</a:t>
              </a:r>
              <a:r>
                <a:rPr lang="en-US" sz="33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300" dirty="0" err="1">
                  <a:latin typeface="Arial" pitchFamily="34" charset="0"/>
                  <a:cs typeface="Arial" pitchFamily="34" charset="0"/>
                </a:rPr>
                <a:t>tộc</a:t>
              </a:r>
              <a:endParaRPr lang="en-US" sz="3300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5" name="Oval 18"/>
          <p:cNvSpPr/>
          <p:nvPr/>
        </p:nvSpPr>
        <p:spPr>
          <a:xfrm>
            <a:off x="5061856" y="277585"/>
            <a:ext cx="842765" cy="877001"/>
          </a:xfrm>
          <a:prstGeom prst="ellipse">
            <a:avLst/>
          </a:prstGeom>
          <a:solidFill>
            <a:srgbClr val="FFB989"/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768084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7" grpId="0" animBg="1"/>
      <p:bldP spid="18" grpId="0" animBg="1"/>
      <p:bldP spid="1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Dân số và các đặc trưng nhân khẩu học của đồng bào dân tộc thiểu số">
            <a:extLst>
              <a:ext uri="{FF2B5EF4-FFF2-40B4-BE49-F238E27FC236}">
                <a16:creationId xmlns:a16="http://schemas.microsoft.com/office/drawing/2014/main" xmlns="" id="{465C68AE-9D8C-410B-BB83-3E2C520791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99" b="58077"/>
          <a:stretch/>
        </p:blipFill>
        <p:spPr bwMode="auto">
          <a:xfrm>
            <a:off x="257252" y="226230"/>
            <a:ext cx="5838748" cy="2764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Dân số và các đặc trưng nhân khẩu học của đồng bào dân tộc thiểu số">
            <a:extLst>
              <a:ext uri="{FF2B5EF4-FFF2-40B4-BE49-F238E27FC236}">
                <a16:creationId xmlns:a16="http://schemas.microsoft.com/office/drawing/2014/main" xmlns="" id="{DC3A41D0-B69F-44F1-A8FA-49F701A31F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260" b="30735"/>
          <a:stretch/>
        </p:blipFill>
        <p:spPr bwMode="auto">
          <a:xfrm>
            <a:off x="390891" y="2990992"/>
            <a:ext cx="4818659" cy="3640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Dân số và các đặc trưng nhân khẩu học của đồng bào dân tộc thiểu số">
            <a:extLst>
              <a:ext uri="{FF2B5EF4-FFF2-40B4-BE49-F238E27FC236}">
                <a16:creationId xmlns:a16="http://schemas.microsoft.com/office/drawing/2014/main" xmlns="" id="{BF4C2590-6BA5-44A2-A3B9-E0128626F0E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537" r="5849" b="6599"/>
          <a:stretch/>
        </p:blipFill>
        <p:spPr bwMode="auto">
          <a:xfrm>
            <a:off x="5580740" y="2074107"/>
            <a:ext cx="6425121" cy="455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Frame 6">
            <a:extLst>
              <a:ext uri="{FF2B5EF4-FFF2-40B4-BE49-F238E27FC236}">
                <a16:creationId xmlns:a16="http://schemas.microsoft.com/office/drawing/2014/main" xmlns="" id="{8E54EED1-A1D2-46A0-B72F-593C6ED1F54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3472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31F8B79F-82A1-4212-AB0E-F958089D1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3252" y="487387"/>
            <a:ext cx="5464500" cy="1325563"/>
          </a:xfrm>
        </p:spPr>
        <p:txBody>
          <a:bodyPr>
            <a:noAutofit/>
          </a:bodyPr>
          <a:lstStyle/>
          <a:p>
            <a:pPr algn="ctr">
              <a:lnSpc>
                <a:spcPct val="120000"/>
              </a:lnSpc>
            </a:pPr>
            <a:r>
              <a:rPr lang="en-US" sz="2800" b="1" dirty="0" err="1">
                <a:solidFill>
                  <a:srgbClr val="7030A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Một</a:t>
            </a:r>
            <a:r>
              <a:rPr lang="en-US" sz="2800" b="1" dirty="0">
                <a:solidFill>
                  <a:srgbClr val="7030A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số</a:t>
            </a:r>
            <a:r>
              <a:rPr lang="en-US" sz="2800" b="1" dirty="0">
                <a:solidFill>
                  <a:srgbClr val="7030A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biểu</a:t>
            </a:r>
            <a:r>
              <a:rPr lang="en-US" sz="2800" b="1" dirty="0">
                <a:solidFill>
                  <a:srgbClr val="7030A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hiện</a:t>
            </a:r>
            <a:r>
              <a:rPr lang="en-US" sz="2800" b="1" dirty="0">
                <a:solidFill>
                  <a:srgbClr val="7030A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dân</a:t>
            </a:r>
            <a:r>
              <a:rPr lang="en-US" sz="2800" b="1" dirty="0">
                <a:solidFill>
                  <a:srgbClr val="7030A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cư</a:t>
            </a:r>
            <a:r>
              <a:rPr lang="en-US" sz="2800" b="1" dirty="0">
                <a:solidFill>
                  <a:srgbClr val="7030A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của</a:t>
            </a:r>
            <a:r>
              <a:rPr lang="en-US" sz="2800" b="1" dirty="0">
                <a:solidFill>
                  <a:srgbClr val="7030A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dân</a:t>
            </a:r>
            <a:r>
              <a:rPr lang="en-US" sz="2800" b="1" dirty="0">
                <a:solidFill>
                  <a:srgbClr val="7030A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tộc</a:t>
            </a:r>
            <a:r>
              <a:rPr lang="en-US" sz="2800" b="1" dirty="0">
                <a:solidFill>
                  <a:srgbClr val="7030A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thiểu</a:t>
            </a:r>
            <a:r>
              <a:rPr lang="en-US" sz="2800" b="1" dirty="0">
                <a:solidFill>
                  <a:srgbClr val="7030A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số</a:t>
            </a:r>
            <a:r>
              <a:rPr lang="en-US" sz="2800" b="1" dirty="0">
                <a:solidFill>
                  <a:srgbClr val="7030A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Việt</a:t>
            </a:r>
            <a:r>
              <a:rPr lang="en-US" sz="2800" b="1" dirty="0">
                <a:solidFill>
                  <a:srgbClr val="7030A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Nam</a:t>
            </a:r>
          </a:p>
        </p:txBody>
      </p:sp>
    </p:spTree>
    <p:extLst>
      <p:ext uri="{BB962C8B-B14F-4D97-AF65-F5344CB8AC3E}">
        <p14:creationId xmlns:p14="http://schemas.microsoft.com/office/powerpoint/2010/main" val="879631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nfographics] Đặc điểm kinh tế-xã hội của vùng dân tộc thiểu số | Xã hội |  Vietnam+ (VietnamPlus)">
            <a:extLst>
              <a:ext uri="{FF2B5EF4-FFF2-40B4-BE49-F238E27FC236}">
                <a16:creationId xmlns:a16="http://schemas.microsoft.com/office/drawing/2014/main" xmlns="" id="{54CCA90A-04EE-4349-8B4E-C3D0BFC298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51" b="8309"/>
          <a:stretch/>
        </p:blipFill>
        <p:spPr bwMode="auto">
          <a:xfrm>
            <a:off x="199780" y="212644"/>
            <a:ext cx="6918650" cy="6432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rame 4">
            <a:extLst>
              <a:ext uri="{FF2B5EF4-FFF2-40B4-BE49-F238E27FC236}">
                <a16:creationId xmlns:a16="http://schemas.microsoft.com/office/drawing/2014/main" xmlns="" id="{C72B6AA9-69A7-4C2B-9638-605A7B73F0E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3472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5526CB97-6421-45C3-974A-842DFD763D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8430" y="393471"/>
            <a:ext cx="4699322" cy="1338363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algn="just">
              <a:lnSpc>
                <a:spcPct val="120000"/>
              </a:lnSpc>
            </a:pP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Em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có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nhận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xét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gì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về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tỉ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lệ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hộ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nghèo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và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cận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nghèo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của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các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DTTS?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4909D362-CDD7-476A-9945-AA1C4150655B}"/>
              </a:ext>
            </a:extLst>
          </p:cNvPr>
          <p:cNvSpPr txBox="1">
            <a:spLocks/>
          </p:cNvSpPr>
          <p:nvPr/>
        </p:nvSpPr>
        <p:spPr>
          <a:xfrm>
            <a:off x="7118430" y="1912661"/>
            <a:ext cx="4699322" cy="133836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20000"/>
              </a:lnSpc>
            </a:pP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Tại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sao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chất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lượng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sống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chưa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cao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? </a:t>
            </a: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Nêu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1 </a:t>
            </a: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giải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pháp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khả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thi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của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em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?</a:t>
            </a:r>
          </a:p>
        </p:txBody>
      </p:sp>
      <p:pic>
        <p:nvPicPr>
          <p:cNvPr id="5122" name="Picture 2" descr="Chuyên đề Hóa học 9">
            <a:extLst>
              <a:ext uri="{FF2B5EF4-FFF2-40B4-BE49-F238E27FC236}">
                <a16:creationId xmlns:a16="http://schemas.microsoft.com/office/drawing/2014/main" xmlns="" id="{8E68AD77-A391-47F0-AC9B-17ED12EF5E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6" b="1151"/>
          <a:stretch/>
        </p:blipFill>
        <p:spPr bwMode="auto">
          <a:xfrm>
            <a:off x="7214040" y="3429000"/>
            <a:ext cx="2045708" cy="1490520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xmlns="" id="{4C16E00A-E6DB-4EAB-9993-80030E97A267}"/>
              </a:ext>
            </a:extLst>
          </p:cNvPr>
          <p:cNvSpPr txBox="1">
            <a:spLocks/>
          </p:cNvSpPr>
          <p:nvPr/>
        </p:nvSpPr>
        <p:spPr>
          <a:xfrm>
            <a:off x="7150379" y="5149303"/>
            <a:ext cx="4699322" cy="133836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just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1 </a:t>
            </a: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phút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ghi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ý </a:t>
            </a: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kiến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cá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nhân</a:t>
            </a:r>
            <a:endParaRPr lang="en-US" sz="2400" dirty="0">
              <a:solidFill>
                <a:srgbClr val="0070C0"/>
              </a:solidFill>
              <a:latin typeface="Arial" pitchFamily="34" charset="0"/>
              <a:ea typeface="Roboto" panose="02000000000000000000" pitchFamily="2" charset="0"/>
              <a:cs typeface="Arial" pitchFamily="34" charset="0"/>
            </a:endParaRPr>
          </a:p>
          <a:p>
            <a:pPr marL="342900" indent="-342900" algn="just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2 </a:t>
            </a: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phút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thảo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luận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nhóm</a:t>
            </a:r>
            <a:endParaRPr lang="en-US" sz="2400" dirty="0">
              <a:solidFill>
                <a:srgbClr val="0070C0"/>
              </a:solidFill>
              <a:latin typeface="Arial" pitchFamily="34" charset="0"/>
              <a:ea typeface="Roboto" panose="02000000000000000000" pitchFamily="2" charset="0"/>
              <a:cs typeface="Arial" pitchFamily="34" charset="0"/>
            </a:endParaRPr>
          </a:p>
          <a:p>
            <a:pPr marL="342900" indent="-342900" algn="just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1 </a:t>
            </a: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phút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trình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bày</a:t>
            </a:r>
            <a:endParaRPr lang="en-US" sz="2400" dirty="0">
              <a:solidFill>
                <a:srgbClr val="0070C0"/>
              </a:solidFill>
              <a:latin typeface="Arial" pitchFamily="34" charset="0"/>
              <a:ea typeface="Roboto" panose="02000000000000000000" pitchFamily="2" charset="0"/>
              <a:cs typeface="Arial" pitchFamily="34" charset="0"/>
            </a:endParaRPr>
          </a:p>
        </p:txBody>
      </p:sp>
      <p:pic>
        <p:nvPicPr>
          <p:cNvPr id="8" name="2 Minute Timer (Nho)">
            <a:hlinkClick r:id="" action="ppaction://media"/>
            <a:extLst>
              <a:ext uri="{FF2B5EF4-FFF2-40B4-BE49-F238E27FC236}">
                <a16:creationId xmlns:a16="http://schemas.microsoft.com/office/drawing/2014/main" xmlns="" id="{A01F1BB2-A36C-47A7-80A6-4CBE91DCB76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9464116" y="3456082"/>
            <a:ext cx="2353636" cy="1322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667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14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Nỗ lực thu hẹp khoảng cách phát triển cho vùng đồng bào dân tộc thiểu số và  miền núi">
            <a:extLst>
              <a:ext uri="{FF2B5EF4-FFF2-40B4-BE49-F238E27FC236}">
                <a16:creationId xmlns:a16="http://schemas.microsoft.com/office/drawing/2014/main" xmlns="" id="{95B00484-13F2-43D1-9862-9AD938C017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908"/>
          <a:stretch/>
        </p:blipFill>
        <p:spPr bwMode="auto">
          <a:xfrm>
            <a:off x="5582253" y="277861"/>
            <a:ext cx="6094692" cy="6302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Không ngừng chăm lo đời sống cho đồng bào dân tộc thiểu số">
            <a:extLst>
              <a:ext uri="{FF2B5EF4-FFF2-40B4-BE49-F238E27FC236}">
                <a16:creationId xmlns:a16="http://schemas.microsoft.com/office/drawing/2014/main" xmlns="" id="{30545FF0-DC89-4456-96B2-44DE975B3A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755"/>
          <a:stretch/>
        </p:blipFill>
        <p:spPr bwMode="auto">
          <a:xfrm>
            <a:off x="515055" y="277861"/>
            <a:ext cx="4677555" cy="6240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rame 7">
            <a:extLst>
              <a:ext uri="{FF2B5EF4-FFF2-40B4-BE49-F238E27FC236}">
                <a16:creationId xmlns:a16="http://schemas.microsoft.com/office/drawing/2014/main" xmlns="" id="{DFA3387A-7414-4FD7-96E2-7E9B512EF75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3472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0085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7354F91-862F-4F30-8492-00509C63169F}"/>
              </a:ext>
            </a:extLst>
          </p:cNvPr>
          <p:cNvSpPr txBox="1"/>
          <p:nvPr/>
        </p:nvSpPr>
        <p:spPr>
          <a:xfrm>
            <a:off x="454306" y="1194690"/>
            <a:ext cx="11089993" cy="181081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3200" i="0" dirty="0" err="1">
                <a:solidFill>
                  <a:srgbClr val="0070C0"/>
                </a:solidFill>
                <a:effectLst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Nếu</a:t>
            </a:r>
            <a:r>
              <a:rPr lang="en-US" sz="3200" i="0" dirty="0">
                <a:solidFill>
                  <a:srgbClr val="0070C0"/>
                </a:solidFill>
                <a:effectLst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3200" i="0" dirty="0" err="1">
                <a:solidFill>
                  <a:srgbClr val="0070C0"/>
                </a:solidFill>
                <a:effectLst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là</a:t>
            </a:r>
            <a:r>
              <a:rPr lang="en-US" sz="3200" i="0" dirty="0">
                <a:solidFill>
                  <a:srgbClr val="0070C0"/>
                </a:solidFill>
                <a:effectLst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3200" i="0" dirty="0" err="1">
                <a:solidFill>
                  <a:srgbClr val="0070C0"/>
                </a:solidFill>
                <a:effectLst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thủ</a:t>
            </a:r>
            <a:r>
              <a:rPr lang="en-US" sz="3200" i="0" dirty="0">
                <a:solidFill>
                  <a:srgbClr val="0070C0"/>
                </a:solidFill>
                <a:effectLst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3200" i="0" dirty="0" err="1">
                <a:solidFill>
                  <a:srgbClr val="0070C0"/>
                </a:solidFill>
                <a:effectLst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tướng</a:t>
            </a:r>
            <a:r>
              <a:rPr lang="en-US" sz="3200" i="0" dirty="0">
                <a:solidFill>
                  <a:srgbClr val="0070C0"/>
                </a:solidFill>
                <a:effectLst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, </a:t>
            </a:r>
            <a:r>
              <a:rPr lang="en-US" sz="3200" i="0" dirty="0" err="1">
                <a:solidFill>
                  <a:srgbClr val="0070C0"/>
                </a:solidFill>
                <a:effectLst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em</a:t>
            </a:r>
            <a:r>
              <a:rPr lang="en-US" sz="3200" i="0" dirty="0">
                <a:solidFill>
                  <a:srgbClr val="0070C0"/>
                </a:solidFill>
                <a:effectLst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3200" i="0" dirty="0" err="1">
                <a:solidFill>
                  <a:srgbClr val="0070C0"/>
                </a:solidFill>
                <a:effectLst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sẽ</a:t>
            </a:r>
            <a:r>
              <a:rPr lang="en-US" sz="3200" i="0" dirty="0">
                <a:solidFill>
                  <a:srgbClr val="0070C0"/>
                </a:solidFill>
                <a:effectLst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3200" i="0" dirty="0" err="1">
                <a:solidFill>
                  <a:srgbClr val="0070C0"/>
                </a:solidFill>
                <a:effectLst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dự</a:t>
            </a:r>
            <a:r>
              <a:rPr lang="en-US" sz="3200" i="0" dirty="0">
                <a:solidFill>
                  <a:srgbClr val="0070C0"/>
                </a:solidFill>
                <a:effectLst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3200" i="0" dirty="0" err="1">
                <a:solidFill>
                  <a:srgbClr val="0070C0"/>
                </a:solidFill>
                <a:effectLst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định</a:t>
            </a:r>
            <a:r>
              <a:rPr lang="en-US" sz="3200" i="0" dirty="0">
                <a:solidFill>
                  <a:srgbClr val="0070C0"/>
                </a:solidFill>
                <a:effectLst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3200" i="0" dirty="0" err="1">
                <a:solidFill>
                  <a:srgbClr val="0070C0"/>
                </a:solidFill>
                <a:effectLst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phát</a:t>
            </a:r>
            <a:r>
              <a:rPr lang="en-US" sz="3200" i="0" dirty="0">
                <a:solidFill>
                  <a:srgbClr val="0070C0"/>
                </a:solidFill>
                <a:effectLst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3200" i="0" dirty="0" err="1">
                <a:solidFill>
                  <a:srgbClr val="0070C0"/>
                </a:solidFill>
                <a:effectLst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triển</a:t>
            </a:r>
            <a:r>
              <a:rPr lang="en-US" sz="3200" i="0" dirty="0">
                <a:solidFill>
                  <a:srgbClr val="0070C0"/>
                </a:solidFill>
                <a:effectLst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3200" i="0" dirty="0" err="1">
                <a:solidFill>
                  <a:srgbClr val="0070C0"/>
                </a:solidFill>
                <a:effectLst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kinh</a:t>
            </a:r>
            <a:r>
              <a:rPr lang="en-US" sz="3200" i="0" dirty="0">
                <a:solidFill>
                  <a:srgbClr val="0070C0"/>
                </a:solidFill>
                <a:effectLst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3200" i="0" dirty="0" err="1">
                <a:solidFill>
                  <a:srgbClr val="0070C0"/>
                </a:solidFill>
                <a:effectLst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tế</a:t>
            </a:r>
            <a:r>
              <a:rPr lang="en-US" sz="3200" i="0" dirty="0">
                <a:solidFill>
                  <a:srgbClr val="0070C0"/>
                </a:solidFill>
                <a:effectLst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3200" i="0" dirty="0" err="1">
                <a:solidFill>
                  <a:srgbClr val="0070C0"/>
                </a:solidFill>
                <a:effectLst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xã</a:t>
            </a:r>
            <a:r>
              <a:rPr lang="en-US" sz="3200" i="0" dirty="0">
                <a:solidFill>
                  <a:srgbClr val="0070C0"/>
                </a:solidFill>
                <a:effectLst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3200" i="0" dirty="0" err="1">
                <a:solidFill>
                  <a:srgbClr val="0070C0"/>
                </a:solidFill>
                <a:effectLst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hội</a:t>
            </a:r>
            <a:r>
              <a:rPr lang="en-US" sz="3200" i="0" dirty="0">
                <a:solidFill>
                  <a:srgbClr val="0070C0"/>
                </a:solidFill>
                <a:effectLst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ở </a:t>
            </a:r>
            <a:r>
              <a:rPr lang="en-US" sz="3200" i="0" dirty="0" err="1">
                <a:solidFill>
                  <a:srgbClr val="0070C0"/>
                </a:solidFill>
                <a:effectLst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vùng</a:t>
            </a:r>
            <a:r>
              <a:rPr lang="en-US" sz="3200" i="0" dirty="0">
                <a:solidFill>
                  <a:srgbClr val="0070C0"/>
                </a:solidFill>
                <a:effectLst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3200" i="0" dirty="0" err="1">
                <a:solidFill>
                  <a:srgbClr val="0070C0"/>
                </a:solidFill>
                <a:effectLst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dân</a:t>
            </a:r>
            <a:r>
              <a:rPr lang="en-US" sz="3200" i="0" dirty="0">
                <a:solidFill>
                  <a:srgbClr val="0070C0"/>
                </a:solidFill>
                <a:effectLst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3200" i="0" dirty="0" err="1">
                <a:solidFill>
                  <a:srgbClr val="0070C0"/>
                </a:solidFill>
                <a:effectLst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tộc</a:t>
            </a:r>
            <a:r>
              <a:rPr lang="en-US" sz="3200" i="0" dirty="0">
                <a:solidFill>
                  <a:srgbClr val="0070C0"/>
                </a:solidFill>
                <a:effectLst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3200" i="0" dirty="0" err="1">
                <a:solidFill>
                  <a:srgbClr val="0070C0"/>
                </a:solidFill>
                <a:effectLst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thiểu</a:t>
            </a:r>
            <a:r>
              <a:rPr lang="en-US" sz="3200" i="0" dirty="0">
                <a:solidFill>
                  <a:srgbClr val="0070C0"/>
                </a:solidFill>
                <a:effectLst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3200" i="0" dirty="0" err="1">
                <a:solidFill>
                  <a:srgbClr val="0070C0"/>
                </a:solidFill>
                <a:effectLst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số</a:t>
            </a:r>
            <a:r>
              <a:rPr lang="en-US" sz="3200" i="0" dirty="0">
                <a:solidFill>
                  <a:srgbClr val="0070C0"/>
                </a:solidFill>
                <a:effectLst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3200" i="0" dirty="0" err="1">
                <a:solidFill>
                  <a:srgbClr val="0070C0"/>
                </a:solidFill>
                <a:effectLst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nước</a:t>
            </a:r>
            <a:r>
              <a:rPr lang="en-US" sz="3200" i="0" dirty="0">
                <a:solidFill>
                  <a:srgbClr val="0070C0"/>
                </a:solidFill>
                <a:effectLst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ta </a:t>
            </a:r>
            <a:r>
              <a:rPr lang="en-US" sz="3200" i="0" dirty="0" err="1">
                <a:solidFill>
                  <a:srgbClr val="0070C0"/>
                </a:solidFill>
                <a:effectLst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thế</a:t>
            </a:r>
            <a:r>
              <a:rPr lang="en-US" sz="3200" i="0" dirty="0">
                <a:solidFill>
                  <a:srgbClr val="0070C0"/>
                </a:solidFill>
                <a:effectLst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3200" i="0" dirty="0" err="1">
                <a:solidFill>
                  <a:srgbClr val="0070C0"/>
                </a:solidFill>
                <a:effectLst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nào</a:t>
            </a:r>
            <a:r>
              <a:rPr lang="en-US" sz="3200" i="0" dirty="0">
                <a:solidFill>
                  <a:srgbClr val="0070C0"/>
                </a:solidFill>
                <a:effectLst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?</a:t>
            </a:r>
          </a:p>
          <a:p>
            <a:pPr marL="285750" indent="-28575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Phân</a:t>
            </a:r>
            <a:r>
              <a:rPr lang="en-US" sz="3200" dirty="0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tích</a:t>
            </a:r>
            <a:r>
              <a:rPr lang="en-US" sz="3200" dirty="0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1 </a:t>
            </a:r>
            <a:r>
              <a:rPr lang="en-US" sz="3200" dirty="0" err="1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giải</a:t>
            </a:r>
            <a:r>
              <a:rPr lang="en-US" sz="3200" dirty="0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pháp</a:t>
            </a:r>
            <a:r>
              <a:rPr lang="en-US" sz="3200" dirty="0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của</a:t>
            </a:r>
            <a:r>
              <a:rPr lang="en-US" sz="3200" dirty="0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em</a:t>
            </a:r>
            <a:endParaRPr lang="vi-VN" sz="3200" i="0" dirty="0">
              <a:solidFill>
                <a:srgbClr val="0070C0"/>
              </a:solidFill>
              <a:effectLst/>
              <a:latin typeface="Arial" pitchFamily="34" charset="0"/>
              <a:ea typeface="Roboto" panose="02000000000000000000" pitchFamily="2" charset="0"/>
              <a:cs typeface="Arial" pitchFamily="34" charset="0"/>
            </a:endParaRPr>
          </a:p>
        </p:txBody>
      </p:sp>
      <p:sp>
        <p:nvSpPr>
          <p:cNvPr id="6" name="Frame 5">
            <a:extLst>
              <a:ext uri="{FF2B5EF4-FFF2-40B4-BE49-F238E27FC236}">
                <a16:creationId xmlns:a16="http://schemas.microsoft.com/office/drawing/2014/main" xmlns="" id="{10CF96B7-516C-484A-97AC-9917639C762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3472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C2967154-1725-4B0E-9D6B-7A83CC083F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494" y="115088"/>
            <a:ext cx="11771453" cy="995255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TÔI LÀ </a:t>
            </a:r>
            <a:r>
              <a:rPr lang="en-US" sz="3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thủ</a:t>
            </a:r>
            <a:r>
              <a:rPr lang="en-US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tướng</a:t>
            </a:r>
            <a:r>
              <a:rPr lang="en-US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chính</a:t>
            </a:r>
            <a:r>
              <a:rPr lang="en-US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phủ</a:t>
            </a:r>
            <a:endParaRPr lang="en-US" sz="3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44" name="Picture 4" descr="Bị kẻ xấu lừa từ thiện, trường vùng cao phá đi giờ không có ai xây - Mái Ấm  Giữa Đời">
            <a:extLst>
              <a:ext uri="{FF2B5EF4-FFF2-40B4-BE49-F238E27FC236}">
                <a16:creationId xmlns:a16="http://schemas.microsoft.com/office/drawing/2014/main" xmlns="" id="{4D1D197D-77B0-4485-82F3-FDDC4AFDB0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144" y="3089854"/>
            <a:ext cx="5524402" cy="3042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Lai Châu: Cuộc sống của đồng bào dân tộc Mảng - Ảnh thời sự trong nước -  Văn hoá &amp;amp; Xã hội - Thông tấn xã Việt Nam (TTXVN)">
            <a:extLst>
              <a:ext uri="{FF2B5EF4-FFF2-40B4-BE49-F238E27FC236}">
                <a16:creationId xmlns:a16="http://schemas.microsoft.com/office/drawing/2014/main" xmlns="" id="{5EC00631-EAEE-4E36-A957-64C12D0CEE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0" r="10651"/>
          <a:stretch/>
        </p:blipFill>
        <p:spPr bwMode="auto">
          <a:xfrm>
            <a:off x="6734502" y="3089854"/>
            <a:ext cx="4615487" cy="3042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3445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ame 3">
            <a:extLst>
              <a:ext uri="{FF2B5EF4-FFF2-40B4-BE49-F238E27FC236}">
                <a16:creationId xmlns:a16="http://schemas.microsoft.com/office/drawing/2014/main" xmlns="" id="{44473DC5-F0EE-47F5-BD35-63691292C41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3472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28BE5CA-B899-46CD-87BE-0593FBC28065}"/>
              </a:ext>
            </a:extLst>
          </p:cNvPr>
          <p:cNvSpPr txBox="1"/>
          <p:nvPr/>
        </p:nvSpPr>
        <p:spPr>
          <a:xfrm>
            <a:off x="652379" y="1191891"/>
            <a:ext cx="2913926" cy="79707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000" b="1" i="0" dirty="0" err="1">
                <a:solidFill>
                  <a:srgbClr val="0070C0"/>
                </a:solidFill>
                <a:effectLst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Vùng</a:t>
            </a:r>
            <a:r>
              <a:rPr lang="en-US" sz="2000" b="1" i="0" dirty="0">
                <a:solidFill>
                  <a:srgbClr val="0070C0"/>
                </a:solidFill>
                <a:effectLst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000" b="1" i="0" dirty="0" err="1">
                <a:solidFill>
                  <a:srgbClr val="0070C0"/>
                </a:solidFill>
                <a:effectLst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nghèo</a:t>
            </a:r>
            <a:endParaRPr lang="en-US" sz="2000" b="1" i="0" dirty="0">
              <a:solidFill>
                <a:srgbClr val="0070C0"/>
              </a:solidFill>
              <a:effectLst/>
              <a:latin typeface="Arial" pitchFamily="34" charset="0"/>
              <a:ea typeface="Roboto" panose="02000000000000000000" pitchFamily="2" charset="0"/>
              <a:cs typeface="Arial" pitchFamily="34" charset="0"/>
            </a:endParaRPr>
          </a:p>
          <a:p>
            <a:pPr marL="285750" indent="-28575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000" b="1" dirty="0" err="1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Giàu</a:t>
            </a:r>
            <a:r>
              <a:rPr lang="en-US" sz="2000" b="1" dirty="0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tài</a:t>
            </a:r>
            <a:r>
              <a:rPr lang="en-US" sz="2000" b="1" dirty="0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nguyên</a:t>
            </a:r>
            <a:endParaRPr lang="vi-VN" sz="2000" b="1" i="0" dirty="0">
              <a:solidFill>
                <a:srgbClr val="0070C0"/>
              </a:solidFill>
              <a:effectLst/>
              <a:latin typeface="Arial" pitchFamily="34" charset="0"/>
              <a:ea typeface="Roboto" panose="02000000000000000000" pitchFamily="2" charset="0"/>
              <a:cs typeface="Arial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549CB20-91FD-45CE-8004-76DC7C146063}"/>
              </a:ext>
            </a:extLst>
          </p:cNvPr>
          <p:cNvSpPr txBox="1"/>
          <p:nvPr/>
        </p:nvSpPr>
        <p:spPr>
          <a:xfrm>
            <a:off x="4663488" y="1191891"/>
            <a:ext cx="2913926" cy="79707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000" b="1" i="0" dirty="0" err="1">
                <a:solidFill>
                  <a:srgbClr val="0070C0"/>
                </a:solidFill>
                <a:effectLst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Phát</a:t>
            </a:r>
            <a:r>
              <a:rPr lang="en-US" sz="2000" b="1" i="0" dirty="0">
                <a:solidFill>
                  <a:srgbClr val="0070C0"/>
                </a:solidFill>
                <a:effectLst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000" b="1" i="0" dirty="0" err="1">
                <a:solidFill>
                  <a:srgbClr val="0070C0"/>
                </a:solidFill>
                <a:effectLst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triển</a:t>
            </a:r>
            <a:r>
              <a:rPr lang="en-US" sz="2000" b="1" i="0" dirty="0">
                <a:solidFill>
                  <a:srgbClr val="0070C0"/>
                </a:solidFill>
                <a:effectLst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000" b="1" i="0" dirty="0" err="1">
                <a:solidFill>
                  <a:srgbClr val="0070C0"/>
                </a:solidFill>
                <a:effectLst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hạ</a:t>
            </a:r>
            <a:r>
              <a:rPr lang="en-US" sz="2000" b="1" i="0" dirty="0">
                <a:solidFill>
                  <a:srgbClr val="0070C0"/>
                </a:solidFill>
                <a:effectLst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000" b="1" i="0" dirty="0" err="1">
                <a:solidFill>
                  <a:srgbClr val="0070C0"/>
                </a:solidFill>
                <a:effectLst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tầng</a:t>
            </a:r>
            <a:endParaRPr lang="en-US" sz="2000" b="1" i="0" dirty="0">
              <a:solidFill>
                <a:srgbClr val="0070C0"/>
              </a:solidFill>
              <a:effectLst/>
              <a:latin typeface="Arial" pitchFamily="34" charset="0"/>
              <a:ea typeface="Roboto" panose="02000000000000000000" pitchFamily="2" charset="0"/>
              <a:cs typeface="Arial" pitchFamily="34" charset="0"/>
            </a:endParaRPr>
          </a:p>
          <a:p>
            <a:pPr marL="285750" indent="-28575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000" b="1" i="0" dirty="0" err="1">
                <a:solidFill>
                  <a:srgbClr val="0070C0"/>
                </a:solidFill>
                <a:effectLst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Đầu</a:t>
            </a:r>
            <a:r>
              <a:rPr lang="en-US" sz="2000" b="1" i="0" dirty="0">
                <a:solidFill>
                  <a:srgbClr val="0070C0"/>
                </a:solidFill>
                <a:effectLst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000" b="1" i="0" dirty="0" err="1">
                <a:solidFill>
                  <a:srgbClr val="0070C0"/>
                </a:solidFill>
                <a:effectLst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tư</a:t>
            </a:r>
            <a:r>
              <a:rPr lang="en-US" sz="2000" b="1" i="0" dirty="0">
                <a:solidFill>
                  <a:srgbClr val="0070C0"/>
                </a:solidFill>
                <a:effectLst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000" b="1" i="0" dirty="0" err="1">
                <a:solidFill>
                  <a:srgbClr val="0070C0"/>
                </a:solidFill>
                <a:effectLst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giáo</a:t>
            </a:r>
            <a:r>
              <a:rPr lang="en-US" sz="2000" b="1" i="0" dirty="0">
                <a:solidFill>
                  <a:srgbClr val="0070C0"/>
                </a:solidFill>
                <a:effectLst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000" b="1" i="0" dirty="0" err="1">
                <a:solidFill>
                  <a:srgbClr val="0070C0"/>
                </a:solidFill>
                <a:effectLst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dục</a:t>
            </a:r>
            <a:endParaRPr lang="vi-VN" sz="2000" b="1" i="0" dirty="0">
              <a:solidFill>
                <a:srgbClr val="0070C0"/>
              </a:solidFill>
              <a:effectLst/>
              <a:latin typeface="Arial" pitchFamily="34" charset="0"/>
              <a:ea typeface="Roboto" panose="02000000000000000000" pitchFamily="2" charset="0"/>
              <a:cs typeface="Arial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6820A96-857B-4686-A711-F5180AFFA295}"/>
              </a:ext>
            </a:extLst>
          </p:cNvPr>
          <p:cNvSpPr txBox="1"/>
          <p:nvPr/>
        </p:nvSpPr>
        <p:spPr>
          <a:xfrm>
            <a:off x="8774430" y="1191891"/>
            <a:ext cx="2913926" cy="79707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000" b="1" i="0" dirty="0">
                <a:solidFill>
                  <a:srgbClr val="0070C0"/>
                </a:solidFill>
                <a:effectLst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Thu </a:t>
            </a:r>
            <a:r>
              <a:rPr lang="en-US" sz="2000" b="1" i="0" dirty="0" err="1">
                <a:solidFill>
                  <a:srgbClr val="0070C0"/>
                </a:solidFill>
                <a:effectLst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hút</a:t>
            </a:r>
            <a:r>
              <a:rPr lang="en-US" sz="2000" b="1" i="0" dirty="0">
                <a:solidFill>
                  <a:srgbClr val="0070C0"/>
                </a:solidFill>
                <a:effectLst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000" b="1" i="0" dirty="0" err="1">
                <a:solidFill>
                  <a:srgbClr val="0070C0"/>
                </a:solidFill>
                <a:effectLst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đầu</a:t>
            </a:r>
            <a:r>
              <a:rPr lang="en-US" sz="2000" b="1" i="0" dirty="0">
                <a:solidFill>
                  <a:srgbClr val="0070C0"/>
                </a:solidFill>
                <a:effectLst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000" b="1" i="0" dirty="0" err="1">
                <a:solidFill>
                  <a:srgbClr val="0070C0"/>
                </a:solidFill>
                <a:effectLst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tư</a:t>
            </a:r>
            <a:endParaRPr lang="en-US" sz="2000" b="1" i="0" dirty="0">
              <a:solidFill>
                <a:srgbClr val="0070C0"/>
              </a:solidFill>
              <a:effectLst/>
              <a:latin typeface="Arial" pitchFamily="34" charset="0"/>
              <a:ea typeface="Roboto" panose="02000000000000000000" pitchFamily="2" charset="0"/>
              <a:cs typeface="Arial" pitchFamily="34" charset="0"/>
            </a:endParaRPr>
          </a:p>
          <a:p>
            <a:pPr marL="285750" indent="-28575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000" b="1" dirty="0" err="1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Phát</a:t>
            </a:r>
            <a:r>
              <a:rPr lang="en-US" sz="2000" b="1" dirty="0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triển</a:t>
            </a:r>
            <a:r>
              <a:rPr lang="en-US" sz="2000" b="1" dirty="0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CNCB</a:t>
            </a:r>
            <a:endParaRPr lang="vi-VN" sz="2000" b="1" i="0" dirty="0">
              <a:solidFill>
                <a:srgbClr val="0070C0"/>
              </a:solidFill>
              <a:effectLst/>
              <a:latin typeface="Arial" pitchFamily="34" charset="0"/>
              <a:ea typeface="Roboto" panose="02000000000000000000" pitchFamily="2" charset="0"/>
              <a:cs typeface="Arial" pitchFamily="34" charset="0"/>
            </a:endParaRP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xmlns="" id="{8AD61B7C-37C3-4835-9F55-061253BA7C64}"/>
              </a:ext>
            </a:extLst>
          </p:cNvPr>
          <p:cNvSpPr/>
          <p:nvPr/>
        </p:nvSpPr>
        <p:spPr>
          <a:xfrm>
            <a:off x="3774649" y="1571358"/>
            <a:ext cx="546905" cy="25464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xmlns="" id="{E5F37ED0-874E-4D27-9EE4-D0490E336522}"/>
              </a:ext>
            </a:extLst>
          </p:cNvPr>
          <p:cNvSpPr/>
          <p:nvPr/>
        </p:nvSpPr>
        <p:spPr>
          <a:xfrm>
            <a:off x="7828679" y="1559783"/>
            <a:ext cx="546905" cy="25464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362" name="Picture 2" descr="Cáp treo Fansipan dài bao nhiêu | Viet Fun Travel">
            <a:extLst>
              <a:ext uri="{FF2B5EF4-FFF2-40B4-BE49-F238E27FC236}">
                <a16:creationId xmlns:a16="http://schemas.microsoft.com/office/drawing/2014/main" xmlns="" id="{F616C1E8-6A81-42C2-8D07-4A29D35EB3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9939" y="2921080"/>
            <a:ext cx="5700606" cy="34218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CBDF12DD-B154-4020-BFB7-6243A53DCBDD}"/>
              </a:ext>
            </a:extLst>
          </p:cNvPr>
          <p:cNvSpPr txBox="1"/>
          <p:nvPr/>
        </p:nvSpPr>
        <p:spPr>
          <a:xfrm>
            <a:off x="534462" y="3235472"/>
            <a:ext cx="4811016" cy="269041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600" b="1" i="0" dirty="0" err="1">
                <a:solidFill>
                  <a:srgbClr val="0070C0"/>
                </a:solidFill>
                <a:effectLst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Phát</a:t>
            </a:r>
            <a:r>
              <a:rPr lang="en-US" sz="3600" b="1" i="0" dirty="0">
                <a:solidFill>
                  <a:srgbClr val="0070C0"/>
                </a:solidFill>
                <a:effectLst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3600" b="1" i="0" dirty="0" err="1">
                <a:solidFill>
                  <a:srgbClr val="0070C0"/>
                </a:solidFill>
                <a:effectLst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triển</a:t>
            </a:r>
            <a:r>
              <a:rPr lang="en-US" sz="3600" b="1" i="0" dirty="0">
                <a:solidFill>
                  <a:srgbClr val="0070C0"/>
                </a:solidFill>
                <a:effectLst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du </a:t>
            </a:r>
            <a:r>
              <a:rPr lang="en-US" sz="3600" b="1" i="0" dirty="0" err="1">
                <a:solidFill>
                  <a:srgbClr val="0070C0"/>
                </a:solidFill>
                <a:effectLst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lịch</a:t>
            </a:r>
            <a:r>
              <a:rPr lang="en-US" sz="3600" b="1" i="0" dirty="0">
                <a:solidFill>
                  <a:srgbClr val="0070C0"/>
                </a:solidFill>
                <a:effectLst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ở Sapa – </a:t>
            </a:r>
            <a:r>
              <a:rPr lang="en-US" sz="3600" b="1" i="0" dirty="0" err="1">
                <a:solidFill>
                  <a:srgbClr val="0070C0"/>
                </a:solidFill>
                <a:effectLst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Lào</a:t>
            </a:r>
            <a:r>
              <a:rPr lang="en-US" sz="3600" b="1" i="0" dirty="0">
                <a:solidFill>
                  <a:srgbClr val="0070C0"/>
                </a:solidFill>
                <a:effectLst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3600" b="1" i="0" dirty="0" err="1">
                <a:solidFill>
                  <a:srgbClr val="0070C0"/>
                </a:solidFill>
                <a:effectLst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cai</a:t>
            </a:r>
            <a:r>
              <a:rPr lang="en-US" sz="3600" b="1" i="0" dirty="0">
                <a:solidFill>
                  <a:srgbClr val="0070C0"/>
                </a:solidFill>
                <a:effectLst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3600" b="1" i="0" dirty="0" err="1">
                <a:solidFill>
                  <a:srgbClr val="0070C0"/>
                </a:solidFill>
                <a:effectLst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mang</a:t>
            </a:r>
            <a:r>
              <a:rPr lang="en-US" sz="3600" b="1" i="0" dirty="0">
                <a:solidFill>
                  <a:srgbClr val="0070C0"/>
                </a:solidFill>
                <a:effectLst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3600" b="1" i="0" dirty="0" err="1">
                <a:solidFill>
                  <a:srgbClr val="0070C0"/>
                </a:solidFill>
                <a:effectLst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lại</a:t>
            </a:r>
            <a:r>
              <a:rPr lang="en-US" sz="3600" b="1" i="0" dirty="0">
                <a:solidFill>
                  <a:srgbClr val="0070C0"/>
                </a:solidFill>
                <a:effectLst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3600" b="1" i="0" dirty="0" err="1">
                <a:solidFill>
                  <a:srgbClr val="0070C0"/>
                </a:solidFill>
                <a:effectLst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sự</a:t>
            </a:r>
            <a:r>
              <a:rPr lang="en-US" sz="3600" b="1" i="0" dirty="0">
                <a:solidFill>
                  <a:srgbClr val="0070C0"/>
                </a:solidFill>
                <a:effectLst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3600" b="1" i="0" dirty="0" err="1">
                <a:solidFill>
                  <a:srgbClr val="0070C0"/>
                </a:solidFill>
                <a:effectLst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cải</a:t>
            </a:r>
            <a:r>
              <a:rPr lang="en-US" sz="3600" b="1" i="0" dirty="0">
                <a:solidFill>
                  <a:srgbClr val="0070C0"/>
                </a:solidFill>
                <a:effectLst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3600" b="1" i="0" dirty="0" err="1">
                <a:solidFill>
                  <a:srgbClr val="0070C0"/>
                </a:solidFill>
                <a:effectLst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thiện</a:t>
            </a:r>
            <a:r>
              <a:rPr lang="en-US" sz="3600" b="1" i="0" dirty="0">
                <a:solidFill>
                  <a:srgbClr val="0070C0"/>
                </a:solidFill>
                <a:effectLst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3600" b="1" i="0" dirty="0" err="1">
                <a:solidFill>
                  <a:srgbClr val="0070C0"/>
                </a:solidFill>
                <a:effectLst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lớn</a:t>
            </a:r>
            <a:r>
              <a:rPr lang="en-US" sz="3600" b="1" i="0" dirty="0">
                <a:solidFill>
                  <a:srgbClr val="0070C0"/>
                </a:solidFill>
                <a:effectLst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3600" b="1" i="0" dirty="0" err="1">
                <a:solidFill>
                  <a:srgbClr val="0070C0"/>
                </a:solidFill>
                <a:effectLst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cho</a:t>
            </a:r>
            <a:r>
              <a:rPr lang="en-US" sz="3600" b="1" i="0" dirty="0">
                <a:solidFill>
                  <a:srgbClr val="0070C0"/>
                </a:solidFill>
                <a:effectLst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3600" b="1" i="0" dirty="0" err="1">
                <a:solidFill>
                  <a:srgbClr val="0070C0"/>
                </a:solidFill>
                <a:effectLst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địa</a:t>
            </a:r>
            <a:r>
              <a:rPr lang="en-US" sz="3600" b="1" i="0" dirty="0">
                <a:solidFill>
                  <a:srgbClr val="0070C0"/>
                </a:solidFill>
                <a:effectLst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3600" b="1" i="0" dirty="0" err="1">
                <a:solidFill>
                  <a:srgbClr val="0070C0"/>
                </a:solidFill>
                <a:effectLst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phương</a:t>
            </a:r>
            <a:endParaRPr lang="vi-VN" sz="3600" b="1" i="0" dirty="0">
              <a:solidFill>
                <a:srgbClr val="0070C0"/>
              </a:solidFill>
              <a:effectLst/>
              <a:latin typeface="Arial" pitchFamily="34" charset="0"/>
              <a:ea typeface="Roboto" panose="02000000000000000000" pitchFamily="2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95740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xmlns="" id="{AB8C311F-7253-4AED-9701-7FC0708C41C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xmlns="" id="{E2384209-CB15-4CDF-9D31-C44FD9A3F20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xmlns="" id="{2633B3B5-CC90-43F0-8714-D31D1F3F020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xmlns="" id="{A8D57A06-A426-446D-B02C-A2DC6B62E45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410" name="Picture 2" descr="KTS Hoàng Thúc Hào: Trường học vùng cao - Không quá khó, nhưng cần bản lĩnh  &amp;quot;vén khéo&amp;quot; của KTS - Tạp chí Kiến Trúc">
            <a:extLst>
              <a:ext uri="{FF2B5EF4-FFF2-40B4-BE49-F238E27FC236}">
                <a16:creationId xmlns:a16="http://schemas.microsoft.com/office/drawing/2014/main" xmlns="" id="{2EE50E09-4435-437B-9556-27C42EFE5D5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9214" y="457200"/>
            <a:ext cx="10613571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33495929-AB4D-48E2-9100-0C551B3D27F9}"/>
              </a:ext>
            </a:extLst>
          </p:cNvPr>
          <p:cNvSpPr txBox="1"/>
          <p:nvPr/>
        </p:nvSpPr>
        <p:spPr>
          <a:xfrm>
            <a:off x="940443" y="564094"/>
            <a:ext cx="609407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000" b="1" i="0" dirty="0">
                <a:solidFill>
                  <a:schemeClr val="bg1"/>
                </a:solidFill>
                <a:effectLst/>
                <a:latin typeface="Helvetica" panose="020B0604020202020204" pitchFamily="34" charset="0"/>
              </a:rPr>
              <a:t>Trường Tiểu học Lũng Luông thuộc </a:t>
            </a:r>
            <a:endParaRPr lang="en-US" sz="2000" b="1" i="0" dirty="0">
              <a:solidFill>
                <a:schemeClr val="bg1"/>
              </a:solidFill>
              <a:effectLst/>
              <a:latin typeface="Helvetica" panose="020B0604020202020204" pitchFamily="34" charset="0"/>
            </a:endParaRPr>
          </a:p>
          <a:p>
            <a:r>
              <a:rPr lang="vi-VN" sz="2000" b="1" i="0" dirty="0">
                <a:solidFill>
                  <a:schemeClr val="bg1"/>
                </a:solidFill>
                <a:effectLst/>
                <a:latin typeface="Helvetica" panose="020B0604020202020204" pitchFamily="34" charset="0"/>
              </a:rPr>
              <a:t>xã Thượng Nung, huyện Võ Nhai</a:t>
            </a:r>
            <a:r>
              <a:rPr lang="en-US" sz="2000" b="1" i="0" dirty="0">
                <a:solidFill>
                  <a:schemeClr val="bg1"/>
                </a:solidFill>
                <a:effectLst/>
                <a:latin typeface="Helvetica" panose="020B0604020202020204" pitchFamily="34" charset="0"/>
              </a:rPr>
              <a:t>, </a:t>
            </a:r>
            <a:r>
              <a:rPr lang="en-US" sz="2000" b="1" i="0" dirty="0" err="1">
                <a:solidFill>
                  <a:schemeClr val="bg1"/>
                </a:solidFill>
                <a:effectLst/>
                <a:latin typeface="Helvetica" panose="020B0604020202020204" pitchFamily="34" charset="0"/>
              </a:rPr>
              <a:t>Thái</a:t>
            </a:r>
            <a:r>
              <a:rPr lang="en-US" sz="2000" b="1" i="0" dirty="0">
                <a:solidFill>
                  <a:schemeClr val="bg1"/>
                </a:solidFill>
                <a:effectLst/>
                <a:latin typeface="Helvetica" panose="020B0604020202020204" pitchFamily="34" charset="0"/>
              </a:rPr>
              <a:t> </a:t>
            </a:r>
            <a:r>
              <a:rPr lang="en-US" sz="2000" b="1" i="0" dirty="0" err="1">
                <a:solidFill>
                  <a:schemeClr val="bg1"/>
                </a:solidFill>
                <a:effectLst/>
                <a:latin typeface="Helvetica" panose="020B0604020202020204" pitchFamily="34" charset="0"/>
              </a:rPr>
              <a:t>Nguyên</a:t>
            </a:r>
            <a:endParaRPr lang="en-U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0547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59720AF-663F-4436-B881-05F53420B4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0133" y="244974"/>
            <a:ext cx="4658474" cy="95224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THỬ TÀI CỦA EM</a:t>
            </a:r>
          </a:p>
        </p:txBody>
      </p:sp>
      <p:sp>
        <p:nvSpPr>
          <p:cNvPr id="4" name="Frame 3">
            <a:extLst>
              <a:ext uri="{FF2B5EF4-FFF2-40B4-BE49-F238E27FC236}">
                <a16:creationId xmlns:a16="http://schemas.microsoft.com/office/drawing/2014/main" xmlns="" id="{4D0C6C91-D3D6-4352-9776-D68A9633207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3472"/>
            </a:avLst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11501C8-3631-42A2-A865-530EE39BE7CB}"/>
              </a:ext>
            </a:extLst>
          </p:cNvPr>
          <p:cNvSpPr txBox="1"/>
          <p:nvPr/>
        </p:nvSpPr>
        <p:spPr>
          <a:xfrm>
            <a:off x="552056" y="990837"/>
            <a:ext cx="9249140" cy="230941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  <a:prstDash val="dash"/>
          </a:ln>
        </p:spPr>
        <p:txBody>
          <a:bodyPr wrap="square">
            <a:spAutoFit/>
          </a:bodyPr>
          <a:lstStyle/>
          <a:p>
            <a:pPr marL="0" marR="0" indent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 err="1">
                <a:solidFill>
                  <a:srgbClr val="0070C0"/>
                </a:solidFill>
                <a:effectLst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Trong</a:t>
            </a:r>
            <a:r>
              <a:rPr lang="en-US" sz="3200" b="1" dirty="0">
                <a:solidFill>
                  <a:srgbClr val="0070C0"/>
                </a:solidFill>
                <a:effectLst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2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phút</a:t>
            </a:r>
            <a:endParaRPr lang="en-US" sz="3200" b="1" dirty="0">
              <a:solidFill>
                <a:srgbClr val="0070C0"/>
              </a:solidFill>
              <a:effectLst/>
              <a:latin typeface="Arial" pitchFamily="34" charset="0"/>
              <a:ea typeface="Roboto" panose="02000000000000000000" pitchFamily="2" charset="0"/>
              <a:cs typeface="Arial" pitchFamily="34" charset="0"/>
            </a:endParaRPr>
          </a:p>
          <a:p>
            <a:pPr marL="0" marR="0" indent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+ </a:t>
            </a:r>
            <a:r>
              <a:rPr lang="en-US" sz="3200" b="1" dirty="0" err="1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Viết</a:t>
            </a:r>
            <a:r>
              <a:rPr lang="en-US" sz="3200" b="1" dirty="0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ra 3 </a:t>
            </a:r>
            <a:r>
              <a:rPr lang="en-US" sz="3200" b="1" dirty="0" err="1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điều</a:t>
            </a:r>
            <a:r>
              <a:rPr lang="en-US" sz="3200" b="1" dirty="0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em</a:t>
            </a:r>
            <a:r>
              <a:rPr lang="en-US" sz="3200" b="1" dirty="0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đã</a:t>
            </a:r>
            <a:r>
              <a:rPr lang="en-US" sz="3200" b="1" dirty="0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biết</a:t>
            </a:r>
            <a:endParaRPr lang="en-US" sz="3200" b="1" dirty="0">
              <a:solidFill>
                <a:srgbClr val="0070C0"/>
              </a:solidFill>
              <a:latin typeface="Arial" pitchFamily="34" charset="0"/>
              <a:ea typeface="Roboto" panose="02000000000000000000" pitchFamily="2" charset="0"/>
              <a:cs typeface="Arial" pitchFamily="34" charset="0"/>
            </a:endParaRPr>
          </a:p>
          <a:p>
            <a:pPr marL="0" marR="0" indent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070C0"/>
                </a:solidFill>
                <a:effectLst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+ 1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điều</a:t>
            </a:r>
            <a:r>
              <a:rPr lang="en-US" sz="3200" b="1" dirty="0">
                <a:solidFill>
                  <a:srgbClr val="0070C0"/>
                </a:solidFill>
                <a:effectLst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em</a:t>
            </a:r>
            <a:r>
              <a:rPr lang="en-US" sz="3200" b="1" dirty="0">
                <a:solidFill>
                  <a:srgbClr val="0070C0"/>
                </a:solidFill>
                <a:effectLst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muốn</a:t>
            </a:r>
            <a:r>
              <a:rPr lang="en-US" sz="3200" b="1" dirty="0">
                <a:solidFill>
                  <a:srgbClr val="0070C0"/>
                </a:solidFill>
                <a:effectLst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biết</a:t>
            </a:r>
            <a:endParaRPr lang="en-US" sz="3200" b="1" dirty="0">
              <a:solidFill>
                <a:srgbClr val="0070C0"/>
              </a:solidFill>
              <a:effectLst/>
              <a:latin typeface="Arial" pitchFamily="34" charset="0"/>
              <a:ea typeface="Roboto" panose="02000000000000000000" pitchFamily="2" charset="0"/>
              <a:cs typeface="Arial" pitchFamily="34" charset="0"/>
            </a:endParaRPr>
          </a:p>
          <a:p>
            <a:pPr marL="0" marR="0" indent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 err="1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Về</a:t>
            </a:r>
            <a:r>
              <a:rPr lang="en-US" sz="3200" b="1" dirty="0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chủ</a:t>
            </a:r>
            <a:r>
              <a:rPr lang="en-US" sz="3200" b="1" dirty="0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đề</a:t>
            </a:r>
            <a:r>
              <a:rPr lang="en-US" sz="3200" b="1" dirty="0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dân</a:t>
            </a:r>
            <a:r>
              <a:rPr lang="en-US" sz="3200" b="1" dirty="0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tộc</a:t>
            </a:r>
            <a:r>
              <a:rPr lang="en-US" sz="3200" b="1" dirty="0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Việt</a:t>
            </a:r>
            <a:r>
              <a:rPr lang="en-US" sz="3200" b="1" dirty="0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Nam, chia </a:t>
            </a:r>
            <a:r>
              <a:rPr lang="en-US" sz="3200" b="1" dirty="0" err="1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sẻ</a:t>
            </a:r>
            <a:r>
              <a:rPr lang="en-US" sz="3200" b="1" dirty="0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với</a:t>
            </a:r>
            <a:r>
              <a:rPr lang="en-US" sz="3200" b="1" dirty="0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cả</a:t>
            </a:r>
            <a:r>
              <a:rPr lang="en-US" sz="3200" b="1" dirty="0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lớp</a:t>
            </a:r>
            <a:endParaRPr lang="en-US" sz="3200" b="1" dirty="0">
              <a:solidFill>
                <a:srgbClr val="0070C0"/>
              </a:solidFill>
              <a:effectLst/>
              <a:latin typeface="Arial" pitchFamily="34" charset="0"/>
              <a:ea typeface="Roboto" panose="02000000000000000000" pitchFamily="2" charset="0"/>
              <a:cs typeface="Arial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C052B466-F5AA-440C-A9FB-54DAE2B81C1F}"/>
              </a:ext>
            </a:extLst>
          </p:cNvPr>
          <p:cNvSpPr/>
          <p:nvPr/>
        </p:nvSpPr>
        <p:spPr>
          <a:xfrm>
            <a:off x="3490133" y="3429001"/>
            <a:ext cx="2205726" cy="1022448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54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C16C8917-6E58-4B7C-A737-CED08C188450}"/>
              </a:ext>
            </a:extLst>
          </p:cNvPr>
          <p:cNvSpPr/>
          <p:nvPr/>
        </p:nvSpPr>
        <p:spPr>
          <a:xfrm>
            <a:off x="3953081" y="4767943"/>
            <a:ext cx="3559628" cy="1273497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Kinh</a:t>
            </a:r>
            <a:r>
              <a:rPr lang="en-US" sz="4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tế</a:t>
            </a:r>
            <a:endParaRPr lang="en-US" sz="4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CEA3A0B4-F87B-411D-920B-888F0B048D0F}"/>
              </a:ext>
            </a:extLst>
          </p:cNvPr>
          <p:cNvSpPr/>
          <p:nvPr/>
        </p:nvSpPr>
        <p:spPr>
          <a:xfrm>
            <a:off x="5819370" y="3429000"/>
            <a:ext cx="2329237" cy="1028627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Văn</a:t>
            </a:r>
            <a:r>
              <a:rPr lang="en-US" sz="4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hóa</a:t>
            </a:r>
            <a:endParaRPr lang="en-US" sz="4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2 Minute Timer (Nho)">
            <a:hlinkClick r:id="" action="ppaction://media"/>
            <a:extLst>
              <a:ext uri="{FF2B5EF4-FFF2-40B4-BE49-F238E27FC236}">
                <a16:creationId xmlns:a16="http://schemas.microsoft.com/office/drawing/2014/main" xmlns="" id="{E06BB12A-09DB-48C8-9919-D60FB1E2B97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9894743" y="2266098"/>
            <a:ext cx="1745201" cy="980909"/>
          </a:xfrm>
          <a:prstGeom prst="rect">
            <a:avLst/>
          </a:prstGeom>
        </p:spPr>
      </p:pic>
      <p:sp>
        <p:nvSpPr>
          <p:cNvPr id="14" name="Subtitle 2">
            <a:extLst>
              <a:ext uri="{FF2B5EF4-FFF2-40B4-BE49-F238E27FC236}">
                <a16:creationId xmlns:a16="http://schemas.microsoft.com/office/drawing/2014/main" xmlns="" id="{CAEBA579-2C49-4D30-8ECB-31689CFFC964}"/>
              </a:ext>
            </a:extLst>
          </p:cNvPr>
          <p:cNvSpPr txBox="1">
            <a:spLocks/>
          </p:cNvSpPr>
          <p:nvPr/>
        </p:nvSpPr>
        <p:spPr>
          <a:xfrm>
            <a:off x="262249" y="5111800"/>
            <a:ext cx="2702562" cy="92964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Giơ tay khi</a:t>
            </a:r>
          </a:p>
          <a:p>
            <a:pPr marL="0" indent="0">
              <a:buNone/>
            </a:pPr>
            <a:r>
              <a:rPr lang="en-US" b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hoàn thành</a:t>
            </a:r>
            <a:endParaRPr lang="en-US" b="1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5" name="Picture 2" descr="Analog Alarm Clock Icon Image Vector Illustration Design Royalty Free  Cliparts, Vectors, And Stock Illustration. Image 82032642.">
            <a:extLst>
              <a:ext uri="{FF2B5EF4-FFF2-40B4-BE49-F238E27FC236}">
                <a16:creationId xmlns:a16="http://schemas.microsoft.com/office/drawing/2014/main" xmlns="" id="{BA33074C-FD2C-4AA1-9C2E-5CA0826626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2425" y="612608"/>
            <a:ext cx="1610360" cy="161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UPSC Notes Only Pack">
            <a:extLst>
              <a:ext uri="{FF2B5EF4-FFF2-40B4-BE49-F238E27FC236}">
                <a16:creationId xmlns:a16="http://schemas.microsoft.com/office/drawing/2014/main" xmlns="" id="{5B353313-5D31-4E78-AAD2-E946C960BF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1196" y="3454066"/>
            <a:ext cx="1452563" cy="1452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Right Hand Icon - Iconomator">
            <a:extLst>
              <a:ext uri="{FF2B5EF4-FFF2-40B4-BE49-F238E27FC236}">
                <a16:creationId xmlns:a16="http://schemas.microsoft.com/office/drawing/2014/main" xmlns="" id="{765D618B-DB98-428B-A2AB-F50B9F9D1D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135" y="3496929"/>
            <a:ext cx="1409700" cy="140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Subtitle 2">
            <a:extLst>
              <a:ext uri="{FF2B5EF4-FFF2-40B4-BE49-F238E27FC236}">
                <a16:creationId xmlns:a16="http://schemas.microsoft.com/office/drawing/2014/main" xmlns="" id="{CAFCF8F1-A06F-42F5-8907-734E6B40CA21}"/>
              </a:ext>
            </a:extLst>
          </p:cNvPr>
          <p:cNvSpPr txBox="1">
            <a:spLocks/>
          </p:cNvSpPr>
          <p:nvPr/>
        </p:nvSpPr>
        <p:spPr>
          <a:xfrm>
            <a:off x="9464330" y="5111800"/>
            <a:ext cx="2118455" cy="5130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Ghi</a:t>
            </a:r>
            <a:r>
              <a:rPr lang="en-US" sz="2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note</a:t>
            </a:r>
          </a:p>
        </p:txBody>
      </p:sp>
    </p:spTree>
    <p:extLst>
      <p:ext uri="{BB962C8B-B14F-4D97-AF65-F5344CB8AC3E}">
        <p14:creationId xmlns:p14="http://schemas.microsoft.com/office/powerpoint/2010/main" val="4170204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9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3" grpId="0" animBg="1"/>
      <p:bldP spid="9" grpId="0" animBg="1"/>
      <p:bldP spid="10" grpId="0" animBg="1"/>
      <p:bldP spid="14" grpId="0" build="p"/>
      <p:bldP spid="1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Mộc Châu mùa mận chín - Tháng mấy mận chín? Hái mận ở đâu? - Du Lịch Chất">
            <a:extLst>
              <a:ext uri="{FF2B5EF4-FFF2-40B4-BE49-F238E27FC236}">
                <a16:creationId xmlns:a16="http://schemas.microsoft.com/office/drawing/2014/main" xmlns="" id="{67A52351-1D1C-4554-B946-7CAE797A0F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07" r="-3" b="27966"/>
          <a:stretch/>
        </p:blipFill>
        <p:spPr bwMode="auto">
          <a:xfrm>
            <a:off x="5162052" y="3272588"/>
            <a:ext cx="6105382" cy="3585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3 loại Trà Tân Cương Thái Nguyên ngon nhất - Nên thử ít nhất một lần!">
            <a:extLst>
              <a:ext uri="{FF2B5EF4-FFF2-40B4-BE49-F238E27FC236}">
                <a16:creationId xmlns:a16="http://schemas.microsoft.com/office/drawing/2014/main" xmlns="" id="{6E1DBC63-92E2-4CD2-BA37-BA14E05B9B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4" r="1" b="1"/>
          <a:stretch/>
        </p:blipFill>
        <p:spPr bwMode="auto">
          <a:xfrm>
            <a:off x="20" y="9"/>
            <a:ext cx="7279893" cy="3895335"/>
          </a:xfrm>
          <a:custGeom>
            <a:avLst/>
            <a:gdLst/>
            <a:ahLst/>
            <a:cxnLst/>
            <a:rect l="l" t="t" r="r" b="b"/>
            <a:pathLst>
              <a:path w="7279913" h="3895335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Chỉ đường đi vườn hồng Đà Lạt? giá vé và review vườn hồng Đà Lạt -  Moccasinbendpark">
            <a:extLst>
              <a:ext uri="{FF2B5EF4-FFF2-40B4-BE49-F238E27FC236}">
                <a16:creationId xmlns:a16="http://schemas.microsoft.com/office/drawing/2014/main" xmlns="" id="{1797E485-1912-4139-B71C-BB503DEF2D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38184"/>
          <a:stretch/>
        </p:blipFill>
        <p:spPr bwMode="auto">
          <a:xfrm>
            <a:off x="7458302" y="-22547"/>
            <a:ext cx="3809132" cy="3139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 descr="Đi khắp Hà Giang – Đi đâu, ăn gì, chơi gì?">
            <a:extLst>
              <a:ext uri="{FF2B5EF4-FFF2-40B4-BE49-F238E27FC236}">
                <a16:creationId xmlns:a16="http://schemas.microsoft.com/office/drawing/2014/main" xmlns="" id="{3A099C36-1A5D-4FD1-8FE4-AB6691ECCF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64" b="-2"/>
          <a:stretch/>
        </p:blipFill>
        <p:spPr bwMode="auto">
          <a:xfrm>
            <a:off x="1" y="4065775"/>
            <a:ext cx="5001186" cy="2792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" name="Rectangle 78">
            <a:extLst>
              <a:ext uri="{FF2B5EF4-FFF2-40B4-BE49-F238E27FC236}">
                <a16:creationId xmlns:a16="http://schemas.microsoft.com/office/drawing/2014/main" xmlns="" id="{25414FA1-2D4C-41DB-83DE-4F3E38C10A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1423904" y="0"/>
            <a:ext cx="768096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901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ame 3">
            <a:extLst>
              <a:ext uri="{FF2B5EF4-FFF2-40B4-BE49-F238E27FC236}">
                <a16:creationId xmlns:a16="http://schemas.microsoft.com/office/drawing/2014/main" xmlns="" id="{FA45068E-C159-4A10-969E-A9E5E1924C7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3472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5D28CDC-3ACC-4E94-8F79-FC5D48196904}"/>
              </a:ext>
            </a:extLst>
          </p:cNvPr>
          <p:cNvSpPr txBox="1"/>
          <p:nvPr/>
        </p:nvSpPr>
        <p:spPr>
          <a:xfrm>
            <a:off x="3664810" y="1456565"/>
            <a:ext cx="4472192" cy="513346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marL="0" marR="0" indent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600" dirty="0">
                <a:solidFill>
                  <a:srgbClr val="FFFF0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54 </a:t>
            </a:r>
            <a:r>
              <a:rPr lang="en-US" sz="2600" dirty="0" err="1">
                <a:solidFill>
                  <a:srgbClr val="FFFF0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dân</a:t>
            </a:r>
            <a:r>
              <a:rPr lang="en-US" sz="2600" dirty="0">
                <a:solidFill>
                  <a:srgbClr val="FFFF0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srgbClr val="FFFF0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tộc</a:t>
            </a:r>
            <a:r>
              <a:rPr lang="en-US" sz="2600" dirty="0">
                <a:solidFill>
                  <a:srgbClr val="FFFF0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, </a:t>
            </a:r>
            <a:r>
              <a:rPr lang="en-US" sz="2600" dirty="0" err="1">
                <a:solidFill>
                  <a:srgbClr val="FFFF0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văn</a:t>
            </a:r>
            <a:r>
              <a:rPr lang="en-US" sz="2600" dirty="0">
                <a:solidFill>
                  <a:srgbClr val="FFFF0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srgbClr val="FFFF0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hóa</a:t>
            </a:r>
            <a:r>
              <a:rPr lang="en-US" sz="2600" dirty="0">
                <a:solidFill>
                  <a:srgbClr val="FFFF0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srgbClr val="FFFF0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đặc</a:t>
            </a:r>
            <a:r>
              <a:rPr lang="en-US" sz="2600" dirty="0">
                <a:solidFill>
                  <a:srgbClr val="FFFF0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srgbClr val="FFFF0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sắc</a:t>
            </a:r>
            <a:endParaRPr lang="en-US" sz="2600" dirty="0">
              <a:solidFill>
                <a:srgbClr val="FFFF00"/>
              </a:solidFill>
              <a:effectLst/>
              <a:latin typeface="Arial" pitchFamily="34" charset="0"/>
              <a:ea typeface="Roboto" panose="02000000000000000000" pitchFamily="2" charset="0"/>
              <a:cs typeface="Arial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8E34692-B305-45AB-A4B8-548F7A3ADFB1}"/>
              </a:ext>
            </a:extLst>
          </p:cNvPr>
          <p:cNvSpPr txBox="1"/>
          <p:nvPr/>
        </p:nvSpPr>
        <p:spPr>
          <a:xfrm>
            <a:off x="559833" y="3098583"/>
            <a:ext cx="2831550" cy="17912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457200" marR="0" indent="-4572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2400" dirty="0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85,3%</a:t>
            </a:r>
          </a:p>
          <a:p>
            <a:pPr marL="457200" marR="0" indent="-4572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Cả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nước</a:t>
            </a:r>
            <a:endParaRPr lang="en-US" sz="2400" dirty="0">
              <a:solidFill>
                <a:srgbClr val="0070C0"/>
              </a:solidFill>
              <a:latin typeface="Arial" pitchFamily="34" charset="0"/>
              <a:ea typeface="Roboto" panose="02000000000000000000" pitchFamily="2" charset="0"/>
              <a:cs typeface="Arial" pitchFamily="34" charset="0"/>
            </a:endParaRPr>
          </a:p>
          <a:p>
            <a:pPr marL="0" marR="0" indent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70C0"/>
                </a:solidFill>
                <a:effectLst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- </a:t>
            </a:r>
            <a:r>
              <a:rPr lang="en-US" sz="2400" dirty="0" err="1">
                <a:solidFill>
                  <a:srgbClr val="0070C0"/>
                </a:solidFill>
                <a:effectLst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Tập</a:t>
            </a:r>
            <a:r>
              <a:rPr lang="en-US" sz="2400" dirty="0">
                <a:solidFill>
                  <a:srgbClr val="0070C0"/>
                </a:solidFill>
                <a:effectLst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trung</a:t>
            </a:r>
            <a:r>
              <a:rPr lang="en-US" sz="2400" dirty="0">
                <a:solidFill>
                  <a:srgbClr val="0070C0"/>
                </a:solidFill>
                <a:effectLst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đồng</a:t>
            </a:r>
            <a:r>
              <a:rPr lang="en-US" sz="2400" dirty="0">
                <a:solidFill>
                  <a:srgbClr val="0070C0"/>
                </a:solidFill>
                <a:effectLst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bằng</a:t>
            </a:r>
            <a:r>
              <a:rPr lang="en-US" sz="2400" dirty="0">
                <a:solidFill>
                  <a:srgbClr val="0070C0"/>
                </a:solidFill>
                <a:effectLst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, </a:t>
            </a:r>
            <a:r>
              <a:rPr lang="en-US" sz="2400" dirty="0" err="1">
                <a:solidFill>
                  <a:srgbClr val="0070C0"/>
                </a:solidFill>
                <a:effectLst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duyên</a:t>
            </a:r>
            <a:r>
              <a:rPr lang="en-US" sz="2400" dirty="0">
                <a:solidFill>
                  <a:srgbClr val="0070C0"/>
                </a:solidFill>
                <a:effectLst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hải</a:t>
            </a:r>
            <a:endParaRPr lang="en-US" sz="2400" dirty="0">
              <a:solidFill>
                <a:srgbClr val="0070C0"/>
              </a:solidFill>
              <a:effectLst/>
              <a:latin typeface="Arial" pitchFamily="34" charset="0"/>
              <a:ea typeface="Roboto" panose="02000000000000000000" pitchFamily="2" charset="0"/>
              <a:cs typeface="Arial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F224E1A-F006-47B1-BD7B-FABCF966D1B8}"/>
              </a:ext>
            </a:extLst>
          </p:cNvPr>
          <p:cNvSpPr txBox="1"/>
          <p:nvPr/>
        </p:nvSpPr>
        <p:spPr>
          <a:xfrm>
            <a:off x="617706" y="2480876"/>
            <a:ext cx="2727378" cy="480901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marL="0" marR="0" indent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 err="1"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Kinh</a:t>
            </a:r>
            <a:endParaRPr lang="en-US" sz="2400" dirty="0">
              <a:effectLst/>
              <a:latin typeface="Arial" pitchFamily="34" charset="0"/>
              <a:ea typeface="Roboto" panose="02000000000000000000" pitchFamily="2" charset="0"/>
              <a:cs typeface="Arial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67E8A7E-5F21-465E-86D0-C6CA1B90E5A7}"/>
              </a:ext>
            </a:extLst>
          </p:cNvPr>
          <p:cNvSpPr txBox="1"/>
          <p:nvPr/>
        </p:nvSpPr>
        <p:spPr>
          <a:xfrm>
            <a:off x="8004283" y="2480876"/>
            <a:ext cx="2727378" cy="480901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marL="0" marR="0" indent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 err="1"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Dân</a:t>
            </a:r>
            <a:r>
              <a:rPr lang="en-US" sz="2400" dirty="0"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tộc</a:t>
            </a:r>
            <a:r>
              <a:rPr lang="en-US" sz="2400" dirty="0"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khác</a:t>
            </a:r>
            <a:endParaRPr lang="en-US" sz="2400" dirty="0">
              <a:effectLst/>
              <a:latin typeface="Arial" pitchFamily="34" charset="0"/>
              <a:ea typeface="Roboto" panose="02000000000000000000" pitchFamily="2" charset="0"/>
              <a:cs typeface="Arial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3880974D-6A26-4B6A-9A8B-FAFFB353E71F}"/>
              </a:ext>
            </a:extLst>
          </p:cNvPr>
          <p:cNvSpPr txBox="1"/>
          <p:nvPr/>
        </p:nvSpPr>
        <p:spPr>
          <a:xfrm>
            <a:off x="8004283" y="3116022"/>
            <a:ext cx="2727378" cy="17912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342900" marR="0" indent="-3429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2400" dirty="0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14,7 %</a:t>
            </a:r>
          </a:p>
          <a:p>
            <a:pPr marL="342900" marR="0" indent="-3429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Tăng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lên</a:t>
            </a:r>
            <a:endParaRPr lang="en-US" sz="2400" dirty="0">
              <a:solidFill>
                <a:srgbClr val="0070C0"/>
              </a:solidFill>
              <a:latin typeface="Arial" pitchFamily="34" charset="0"/>
              <a:ea typeface="Roboto" panose="02000000000000000000" pitchFamily="2" charset="0"/>
              <a:cs typeface="Arial" pitchFamily="34" charset="0"/>
            </a:endParaRPr>
          </a:p>
          <a:p>
            <a:pPr marL="0" marR="0" indent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70C0"/>
                </a:solidFill>
                <a:effectLst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- </a:t>
            </a:r>
            <a:r>
              <a:rPr lang="en-US" sz="2400" dirty="0" err="1">
                <a:solidFill>
                  <a:srgbClr val="0070C0"/>
                </a:solidFill>
                <a:effectLst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Tập</a:t>
            </a:r>
            <a:r>
              <a:rPr lang="en-US" sz="2400" dirty="0">
                <a:solidFill>
                  <a:srgbClr val="0070C0"/>
                </a:solidFill>
                <a:effectLst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trung</a:t>
            </a:r>
            <a:r>
              <a:rPr lang="en-US" sz="2400" dirty="0">
                <a:solidFill>
                  <a:srgbClr val="0070C0"/>
                </a:solidFill>
                <a:effectLst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miền</a:t>
            </a:r>
            <a:r>
              <a:rPr lang="en-US" sz="2400" dirty="0">
                <a:solidFill>
                  <a:srgbClr val="0070C0"/>
                </a:solidFill>
                <a:effectLst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núi</a:t>
            </a:r>
            <a:r>
              <a:rPr lang="en-US" sz="2400" dirty="0">
                <a:solidFill>
                  <a:srgbClr val="0070C0"/>
                </a:solidFill>
                <a:effectLst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và</a:t>
            </a:r>
            <a:r>
              <a:rPr lang="en-US" sz="2400" dirty="0">
                <a:solidFill>
                  <a:srgbClr val="0070C0"/>
                </a:solidFill>
                <a:effectLst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trung</a:t>
            </a:r>
            <a:r>
              <a:rPr lang="en-US" sz="2400" dirty="0">
                <a:solidFill>
                  <a:srgbClr val="0070C0"/>
                </a:solidFill>
                <a:effectLst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du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2C9AD1E6-693C-4854-A694-C429A4F8F823}"/>
              </a:ext>
            </a:extLst>
          </p:cNvPr>
          <p:cNvSpPr txBox="1"/>
          <p:nvPr/>
        </p:nvSpPr>
        <p:spPr>
          <a:xfrm>
            <a:off x="6852212" y="4960676"/>
            <a:ext cx="4896091" cy="133036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457200" marR="0" indent="-4572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2400" dirty="0" err="1">
                <a:solidFill>
                  <a:srgbClr val="00206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Trung</a:t>
            </a:r>
            <a:r>
              <a:rPr lang="en-US" sz="2400" dirty="0">
                <a:solidFill>
                  <a:srgbClr val="00206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du </a:t>
            </a:r>
            <a:r>
              <a:rPr lang="en-US" sz="2400" dirty="0" err="1">
                <a:solidFill>
                  <a:srgbClr val="00206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và</a:t>
            </a:r>
            <a:r>
              <a:rPr lang="en-US" sz="2400" dirty="0">
                <a:solidFill>
                  <a:srgbClr val="00206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miền</a:t>
            </a:r>
            <a:r>
              <a:rPr lang="en-US" sz="2400" dirty="0">
                <a:solidFill>
                  <a:srgbClr val="00206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núi</a:t>
            </a:r>
            <a:r>
              <a:rPr lang="en-US" sz="2400" dirty="0">
                <a:solidFill>
                  <a:srgbClr val="00206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Bắc</a:t>
            </a:r>
            <a:r>
              <a:rPr lang="en-US" sz="2400" dirty="0">
                <a:solidFill>
                  <a:srgbClr val="00206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Bộ</a:t>
            </a:r>
            <a:endParaRPr lang="en-US" sz="2400" dirty="0">
              <a:solidFill>
                <a:srgbClr val="002060"/>
              </a:solidFill>
              <a:latin typeface="Arial" pitchFamily="34" charset="0"/>
              <a:ea typeface="Roboto" panose="02000000000000000000" pitchFamily="2" charset="0"/>
              <a:cs typeface="Arial" pitchFamily="34" charset="0"/>
            </a:endParaRPr>
          </a:p>
          <a:p>
            <a:pPr marL="457200" marR="0" indent="-4572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2400" dirty="0" err="1">
                <a:solidFill>
                  <a:srgbClr val="002060"/>
                </a:solidFill>
                <a:effectLst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Trường</a:t>
            </a:r>
            <a:r>
              <a:rPr lang="en-US" sz="2400" dirty="0">
                <a:solidFill>
                  <a:srgbClr val="002060"/>
                </a:solidFill>
                <a:effectLst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Sơn</a:t>
            </a:r>
            <a:r>
              <a:rPr lang="en-US" sz="2400" dirty="0">
                <a:solidFill>
                  <a:srgbClr val="002060"/>
                </a:solidFill>
                <a:effectLst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effectLst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Tây</a:t>
            </a:r>
            <a:r>
              <a:rPr lang="en-US" sz="2400" dirty="0">
                <a:solidFill>
                  <a:srgbClr val="002060"/>
                </a:solidFill>
                <a:effectLst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Nguyên</a:t>
            </a:r>
            <a:endParaRPr lang="en-US" sz="2400" dirty="0">
              <a:solidFill>
                <a:srgbClr val="002060"/>
              </a:solidFill>
              <a:effectLst/>
              <a:latin typeface="Arial" pitchFamily="34" charset="0"/>
              <a:ea typeface="Roboto" panose="02000000000000000000" pitchFamily="2" charset="0"/>
              <a:cs typeface="Arial" pitchFamily="34" charset="0"/>
            </a:endParaRPr>
          </a:p>
          <a:p>
            <a:pPr marL="457200" marR="0" indent="-4572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2400" dirty="0" err="1">
                <a:solidFill>
                  <a:srgbClr val="00206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Cực</a:t>
            </a:r>
            <a:r>
              <a:rPr lang="en-US" sz="2400" dirty="0">
                <a:solidFill>
                  <a:srgbClr val="00206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nam</a:t>
            </a:r>
            <a:r>
              <a:rPr lang="en-US" sz="2400" dirty="0">
                <a:solidFill>
                  <a:srgbClr val="00206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Trung</a:t>
            </a:r>
            <a:r>
              <a:rPr lang="en-US" sz="2400" dirty="0">
                <a:solidFill>
                  <a:srgbClr val="00206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Bộ</a:t>
            </a:r>
            <a:r>
              <a:rPr lang="en-US" sz="2400" dirty="0">
                <a:solidFill>
                  <a:srgbClr val="00206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và</a:t>
            </a:r>
            <a:r>
              <a:rPr lang="en-US" sz="2400" dirty="0">
                <a:solidFill>
                  <a:srgbClr val="00206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Nam </a:t>
            </a:r>
            <a:r>
              <a:rPr lang="en-US" sz="2400" dirty="0" err="1">
                <a:solidFill>
                  <a:srgbClr val="00206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Bộ</a:t>
            </a:r>
            <a:endParaRPr lang="en-US" sz="2400" dirty="0">
              <a:solidFill>
                <a:srgbClr val="002060"/>
              </a:solidFill>
              <a:effectLst/>
              <a:latin typeface="Arial" pitchFamily="34" charset="0"/>
              <a:ea typeface="Roboto" panose="02000000000000000000" pitchFamily="2" charset="0"/>
              <a:cs typeface="Arial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EFA099AF-C316-4AA0-8F1C-C082FFD5A9FB}"/>
              </a:ext>
            </a:extLst>
          </p:cNvPr>
          <p:cNvSpPr txBox="1"/>
          <p:nvPr/>
        </p:nvSpPr>
        <p:spPr>
          <a:xfrm>
            <a:off x="617706" y="4990485"/>
            <a:ext cx="5842895" cy="147271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457200" marR="0" indent="-4572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2600" dirty="0" err="1">
                <a:solidFill>
                  <a:srgbClr val="00206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Có</a:t>
            </a:r>
            <a:r>
              <a:rPr lang="en-US" sz="2600" dirty="0">
                <a:solidFill>
                  <a:srgbClr val="00206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nhiều</a:t>
            </a:r>
            <a:r>
              <a:rPr lang="en-US" sz="2600" dirty="0">
                <a:solidFill>
                  <a:srgbClr val="00206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bản</a:t>
            </a:r>
            <a:r>
              <a:rPr lang="en-US" sz="2600" dirty="0">
                <a:solidFill>
                  <a:srgbClr val="00206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sắc</a:t>
            </a:r>
            <a:r>
              <a:rPr lang="en-US" sz="2600" dirty="0">
                <a:solidFill>
                  <a:srgbClr val="00206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độc</a:t>
            </a:r>
            <a:r>
              <a:rPr lang="en-US" sz="2600" dirty="0">
                <a:solidFill>
                  <a:srgbClr val="00206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đáo</a:t>
            </a:r>
            <a:endParaRPr lang="en-US" sz="2600" dirty="0">
              <a:solidFill>
                <a:srgbClr val="002060"/>
              </a:solidFill>
              <a:latin typeface="Arial" pitchFamily="34" charset="0"/>
              <a:ea typeface="Roboto" panose="02000000000000000000" pitchFamily="2" charset="0"/>
              <a:cs typeface="Arial" pitchFamily="34" charset="0"/>
            </a:endParaRPr>
          </a:p>
          <a:p>
            <a:pPr marL="457200" marR="0" indent="-4572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2600" dirty="0" err="1">
                <a:solidFill>
                  <a:srgbClr val="002060"/>
                </a:solidFill>
                <a:effectLst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Hiện</a:t>
            </a:r>
            <a:r>
              <a:rPr lang="en-US" sz="2600" dirty="0">
                <a:solidFill>
                  <a:srgbClr val="002060"/>
                </a:solidFill>
                <a:effectLst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phân</a:t>
            </a:r>
            <a:r>
              <a:rPr lang="en-US" sz="2600" dirty="0">
                <a:solidFill>
                  <a:srgbClr val="002060"/>
                </a:solidFill>
                <a:effectLst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bố</a:t>
            </a:r>
            <a:r>
              <a:rPr lang="en-US" sz="2600" dirty="0">
                <a:solidFill>
                  <a:srgbClr val="002060"/>
                </a:solidFill>
                <a:effectLst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rộng</a:t>
            </a:r>
            <a:r>
              <a:rPr lang="en-US" sz="2600" dirty="0">
                <a:solidFill>
                  <a:srgbClr val="002060"/>
                </a:solidFill>
                <a:effectLst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hơn</a:t>
            </a:r>
            <a:r>
              <a:rPr lang="en-US" sz="2600" dirty="0">
                <a:solidFill>
                  <a:srgbClr val="002060"/>
                </a:solidFill>
                <a:effectLst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và</a:t>
            </a:r>
            <a:r>
              <a:rPr lang="en-US" sz="2600" dirty="0">
                <a:solidFill>
                  <a:srgbClr val="002060"/>
                </a:solidFill>
                <a:effectLst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chất</a:t>
            </a:r>
            <a:r>
              <a:rPr lang="en-US" sz="2600" dirty="0">
                <a:solidFill>
                  <a:srgbClr val="002060"/>
                </a:solidFill>
                <a:effectLst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lượng</a:t>
            </a:r>
            <a:r>
              <a:rPr lang="en-US" sz="2600" dirty="0">
                <a:solidFill>
                  <a:srgbClr val="002060"/>
                </a:solidFill>
                <a:effectLst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sống</a:t>
            </a:r>
            <a:r>
              <a:rPr lang="en-US" sz="2600" dirty="0">
                <a:solidFill>
                  <a:srgbClr val="002060"/>
                </a:solidFill>
                <a:effectLst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có</a:t>
            </a:r>
            <a:r>
              <a:rPr lang="en-US" sz="2600" dirty="0">
                <a:solidFill>
                  <a:srgbClr val="002060"/>
                </a:solidFill>
                <a:effectLst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nhiều</a:t>
            </a:r>
            <a:r>
              <a:rPr lang="en-US" sz="2600" dirty="0">
                <a:solidFill>
                  <a:srgbClr val="002060"/>
                </a:solidFill>
                <a:effectLst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cải</a:t>
            </a:r>
            <a:r>
              <a:rPr lang="en-US" sz="2600" dirty="0">
                <a:solidFill>
                  <a:srgbClr val="002060"/>
                </a:solidFill>
                <a:effectLst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thiện</a:t>
            </a:r>
            <a:endParaRPr lang="en-US" sz="2600" dirty="0">
              <a:solidFill>
                <a:srgbClr val="002060"/>
              </a:solidFill>
              <a:effectLst/>
              <a:latin typeface="Arial" pitchFamily="34" charset="0"/>
              <a:ea typeface="Roboto" panose="02000000000000000000" pitchFamily="2" charset="0"/>
              <a:cs typeface="Arial" pitchFamily="34" charset="0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xmlns="" id="{8640C02A-27BD-44D5-9031-395A090B03FF}"/>
              </a:ext>
            </a:extLst>
          </p:cNvPr>
          <p:cNvCxnSpPr>
            <a:stCxn id="6" idx="2"/>
            <a:endCxn id="8" idx="0"/>
          </p:cNvCxnSpPr>
          <p:nvPr/>
        </p:nvCxnSpPr>
        <p:spPr>
          <a:xfrm rot="5400000">
            <a:off x="3685669" y="265638"/>
            <a:ext cx="510965" cy="391951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xmlns="" id="{A71246CD-8982-45FF-A731-6DFCC0F2CEEC}"/>
              </a:ext>
            </a:extLst>
          </p:cNvPr>
          <p:cNvCxnSpPr>
            <a:stCxn id="6" idx="2"/>
          </p:cNvCxnSpPr>
          <p:nvPr/>
        </p:nvCxnSpPr>
        <p:spPr>
          <a:xfrm rot="16200000" flipH="1">
            <a:off x="7506314" y="364503"/>
            <a:ext cx="495265" cy="370608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 descr="emoji | Hoàng Hà Mobile">
            <a:extLst>
              <a:ext uri="{FF2B5EF4-FFF2-40B4-BE49-F238E27FC236}">
                <a16:creationId xmlns:a16="http://schemas.microsoft.com/office/drawing/2014/main" xmlns="" id="{DDAC0937-43EA-4084-9357-88E28BEFFB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960" y="2232229"/>
            <a:ext cx="2533891" cy="2533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410D841C-2248-46D3-BCC8-23E4D77F8D37}"/>
              </a:ext>
            </a:extLst>
          </p:cNvPr>
          <p:cNvSpPr txBox="1"/>
          <p:nvPr/>
        </p:nvSpPr>
        <p:spPr>
          <a:xfrm>
            <a:off x="8243298" y="1243948"/>
            <a:ext cx="2727378" cy="9056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Ngôn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ngữ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, </a:t>
            </a: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trang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phục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, </a:t>
            </a: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cư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trú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…</a:t>
            </a:r>
            <a:endParaRPr lang="en-US" sz="2400" dirty="0">
              <a:solidFill>
                <a:srgbClr val="0070C0"/>
              </a:solidFill>
              <a:effectLst/>
              <a:latin typeface="Arial" pitchFamily="34" charset="0"/>
              <a:ea typeface="Roboto" panose="02000000000000000000" pitchFamily="2" charset="0"/>
              <a:cs typeface="Arial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69C2A58D-528F-4C8F-B70A-69753C6FAB3A}"/>
              </a:ext>
            </a:extLst>
          </p:cNvPr>
          <p:cNvSpPr txBox="1"/>
          <p:nvPr/>
        </p:nvSpPr>
        <p:spPr>
          <a:xfrm>
            <a:off x="280784" y="1216829"/>
            <a:ext cx="3357886" cy="13303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Ngoài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ra </a:t>
            </a: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còn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cộng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đồng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người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nước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ngoài</a:t>
            </a:r>
            <a:endParaRPr lang="en-US" sz="2400" dirty="0">
              <a:solidFill>
                <a:srgbClr val="0070C0"/>
              </a:solidFill>
              <a:effectLst/>
              <a:latin typeface="Arial" pitchFamily="34" charset="0"/>
              <a:ea typeface="Roboto" panose="02000000000000000000" pitchFamily="2" charset="0"/>
              <a:cs typeface="Arial" pitchFamily="34" charset="0"/>
            </a:endParaRPr>
          </a:p>
        </p:txBody>
      </p:sp>
      <p:grpSp>
        <p:nvGrpSpPr>
          <p:cNvPr id="17" name="Group 17"/>
          <p:cNvGrpSpPr/>
          <p:nvPr/>
        </p:nvGrpSpPr>
        <p:grpSpPr>
          <a:xfrm>
            <a:off x="1382342" y="391883"/>
            <a:ext cx="4926809" cy="762720"/>
            <a:chOff x="1112720" y="4503791"/>
            <a:chExt cx="7882629" cy="753161"/>
          </a:xfrm>
        </p:grpSpPr>
        <p:sp>
          <p:nvSpPr>
            <p:cNvPr id="20" name="Arrow: Pentagon 8">
              <a:extLst>
                <a:ext uri="{FF2B5EF4-FFF2-40B4-BE49-F238E27FC236}">
                  <a16:creationId xmlns:a16="http://schemas.microsoft.com/office/drawing/2014/main" xmlns="" id="{BFAFD0CB-A689-4273-A2B4-454EA8DBCDC7}"/>
                </a:ext>
              </a:extLst>
            </p:cNvPr>
            <p:cNvSpPr/>
            <p:nvPr/>
          </p:nvSpPr>
          <p:spPr>
            <a:xfrm>
              <a:off x="1112720" y="4503791"/>
              <a:ext cx="7882629" cy="753161"/>
            </a:xfrm>
            <a:prstGeom prst="homePlate">
              <a:avLst/>
            </a:prstGeom>
            <a:solidFill>
              <a:srgbClr val="FFB98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1" name="TextBox 14">
              <a:extLst>
                <a:ext uri="{FF2B5EF4-FFF2-40B4-BE49-F238E27FC236}">
                  <a16:creationId xmlns:a16="http://schemas.microsoft.com/office/drawing/2014/main" xmlns="" id="{58FEFDD4-CAD6-406F-A131-1E0630844188}"/>
                </a:ext>
              </a:extLst>
            </p:cNvPr>
            <p:cNvSpPr txBox="1"/>
            <p:nvPr/>
          </p:nvSpPr>
          <p:spPr>
            <a:xfrm>
              <a:off x="1417057" y="4584412"/>
              <a:ext cx="7079955" cy="5926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300" dirty="0" err="1">
                  <a:latin typeface="Arial" pitchFamily="34" charset="0"/>
                  <a:cs typeface="Arial" pitchFamily="34" charset="0"/>
                </a:rPr>
                <a:t>Phân</a:t>
              </a:r>
              <a:r>
                <a:rPr lang="en-US" sz="33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300" dirty="0" err="1">
                  <a:latin typeface="Arial" pitchFamily="34" charset="0"/>
                  <a:cs typeface="Arial" pitchFamily="34" charset="0"/>
                </a:rPr>
                <a:t>bố</a:t>
              </a:r>
              <a:r>
                <a:rPr lang="en-US" sz="33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300" dirty="0" err="1">
                  <a:latin typeface="Arial" pitchFamily="34" charset="0"/>
                  <a:cs typeface="Arial" pitchFamily="34" charset="0"/>
                </a:rPr>
                <a:t>các</a:t>
              </a:r>
              <a:r>
                <a:rPr lang="en-US" sz="33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300" dirty="0" err="1">
                  <a:latin typeface="Arial" pitchFamily="34" charset="0"/>
                  <a:cs typeface="Arial" pitchFamily="34" charset="0"/>
                </a:rPr>
                <a:t>dân</a:t>
              </a:r>
              <a:r>
                <a:rPr lang="en-US" sz="33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300" dirty="0" err="1">
                  <a:latin typeface="Arial" pitchFamily="34" charset="0"/>
                  <a:cs typeface="Arial" pitchFamily="34" charset="0"/>
                </a:rPr>
                <a:t>tộc</a:t>
              </a:r>
              <a:endParaRPr lang="en-US" sz="3300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2" name="Oval 18"/>
          <p:cNvSpPr/>
          <p:nvPr/>
        </p:nvSpPr>
        <p:spPr>
          <a:xfrm>
            <a:off x="342900" y="289174"/>
            <a:ext cx="914400" cy="914400"/>
          </a:xfrm>
          <a:prstGeom prst="ellipse">
            <a:avLst/>
          </a:prstGeom>
          <a:solidFill>
            <a:srgbClr val="FFB989"/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pic>
        <p:nvPicPr>
          <p:cNvPr id="23" name="Picture 22" descr="book9">
            <a:extLst>
              <a:ext uri="{FF2B5EF4-FFF2-40B4-BE49-F238E27FC236}">
                <a16:creationId xmlns:a16="http://schemas.microsoft.com/office/drawing/2014/main" xmlns="" id="{81AC6B60-8B9F-4B62-8629-6630A8437C8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2212" y="392653"/>
            <a:ext cx="990600" cy="68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1426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8" grpId="0"/>
      <p:bldP spid="1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1">
            <a:extLst>
              <a:ext uri="{FF2B5EF4-FFF2-40B4-BE49-F238E27FC236}">
                <a16:creationId xmlns:a16="http://schemas.microsoft.com/office/drawing/2014/main" xmlns="" id="{0CEB9080-D9D4-4E82-86F3-C3C77DAE7C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17" t="23775" r="29166" b="21182"/>
          <a:stretch>
            <a:fillRect/>
          </a:stretch>
        </p:blipFill>
        <p:spPr bwMode="auto">
          <a:xfrm>
            <a:off x="538163" y="254000"/>
            <a:ext cx="11653837" cy="669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4FE511D-2CB7-4F71-A19D-CB7F358E0D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8763" y="533400"/>
            <a:ext cx="9131300" cy="152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078" tIns="45539" rIns="91078" bIns="45539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ts val="600"/>
              </a:spcBef>
              <a:buFontTx/>
              <a:buNone/>
            </a:pPr>
            <a:r>
              <a:rPr lang="en-US" altLang="en-US" sz="4400" b="1">
                <a:solidFill>
                  <a:srgbClr val="FF0066"/>
                </a:solidFill>
                <a:latin typeface="Arial" panose="020B0604020202020204" pitchFamily="34" charset="0"/>
                <a:ea typeface="Kids"/>
                <a:cs typeface="Arial" panose="020B0604020202020204" pitchFamily="34" charset="0"/>
              </a:rPr>
              <a:t>LUYỆN TẬP</a:t>
            </a:r>
          </a:p>
          <a:p>
            <a:pPr algn="ctr">
              <a:spcBef>
                <a:spcPts val="600"/>
              </a:spcBef>
              <a:buFontTx/>
              <a:buNone/>
            </a:pPr>
            <a:r>
              <a:rPr lang="en-US" altLang="en-US" sz="4400" b="1">
                <a:solidFill>
                  <a:srgbClr val="FF0066"/>
                </a:solidFill>
                <a:latin typeface="Arial" panose="020B0604020202020204" pitchFamily="34" charset="0"/>
                <a:ea typeface="Kids"/>
                <a:cs typeface="Arial" panose="020B0604020202020204" pitchFamily="34" charset="0"/>
              </a:rPr>
              <a:t> VÀ VẬN DỤNG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ame 3">
            <a:extLst>
              <a:ext uri="{FF2B5EF4-FFF2-40B4-BE49-F238E27FC236}">
                <a16:creationId xmlns:a16="http://schemas.microsoft.com/office/drawing/2014/main" xmlns="" id="{F650E923-DDD1-4E73-BB9A-D6B811BE838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3472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3B44C7A-1983-47DD-8DA7-2F712587A4D1}"/>
              </a:ext>
            </a:extLst>
          </p:cNvPr>
          <p:cNvSpPr txBox="1"/>
          <p:nvPr/>
        </p:nvSpPr>
        <p:spPr>
          <a:xfrm>
            <a:off x="481725" y="847878"/>
            <a:ext cx="3201365" cy="561384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457200" marR="0" indent="-4572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US" sz="2600" b="1" dirty="0" err="1">
                <a:solidFill>
                  <a:srgbClr val="0070C0"/>
                </a:solidFill>
                <a:effectLst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Trong</a:t>
            </a:r>
            <a:r>
              <a:rPr lang="en-US" sz="2600" b="1" dirty="0">
                <a:solidFill>
                  <a:srgbClr val="0070C0"/>
                </a:solidFill>
                <a:effectLst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2 </a:t>
            </a:r>
            <a:r>
              <a:rPr lang="en-US" sz="2600" b="1" dirty="0" err="1">
                <a:solidFill>
                  <a:srgbClr val="0070C0"/>
                </a:solidFill>
                <a:effectLst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phút</a:t>
            </a:r>
            <a:endParaRPr lang="en-US" sz="2600" b="1" dirty="0">
              <a:solidFill>
                <a:srgbClr val="0070C0"/>
              </a:solidFill>
              <a:effectLst/>
              <a:latin typeface="Arial" pitchFamily="34" charset="0"/>
              <a:ea typeface="Roboto" panose="02000000000000000000" pitchFamily="2" charset="0"/>
              <a:cs typeface="Arial" pitchFamily="34" charset="0"/>
            </a:endParaRPr>
          </a:p>
          <a:p>
            <a:pPr marL="457200" marR="0" indent="-4572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US" sz="2600" b="1" dirty="0" err="1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Viết</a:t>
            </a:r>
            <a:r>
              <a:rPr lang="en-US" sz="2600" b="1" dirty="0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ra 3 </a:t>
            </a:r>
            <a:r>
              <a:rPr lang="en-US" sz="2600" b="1" dirty="0" err="1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điều</a:t>
            </a:r>
            <a:r>
              <a:rPr lang="en-US" sz="2600" b="1" dirty="0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em</a:t>
            </a:r>
            <a:r>
              <a:rPr lang="en-US" sz="2600" b="1" dirty="0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nhớ</a:t>
            </a:r>
            <a:r>
              <a:rPr lang="en-US" sz="2600" b="1" dirty="0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nhất</a:t>
            </a:r>
            <a:r>
              <a:rPr lang="en-US" sz="2600" b="1" dirty="0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về</a:t>
            </a:r>
            <a:r>
              <a:rPr lang="en-US" sz="2600" b="1" dirty="0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nội</a:t>
            </a:r>
            <a:r>
              <a:rPr lang="en-US" sz="2600" b="1" dirty="0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dung </a:t>
            </a:r>
            <a:r>
              <a:rPr lang="en-US" sz="2600" b="1" dirty="0" err="1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học</a:t>
            </a:r>
            <a:r>
              <a:rPr lang="en-US" sz="2600" b="1" dirty="0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tập</a:t>
            </a:r>
            <a:r>
              <a:rPr lang="en-US" sz="2600" b="1" dirty="0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ngày</a:t>
            </a:r>
            <a:r>
              <a:rPr lang="en-US" sz="2600" b="1" dirty="0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hôm</a:t>
            </a:r>
            <a:r>
              <a:rPr lang="en-US" sz="2600" b="1" dirty="0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nay</a:t>
            </a:r>
          </a:p>
          <a:p>
            <a:pPr marL="457200" marR="0" indent="-4572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US" sz="2600" b="1" dirty="0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Ở </a:t>
            </a:r>
            <a:r>
              <a:rPr lang="en-US" sz="2600" b="1" dirty="0" err="1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địa</a:t>
            </a:r>
            <a:r>
              <a:rPr lang="en-US" sz="2600" b="1" dirty="0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phương</a:t>
            </a:r>
            <a:r>
              <a:rPr lang="en-US" sz="2600" b="1" dirty="0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em</a:t>
            </a:r>
            <a:r>
              <a:rPr lang="en-US" sz="2600" b="1" dirty="0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có</a:t>
            </a:r>
            <a:r>
              <a:rPr lang="en-US" sz="2600" b="1" dirty="0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những</a:t>
            </a:r>
            <a:r>
              <a:rPr lang="en-US" sz="2600" b="1" dirty="0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dân</a:t>
            </a:r>
            <a:r>
              <a:rPr lang="en-US" sz="2600" b="1" dirty="0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tộc</a:t>
            </a:r>
            <a:r>
              <a:rPr lang="en-US" sz="2600" b="1" dirty="0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nào</a:t>
            </a:r>
            <a:r>
              <a:rPr lang="en-US" sz="2600" b="1" dirty="0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. </a:t>
            </a:r>
            <a:r>
              <a:rPr lang="en-US" sz="2600" b="1" dirty="0" err="1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Nêu</a:t>
            </a:r>
            <a:r>
              <a:rPr lang="en-US" sz="2600" b="1" dirty="0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2 </a:t>
            </a:r>
            <a:r>
              <a:rPr lang="en-US" sz="2600" b="1" dirty="0" err="1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điều</a:t>
            </a:r>
            <a:r>
              <a:rPr lang="en-US" sz="2600" b="1" dirty="0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em</a:t>
            </a:r>
            <a:r>
              <a:rPr lang="en-US" sz="2600" b="1" dirty="0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được</a:t>
            </a:r>
            <a:r>
              <a:rPr lang="en-US" sz="2600" b="1" dirty="0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biết</a:t>
            </a:r>
            <a:r>
              <a:rPr lang="en-US" sz="2600" b="1" dirty="0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về</a:t>
            </a:r>
            <a:r>
              <a:rPr lang="en-US" sz="2600" b="1" dirty="0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dân</a:t>
            </a:r>
            <a:r>
              <a:rPr lang="en-US" sz="2600" b="1" dirty="0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tộc</a:t>
            </a:r>
            <a:r>
              <a:rPr lang="en-US" sz="2600" b="1" dirty="0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đó</a:t>
            </a:r>
            <a:endParaRPr lang="en-US" sz="2600" b="1" dirty="0">
              <a:solidFill>
                <a:srgbClr val="0070C0"/>
              </a:solidFill>
              <a:effectLst/>
              <a:latin typeface="Arial" pitchFamily="34" charset="0"/>
              <a:ea typeface="Roboto" panose="02000000000000000000" pitchFamily="2" charset="0"/>
              <a:cs typeface="Arial" pitchFamily="34" charset="0"/>
            </a:endParaRPr>
          </a:p>
        </p:txBody>
      </p:sp>
      <p:pic>
        <p:nvPicPr>
          <p:cNvPr id="18434" name="Picture 2" descr="VNPHOTO.net Forum">
            <a:extLst>
              <a:ext uri="{FF2B5EF4-FFF2-40B4-BE49-F238E27FC236}">
                <a16:creationId xmlns:a16="http://schemas.microsoft.com/office/drawing/2014/main" xmlns="" id="{50E9F04D-260E-4786-82C6-F82A90EC30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7518" y="496192"/>
            <a:ext cx="7939919" cy="5865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xmlns="" id="{3A4DE85E-DD1C-4D60-83EC-5AF1690B9658}"/>
              </a:ext>
            </a:extLst>
          </p:cNvPr>
          <p:cNvSpPr txBox="1">
            <a:spLocks/>
          </p:cNvSpPr>
          <p:nvPr/>
        </p:nvSpPr>
        <p:spPr>
          <a:xfrm>
            <a:off x="254643" y="246973"/>
            <a:ext cx="3622875" cy="7817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TÔI CHIA SẺ</a:t>
            </a:r>
          </a:p>
        </p:txBody>
      </p:sp>
    </p:spTree>
    <p:extLst>
      <p:ext uri="{BB962C8B-B14F-4D97-AF65-F5344CB8AC3E}">
        <p14:creationId xmlns:p14="http://schemas.microsoft.com/office/powerpoint/2010/main" val="765963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3FE6248-8445-4814-BFB7-464950CD7D73}"/>
              </a:ext>
            </a:extLst>
          </p:cNvPr>
          <p:cNvSpPr txBox="1"/>
          <p:nvPr/>
        </p:nvSpPr>
        <p:spPr>
          <a:xfrm>
            <a:off x="538842" y="1361948"/>
            <a:ext cx="11293929" cy="5749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>
              <a:lnSpc>
                <a:spcPct val="112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 err="1">
                <a:solidFill>
                  <a:srgbClr val="0070C0"/>
                </a:solidFill>
                <a:effectLst/>
                <a:latin typeface="Arial" pitchFamily="34" charset="0"/>
                <a:ea typeface="Cambria" panose="02040503050406030204" pitchFamily="18" charset="0"/>
                <a:cs typeface="Arial" pitchFamily="34" charset="0"/>
              </a:rPr>
              <a:t>Làm</a:t>
            </a:r>
            <a:r>
              <a:rPr lang="en-US" sz="2800" dirty="0">
                <a:solidFill>
                  <a:srgbClr val="0070C0"/>
                </a:solidFill>
                <a:effectLst/>
                <a:latin typeface="Arial" pitchFamily="34" charset="0"/>
                <a:ea typeface="Cambria" panose="02040503050406030204" pitchFamily="18" charset="0"/>
                <a:cs typeface="Arial" pitchFamily="34" charset="0"/>
              </a:rPr>
              <a:t> 1 </a:t>
            </a:r>
            <a:r>
              <a:rPr lang="en-US" sz="2800" dirty="0" err="1">
                <a:solidFill>
                  <a:srgbClr val="0070C0"/>
                </a:solidFill>
                <a:effectLst/>
                <a:latin typeface="Arial" pitchFamily="34" charset="0"/>
                <a:ea typeface="Cambria" panose="02040503050406030204" pitchFamily="18" charset="0"/>
                <a:cs typeface="Arial" pitchFamily="34" charset="0"/>
              </a:rPr>
              <a:t>fotobook</a:t>
            </a:r>
            <a:r>
              <a:rPr lang="en-US" sz="2800" dirty="0">
                <a:solidFill>
                  <a:srgbClr val="0070C0"/>
                </a:solidFill>
                <a:effectLst/>
                <a:latin typeface="Arial" pitchFamily="34" charset="0"/>
                <a:ea typeface="Cambria" panose="02040503050406030204" pitchFamily="18" charset="0"/>
                <a:cs typeface="Arial" pitchFamily="34" charset="0"/>
              </a:rPr>
              <a:t> 10 </a:t>
            </a:r>
            <a:r>
              <a:rPr lang="en-US" sz="2800" dirty="0" err="1">
                <a:solidFill>
                  <a:srgbClr val="0070C0"/>
                </a:solidFill>
                <a:effectLst/>
                <a:latin typeface="Arial" pitchFamily="34" charset="0"/>
                <a:ea typeface="Cambria" panose="02040503050406030204" pitchFamily="18" charset="0"/>
                <a:cs typeface="Arial" pitchFamily="34" charset="0"/>
              </a:rPr>
              <a:t>trang</a:t>
            </a:r>
            <a:r>
              <a:rPr lang="en-US" sz="2800" dirty="0">
                <a:solidFill>
                  <a:srgbClr val="0070C0"/>
                </a:solidFill>
                <a:effectLst/>
                <a:latin typeface="Arial" pitchFamily="34" charset="0"/>
                <a:ea typeface="Cambria" panose="02040503050406030204" pitchFamily="18" charset="0"/>
                <a:cs typeface="Arial" pitchFamily="34" charset="0"/>
              </a:rPr>
              <a:t>, </a:t>
            </a:r>
            <a:r>
              <a:rPr lang="en-US" sz="2800" dirty="0" err="1">
                <a:solidFill>
                  <a:srgbClr val="0070C0"/>
                </a:solidFill>
                <a:effectLst/>
                <a:latin typeface="Arial" pitchFamily="34" charset="0"/>
                <a:ea typeface="Cambria" panose="02040503050406030204" pitchFamily="18" charset="0"/>
                <a:cs typeface="Arial" pitchFamily="34" charset="0"/>
              </a:rPr>
              <a:t>có</a:t>
            </a:r>
            <a:r>
              <a:rPr lang="en-US" sz="2800" dirty="0">
                <a:solidFill>
                  <a:srgbClr val="0070C0"/>
                </a:solidFill>
                <a:effectLst/>
                <a:latin typeface="Arial" pitchFamily="34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Arial" pitchFamily="34" charset="0"/>
                <a:ea typeface="Cambria" panose="02040503050406030204" pitchFamily="18" charset="0"/>
                <a:cs typeface="Arial" pitchFamily="34" charset="0"/>
              </a:rPr>
              <a:t>các</a:t>
            </a:r>
            <a:r>
              <a:rPr lang="en-US" sz="2800" dirty="0">
                <a:solidFill>
                  <a:srgbClr val="0070C0"/>
                </a:solidFill>
                <a:effectLst/>
                <a:latin typeface="Arial" pitchFamily="34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Arial" pitchFamily="34" charset="0"/>
                <a:ea typeface="Cambria" panose="02040503050406030204" pitchFamily="18" charset="0"/>
                <a:cs typeface="Arial" pitchFamily="34" charset="0"/>
              </a:rPr>
              <a:t>hình</a:t>
            </a:r>
            <a:r>
              <a:rPr lang="en-US" sz="2800" dirty="0">
                <a:solidFill>
                  <a:srgbClr val="0070C0"/>
                </a:solidFill>
                <a:effectLst/>
                <a:latin typeface="Arial" pitchFamily="34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Arial" pitchFamily="34" charset="0"/>
                <a:ea typeface="Cambria" panose="02040503050406030204" pitchFamily="18" charset="0"/>
                <a:cs typeface="Arial" pitchFamily="34" charset="0"/>
              </a:rPr>
              <a:t>ảnh</a:t>
            </a:r>
            <a:r>
              <a:rPr lang="en-US" sz="2800" dirty="0">
                <a:solidFill>
                  <a:srgbClr val="0070C0"/>
                </a:solidFill>
                <a:effectLst/>
                <a:latin typeface="Arial" pitchFamily="34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Arial" pitchFamily="34" charset="0"/>
                <a:ea typeface="Cambria" panose="02040503050406030204" pitchFamily="18" charset="0"/>
                <a:cs typeface="Arial" pitchFamily="34" charset="0"/>
              </a:rPr>
              <a:t>về</a:t>
            </a:r>
            <a:r>
              <a:rPr lang="en-US" sz="2800" dirty="0">
                <a:solidFill>
                  <a:srgbClr val="0070C0"/>
                </a:solidFill>
                <a:effectLst/>
                <a:latin typeface="Arial" pitchFamily="34" charset="0"/>
                <a:ea typeface="Cambria" panose="02040503050406030204" pitchFamily="18" charset="0"/>
                <a:cs typeface="Arial" pitchFamily="34" charset="0"/>
              </a:rPr>
              <a:t> 1 </a:t>
            </a:r>
            <a:r>
              <a:rPr lang="en-US" sz="2800" dirty="0" err="1">
                <a:solidFill>
                  <a:srgbClr val="0070C0"/>
                </a:solidFill>
                <a:effectLst/>
                <a:latin typeface="Arial" pitchFamily="34" charset="0"/>
                <a:ea typeface="Cambria" panose="02040503050406030204" pitchFamily="18" charset="0"/>
                <a:cs typeface="Arial" pitchFamily="34" charset="0"/>
              </a:rPr>
              <a:t>dân</a:t>
            </a:r>
            <a:r>
              <a:rPr lang="en-US" sz="2800" dirty="0">
                <a:solidFill>
                  <a:srgbClr val="0070C0"/>
                </a:solidFill>
                <a:effectLst/>
                <a:latin typeface="Arial" pitchFamily="34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Arial" pitchFamily="34" charset="0"/>
                <a:ea typeface="Cambria" panose="02040503050406030204" pitchFamily="18" charset="0"/>
                <a:cs typeface="Arial" pitchFamily="34" charset="0"/>
              </a:rPr>
              <a:t>tộc</a:t>
            </a:r>
            <a:r>
              <a:rPr lang="en-US" sz="2800" dirty="0">
                <a:solidFill>
                  <a:srgbClr val="0070C0"/>
                </a:solidFill>
                <a:effectLst/>
                <a:latin typeface="Arial" pitchFamily="34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Arial" pitchFamily="34" charset="0"/>
                <a:ea typeface="Cambria" panose="02040503050406030204" pitchFamily="18" charset="0"/>
                <a:cs typeface="Arial" pitchFamily="34" charset="0"/>
              </a:rPr>
              <a:t>em</a:t>
            </a:r>
            <a:r>
              <a:rPr lang="en-US" sz="2800" dirty="0">
                <a:solidFill>
                  <a:srgbClr val="0070C0"/>
                </a:solidFill>
                <a:effectLst/>
                <a:latin typeface="Arial" pitchFamily="34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Arial" pitchFamily="34" charset="0"/>
                <a:ea typeface="Cambria" panose="02040503050406030204" pitchFamily="18" charset="0"/>
                <a:cs typeface="Arial" pitchFamily="34" charset="0"/>
              </a:rPr>
              <a:t>yêu</a:t>
            </a:r>
            <a:r>
              <a:rPr lang="en-US" sz="2800" dirty="0">
                <a:solidFill>
                  <a:srgbClr val="0070C0"/>
                </a:solidFill>
                <a:effectLst/>
                <a:latin typeface="Arial" pitchFamily="34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Arial" pitchFamily="34" charset="0"/>
                <a:ea typeface="Cambria" panose="02040503050406030204" pitchFamily="18" charset="0"/>
                <a:cs typeface="Arial" pitchFamily="34" charset="0"/>
              </a:rPr>
              <a:t>thích</a:t>
            </a:r>
            <a:endParaRPr lang="en-US" sz="2800" dirty="0">
              <a:solidFill>
                <a:srgbClr val="0070C0"/>
              </a:solidFill>
              <a:effectLst/>
              <a:latin typeface="Arial" pitchFamily="34" charset="0"/>
              <a:ea typeface="Tahoma" panose="020B0604030504040204" pitchFamily="34" charset="0"/>
              <a:cs typeface="Arial" pitchFamily="34" charset="0"/>
            </a:endParaRPr>
          </a:p>
        </p:txBody>
      </p:sp>
      <p:sp>
        <p:nvSpPr>
          <p:cNvPr id="6" name="Frame 5">
            <a:extLst>
              <a:ext uri="{FF2B5EF4-FFF2-40B4-BE49-F238E27FC236}">
                <a16:creationId xmlns:a16="http://schemas.microsoft.com/office/drawing/2014/main" xmlns="" id="{0C24442B-D6B5-4D00-B836-051F081A657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2222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27EDC54A-926F-488B-BB22-95A9E98A894F}"/>
              </a:ext>
            </a:extLst>
          </p:cNvPr>
          <p:cNvSpPr/>
          <p:nvPr/>
        </p:nvSpPr>
        <p:spPr>
          <a:xfrm>
            <a:off x="1490968" y="221967"/>
            <a:ext cx="9031013" cy="9834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18034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400" b="1" dirty="0">
                <a:solidFill>
                  <a:srgbClr val="FF0000"/>
                </a:solidFill>
                <a:effectLst/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TÔI TÀI GIỎI – BẠN CŨNG THẾ</a:t>
            </a:r>
          </a:p>
        </p:txBody>
      </p:sp>
      <p:graphicFrame>
        <p:nvGraphicFramePr>
          <p:cNvPr id="8" name="Content Placeholder 3">
            <a:extLst>
              <a:ext uri="{FF2B5EF4-FFF2-40B4-BE49-F238E27FC236}">
                <a16:creationId xmlns:a16="http://schemas.microsoft.com/office/drawing/2014/main" xmlns="" id="{EFAB9FFB-B9A4-4EB0-8036-BED3E5FBD65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68393244"/>
              </p:ext>
            </p:extLst>
          </p:nvPr>
        </p:nvGraphicFramePr>
        <p:xfrm>
          <a:off x="718458" y="2079264"/>
          <a:ext cx="10716047" cy="3616003"/>
        </p:xfrm>
        <a:graphic>
          <a:graphicData uri="http://schemas.openxmlformats.org/drawingml/2006/table">
            <a:tbl>
              <a:tblPr firstRow="1" firstCol="1" bandRow="1"/>
              <a:tblGrid>
                <a:gridCol w="3102058">
                  <a:extLst>
                    <a:ext uri="{9D8B030D-6E8A-4147-A177-3AD203B41FA5}">
                      <a16:colId xmlns:a16="http://schemas.microsoft.com/office/drawing/2014/main" xmlns="" val="2232891122"/>
                    </a:ext>
                  </a:extLst>
                </a:gridCol>
                <a:gridCol w="3673779">
                  <a:extLst>
                    <a:ext uri="{9D8B030D-6E8A-4147-A177-3AD203B41FA5}">
                      <a16:colId xmlns:a16="http://schemas.microsoft.com/office/drawing/2014/main" xmlns="" val="1078037921"/>
                    </a:ext>
                  </a:extLst>
                </a:gridCol>
                <a:gridCol w="3940210">
                  <a:extLst>
                    <a:ext uri="{9D8B030D-6E8A-4147-A177-3AD203B41FA5}">
                      <a16:colId xmlns:a16="http://schemas.microsoft.com/office/drawing/2014/main" xmlns="" val="255990773"/>
                    </a:ext>
                  </a:extLst>
                </a:gridCol>
              </a:tblGrid>
              <a:tr h="581271">
                <a:tc>
                  <a:txBody>
                    <a:bodyPr/>
                    <a:lstStyle/>
                    <a:p>
                      <a:pPr marL="0" marR="0" indent="0" algn="ctr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i="0" u="none" strike="noStrike" dirty="0" err="1">
                          <a:solidFill>
                            <a:srgbClr val="0070C0"/>
                          </a:solidFill>
                          <a:effectLst/>
                          <a:latin typeface="Arial" pitchFamily="34" charset="0"/>
                          <a:ea typeface="Tahoma" panose="020B0604030504040204" pitchFamily="34" charset="0"/>
                          <a:cs typeface="Arial" pitchFamily="34" charset="0"/>
                        </a:rPr>
                        <a:t>Tiêu</a:t>
                      </a:r>
                      <a:r>
                        <a:rPr lang="en-US" sz="2400" b="1" i="0" u="none" strike="noStrike" dirty="0">
                          <a:solidFill>
                            <a:srgbClr val="0070C0"/>
                          </a:solidFill>
                          <a:effectLst/>
                          <a:latin typeface="Arial" pitchFamily="34" charset="0"/>
                          <a:ea typeface="Tahoma" panose="020B0604030504040204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b="1" i="0" u="none" strike="noStrike" dirty="0" err="1">
                          <a:solidFill>
                            <a:srgbClr val="0070C0"/>
                          </a:solidFill>
                          <a:effectLst/>
                          <a:latin typeface="Arial" pitchFamily="34" charset="0"/>
                          <a:ea typeface="Tahoma" panose="020B0604030504040204" pitchFamily="34" charset="0"/>
                          <a:cs typeface="Arial" pitchFamily="34" charset="0"/>
                        </a:rPr>
                        <a:t>chí</a:t>
                      </a:r>
                      <a:endParaRPr lang="en-US" sz="2400" b="0" i="0" u="none" strike="noStrike" dirty="0">
                        <a:solidFill>
                          <a:srgbClr val="0070C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62136" marR="162136" marT="2251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i="0" u="none" strike="noStrike" dirty="0">
                          <a:solidFill>
                            <a:srgbClr val="0070C0"/>
                          </a:solidFill>
                          <a:effectLst/>
                          <a:latin typeface="Arial" pitchFamily="34" charset="0"/>
                          <a:ea typeface="Tahoma" panose="020B0604030504040204" pitchFamily="34" charset="0"/>
                          <a:cs typeface="Arial" pitchFamily="34" charset="0"/>
                        </a:rPr>
                        <a:t>1</a:t>
                      </a:r>
                      <a:endParaRPr lang="en-US" sz="2400" b="0" i="0" u="none" strike="noStrike" dirty="0">
                        <a:solidFill>
                          <a:srgbClr val="0070C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62136" marR="162136" marT="2251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i="0" u="none" strike="noStrike" dirty="0">
                          <a:solidFill>
                            <a:srgbClr val="0070C0"/>
                          </a:solidFill>
                          <a:effectLst/>
                          <a:latin typeface="Arial" pitchFamily="34" charset="0"/>
                          <a:ea typeface="Tahoma" panose="020B0604030504040204" pitchFamily="34" charset="0"/>
                          <a:cs typeface="Arial" pitchFamily="34" charset="0"/>
                        </a:rPr>
                        <a:t>2</a:t>
                      </a:r>
                      <a:endParaRPr lang="en-US" sz="2400" b="0" i="0" u="none" strike="noStrike" dirty="0">
                        <a:solidFill>
                          <a:srgbClr val="0070C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62136" marR="162136" marT="2251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94077183"/>
                  </a:ext>
                </a:extLst>
              </a:tr>
              <a:tr h="909093">
                <a:tc>
                  <a:txBody>
                    <a:bodyPr/>
                    <a:lstStyle/>
                    <a:p>
                      <a:pPr marL="0" marR="0" indent="0" algn="ctr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i="0" u="none" strike="noStrike" dirty="0" err="1">
                          <a:solidFill>
                            <a:srgbClr val="0070C0"/>
                          </a:solidFill>
                          <a:effectLst/>
                          <a:latin typeface="Arial" pitchFamily="34" charset="0"/>
                          <a:ea typeface="Tahoma" panose="020B0604030504040204" pitchFamily="34" charset="0"/>
                          <a:cs typeface="Arial" pitchFamily="34" charset="0"/>
                        </a:rPr>
                        <a:t>Nội</a:t>
                      </a:r>
                      <a:r>
                        <a:rPr lang="en-US" sz="2400" b="1" i="0" u="none" strike="noStrike" dirty="0">
                          <a:solidFill>
                            <a:srgbClr val="0070C0"/>
                          </a:solidFill>
                          <a:effectLst/>
                          <a:latin typeface="Arial" pitchFamily="34" charset="0"/>
                          <a:ea typeface="Tahoma" panose="020B0604030504040204" pitchFamily="34" charset="0"/>
                          <a:cs typeface="Arial" pitchFamily="34" charset="0"/>
                        </a:rPr>
                        <a:t> dung</a:t>
                      </a:r>
                    </a:p>
                    <a:p>
                      <a:pPr marL="0" marR="0" indent="0" algn="ctr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i="0" u="none" strike="noStrike" dirty="0" err="1">
                          <a:solidFill>
                            <a:srgbClr val="0070C0"/>
                          </a:solidFill>
                          <a:effectLst/>
                          <a:latin typeface="Arial" pitchFamily="34" charset="0"/>
                          <a:ea typeface="Tahoma" panose="020B0604030504040204" pitchFamily="34" charset="0"/>
                          <a:cs typeface="Arial" pitchFamily="34" charset="0"/>
                        </a:rPr>
                        <a:t>Hình</a:t>
                      </a:r>
                      <a:r>
                        <a:rPr lang="en-US" sz="2400" b="1" i="0" u="none" strike="noStrike" dirty="0">
                          <a:solidFill>
                            <a:srgbClr val="0070C0"/>
                          </a:solidFill>
                          <a:effectLst/>
                          <a:latin typeface="Arial" pitchFamily="34" charset="0"/>
                          <a:ea typeface="Tahoma" panose="020B0604030504040204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b="1" i="0" u="none" strike="noStrike" dirty="0" err="1">
                          <a:solidFill>
                            <a:srgbClr val="0070C0"/>
                          </a:solidFill>
                          <a:effectLst/>
                          <a:latin typeface="Arial" pitchFamily="34" charset="0"/>
                          <a:ea typeface="Tahoma" panose="020B0604030504040204" pitchFamily="34" charset="0"/>
                          <a:cs typeface="Arial" pitchFamily="34" charset="0"/>
                        </a:rPr>
                        <a:t>ảnh</a:t>
                      </a:r>
                      <a:endParaRPr lang="en-US" sz="2400" b="0" i="0" u="none" strike="noStrike" dirty="0">
                        <a:solidFill>
                          <a:srgbClr val="0070C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62136" marR="162136" marT="2251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0" u="none" strike="noStrike" dirty="0" err="1">
                          <a:solidFill>
                            <a:srgbClr val="0070C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Đáp</a:t>
                      </a:r>
                      <a:r>
                        <a:rPr lang="en-US" sz="2400" b="0" i="0" u="none" strike="noStrike" dirty="0">
                          <a:solidFill>
                            <a:srgbClr val="0070C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b="0" i="0" u="none" strike="noStrike" dirty="0" err="1">
                          <a:solidFill>
                            <a:srgbClr val="0070C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ứng</a:t>
                      </a:r>
                      <a:r>
                        <a:rPr lang="en-US" sz="2400" b="0" i="0" u="none" strike="noStrike" dirty="0">
                          <a:solidFill>
                            <a:srgbClr val="0070C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b="0" i="0" u="none" strike="noStrike" dirty="0" err="1">
                          <a:solidFill>
                            <a:srgbClr val="0070C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yêu</a:t>
                      </a:r>
                      <a:r>
                        <a:rPr lang="en-US" sz="2400" b="0" i="0" u="none" strike="noStrike" dirty="0">
                          <a:solidFill>
                            <a:srgbClr val="0070C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b="0" i="0" u="none" strike="noStrike" dirty="0" err="1">
                          <a:solidFill>
                            <a:srgbClr val="0070C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cầu</a:t>
                      </a:r>
                      <a:r>
                        <a:rPr lang="en-US" sz="2400" b="0" i="0" u="none" strike="noStrike" dirty="0">
                          <a:solidFill>
                            <a:srgbClr val="0070C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b="0" i="0" u="none" strike="noStrike" dirty="0" err="1">
                          <a:solidFill>
                            <a:srgbClr val="0070C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cơ</a:t>
                      </a:r>
                      <a:r>
                        <a:rPr lang="en-US" sz="2400" b="0" i="0" u="none" strike="noStrike" dirty="0">
                          <a:solidFill>
                            <a:srgbClr val="0070C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b="0" i="0" u="none" strike="noStrike" dirty="0" err="1">
                          <a:solidFill>
                            <a:srgbClr val="0070C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bản</a:t>
                      </a:r>
                      <a:r>
                        <a:rPr lang="en-US" sz="2400" b="0" i="0" u="none" strike="noStrike" dirty="0">
                          <a:solidFill>
                            <a:srgbClr val="0070C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b="0" i="0" u="none" strike="noStrike" dirty="0" err="1">
                          <a:solidFill>
                            <a:srgbClr val="0070C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về</a:t>
                      </a:r>
                      <a:r>
                        <a:rPr lang="en-US" sz="2400" b="0" i="0" u="none" strike="noStrike" dirty="0">
                          <a:solidFill>
                            <a:srgbClr val="0070C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b="0" i="0" u="none" strike="noStrike" dirty="0" err="1">
                          <a:solidFill>
                            <a:srgbClr val="0070C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nội</a:t>
                      </a:r>
                      <a:r>
                        <a:rPr lang="en-US" sz="2400" b="0" i="0" u="none" strike="noStrike" dirty="0">
                          <a:solidFill>
                            <a:srgbClr val="0070C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dung</a:t>
                      </a:r>
                    </a:p>
                    <a:p>
                      <a:pPr marL="0" marR="0" indent="0" algn="just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0" u="none" strike="noStrike" dirty="0" err="1">
                          <a:solidFill>
                            <a:srgbClr val="0070C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Hình</a:t>
                      </a:r>
                      <a:r>
                        <a:rPr lang="en-US" sz="2400" b="0" i="0" u="none" strike="noStrike" dirty="0">
                          <a:solidFill>
                            <a:srgbClr val="0070C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b="0" i="0" u="none" strike="noStrike" dirty="0" err="1">
                          <a:solidFill>
                            <a:srgbClr val="0070C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ảnh</a:t>
                      </a:r>
                      <a:r>
                        <a:rPr lang="en-US" sz="2400" b="0" i="0" u="none" strike="noStrike" dirty="0">
                          <a:solidFill>
                            <a:srgbClr val="0070C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b="0" i="0" u="none" strike="noStrike" dirty="0" err="1">
                          <a:solidFill>
                            <a:srgbClr val="0070C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có</a:t>
                      </a:r>
                      <a:r>
                        <a:rPr lang="en-US" sz="2400" b="0" i="0" u="none" strike="noStrike" dirty="0">
                          <a:solidFill>
                            <a:srgbClr val="0070C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b="0" i="0" u="none" strike="noStrike" dirty="0" err="1">
                          <a:solidFill>
                            <a:srgbClr val="0070C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chọn</a:t>
                      </a:r>
                      <a:r>
                        <a:rPr lang="en-US" sz="2400" b="0" i="0" u="none" strike="noStrike" dirty="0">
                          <a:solidFill>
                            <a:srgbClr val="0070C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b="0" i="0" u="none" strike="noStrike" dirty="0" err="1">
                          <a:solidFill>
                            <a:srgbClr val="0070C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lọc</a:t>
                      </a:r>
                      <a:r>
                        <a:rPr lang="en-US" sz="2400" b="0" i="0" u="none" strike="noStrike" dirty="0">
                          <a:solidFill>
                            <a:srgbClr val="0070C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/</a:t>
                      </a:r>
                      <a:r>
                        <a:rPr lang="en-US" sz="2400" b="0" i="0" u="none" strike="noStrike" dirty="0" err="1">
                          <a:solidFill>
                            <a:srgbClr val="0070C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giải</a:t>
                      </a:r>
                      <a:r>
                        <a:rPr lang="en-US" sz="2400" b="0" i="0" u="none" strike="noStrike" dirty="0">
                          <a:solidFill>
                            <a:srgbClr val="0070C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b="0" i="0" u="none" strike="noStrike" dirty="0" err="1">
                          <a:solidFill>
                            <a:srgbClr val="0070C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pháp</a:t>
                      </a:r>
                      <a:r>
                        <a:rPr lang="en-US" sz="2400" b="0" i="0" u="none" strike="noStrike" dirty="0">
                          <a:solidFill>
                            <a:srgbClr val="0070C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b="0" i="0" u="none" strike="noStrike" dirty="0" err="1">
                          <a:solidFill>
                            <a:srgbClr val="0070C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có</a:t>
                      </a:r>
                      <a:r>
                        <a:rPr lang="en-US" sz="2400" b="0" i="0" u="none" strike="noStrike" dirty="0">
                          <a:solidFill>
                            <a:srgbClr val="0070C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b="0" i="0" u="none" strike="noStrike" dirty="0" err="1">
                          <a:solidFill>
                            <a:srgbClr val="0070C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thể</a:t>
                      </a:r>
                      <a:r>
                        <a:rPr lang="en-US" sz="2400" b="0" i="0" u="none" strike="noStrike" dirty="0">
                          <a:solidFill>
                            <a:srgbClr val="0070C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b="0" i="0" u="none" strike="noStrike" dirty="0" err="1">
                          <a:solidFill>
                            <a:srgbClr val="0070C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khả</a:t>
                      </a:r>
                      <a:r>
                        <a:rPr lang="en-US" sz="2400" b="0" i="0" u="none" strike="noStrike" dirty="0">
                          <a:solidFill>
                            <a:srgbClr val="0070C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b="0" i="0" u="none" strike="noStrike" dirty="0" err="1">
                          <a:solidFill>
                            <a:srgbClr val="0070C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thi</a:t>
                      </a:r>
                      <a:endParaRPr lang="en-US" sz="2400" b="0" i="0" u="none" strike="noStrike" dirty="0">
                        <a:solidFill>
                          <a:srgbClr val="0070C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62136" marR="162136" marT="2251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0" u="none" strike="noStrike" dirty="0" err="1">
                          <a:solidFill>
                            <a:srgbClr val="0070C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Nội</a:t>
                      </a:r>
                      <a:r>
                        <a:rPr lang="en-US" sz="2400" b="0" i="0" u="none" strike="noStrike" dirty="0">
                          <a:solidFill>
                            <a:srgbClr val="0070C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dung </a:t>
                      </a:r>
                      <a:r>
                        <a:rPr lang="en-US" sz="2400" b="0" i="0" u="none" strike="noStrike" dirty="0" err="1">
                          <a:solidFill>
                            <a:srgbClr val="0070C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ngắn</a:t>
                      </a:r>
                      <a:r>
                        <a:rPr lang="en-US" sz="2400" b="0" i="0" u="none" strike="noStrike" dirty="0">
                          <a:solidFill>
                            <a:srgbClr val="0070C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b="0" i="0" u="none" strike="noStrike" dirty="0" err="1">
                          <a:solidFill>
                            <a:srgbClr val="0070C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gọn</a:t>
                      </a:r>
                      <a:r>
                        <a:rPr lang="en-US" sz="2400" b="0" i="0" u="none" strike="noStrike" dirty="0">
                          <a:solidFill>
                            <a:srgbClr val="0070C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, </a:t>
                      </a:r>
                      <a:r>
                        <a:rPr lang="en-US" sz="2400" b="0" i="0" u="none" strike="noStrike" dirty="0" err="1">
                          <a:solidFill>
                            <a:srgbClr val="0070C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sinh</a:t>
                      </a:r>
                      <a:r>
                        <a:rPr lang="en-US" sz="2400" b="0" i="0" u="none" strike="noStrike" dirty="0">
                          <a:solidFill>
                            <a:srgbClr val="0070C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b="0" i="0" u="none" strike="noStrike" dirty="0" err="1">
                          <a:solidFill>
                            <a:srgbClr val="0070C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động</a:t>
                      </a:r>
                      <a:endParaRPr lang="en-US" sz="2400" b="0" i="0" u="none" strike="noStrike" dirty="0">
                        <a:solidFill>
                          <a:srgbClr val="0070C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indent="0" algn="just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0" u="none" strike="noStrike" dirty="0" err="1">
                          <a:solidFill>
                            <a:srgbClr val="0070C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Hình</a:t>
                      </a:r>
                      <a:r>
                        <a:rPr lang="en-US" sz="2400" b="0" i="0" u="none" strike="noStrike" dirty="0">
                          <a:solidFill>
                            <a:srgbClr val="0070C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b="0" i="0" u="none" strike="noStrike" dirty="0" err="1">
                          <a:solidFill>
                            <a:srgbClr val="0070C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ảnh</a:t>
                      </a:r>
                      <a:r>
                        <a:rPr lang="en-US" sz="2400" b="0" i="0" u="none" strike="noStrike" dirty="0">
                          <a:solidFill>
                            <a:srgbClr val="0070C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b="0" i="0" u="none" strike="noStrike" dirty="0" err="1">
                          <a:solidFill>
                            <a:srgbClr val="0070C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hấp</a:t>
                      </a:r>
                      <a:r>
                        <a:rPr lang="en-US" sz="2400" b="0" i="0" u="none" strike="noStrike" dirty="0">
                          <a:solidFill>
                            <a:srgbClr val="0070C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b="0" i="0" u="none" strike="noStrike" dirty="0" err="1">
                          <a:solidFill>
                            <a:srgbClr val="0070C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dẫn</a:t>
                      </a:r>
                      <a:r>
                        <a:rPr lang="en-US" sz="2400" b="0" i="0" u="none" strike="noStrike" dirty="0">
                          <a:solidFill>
                            <a:srgbClr val="0070C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, </a:t>
                      </a:r>
                      <a:r>
                        <a:rPr lang="en-US" sz="2400" b="0" i="0" u="none" strike="noStrike" dirty="0" err="1">
                          <a:solidFill>
                            <a:srgbClr val="0070C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trọng</a:t>
                      </a:r>
                      <a:r>
                        <a:rPr lang="en-US" sz="2400" b="0" i="0" u="none" strike="noStrike" dirty="0">
                          <a:solidFill>
                            <a:srgbClr val="0070C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b="0" i="0" u="none" strike="noStrike" dirty="0" err="1">
                          <a:solidFill>
                            <a:srgbClr val="0070C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tâm</a:t>
                      </a:r>
                      <a:r>
                        <a:rPr lang="en-US" sz="2400" b="0" i="0" u="none" strike="noStrike" dirty="0">
                          <a:solidFill>
                            <a:srgbClr val="0070C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/</a:t>
                      </a:r>
                      <a:r>
                        <a:rPr lang="en-US" sz="2400" b="0" i="0" u="none" strike="noStrike" dirty="0" err="1">
                          <a:solidFill>
                            <a:srgbClr val="0070C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giải</a:t>
                      </a:r>
                      <a:r>
                        <a:rPr lang="en-US" sz="2400" b="0" i="0" u="none" strike="noStrike" dirty="0">
                          <a:solidFill>
                            <a:srgbClr val="0070C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b="0" i="0" u="none" strike="noStrike" dirty="0" err="1">
                          <a:solidFill>
                            <a:srgbClr val="0070C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pháp</a:t>
                      </a:r>
                      <a:r>
                        <a:rPr lang="en-US" sz="2400" b="0" i="0" u="none" strike="noStrike" dirty="0">
                          <a:solidFill>
                            <a:srgbClr val="0070C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b="0" i="0" u="none" strike="noStrike" dirty="0" err="1">
                          <a:solidFill>
                            <a:srgbClr val="0070C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khả</a:t>
                      </a:r>
                      <a:r>
                        <a:rPr lang="en-US" sz="2400" b="0" i="0" u="none" strike="noStrike" dirty="0">
                          <a:solidFill>
                            <a:srgbClr val="0070C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b="0" i="0" u="none" strike="noStrike" dirty="0" err="1">
                          <a:solidFill>
                            <a:srgbClr val="0070C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thi</a:t>
                      </a:r>
                      <a:r>
                        <a:rPr lang="en-US" sz="2400" b="0" i="0" u="none" strike="noStrike" dirty="0">
                          <a:solidFill>
                            <a:srgbClr val="0070C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, </a:t>
                      </a:r>
                      <a:r>
                        <a:rPr lang="en-US" sz="2400" b="0" i="0" u="none" strike="noStrike" dirty="0" err="1">
                          <a:solidFill>
                            <a:srgbClr val="0070C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có</a:t>
                      </a:r>
                      <a:r>
                        <a:rPr lang="en-US" sz="2400" b="0" i="0" u="none" strike="noStrike" dirty="0">
                          <a:solidFill>
                            <a:srgbClr val="0070C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b="0" i="0" u="none" strike="noStrike" dirty="0" err="1">
                          <a:solidFill>
                            <a:srgbClr val="0070C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minh</a:t>
                      </a:r>
                      <a:r>
                        <a:rPr lang="en-US" sz="2400" b="0" i="0" u="none" strike="noStrike" dirty="0">
                          <a:solidFill>
                            <a:srgbClr val="0070C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b="0" i="0" u="none" strike="noStrike" dirty="0" err="1">
                          <a:solidFill>
                            <a:srgbClr val="0070C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chứng</a:t>
                      </a:r>
                      <a:endParaRPr lang="en-US" sz="2400" b="0" i="0" u="none" strike="noStrike" dirty="0">
                        <a:solidFill>
                          <a:srgbClr val="0070C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62136" marR="162136" marT="2251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664255309"/>
                  </a:ext>
                </a:extLst>
              </a:tr>
              <a:tr h="909093">
                <a:tc>
                  <a:txBody>
                    <a:bodyPr/>
                    <a:lstStyle/>
                    <a:p>
                      <a:pPr marL="0" marR="0" indent="0" algn="ctr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i="0" u="none" strike="noStrike" dirty="0" err="1">
                          <a:solidFill>
                            <a:srgbClr val="0070C0"/>
                          </a:solidFill>
                          <a:effectLst/>
                          <a:latin typeface="Arial" pitchFamily="34" charset="0"/>
                          <a:ea typeface="Tahoma" panose="020B0604030504040204" pitchFamily="34" charset="0"/>
                          <a:cs typeface="Arial" pitchFamily="34" charset="0"/>
                        </a:rPr>
                        <a:t>Thẩm</a:t>
                      </a:r>
                      <a:r>
                        <a:rPr lang="en-US" sz="2400" b="1" i="0" u="none" strike="noStrike" dirty="0">
                          <a:solidFill>
                            <a:srgbClr val="0070C0"/>
                          </a:solidFill>
                          <a:effectLst/>
                          <a:latin typeface="Arial" pitchFamily="34" charset="0"/>
                          <a:ea typeface="Tahoma" panose="020B0604030504040204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b="1" i="0" u="none" strike="noStrike" dirty="0" err="1">
                          <a:solidFill>
                            <a:srgbClr val="0070C0"/>
                          </a:solidFill>
                          <a:effectLst/>
                          <a:latin typeface="Arial" pitchFamily="34" charset="0"/>
                          <a:ea typeface="Tahoma" panose="020B0604030504040204" pitchFamily="34" charset="0"/>
                          <a:cs typeface="Arial" pitchFamily="34" charset="0"/>
                        </a:rPr>
                        <a:t>mỹ</a:t>
                      </a:r>
                      <a:r>
                        <a:rPr lang="en-US" sz="2400" b="1" i="0" u="none" strike="noStrike" dirty="0">
                          <a:solidFill>
                            <a:srgbClr val="0070C0"/>
                          </a:solidFill>
                          <a:effectLst/>
                          <a:latin typeface="Arial" pitchFamily="34" charset="0"/>
                          <a:ea typeface="Tahoma" panose="020B0604030504040204" pitchFamily="34" charset="0"/>
                          <a:cs typeface="Arial" pitchFamily="34" charset="0"/>
                        </a:rPr>
                        <a:t>, </a:t>
                      </a:r>
                      <a:r>
                        <a:rPr lang="en-US" sz="2400" b="1" i="0" u="none" strike="noStrike" dirty="0" err="1">
                          <a:solidFill>
                            <a:srgbClr val="0070C0"/>
                          </a:solidFill>
                          <a:effectLst/>
                          <a:latin typeface="Arial" pitchFamily="34" charset="0"/>
                          <a:ea typeface="Tahoma" panose="020B0604030504040204" pitchFamily="34" charset="0"/>
                          <a:cs typeface="Arial" pitchFamily="34" charset="0"/>
                        </a:rPr>
                        <a:t>bố</a:t>
                      </a:r>
                      <a:r>
                        <a:rPr lang="en-US" sz="2400" b="1" i="0" u="none" strike="noStrike" dirty="0">
                          <a:solidFill>
                            <a:srgbClr val="0070C0"/>
                          </a:solidFill>
                          <a:effectLst/>
                          <a:latin typeface="Arial" pitchFamily="34" charset="0"/>
                          <a:ea typeface="Tahoma" panose="020B0604030504040204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b="1" i="0" u="none" strike="noStrike" dirty="0" err="1">
                          <a:solidFill>
                            <a:srgbClr val="0070C0"/>
                          </a:solidFill>
                          <a:effectLst/>
                          <a:latin typeface="Arial" pitchFamily="34" charset="0"/>
                          <a:ea typeface="Tahoma" panose="020B0604030504040204" pitchFamily="34" charset="0"/>
                          <a:cs typeface="Arial" pitchFamily="34" charset="0"/>
                        </a:rPr>
                        <a:t>cục</a:t>
                      </a:r>
                      <a:endParaRPr lang="en-US" sz="2400" b="0" i="0" u="none" strike="noStrike" dirty="0">
                        <a:solidFill>
                          <a:srgbClr val="0070C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62136" marR="162136" marT="2251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0" u="none" strike="noStrike" dirty="0" err="1">
                          <a:solidFill>
                            <a:srgbClr val="0070C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Chưa</a:t>
                      </a:r>
                      <a:r>
                        <a:rPr lang="en-US" sz="2400" b="0" i="0" u="none" strike="noStrike" dirty="0">
                          <a:solidFill>
                            <a:srgbClr val="0070C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b="0" i="0" u="none" strike="noStrike" dirty="0" err="1">
                          <a:solidFill>
                            <a:srgbClr val="0070C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cân</a:t>
                      </a:r>
                      <a:r>
                        <a:rPr lang="en-US" sz="2400" b="0" i="0" u="none" strike="noStrike" dirty="0">
                          <a:solidFill>
                            <a:srgbClr val="0070C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b="0" i="0" u="none" strike="noStrike" dirty="0" err="1">
                          <a:solidFill>
                            <a:srgbClr val="0070C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đối</a:t>
                      </a:r>
                      <a:endParaRPr lang="en-US" sz="2400" b="0" i="0" u="none" strike="noStrike" dirty="0">
                        <a:solidFill>
                          <a:srgbClr val="0070C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indent="0" algn="just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0" u="none" strike="noStrike" dirty="0" err="1">
                          <a:solidFill>
                            <a:srgbClr val="0070C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Còn</a:t>
                      </a:r>
                      <a:r>
                        <a:rPr lang="en-US" sz="2400" b="0" i="0" u="none" strike="noStrike" dirty="0">
                          <a:solidFill>
                            <a:srgbClr val="0070C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b="0" i="0" u="none" strike="noStrike" dirty="0" err="1">
                          <a:solidFill>
                            <a:srgbClr val="0070C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sơ</a:t>
                      </a:r>
                      <a:r>
                        <a:rPr lang="en-US" sz="2400" b="0" i="0" u="none" strike="noStrike" dirty="0">
                          <a:solidFill>
                            <a:srgbClr val="0070C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b="0" i="0" u="none" strike="noStrike" dirty="0" err="1">
                          <a:solidFill>
                            <a:srgbClr val="0070C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sài</a:t>
                      </a:r>
                      <a:endParaRPr lang="en-US" sz="2400" b="0" i="0" u="none" strike="noStrike" dirty="0">
                        <a:solidFill>
                          <a:srgbClr val="0070C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62136" marR="162136" marT="2251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0" u="none" strike="noStrike" dirty="0" err="1">
                          <a:solidFill>
                            <a:srgbClr val="0070C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Sắc</a:t>
                      </a:r>
                      <a:r>
                        <a:rPr lang="en-US" sz="2400" b="0" i="0" u="none" strike="noStrike" dirty="0">
                          <a:solidFill>
                            <a:srgbClr val="0070C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b="0" i="0" u="none" strike="noStrike" dirty="0" err="1">
                          <a:solidFill>
                            <a:srgbClr val="0070C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nét</a:t>
                      </a:r>
                      <a:endParaRPr lang="en-US" sz="2400" b="0" i="0" u="none" strike="noStrike" dirty="0">
                        <a:solidFill>
                          <a:srgbClr val="0070C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indent="0" algn="just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0" u="none" strike="noStrike" dirty="0">
                          <a:solidFill>
                            <a:srgbClr val="0070C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Thu </a:t>
                      </a:r>
                      <a:r>
                        <a:rPr lang="en-US" sz="2400" b="0" i="0" u="none" strike="noStrike" dirty="0" err="1">
                          <a:solidFill>
                            <a:srgbClr val="0070C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hút</a:t>
                      </a:r>
                      <a:endParaRPr lang="en-US" sz="2400" b="0" i="0" u="none" strike="noStrike" dirty="0">
                        <a:solidFill>
                          <a:srgbClr val="0070C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62136" marR="162136" marT="2251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7984606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57616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xmlns="" id="{AB8C311F-7253-4AED-9701-7FC0708C41C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xmlns="" id="{E2384209-CB15-4CDF-9D31-C44FD9A3F20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xmlns="" id="{2633B3B5-CC90-43F0-8714-D31D1F3F020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xmlns="" id="{A8D57A06-A426-446D-B02C-A2DC6B62E45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290" name="Picture 2" descr="How to Write a Genuine Thank You Note - Sugar and Spice">
            <a:extLst>
              <a:ext uri="{FF2B5EF4-FFF2-40B4-BE49-F238E27FC236}">
                <a16:creationId xmlns:a16="http://schemas.microsoft.com/office/drawing/2014/main" xmlns="" id="{A2CB3D84-D7B7-4A53-867E-EF721C48144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9" r="5504" b="-1"/>
          <a:stretch/>
        </p:blipFill>
        <p:spPr bwMode="auto">
          <a:xfrm>
            <a:off x="457200" y="457200"/>
            <a:ext cx="11277600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71592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95D271A-4743-4A91-93C4-BB8F294B034B}"/>
              </a:ext>
            </a:extLst>
          </p:cNvPr>
          <p:cNvSpPr txBox="1"/>
          <p:nvPr/>
        </p:nvSpPr>
        <p:spPr>
          <a:xfrm>
            <a:off x="261278" y="0"/>
            <a:ext cx="12191979" cy="16426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18034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400" b="1" kern="1400" spc="-50" dirty="0" err="1">
                <a:solidFill>
                  <a:srgbClr val="0070C0"/>
                </a:solidFill>
                <a:effectLst/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Bài</a:t>
            </a:r>
            <a:r>
              <a:rPr lang="en-US" sz="4400" b="1" kern="1400" spc="-50" dirty="0">
                <a:solidFill>
                  <a:srgbClr val="0070C0"/>
                </a:solidFill>
                <a:effectLst/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1</a:t>
            </a:r>
          </a:p>
          <a:p>
            <a:pPr marL="0" marR="0" indent="18034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400" b="1" kern="1400" spc="-50" dirty="0">
                <a:solidFill>
                  <a:srgbClr val="0070C0"/>
                </a:solidFill>
                <a:effectLst/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CỘNG ĐỒNG CÁC DÂN TỘC VIỆT NAM</a:t>
            </a:r>
          </a:p>
        </p:txBody>
      </p:sp>
      <p:pic>
        <p:nvPicPr>
          <p:cNvPr id="6" name="Ảnh 5" descr="15738316.jpg"/>
          <p:cNvPicPr>
            <a:picLocks noChangeAspect="1"/>
          </p:cNvPicPr>
          <p:nvPr/>
        </p:nvPicPr>
        <p:blipFill>
          <a:blip r:embed="rId2"/>
          <a:srcRect t="14286" b="23571"/>
          <a:stretch>
            <a:fillRect/>
          </a:stretch>
        </p:blipFill>
        <p:spPr>
          <a:xfrm>
            <a:off x="533402" y="1600200"/>
            <a:ext cx="11299370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17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03C7795-ACB4-46DB-ADA5-C0B7A901FE15}"/>
              </a:ext>
            </a:extLst>
          </p:cNvPr>
          <p:cNvSpPr txBox="1"/>
          <p:nvPr/>
        </p:nvSpPr>
        <p:spPr>
          <a:xfrm>
            <a:off x="3513071" y="518160"/>
            <a:ext cx="5681780" cy="1291739"/>
          </a:xfrm>
          <a:custGeom>
            <a:avLst/>
            <a:gdLst/>
            <a:ahLst/>
            <a:cxnLst/>
            <a:rect l="l" t="t" r="r" b="b"/>
            <a:pathLst>
              <a:path w="6208084" h="919518">
                <a:moveTo>
                  <a:pt x="5143023" y="668672"/>
                </a:moveTo>
                <a:cubicBezTo>
                  <a:pt x="5130234" y="668672"/>
                  <a:pt x="5119127" y="672963"/>
                  <a:pt x="5109704" y="681545"/>
                </a:cubicBezTo>
                <a:cubicBezTo>
                  <a:pt x="5100281" y="690127"/>
                  <a:pt x="5095569" y="701317"/>
                  <a:pt x="5095569" y="715115"/>
                </a:cubicBezTo>
                <a:cubicBezTo>
                  <a:pt x="5095569" y="729250"/>
                  <a:pt x="5100281" y="740525"/>
                  <a:pt x="5109704" y="748939"/>
                </a:cubicBezTo>
                <a:cubicBezTo>
                  <a:pt x="5119127" y="757352"/>
                  <a:pt x="5130234" y="761559"/>
                  <a:pt x="5143023" y="761559"/>
                </a:cubicBezTo>
                <a:cubicBezTo>
                  <a:pt x="5155475" y="761559"/>
                  <a:pt x="5166497" y="757352"/>
                  <a:pt x="5176089" y="748939"/>
                </a:cubicBezTo>
                <a:cubicBezTo>
                  <a:pt x="5185680" y="740525"/>
                  <a:pt x="5190476" y="729250"/>
                  <a:pt x="5190476" y="715115"/>
                </a:cubicBezTo>
                <a:cubicBezTo>
                  <a:pt x="5190476" y="701317"/>
                  <a:pt x="5185680" y="690127"/>
                  <a:pt x="5176089" y="681545"/>
                </a:cubicBezTo>
                <a:cubicBezTo>
                  <a:pt x="5166497" y="672963"/>
                  <a:pt x="5155475" y="668672"/>
                  <a:pt x="5143023" y="668672"/>
                </a:cubicBezTo>
                <a:close/>
                <a:moveTo>
                  <a:pt x="1609248" y="668672"/>
                </a:moveTo>
                <a:cubicBezTo>
                  <a:pt x="1596459" y="668672"/>
                  <a:pt x="1585353" y="672963"/>
                  <a:pt x="1575929" y="681545"/>
                </a:cubicBezTo>
                <a:cubicBezTo>
                  <a:pt x="1566506" y="690127"/>
                  <a:pt x="1561794" y="701317"/>
                  <a:pt x="1561794" y="715115"/>
                </a:cubicBezTo>
                <a:cubicBezTo>
                  <a:pt x="1561794" y="729250"/>
                  <a:pt x="1566506" y="740525"/>
                  <a:pt x="1575929" y="748939"/>
                </a:cubicBezTo>
                <a:cubicBezTo>
                  <a:pt x="1585353" y="757352"/>
                  <a:pt x="1596459" y="761559"/>
                  <a:pt x="1609248" y="761559"/>
                </a:cubicBezTo>
                <a:cubicBezTo>
                  <a:pt x="1621700" y="761559"/>
                  <a:pt x="1632722" y="757352"/>
                  <a:pt x="1642314" y="748939"/>
                </a:cubicBezTo>
                <a:cubicBezTo>
                  <a:pt x="1651905" y="740525"/>
                  <a:pt x="1656701" y="729250"/>
                  <a:pt x="1656701" y="715115"/>
                </a:cubicBezTo>
                <a:cubicBezTo>
                  <a:pt x="1656701" y="701317"/>
                  <a:pt x="1651905" y="690127"/>
                  <a:pt x="1642314" y="681545"/>
                </a:cubicBezTo>
                <a:cubicBezTo>
                  <a:pt x="1632722" y="672963"/>
                  <a:pt x="1621700" y="668672"/>
                  <a:pt x="1609248" y="668672"/>
                </a:cubicBezTo>
                <a:close/>
                <a:moveTo>
                  <a:pt x="3758840" y="500565"/>
                </a:moveTo>
                <a:lnTo>
                  <a:pt x="3813866" y="500565"/>
                </a:lnTo>
                <a:cubicBezTo>
                  <a:pt x="3828674" y="500565"/>
                  <a:pt x="3839023" y="503678"/>
                  <a:pt x="3844913" y="509904"/>
                </a:cubicBezTo>
                <a:cubicBezTo>
                  <a:pt x="3850802" y="516130"/>
                  <a:pt x="3853747" y="524796"/>
                  <a:pt x="3853747" y="535903"/>
                </a:cubicBezTo>
                <a:cubicBezTo>
                  <a:pt x="3853747" y="547009"/>
                  <a:pt x="3850886" y="555759"/>
                  <a:pt x="3845165" y="562153"/>
                </a:cubicBezTo>
                <a:cubicBezTo>
                  <a:pt x="3839443" y="568548"/>
                  <a:pt x="3829011" y="571745"/>
                  <a:pt x="3813866" y="571745"/>
                </a:cubicBezTo>
                <a:lnTo>
                  <a:pt x="3758840" y="571745"/>
                </a:lnTo>
                <a:close/>
                <a:moveTo>
                  <a:pt x="643967" y="468691"/>
                </a:moveTo>
                <a:lnTo>
                  <a:pt x="643967" y="886673"/>
                </a:lnTo>
                <a:lnTo>
                  <a:pt x="658728" y="886673"/>
                </a:lnTo>
                <a:lnTo>
                  <a:pt x="657234" y="889376"/>
                </a:lnTo>
                <a:lnTo>
                  <a:pt x="411449" y="889376"/>
                </a:lnTo>
                <a:close/>
                <a:moveTo>
                  <a:pt x="4132163" y="463208"/>
                </a:moveTo>
                <a:lnTo>
                  <a:pt x="4163462" y="535903"/>
                </a:lnTo>
                <a:lnTo>
                  <a:pt x="4101369" y="535903"/>
                </a:lnTo>
                <a:close/>
                <a:moveTo>
                  <a:pt x="643967" y="420685"/>
                </a:moveTo>
                <a:lnTo>
                  <a:pt x="657234" y="444688"/>
                </a:lnTo>
                <a:lnTo>
                  <a:pt x="643967" y="468691"/>
                </a:lnTo>
                <a:close/>
                <a:moveTo>
                  <a:pt x="2199769" y="378902"/>
                </a:moveTo>
                <a:lnTo>
                  <a:pt x="2230563" y="378902"/>
                </a:lnTo>
                <a:cubicBezTo>
                  <a:pt x="2258497" y="378902"/>
                  <a:pt x="2280457" y="387354"/>
                  <a:pt x="2296443" y="404258"/>
                </a:cubicBezTo>
                <a:cubicBezTo>
                  <a:pt x="2312429" y="421161"/>
                  <a:pt x="2320422" y="443840"/>
                  <a:pt x="2320422" y="472295"/>
                </a:cubicBezTo>
                <a:cubicBezTo>
                  <a:pt x="2320422" y="500749"/>
                  <a:pt x="2312429" y="523428"/>
                  <a:pt x="2296443" y="540332"/>
                </a:cubicBezTo>
                <a:cubicBezTo>
                  <a:pt x="2280457" y="557235"/>
                  <a:pt x="2258497" y="565687"/>
                  <a:pt x="2230563" y="565687"/>
                </a:cubicBezTo>
                <a:lnTo>
                  <a:pt x="2199769" y="565687"/>
                </a:lnTo>
                <a:close/>
                <a:moveTo>
                  <a:pt x="5142265" y="376378"/>
                </a:moveTo>
                <a:cubicBezTo>
                  <a:pt x="5156779" y="376378"/>
                  <a:pt x="5169603" y="378818"/>
                  <a:pt x="5180738" y="383698"/>
                </a:cubicBezTo>
                <a:cubicBezTo>
                  <a:pt x="5191873" y="388578"/>
                  <a:pt x="5201323" y="395309"/>
                  <a:pt x="5209087" y="403891"/>
                </a:cubicBezTo>
                <a:cubicBezTo>
                  <a:pt x="5216852" y="412473"/>
                  <a:pt x="5222759" y="422653"/>
                  <a:pt x="5226807" y="434433"/>
                </a:cubicBezTo>
                <a:cubicBezTo>
                  <a:pt x="5230857" y="446212"/>
                  <a:pt x="5232881" y="458833"/>
                  <a:pt x="5232881" y="472295"/>
                </a:cubicBezTo>
                <a:cubicBezTo>
                  <a:pt x="5232881" y="485757"/>
                  <a:pt x="5230857" y="498377"/>
                  <a:pt x="5226807" y="510156"/>
                </a:cubicBezTo>
                <a:cubicBezTo>
                  <a:pt x="5222759" y="521936"/>
                  <a:pt x="5216852" y="532116"/>
                  <a:pt x="5209087" y="540698"/>
                </a:cubicBezTo>
                <a:cubicBezTo>
                  <a:pt x="5201323" y="549280"/>
                  <a:pt x="5191873" y="556096"/>
                  <a:pt x="5180738" y="561144"/>
                </a:cubicBezTo>
                <a:cubicBezTo>
                  <a:pt x="5169603" y="566192"/>
                  <a:pt x="5156779" y="568716"/>
                  <a:pt x="5142265" y="568716"/>
                </a:cubicBezTo>
                <a:cubicBezTo>
                  <a:pt x="5127751" y="568716"/>
                  <a:pt x="5114927" y="566192"/>
                  <a:pt x="5103792" y="561144"/>
                </a:cubicBezTo>
                <a:cubicBezTo>
                  <a:pt x="5092657" y="556096"/>
                  <a:pt x="5083207" y="549280"/>
                  <a:pt x="5075443" y="540698"/>
                </a:cubicBezTo>
                <a:cubicBezTo>
                  <a:pt x="5067679" y="532116"/>
                  <a:pt x="5061772" y="521936"/>
                  <a:pt x="5057723" y="510156"/>
                </a:cubicBezTo>
                <a:cubicBezTo>
                  <a:pt x="5053674" y="498377"/>
                  <a:pt x="5051649" y="485757"/>
                  <a:pt x="5051649" y="472295"/>
                </a:cubicBezTo>
                <a:cubicBezTo>
                  <a:pt x="5051649" y="458833"/>
                  <a:pt x="5053674" y="446212"/>
                  <a:pt x="5057723" y="434433"/>
                </a:cubicBezTo>
                <a:cubicBezTo>
                  <a:pt x="5061772" y="422653"/>
                  <a:pt x="5067679" y="412473"/>
                  <a:pt x="5075443" y="403891"/>
                </a:cubicBezTo>
                <a:cubicBezTo>
                  <a:pt x="5083207" y="395309"/>
                  <a:pt x="5092657" y="388578"/>
                  <a:pt x="5103792" y="383698"/>
                </a:cubicBezTo>
                <a:cubicBezTo>
                  <a:pt x="5114927" y="378818"/>
                  <a:pt x="5127751" y="376378"/>
                  <a:pt x="5142265" y="376378"/>
                </a:cubicBezTo>
                <a:close/>
                <a:moveTo>
                  <a:pt x="1608490" y="376378"/>
                </a:moveTo>
                <a:cubicBezTo>
                  <a:pt x="1623004" y="376378"/>
                  <a:pt x="1635829" y="378818"/>
                  <a:pt x="1646964" y="383698"/>
                </a:cubicBezTo>
                <a:cubicBezTo>
                  <a:pt x="1658099" y="388578"/>
                  <a:pt x="1667548" y="395309"/>
                  <a:pt x="1675313" y="403891"/>
                </a:cubicBezTo>
                <a:cubicBezTo>
                  <a:pt x="1683077" y="412473"/>
                  <a:pt x="1688984" y="422653"/>
                  <a:pt x="1693033" y="434433"/>
                </a:cubicBezTo>
                <a:cubicBezTo>
                  <a:pt x="1697082" y="446212"/>
                  <a:pt x="1699107" y="458833"/>
                  <a:pt x="1699107" y="472295"/>
                </a:cubicBezTo>
                <a:cubicBezTo>
                  <a:pt x="1699107" y="485757"/>
                  <a:pt x="1697082" y="498377"/>
                  <a:pt x="1693033" y="510156"/>
                </a:cubicBezTo>
                <a:cubicBezTo>
                  <a:pt x="1688984" y="521936"/>
                  <a:pt x="1683077" y="532116"/>
                  <a:pt x="1675313" y="540698"/>
                </a:cubicBezTo>
                <a:cubicBezTo>
                  <a:pt x="1667548" y="549280"/>
                  <a:pt x="1658099" y="556096"/>
                  <a:pt x="1646964" y="561144"/>
                </a:cubicBezTo>
                <a:cubicBezTo>
                  <a:pt x="1635829" y="566192"/>
                  <a:pt x="1623004" y="568716"/>
                  <a:pt x="1608490" y="568716"/>
                </a:cubicBezTo>
                <a:cubicBezTo>
                  <a:pt x="1593977" y="568716"/>
                  <a:pt x="1581152" y="566192"/>
                  <a:pt x="1570017" y="561144"/>
                </a:cubicBezTo>
                <a:cubicBezTo>
                  <a:pt x="1558882" y="556096"/>
                  <a:pt x="1549433" y="549280"/>
                  <a:pt x="1541668" y="540698"/>
                </a:cubicBezTo>
                <a:cubicBezTo>
                  <a:pt x="1533904" y="532116"/>
                  <a:pt x="1527997" y="521936"/>
                  <a:pt x="1523948" y="510156"/>
                </a:cubicBezTo>
                <a:cubicBezTo>
                  <a:pt x="1519899" y="498377"/>
                  <a:pt x="1517874" y="485757"/>
                  <a:pt x="1517874" y="472295"/>
                </a:cubicBezTo>
                <a:cubicBezTo>
                  <a:pt x="1517874" y="458833"/>
                  <a:pt x="1519899" y="446212"/>
                  <a:pt x="1523948" y="434433"/>
                </a:cubicBezTo>
                <a:cubicBezTo>
                  <a:pt x="1527997" y="422653"/>
                  <a:pt x="1533904" y="412473"/>
                  <a:pt x="1541668" y="403891"/>
                </a:cubicBezTo>
                <a:cubicBezTo>
                  <a:pt x="1549433" y="395309"/>
                  <a:pt x="1558882" y="388578"/>
                  <a:pt x="1570017" y="383698"/>
                </a:cubicBezTo>
                <a:cubicBezTo>
                  <a:pt x="1581152" y="378818"/>
                  <a:pt x="1593977" y="376378"/>
                  <a:pt x="1608490" y="376378"/>
                </a:cubicBezTo>
                <a:close/>
                <a:moveTo>
                  <a:pt x="3758840" y="372844"/>
                </a:moveTo>
                <a:lnTo>
                  <a:pt x="3807303" y="372844"/>
                </a:lnTo>
                <a:cubicBezTo>
                  <a:pt x="3820092" y="372844"/>
                  <a:pt x="3828927" y="375621"/>
                  <a:pt x="3833807" y="381174"/>
                </a:cubicBezTo>
                <a:cubicBezTo>
                  <a:pt x="3838687" y="386727"/>
                  <a:pt x="3841127" y="394383"/>
                  <a:pt x="3841127" y="404143"/>
                </a:cubicBezTo>
                <a:cubicBezTo>
                  <a:pt x="3841127" y="413903"/>
                  <a:pt x="3838518" y="421476"/>
                  <a:pt x="3833302" y="426860"/>
                </a:cubicBezTo>
                <a:cubicBezTo>
                  <a:pt x="3828085" y="432245"/>
                  <a:pt x="3819082" y="434938"/>
                  <a:pt x="3806293" y="434938"/>
                </a:cubicBezTo>
                <a:lnTo>
                  <a:pt x="3758840" y="434938"/>
                </a:lnTo>
                <a:close/>
                <a:moveTo>
                  <a:pt x="4612966" y="300654"/>
                </a:moveTo>
                <a:lnTo>
                  <a:pt x="4612966" y="643935"/>
                </a:lnTo>
                <a:lnTo>
                  <a:pt x="4704844" y="643935"/>
                </a:lnTo>
                <a:lnTo>
                  <a:pt x="4704844" y="509652"/>
                </a:lnTo>
                <a:lnTo>
                  <a:pt x="4823983" y="509652"/>
                </a:lnTo>
                <a:lnTo>
                  <a:pt x="4823983" y="643935"/>
                </a:lnTo>
                <a:lnTo>
                  <a:pt x="4915861" y="643935"/>
                </a:lnTo>
                <a:lnTo>
                  <a:pt x="4915861" y="300654"/>
                </a:lnTo>
                <a:lnTo>
                  <a:pt x="4823983" y="300654"/>
                </a:lnTo>
                <a:lnTo>
                  <a:pt x="4823983" y="432413"/>
                </a:lnTo>
                <a:lnTo>
                  <a:pt x="4704844" y="432413"/>
                </a:lnTo>
                <a:lnTo>
                  <a:pt x="4704844" y="300654"/>
                </a:lnTo>
                <a:close/>
                <a:moveTo>
                  <a:pt x="4338760" y="300654"/>
                </a:moveTo>
                <a:lnTo>
                  <a:pt x="4338760" y="643935"/>
                </a:lnTo>
                <a:lnTo>
                  <a:pt x="4430638" y="643935"/>
                </a:lnTo>
                <a:lnTo>
                  <a:pt x="4430638" y="300654"/>
                </a:lnTo>
                <a:close/>
                <a:moveTo>
                  <a:pt x="3669991" y="300654"/>
                </a:moveTo>
                <a:lnTo>
                  <a:pt x="3669991" y="643935"/>
                </a:lnTo>
                <a:lnTo>
                  <a:pt x="3814371" y="643935"/>
                </a:lnTo>
                <a:cubicBezTo>
                  <a:pt x="3857449" y="643935"/>
                  <a:pt x="3890095" y="635269"/>
                  <a:pt x="3912307" y="617937"/>
                </a:cubicBezTo>
                <a:cubicBezTo>
                  <a:pt x="3934519" y="600604"/>
                  <a:pt x="3945625" y="576120"/>
                  <a:pt x="3945625" y="544485"/>
                </a:cubicBezTo>
                <a:cubicBezTo>
                  <a:pt x="3945625" y="532369"/>
                  <a:pt x="3943859" y="521683"/>
                  <a:pt x="3940325" y="512428"/>
                </a:cubicBezTo>
                <a:cubicBezTo>
                  <a:pt x="3936791" y="503173"/>
                  <a:pt x="3932163" y="495264"/>
                  <a:pt x="3926442" y="488701"/>
                </a:cubicBezTo>
                <a:cubicBezTo>
                  <a:pt x="3920721" y="482139"/>
                  <a:pt x="3914158" y="476838"/>
                  <a:pt x="3906754" y="472799"/>
                </a:cubicBezTo>
                <a:cubicBezTo>
                  <a:pt x="3899349" y="468761"/>
                  <a:pt x="3891609" y="465564"/>
                  <a:pt x="3883532" y="463208"/>
                </a:cubicBezTo>
                <a:cubicBezTo>
                  <a:pt x="3897330" y="458159"/>
                  <a:pt x="3908689" y="449746"/>
                  <a:pt x="3917607" y="437966"/>
                </a:cubicBezTo>
                <a:cubicBezTo>
                  <a:pt x="3926526" y="426187"/>
                  <a:pt x="3930985" y="410033"/>
                  <a:pt x="3930985" y="389503"/>
                </a:cubicBezTo>
                <a:cubicBezTo>
                  <a:pt x="3930985" y="360560"/>
                  <a:pt x="3920889" y="338516"/>
                  <a:pt x="3900696" y="323371"/>
                </a:cubicBezTo>
                <a:cubicBezTo>
                  <a:pt x="3880503" y="308226"/>
                  <a:pt x="3853242" y="300654"/>
                  <a:pt x="3818914" y="300654"/>
                </a:cubicBezTo>
                <a:close/>
                <a:moveTo>
                  <a:pt x="2447257" y="300654"/>
                </a:moveTo>
                <a:lnTo>
                  <a:pt x="2447257" y="511166"/>
                </a:lnTo>
                <a:cubicBezTo>
                  <a:pt x="2447257" y="534388"/>
                  <a:pt x="2450959" y="554581"/>
                  <a:pt x="2458363" y="571745"/>
                </a:cubicBezTo>
                <a:cubicBezTo>
                  <a:pt x="2465767" y="588909"/>
                  <a:pt x="2476116" y="603213"/>
                  <a:pt x="2489410" y="614655"/>
                </a:cubicBezTo>
                <a:cubicBezTo>
                  <a:pt x="2502704" y="626098"/>
                  <a:pt x="2518438" y="634680"/>
                  <a:pt x="2536611" y="640401"/>
                </a:cubicBezTo>
                <a:cubicBezTo>
                  <a:pt x="2554785" y="646123"/>
                  <a:pt x="2574641" y="648983"/>
                  <a:pt x="2596181" y="648983"/>
                </a:cubicBezTo>
                <a:cubicBezTo>
                  <a:pt x="2617720" y="648983"/>
                  <a:pt x="2637576" y="646123"/>
                  <a:pt x="2655750" y="640401"/>
                </a:cubicBezTo>
                <a:cubicBezTo>
                  <a:pt x="2673924" y="634680"/>
                  <a:pt x="2689657" y="626098"/>
                  <a:pt x="2702951" y="614655"/>
                </a:cubicBezTo>
                <a:cubicBezTo>
                  <a:pt x="2716245" y="603213"/>
                  <a:pt x="2726593" y="588909"/>
                  <a:pt x="2733998" y="571745"/>
                </a:cubicBezTo>
                <a:cubicBezTo>
                  <a:pt x="2741402" y="554581"/>
                  <a:pt x="2745104" y="534388"/>
                  <a:pt x="2745104" y="511166"/>
                </a:cubicBezTo>
                <a:lnTo>
                  <a:pt x="2745104" y="300654"/>
                </a:lnTo>
                <a:lnTo>
                  <a:pt x="2653226" y="300654"/>
                </a:lnTo>
                <a:lnTo>
                  <a:pt x="2653226" y="509762"/>
                </a:lnTo>
                <a:cubicBezTo>
                  <a:pt x="2653226" y="529250"/>
                  <a:pt x="2648598" y="544285"/>
                  <a:pt x="2639343" y="554865"/>
                </a:cubicBezTo>
                <a:cubicBezTo>
                  <a:pt x="2630088" y="565445"/>
                  <a:pt x="2615700" y="570735"/>
                  <a:pt x="2596181" y="570735"/>
                </a:cubicBezTo>
                <a:cubicBezTo>
                  <a:pt x="2576661" y="570735"/>
                  <a:pt x="2562273" y="565445"/>
                  <a:pt x="2553018" y="554865"/>
                </a:cubicBezTo>
                <a:cubicBezTo>
                  <a:pt x="2543763" y="544285"/>
                  <a:pt x="2539135" y="529250"/>
                  <a:pt x="2539135" y="509762"/>
                </a:cubicBezTo>
                <a:lnTo>
                  <a:pt x="2539135" y="300654"/>
                </a:lnTo>
                <a:close/>
                <a:moveTo>
                  <a:pt x="2107891" y="300654"/>
                </a:moveTo>
                <a:lnTo>
                  <a:pt x="2107891" y="643935"/>
                </a:lnTo>
                <a:lnTo>
                  <a:pt x="2240439" y="643935"/>
                </a:lnTo>
                <a:cubicBezTo>
                  <a:pt x="2264971" y="643935"/>
                  <a:pt x="2287819" y="639981"/>
                  <a:pt x="2308985" y="632072"/>
                </a:cubicBezTo>
                <a:cubicBezTo>
                  <a:pt x="2330151" y="624163"/>
                  <a:pt x="2348545" y="612804"/>
                  <a:pt x="2364168" y="597996"/>
                </a:cubicBezTo>
                <a:cubicBezTo>
                  <a:pt x="2379792" y="583188"/>
                  <a:pt x="2391972" y="565182"/>
                  <a:pt x="2400709" y="543980"/>
                </a:cubicBezTo>
                <a:cubicBezTo>
                  <a:pt x="2409446" y="522777"/>
                  <a:pt x="2413815" y="498882"/>
                  <a:pt x="2413815" y="472295"/>
                </a:cubicBezTo>
                <a:cubicBezTo>
                  <a:pt x="2413815" y="445707"/>
                  <a:pt x="2409446" y="421812"/>
                  <a:pt x="2400709" y="400609"/>
                </a:cubicBezTo>
                <a:cubicBezTo>
                  <a:pt x="2391972" y="379407"/>
                  <a:pt x="2379792" y="361401"/>
                  <a:pt x="2364168" y="346593"/>
                </a:cubicBezTo>
                <a:cubicBezTo>
                  <a:pt x="2348545" y="331785"/>
                  <a:pt x="2330151" y="320426"/>
                  <a:pt x="2308985" y="312517"/>
                </a:cubicBezTo>
                <a:cubicBezTo>
                  <a:pt x="2287819" y="304609"/>
                  <a:pt x="2264971" y="300654"/>
                  <a:pt x="2240439" y="300654"/>
                </a:cubicBezTo>
                <a:close/>
                <a:moveTo>
                  <a:pt x="1833685" y="300654"/>
                </a:moveTo>
                <a:lnTo>
                  <a:pt x="1833685" y="643935"/>
                </a:lnTo>
                <a:lnTo>
                  <a:pt x="1925563" y="643935"/>
                </a:lnTo>
                <a:lnTo>
                  <a:pt x="1925563" y="300654"/>
                </a:lnTo>
                <a:close/>
                <a:moveTo>
                  <a:pt x="5521937" y="296615"/>
                </a:moveTo>
                <a:cubicBezTo>
                  <a:pt x="5499051" y="296615"/>
                  <a:pt x="5477107" y="300906"/>
                  <a:pt x="5456104" y="309489"/>
                </a:cubicBezTo>
                <a:cubicBezTo>
                  <a:pt x="5435101" y="318071"/>
                  <a:pt x="5416650" y="330102"/>
                  <a:pt x="5400751" y="345583"/>
                </a:cubicBezTo>
                <a:cubicBezTo>
                  <a:pt x="5384851" y="361065"/>
                  <a:pt x="5372215" y="379575"/>
                  <a:pt x="5362841" y="401114"/>
                </a:cubicBezTo>
                <a:cubicBezTo>
                  <a:pt x="5353469" y="422653"/>
                  <a:pt x="5348781" y="446380"/>
                  <a:pt x="5348781" y="472295"/>
                </a:cubicBezTo>
                <a:cubicBezTo>
                  <a:pt x="5348781" y="498209"/>
                  <a:pt x="5353551" y="521936"/>
                  <a:pt x="5363090" y="543475"/>
                </a:cubicBezTo>
                <a:cubicBezTo>
                  <a:pt x="5372629" y="565014"/>
                  <a:pt x="5385517" y="583608"/>
                  <a:pt x="5401753" y="599258"/>
                </a:cubicBezTo>
                <a:cubicBezTo>
                  <a:pt x="5417988" y="614908"/>
                  <a:pt x="5436861" y="627023"/>
                  <a:pt x="5458372" y="635605"/>
                </a:cubicBezTo>
                <a:cubicBezTo>
                  <a:pt x="5479882" y="644188"/>
                  <a:pt x="5502753" y="648479"/>
                  <a:pt x="5526985" y="648479"/>
                </a:cubicBezTo>
                <a:cubicBezTo>
                  <a:pt x="5561986" y="648479"/>
                  <a:pt x="5591603" y="642000"/>
                  <a:pt x="5615833" y="629043"/>
                </a:cubicBezTo>
                <a:cubicBezTo>
                  <a:pt x="5640065" y="616086"/>
                  <a:pt x="5660763" y="595304"/>
                  <a:pt x="5677927" y="566697"/>
                </a:cubicBezTo>
                <a:lnTo>
                  <a:pt x="5607252" y="521263"/>
                </a:lnTo>
                <a:cubicBezTo>
                  <a:pt x="5599847" y="535061"/>
                  <a:pt x="5590088" y="546420"/>
                  <a:pt x="5577972" y="555338"/>
                </a:cubicBezTo>
                <a:cubicBezTo>
                  <a:pt x="5565857" y="564257"/>
                  <a:pt x="5548692" y="568716"/>
                  <a:pt x="5526480" y="568716"/>
                </a:cubicBezTo>
                <a:cubicBezTo>
                  <a:pt x="5513355" y="568716"/>
                  <a:pt x="5501575" y="566192"/>
                  <a:pt x="5491142" y="561144"/>
                </a:cubicBezTo>
                <a:cubicBezTo>
                  <a:pt x="5480709" y="556096"/>
                  <a:pt x="5471875" y="549280"/>
                  <a:pt x="5464639" y="540698"/>
                </a:cubicBezTo>
                <a:cubicBezTo>
                  <a:pt x="5457403" y="532116"/>
                  <a:pt x="5451850" y="521936"/>
                  <a:pt x="5447979" y="510156"/>
                </a:cubicBezTo>
                <a:cubicBezTo>
                  <a:pt x="5444109" y="498377"/>
                  <a:pt x="5442174" y="485757"/>
                  <a:pt x="5442174" y="472295"/>
                </a:cubicBezTo>
                <a:cubicBezTo>
                  <a:pt x="5442174" y="458833"/>
                  <a:pt x="5444025" y="446212"/>
                  <a:pt x="5447727" y="434433"/>
                </a:cubicBezTo>
                <a:cubicBezTo>
                  <a:pt x="5451429" y="422653"/>
                  <a:pt x="5456814" y="412473"/>
                  <a:pt x="5463881" y="403891"/>
                </a:cubicBezTo>
                <a:cubicBezTo>
                  <a:pt x="5470949" y="395309"/>
                  <a:pt x="5479447" y="388578"/>
                  <a:pt x="5489375" y="383698"/>
                </a:cubicBezTo>
                <a:cubicBezTo>
                  <a:pt x="5499303" y="378818"/>
                  <a:pt x="5510662" y="376378"/>
                  <a:pt x="5523451" y="376378"/>
                </a:cubicBezTo>
                <a:cubicBezTo>
                  <a:pt x="5534221" y="376378"/>
                  <a:pt x="5543728" y="377556"/>
                  <a:pt x="5551973" y="379912"/>
                </a:cubicBezTo>
                <a:cubicBezTo>
                  <a:pt x="5560219" y="382267"/>
                  <a:pt x="5567455" y="385381"/>
                  <a:pt x="5573681" y="389251"/>
                </a:cubicBezTo>
                <a:cubicBezTo>
                  <a:pt x="5579907" y="393121"/>
                  <a:pt x="5585207" y="397496"/>
                  <a:pt x="5589583" y="402376"/>
                </a:cubicBezTo>
                <a:cubicBezTo>
                  <a:pt x="5593959" y="407256"/>
                  <a:pt x="5597828" y="412220"/>
                  <a:pt x="5601194" y="417269"/>
                </a:cubicBezTo>
                <a:lnTo>
                  <a:pt x="5670355" y="370320"/>
                </a:lnTo>
                <a:cubicBezTo>
                  <a:pt x="5663287" y="359887"/>
                  <a:pt x="5655042" y="350127"/>
                  <a:pt x="5645619" y="341040"/>
                </a:cubicBezTo>
                <a:cubicBezTo>
                  <a:pt x="5636195" y="331953"/>
                  <a:pt x="5625425" y="324128"/>
                  <a:pt x="5613310" y="317566"/>
                </a:cubicBezTo>
                <a:cubicBezTo>
                  <a:pt x="5601194" y="311003"/>
                  <a:pt x="5587563" y="305871"/>
                  <a:pt x="5572419" y="302169"/>
                </a:cubicBezTo>
                <a:cubicBezTo>
                  <a:pt x="5557274" y="298467"/>
                  <a:pt x="5540447" y="296615"/>
                  <a:pt x="5521937" y="296615"/>
                </a:cubicBezTo>
                <a:close/>
                <a:moveTo>
                  <a:pt x="5142265" y="296615"/>
                </a:moveTo>
                <a:cubicBezTo>
                  <a:pt x="5117392" y="296615"/>
                  <a:pt x="5093865" y="300906"/>
                  <a:pt x="5071685" y="309489"/>
                </a:cubicBezTo>
                <a:cubicBezTo>
                  <a:pt x="5049503" y="318071"/>
                  <a:pt x="5030011" y="330102"/>
                  <a:pt x="5013207" y="345583"/>
                </a:cubicBezTo>
                <a:cubicBezTo>
                  <a:pt x="4996404" y="361065"/>
                  <a:pt x="4983044" y="379575"/>
                  <a:pt x="4973129" y="401114"/>
                </a:cubicBezTo>
                <a:cubicBezTo>
                  <a:pt x="4963214" y="422653"/>
                  <a:pt x="4958257" y="446380"/>
                  <a:pt x="4958257" y="472295"/>
                </a:cubicBezTo>
                <a:cubicBezTo>
                  <a:pt x="4958257" y="498209"/>
                  <a:pt x="4963214" y="521936"/>
                  <a:pt x="4973129" y="543475"/>
                </a:cubicBezTo>
                <a:cubicBezTo>
                  <a:pt x="4983044" y="565014"/>
                  <a:pt x="4996404" y="583608"/>
                  <a:pt x="5013207" y="599258"/>
                </a:cubicBezTo>
                <a:cubicBezTo>
                  <a:pt x="5030011" y="614908"/>
                  <a:pt x="5049503" y="627023"/>
                  <a:pt x="5071685" y="635605"/>
                </a:cubicBezTo>
                <a:cubicBezTo>
                  <a:pt x="5093865" y="644188"/>
                  <a:pt x="5117392" y="648479"/>
                  <a:pt x="5142265" y="648479"/>
                </a:cubicBezTo>
                <a:cubicBezTo>
                  <a:pt x="5166802" y="648479"/>
                  <a:pt x="5190245" y="644188"/>
                  <a:pt x="5212593" y="635605"/>
                </a:cubicBezTo>
                <a:cubicBezTo>
                  <a:pt x="5234943" y="627023"/>
                  <a:pt x="5254519" y="614908"/>
                  <a:pt x="5271323" y="599258"/>
                </a:cubicBezTo>
                <a:cubicBezTo>
                  <a:pt x="5288127" y="583608"/>
                  <a:pt x="5301486" y="565014"/>
                  <a:pt x="5311401" y="543475"/>
                </a:cubicBezTo>
                <a:cubicBezTo>
                  <a:pt x="5321316" y="521936"/>
                  <a:pt x="5326274" y="498209"/>
                  <a:pt x="5326274" y="472295"/>
                </a:cubicBezTo>
                <a:cubicBezTo>
                  <a:pt x="5326274" y="446380"/>
                  <a:pt x="5321316" y="422653"/>
                  <a:pt x="5311401" y="401114"/>
                </a:cubicBezTo>
                <a:cubicBezTo>
                  <a:pt x="5301486" y="379575"/>
                  <a:pt x="5288127" y="361065"/>
                  <a:pt x="5271323" y="345583"/>
                </a:cubicBezTo>
                <a:cubicBezTo>
                  <a:pt x="5254519" y="330102"/>
                  <a:pt x="5234943" y="318071"/>
                  <a:pt x="5212593" y="309489"/>
                </a:cubicBezTo>
                <a:cubicBezTo>
                  <a:pt x="5190245" y="300906"/>
                  <a:pt x="5166802" y="296615"/>
                  <a:pt x="5142265" y="296615"/>
                </a:cubicBezTo>
                <a:close/>
                <a:moveTo>
                  <a:pt x="3349799" y="296615"/>
                </a:moveTo>
                <a:cubicBezTo>
                  <a:pt x="3324894" y="296615"/>
                  <a:pt x="3301433" y="300906"/>
                  <a:pt x="3279415" y="309489"/>
                </a:cubicBezTo>
                <a:cubicBezTo>
                  <a:pt x="3257397" y="318071"/>
                  <a:pt x="3238103" y="330102"/>
                  <a:pt x="3221533" y="345583"/>
                </a:cubicBezTo>
                <a:cubicBezTo>
                  <a:pt x="3204963" y="361065"/>
                  <a:pt x="3191825" y="379575"/>
                  <a:pt x="3182118" y="401114"/>
                </a:cubicBezTo>
                <a:cubicBezTo>
                  <a:pt x="3172410" y="422653"/>
                  <a:pt x="3167557" y="446380"/>
                  <a:pt x="3167557" y="472295"/>
                </a:cubicBezTo>
                <a:cubicBezTo>
                  <a:pt x="3167557" y="498209"/>
                  <a:pt x="3172437" y="521936"/>
                  <a:pt x="3182197" y="543475"/>
                </a:cubicBezTo>
                <a:cubicBezTo>
                  <a:pt x="3191957" y="565014"/>
                  <a:pt x="3205250" y="583608"/>
                  <a:pt x="3222078" y="599258"/>
                </a:cubicBezTo>
                <a:cubicBezTo>
                  <a:pt x="3238905" y="614908"/>
                  <a:pt x="3258509" y="627023"/>
                  <a:pt x="3280890" y="635605"/>
                </a:cubicBezTo>
                <a:cubicBezTo>
                  <a:pt x="3303270" y="644188"/>
                  <a:pt x="3327081" y="648479"/>
                  <a:pt x="3352323" y="648479"/>
                </a:cubicBezTo>
                <a:cubicBezTo>
                  <a:pt x="3371506" y="648479"/>
                  <a:pt x="3388586" y="647216"/>
                  <a:pt x="3403562" y="644692"/>
                </a:cubicBezTo>
                <a:cubicBezTo>
                  <a:pt x="3418539" y="642168"/>
                  <a:pt x="3431917" y="638803"/>
                  <a:pt x="3443696" y="634596"/>
                </a:cubicBezTo>
                <a:cubicBezTo>
                  <a:pt x="3455475" y="630389"/>
                  <a:pt x="3466076" y="625425"/>
                  <a:pt x="3475500" y="619703"/>
                </a:cubicBezTo>
                <a:cubicBezTo>
                  <a:pt x="3484923" y="613982"/>
                  <a:pt x="3493673" y="607756"/>
                  <a:pt x="3501751" y="601025"/>
                </a:cubicBezTo>
                <a:lnTo>
                  <a:pt x="3501751" y="452606"/>
                </a:lnTo>
                <a:lnTo>
                  <a:pt x="3351818" y="452606"/>
                </a:lnTo>
                <a:lnTo>
                  <a:pt x="3351818" y="523282"/>
                </a:lnTo>
                <a:lnTo>
                  <a:pt x="3419969" y="523282"/>
                </a:lnTo>
                <a:lnTo>
                  <a:pt x="3419969" y="557610"/>
                </a:lnTo>
                <a:cubicBezTo>
                  <a:pt x="3412544" y="561312"/>
                  <a:pt x="3403766" y="564509"/>
                  <a:pt x="3393635" y="567202"/>
                </a:cubicBezTo>
                <a:cubicBezTo>
                  <a:pt x="3383505" y="569894"/>
                  <a:pt x="3369999" y="571240"/>
                  <a:pt x="3353119" y="571240"/>
                </a:cubicBezTo>
                <a:cubicBezTo>
                  <a:pt x="3337927" y="571240"/>
                  <a:pt x="3324591" y="568632"/>
                  <a:pt x="3313112" y="563415"/>
                </a:cubicBezTo>
                <a:cubicBezTo>
                  <a:pt x="3301632" y="558199"/>
                  <a:pt x="3292011" y="551047"/>
                  <a:pt x="3284246" y="541960"/>
                </a:cubicBezTo>
                <a:cubicBezTo>
                  <a:pt x="3276482" y="532874"/>
                  <a:pt x="3270658" y="522356"/>
                  <a:pt x="3266775" y="510409"/>
                </a:cubicBezTo>
                <a:cubicBezTo>
                  <a:pt x="3262891" y="498461"/>
                  <a:pt x="3260949" y="485757"/>
                  <a:pt x="3260949" y="472295"/>
                </a:cubicBezTo>
                <a:cubicBezTo>
                  <a:pt x="3260949" y="458833"/>
                  <a:pt x="3262884" y="446212"/>
                  <a:pt x="3266755" y="434433"/>
                </a:cubicBezTo>
                <a:cubicBezTo>
                  <a:pt x="3270625" y="422653"/>
                  <a:pt x="3276178" y="412473"/>
                  <a:pt x="3283414" y="403891"/>
                </a:cubicBezTo>
                <a:cubicBezTo>
                  <a:pt x="3290650" y="395309"/>
                  <a:pt x="3299653" y="388578"/>
                  <a:pt x="3310422" y="383698"/>
                </a:cubicBezTo>
                <a:cubicBezTo>
                  <a:pt x="3321191" y="378818"/>
                  <a:pt x="3333644" y="376378"/>
                  <a:pt x="3347779" y="376378"/>
                </a:cubicBezTo>
                <a:cubicBezTo>
                  <a:pt x="3364943" y="376378"/>
                  <a:pt x="3379667" y="379743"/>
                  <a:pt x="3391951" y="386474"/>
                </a:cubicBezTo>
                <a:cubicBezTo>
                  <a:pt x="3404235" y="393205"/>
                  <a:pt x="3414753" y="402124"/>
                  <a:pt x="3423503" y="413230"/>
                </a:cubicBezTo>
                <a:lnTo>
                  <a:pt x="3487616" y="357699"/>
                </a:lnTo>
                <a:cubicBezTo>
                  <a:pt x="3472471" y="338516"/>
                  <a:pt x="3453371" y="323539"/>
                  <a:pt x="3430318" y="312770"/>
                </a:cubicBezTo>
                <a:cubicBezTo>
                  <a:pt x="3407264" y="302000"/>
                  <a:pt x="3380424" y="296615"/>
                  <a:pt x="3349799" y="296615"/>
                </a:cubicBezTo>
                <a:close/>
                <a:moveTo>
                  <a:pt x="1608490" y="296615"/>
                </a:moveTo>
                <a:cubicBezTo>
                  <a:pt x="1583617" y="296615"/>
                  <a:pt x="1560090" y="300906"/>
                  <a:pt x="1537910" y="309489"/>
                </a:cubicBezTo>
                <a:cubicBezTo>
                  <a:pt x="1515729" y="318071"/>
                  <a:pt x="1496237" y="330102"/>
                  <a:pt x="1479433" y="345583"/>
                </a:cubicBezTo>
                <a:cubicBezTo>
                  <a:pt x="1462629" y="361065"/>
                  <a:pt x="1449269" y="379575"/>
                  <a:pt x="1439354" y="401114"/>
                </a:cubicBezTo>
                <a:cubicBezTo>
                  <a:pt x="1429439" y="422653"/>
                  <a:pt x="1424482" y="446380"/>
                  <a:pt x="1424482" y="472295"/>
                </a:cubicBezTo>
                <a:cubicBezTo>
                  <a:pt x="1424482" y="498209"/>
                  <a:pt x="1429439" y="521936"/>
                  <a:pt x="1439354" y="543475"/>
                </a:cubicBezTo>
                <a:cubicBezTo>
                  <a:pt x="1449269" y="565014"/>
                  <a:pt x="1462629" y="583608"/>
                  <a:pt x="1479433" y="599258"/>
                </a:cubicBezTo>
                <a:cubicBezTo>
                  <a:pt x="1496237" y="614908"/>
                  <a:pt x="1515729" y="627023"/>
                  <a:pt x="1537910" y="635605"/>
                </a:cubicBezTo>
                <a:cubicBezTo>
                  <a:pt x="1560090" y="644188"/>
                  <a:pt x="1583617" y="648479"/>
                  <a:pt x="1608490" y="648479"/>
                </a:cubicBezTo>
                <a:cubicBezTo>
                  <a:pt x="1633027" y="648479"/>
                  <a:pt x="1656470" y="644188"/>
                  <a:pt x="1678819" y="635605"/>
                </a:cubicBezTo>
                <a:cubicBezTo>
                  <a:pt x="1701168" y="627023"/>
                  <a:pt x="1720744" y="614908"/>
                  <a:pt x="1737548" y="599258"/>
                </a:cubicBezTo>
                <a:cubicBezTo>
                  <a:pt x="1754352" y="583608"/>
                  <a:pt x="1767711" y="565014"/>
                  <a:pt x="1777627" y="543475"/>
                </a:cubicBezTo>
                <a:cubicBezTo>
                  <a:pt x="1787542" y="521936"/>
                  <a:pt x="1792499" y="498209"/>
                  <a:pt x="1792499" y="472295"/>
                </a:cubicBezTo>
                <a:cubicBezTo>
                  <a:pt x="1792499" y="446380"/>
                  <a:pt x="1787542" y="422653"/>
                  <a:pt x="1777627" y="401114"/>
                </a:cubicBezTo>
                <a:cubicBezTo>
                  <a:pt x="1767711" y="379575"/>
                  <a:pt x="1754352" y="361065"/>
                  <a:pt x="1737548" y="345583"/>
                </a:cubicBezTo>
                <a:cubicBezTo>
                  <a:pt x="1720744" y="330102"/>
                  <a:pt x="1701168" y="318071"/>
                  <a:pt x="1678819" y="309489"/>
                </a:cubicBezTo>
                <a:cubicBezTo>
                  <a:pt x="1656470" y="300906"/>
                  <a:pt x="1633027" y="296615"/>
                  <a:pt x="1608490" y="296615"/>
                </a:cubicBezTo>
                <a:close/>
                <a:moveTo>
                  <a:pt x="2804730" y="292577"/>
                </a:moveTo>
                <a:cubicBezTo>
                  <a:pt x="2803721" y="293250"/>
                  <a:pt x="2803216" y="294428"/>
                  <a:pt x="2803216" y="296111"/>
                </a:cubicBezTo>
                <a:lnTo>
                  <a:pt x="2803216" y="643935"/>
                </a:lnTo>
                <a:lnTo>
                  <a:pt x="2889541" y="643935"/>
                </a:lnTo>
                <a:lnTo>
                  <a:pt x="2889541" y="472799"/>
                </a:lnTo>
                <a:lnTo>
                  <a:pt x="3105101" y="649993"/>
                </a:lnTo>
                <a:cubicBezTo>
                  <a:pt x="3107794" y="652349"/>
                  <a:pt x="3109645" y="653274"/>
                  <a:pt x="3110654" y="652770"/>
                </a:cubicBezTo>
                <a:cubicBezTo>
                  <a:pt x="3111664" y="652265"/>
                  <a:pt x="3112169" y="651003"/>
                  <a:pt x="3112169" y="648983"/>
                </a:cubicBezTo>
                <a:lnTo>
                  <a:pt x="3112169" y="300654"/>
                </a:lnTo>
                <a:lnTo>
                  <a:pt x="3025844" y="300654"/>
                </a:lnTo>
                <a:lnTo>
                  <a:pt x="3025844" y="472799"/>
                </a:lnTo>
                <a:lnTo>
                  <a:pt x="2810283" y="295101"/>
                </a:lnTo>
                <a:cubicBezTo>
                  <a:pt x="2807591" y="292745"/>
                  <a:pt x="2805740" y="291904"/>
                  <a:pt x="2804730" y="292577"/>
                </a:cubicBezTo>
                <a:close/>
                <a:moveTo>
                  <a:pt x="1061655" y="292577"/>
                </a:moveTo>
                <a:cubicBezTo>
                  <a:pt x="1060646" y="293250"/>
                  <a:pt x="1060141" y="294428"/>
                  <a:pt x="1060141" y="296111"/>
                </a:cubicBezTo>
                <a:lnTo>
                  <a:pt x="1060141" y="643935"/>
                </a:lnTo>
                <a:lnTo>
                  <a:pt x="1146466" y="643935"/>
                </a:lnTo>
                <a:lnTo>
                  <a:pt x="1146466" y="472799"/>
                </a:lnTo>
                <a:lnTo>
                  <a:pt x="1362026" y="649993"/>
                </a:lnTo>
                <a:cubicBezTo>
                  <a:pt x="1364719" y="652349"/>
                  <a:pt x="1366570" y="653274"/>
                  <a:pt x="1367579" y="652770"/>
                </a:cubicBezTo>
                <a:cubicBezTo>
                  <a:pt x="1368589" y="652265"/>
                  <a:pt x="1369094" y="651003"/>
                  <a:pt x="1369094" y="648983"/>
                </a:cubicBezTo>
                <a:lnTo>
                  <a:pt x="1369094" y="300654"/>
                </a:lnTo>
                <a:lnTo>
                  <a:pt x="1282769" y="300654"/>
                </a:lnTo>
                <a:lnTo>
                  <a:pt x="1282769" y="472799"/>
                </a:lnTo>
                <a:lnTo>
                  <a:pt x="1067209" y="295101"/>
                </a:lnTo>
                <a:cubicBezTo>
                  <a:pt x="1064516" y="292745"/>
                  <a:pt x="1062665" y="291904"/>
                  <a:pt x="1061655" y="292577"/>
                </a:cubicBezTo>
                <a:close/>
                <a:moveTo>
                  <a:pt x="4136201" y="292072"/>
                </a:moveTo>
                <a:cubicBezTo>
                  <a:pt x="4134855" y="292072"/>
                  <a:pt x="4133846" y="292913"/>
                  <a:pt x="4133173" y="294596"/>
                </a:cubicBezTo>
                <a:lnTo>
                  <a:pt x="3966075" y="643935"/>
                </a:lnTo>
                <a:lnTo>
                  <a:pt x="4055934" y="643935"/>
                </a:lnTo>
                <a:lnTo>
                  <a:pt x="4073098" y="602539"/>
                </a:lnTo>
                <a:lnTo>
                  <a:pt x="4192742" y="602539"/>
                </a:lnTo>
                <a:lnTo>
                  <a:pt x="4210915" y="643935"/>
                </a:lnTo>
                <a:lnTo>
                  <a:pt x="4305823" y="643935"/>
                </a:lnTo>
                <a:lnTo>
                  <a:pt x="4139230" y="294596"/>
                </a:lnTo>
                <a:cubicBezTo>
                  <a:pt x="4138557" y="292913"/>
                  <a:pt x="4137547" y="292072"/>
                  <a:pt x="4136201" y="292072"/>
                </a:cubicBezTo>
                <a:close/>
                <a:moveTo>
                  <a:pt x="4054420" y="187573"/>
                </a:moveTo>
                <a:lnTo>
                  <a:pt x="4102378" y="279451"/>
                </a:lnTo>
                <a:lnTo>
                  <a:pt x="4169520" y="279451"/>
                </a:lnTo>
                <a:lnTo>
                  <a:pt x="4149327" y="187573"/>
                </a:lnTo>
                <a:close/>
                <a:moveTo>
                  <a:pt x="1608364" y="171924"/>
                </a:moveTo>
                <a:cubicBezTo>
                  <a:pt x="1607607" y="171924"/>
                  <a:pt x="1606892" y="172428"/>
                  <a:pt x="1606219" y="173438"/>
                </a:cubicBezTo>
                <a:lnTo>
                  <a:pt x="1525447" y="279451"/>
                </a:lnTo>
                <a:lnTo>
                  <a:pt x="1589560" y="279451"/>
                </a:lnTo>
                <a:lnTo>
                  <a:pt x="1608743" y="259763"/>
                </a:lnTo>
                <a:lnTo>
                  <a:pt x="1627421" y="279451"/>
                </a:lnTo>
                <a:lnTo>
                  <a:pt x="1691534" y="279451"/>
                </a:lnTo>
                <a:lnTo>
                  <a:pt x="1610762" y="173438"/>
                </a:lnTo>
                <a:cubicBezTo>
                  <a:pt x="1609921" y="172428"/>
                  <a:pt x="1609121" y="171924"/>
                  <a:pt x="1608364" y="171924"/>
                </a:cubicBezTo>
                <a:close/>
                <a:moveTo>
                  <a:pt x="0" y="30142"/>
                </a:moveTo>
                <a:lnTo>
                  <a:pt x="245785" y="30142"/>
                </a:lnTo>
                <a:lnTo>
                  <a:pt x="491570" y="474830"/>
                </a:lnTo>
                <a:lnTo>
                  <a:pt x="245785" y="919518"/>
                </a:lnTo>
                <a:lnTo>
                  <a:pt x="0" y="919518"/>
                </a:lnTo>
                <a:lnTo>
                  <a:pt x="245785" y="474830"/>
                </a:lnTo>
                <a:close/>
                <a:moveTo>
                  <a:pt x="657234" y="0"/>
                </a:moveTo>
                <a:lnTo>
                  <a:pt x="5764748" y="0"/>
                </a:lnTo>
                <a:lnTo>
                  <a:pt x="6208084" y="443337"/>
                </a:lnTo>
                <a:lnTo>
                  <a:pt x="5764748" y="886673"/>
                </a:lnTo>
                <a:lnTo>
                  <a:pt x="658728" y="886673"/>
                </a:lnTo>
                <a:lnTo>
                  <a:pt x="903019" y="444688"/>
                </a:lnTo>
                <a:close/>
                <a:moveTo>
                  <a:pt x="411449" y="0"/>
                </a:moveTo>
                <a:lnTo>
                  <a:pt x="643967" y="0"/>
                </a:lnTo>
                <a:lnTo>
                  <a:pt x="643967" y="420685"/>
                </a:lnTo>
                <a:close/>
              </a:path>
            </a:pathLst>
          </a:custGeom>
          <a:gradFill>
            <a:gsLst>
              <a:gs pos="0">
                <a:srgbClr val="00B0F0"/>
              </a:gs>
              <a:gs pos="74000">
                <a:srgbClr val="93E3FF"/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435473" y="2220084"/>
            <a:ext cx="5108327" cy="1272258"/>
            <a:chOff x="1133366" y="2220084"/>
            <a:chExt cx="5681780" cy="1272258"/>
          </a:xfrm>
        </p:grpSpPr>
        <p:sp>
          <p:nvSpPr>
            <p:cNvPr id="7" name="Arrow: Pentagon 6">
              <a:extLst>
                <a:ext uri="{FF2B5EF4-FFF2-40B4-BE49-F238E27FC236}">
                  <a16:creationId xmlns:a16="http://schemas.microsoft.com/office/drawing/2014/main" xmlns="" id="{D795386C-9471-46B9-8500-A18ACA6F27C4}"/>
                </a:ext>
              </a:extLst>
            </p:cNvPr>
            <p:cNvSpPr/>
            <p:nvPr/>
          </p:nvSpPr>
          <p:spPr>
            <a:xfrm>
              <a:off x="1133366" y="2220084"/>
              <a:ext cx="5681780" cy="914400"/>
            </a:xfrm>
            <a:prstGeom prst="homePlate">
              <a:avLst/>
            </a:prstGeom>
            <a:solidFill>
              <a:srgbClr val="FFDB6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476EA1BA-310F-4D5D-A579-12856ED54309}"/>
                </a:ext>
              </a:extLst>
            </p:cNvPr>
            <p:cNvSpPr txBox="1"/>
            <p:nvPr/>
          </p:nvSpPr>
          <p:spPr>
            <a:xfrm>
              <a:off x="1307656" y="2384346"/>
              <a:ext cx="5176902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300" dirty="0" err="1">
                  <a:latin typeface="Arial" pitchFamily="34" charset="0"/>
                  <a:cs typeface="Arial" pitchFamily="34" charset="0"/>
                </a:rPr>
                <a:t>Các</a:t>
              </a:r>
              <a:r>
                <a:rPr lang="en-US" sz="33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300" dirty="0" err="1">
                  <a:latin typeface="Arial" pitchFamily="34" charset="0"/>
                  <a:cs typeface="Arial" pitchFamily="34" charset="0"/>
                </a:rPr>
                <a:t>dân</a:t>
              </a:r>
              <a:r>
                <a:rPr lang="en-US" sz="33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300" dirty="0" err="1">
                  <a:latin typeface="Arial" pitchFamily="34" charset="0"/>
                  <a:cs typeface="Arial" pitchFamily="34" charset="0"/>
                </a:rPr>
                <a:t>tộc</a:t>
              </a:r>
              <a:r>
                <a:rPr lang="en-US" sz="33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300" dirty="0" err="1">
                  <a:latin typeface="Arial" pitchFamily="34" charset="0"/>
                  <a:cs typeface="Arial" pitchFamily="34" charset="0"/>
                </a:rPr>
                <a:t>Việt</a:t>
              </a:r>
              <a:r>
                <a:rPr lang="en-US" sz="3300" dirty="0">
                  <a:latin typeface="Arial" pitchFamily="34" charset="0"/>
                  <a:cs typeface="Arial" pitchFamily="34" charset="0"/>
                </a:rPr>
                <a:t> Nam</a:t>
              </a:r>
            </a:p>
          </p:txBody>
        </p:sp>
      </p:grpSp>
      <p:grpSp>
        <p:nvGrpSpPr>
          <p:cNvPr id="4" name="Group 17"/>
          <p:cNvGrpSpPr/>
          <p:nvPr/>
        </p:nvGrpSpPr>
        <p:grpSpPr>
          <a:xfrm>
            <a:off x="2421050" y="3934339"/>
            <a:ext cx="4926809" cy="1219801"/>
            <a:chOff x="1112720" y="4342553"/>
            <a:chExt cx="7882629" cy="1219801"/>
          </a:xfrm>
        </p:grpSpPr>
        <p:sp>
          <p:nvSpPr>
            <p:cNvPr id="9" name="Arrow: Pentagon 8">
              <a:extLst>
                <a:ext uri="{FF2B5EF4-FFF2-40B4-BE49-F238E27FC236}">
                  <a16:creationId xmlns:a16="http://schemas.microsoft.com/office/drawing/2014/main" xmlns="" id="{BFAFD0CB-A689-4273-A2B4-454EA8DBCDC7}"/>
                </a:ext>
              </a:extLst>
            </p:cNvPr>
            <p:cNvSpPr/>
            <p:nvPr/>
          </p:nvSpPr>
          <p:spPr>
            <a:xfrm>
              <a:off x="1112720" y="4342553"/>
              <a:ext cx="7882629" cy="914400"/>
            </a:xfrm>
            <a:prstGeom prst="homePlate">
              <a:avLst/>
            </a:prstGeom>
            <a:solidFill>
              <a:srgbClr val="FFB98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58FEFDD4-CAD6-406F-A131-1E0630844188}"/>
                </a:ext>
              </a:extLst>
            </p:cNvPr>
            <p:cNvSpPr txBox="1"/>
            <p:nvPr/>
          </p:nvSpPr>
          <p:spPr>
            <a:xfrm>
              <a:off x="1364808" y="4454358"/>
              <a:ext cx="707995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300" dirty="0" err="1">
                  <a:latin typeface="Arial" pitchFamily="34" charset="0"/>
                  <a:cs typeface="Arial" pitchFamily="34" charset="0"/>
                </a:rPr>
                <a:t>Phân</a:t>
              </a:r>
              <a:r>
                <a:rPr lang="en-US" sz="33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300" dirty="0" err="1">
                  <a:latin typeface="Arial" pitchFamily="34" charset="0"/>
                  <a:cs typeface="Arial" pitchFamily="34" charset="0"/>
                </a:rPr>
                <a:t>bố</a:t>
              </a:r>
              <a:r>
                <a:rPr lang="en-US" sz="33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300" dirty="0" err="1">
                  <a:latin typeface="Arial" pitchFamily="34" charset="0"/>
                  <a:cs typeface="Arial" pitchFamily="34" charset="0"/>
                </a:rPr>
                <a:t>các</a:t>
              </a:r>
              <a:r>
                <a:rPr lang="en-US" sz="33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300" dirty="0" err="1">
                  <a:latin typeface="Arial" pitchFamily="34" charset="0"/>
                  <a:cs typeface="Arial" pitchFamily="34" charset="0"/>
                </a:rPr>
                <a:t>dân</a:t>
              </a:r>
              <a:r>
                <a:rPr lang="en-US" sz="33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300" dirty="0" err="1">
                  <a:latin typeface="Arial" pitchFamily="34" charset="0"/>
                  <a:cs typeface="Arial" pitchFamily="34" charset="0"/>
                </a:rPr>
                <a:t>tộc</a:t>
              </a:r>
              <a:endParaRPr lang="en-US" sz="3300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" name="Oval 1"/>
          <p:cNvSpPr/>
          <p:nvPr/>
        </p:nvSpPr>
        <p:spPr>
          <a:xfrm>
            <a:off x="1457278" y="2220084"/>
            <a:ext cx="914400" cy="914400"/>
          </a:xfrm>
          <a:prstGeom prst="ellipse">
            <a:avLst/>
          </a:prstGeom>
          <a:solidFill>
            <a:srgbClr val="FFDB69"/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13" name="Oval 18"/>
          <p:cNvSpPr/>
          <p:nvPr/>
        </p:nvSpPr>
        <p:spPr>
          <a:xfrm>
            <a:off x="1381608" y="3930444"/>
            <a:ext cx="914400" cy="914400"/>
          </a:xfrm>
          <a:prstGeom prst="ellipse">
            <a:avLst/>
          </a:prstGeom>
          <a:solidFill>
            <a:srgbClr val="FFB989"/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86446062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ame 3">
            <a:extLst>
              <a:ext uri="{FF2B5EF4-FFF2-40B4-BE49-F238E27FC236}">
                <a16:creationId xmlns:a16="http://schemas.microsoft.com/office/drawing/2014/main" xmlns="" id="{4D0C6C91-D3D6-4352-9776-D68A9633207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3472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4104" name="Picture 8" descr="Cộng đồng 54 DÂN TỘC Việt Nam - Phần 2 - THÁNH ĐỊA VIỆT NAM HỌC SỐ HÓA">
            <a:extLst>
              <a:ext uri="{FF2B5EF4-FFF2-40B4-BE49-F238E27FC236}">
                <a16:creationId xmlns:a16="http://schemas.microsoft.com/office/drawing/2014/main" xmlns="" id="{47BEC293-065B-45C7-9001-AE6203237E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37"/>
          <a:stretch/>
        </p:blipFill>
        <p:spPr bwMode="auto">
          <a:xfrm>
            <a:off x="1828800" y="2331662"/>
            <a:ext cx="7818120" cy="4014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C22F630C-7DC1-4AC6-9436-3ECD78E04904}"/>
              </a:ext>
            </a:extLst>
          </p:cNvPr>
          <p:cNvSpPr/>
          <p:nvPr/>
        </p:nvSpPr>
        <p:spPr>
          <a:xfrm>
            <a:off x="2500699" y="336773"/>
            <a:ext cx="6504813" cy="100992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Trí</a:t>
            </a:r>
            <a:r>
              <a:rPr lang="en-US" sz="54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nhớ</a:t>
            </a:r>
            <a:r>
              <a:rPr lang="en-US" sz="54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siêu</a:t>
            </a:r>
            <a:r>
              <a:rPr lang="en-US" sz="54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đẳng</a:t>
            </a:r>
            <a:endParaRPr lang="en-US" sz="5400" b="1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253C6890-184D-49B5-9368-BBA306A07E4B}"/>
              </a:ext>
            </a:extLst>
          </p:cNvPr>
          <p:cNvSpPr txBox="1"/>
          <p:nvPr/>
        </p:nvSpPr>
        <p:spPr>
          <a:xfrm>
            <a:off x="842846" y="1470859"/>
            <a:ext cx="9820518" cy="61048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indent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 err="1">
                <a:solidFill>
                  <a:srgbClr val="7030A0"/>
                </a:solidFill>
                <a:effectLst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Nghiên</a:t>
            </a:r>
            <a:r>
              <a:rPr lang="en-US" sz="3200" b="1" dirty="0">
                <a:solidFill>
                  <a:srgbClr val="7030A0"/>
                </a:solidFill>
                <a:effectLst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effectLst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cứu</a:t>
            </a:r>
            <a:r>
              <a:rPr lang="en-US" sz="3200" b="1" dirty="0">
                <a:solidFill>
                  <a:srgbClr val="7030A0"/>
                </a:solidFill>
                <a:effectLst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effectLst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Atlat</a:t>
            </a:r>
            <a:r>
              <a:rPr lang="en-US" sz="3200" b="1" dirty="0">
                <a:solidFill>
                  <a:srgbClr val="7030A0"/>
                </a:solidFill>
                <a:effectLst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effectLst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thi</a:t>
            </a:r>
            <a:r>
              <a:rPr lang="en-US" sz="3200" b="1" dirty="0">
                <a:solidFill>
                  <a:srgbClr val="7030A0"/>
                </a:solidFill>
                <a:effectLst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effectLst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kể</a:t>
            </a:r>
            <a:r>
              <a:rPr lang="en-US" sz="3200" b="1" dirty="0">
                <a:solidFill>
                  <a:srgbClr val="7030A0"/>
                </a:solidFill>
                <a:effectLst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effectLst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tên</a:t>
            </a:r>
            <a:r>
              <a:rPr lang="en-US" sz="3200" b="1" dirty="0">
                <a:solidFill>
                  <a:srgbClr val="7030A0"/>
                </a:solidFill>
                <a:effectLst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effectLst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các</a:t>
            </a:r>
            <a:r>
              <a:rPr lang="en-US" sz="3200" b="1" dirty="0">
                <a:solidFill>
                  <a:srgbClr val="7030A0"/>
                </a:solidFill>
                <a:effectLst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3200" b="1" err="1">
                <a:solidFill>
                  <a:srgbClr val="7030A0"/>
                </a:solidFill>
                <a:effectLst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dân</a:t>
            </a:r>
            <a:r>
              <a:rPr lang="en-US" sz="3200" b="1">
                <a:solidFill>
                  <a:srgbClr val="7030A0"/>
                </a:solidFill>
                <a:effectLst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tộc Việt Nam</a:t>
            </a:r>
            <a:endParaRPr lang="en-US" sz="3200" b="1" dirty="0">
              <a:solidFill>
                <a:srgbClr val="7030A0"/>
              </a:solidFill>
              <a:effectLst/>
              <a:latin typeface="Arial" pitchFamily="34" charset="0"/>
              <a:ea typeface="Roboto" panose="02000000000000000000" pitchFamily="2" charset="0"/>
              <a:cs typeface="Arial" pitchFamily="34" charset="0"/>
            </a:endParaRPr>
          </a:p>
        </p:txBody>
      </p:sp>
      <p:pic>
        <p:nvPicPr>
          <p:cNvPr id="6" name="2 Minute Timer (Nho)">
            <a:hlinkClick r:id="" action="ppaction://media"/>
            <a:extLst>
              <a:ext uri="{FF2B5EF4-FFF2-40B4-BE49-F238E27FC236}">
                <a16:creationId xmlns:a16="http://schemas.microsoft.com/office/drawing/2014/main" xmlns="" id="{E06BB12A-09DB-48C8-9919-D60FB1E2B97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9421390" y="397597"/>
            <a:ext cx="1745201" cy="980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820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12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0232676-EE65-493C-9203-5E373938A8B0}"/>
              </a:ext>
            </a:extLst>
          </p:cNvPr>
          <p:cNvSpPr txBox="1"/>
          <p:nvPr/>
        </p:nvSpPr>
        <p:spPr>
          <a:xfrm>
            <a:off x="459301" y="3678665"/>
            <a:ext cx="11358888" cy="275152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vi-VN" sz="2400" b="0" i="0" dirty="0">
                <a:solidFill>
                  <a:srgbClr val="0070C0"/>
                </a:solidFill>
                <a:effectLst/>
                <a:ea typeface="Roboto" panose="02000000000000000000" pitchFamily="2" charset="0"/>
                <a:cs typeface="Roboto" panose="02000000000000000000" pitchFamily="2" charset="0"/>
              </a:rPr>
              <a:t>Tính đến 0 giờ ngày 01/4/2019, tổng số người dân tộc Kinh là </a:t>
            </a:r>
            <a:r>
              <a:rPr lang="vi-VN" sz="2400" b="1" i="0" dirty="0">
                <a:solidFill>
                  <a:srgbClr val="FF0000"/>
                </a:solidFill>
                <a:effectLst/>
                <a:ea typeface="Roboto" panose="02000000000000000000" pitchFamily="2" charset="0"/>
                <a:cs typeface="Roboto" panose="02000000000000000000" pitchFamily="2" charset="0"/>
              </a:rPr>
              <a:t>82.085.729</a:t>
            </a:r>
            <a:r>
              <a:rPr lang="vi-VN" sz="2400" b="0" i="0" dirty="0">
                <a:solidFill>
                  <a:srgbClr val="FF0000"/>
                </a:solidFill>
                <a:effectLst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vi-VN" sz="2400" b="0" i="0" dirty="0">
                <a:solidFill>
                  <a:srgbClr val="0070C0"/>
                </a:solidFill>
                <a:effectLst/>
                <a:ea typeface="Roboto" panose="02000000000000000000" pitchFamily="2" charset="0"/>
                <a:cs typeface="Roboto" panose="02000000000000000000" pitchFamily="2" charset="0"/>
              </a:rPr>
              <a:t>người, chiếm</a:t>
            </a:r>
            <a:r>
              <a:rPr lang="en-US" sz="2400" b="0" i="0" dirty="0">
                <a:solidFill>
                  <a:srgbClr val="0070C0"/>
                </a:solidFill>
                <a:effectLst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vi-VN" sz="2400" b="1" i="0" dirty="0">
                <a:solidFill>
                  <a:srgbClr val="FF0000"/>
                </a:solidFill>
                <a:effectLst/>
                <a:ea typeface="Roboto" panose="02000000000000000000" pitchFamily="2" charset="0"/>
                <a:cs typeface="Roboto" panose="02000000000000000000" pitchFamily="2" charset="0"/>
              </a:rPr>
              <a:t>85,3%</a:t>
            </a:r>
            <a:r>
              <a:rPr lang="vi-VN" sz="2400" b="1" i="0" dirty="0">
                <a:solidFill>
                  <a:srgbClr val="0070C0"/>
                </a:solidFill>
                <a:effectLst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vi-VN" sz="2400" b="0" i="0" dirty="0">
                <a:solidFill>
                  <a:srgbClr val="0070C0"/>
                </a:solidFill>
                <a:effectLst/>
                <a:ea typeface="Roboto" panose="02000000000000000000" pitchFamily="2" charset="0"/>
                <a:cs typeface="Roboto" panose="02000000000000000000" pitchFamily="2" charset="0"/>
              </a:rPr>
              <a:t>dân số cả nước, tổng số người dân tộc khác là </a:t>
            </a:r>
            <a:r>
              <a:rPr lang="vi-VN" sz="2400" b="1" i="0" dirty="0">
                <a:solidFill>
                  <a:srgbClr val="FF0000"/>
                </a:solidFill>
                <a:effectLst/>
                <a:ea typeface="Roboto" panose="02000000000000000000" pitchFamily="2" charset="0"/>
                <a:cs typeface="Roboto" panose="02000000000000000000" pitchFamily="2" charset="0"/>
              </a:rPr>
              <a:t>14.123.255</a:t>
            </a:r>
            <a:r>
              <a:rPr lang="vi-VN" sz="2400" b="0" i="0" dirty="0">
                <a:solidFill>
                  <a:srgbClr val="FF0000"/>
                </a:solidFill>
                <a:effectLst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vi-VN" sz="2400" b="0" i="0" dirty="0">
                <a:solidFill>
                  <a:srgbClr val="0070C0"/>
                </a:solidFill>
                <a:effectLst/>
                <a:ea typeface="Roboto" panose="02000000000000000000" pitchFamily="2" charset="0"/>
                <a:cs typeface="Roboto" panose="02000000000000000000" pitchFamily="2" charset="0"/>
              </a:rPr>
              <a:t>người, chiếm </a:t>
            </a:r>
            <a:r>
              <a:rPr lang="vi-VN" sz="2400" b="1" i="0" dirty="0">
                <a:solidFill>
                  <a:srgbClr val="FF0000"/>
                </a:solidFill>
                <a:effectLst/>
                <a:ea typeface="Roboto" panose="02000000000000000000" pitchFamily="2" charset="0"/>
                <a:cs typeface="Roboto" panose="02000000000000000000" pitchFamily="2" charset="0"/>
              </a:rPr>
              <a:t>14,7%.</a:t>
            </a:r>
          </a:p>
          <a:p>
            <a:pPr algn="just">
              <a:lnSpc>
                <a:spcPct val="120000"/>
              </a:lnSpc>
            </a:pPr>
            <a:r>
              <a:rPr lang="vi-VN" sz="2400" b="0" i="0" dirty="0">
                <a:solidFill>
                  <a:srgbClr val="0070C0"/>
                </a:solidFill>
                <a:effectLst/>
                <a:ea typeface="Roboto" panose="02000000000000000000" pitchFamily="2" charset="0"/>
                <a:cs typeface="Roboto" panose="02000000000000000000" pitchFamily="2" charset="0"/>
              </a:rPr>
              <a:t>Trong 10 năm qua, </a:t>
            </a:r>
            <a:r>
              <a:rPr lang="vi-VN" sz="2400" b="1" i="0" dirty="0">
                <a:solidFill>
                  <a:srgbClr val="FF0000"/>
                </a:solidFill>
                <a:effectLst/>
                <a:ea typeface="Roboto" panose="02000000000000000000" pitchFamily="2" charset="0"/>
                <a:cs typeface="Roboto" panose="02000000000000000000" pitchFamily="2" charset="0"/>
              </a:rPr>
              <a:t>tỷ lệ tăng dân số </a:t>
            </a:r>
            <a:r>
              <a:rPr lang="vi-VN" sz="2400" b="0" i="0" dirty="0">
                <a:solidFill>
                  <a:srgbClr val="0070C0"/>
                </a:solidFill>
                <a:effectLst/>
                <a:ea typeface="Roboto" panose="02000000000000000000" pitchFamily="2" charset="0"/>
                <a:cs typeface="Roboto" panose="02000000000000000000" pitchFamily="2" charset="0"/>
              </a:rPr>
              <a:t>bình quân năm của nhóm dân tộc khác là 1,42%/năm, </a:t>
            </a:r>
            <a:r>
              <a:rPr lang="vi-VN" sz="2400" b="1" i="0" dirty="0">
                <a:solidFill>
                  <a:srgbClr val="0070C0"/>
                </a:solidFill>
                <a:effectLst/>
                <a:ea typeface="Roboto" panose="02000000000000000000" pitchFamily="2" charset="0"/>
                <a:cs typeface="Roboto" panose="02000000000000000000" pitchFamily="2" charset="0"/>
              </a:rPr>
              <a:t>cao hơn </a:t>
            </a:r>
            <a:r>
              <a:rPr lang="vi-VN" sz="2400" b="0" i="0" dirty="0">
                <a:solidFill>
                  <a:srgbClr val="0070C0"/>
                </a:solidFill>
                <a:effectLst/>
                <a:ea typeface="Roboto" panose="02000000000000000000" pitchFamily="2" charset="0"/>
                <a:cs typeface="Roboto" panose="02000000000000000000" pitchFamily="2" charset="0"/>
              </a:rPr>
              <a:t>bình quân chung của cả nước và cao hơn nhóm dân tộc Kinh (1,09%/năm).</a:t>
            </a:r>
            <a:endParaRPr lang="en-US" sz="2400" b="0" i="0" dirty="0">
              <a:solidFill>
                <a:srgbClr val="0070C0"/>
              </a:solidFill>
              <a:effectLst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9" name="Frame 8">
            <a:extLst>
              <a:ext uri="{FF2B5EF4-FFF2-40B4-BE49-F238E27FC236}">
                <a16:creationId xmlns:a16="http://schemas.microsoft.com/office/drawing/2014/main" xmlns="" id="{9CB1A6D7-C341-4660-B6F9-1F44F55213C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3472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6EC97DB8-FAF9-4379-8C7A-2FC54D6FD18A}"/>
              </a:ext>
            </a:extLst>
          </p:cNvPr>
          <p:cNvSpPr txBox="1"/>
          <p:nvPr/>
        </p:nvSpPr>
        <p:spPr>
          <a:xfrm>
            <a:off x="366023" y="1104869"/>
            <a:ext cx="5085871" cy="235756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indent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 err="1">
                <a:solidFill>
                  <a:srgbClr val="00B05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Đọc</a:t>
            </a:r>
            <a:r>
              <a:rPr lang="en-US" sz="3200" b="1" dirty="0">
                <a:solidFill>
                  <a:srgbClr val="00B05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thông</a:t>
            </a:r>
            <a:r>
              <a:rPr lang="en-US" sz="3200" b="1" dirty="0">
                <a:solidFill>
                  <a:srgbClr val="00B05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tin </a:t>
            </a:r>
            <a:r>
              <a:rPr lang="en-US" sz="3200" b="1" dirty="0" err="1">
                <a:solidFill>
                  <a:srgbClr val="00B05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và</a:t>
            </a:r>
            <a:r>
              <a:rPr lang="en-US" sz="3200" b="1" dirty="0">
                <a:solidFill>
                  <a:srgbClr val="00B05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quan</a:t>
            </a:r>
            <a:r>
              <a:rPr lang="en-US" sz="3200" b="1" dirty="0">
                <a:solidFill>
                  <a:srgbClr val="00B05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sát</a:t>
            </a:r>
            <a:r>
              <a:rPr lang="en-US" sz="3200" b="1" dirty="0">
                <a:solidFill>
                  <a:srgbClr val="00B05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biểu</a:t>
            </a:r>
            <a:r>
              <a:rPr lang="en-US" sz="3200" b="1" dirty="0">
                <a:solidFill>
                  <a:srgbClr val="00B05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đồ</a:t>
            </a:r>
            <a:r>
              <a:rPr lang="en-US" sz="3200" b="1" dirty="0">
                <a:solidFill>
                  <a:srgbClr val="00B05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, </a:t>
            </a:r>
            <a:r>
              <a:rPr lang="en-US" sz="3200" b="1" dirty="0" err="1">
                <a:solidFill>
                  <a:srgbClr val="00B05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hãy</a:t>
            </a:r>
            <a:r>
              <a:rPr lang="en-US" sz="3200" b="1" dirty="0">
                <a:solidFill>
                  <a:srgbClr val="00B05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rút</a:t>
            </a:r>
            <a:r>
              <a:rPr lang="en-US" sz="3200" b="1" dirty="0">
                <a:solidFill>
                  <a:srgbClr val="00B05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ra </a:t>
            </a:r>
            <a:r>
              <a:rPr lang="en-US" sz="3200" b="1" dirty="0" err="1">
                <a:solidFill>
                  <a:srgbClr val="00B05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kết</a:t>
            </a:r>
            <a:r>
              <a:rPr lang="en-US" sz="3200" b="1" dirty="0">
                <a:solidFill>
                  <a:srgbClr val="00B05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luận</a:t>
            </a:r>
            <a:r>
              <a:rPr lang="en-US" sz="3200" b="1" dirty="0">
                <a:solidFill>
                  <a:srgbClr val="00B05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về</a:t>
            </a:r>
            <a:r>
              <a:rPr lang="en-US" sz="3200" b="1" dirty="0">
                <a:solidFill>
                  <a:srgbClr val="00B05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2 </a:t>
            </a:r>
            <a:r>
              <a:rPr lang="en-US" sz="3200" b="1" dirty="0" err="1">
                <a:solidFill>
                  <a:srgbClr val="00B05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nhóm</a:t>
            </a:r>
            <a:r>
              <a:rPr lang="en-US" sz="3200" b="1" dirty="0">
                <a:solidFill>
                  <a:srgbClr val="00B05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dân</a:t>
            </a:r>
            <a:r>
              <a:rPr lang="en-US" sz="3200" b="1" dirty="0">
                <a:solidFill>
                  <a:srgbClr val="00B05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cư</a:t>
            </a:r>
            <a:r>
              <a:rPr lang="en-US" sz="3200" b="1" dirty="0">
                <a:solidFill>
                  <a:srgbClr val="00B05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chính</a:t>
            </a:r>
            <a:r>
              <a:rPr lang="en-US" sz="3200" b="1" dirty="0">
                <a:solidFill>
                  <a:srgbClr val="00B05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ở </a:t>
            </a:r>
            <a:r>
              <a:rPr lang="en-US" sz="3200" b="1" dirty="0" err="1">
                <a:solidFill>
                  <a:srgbClr val="00B05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nước</a:t>
            </a:r>
            <a:r>
              <a:rPr lang="en-US" sz="3200" b="1" dirty="0">
                <a:solidFill>
                  <a:srgbClr val="00B05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ta</a:t>
            </a:r>
            <a:r>
              <a:rPr lang="en-US" sz="3200" b="1" dirty="0">
                <a:solidFill>
                  <a:srgbClr val="00B05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?</a:t>
            </a:r>
            <a:endParaRPr lang="en-US" sz="3200" b="1" dirty="0">
              <a:solidFill>
                <a:srgbClr val="00B050"/>
              </a:solidFill>
              <a:effectLst/>
              <a:latin typeface="Arial" pitchFamily="34" charset="0"/>
              <a:ea typeface="Roboto" panose="02000000000000000000" pitchFamily="2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32222" t="28538" r="34628" b="44811"/>
          <a:stretch>
            <a:fillRect/>
          </a:stretch>
        </p:blipFill>
        <p:spPr bwMode="auto">
          <a:xfrm>
            <a:off x="5586046" y="858945"/>
            <a:ext cx="6300227" cy="2812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7" name="Group 2"/>
          <p:cNvGrpSpPr/>
          <p:nvPr/>
        </p:nvGrpSpPr>
        <p:grpSpPr>
          <a:xfrm>
            <a:off x="1292473" y="319791"/>
            <a:ext cx="5108327" cy="725240"/>
            <a:chOff x="1133366" y="2259618"/>
            <a:chExt cx="5681780" cy="1107995"/>
          </a:xfrm>
        </p:grpSpPr>
        <p:sp>
          <p:nvSpPr>
            <p:cNvPr id="8" name="Arrow: Pentagon 6">
              <a:extLst>
                <a:ext uri="{FF2B5EF4-FFF2-40B4-BE49-F238E27FC236}">
                  <a16:creationId xmlns:a16="http://schemas.microsoft.com/office/drawing/2014/main" xmlns="" id="{D795386C-9471-46B9-8500-A18ACA6F27C4}"/>
                </a:ext>
              </a:extLst>
            </p:cNvPr>
            <p:cNvSpPr/>
            <p:nvPr/>
          </p:nvSpPr>
          <p:spPr>
            <a:xfrm>
              <a:off x="1133366" y="2319871"/>
              <a:ext cx="5681780" cy="914400"/>
            </a:xfrm>
            <a:prstGeom prst="homePlate">
              <a:avLst/>
            </a:prstGeom>
            <a:solidFill>
              <a:srgbClr val="FFDB6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476EA1BA-310F-4D5D-A579-12856ED54309}"/>
                </a:ext>
              </a:extLst>
            </p:cNvPr>
            <p:cNvSpPr txBox="1"/>
            <p:nvPr/>
          </p:nvSpPr>
          <p:spPr>
            <a:xfrm>
              <a:off x="1362140" y="2259618"/>
              <a:ext cx="5176903" cy="1107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300" dirty="0" err="1">
                  <a:latin typeface="Arial" pitchFamily="34" charset="0"/>
                  <a:cs typeface="Arial" pitchFamily="34" charset="0"/>
                </a:rPr>
                <a:t>Các</a:t>
              </a:r>
              <a:r>
                <a:rPr lang="en-US" sz="33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300" dirty="0" err="1">
                  <a:latin typeface="Arial" pitchFamily="34" charset="0"/>
                  <a:cs typeface="Arial" pitchFamily="34" charset="0"/>
                </a:rPr>
                <a:t>dân</a:t>
              </a:r>
              <a:r>
                <a:rPr lang="en-US" sz="33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300" dirty="0" err="1">
                  <a:latin typeface="Arial" pitchFamily="34" charset="0"/>
                  <a:cs typeface="Arial" pitchFamily="34" charset="0"/>
                </a:rPr>
                <a:t>tộc</a:t>
              </a:r>
              <a:r>
                <a:rPr lang="en-US" sz="33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300" dirty="0" err="1">
                  <a:latin typeface="Arial" pitchFamily="34" charset="0"/>
                  <a:cs typeface="Arial" pitchFamily="34" charset="0"/>
                </a:rPr>
                <a:t>Việt</a:t>
              </a:r>
              <a:r>
                <a:rPr lang="en-US" sz="3300" dirty="0">
                  <a:latin typeface="Arial" pitchFamily="34" charset="0"/>
                  <a:cs typeface="Arial" pitchFamily="34" charset="0"/>
                </a:rPr>
                <a:t> Nam</a:t>
              </a:r>
            </a:p>
          </p:txBody>
        </p:sp>
      </p:grpSp>
      <p:sp>
        <p:nvSpPr>
          <p:cNvPr id="12" name="Oval 1"/>
          <p:cNvSpPr/>
          <p:nvPr/>
        </p:nvSpPr>
        <p:spPr>
          <a:xfrm>
            <a:off x="440870" y="240287"/>
            <a:ext cx="787807" cy="787807"/>
          </a:xfrm>
          <a:prstGeom prst="ellipse">
            <a:avLst/>
          </a:prstGeom>
          <a:solidFill>
            <a:srgbClr val="FFDB69"/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091288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9" name="Rectangle 78">
            <a:extLst>
              <a:ext uri="{FF2B5EF4-FFF2-40B4-BE49-F238E27FC236}">
                <a16:creationId xmlns:a16="http://schemas.microsoft.com/office/drawing/2014/main" xmlns="" id="{6C2997EE-0889-44C3-AC0D-18F26AC9AAA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2" name="Picture 8" descr="Việt Nam có những nhạc cụ truyền thống nổi tiếng nào?">
            <a:extLst>
              <a:ext uri="{FF2B5EF4-FFF2-40B4-BE49-F238E27FC236}">
                <a16:creationId xmlns:a16="http://schemas.microsoft.com/office/drawing/2014/main" xmlns="" id="{6B28D461-8057-4DA0-A37E-0AA351B19E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78" r="3" b="29222"/>
          <a:stretch/>
        </p:blipFill>
        <p:spPr bwMode="auto">
          <a:xfrm>
            <a:off x="20" y="10"/>
            <a:ext cx="7215381" cy="2969294"/>
          </a:xfrm>
          <a:custGeom>
            <a:avLst/>
            <a:gdLst/>
            <a:ahLst/>
            <a:cxnLst/>
            <a:rect l="l" t="t" r="r" b="b"/>
            <a:pathLst>
              <a:path w="7215401" h="2969304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5840224" y="2969304"/>
                </a:lnTo>
                <a:lnTo>
                  <a:pt x="0" y="296930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Top 10 địa chỉ bán đồ thổ cẩm tốt nhất Sa Pa (Lào Cai) - sakurafashion.vn">
            <a:extLst>
              <a:ext uri="{FF2B5EF4-FFF2-40B4-BE49-F238E27FC236}">
                <a16:creationId xmlns:a16="http://schemas.microsoft.com/office/drawing/2014/main" xmlns="" id="{99062AAB-7653-4894-BD84-FAF7212DA4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65" r="-3" b="2665"/>
          <a:stretch/>
        </p:blipFill>
        <p:spPr bwMode="auto">
          <a:xfrm>
            <a:off x="5622233" y="10"/>
            <a:ext cx="6569769" cy="3750724"/>
          </a:xfrm>
          <a:custGeom>
            <a:avLst/>
            <a:gdLst/>
            <a:ahLst/>
            <a:cxnLst/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Nhà Rông, niềm kiêu hãnh của người dân Tây Nguyên - Kênh truyền hình Đài  Tiếng nói Việt Nam - VOVTV">
            <a:extLst>
              <a:ext uri="{FF2B5EF4-FFF2-40B4-BE49-F238E27FC236}">
                <a16:creationId xmlns:a16="http://schemas.microsoft.com/office/drawing/2014/main" xmlns="" id="{39CC1781-1A30-4F27-9F56-E2ABDB8F06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989" b="4355"/>
          <a:stretch/>
        </p:blipFill>
        <p:spPr bwMode="auto">
          <a:xfrm>
            <a:off x="4182011" y="3887894"/>
            <a:ext cx="8009991" cy="2970106"/>
          </a:xfrm>
          <a:custGeom>
            <a:avLst/>
            <a:gdLst/>
            <a:ahLst/>
            <a:cxnLst/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àng gốm Bàu Trúc - Nét đặc trưng văn hóa truyền thống dân tộc Chăm -  ChuduInfo">
            <a:extLst>
              <a:ext uri="{FF2B5EF4-FFF2-40B4-BE49-F238E27FC236}">
                <a16:creationId xmlns:a16="http://schemas.microsoft.com/office/drawing/2014/main" xmlns="" id="{33C24DDD-0038-420F-AE3A-F8DD85F7DB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64" r="1" b="3986"/>
          <a:stretch/>
        </p:blipFill>
        <p:spPr bwMode="auto">
          <a:xfrm>
            <a:off x="1" y="3106464"/>
            <a:ext cx="6209553" cy="3751536"/>
          </a:xfrm>
          <a:custGeom>
            <a:avLst/>
            <a:gdLst/>
            <a:ahLst/>
            <a:cxnLst/>
            <a:rect l="l" t="t" r="r" b="b"/>
            <a:pathLst>
              <a:path w="6209553" h="3751536">
                <a:moveTo>
                  <a:pt x="0" y="0"/>
                </a:moveTo>
                <a:lnTo>
                  <a:pt x="5776701" y="0"/>
                </a:lnTo>
                <a:lnTo>
                  <a:pt x="4041567" y="3746529"/>
                </a:lnTo>
                <a:lnTo>
                  <a:pt x="6209553" y="3746529"/>
                </a:lnTo>
                <a:lnTo>
                  <a:pt x="6209553" y="3746530"/>
                </a:lnTo>
                <a:lnTo>
                  <a:pt x="1647632" y="3746530"/>
                </a:lnTo>
                <a:lnTo>
                  <a:pt x="1647632" y="3751536"/>
                </a:lnTo>
                <a:lnTo>
                  <a:pt x="0" y="375153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E7C3DEF6-F4D7-4684-B4D4-BB2594E3C506}"/>
              </a:ext>
            </a:extLst>
          </p:cNvPr>
          <p:cNvSpPr txBox="1"/>
          <p:nvPr/>
        </p:nvSpPr>
        <p:spPr>
          <a:xfrm>
            <a:off x="1910443" y="0"/>
            <a:ext cx="4963885" cy="5524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600" b="1" dirty="0" err="1">
                <a:solidFill>
                  <a:schemeClr val="bg1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Em</a:t>
            </a:r>
            <a:r>
              <a:rPr lang="en-US" sz="2600" b="1" dirty="0">
                <a:solidFill>
                  <a:schemeClr val="bg1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biết</a:t>
            </a:r>
            <a:r>
              <a:rPr lang="en-US" sz="2600" b="1" dirty="0">
                <a:solidFill>
                  <a:schemeClr val="bg1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được</a:t>
            </a:r>
            <a:r>
              <a:rPr lang="en-US" sz="2600" b="1" dirty="0">
                <a:solidFill>
                  <a:schemeClr val="bg1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sản</a:t>
            </a:r>
            <a:r>
              <a:rPr lang="en-US" sz="2600" b="1" dirty="0">
                <a:solidFill>
                  <a:schemeClr val="bg1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phẩm</a:t>
            </a:r>
            <a:r>
              <a:rPr lang="en-US" sz="2600" b="1" dirty="0">
                <a:solidFill>
                  <a:schemeClr val="bg1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nào</a:t>
            </a:r>
            <a:r>
              <a:rPr lang="en-US" sz="2600" b="1" dirty="0">
                <a:solidFill>
                  <a:schemeClr val="bg1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? </a:t>
            </a:r>
            <a:endParaRPr lang="en-US" sz="2600" b="1" dirty="0">
              <a:solidFill>
                <a:schemeClr val="bg1"/>
              </a:solidFill>
              <a:effectLst/>
              <a:latin typeface="Arial" pitchFamily="34" charset="0"/>
              <a:ea typeface="Roboto" panose="02000000000000000000" pitchFamily="2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3481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ame 3">
            <a:extLst>
              <a:ext uri="{FF2B5EF4-FFF2-40B4-BE49-F238E27FC236}">
                <a16:creationId xmlns:a16="http://schemas.microsoft.com/office/drawing/2014/main" xmlns="" id="{46D135D9-1A18-46EA-8E13-83E0B131A21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3472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0" name="Picture 9" descr="Việt Nam có những nhạc cụ truyền thống nổi tiếng nào?">
            <a:extLst>
              <a:ext uri="{FF2B5EF4-FFF2-40B4-BE49-F238E27FC236}">
                <a16:creationId xmlns:a16="http://schemas.microsoft.com/office/drawing/2014/main" xmlns="" id="{4A94E1D8-81C2-45C0-A823-690C67D168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67" t="29601" r="51518" b="36295"/>
          <a:stretch/>
        </p:blipFill>
        <p:spPr bwMode="auto">
          <a:xfrm>
            <a:off x="561606" y="345381"/>
            <a:ext cx="1459900" cy="1467561"/>
          </a:xfrm>
          <a:custGeom>
            <a:avLst/>
            <a:gdLst>
              <a:gd name="connsiteX0" fmla="*/ 1064871 w 2129742"/>
              <a:gd name="connsiteY0" fmla="*/ 0 h 2140918"/>
              <a:gd name="connsiteX1" fmla="*/ 2129742 w 2129742"/>
              <a:gd name="connsiteY1" fmla="*/ 1070459 h 2140918"/>
              <a:gd name="connsiteX2" fmla="*/ 1064871 w 2129742"/>
              <a:gd name="connsiteY2" fmla="*/ 2140918 h 2140918"/>
              <a:gd name="connsiteX3" fmla="*/ 0 w 2129742"/>
              <a:gd name="connsiteY3" fmla="*/ 1070459 h 2140918"/>
              <a:gd name="connsiteX4" fmla="*/ 1064871 w 2129742"/>
              <a:gd name="connsiteY4" fmla="*/ 0 h 2140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29742" h="2140918">
                <a:moveTo>
                  <a:pt x="1064871" y="0"/>
                </a:moveTo>
                <a:cubicBezTo>
                  <a:pt x="1652983" y="0"/>
                  <a:pt x="2129742" y="479261"/>
                  <a:pt x="2129742" y="1070459"/>
                </a:cubicBezTo>
                <a:cubicBezTo>
                  <a:pt x="2129742" y="1661657"/>
                  <a:pt x="1652983" y="2140918"/>
                  <a:pt x="1064871" y="2140918"/>
                </a:cubicBezTo>
                <a:cubicBezTo>
                  <a:pt x="476759" y="2140918"/>
                  <a:pt x="0" y="1661657"/>
                  <a:pt x="0" y="1070459"/>
                </a:cubicBezTo>
                <a:cubicBezTo>
                  <a:pt x="0" y="479261"/>
                  <a:pt x="476759" y="0"/>
                  <a:pt x="1064871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Top 10 địa chỉ bán đồ thổ cẩm tốt nhất Sa Pa (Lào Cai) - sakurafashion.vn">
            <a:extLst>
              <a:ext uri="{FF2B5EF4-FFF2-40B4-BE49-F238E27FC236}">
                <a16:creationId xmlns:a16="http://schemas.microsoft.com/office/drawing/2014/main" xmlns="" id="{A95FC168-1D7B-45B1-8C4B-0963B73B2B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03" t="35878" r="46202" b="22991"/>
          <a:stretch/>
        </p:blipFill>
        <p:spPr bwMode="auto">
          <a:xfrm>
            <a:off x="515778" y="4928804"/>
            <a:ext cx="1559219" cy="1559219"/>
          </a:xfrm>
          <a:custGeom>
            <a:avLst/>
            <a:gdLst>
              <a:gd name="connsiteX0" fmla="*/ 949124 w 1898248"/>
              <a:gd name="connsiteY0" fmla="*/ 0 h 1898248"/>
              <a:gd name="connsiteX1" fmla="*/ 1898248 w 1898248"/>
              <a:gd name="connsiteY1" fmla="*/ 949124 h 1898248"/>
              <a:gd name="connsiteX2" fmla="*/ 949124 w 1898248"/>
              <a:gd name="connsiteY2" fmla="*/ 1898248 h 1898248"/>
              <a:gd name="connsiteX3" fmla="*/ 0 w 1898248"/>
              <a:gd name="connsiteY3" fmla="*/ 949124 h 1898248"/>
              <a:gd name="connsiteX4" fmla="*/ 949124 w 1898248"/>
              <a:gd name="connsiteY4" fmla="*/ 0 h 1898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98248" h="1898248">
                <a:moveTo>
                  <a:pt x="949124" y="0"/>
                </a:moveTo>
                <a:cubicBezTo>
                  <a:pt x="1473311" y="0"/>
                  <a:pt x="1898248" y="424937"/>
                  <a:pt x="1898248" y="949124"/>
                </a:cubicBezTo>
                <a:cubicBezTo>
                  <a:pt x="1898248" y="1473311"/>
                  <a:pt x="1473311" y="1898248"/>
                  <a:pt x="949124" y="1898248"/>
                </a:cubicBezTo>
                <a:cubicBezTo>
                  <a:pt x="424937" y="1898248"/>
                  <a:pt x="0" y="1473311"/>
                  <a:pt x="0" y="949124"/>
                </a:cubicBezTo>
                <a:cubicBezTo>
                  <a:pt x="0" y="424937"/>
                  <a:pt x="424937" y="0"/>
                  <a:pt x="94912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Nhà Rông, niềm kiêu hãnh của người dân Tây Nguyên - Kênh truyền hình Đài  Tiếng nói Việt Nam - VOVTV">
            <a:extLst>
              <a:ext uri="{FF2B5EF4-FFF2-40B4-BE49-F238E27FC236}">
                <a16:creationId xmlns:a16="http://schemas.microsoft.com/office/drawing/2014/main" xmlns="" id="{8004FF7E-6A5C-4CC4-85E3-396D02F662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69" t="46289" r="62632" b="13028"/>
          <a:stretch/>
        </p:blipFill>
        <p:spPr bwMode="auto">
          <a:xfrm>
            <a:off x="508117" y="3397189"/>
            <a:ext cx="1467561" cy="1467561"/>
          </a:xfrm>
          <a:custGeom>
            <a:avLst/>
            <a:gdLst>
              <a:gd name="connsiteX0" fmla="*/ 949124 w 1898248"/>
              <a:gd name="connsiteY0" fmla="*/ 0 h 1898248"/>
              <a:gd name="connsiteX1" fmla="*/ 1898248 w 1898248"/>
              <a:gd name="connsiteY1" fmla="*/ 949124 h 1898248"/>
              <a:gd name="connsiteX2" fmla="*/ 949124 w 1898248"/>
              <a:gd name="connsiteY2" fmla="*/ 1898248 h 1898248"/>
              <a:gd name="connsiteX3" fmla="*/ 0 w 1898248"/>
              <a:gd name="connsiteY3" fmla="*/ 949124 h 1898248"/>
              <a:gd name="connsiteX4" fmla="*/ 949124 w 1898248"/>
              <a:gd name="connsiteY4" fmla="*/ 0 h 1898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98248" h="1898248">
                <a:moveTo>
                  <a:pt x="949124" y="0"/>
                </a:moveTo>
                <a:cubicBezTo>
                  <a:pt x="1473311" y="0"/>
                  <a:pt x="1898248" y="424937"/>
                  <a:pt x="1898248" y="949124"/>
                </a:cubicBezTo>
                <a:cubicBezTo>
                  <a:pt x="1898248" y="1473311"/>
                  <a:pt x="1473311" y="1898248"/>
                  <a:pt x="949124" y="1898248"/>
                </a:cubicBezTo>
                <a:cubicBezTo>
                  <a:pt x="424937" y="1898248"/>
                  <a:pt x="0" y="1473311"/>
                  <a:pt x="0" y="949124"/>
                </a:cubicBezTo>
                <a:cubicBezTo>
                  <a:pt x="0" y="424937"/>
                  <a:pt x="424937" y="0"/>
                  <a:pt x="94912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Làng gốm Bàu Trúc - Nét đặc trưng văn hóa truyền thống dân tộc Chăm -  ChuduInfo">
            <a:extLst>
              <a:ext uri="{FF2B5EF4-FFF2-40B4-BE49-F238E27FC236}">
                <a16:creationId xmlns:a16="http://schemas.microsoft.com/office/drawing/2014/main" xmlns="" id="{7A00C549-A8E7-4A78-BD93-59D20EC913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67" t="6246" r="41799" b="30993"/>
          <a:stretch/>
        </p:blipFill>
        <p:spPr bwMode="auto">
          <a:xfrm>
            <a:off x="561606" y="1902024"/>
            <a:ext cx="1459900" cy="1406083"/>
          </a:xfrm>
          <a:custGeom>
            <a:avLst/>
            <a:gdLst>
              <a:gd name="connsiteX0" fmla="*/ 1345425 w 2690850"/>
              <a:gd name="connsiteY0" fmla="*/ 0 h 2591656"/>
              <a:gd name="connsiteX1" fmla="*/ 2690850 w 2690850"/>
              <a:gd name="connsiteY1" fmla="*/ 1295828 h 2591656"/>
              <a:gd name="connsiteX2" fmla="*/ 1345425 w 2690850"/>
              <a:gd name="connsiteY2" fmla="*/ 2591656 h 2591656"/>
              <a:gd name="connsiteX3" fmla="*/ 0 w 2690850"/>
              <a:gd name="connsiteY3" fmla="*/ 1295828 h 2591656"/>
              <a:gd name="connsiteX4" fmla="*/ 1345425 w 2690850"/>
              <a:gd name="connsiteY4" fmla="*/ 0 h 2591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90850" h="2591656">
                <a:moveTo>
                  <a:pt x="1345425" y="0"/>
                </a:moveTo>
                <a:cubicBezTo>
                  <a:pt x="2088483" y="0"/>
                  <a:pt x="2690850" y="580162"/>
                  <a:pt x="2690850" y="1295828"/>
                </a:cubicBezTo>
                <a:cubicBezTo>
                  <a:pt x="2690850" y="2011494"/>
                  <a:pt x="2088483" y="2591656"/>
                  <a:pt x="1345425" y="2591656"/>
                </a:cubicBezTo>
                <a:cubicBezTo>
                  <a:pt x="602367" y="2591656"/>
                  <a:pt x="0" y="2011494"/>
                  <a:pt x="0" y="1295828"/>
                </a:cubicBezTo>
                <a:cubicBezTo>
                  <a:pt x="0" y="580162"/>
                  <a:pt x="602367" y="0"/>
                  <a:pt x="1345425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xmlns="" id="{561AFB25-67D7-4A79-8067-A565C52BDA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7061" y="235399"/>
            <a:ext cx="8356921" cy="1107264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TÔI LÀ HƯỚNG DẪN VIÊN DU LỊCH</a:t>
            </a:r>
          </a:p>
        </p:txBody>
      </p:sp>
      <p:pic>
        <p:nvPicPr>
          <p:cNvPr id="19" name="1 Minute Timer- Nho">
            <a:hlinkClick r:id="" action="ppaction://media"/>
            <a:extLst>
              <a:ext uri="{FF2B5EF4-FFF2-40B4-BE49-F238E27FC236}">
                <a16:creationId xmlns:a16="http://schemas.microsoft.com/office/drawing/2014/main" xmlns="" id="{B175FB28-18B9-472C-A10E-45B2B1B3C67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10060338" y="1318625"/>
            <a:ext cx="1970009" cy="1286237"/>
          </a:xfrm>
          <a:prstGeom prst="rect">
            <a:avLst/>
          </a:prstGeom>
        </p:spPr>
      </p:pic>
      <p:pic>
        <p:nvPicPr>
          <p:cNvPr id="2050" name="Picture 2" descr="0+ Tour guide museum Free Stock Photos - StockFreeImages">
            <a:extLst>
              <a:ext uri="{FF2B5EF4-FFF2-40B4-BE49-F238E27FC236}">
                <a16:creationId xmlns:a16="http://schemas.microsoft.com/office/drawing/2014/main" xmlns="" id="{7BFA16F5-A751-4831-B94C-8A0271D31C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0239" y="4474028"/>
            <a:ext cx="4528050" cy="1692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8313C0A2-50D1-46E0-A3C1-B92980E3FB55}"/>
              </a:ext>
            </a:extLst>
          </p:cNvPr>
          <p:cNvSpPr txBox="1"/>
          <p:nvPr/>
        </p:nvSpPr>
        <p:spPr>
          <a:xfrm>
            <a:off x="2425437" y="1417774"/>
            <a:ext cx="7499910" cy="237417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457200" marR="0" indent="-4572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rgbClr val="00B05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Giới</a:t>
            </a:r>
            <a:r>
              <a:rPr lang="en-US" sz="3200" dirty="0">
                <a:solidFill>
                  <a:srgbClr val="00B05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thiệu</a:t>
            </a:r>
            <a:r>
              <a:rPr lang="en-US" sz="3200" dirty="0">
                <a:solidFill>
                  <a:srgbClr val="00B05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về</a:t>
            </a:r>
            <a:r>
              <a:rPr lang="en-US" sz="3200" dirty="0">
                <a:solidFill>
                  <a:srgbClr val="00B05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dân</a:t>
            </a:r>
            <a:r>
              <a:rPr lang="en-US" sz="3200" dirty="0">
                <a:solidFill>
                  <a:srgbClr val="00B05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tộc</a:t>
            </a:r>
            <a:r>
              <a:rPr lang="en-US" sz="3200" dirty="0">
                <a:solidFill>
                  <a:srgbClr val="00B05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kinh</a:t>
            </a:r>
            <a:r>
              <a:rPr lang="en-US" sz="3200" dirty="0">
                <a:solidFill>
                  <a:srgbClr val="00B05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, </a:t>
            </a:r>
            <a:r>
              <a:rPr lang="en-US" sz="3200" dirty="0" err="1">
                <a:solidFill>
                  <a:srgbClr val="00B05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dân</a:t>
            </a:r>
            <a:r>
              <a:rPr lang="en-US" sz="3200" dirty="0">
                <a:solidFill>
                  <a:srgbClr val="00B05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tộc</a:t>
            </a:r>
            <a:r>
              <a:rPr lang="en-US" sz="3200" dirty="0">
                <a:solidFill>
                  <a:srgbClr val="00B05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thiểu</a:t>
            </a:r>
            <a:r>
              <a:rPr lang="en-US" sz="3200" dirty="0">
                <a:solidFill>
                  <a:srgbClr val="00B05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số</a:t>
            </a:r>
            <a:r>
              <a:rPr lang="en-US" sz="3200" dirty="0">
                <a:solidFill>
                  <a:srgbClr val="00B05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(</a:t>
            </a:r>
            <a:r>
              <a:rPr lang="en-US" sz="3200" dirty="0" err="1">
                <a:solidFill>
                  <a:srgbClr val="00B05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dân</a:t>
            </a:r>
            <a:r>
              <a:rPr lang="en-US" sz="3200" dirty="0">
                <a:solidFill>
                  <a:srgbClr val="00B05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số,văn</a:t>
            </a:r>
            <a:r>
              <a:rPr lang="en-US" sz="3200" dirty="0">
                <a:solidFill>
                  <a:srgbClr val="00B05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hóa</a:t>
            </a:r>
            <a:r>
              <a:rPr lang="en-US" sz="3200" dirty="0">
                <a:solidFill>
                  <a:srgbClr val="00B05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đặc</a:t>
            </a:r>
            <a:r>
              <a:rPr lang="en-US" sz="3200" dirty="0">
                <a:solidFill>
                  <a:srgbClr val="00B05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trưng</a:t>
            </a:r>
            <a:r>
              <a:rPr lang="en-US" sz="3200" dirty="0">
                <a:solidFill>
                  <a:srgbClr val="00B05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) </a:t>
            </a:r>
          </a:p>
          <a:p>
            <a:pPr marL="457200" marR="0" indent="-4572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rgbClr val="00B05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Thảo</a:t>
            </a:r>
            <a:r>
              <a:rPr lang="en-US" sz="3200" dirty="0">
                <a:solidFill>
                  <a:srgbClr val="00B05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luận</a:t>
            </a:r>
            <a:r>
              <a:rPr lang="en-US" sz="3200" dirty="0">
                <a:solidFill>
                  <a:srgbClr val="00B05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theo</a:t>
            </a:r>
            <a:r>
              <a:rPr lang="en-US" sz="3200" dirty="0">
                <a:solidFill>
                  <a:srgbClr val="00B05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cặp</a:t>
            </a:r>
            <a:endParaRPr lang="en-US" sz="3200" dirty="0">
              <a:solidFill>
                <a:srgbClr val="00B050"/>
              </a:solidFill>
              <a:latin typeface="Arial" pitchFamily="34" charset="0"/>
              <a:ea typeface="Roboto" panose="02000000000000000000" pitchFamily="2" charset="0"/>
              <a:cs typeface="Arial" pitchFamily="34" charset="0"/>
            </a:endParaRPr>
          </a:p>
          <a:p>
            <a:pPr marL="457200" marR="0" indent="-4572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rgbClr val="00B050"/>
                </a:solidFill>
                <a:effectLst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Trình</a:t>
            </a:r>
            <a:r>
              <a:rPr lang="en-US" sz="3200" dirty="0">
                <a:solidFill>
                  <a:srgbClr val="00B050"/>
                </a:solidFill>
                <a:effectLst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effectLst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bày</a:t>
            </a:r>
            <a:r>
              <a:rPr lang="en-US" sz="3200" dirty="0">
                <a:solidFill>
                  <a:srgbClr val="00B050"/>
                </a:solidFill>
                <a:effectLst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1 </a:t>
            </a:r>
            <a:r>
              <a:rPr lang="en-US" sz="3200" dirty="0" err="1">
                <a:solidFill>
                  <a:srgbClr val="00B050"/>
                </a:solidFill>
                <a:effectLst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phút</a:t>
            </a:r>
            <a:r>
              <a:rPr lang="en-US" sz="3200" dirty="0">
                <a:solidFill>
                  <a:srgbClr val="00B050"/>
                </a:solidFill>
                <a:effectLst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effectLst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trư</a:t>
            </a:r>
            <a:r>
              <a:rPr lang="en-US" sz="3600" dirty="0" err="1">
                <a:solidFill>
                  <a:srgbClr val="00B050"/>
                </a:solidFill>
                <a:effectLst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ớc</a:t>
            </a:r>
            <a:r>
              <a:rPr lang="en-US" sz="3600" dirty="0">
                <a:solidFill>
                  <a:srgbClr val="00B050"/>
                </a:solidFill>
                <a:effectLst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effectLst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lớp</a:t>
            </a:r>
            <a:endParaRPr lang="en-US" sz="3600" dirty="0">
              <a:solidFill>
                <a:srgbClr val="00B050"/>
              </a:solidFill>
              <a:effectLst/>
              <a:latin typeface="Arial" pitchFamily="34" charset="0"/>
              <a:ea typeface="Roboto" panose="02000000000000000000" pitchFamily="2" charset="0"/>
              <a:cs typeface="Arial" pitchFamily="34" charset="0"/>
            </a:endParaRPr>
          </a:p>
        </p:txBody>
      </p:sp>
      <p:pic>
        <p:nvPicPr>
          <p:cNvPr id="22" name="Picture 2" descr="Độc đáo bộ emoji về 54 dân tộc anh em của Việt Nam - Urbanist Vietnam">
            <a:extLst>
              <a:ext uri="{FF2B5EF4-FFF2-40B4-BE49-F238E27FC236}">
                <a16:creationId xmlns:a16="http://schemas.microsoft.com/office/drawing/2014/main" xmlns="" id="{00E9BF91-7806-448E-BE4D-E349A33733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6" b="59156"/>
          <a:stretch/>
        </p:blipFill>
        <p:spPr bwMode="auto">
          <a:xfrm>
            <a:off x="6760028" y="4330580"/>
            <a:ext cx="4929368" cy="1765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7025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09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ame 3">
            <a:extLst>
              <a:ext uri="{FF2B5EF4-FFF2-40B4-BE49-F238E27FC236}">
                <a16:creationId xmlns:a16="http://schemas.microsoft.com/office/drawing/2014/main" xmlns="" id="{FA45068E-C159-4A10-969E-A9E5E1924C7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3472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5D28CDC-3ACC-4E94-8F79-FC5D48196904}"/>
              </a:ext>
            </a:extLst>
          </p:cNvPr>
          <p:cNvSpPr txBox="1"/>
          <p:nvPr/>
        </p:nvSpPr>
        <p:spPr>
          <a:xfrm>
            <a:off x="3664810" y="1456565"/>
            <a:ext cx="4472192" cy="480901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marL="0" marR="0" indent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FFFF0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54 </a:t>
            </a:r>
            <a:r>
              <a:rPr lang="en-US" sz="2400" b="1" dirty="0" err="1">
                <a:solidFill>
                  <a:srgbClr val="FFFF0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dân</a:t>
            </a:r>
            <a:r>
              <a:rPr lang="en-US" sz="2400" b="1" dirty="0">
                <a:solidFill>
                  <a:srgbClr val="FFFF0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tộc</a:t>
            </a:r>
            <a:r>
              <a:rPr lang="en-US" sz="2400" b="1" dirty="0">
                <a:solidFill>
                  <a:srgbClr val="FFFF0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, </a:t>
            </a:r>
            <a:r>
              <a:rPr lang="en-US" sz="2400" b="1" dirty="0" err="1">
                <a:solidFill>
                  <a:srgbClr val="FFFF0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văn</a:t>
            </a:r>
            <a:r>
              <a:rPr lang="en-US" sz="2400" b="1" dirty="0">
                <a:solidFill>
                  <a:srgbClr val="FFFF0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hóa</a:t>
            </a:r>
            <a:r>
              <a:rPr lang="en-US" sz="2400" b="1" dirty="0">
                <a:solidFill>
                  <a:srgbClr val="FFFF0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đặc</a:t>
            </a:r>
            <a:r>
              <a:rPr lang="en-US" sz="2400" b="1" dirty="0">
                <a:solidFill>
                  <a:srgbClr val="FFFF0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sắc</a:t>
            </a:r>
            <a:endParaRPr lang="en-US" sz="2400" b="1" dirty="0">
              <a:solidFill>
                <a:srgbClr val="FFFF00"/>
              </a:solidFill>
              <a:effectLst/>
              <a:latin typeface="Arial" pitchFamily="34" charset="0"/>
              <a:ea typeface="Roboto" panose="02000000000000000000" pitchFamily="2" charset="0"/>
              <a:cs typeface="Arial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8E34692-B305-45AB-A4B8-548F7A3ADFB1}"/>
              </a:ext>
            </a:extLst>
          </p:cNvPr>
          <p:cNvSpPr txBox="1"/>
          <p:nvPr/>
        </p:nvSpPr>
        <p:spPr>
          <a:xfrm>
            <a:off x="445532" y="3245540"/>
            <a:ext cx="3375354" cy="264072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457200" marR="0" indent="-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2400" dirty="0"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85,3%</a:t>
            </a:r>
          </a:p>
          <a:p>
            <a:pPr marL="457200" marR="0" indent="-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2400" dirty="0" err="1"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Kinh</a:t>
            </a:r>
            <a:r>
              <a:rPr lang="en-US" sz="2400" dirty="0"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nghiệm</a:t>
            </a:r>
            <a:r>
              <a:rPr lang="en-US" sz="2400" dirty="0"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thâm</a:t>
            </a:r>
            <a:r>
              <a:rPr lang="en-US" sz="2400" dirty="0"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canh</a:t>
            </a:r>
            <a:r>
              <a:rPr lang="en-US" sz="2400" dirty="0"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lúa</a:t>
            </a:r>
            <a:r>
              <a:rPr lang="en-US" sz="2400" dirty="0"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, </a:t>
            </a:r>
            <a:r>
              <a:rPr lang="en-US" sz="2400" dirty="0" err="1"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thủ</a:t>
            </a:r>
            <a:r>
              <a:rPr lang="en-US" sz="2400" dirty="0"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công</a:t>
            </a:r>
            <a:r>
              <a:rPr lang="en-US" sz="2400" dirty="0"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.</a:t>
            </a:r>
          </a:p>
          <a:p>
            <a:pPr marL="457200" marR="0" indent="-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2400" dirty="0"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Lao </a:t>
            </a:r>
            <a:r>
              <a:rPr lang="en-US" sz="2400" dirty="0" err="1"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động</a:t>
            </a:r>
            <a:r>
              <a:rPr lang="en-US" sz="2400" dirty="0"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đông</a:t>
            </a:r>
            <a:r>
              <a:rPr lang="en-US" sz="2400" dirty="0"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đảo</a:t>
            </a:r>
            <a:r>
              <a:rPr lang="en-US" sz="2400" dirty="0"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trong</a:t>
            </a:r>
            <a:r>
              <a:rPr lang="en-US" sz="2400" dirty="0"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nhiều</a:t>
            </a:r>
            <a:r>
              <a:rPr lang="en-US" sz="2400" dirty="0"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ngành</a:t>
            </a:r>
            <a:r>
              <a:rPr lang="en-US" sz="2400" dirty="0"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quan</a:t>
            </a:r>
            <a:r>
              <a:rPr lang="en-US" sz="2400" dirty="0"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trọng</a:t>
            </a:r>
            <a:endParaRPr lang="en-US" sz="2400" dirty="0">
              <a:effectLst/>
              <a:latin typeface="Arial" pitchFamily="34" charset="0"/>
              <a:ea typeface="Roboto" panose="02000000000000000000" pitchFamily="2" charset="0"/>
              <a:cs typeface="Arial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F224E1A-F006-47B1-BD7B-FABCF966D1B8}"/>
              </a:ext>
            </a:extLst>
          </p:cNvPr>
          <p:cNvSpPr txBox="1"/>
          <p:nvPr/>
        </p:nvSpPr>
        <p:spPr>
          <a:xfrm>
            <a:off x="617706" y="2480876"/>
            <a:ext cx="3020964" cy="517065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marL="0" marR="0" indent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 err="1"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Kinh</a:t>
            </a:r>
            <a:endParaRPr lang="en-US" sz="2400" b="1" dirty="0">
              <a:effectLst/>
              <a:latin typeface="Arial" pitchFamily="34" charset="0"/>
              <a:ea typeface="Roboto" panose="02000000000000000000" pitchFamily="2" charset="0"/>
              <a:cs typeface="Arial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67E8A7E-5F21-465E-86D0-C6CA1B90E5A7}"/>
              </a:ext>
            </a:extLst>
          </p:cNvPr>
          <p:cNvSpPr txBox="1"/>
          <p:nvPr/>
        </p:nvSpPr>
        <p:spPr>
          <a:xfrm>
            <a:off x="8004283" y="2480876"/>
            <a:ext cx="3512526" cy="480901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marL="0" marR="0" indent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 err="1"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Dân</a:t>
            </a:r>
            <a:r>
              <a:rPr lang="en-US" sz="2400" b="1" dirty="0"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tộc</a:t>
            </a:r>
            <a:r>
              <a:rPr lang="en-US" sz="2400" b="1" dirty="0"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khác</a:t>
            </a:r>
            <a:endParaRPr lang="en-US" sz="2400" b="1" dirty="0">
              <a:effectLst/>
              <a:latin typeface="Arial" pitchFamily="34" charset="0"/>
              <a:ea typeface="Roboto" panose="02000000000000000000" pitchFamily="2" charset="0"/>
              <a:cs typeface="Arial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3880974D-6A26-4B6A-9A8B-FAFFB353E71F}"/>
              </a:ext>
            </a:extLst>
          </p:cNvPr>
          <p:cNvSpPr txBox="1"/>
          <p:nvPr/>
        </p:nvSpPr>
        <p:spPr>
          <a:xfrm>
            <a:off x="8004282" y="3116022"/>
            <a:ext cx="3512527" cy="302929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342900" marR="0" indent="-3429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2400" dirty="0"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14,7 %</a:t>
            </a:r>
          </a:p>
          <a:p>
            <a:pPr marL="342900" marR="0" indent="-3429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2400" dirty="0" err="1"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Tăng</a:t>
            </a:r>
            <a:r>
              <a:rPr lang="en-US" sz="2400" dirty="0"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lên</a:t>
            </a:r>
            <a:endParaRPr lang="en-US" sz="2400" dirty="0">
              <a:latin typeface="Arial" pitchFamily="34" charset="0"/>
              <a:ea typeface="Roboto" panose="02000000000000000000" pitchFamily="2" charset="0"/>
              <a:cs typeface="Arial" pitchFamily="34" charset="0"/>
            </a:endParaRPr>
          </a:p>
          <a:p>
            <a:pPr marL="342900" marR="0" indent="-3429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2400" dirty="0" err="1">
                <a:effectLst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Trình</a:t>
            </a:r>
            <a:r>
              <a:rPr lang="en-US" sz="2400" dirty="0">
                <a:effectLst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400" dirty="0" err="1">
                <a:effectLst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độ</a:t>
            </a:r>
            <a:r>
              <a:rPr lang="en-US" sz="2400" dirty="0">
                <a:effectLst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400" dirty="0" err="1">
                <a:effectLst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đa</a:t>
            </a:r>
            <a:r>
              <a:rPr lang="en-US" sz="2400" dirty="0">
                <a:effectLst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400" dirty="0" err="1">
                <a:effectLst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dạng</a:t>
            </a:r>
            <a:endParaRPr lang="en-US" sz="2400" dirty="0">
              <a:effectLst/>
              <a:latin typeface="Arial" pitchFamily="34" charset="0"/>
              <a:ea typeface="Roboto" panose="02000000000000000000" pitchFamily="2" charset="0"/>
              <a:cs typeface="Arial" pitchFamily="34" charset="0"/>
            </a:endParaRPr>
          </a:p>
          <a:p>
            <a:pPr marL="342900" marR="0" indent="-3429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2400" dirty="0" err="1"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Nhiều</a:t>
            </a:r>
            <a:r>
              <a:rPr lang="en-US" sz="2400" dirty="0"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kinh</a:t>
            </a:r>
            <a:r>
              <a:rPr lang="en-US" sz="2400" dirty="0"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nghiệm</a:t>
            </a:r>
            <a:r>
              <a:rPr lang="en-US" sz="2400" dirty="0"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trong</a:t>
            </a:r>
            <a:r>
              <a:rPr lang="en-US" sz="2400" dirty="0"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sản</a:t>
            </a:r>
            <a:r>
              <a:rPr lang="en-US" sz="2400" dirty="0"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xuất</a:t>
            </a:r>
            <a:endParaRPr lang="en-US" sz="2400" dirty="0">
              <a:latin typeface="Arial" pitchFamily="34" charset="0"/>
              <a:ea typeface="Roboto" panose="02000000000000000000" pitchFamily="2" charset="0"/>
              <a:cs typeface="Arial" pitchFamily="34" charset="0"/>
            </a:endParaRPr>
          </a:p>
          <a:p>
            <a:pPr marL="342900" marR="0" indent="-3429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2400" dirty="0" err="1">
                <a:effectLst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Tham</a:t>
            </a:r>
            <a:r>
              <a:rPr lang="en-US" sz="2400" dirty="0">
                <a:effectLst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400" dirty="0" err="1">
                <a:effectLst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gia</a:t>
            </a:r>
            <a:r>
              <a:rPr lang="en-US" sz="2400" dirty="0">
                <a:effectLst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400" dirty="0" err="1">
                <a:effectLst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kinh</a:t>
            </a:r>
            <a:r>
              <a:rPr lang="en-US" sz="2400" dirty="0">
                <a:effectLst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400" dirty="0" err="1">
                <a:effectLst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tế</a:t>
            </a:r>
            <a:r>
              <a:rPr lang="en-US" sz="2400" dirty="0">
                <a:effectLst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400" dirty="0" err="1">
                <a:effectLst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hiện</a:t>
            </a:r>
            <a:r>
              <a:rPr lang="en-US" sz="2400" dirty="0">
                <a:effectLst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đại</a:t>
            </a:r>
            <a:r>
              <a:rPr lang="en-US" sz="2400" dirty="0"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400" dirty="0" err="1">
                <a:effectLst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ngày</a:t>
            </a:r>
            <a:r>
              <a:rPr lang="en-US" sz="2400" dirty="0">
                <a:effectLst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400" dirty="0" err="1">
                <a:effectLst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càng</a:t>
            </a:r>
            <a:r>
              <a:rPr lang="en-US" sz="2400" dirty="0">
                <a:effectLst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400" dirty="0" err="1">
                <a:effectLst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nhiều</a:t>
            </a:r>
            <a:endParaRPr lang="en-US" sz="2400" dirty="0">
              <a:effectLst/>
              <a:latin typeface="Arial" pitchFamily="34" charset="0"/>
              <a:ea typeface="Roboto" panose="02000000000000000000" pitchFamily="2" charset="0"/>
              <a:cs typeface="Arial" pitchFamily="34" charset="0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xmlns="" id="{8640C02A-27BD-44D5-9031-395A090B03FF}"/>
              </a:ext>
            </a:extLst>
          </p:cNvPr>
          <p:cNvCxnSpPr>
            <a:cxnSpLocks/>
            <a:stCxn id="6" idx="2"/>
            <a:endCxn id="8" idx="0"/>
          </p:cNvCxnSpPr>
          <p:nvPr/>
        </p:nvCxnSpPr>
        <p:spPr>
          <a:xfrm rot="5400000">
            <a:off x="3742842" y="322812"/>
            <a:ext cx="543410" cy="377271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xmlns="" id="{A71246CD-8982-45FF-A731-6DFCC0F2CEEC}"/>
              </a:ext>
            </a:extLst>
          </p:cNvPr>
          <p:cNvCxnSpPr>
            <a:stCxn id="6" idx="2"/>
          </p:cNvCxnSpPr>
          <p:nvPr/>
        </p:nvCxnSpPr>
        <p:spPr>
          <a:xfrm rot="16200000" flipH="1">
            <a:off x="7490092" y="348280"/>
            <a:ext cx="527709" cy="370608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 descr="emoji | Hoàng Hà Mobile">
            <a:extLst>
              <a:ext uri="{FF2B5EF4-FFF2-40B4-BE49-F238E27FC236}">
                <a16:creationId xmlns:a16="http://schemas.microsoft.com/office/drawing/2014/main" xmlns="" id="{DDAC0937-43EA-4084-9357-88E28BEFFB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5864" y="2480876"/>
            <a:ext cx="3615199" cy="3615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410D841C-2248-46D3-BCC8-23E4D77F8D37}"/>
              </a:ext>
            </a:extLst>
          </p:cNvPr>
          <p:cNvSpPr txBox="1"/>
          <p:nvPr/>
        </p:nvSpPr>
        <p:spPr>
          <a:xfrm>
            <a:off x="8243298" y="1243948"/>
            <a:ext cx="2727378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b="1" dirty="0" err="1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Ngôn</a:t>
            </a:r>
            <a:r>
              <a:rPr lang="en-US" sz="2000" b="1" dirty="0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ngữ</a:t>
            </a:r>
            <a:r>
              <a:rPr lang="en-US" sz="2000" b="1" dirty="0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, </a:t>
            </a:r>
            <a:r>
              <a:rPr lang="en-US" sz="2000" b="1" dirty="0" err="1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trang</a:t>
            </a:r>
            <a:r>
              <a:rPr lang="en-US" sz="2000" b="1" dirty="0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phục</a:t>
            </a:r>
            <a:r>
              <a:rPr lang="en-US" sz="2000" b="1" dirty="0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, </a:t>
            </a:r>
            <a:r>
              <a:rPr lang="en-US" sz="2000" b="1" dirty="0" err="1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cư</a:t>
            </a:r>
            <a:r>
              <a:rPr lang="en-US" sz="2000" b="1" dirty="0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trú</a:t>
            </a:r>
            <a:r>
              <a:rPr lang="en-US" sz="2000" b="1" dirty="0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…</a:t>
            </a:r>
            <a:endParaRPr lang="en-US" sz="2000" b="1" dirty="0">
              <a:solidFill>
                <a:srgbClr val="0070C0"/>
              </a:solidFill>
              <a:effectLst/>
              <a:latin typeface="Arial" pitchFamily="34" charset="0"/>
              <a:ea typeface="Roboto" panose="02000000000000000000" pitchFamily="2" charset="0"/>
              <a:cs typeface="Arial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69C2A58D-528F-4C8F-B70A-69753C6FAB3A}"/>
              </a:ext>
            </a:extLst>
          </p:cNvPr>
          <p:cNvSpPr txBox="1"/>
          <p:nvPr/>
        </p:nvSpPr>
        <p:spPr>
          <a:xfrm>
            <a:off x="280784" y="1216829"/>
            <a:ext cx="3357886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b="1" dirty="0" err="1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Ngoài</a:t>
            </a:r>
            <a:r>
              <a:rPr lang="en-US" sz="2000" b="1" dirty="0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ra </a:t>
            </a:r>
            <a:r>
              <a:rPr lang="en-US" sz="2000" b="1" dirty="0" err="1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còn</a:t>
            </a:r>
            <a:r>
              <a:rPr lang="en-US" sz="2000" b="1" dirty="0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cộng</a:t>
            </a:r>
            <a:r>
              <a:rPr lang="en-US" sz="2000" b="1" dirty="0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đồng</a:t>
            </a:r>
            <a:r>
              <a:rPr lang="en-US" sz="2000" b="1" dirty="0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người</a:t>
            </a:r>
            <a:r>
              <a:rPr lang="en-US" sz="2000" b="1" dirty="0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nước</a:t>
            </a:r>
            <a:r>
              <a:rPr lang="en-US" sz="2000" b="1" dirty="0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ngoài</a:t>
            </a:r>
            <a:endParaRPr lang="en-US" sz="2000" b="1" dirty="0">
              <a:solidFill>
                <a:srgbClr val="0070C0"/>
              </a:solidFill>
              <a:effectLst/>
              <a:latin typeface="Arial" pitchFamily="34" charset="0"/>
              <a:ea typeface="Roboto" panose="02000000000000000000" pitchFamily="2" charset="0"/>
              <a:cs typeface="Arial" pitchFamily="34" charset="0"/>
            </a:endParaRPr>
          </a:p>
        </p:txBody>
      </p:sp>
      <p:grpSp>
        <p:nvGrpSpPr>
          <p:cNvPr id="15" name="Group 2"/>
          <p:cNvGrpSpPr/>
          <p:nvPr/>
        </p:nvGrpSpPr>
        <p:grpSpPr>
          <a:xfrm>
            <a:off x="1276145" y="309641"/>
            <a:ext cx="5108327" cy="1272258"/>
            <a:chOff x="1133366" y="2220084"/>
            <a:chExt cx="5681780" cy="1272258"/>
          </a:xfrm>
        </p:grpSpPr>
        <p:sp>
          <p:nvSpPr>
            <p:cNvPr id="17" name="Arrow: Pentagon 6">
              <a:extLst>
                <a:ext uri="{FF2B5EF4-FFF2-40B4-BE49-F238E27FC236}">
                  <a16:creationId xmlns:a16="http://schemas.microsoft.com/office/drawing/2014/main" xmlns="" id="{D795386C-9471-46B9-8500-A18ACA6F27C4}"/>
                </a:ext>
              </a:extLst>
            </p:cNvPr>
            <p:cNvSpPr/>
            <p:nvPr/>
          </p:nvSpPr>
          <p:spPr>
            <a:xfrm>
              <a:off x="1133366" y="2220084"/>
              <a:ext cx="5681780" cy="914400"/>
            </a:xfrm>
            <a:prstGeom prst="homePlate">
              <a:avLst/>
            </a:prstGeom>
            <a:solidFill>
              <a:srgbClr val="FFDB6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" name="TextBox 9">
              <a:extLst>
                <a:ext uri="{FF2B5EF4-FFF2-40B4-BE49-F238E27FC236}">
                  <a16:creationId xmlns:a16="http://schemas.microsoft.com/office/drawing/2014/main" xmlns="" id="{476EA1BA-310F-4D5D-A579-12856ED54309}"/>
                </a:ext>
              </a:extLst>
            </p:cNvPr>
            <p:cNvSpPr txBox="1"/>
            <p:nvPr/>
          </p:nvSpPr>
          <p:spPr>
            <a:xfrm>
              <a:off x="1307656" y="2384346"/>
              <a:ext cx="5176902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300" dirty="0" err="1">
                  <a:latin typeface="Arial" pitchFamily="34" charset="0"/>
                  <a:cs typeface="Arial" pitchFamily="34" charset="0"/>
                </a:rPr>
                <a:t>Các</a:t>
              </a:r>
              <a:r>
                <a:rPr lang="en-US" sz="33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300" dirty="0" err="1">
                  <a:latin typeface="Arial" pitchFamily="34" charset="0"/>
                  <a:cs typeface="Arial" pitchFamily="34" charset="0"/>
                </a:rPr>
                <a:t>dân</a:t>
              </a:r>
              <a:r>
                <a:rPr lang="en-US" sz="33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300" dirty="0" err="1">
                  <a:latin typeface="Arial" pitchFamily="34" charset="0"/>
                  <a:cs typeface="Arial" pitchFamily="34" charset="0"/>
                </a:rPr>
                <a:t>tộc</a:t>
              </a:r>
              <a:r>
                <a:rPr lang="en-US" sz="33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300" dirty="0" err="1">
                  <a:latin typeface="Arial" pitchFamily="34" charset="0"/>
                  <a:cs typeface="Arial" pitchFamily="34" charset="0"/>
                </a:rPr>
                <a:t>Việt</a:t>
              </a:r>
              <a:r>
                <a:rPr lang="en-US" sz="3300" dirty="0">
                  <a:latin typeface="Arial" pitchFamily="34" charset="0"/>
                  <a:cs typeface="Arial" pitchFamily="34" charset="0"/>
                </a:rPr>
                <a:t> Nam</a:t>
              </a:r>
            </a:p>
          </p:txBody>
        </p:sp>
      </p:grpSp>
      <p:sp>
        <p:nvSpPr>
          <p:cNvPr id="21" name="Oval 1"/>
          <p:cNvSpPr/>
          <p:nvPr/>
        </p:nvSpPr>
        <p:spPr>
          <a:xfrm>
            <a:off x="297950" y="309641"/>
            <a:ext cx="914400" cy="914400"/>
          </a:xfrm>
          <a:prstGeom prst="ellipse">
            <a:avLst/>
          </a:prstGeom>
          <a:solidFill>
            <a:srgbClr val="FFDB69"/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pic>
        <p:nvPicPr>
          <p:cNvPr id="22" name="Picture 21" descr="book9">
            <a:extLst>
              <a:ext uri="{FF2B5EF4-FFF2-40B4-BE49-F238E27FC236}">
                <a16:creationId xmlns:a16="http://schemas.microsoft.com/office/drawing/2014/main" xmlns="" id="{CD47C841-0D16-46CD-BA1F-C3E4B2EFEAD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2212" y="392653"/>
            <a:ext cx="990600" cy="68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3431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8" grpId="0"/>
      <p:bldP spid="19" grpId="0"/>
      <p:bldP spid="2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726</TotalTime>
  <Words>858</Words>
  <Application>Microsoft Office PowerPoint</Application>
  <PresentationFormat>Custom</PresentationFormat>
  <Paragraphs>152</Paragraphs>
  <Slides>25</Slides>
  <Notes>9</Notes>
  <HiddenSlides>0</HiddenSlides>
  <MMClips>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Office Theme</vt:lpstr>
      <vt:lpstr>PowerPoint Presentation</vt:lpstr>
      <vt:lpstr>THỬ TÀI CỦA EM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TÔI LÀ HƯỚNG DẪN VIÊN DU LỊCH</vt:lpstr>
      <vt:lpstr>PowerPoint Presentation</vt:lpstr>
      <vt:lpstr>TRÍ NHỚ SIÊU PHÀM</vt:lpstr>
      <vt:lpstr>Vùng nào có tỉ lệ dân tộc thiểu số cao nhất, thấp nhất?</vt:lpstr>
      <vt:lpstr>PowerPoint Presentation</vt:lpstr>
      <vt:lpstr>PowerPoint Presentation</vt:lpstr>
      <vt:lpstr>Một số biểu hiện dân cư của dân tộc thiểu số Việt Nam</vt:lpstr>
      <vt:lpstr>Em có nhận xét gì về tỉ lệ hộ nghèo và cận nghèo của các DTTS?</vt:lpstr>
      <vt:lpstr>PowerPoint Presentation</vt:lpstr>
      <vt:lpstr>TÔI LÀ thủ tướng chính phủ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69</cp:revision>
  <dcterms:created xsi:type="dcterms:W3CDTF">2021-08-21T14:51:06Z</dcterms:created>
  <dcterms:modified xsi:type="dcterms:W3CDTF">2024-03-17T03:22:15Z</dcterms:modified>
</cp:coreProperties>
</file>