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67" r:id="rId2"/>
    <p:sldId id="268" r:id="rId3"/>
    <p:sldId id="257" r:id="rId4"/>
    <p:sldId id="273" r:id="rId5"/>
    <p:sldId id="269" r:id="rId6"/>
    <p:sldId id="259" r:id="rId7"/>
    <p:sldId id="275" r:id="rId8"/>
    <p:sldId id="276" r:id="rId9"/>
    <p:sldId id="261" r:id="rId10"/>
    <p:sldId id="258" r:id="rId11"/>
    <p:sldId id="279" r:id="rId12"/>
    <p:sldId id="280" r:id="rId13"/>
    <p:sldId id="270" r:id="rId14"/>
    <p:sldId id="271" r:id="rId15"/>
  </p:sldIdLst>
  <p:sldSz cx="18288000" cy="10287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52" d="100"/>
          <a:sy n="52" d="100"/>
        </p:scale>
        <p:origin x="850" y="6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3/17/2024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3/17/2024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3/17/2024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3/17/2024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3/17/2024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3/17/2024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3/17/2024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3/17/2024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3/17/2024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sv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sv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svg"/></Relationships>
</file>

<file path=ppt/slides/_rels/slide10.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22.svg"/><Relationship Id="rId7" Type="http://schemas.openxmlformats.org/officeDocument/2006/relationships/image" Target="../media/image63.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svg"/><Relationship Id="rId10" Type="http://schemas.openxmlformats.org/officeDocument/2006/relationships/image" Target="../media/image14.svg"/><Relationship Id="rId4" Type="http://schemas.openxmlformats.org/officeDocument/2006/relationships/image" Target="../media/image60.png"/><Relationship Id="rId9" Type="http://schemas.openxmlformats.org/officeDocument/2006/relationships/image" Target="../media/image13.png"/></Relationships>
</file>

<file path=ppt/slides/_rels/slide11.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22.svg"/><Relationship Id="rId7" Type="http://schemas.openxmlformats.org/officeDocument/2006/relationships/image" Target="../media/image6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65.png"/><Relationship Id="rId5" Type="http://schemas.openxmlformats.org/officeDocument/2006/relationships/image" Target="../media/image14.svg"/><Relationship Id="rId10" Type="http://schemas.openxmlformats.org/officeDocument/2006/relationships/image" Target="../media/image69.png"/><Relationship Id="rId4" Type="http://schemas.openxmlformats.org/officeDocument/2006/relationships/image" Target="../media/image13.png"/><Relationship Id="rId9" Type="http://schemas.openxmlformats.org/officeDocument/2006/relationships/image" Target="../media/image68.svg"/></Relationships>
</file>

<file path=ppt/slides/_rels/slide12.xml.rels><?xml version="1.0" encoding="UTF-8" standalone="yes"?>
<Relationships xmlns="http://schemas.openxmlformats.org/package/2006/relationships"><Relationship Id="rId8" Type="http://schemas.openxmlformats.org/officeDocument/2006/relationships/image" Target="../media/image67.png"/><Relationship Id="rId3" Type="http://schemas.openxmlformats.org/officeDocument/2006/relationships/image" Target="../media/image22.svg"/><Relationship Id="rId7" Type="http://schemas.openxmlformats.org/officeDocument/2006/relationships/image" Target="../media/image66.sv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65.png"/><Relationship Id="rId11" Type="http://schemas.openxmlformats.org/officeDocument/2006/relationships/image" Target="../media/image71.svg"/><Relationship Id="rId5" Type="http://schemas.openxmlformats.org/officeDocument/2006/relationships/image" Target="../media/image14.svg"/><Relationship Id="rId10" Type="http://schemas.openxmlformats.org/officeDocument/2006/relationships/image" Target="../media/image70.png"/><Relationship Id="rId4" Type="http://schemas.openxmlformats.org/officeDocument/2006/relationships/image" Target="../media/image13.png"/><Relationship Id="rId9" Type="http://schemas.openxmlformats.org/officeDocument/2006/relationships/image" Target="../media/image68.svg"/></Relationships>
</file>

<file path=ppt/slides/_rels/slide13.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17.png"/><Relationship Id="rId7" Type="http://schemas.openxmlformats.org/officeDocument/2006/relationships/image" Target="../media/image7.png"/><Relationship Id="rId12" Type="http://schemas.openxmlformats.org/officeDocument/2006/relationships/image" Target="../media/image75.svg"/><Relationship Id="rId2" Type="http://schemas.openxmlformats.org/officeDocument/2006/relationships/image" Target="../media/image6.png"/><Relationship Id="rId1" Type="http://schemas.openxmlformats.org/officeDocument/2006/relationships/slideLayout" Target="../slideLayouts/slideLayout7.xml"/><Relationship Id="rId6" Type="http://schemas.openxmlformats.org/officeDocument/2006/relationships/image" Target="../media/image73.svg"/><Relationship Id="rId11" Type="http://schemas.openxmlformats.org/officeDocument/2006/relationships/image" Target="../media/image74.png"/><Relationship Id="rId5" Type="http://schemas.openxmlformats.org/officeDocument/2006/relationships/image" Target="../media/image72.png"/><Relationship Id="rId10" Type="http://schemas.openxmlformats.org/officeDocument/2006/relationships/image" Target="../media/image22.svg"/><Relationship Id="rId4" Type="http://schemas.openxmlformats.org/officeDocument/2006/relationships/image" Target="../media/image18.svg"/><Relationship Id="rId9" Type="http://schemas.openxmlformats.org/officeDocument/2006/relationships/image" Target="../media/image21.png"/></Relationships>
</file>

<file path=ppt/slides/_rels/slide14.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3" Type="http://schemas.openxmlformats.org/officeDocument/2006/relationships/image" Target="../media/image3.svg"/><Relationship Id="rId7" Type="http://schemas.openxmlformats.org/officeDocument/2006/relationships/image" Target="../media/image7.png"/><Relationship Id="rId12" Type="http://schemas.openxmlformats.org/officeDocument/2006/relationships/image" Target="../media/image12.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11" Type="http://schemas.openxmlformats.org/officeDocument/2006/relationships/image" Target="../media/image11.png"/><Relationship Id="rId5" Type="http://schemas.openxmlformats.org/officeDocument/2006/relationships/image" Target="../media/image5.svg"/><Relationship Id="rId10" Type="http://schemas.openxmlformats.org/officeDocument/2006/relationships/image" Target="../media/image10.svg"/><Relationship Id="rId4" Type="http://schemas.openxmlformats.org/officeDocument/2006/relationships/image" Target="../media/image4.png"/><Relationship Id="rId9" Type="http://schemas.openxmlformats.org/officeDocument/2006/relationships/image" Target="../media/image9.png"/><Relationship Id="rId14" Type="http://schemas.openxmlformats.org/officeDocument/2006/relationships/image" Target="../media/image14.svg"/></Relationships>
</file>

<file path=ppt/slides/_rels/slide2.xml.rels><?xml version="1.0" encoding="UTF-8" standalone="yes"?>
<Relationships xmlns="http://schemas.openxmlformats.org/package/2006/relationships"><Relationship Id="rId8" Type="http://schemas.openxmlformats.org/officeDocument/2006/relationships/image" Target="../media/image4.png"/><Relationship Id="rId13" Type="http://schemas.openxmlformats.org/officeDocument/2006/relationships/image" Target="../media/image22.svg"/><Relationship Id="rId3" Type="http://schemas.openxmlformats.org/officeDocument/2006/relationships/image" Target="../media/image16.svg"/><Relationship Id="rId7" Type="http://schemas.openxmlformats.org/officeDocument/2006/relationships/image" Target="../media/image20.svg"/><Relationship Id="rId12" Type="http://schemas.openxmlformats.org/officeDocument/2006/relationships/image" Target="../media/image21.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11" Type="http://schemas.openxmlformats.org/officeDocument/2006/relationships/image" Target="../media/image14.svg"/><Relationship Id="rId5" Type="http://schemas.openxmlformats.org/officeDocument/2006/relationships/image" Target="../media/image18.svg"/><Relationship Id="rId10" Type="http://schemas.openxmlformats.org/officeDocument/2006/relationships/image" Target="../media/image13.png"/><Relationship Id="rId4" Type="http://schemas.openxmlformats.org/officeDocument/2006/relationships/image" Target="../media/image17.png"/><Relationship Id="rId9" Type="http://schemas.openxmlformats.org/officeDocument/2006/relationships/image" Target="../media/image5.svg"/></Relationships>
</file>

<file path=ppt/slides/_rels/slide3.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svg"/><Relationship Id="rId7" Type="http://schemas.openxmlformats.org/officeDocument/2006/relationships/image" Target="../media/image28.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7.png"/><Relationship Id="rId5" Type="http://schemas.openxmlformats.org/officeDocument/2006/relationships/image" Target="../media/image26.svg"/><Relationship Id="rId4" Type="http://schemas.openxmlformats.org/officeDocument/2006/relationships/image" Target="../media/image25.png"/></Relationships>
</file>

<file path=ppt/slides/_rels/slide4.xml.rels><?xml version="1.0" encoding="UTF-8" standalone="yes"?>
<Relationships xmlns="http://schemas.openxmlformats.org/package/2006/relationships"><Relationship Id="rId3" Type="http://schemas.openxmlformats.org/officeDocument/2006/relationships/image" Target="../media/image24.svg"/><Relationship Id="rId7" Type="http://schemas.openxmlformats.org/officeDocument/2006/relationships/image" Target="../media/image31.sv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8.svg"/><Relationship Id="rId4" Type="http://schemas.openxmlformats.org/officeDocument/2006/relationships/image" Target="../media/image27.png"/></Relationships>
</file>

<file path=ppt/slides/_rels/slide5.xml.rels><?xml version="1.0" encoding="UTF-8" standalone="yes"?>
<Relationships xmlns="http://schemas.openxmlformats.org/package/2006/relationships"><Relationship Id="rId8" Type="http://schemas.openxmlformats.org/officeDocument/2006/relationships/image" Target="../media/image38.png"/><Relationship Id="rId13" Type="http://schemas.openxmlformats.org/officeDocument/2006/relationships/image" Target="../media/image43.svg"/><Relationship Id="rId3" Type="http://schemas.openxmlformats.org/officeDocument/2006/relationships/image" Target="../media/image33.svg"/><Relationship Id="rId7" Type="http://schemas.openxmlformats.org/officeDocument/2006/relationships/image" Target="../media/image37.svg"/><Relationship Id="rId12" Type="http://schemas.openxmlformats.org/officeDocument/2006/relationships/image" Target="../media/image42.png"/><Relationship Id="rId2" Type="http://schemas.openxmlformats.org/officeDocument/2006/relationships/image" Target="../media/image32.png"/><Relationship Id="rId1" Type="http://schemas.openxmlformats.org/officeDocument/2006/relationships/slideLayout" Target="../slideLayouts/slideLayout7.xml"/><Relationship Id="rId6" Type="http://schemas.openxmlformats.org/officeDocument/2006/relationships/image" Target="../media/image36.png"/><Relationship Id="rId11" Type="http://schemas.openxmlformats.org/officeDocument/2006/relationships/image" Target="../media/image41.svg"/><Relationship Id="rId5" Type="http://schemas.openxmlformats.org/officeDocument/2006/relationships/image" Target="../media/image35.svg"/><Relationship Id="rId15" Type="http://schemas.openxmlformats.org/officeDocument/2006/relationships/image" Target="../media/image45.sv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svg"/><Relationship Id="rId14" Type="http://schemas.openxmlformats.org/officeDocument/2006/relationships/image" Target="../media/image44.png"/></Relationships>
</file>

<file path=ppt/slides/_rels/slide6.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41.svg"/><Relationship Id="rId5" Type="http://schemas.openxmlformats.org/officeDocument/2006/relationships/image" Target="../media/image49.svg"/><Relationship Id="rId10" Type="http://schemas.openxmlformats.org/officeDocument/2006/relationships/image" Target="../media/image40.png"/><Relationship Id="rId4" Type="http://schemas.openxmlformats.org/officeDocument/2006/relationships/image" Target="../media/image48.png"/><Relationship Id="rId9" Type="http://schemas.openxmlformats.org/officeDocument/2006/relationships/image" Target="../media/image12.svg"/></Relationships>
</file>

<file path=ppt/slides/_rels/slide7.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53.jpg"/><Relationship Id="rId4" Type="http://schemas.openxmlformats.org/officeDocument/2006/relationships/image" Target="../media/image52.jpg"/></Relationships>
</file>

<file path=ppt/slides/_rels/slide8.xml.rels><?xml version="1.0" encoding="UTF-8" standalone="yes"?>
<Relationships xmlns="http://schemas.openxmlformats.org/package/2006/relationships"><Relationship Id="rId3" Type="http://schemas.openxmlformats.org/officeDocument/2006/relationships/image" Target="../media/image47.svg"/><Relationship Id="rId2" Type="http://schemas.openxmlformats.org/officeDocument/2006/relationships/image" Target="../media/image46.png"/><Relationship Id="rId1" Type="http://schemas.openxmlformats.org/officeDocument/2006/relationships/slideLayout" Target="../slideLayouts/slideLayout7.xml"/><Relationship Id="rId5" Type="http://schemas.openxmlformats.org/officeDocument/2006/relationships/image" Target="../media/image55.jpg"/><Relationship Id="rId4" Type="http://schemas.openxmlformats.org/officeDocument/2006/relationships/image" Target="../media/image54.jpg"/></Relationships>
</file>

<file path=ppt/slides/_rels/slide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7.svg"/><Relationship Id="rId7" Type="http://schemas.openxmlformats.org/officeDocument/2006/relationships/image" Target="../media/image12.svg"/><Relationship Id="rId2" Type="http://schemas.openxmlformats.org/officeDocument/2006/relationships/image" Target="../media/image56.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5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1524000" y="3343486"/>
            <a:ext cx="15240000" cy="3145028"/>
          </a:xfrm>
          <a:prstGeom prst="rect">
            <a:avLst/>
          </a:prstGeom>
        </p:spPr>
        <p:txBody>
          <a:bodyPr wrap="square" lIns="0" tIns="0" rIns="0" bIns="0" rtlCol="0" anchor="t">
            <a:spAutoFit/>
          </a:bodyPr>
          <a:lstStyle/>
          <a:p>
            <a:pPr marL="0" lvl="0" indent="0" algn="ctr">
              <a:lnSpc>
                <a:spcPct val="150000"/>
              </a:lnSpc>
              <a:spcBef>
                <a:spcPct val="0"/>
              </a:spcBef>
            </a:pPr>
            <a:r>
              <a:rPr lang="vi-VN" sz="7200" b="1" dirty="0">
                <a:solidFill>
                  <a:srgbClr val="C3113D"/>
                </a:solidFill>
              </a:rPr>
              <a:t>CHÀO MỪNG CÁC EM ĐẾN VỚI BÀI HỌC NGÀY HÔM NAY!</a:t>
            </a:r>
            <a:endParaRPr lang="en-US" sz="7200" b="1" u="none" dirty="0">
              <a:solidFill>
                <a:srgbClr val="C3113D"/>
              </a:solidFill>
            </a:endParaRPr>
          </a:p>
        </p:txBody>
      </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803706">
            <a:off x="-1065371" y="4513212"/>
            <a:ext cx="2247300" cy="1969197"/>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367595" y="1445403"/>
            <a:ext cx="1552810" cy="1473757"/>
          </a:xfrm>
          <a:prstGeom prst="rect">
            <a:avLst/>
          </a:prstGeom>
        </p:spPr>
      </p:pic>
      <p:pic>
        <p:nvPicPr>
          <p:cNvPr id="14" name="Picture 5"/>
          <p:cNvPicPr>
            <a:picLocks noChangeAspect="1"/>
          </p:cNvPicPr>
          <p:nvPr/>
        </p:nvPicPr>
        <p:blipFill>
          <a:blip r:embed="rId6"/>
          <a:srcRect b="64907"/>
          <a:stretch>
            <a:fillRect/>
          </a:stretch>
        </p:blipFill>
        <p:spPr>
          <a:xfrm>
            <a:off x="0" y="7898217"/>
            <a:ext cx="18288000" cy="2388783"/>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644937" y="6730045"/>
            <a:ext cx="3643063" cy="3556955"/>
          </a:xfrm>
          <a:prstGeom prst="rect">
            <a:avLst/>
          </a:prstGeom>
        </p:spPr>
      </p:pic>
      <p:pic>
        <p:nvPicPr>
          <p:cNvPr id="16"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4307" t="5308"/>
          <a:stretch>
            <a:fillRect/>
          </a:stretch>
        </p:blipFill>
        <p:spPr>
          <a:xfrm>
            <a:off x="0" y="0"/>
            <a:ext cx="3673770" cy="2247293"/>
          </a:xfrm>
          <a:prstGeom prst="rect">
            <a:avLst/>
          </a:prstGeom>
        </p:spPr>
      </p:pic>
      <p:pic>
        <p:nvPicPr>
          <p:cNvPr id="17"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4307" t="5308"/>
          <a:stretch>
            <a:fillRect/>
          </a:stretch>
        </p:blipFill>
        <p:spPr>
          <a:xfrm flipH="1">
            <a:off x="14644937" y="-1"/>
            <a:ext cx="3673770" cy="2247293"/>
          </a:xfrm>
          <a:prstGeom prst="rect">
            <a:avLst/>
          </a:prstGeom>
        </p:spPr>
      </p:pic>
      <p:pic>
        <p:nvPicPr>
          <p:cNvPr id="18" name="Picture 1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0" y="7091485"/>
            <a:ext cx="2819400" cy="3137024"/>
          </a:xfrm>
          <a:prstGeom prst="rect">
            <a:avLst/>
          </a:prstGeom>
        </p:spPr>
      </p:pic>
      <p:pic>
        <p:nvPicPr>
          <p:cNvPr id="19" name="Picture 24"/>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894192">
            <a:off x="16865878" y="3997233"/>
            <a:ext cx="2538400" cy="1398428"/>
          </a:xfrm>
          <a:prstGeom prst="rect">
            <a:avLst/>
          </a:prstGeom>
        </p:spPr>
      </p:pic>
    </p:spTree>
    <p:extLst>
      <p:ext uri="{BB962C8B-B14F-4D97-AF65-F5344CB8AC3E}">
        <p14:creationId xmlns:p14="http://schemas.microsoft.com/office/powerpoint/2010/main" val="143641637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007022" y="18765"/>
            <a:ext cx="2031839" cy="1503561"/>
          </a:xfrm>
          <a:prstGeom prst="rect">
            <a:avLst/>
          </a:prstGeom>
        </p:spPr>
      </p:pic>
      <p:pic>
        <p:nvPicPr>
          <p:cNvPr id="15" name="Picture 15"/>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23785">
            <a:off x="17215714" y="8651375"/>
            <a:ext cx="1415731" cy="1227825"/>
          </a:xfrm>
          <a:prstGeom prst="rect">
            <a:avLst/>
          </a:prstGeom>
        </p:spPr>
      </p:pic>
      <p:pic>
        <p:nvPicPr>
          <p:cNvPr id="16" name="Picture 16"/>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669706">
            <a:off x="-33498" y="137404"/>
            <a:ext cx="1358743" cy="1361218"/>
          </a:xfrm>
          <a:prstGeom prst="rect">
            <a:avLst/>
          </a:prstGeom>
        </p:spPr>
      </p:pic>
      <p:sp>
        <p:nvSpPr>
          <p:cNvPr id="17" name="TextBox 4"/>
          <p:cNvSpPr txBox="1"/>
          <p:nvPr/>
        </p:nvSpPr>
        <p:spPr>
          <a:xfrm>
            <a:off x="1444147" y="253042"/>
            <a:ext cx="16479433" cy="3077766"/>
          </a:xfrm>
          <a:prstGeom prst="rect">
            <a:avLst/>
          </a:prstGeom>
        </p:spPr>
        <p:txBody>
          <a:bodyPr wrap="square" lIns="0" tIns="0" rIns="0" bIns="0" rtlCol="0" anchor="t">
            <a:spAutoFit/>
          </a:bodyPr>
          <a:lstStyle/>
          <a:p>
            <a:pPr lvl="0">
              <a:lnSpc>
                <a:spcPts val="8000"/>
              </a:lnSpc>
              <a:spcBef>
                <a:spcPct val="0"/>
              </a:spcBef>
            </a:pPr>
            <a:r>
              <a:rPr lang="vi-VN" sz="5200" b="1" dirty="0">
                <a:latin typeface="Arial" panose="020B0604020202020204" pitchFamily="34" charset="0"/>
                <a:cs typeface="Arial" panose="020B0604020202020204" pitchFamily="34" charset="0"/>
              </a:rPr>
              <a:t>b. Chia sẻ khó khăn với các bạn:</a:t>
            </a:r>
          </a:p>
          <a:p>
            <a:pPr marL="685800" lvl="0" indent="-685800">
              <a:lnSpc>
                <a:spcPts val="8000"/>
              </a:lnSpc>
              <a:spcBef>
                <a:spcPct val="0"/>
              </a:spcBef>
              <a:buFontTx/>
              <a:buChar char="-"/>
            </a:pPr>
            <a:r>
              <a:rPr lang="vi-VN" sz="4500" u="none" dirty="0">
                <a:latin typeface="Arial" panose="020B0604020202020204" pitchFamily="34" charset="0"/>
                <a:cs typeface="Arial" panose="020B0604020202020204" pitchFamily="34" charset="0"/>
              </a:rPr>
              <a:t>Những khó khăn mà em gặp phải trong học tập và cuộc sống.</a:t>
            </a:r>
          </a:p>
          <a:p>
            <a:pPr marL="685800" lvl="0" indent="-685800">
              <a:lnSpc>
                <a:spcPts val="8000"/>
              </a:lnSpc>
              <a:spcBef>
                <a:spcPct val="0"/>
              </a:spcBef>
              <a:buFontTx/>
              <a:buChar char="-"/>
            </a:pPr>
            <a:r>
              <a:rPr lang="vi-VN" sz="4500" dirty="0">
                <a:latin typeface="Arial" panose="020B0604020202020204" pitchFamily="34" charset="0"/>
                <a:cs typeface="Arial" panose="020B0604020202020204" pitchFamily="34" charset="0"/>
              </a:rPr>
              <a:t>Làm thế nào để em có thể vượt qua những khó khăn đó?</a:t>
            </a:r>
            <a:endParaRPr lang="en-US" sz="4500" u="none" dirty="0">
              <a:latin typeface="Arial" panose="020B0604020202020204" pitchFamily="34" charset="0"/>
              <a:cs typeface="Arial" panose="020B0604020202020204" pitchFamily="34" charset="0"/>
            </a:endParaRPr>
          </a:p>
        </p:txBody>
      </p:sp>
      <p:pic>
        <p:nvPicPr>
          <p:cNvPr id="18" name="Picture 17"/>
          <p:cNvPicPr>
            <a:picLocks noChangeAspect="1"/>
          </p:cNvPicPr>
          <p:nvPr/>
        </p:nvPicPr>
        <p:blipFill rotWithShape="1">
          <a:blip r:embed="rId8">
            <a:extLst>
              <a:ext uri="{28A0092B-C50C-407E-A947-70E740481C1C}">
                <a14:useLocalDpi xmlns:a14="http://schemas.microsoft.com/office/drawing/2010/main" val="0"/>
              </a:ext>
            </a:extLst>
          </a:blip>
          <a:srcRect l="5957" r="5226" b="5858"/>
          <a:stretch/>
        </p:blipFill>
        <p:spPr>
          <a:xfrm>
            <a:off x="3124199" y="3365496"/>
            <a:ext cx="12496801" cy="6273804"/>
          </a:xfrm>
          <a:prstGeom prst="rect">
            <a:avLst/>
          </a:prstGeom>
        </p:spPr>
      </p:pic>
      <p:pic>
        <p:nvPicPr>
          <p:cNvPr id="19" name="Picture 2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rot="-894192">
            <a:off x="-623327" y="7961001"/>
            <a:ext cx="2538400" cy="1398428"/>
          </a:xfrm>
          <a:prstGeom prst="rect">
            <a:avLst/>
          </a:prstGeom>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7">
                                            <p:txEl>
                                              <p:pRg st="1" end="1"/>
                                            </p:txEl>
                                          </p:spTgt>
                                        </p:tgtEl>
                                        <p:attrNameLst>
                                          <p:attrName>style.visibility</p:attrName>
                                        </p:attrNameLst>
                                      </p:cBhvr>
                                      <p:to>
                                        <p:strVal val="visible"/>
                                      </p:to>
                                    </p:set>
                                    <p:animEffect transition="in" filter="barn(inVertical)">
                                      <p:cBhvr>
                                        <p:cTn id="7" dur="500"/>
                                        <p:tgtEl>
                                          <p:spTgt spid="17">
                                            <p:txEl>
                                              <p:pRg st="1" end="1"/>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17">
                                            <p:txEl>
                                              <p:pRg st="2" end="2"/>
                                            </p:txEl>
                                          </p:spTgt>
                                        </p:tgtEl>
                                        <p:attrNameLst>
                                          <p:attrName>style.visibility</p:attrName>
                                        </p:attrNameLst>
                                      </p:cBhvr>
                                      <p:to>
                                        <p:strVal val="visible"/>
                                      </p:to>
                                    </p:set>
                                    <p:animEffect transition="in" filter="barn(inVertical)">
                                      <p:cBhvr>
                                        <p:cTn id="10" dur="500"/>
                                        <p:tgtEl>
                                          <p:spTgt spid="17">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nodeType="click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edge">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007022" y="18765"/>
            <a:ext cx="2031839" cy="1503561"/>
          </a:xfrm>
          <a:prstGeom prst="rect">
            <a:avLst/>
          </a:prstGeom>
        </p:spPr>
      </p:pic>
      <p:sp>
        <p:nvSpPr>
          <p:cNvPr id="17" name="TextBox 4"/>
          <p:cNvSpPr txBox="1"/>
          <p:nvPr/>
        </p:nvSpPr>
        <p:spPr>
          <a:xfrm>
            <a:off x="1444147" y="253042"/>
            <a:ext cx="8842853" cy="1025922"/>
          </a:xfrm>
          <a:prstGeom prst="rect">
            <a:avLst/>
          </a:prstGeom>
        </p:spPr>
        <p:txBody>
          <a:bodyPr wrap="square" lIns="0" tIns="0" rIns="0" bIns="0" rtlCol="0" anchor="t">
            <a:spAutoFit/>
          </a:bodyPr>
          <a:lstStyle/>
          <a:p>
            <a:pPr lvl="0">
              <a:lnSpc>
                <a:spcPts val="8000"/>
              </a:lnSpc>
              <a:spcBef>
                <a:spcPct val="0"/>
              </a:spcBef>
            </a:pPr>
            <a:r>
              <a:rPr lang="vi-VN" sz="5200" b="1" dirty="0">
                <a:latin typeface="Arial" panose="020B0604020202020204" pitchFamily="34" charset="0"/>
                <a:cs typeface="Arial" panose="020B0604020202020204" pitchFamily="34" charset="0"/>
              </a:rPr>
              <a:t>c. Cách vượt qua khó khăn</a:t>
            </a:r>
            <a:endParaRPr lang="en-US" sz="4500" u="none" dirty="0">
              <a:latin typeface="Arial" panose="020B0604020202020204" pitchFamily="34" charset="0"/>
              <a:cs typeface="Arial" panose="020B0604020202020204" pitchFamily="34" charset="0"/>
            </a:endParaRPr>
          </a:p>
        </p:txBody>
      </p:sp>
      <p:pic>
        <p:nvPicPr>
          <p:cNvPr id="19" name="Picture 2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94192">
            <a:off x="-623327" y="7961001"/>
            <a:ext cx="2538400" cy="1398428"/>
          </a:xfrm>
          <a:prstGeom prst="rect">
            <a:avLst/>
          </a:prstGeom>
        </p:spPr>
      </p:pic>
      <p:pic>
        <p:nvPicPr>
          <p:cNvPr id="8"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56316">
            <a:off x="16619359" y="8523598"/>
            <a:ext cx="1489630" cy="1291916"/>
          </a:xfrm>
          <a:prstGeom prst="rect">
            <a:avLst/>
          </a:prstGeom>
        </p:spPr>
      </p:pic>
      <p:pic>
        <p:nvPicPr>
          <p:cNvPr id="9" name="Picture 2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81000" y="0"/>
            <a:ext cx="1723296" cy="1629298"/>
          </a:xfrm>
          <a:prstGeom prst="rect">
            <a:avLst/>
          </a:prstGeom>
        </p:spPr>
      </p:pic>
      <p:sp>
        <p:nvSpPr>
          <p:cNvPr id="10" name="TextBox 4"/>
          <p:cNvSpPr txBox="1"/>
          <p:nvPr/>
        </p:nvSpPr>
        <p:spPr>
          <a:xfrm>
            <a:off x="1153778" y="1390765"/>
            <a:ext cx="15787822" cy="3077766"/>
          </a:xfrm>
          <a:prstGeom prst="rect">
            <a:avLst/>
          </a:prstGeom>
        </p:spPr>
        <p:txBody>
          <a:bodyPr wrap="square" lIns="0" tIns="0" rIns="0" bIns="0" rtlCol="0" anchor="t">
            <a:spAutoFit/>
          </a:bodyPr>
          <a:lstStyle/>
          <a:p>
            <a:pPr marL="685800" lvl="0" indent="-685800" algn="just">
              <a:lnSpc>
                <a:spcPts val="8000"/>
              </a:lnSpc>
              <a:spcBef>
                <a:spcPct val="0"/>
              </a:spcBef>
              <a:buFont typeface="Wingdings" panose="05000000000000000000" pitchFamily="2" charset="2"/>
              <a:buChar char="Ø"/>
            </a:pPr>
            <a:r>
              <a:rPr lang="vi-VN" sz="4800" dirty="0">
                <a:latin typeface="Arial" panose="020B0604020202020204" pitchFamily="34" charset="0"/>
                <a:cs typeface="Arial" panose="020B0604020202020204" pitchFamily="34" charset="0"/>
              </a:rPr>
              <a:t>Lựa chọn một khó khăn mà các bạn trong nhóm đã gặp phải và thảo luận để đưa ra cách thức vượt qua khó khăn đó.</a:t>
            </a:r>
            <a:endParaRPr lang="en-US" sz="4800" u="none" dirty="0">
              <a:latin typeface="Arial" panose="020B0604020202020204" pitchFamily="34" charset="0"/>
              <a:cs typeface="Arial" panose="020B0604020202020204" pitchFamily="34" charset="0"/>
            </a:endParaRPr>
          </a:p>
        </p:txBody>
      </p:sp>
      <p:pic>
        <p:nvPicPr>
          <p:cNvPr id="11" name="Picture 12"/>
          <p:cNvPicPr>
            <a:picLocks noChangeAspect="1"/>
          </p:cNvPicPr>
          <p:nvPr/>
        </p:nvPicPr>
        <p:blipFill>
          <a:blip r:embed="rId10"/>
          <a:srcRect/>
          <a:stretch>
            <a:fillRect/>
          </a:stretch>
        </p:blipFill>
        <p:spPr>
          <a:xfrm>
            <a:off x="4953000" y="4000500"/>
            <a:ext cx="8189379" cy="6438900"/>
          </a:xfrm>
          <a:prstGeom prst="rect">
            <a:avLst/>
          </a:prstGeom>
        </p:spPr>
      </p:pic>
    </p:spTree>
    <p:extLst>
      <p:ext uri="{BB962C8B-B14F-4D97-AF65-F5344CB8AC3E}">
        <p14:creationId xmlns:p14="http://schemas.microsoft.com/office/powerpoint/2010/main" val="2783417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strVal val="#ppt_w+.3"/>
                                          </p:val>
                                        </p:tav>
                                        <p:tav tm="100000">
                                          <p:val>
                                            <p:strVal val="#ppt_w"/>
                                          </p:val>
                                        </p:tav>
                                      </p:tavLst>
                                    </p:anim>
                                    <p:anim calcmode="lin" valueType="num">
                                      <p:cBhvr>
                                        <p:cTn id="8" dur="1000" fill="hold"/>
                                        <p:tgtEl>
                                          <p:spTgt spid="10"/>
                                        </p:tgtEl>
                                        <p:attrNameLst>
                                          <p:attrName>ppt_h</p:attrName>
                                        </p:attrNameLst>
                                      </p:cBhvr>
                                      <p:tavLst>
                                        <p:tav tm="0">
                                          <p:val>
                                            <p:strVal val="#ppt_h"/>
                                          </p:val>
                                        </p:tav>
                                        <p:tav tm="100000">
                                          <p:val>
                                            <p:strVal val="#ppt_h"/>
                                          </p:val>
                                        </p:tav>
                                      </p:tavLst>
                                    </p:anim>
                                    <p:animEffect transition="in" filter="fade">
                                      <p:cBhvr>
                                        <p:cTn id="9" dur="1000"/>
                                        <p:tgtEl>
                                          <p:spTgt spid="10"/>
                                        </p:tgtEl>
                                      </p:cBhvr>
                                    </p:animEffect>
                                  </p:childTnLst>
                                </p:cTn>
                              </p:par>
                              <p:par>
                                <p:cTn id="10" presetID="50" presetClass="entr" presetSubtype="0" decel="100000" fill="hold"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1000" fill="hold"/>
                                        <p:tgtEl>
                                          <p:spTgt spid="11"/>
                                        </p:tgtEl>
                                        <p:attrNameLst>
                                          <p:attrName>ppt_w</p:attrName>
                                        </p:attrNameLst>
                                      </p:cBhvr>
                                      <p:tavLst>
                                        <p:tav tm="0">
                                          <p:val>
                                            <p:strVal val="#ppt_w+.3"/>
                                          </p:val>
                                        </p:tav>
                                        <p:tav tm="100000">
                                          <p:val>
                                            <p:strVal val="#ppt_w"/>
                                          </p:val>
                                        </p:tav>
                                      </p:tavLst>
                                    </p:anim>
                                    <p:anim calcmode="lin" valueType="num">
                                      <p:cBhvr>
                                        <p:cTn id="13" dur="1000" fill="hold"/>
                                        <p:tgtEl>
                                          <p:spTgt spid="11"/>
                                        </p:tgtEl>
                                        <p:attrNameLst>
                                          <p:attrName>ppt_h</p:attrName>
                                        </p:attrNameLst>
                                      </p:cBhvr>
                                      <p:tavLst>
                                        <p:tav tm="0">
                                          <p:val>
                                            <p:strVal val="#ppt_h"/>
                                          </p:val>
                                        </p:tav>
                                        <p:tav tm="100000">
                                          <p:val>
                                            <p:strVal val="#ppt_h"/>
                                          </p:val>
                                        </p:tav>
                                      </p:tavLst>
                                    </p:anim>
                                    <p:animEffect transition="in" filter="fade">
                                      <p:cBhvr>
                                        <p:cTn id="14"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4"/>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7007022" y="18765"/>
            <a:ext cx="2031839" cy="1503561"/>
          </a:xfrm>
          <a:prstGeom prst="rect">
            <a:avLst/>
          </a:prstGeom>
        </p:spPr>
      </p:pic>
      <p:sp>
        <p:nvSpPr>
          <p:cNvPr id="17" name="TextBox 4"/>
          <p:cNvSpPr txBox="1"/>
          <p:nvPr/>
        </p:nvSpPr>
        <p:spPr>
          <a:xfrm>
            <a:off x="1444147" y="253042"/>
            <a:ext cx="8842853" cy="1025922"/>
          </a:xfrm>
          <a:prstGeom prst="rect">
            <a:avLst/>
          </a:prstGeom>
        </p:spPr>
        <p:txBody>
          <a:bodyPr wrap="square" lIns="0" tIns="0" rIns="0" bIns="0" rtlCol="0" anchor="t">
            <a:spAutoFit/>
          </a:bodyPr>
          <a:lstStyle/>
          <a:p>
            <a:pPr lvl="0">
              <a:lnSpc>
                <a:spcPts val="8000"/>
              </a:lnSpc>
              <a:spcBef>
                <a:spcPct val="0"/>
              </a:spcBef>
            </a:pPr>
            <a:r>
              <a:rPr lang="vi-VN" sz="5200" b="1" dirty="0">
                <a:latin typeface="Arial" panose="020B0604020202020204" pitchFamily="34" charset="0"/>
                <a:cs typeface="Arial" panose="020B0604020202020204" pitchFamily="34" charset="0"/>
              </a:rPr>
              <a:t>c. Cách vượt qua khó khăn</a:t>
            </a:r>
            <a:endParaRPr lang="en-US" sz="4500" u="none" dirty="0">
              <a:latin typeface="Arial" panose="020B0604020202020204" pitchFamily="34" charset="0"/>
              <a:cs typeface="Arial" panose="020B0604020202020204" pitchFamily="34" charset="0"/>
            </a:endParaRPr>
          </a:p>
        </p:txBody>
      </p:sp>
      <p:pic>
        <p:nvPicPr>
          <p:cNvPr id="19" name="Picture 2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894192">
            <a:off x="-1082064" y="8316063"/>
            <a:ext cx="2538400" cy="1398428"/>
          </a:xfrm>
          <a:prstGeom prst="rect">
            <a:avLst/>
          </a:prstGeom>
        </p:spPr>
      </p:pic>
      <p:pic>
        <p:nvPicPr>
          <p:cNvPr id="8" name="Picture 21"/>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956316">
            <a:off x="16619359" y="8523598"/>
            <a:ext cx="1489630" cy="1291916"/>
          </a:xfrm>
          <a:prstGeom prst="rect">
            <a:avLst/>
          </a:prstGeom>
        </p:spPr>
      </p:pic>
      <p:pic>
        <p:nvPicPr>
          <p:cNvPr id="9" name="Picture 2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81000" y="0"/>
            <a:ext cx="1723296" cy="1629298"/>
          </a:xfrm>
          <a:prstGeom prst="rect">
            <a:avLst/>
          </a:prstGeom>
        </p:spPr>
      </p:pic>
      <p:sp>
        <p:nvSpPr>
          <p:cNvPr id="2" name="Rectangle 1"/>
          <p:cNvSpPr/>
          <p:nvPr/>
        </p:nvSpPr>
        <p:spPr>
          <a:xfrm>
            <a:off x="1505179" y="1255081"/>
            <a:ext cx="11872966" cy="8184292"/>
          </a:xfrm>
          <a:prstGeom prst="rect">
            <a:avLst/>
          </a:prstGeom>
        </p:spPr>
        <p:txBody>
          <a:bodyPr wrap="square">
            <a:spAutoFit/>
          </a:bodyPr>
          <a:lstStyle/>
          <a:p>
            <a:pPr algn="just">
              <a:lnSpc>
                <a:spcPct val="150000"/>
              </a:lnSpc>
              <a:spcBef>
                <a:spcPts val="600"/>
              </a:spcBef>
              <a:spcAft>
                <a:spcPts val="1000"/>
              </a:spcAft>
              <a:tabLst>
                <a:tab pos="90170" algn="l"/>
                <a:tab pos="180340" algn="l"/>
              </a:tabLst>
            </a:pPr>
            <a:r>
              <a:rPr lang="de-DE" sz="4500" b="1" u="sng" dirty="0">
                <a:solidFill>
                  <a:srgbClr val="FF0000"/>
                </a:solidFill>
                <a:latin typeface="Arial" panose="020B0604020202020204" pitchFamily="34" charset="0"/>
                <a:ea typeface="Calibri" panose="020F0502020204030204" pitchFamily="34" charset="0"/>
                <a:cs typeface="Arial" panose="020B0604020202020204" pitchFamily="34" charset="0"/>
              </a:rPr>
              <a:t>Ví dụ</a:t>
            </a:r>
            <a:r>
              <a:rPr lang="de-DE" sz="45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vi-VN" sz="4500" b="1" dirty="0">
                <a:solidFill>
                  <a:srgbClr val="FF0000"/>
                </a:solidFill>
                <a:latin typeface="Arial" panose="020B0604020202020204" pitchFamily="34" charset="0"/>
                <a:ea typeface="Calibri" panose="020F0502020204030204" pitchFamily="34" charset="0"/>
                <a:cs typeface="Arial" panose="020B0604020202020204" pitchFamily="34" charset="0"/>
              </a:rPr>
              <a:t>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Bạn Minh gặp khó khăn trong học môn Toán.</a:t>
            </a:r>
            <a:endParaRPr lang="en-US" sz="4500" dirty="0">
              <a:latin typeface="Arial" panose="020B0604020202020204" pitchFamily="34" charset="0"/>
              <a:ea typeface="Calibri" panose="020F0502020204030204" pitchFamily="34" charset="0"/>
              <a:cs typeface="Arial" panose="020B0604020202020204" pitchFamily="34" charset="0"/>
            </a:endParaRPr>
          </a:p>
          <a:p>
            <a:pPr marL="1143000" lvl="1" indent="-685800" algn="just">
              <a:lnSpc>
                <a:spcPct val="150000"/>
              </a:lnSpc>
              <a:spcBef>
                <a:spcPts val="600"/>
              </a:spcBef>
              <a:spcAft>
                <a:spcPts val="1000"/>
              </a:spcAft>
              <a:buFont typeface="Wingdings" panose="05000000000000000000" pitchFamily="2" charset="2"/>
              <a:buChar char="v"/>
              <a:tabLst>
                <a:tab pos="90170" algn="l"/>
                <a:tab pos="180340" algn="l"/>
              </a:tabLst>
            </a:pP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Xác định nguyên nhân vì sao chưa học tốt môn Toán</a:t>
            </a:r>
            <a:endParaRPr lang="en-US" sz="4500" dirty="0">
              <a:latin typeface="Arial" panose="020B0604020202020204" pitchFamily="34" charset="0"/>
              <a:ea typeface="Calibri" panose="020F0502020204030204" pitchFamily="34" charset="0"/>
              <a:cs typeface="Arial" panose="020B0604020202020204" pitchFamily="34" charset="0"/>
            </a:endParaRPr>
          </a:p>
          <a:p>
            <a:pPr marL="1143000" lvl="1" indent="-685800" algn="just">
              <a:lnSpc>
                <a:spcPct val="150000"/>
              </a:lnSpc>
              <a:spcBef>
                <a:spcPts val="600"/>
              </a:spcBef>
              <a:spcAft>
                <a:spcPts val="1000"/>
              </a:spcAft>
              <a:buFont typeface="Wingdings" panose="05000000000000000000" pitchFamily="2" charset="2"/>
              <a:buChar char="v"/>
              <a:tabLst>
                <a:tab pos="90170" algn="l"/>
                <a:tab pos="180340" algn="l"/>
              </a:tabLst>
            </a:pP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Lập kế hoạch cụ thể trong việc học Toán</a:t>
            </a:r>
            <a:endParaRPr lang="en-US" sz="4500" dirty="0">
              <a:latin typeface="Arial" panose="020B0604020202020204" pitchFamily="34" charset="0"/>
              <a:ea typeface="Calibri" panose="020F0502020204030204" pitchFamily="34" charset="0"/>
              <a:cs typeface="Arial" panose="020B0604020202020204" pitchFamily="34" charset="0"/>
            </a:endParaRPr>
          </a:p>
          <a:p>
            <a:pPr marL="1143000" lvl="1" indent="-685800" algn="just">
              <a:lnSpc>
                <a:spcPct val="150000"/>
              </a:lnSpc>
              <a:spcBef>
                <a:spcPts val="600"/>
              </a:spcBef>
              <a:spcAft>
                <a:spcPts val="1000"/>
              </a:spcAft>
              <a:buFont typeface="Wingdings" panose="05000000000000000000" pitchFamily="2" charset="2"/>
              <a:buChar char="v"/>
              <a:tabLst>
                <a:tab pos="90170" algn="l"/>
                <a:tab pos="180340" algn="l"/>
              </a:tabLst>
            </a:pP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Luôn cố gắng hết sức, tin mình sẽ tiến bộ</a:t>
            </a:r>
            <a:endParaRPr lang="en-US" sz="4500" dirty="0">
              <a:latin typeface="Arial" panose="020B0604020202020204" pitchFamily="34" charset="0"/>
              <a:ea typeface="Calibri" panose="020F0502020204030204" pitchFamily="34" charset="0"/>
              <a:cs typeface="Arial" panose="020B0604020202020204" pitchFamily="34" charset="0"/>
            </a:endParaRPr>
          </a:p>
          <a:p>
            <a:pPr marL="1143000" lvl="1" indent="-685800" algn="just">
              <a:lnSpc>
                <a:spcPct val="150000"/>
              </a:lnSpc>
              <a:spcBef>
                <a:spcPts val="600"/>
              </a:spcBef>
              <a:spcAft>
                <a:spcPts val="1000"/>
              </a:spcAft>
              <a:buFont typeface="Wingdings" panose="05000000000000000000" pitchFamily="2" charset="2"/>
              <a:buChar char="v"/>
              <a:tabLst>
                <a:tab pos="90170" algn="l"/>
                <a:tab pos="180340" algn="l"/>
              </a:tabLst>
            </a:pP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Tìm kiếm sự hỗ trợ từ th</a:t>
            </a:r>
            <a:r>
              <a:rPr lang="vi-VN" sz="4500">
                <a:solidFill>
                  <a:srgbClr val="000000"/>
                </a:solidFill>
                <a:latin typeface="Arial" panose="020B0604020202020204" pitchFamily="34" charset="0"/>
                <a:ea typeface="Calibri" panose="020F0502020204030204" pitchFamily="34" charset="0"/>
                <a:cs typeface="Arial" panose="020B0604020202020204" pitchFamily="34" charset="0"/>
              </a:rPr>
              <a:t>ầ</a:t>
            </a:r>
            <a:r>
              <a:rPr lang="de-DE" sz="4500">
                <a:solidFill>
                  <a:srgbClr val="000000"/>
                </a:solidFill>
                <a:latin typeface="Arial" panose="020B0604020202020204" pitchFamily="34" charset="0"/>
                <a:ea typeface="Calibri" panose="020F0502020204030204" pitchFamily="34" charset="0"/>
                <a:cs typeface="Arial" panose="020B0604020202020204" pitchFamily="34" charset="0"/>
              </a:rPr>
              <a:t>y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cô, bạn bè...</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3" name="Picture 11"/>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13560567" y="1255081"/>
            <a:ext cx="4062597" cy="8620894"/>
          </a:xfrm>
          <a:prstGeom prst="rect">
            <a:avLst/>
          </a:prstGeom>
        </p:spPr>
      </p:pic>
    </p:spTree>
    <p:extLst>
      <p:ext uri="{BB962C8B-B14F-4D97-AF65-F5344CB8AC3E}">
        <p14:creationId xmlns:p14="http://schemas.microsoft.com/office/powerpoint/2010/main" val="143550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barn(inVertical)">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37" fill="hold"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barn(outVertical)">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barn(inVertical)">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37" fill="hold"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barn(outVertical)">
                                      <p:cBhvr>
                                        <p:cTn id="3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p:cNvPicPr>
            <a:picLocks noChangeAspect="1"/>
          </p:cNvPicPr>
          <p:nvPr/>
        </p:nvPicPr>
        <p:blipFill>
          <a:blip r:embed="rId2"/>
          <a:srcRect b="64907"/>
          <a:stretch>
            <a:fillRect/>
          </a:stretch>
        </p:blipFill>
        <p:spPr>
          <a:xfrm>
            <a:off x="0" y="7898217"/>
            <a:ext cx="18288000" cy="2388783"/>
          </a:xfrm>
          <a:prstGeom prst="rect">
            <a:avLst/>
          </a:prstGeom>
        </p:spPr>
      </p:pic>
      <p:pic>
        <p:nvPicPr>
          <p:cNvPr id="6" name="Picture 6"/>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l="7297" b="26380"/>
          <a:stretch>
            <a:fillRect/>
          </a:stretch>
        </p:blipFill>
        <p:spPr>
          <a:xfrm>
            <a:off x="13030200" y="5531885"/>
            <a:ext cx="5682836" cy="4755115"/>
          </a:xfrm>
          <a:prstGeom prst="rect">
            <a:avLst/>
          </a:prstGeom>
        </p:spPr>
      </p:pic>
      <p:pic>
        <p:nvPicPr>
          <p:cNvPr id="7" name="Picture 7"/>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b="16675"/>
          <a:stretch>
            <a:fillRect/>
          </a:stretch>
        </p:blipFill>
        <p:spPr>
          <a:xfrm>
            <a:off x="-31845" y="-10236"/>
            <a:ext cx="4058573" cy="7744536"/>
          </a:xfrm>
          <a:prstGeom prst="rect">
            <a:avLst/>
          </a:prstGeom>
        </p:spPr>
      </p:pic>
      <p:pic>
        <p:nvPicPr>
          <p:cNvPr id="14"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78890" y="7124700"/>
            <a:ext cx="3437102" cy="3355862"/>
          </a:xfrm>
          <a:prstGeom prst="rect">
            <a:avLst/>
          </a:prstGeom>
        </p:spPr>
      </p:pic>
      <p:sp>
        <p:nvSpPr>
          <p:cNvPr id="15" name="TextBox 4"/>
          <p:cNvSpPr txBox="1"/>
          <p:nvPr/>
        </p:nvSpPr>
        <p:spPr>
          <a:xfrm>
            <a:off x="5396400" y="1109954"/>
            <a:ext cx="10624650" cy="979755"/>
          </a:xfrm>
          <a:prstGeom prst="rect">
            <a:avLst/>
          </a:prstGeom>
        </p:spPr>
        <p:txBody>
          <a:bodyPr lIns="0" tIns="0" rIns="0" bIns="0" rtlCol="0" anchor="t">
            <a:spAutoFit/>
          </a:bodyPr>
          <a:lstStyle/>
          <a:p>
            <a:pPr marL="0" lvl="0" indent="0" algn="ctr">
              <a:lnSpc>
                <a:spcPts val="8000"/>
              </a:lnSpc>
              <a:spcBef>
                <a:spcPct val="0"/>
              </a:spcBef>
            </a:pPr>
            <a:r>
              <a:rPr lang="vi-VN" sz="6400" b="1" u="none" spc="400" dirty="0">
                <a:solidFill>
                  <a:srgbClr val="C3113D"/>
                </a:solidFill>
              </a:rPr>
              <a:t>HƯỚNG DẪN VỀ NHÀ</a:t>
            </a:r>
            <a:endParaRPr lang="en-US" sz="6400" b="1" u="none" spc="400" dirty="0">
              <a:solidFill>
                <a:srgbClr val="C3113D"/>
              </a:solidFill>
            </a:endParaRPr>
          </a:p>
        </p:txBody>
      </p:sp>
      <p:pic>
        <p:nvPicPr>
          <p:cNvPr id="16" name="Picture 14"/>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6078200" y="58674"/>
            <a:ext cx="2209800" cy="1635252"/>
          </a:xfrm>
          <a:prstGeom prst="rect">
            <a:avLst/>
          </a:prstGeom>
        </p:spPr>
      </p:pic>
      <p:sp>
        <p:nvSpPr>
          <p:cNvPr id="17" name="Rectangle 16"/>
          <p:cNvSpPr/>
          <p:nvPr/>
        </p:nvSpPr>
        <p:spPr>
          <a:xfrm>
            <a:off x="5263051" y="2171668"/>
            <a:ext cx="10891349" cy="3770263"/>
          </a:xfrm>
          <a:prstGeom prst="rect">
            <a:avLst/>
          </a:prstGeom>
        </p:spPr>
        <p:txBody>
          <a:bodyPr wrap="square">
            <a:spAutoFit/>
          </a:bodyPr>
          <a:lstStyle/>
          <a:p>
            <a:pPr algn="just">
              <a:lnSpc>
                <a:spcPct val="150000"/>
              </a:lnSpc>
              <a:spcBef>
                <a:spcPts val="300"/>
              </a:spcBef>
              <a:spcAft>
                <a:spcPts val="300"/>
              </a:spcAft>
            </a:pPr>
            <a:r>
              <a:rPr lang="vi-VN" sz="5200" dirty="0">
                <a:solidFill>
                  <a:srgbClr val="000000"/>
                </a:solidFill>
                <a:ea typeface="Calibri" panose="020F0502020204030204" pitchFamily="34" charset="0"/>
                <a:cs typeface="Arial" panose="020B0604020202020204" pitchFamily="34" charset="0"/>
              </a:rPr>
              <a:t>Ôn lại kiến thức đã học</a:t>
            </a:r>
          </a:p>
          <a:p>
            <a:pPr algn="just">
              <a:lnSpc>
                <a:spcPct val="150000"/>
              </a:lnSpc>
              <a:spcBef>
                <a:spcPts val="300"/>
              </a:spcBef>
              <a:spcAft>
                <a:spcPts val="300"/>
              </a:spcAft>
            </a:pPr>
            <a:r>
              <a:rPr lang="vi-VN" sz="5200" dirty="0">
                <a:solidFill>
                  <a:srgbClr val="000000"/>
                </a:solidFill>
                <a:ea typeface="Calibri" panose="020F0502020204030204" pitchFamily="34" charset="0"/>
                <a:cs typeface="Arial" panose="020B0604020202020204" pitchFamily="34" charset="0"/>
              </a:rPr>
              <a:t>Chuẩn bị trước kiến thức </a:t>
            </a:r>
            <a:r>
              <a:rPr lang="vi-VN" sz="5200" b="1" dirty="0">
                <a:solidFill>
                  <a:srgbClr val="000000"/>
                </a:solidFill>
                <a:ea typeface="Calibri" panose="020F0502020204030204" pitchFamily="34" charset="0"/>
                <a:cs typeface="Arial" panose="020B0604020202020204" pitchFamily="34" charset="0"/>
              </a:rPr>
              <a:t>tuần 9 - Vượt qua khó khăn (tiết 2)</a:t>
            </a:r>
          </a:p>
        </p:txBody>
      </p:sp>
      <p:pic>
        <p:nvPicPr>
          <p:cNvPr id="19" name="Picture 23"/>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4302457" y="2400300"/>
            <a:ext cx="854057" cy="854057"/>
          </a:xfrm>
          <a:prstGeom prst="rect">
            <a:avLst/>
          </a:prstGeom>
        </p:spPr>
      </p:pic>
      <p:pic>
        <p:nvPicPr>
          <p:cNvPr id="23" name="Picture 23"/>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4302457" y="3771900"/>
            <a:ext cx="854057" cy="854057"/>
          </a:xfrm>
          <a:prstGeom prst="rect">
            <a:avLst/>
          </a:prstGeom>
        </p:spPr>
      </p:pic>
    </p:spTree>
    <p:extLst>
      <p:ext uri="{BB962C8B-B14F-4D97-AF65-F5344CB8AC3E}">
        <p14:creationId xmlns:p14="http://schemas.microsoft.com/office/powerpoint/2010/main" val="3367568035"/>
      </p:ext>
    </p:extLst>
  </p:cSld>
  <p:clrMapOvr>
    <a:masterClrMapping/>
  </p:clrMapOvr>
  <p:transition spd="slow">
    <p:strips dir="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7"/>
          <p:cNvSpPr txBox="1"/>
          <p:nvPr/>
        </p:nvSpPr>
        <p:spPr>
          <a:xfrm>
            <a:off x="1524000" y="3343486"/>
            <a:ext cx="15240000" cy="3145028"/>
          </a:xfrm>
          <a:prstGeom prst="rect">
            <a:avLst/>
          </a:prstGeom>
        </p:spPr>
        <p:txBody>
          <a:bodyPr wrap="square" lIns="0" tIns="0" rIns="0" bIns="0" rtlCol="0" anchor="t">
            <a:spAutoFit/>
          </a:bodyPr>
          <a:lstStyle/>
          <a:p>
            <a:pPr marL="0" lvl="0" indent="0" algn="ctr">
              <a:lnSpc>
                <a:spcPct val="150000"/>
              </a:lnSpc>
              <a:spcBef>
                <a:spcPct val="0"/>
              </a:spcBef>
            </a:pPr>
            <a:r>
              <a:rPr lang="vi-VN" sz="7200" b="1" dirty="0">
                <a:solidFill>
                  <a:srgbClr val="C3113D"/>
                </a:solidFill>
              </a:rPr>
              <a:t>CẢM ƠN CÁC EM ĐÃ </a:t>
            </a:r>
          </a:p>
          <a:p>
            <a:pPr marL="0" lvl="0" indent="0" algn="ctr">
              <a:lnSpc>
                <a:spcPct val="150000"/>
              </a:lnSpc>
              <a:spcBef>
                <a:spcPct val="0"/>
              </a:spcBef>
            </a:pPr>
            <a:r>
              <a:rPr lang="vi-VN" sz="7200" b="1" dirty="0">
                <a:solidFill>
                  <a:srgbClr val="C3113D"/>
                </a:solidFill>
              </a:rPr>
              <a:t>LẮNG NGHE BÀI GIẢNG!</a:t>
            </a:r>
            <a:endParaRPr lang="en-US" sz="7200" b="1" u="none" dirty="0">
              <a:solidFill>
                <a:srgbClr val="C3113D"/>
              </a:solidFill>
            </a:endParaRPr>
          </a:p>
        </p:txBody>
      </p:sp>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803706">
            <a:off x="-1065371" y="4513212"/>
            <a:ext cx="2247300" cy="1969197"/>
          </a:xfrm>
          <a:prstGeom prst="rect">
            <a:avLst/>
          </a:prstGeom>
        </p:spPr>
      </p:pic>
      <p:pic>
        <p:nvPicPr>
          <p:cNvPr id="12" name="Picture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8367595" y="1445403"/>
            <a:ext cx="1552810" cy="1473757"/>
          </a:xfrm>
          <a:prstGeom prst="rect">
            <a:avLst/>
          </a:prstGeom>
        </p:spPr>
      </p:pic>
      <p:pic>
        <p:nvPicPr>
          <p:cNvPr id="14" name="Picture 5"/>
          <p:cNvPicPr>
            <a:picLocks noChangeAspect="1"/>
          </p:cNvPicPr>
          <p:nvPr/>
        </p:nvPicPr>
        <p:blipFill>
          <a:blip r:embed="rId6"/>
          <a:srcRect b="64907"/>
          <a:stretch>
            <a:fillRect/>
          </a:stretch>
        </p:blipFill>
        <p:spPr>
          <a:xfrm>
            <a:off x="0" y="7898217"/>
            <a:ext cx="18288000" cy="2388783"/>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4644937" y="6730045"/>
            <a:ext cx="3643063" cy="3556955"/>
          </a:xfrm>
          <a:prstGeom prst="rect">
            <a:avLst/>
          </a:prstGeom>
        </p:spPr>
      </p:pic>
      <p:pic>
        <p:nvPicPr>
          <p:cNvPr id="16" name="Picture 9"/>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4307" t="5308"/>
          <a:stretch>
            <a:fillRect/>
          </a:stretch>
        </p:blipFill>
        <p:spPr>
          <a:xfrm>
            <a:off x="0" y="0"/>
            <a:ext cx="3673770" cy="2247293"/>
          </a:xfrm>
          <a:prstGeom prst="rect">
            <a:avLst/>
          </a:prstGeom>
        </p:spPr>
      </p:pic>
      <p:pic>
        <p:nvPicPr>
          <p:cNvPr id="17" name="Picture 10"/>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l="4307" t="5308"/>
          <a:stretch>
            <a:fillRect/>
          </a:stretch>
        </p:blipFill>
        <p:spPr>
          <a:xfrm flipH="1">
            <a:off x="14644937" y="-1"/>
            <a:ext cx="3673770" cy="2247293"/>
          </a:xfrm>
          <a:prstGeom prst="rect">
            <a:avLst/>
          </a:prstGeom>
        </p:spPr>
      </p:pic>
      <p:pic>
        <p:nvPicPr>
          <p:cNvPr id="18" name="Picture 12"/>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rcRect/>
          <a:stretch>
            <a:fillRect/>
          </a:stretch>
        </p:blipFill>
        <p:spPr>
          <a:xfrm>
            <a:off x="0" y="7091485"/>
            <a:ext cx="2819400" cy="3137024"/>
          </a:xfrm>
          <a:prstGeom prst="rect">
            <a:avLst/>
          </a:prstGeom>
        </p:spPr>
      </p:pic>
      <p:pic>
        <p:nvPicPr>
          <p:cNvPr id="19" name="Picture 24"/>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p:blipFill>
        <p:spPr>
          <a:xfrm rot="-894192">
            <a:off x="16865878" y="3997233"/>
            <a:ext cx="2538400" cy="1398428"/>
          </a:xfrm>
          <a:prstGeom prst="rect">
            <a:avLst/>
          </a:prstGeom>
        </p:spPr>
      </p:pic>
    </p:spTree>
    <p:extLst>
      <p:ext uri="{BB962C8B-B14F-4D97-AF65-F5344CB8AC3E}">
        <p14:creationId xmlns:p14="http://schemas.microsoft.com/office/powerpoint/2010/main" val="2884055968"/>
      </p:ext>
    </p:extLst>
  </p:cSld>
  <p:clrMapOvr>
    <a:masterClrMapping/>
  </p:clrMapOvr>
  <mc:AlternateContent xmlns:mc="http://schemas.openxmlformats.org/markup-compatibility/2006" xmlns:p14="http://schemas.microsoft.com/office/powerpoint/2010/main">
    <mc:Choice Requires="p14">
      <p:transition spd="slow" p14:dur="900">
        <p14:flythrough hasBounce="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729" r="16048" b="1106"/>
          <a:stretch>
            <a:fillRect/>
          </a:stretch>
        </p:blipFill>
        <p:spPr>
          <a:xfrm rot="-5400000">
            <a:off x="7923685" y="-1547054"/>
            <a:ext cx="6975516" cy="13753114"/>
          </a:xfrm>
          <a:prstGeom prst="rect">
            <a:avLst/>
          </a:prstGeom>
        </p:spPr>
      </p:pic>
      <p:pic>
        <p:nvPicPr>
          <p:cNvPr id="4" name="Picture 4"/>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7297" b="26380"/>
          <a:stretch>
            <a:fillRect/>
          </a:stretch>
        </p:blipFill>
        <p:spPr>
          <a:xfrm>
            <a:off x="-406356" y="4407111"/>
            <a:ext cx="6472391" cy="5904341"/>
          </a:xfrm>
          <a:prstGeom prst="rect">
            <a:avLst/>
          </a:prstGeom>
        </p:spPr>
      </p:pic>
      <p:sp>
        <p:nvSpPr>
          <p:cNvPr id="5" name="TextBox 5"/>
          <p:cNvSpPr txBox="1"/>
          <p:nvPr/>
        </p:nvSpPr>
        <p:spPr>
          <a:xfrm>
            <a:off x="5229966" y="4433634"/>
            <a:ext cx="12942727" cy="1936428"/>
          </a:xfrm>
          <a:prstGeom prst="rect">
            <a:avLst/>
          </a:prstGeom>
        </p:spPr>
        <p:txBody>
          <a:bodyPr wrap="square" lIns="0" tIns="0" rIns="0" bIns="0" rtlCol="0" anchor="t">
            <a:spAutoFit/>
          </a:bodyPr>
          <a:lstStyle/>
          <a:p>
            <a:pPr algn="ctr">
              <a:lnSpc>
                <a:spcPts val="15112"/>
              </a:lnSpc>
            </a:pPr>
            <a:r>
              <a:rPr lang="vi-VN" sz="9000" b="1" dirty="0">
                <a:solidFill>
                  <a:srgbClr val="C3113D"/>
                </a:solidFill>
              </a:rPr>
              <a:t>VƯỢT QUA KHÓ KHĂN</a:t>
            </a:r>
            <a:endParaRPr lang="en-US" sz="9000" b="1" dirty="0">
              <a:solidFill>
                <a:srgbClr val="C3113D"/>
              </a:solidFill>
            </a:endParaRPr>
          </a:p>
        </p:txBody>
      </p:sp>
      <p:grpSp>
        <p:nvGrpSpPr>
          <p:cNvPr id="7" name="Group 7"/>
          <p:cNvGrpSpPr/>
          <p:nvPr/>
        </p:nvGrpSpPr>
        <p:grpSpPr>
          <a:xfrm>
            <a:off x="7010445" y="2509864"/>
            <a:ext cx="9390153" cy="1260694"/>
            <a:chOff x="0" y="0"/>
            <a:chExt cx="2845501" cy="317500"/>
          </a:xfrm>
        </p:grpSpPr>
        <p:sp>
          <p:nvSpPr>
            <p:cNvPr id="8" name="Freeform 8"/>
            <p:cNvSpPr/>
            <p:nvPr/>
          </p:nvSpPr>
          <p:spPr>
            <a:xfrm>
              <a:off x="10160" y="16510"/>
              <a:ext cx="2822641" cy="289560"/>
            </a:xfrm>
            <a:custGeom>
              <a:avLst/>
              <a:gdLst/>
              <a:ahLst/>
              <a:cxnLst/>
              <a:rect l="l" t="t" r="r" b="b"/>
              <a:pathLst>
                <a:path w="2822641" h="289560">
                  <a:moveTo>
                    <a:pt x="2822641" y="289560"/>
                  </a:moveTo>
                  <a:lnTo>
                    <a:pt x="0" y="281940"/>
                  </a:lnTo>
                  <a:lnTo>
                    <a:pt x="0" y="113654"/>
                  </a:lnTo>
                  <a:lnTo>
                    <a:pt x="17780" y="19050"/>
                  </a:lnTo>
                  <a:lnTo>
                    <a:pt x="1405413" y="0"/>
                  </a:lnTo>
                  <a:lnTo>
                    <a:pt x="2803591" y="5080"/>
                  </a:lnTo>
                  <a:close/>
                </a:path>
              </a:pathLst>
            </a:custGeom>
            <a:solidFill>
              <a:srgbClr val="06605A"/>
            </a:solidFill>
          </p:spPr>
          <p:txBody>
            <a:bodyPr/>
            <a:lstStyle/>
            <a:p>
              <a:endParaRPr lang="en-US"/>
            </a:p>
          </p:txBody>
        </p:sp>
        <p:sp>
          <p:nvSpPr>
            <p:cNvPr id="9" name="Freeform 9"/>
            <p:cNvSpPr/>
            <p:nvPr/>
          </p:nvSpPr>
          <p:spPr>
            <a:xfrm>
              <a:off x="-3810" y="0"/>
              <a:ext cx="2851851" cy="316230"/>
            </a:xfrm>
            <a:custGeom>
              <a:avLst/>
              <a:gdLst/>
              <a:ahLst/>
              <a:cxnLst/>
              <a:rect l="l" t="t" r="r" b="b"/>
              <a:pathLst>
                <a:path w="2851851" h="316230">
                  <a:moveTo>
                    <a:pt x="2817561" y="21590"/>
                  </a:moveTo>
                  <a:cubicBezTo>
                    <a:pt x="2818831" y="34290"/>
                    <a:pt x="2818831" y="44450"/>
                    <a:pt x="2820101" y="54610"/>
                  </a:cubicBezTo>
                  <a:cubicBezTo>
                    <a:pt x="2822641" y="67284"/>
                    <a:pt x="2823911" y="71537"/>
                    <a:pt x="2826451" y="75638"/>
                  </a:cubicBezTo>
                  <a:cubicBezTo>
                    <a:pt x="2826451" y="81561"/>
                    <a:pt x="2839151" y="198359"/>
                    <a:pt x="2845501" y="204283"/>
                  </a:cubicBezTo>
                  <a:cubicBezTo>
                    <a:pt x="2851851" y="213244"/>
                    <a:pt x="2848041" y="222357"/>
                    <a:pt x="2848041" y="231318"/>
                  </a:cubicBezTo>
                  <a:cubicBezTo>
                    <a:pt x="2848041" y="239216"/>
                    <a:pt x="2849311" y="246506"/>
                    <a:pt x="2850581" y="255270"/>
                  </a:cubicBezTo>
                  <a:cubicBezTo>
                    <a:pt x="2850581" y="276860"/>
                    <a:pt x="2850581" y="290830"/>
                    <a:pt x="2850581" y="314960"/>
                  </a:cubicBezTo>
                  <a:cubicBezTo>
                    <a:pt x="2827721" y="314960"/>
                    <a:pt x="2807401" y="316230"/>
                    <a:pt x="2783392" y="314960"/>
                  </a:cubicBezTo>
                  <a:cubicBezTo>
                    <a:pt x="2642213" y="309880"/>
                    <a:pt x="2498861" y="316230"/>
                    <a:pt x="2357682" y="311150"/>
                  </a:cubicBezTo>
                  <a:cubicBezTo>
                    <a:pt x="2272975" y="307340"/>
                    <a:pt x="2190439" y="309880"/>
                    <a:pt x="2105732" y="307340"/>
                  </a:cubicBezTo>
                  <a:cubicBezTo>
                    <a:pt x="2066636" y="306070"/>
                    <a:pt x="2027540" y="304800"/>
                    <a:pt x="1988444" y="303530"/>
                  </a:cubicBezTo>
                  <a:cubicBezTo>
                    <a:pt x="1964552" y="303530"/>
                    <a:pt x="1942832" y="304800"/>
                    <a:pt x="1918940" y="304800"/>
                  </a:cubicBezTo>
                  <a:cubicBezTo>
                    <a:pt x="1858125" y="303530"/>
                    <a:pt x="1690882" y="304800"/>
                    <a:pt x="1630066" y="303530"/>
                  </a:cubicBezTo>
                  <a:cubicBezTo>
                    <a:pt x="1586626" y="302260"/>
                    <a:pt x="717831" y="311150"/>
                    <a:pt x="674391" y="309880"/>
                  </a:cubicBezTo>
                  <a:cubicBezTo>
                    <a:pt x="663531" y="309880"/>
                    <a:pt x="650499" y="311150"/>
                    <a:pt x="639639" y="311150"/>
                  </a:cubicBezTo>
                  <a:cubicBezTo>
                    <a:pt x="613575" y="311150"/>
                    <a:pt x="589684" y="312420"/>
                    <a:pt x="563620" y="312420"/>
                  </a:cubicBezTo>
                  <a:cubicBezTo>
                    <a:pt x="498460" y="312420"/>
                    <a:pt x="435472" y="311150"/>
                    <a:pt x="370313" y="309880"/>
                  </a:cubicBezTo>
                  <a:cubicBezTo>
                    <a:pt x="331217" y="308610"/>
                    <a:pt x="292121" y="307340"/>
                    <a:pt x="255197" y="306070"/>
                  </a:cubicBezTo>
                  <a:cubicBezTo>
                    <a:pt x="185694" y="304800"/>
                    <a:pt x="116190" y="303530"/>
                    <a:pt x="48260" y="303530"/>
                  </a:cubicBezTo>
                  <a:cubicBezTo>
                    <a:pt x="38100" y="303530"/>
                    <a:pt x="29210" y="303530"/>
                    <a:pt x="19050" y="302260"/>
                  </a:cubicBezTo>
                  <a:cubicBezTo>
                    <a:pt x="10160" y="300990"/>
                    <a:pt x="5080" y="294640"/>
                    <a:pt x="7620" y="285750"/>
                  </a:cubicBezTo>
                  <a:cubicBezTo>
                    <a:pt x="16510" y="254101"/>
                    <a:pt x="12700" y="250303"/>
                    <a:pt x="11430" y="246354"/>
                  </a:cubicBezTo>
                  <a:cubicBezTo>
                    <a:pt x="10160" y="238305"/>
                    <a:pt x="6350" y="230407"/>
                    <a:pt x="7620" y="222357"/>
                  </a:cubicBezTo>
                  <a:cubicBezTo>
                    <a:pt x="5080" y="212333"/>
                    <a:pt x="0" y="88244"/>
                    <a:pt x="7620" y="78068"/>
                  </a:cubicBezTo>
                  <a:cubicBezTo>
                    <a:pt x="8890" y="76094"/>
                    <a:pt x="7620" y="73967"/>
                    <a:pt x="8890" y="71993"/>
                  </a:cubicBezTo>
                  <a:cubicBezTo>
                    <a:pt x="10160" y="68803"/>
                    <a:pt x="12700" y="65310"/>
                    <a:pt x="13970" y="44450"/>
                  </a:cubicBezTo>
                  <a:cubicBezTo>
                    <a:pt x="13970" y="41910"/>
                    <a:pt x="15240" y="39370"/>
                    <a:pt x="16510" y="38100"/>
                  </a:cubicBezTo>
                  <a:cubicBezTo>
                    <a:pt x="38100" y="35560"/>
                    <a:pt x="61890" y="30480"/>
                    <a:pt x="96642" y="29210"/>
                  </a:cubicBezTo>
                  <a:cubicBezTo>
                    <a:pt x="155286" y="25400"/>
                    <a:pt x="213930" y="22860"/>
                    <a:pt x="274745" y="20320"/>
                  </a:cubicBezTo>
                  <a:cubicBezTo>
                    <a:pt x="316013" y="17780"/>
                    <a:pt x="357281" y="16510"/>
                    <a:pt x="396377" y="13970"/>
                  </a:cubicBezTo>
                  <a:cubicBezTo>
                    <a:pt x="435472" y="11430"/>
                    <a:pt x="476740" y="8890"/>
                    <a:pt x="515836" y="8890"/>
                  </a:cubicBezTo>
                  <a:cubicBezTo>
                    <a:pt x="559276" y="7620"/>
                    <a:pt x="602716" y="10160"/>
                    <a:pt x="646155" y="8890"/>
                  </a:cubicBezTo>
                  <a:cubicBezTo>
                    <a:pt x="700455" y="8890"/>
                    <a:pt x="1684366" y="6350"/>
                    <a:pt x="1738665" y="5080"/>
                  </a:cubicBezTo>
                  <a:cubicBezTo>
                    <a:pt x="1790793" y="3810"/>
                    <a:pt x="1842921" y="2540"/>
                    <a:pt x="1897221" y="2540"/>
                  </a:cubicBezTo>
                  <a:cubicBezTo>
                    <a:pt x="1986272" y="1270"/>
                    <a:pt x="2073152" y="0"/>
                    <a:pt x="2162203" y="0"/>
                  </a:cubicBezTo>
                  <a:cubicBezTo>
                    <a:pt x="2199127" y="0"/>
                    <a:pt x="2238223" y="2540"/>
                    <a:pt x="2275147" y="2540"/>
                  </a:cubicBezTo>
                  <a:cubicBezTo>
                    <a:pt x="2377230" y="3810"/>
                    <a:pt x="2481485" y="5080"/>
                    <a:pt x="2583569" y="7620"/>
                  </a:cubicBezTo>
                  <a:cubicBezTo>
                    <a:pt x="2637869" y="8890"/>
                    <a:pt x="2692168" y="12700"/>
                    <a:pt x="2746468" y="16510"/>
                  </a:cubicBezTo>
                  <a:cubicBezTo>
                    <a:pt x="2759500" y="16510"/>
                    <a:pt x="2772532" y="16510"/>
                    <a:pt x="2783392" y="16510"/>
                  </a:cubicBezTo>
                  <a:cubicBezTo>
                    <a:pt x="2798511" y="17780"/>
                    <a:pt x="2807401" y="20320"/>
                    <a:pt x="2817561" y="21590"/>
                  </a:cubicBezTo>
                  <a:close/>
                  <a:moveTo>
                    <a:pt x="2827721" y="298450"/>
                  </a:moveTo>
                  <a:cubicBezTo>
                    <a:pt x="2828991" y="281940"/>
                    <a:pt x="2830261" y="269240"/>
                    <a:pt x="2830261" y="256540"/>
                  </a:cubicBezTo>
                  <a:cubicBezTo>
                    <a:pt x="2828991" y="245747"/>
                    <a:pt x="2827721" y="237697"/>
                    <a:pt x="2827721" y="229040"/>
                  </a:cubicBezTo>
                  <a:cubicBezTo>
                    <a:pt x="2827721" y="225091"/>
                    <a:pt x="2830261" y="221142"/>
                    <a:pt x="2828991" y="217193"/>
                  </a:cubicBezTo>
                  <a:cubicBezTo>
                    <a:pt x="2828991" y="213548"/>
                    <a:pt x="2827721" y="209751"/>
                    <a:pt x="2826451" y="206105"/>
                  </a:cubicBezTo>
                  <a:cubicBezTo>
                    <a:pt x="2821371" y="200486"/>
                    <a:pt x="2809941" y="84143"/>
                    <a:pt x="2809941" y="78524"/>
                  </a:cubicBezTo>
                  <a:cubicBezTo>
                    <a:pt x="2807401" y="73815"/>
                    <a:pt x="2804861" y="68955"/>
                    <a:pt x="2802321" y="63500"/>
                  </a:cubicBezTo>
                  <a:cubicBezTo>
                    <a:pt x="2801051" y="44450"/>
                    <a:pt x="2799781" y="43180"/>
                    <a:pt x="2776876" y="41910"/>
                  </a:cubicBezTo>
                  <a:cubicBezTo>
                    <a:pt x="2770360" y="41910"/>
                    <a:pt x="2766016" y="41910"/>
                    <a:pt x="2759500" y="40640"/>
                  </a:cubicBezTo>
                  <a:cubicBezTo>
                    <a:pt x="2705200" y="36830"/>
                    <a:pt x="2648729" y="31750"/>
                    <a:pt x="2594429" y="30480"/>
                  </a:cubicBezTo>
                  <a:cubicBezTo>
                    <a:pt x="2461938" y="26670"/>
                    <a:pt x="2327274" y="25400"/>
                    <a:pt x="2194783" y="22860"/>
                  </a:cubicBezTo>
                  <a:cubicBezTo>
                    <a:pt x="2175235" y="22860"/>
                    <a:pt x="2153515" y="22860"/>
                    <a:pt x="2133967" y="22860"/>
                  </a:cubicBezTo>
                  <a:cubicBezTo>
                    <a:pt x="2101388" y="22860"/>
                    <a:pt x="2068808" y="22860"/>
                    <a:pt x="2038400" y="22860"/>
                  </a:cubicBezTo>
                  <a:cubicBezTo>
                    <a:pt x="1968896" y="22860"/>
                    <a:pt x="1899393" y="22860"/>
                    <a:pt x="1832061" y="24130"/>
                  </a:cubicBezTo>
                  <a:cubicBezTo>
                    <a:pt x="1773417" y="25400"/>
                    <a:pt x="785163" y="29210"/>
                    <a:pt x="726519" y="29210"/>
                  </a:cubicBezTo>
                  <a:cubicBezTo>
                    <a:pt x="630951" y="29210"/>
                    <a:pt x="535384" y="26670"/>
                    <a:pt x="439816" y="33020"/>
                  </a:cubicBezTo>
                  <a:cubicBezTo>
                    <a:pt x="389861" y="36830"/>
                    <a:pt x="342077" y="36830"/>
                    <a:pt x="294293" y="38100"/>
                  </a:cubicBezTo>
                  <a:cubicBezTo>
                    <a:pt x="211758" y="41910"/>
                    <a:pt x="129222" y="45720"/>
                    <a:pt x="49530" y="50800"/>
                  </a:cubicBezTo>
                  <a:cubicBezTo>
                    <a:pt x="36830" y="50800"/>
                    <a:pt x="34290" y="53340"/>
                    <a:pt x="33020" y="64854"/>
                  </a:cubicBezTo>
                  <a:cubicBezTo>
                    <a:pt x="31750" y="67588"/>
                    <a:pt x="31750" y="70322"/>
                    <a:pt x="30480" y="73056"/>
                  </a:cubicBezTo>
                  <a:cubicBezTo>
                    <a:pt x="29210" y="77612"/>
                    <a:pt x="26670" y="82017"/>
                    <a:pt x="25400" y="86573"/>
                  </a:cubicBezTo>
                  <a:cubicBezTo>
                    <a:pt x="20320" y="91434"/>
                    <a:pt x="26670" y="210206"/>
                    <a:pt x="29210" y="215067"/>
                  </a:cubicBezTo>
                  <a:cubicBezTo>
                    <a:pt x="29210" y="220231"/>
                    <a:pt x="29210" y="225547"/>
                    <a:pt x="30480" y="230711"/>
                  </a:cubicBezTo>
                  <a:cubicBezTo>
                    <a:pt x="30480" y="234508"/>
                    <a:pt x="33020" y="238305"/>
                    <a:pt x="33020" y="242102"/>
                  </a:cubicBezTo>
                  <a:cubicBezTo>
                    <a:pt x="33020" y="246203"/>
                    <a:pt x="33020" y="250303"/>
                    <a:pt x="31750" y="256540"/>
                  </a:cubicBezTo>
                  <a:cubicBezTo>
                    <a:pt x="31750" y="260350"/>
                    <a:pt x="31750" y="262890"/>
                    <a:pt x="31750" y="266700"/>
                  </a:cubicBezTo>
                  <a:cubicBezTo>
                    <a:pt x="31750" y="276860"/>
                    <a:pt x="35560" y="280670"/>
                    <a:pt x="44450" y="280670"/>
                  </a:cubicBezTo>
                  <a:cubicBezTo>
                    <a:pt x="66234" y="280670"/>
                    <a:pt x="96642" y="281940"/>
                    <a:pt x="124878" y="281940"/>
                  </a:cubicBezTo>
                  <a:cubicBezTo>
                    <a:pt x="166146" y="281940"/>
                    <a:pt x="209586" y="279400"/>
                    <a:pt x="250853" y="281940"/>
                  </a:cubicBezTo>
                  <a:cubicBezTo>
                    <a:pt x="318185" y="285750"/>
                    <a:pt x="385517" y="288290"/>
                    <a:pt x="452848" y="287020"/>
                  </a:cubicBezTo>
                  <a:cubicBezTo>
                    <a:pt x="496288" y="285750"/>
                    <a:pt x="537556" y="288290"/>
                    <a:pt x="580996" y="288290"/>
                  </a:cubicBezTo>
                  <a:cubicBezTo>
                    <a:pt x="643983" y="288290"/>
                    <a:pt x="706971" y="287020"/>
                    <a:pt x="769959" y="288290"/>
                  </a:cubicBezTo>
                  <a:cubicBezTo>
                    <a:pt x="863354" y="289560"/>
                    <a:pt x="1888533" y="279400"/>
                    <a:pt x="1984100" y="281940"/>
                  </a:cubicBezTo>
                  <a:cubicBezTo>
                    <a:pt x="2025368" y="283210"/>
                    <a:pt x="2066636" y="284480"/>
                    <a:pt x="2105732" y="284480"/>
                  </a:cubicBezTo>
                  <a:cubicBezTo>
                    <a:pt x="2177407" y="287020"/>
                    <a:pt x="2246911" y="283210"/>
                    <a:pt x="2318586" y="287020"/>
                  </a:cubicBezTo>
                  <a:cubicBezTo>
                    <a:pt x="2377230" y="289560"/>
                    <a:pt x="2435874" y="289560"/>
                    <a:pt x="2494517" y="292100"/>
                  </a:cubicBezTo>
                  <a:cubicBezTo>
                    <a:pt x="2581397" y="295910"/>
                    <a:pt x="2668276" y="298450"/>
                    <a:pt x="2755156" y="299720"/>
                  </a:cubicBezTo>
                  <a:cubicBezTo>
                    <a:pt x="2787736" y="299720"/>
                    <a:pt x="2807401" y="298450"/>
                    <a:pt x="2827721" y="298450"/>
                  </a:cubicBezTo>
                  <a:close/>
                </a:path>
              </a:pathLst>
            </a:custGeom>
            <a:solidFill>
              <a:srgbClr val="06605A"/>
            </a:solidFill>
          </p:spPr>
          <p:txBody>
            <a:bodyPr/>
            <a:lstStyle/>
            <a:p>
              <a:endParaRPr lang="en-US"/>
            </a:p>
          </p:txBody>
        </p:sp>
      </p:grpSp>
      <p:sp>
        <p:nvSpPr>
          <p:cNvPr id="10" name="TextBox 10"/>
          <p:cNvSpPr txBox="1"/>
          <p:nvPr/>
        </p:nvSpPr>
        <p:spPr>
          <a:xfrm>
            <a:off x="7670984" y="2687355"/>
            <a:ext cx="8563479" cy="984885"/>
          </a:xfrm>
          <a:prstGeom prst="rect">
            <a:avLst/>
          </a:prstGeom>
        </p:spPr>
        <p:txBody>
          <a:bodyPr wrap="square" lIns="0" tIns="0" rIns="0" bIns="0" rtlCol="0" anchor="t">
            <a:spAutoFit/>
          </a:bodyPr>
          <a:lstStyle/>
          <a:p>
            <a:pPr marL="0" lvl="0" indent="0" algn="ctr">
              <a:spcBef>
                <a:spcPct val="0"/>
              </a:spcBef>
            </a:pPr>
            <a:r>
              <a:rPr lang="vi-VN" sz="6400" b="1" spc="188" dirty="0">
                <a:solidFill>
                  <a:srgbClr val="FFFFFF"/>
                </a:solidFill>
              </a:rPr>
              <a:t>Chủ đề 3 – Tuần 8</a:t>
            </a:r>
            <a:endParaRPr lang="en-US" sz="6400" b="1" u="none" spc="188" dirty="0">
              <a:solidFill>
                <a:srgbClr val="FFFFFF"/>
              </a:solidFill>
            </a:endParaRPr>
          </a:p>
        </p:txBody>
      </p:sp>
      <p:pic>
        <p:nvPicPr>
          <p:cNvPr id="11" name="Picture 11"/>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699515" y="569260"/>
            <a:ext cx="1378911" cy="2544970"/>
          </a:xfrm>
          <a:prstGeom prst="rect">
            <a:avLst/>
          </a:prstGeom>
        </p:spPr>
      </p:pic>
      <p:pic>
        <p:nvPicPr>
          <p:cNvPr id="12" name="Picture 12"/>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rot="-1136537">
            <a:off x="5968377" y="2588916"/>
            <a:ext cx="1466160" cy="1391519"/>
          </a:xfrm>
          <a:prstGeom prst="rect">
            <a:avLst/>
          </a:prstGeom>
        </p:spPr>
      </p:pic>
      <p:pic>
        <p:nvPicPr>
          <p:cNvPr id="14" name="Picture 24"/>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894192">
            <a:off x="-702009" y="3113153"/>
            <a:ext cx="1707041" cy="940425"/>
          </a:xfrm>
          <a:prstGeom prst="rect">
            <a:avLst/>
          </a:prstGeom>
        </p:spPr>
      </p:pic>
      <p:pic>
        <p:nvPicPr>
          <p:cNvPr id="15" name="Picture 14"/>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a:off x="478234" y="313949"/>
            <a:ext cx="3507441" cy="2595506"/>
          </a:xfrm>
          <a:prstGeom prst="rect">
            <a:avLst/>
          </a:prstGeom>
        </p:spPr>
      </p:pic>
      <p:sp>
        <p:nvSpPr>
          <p:cNvPr id="13" name="TextBox 5"/>
          <p:cNvSpPr txBox="1"/>
          <p:nvPr/>
        </p:nvSpPr>
        <p:spPr>
          <a:xfrm>
            <a:off x="15167405" y="6396585"/>
            <a:ext cx="2483150" cy="984885"/>
          </a:xfrm>
          <a:prstGeom prst="rect">
            <a:avLst/>
          </a:prstGeom>
        </p:spPr>
        <p:txBody>
          <a:bodyPr wrap="square" lIns="0" tIns="0" rIns="0" bIns="0" rtlCol="0" anchor="t">
            <a:spAutoFit/>
          </a:bodyPr>
          <a:lstStyle/>
          <a:p>
            <a:pPr algn="r"/>
            <a:r>
              <a:rPr lang="vi-VN" sz="6400" b="1" i="1" dirty="0">
                <a:solidFill>
                  <a:srgbClr val="C3113D"/>
                </a:solidFill>
              </a:rPr>
              <a:t>(tiết 1)</a:t>
            </a:r>
            <a:endParaRPr lang="en-US" sz="6400" b="1" i="1" dirty="0">
              <a:solidFill>
                <a:srgbClr val="C3113D"/>
              </a:solidFill>
            </a:endParaRPr>
          </a:p>
        </p:txBody>
      </p:sp>
    </p:spTree>
    <p:extLst>
      <p:ext uri="{BB962C8B-B14F-4D97-AF65-F5344CB8AC3E}">
        <p14:creationId xmlns:p14="http://schemas.microsoft.com/office/powerpoint/2010/main" val="624056601"/>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2672320" y="782574"/>
            <a:ext cx="5410200" cy="927370"/>
          </a:xfrm>
          <a:prstGeom prst="rect">
            <a:avLst/>
          </a:prstGeom>
        </p:spPr>
        <p:txBody>
          <a:bodyPr wrap="square" lIns="0" tIns="0" rIns="0" bIns="0" rtlCol="0" anchor="t">
            <a:spAutoFit/>
          </a:bodyPr>
          <a:lstStyle/>
          <a:p>
            <a:pPr>
              <a:lnSpc>
                <a:spcPts val="7679"/>
              </a:lnSpc>
            </a:pPr>
            <a:r>
              <a:rPr lang="vi-VN" sz="6399" b="1" spc="319" dirty="0">
                <a:solidFill>
                  <a:srgbClr val="FF0000"/>
                </a:solidFill>
                <a:latin typeface="Arial" panose="020B0604020202020204" pitchFamily="34" charset="0"/>
                <a:cs typeface="Arial" panose="020B0604020202020204" pitchFamily="34" charset="0"/>
              </a:rPr>
              <a:t>KHỞI ĐỘNG</a:t>
            </a:r>
            <a:endParaRPr lang="en-US" sz="6399" b="1" spc="319" dirty="0">
              <a:solidFill>
                <a:srgbClr val="FF0000"/>
              </a:solidFill>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457200" y="342900"/>
            <a:ext cx="1771762" cy="1866799"/>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r="16072" b="46388"/>
          <a:stretch>
            <a:fillRect/>
          </a:stretch>
        </p:blipFill>
        <p:spPr>
          <a:xfrm>
            <a:off x="15240000" y="8036421"/>
            <a:ext cx="3101113" cy="2265130"/>
          </a:xfrm>
          <a:prstGeom prst="rect">
            <a:avLst/>
          </a:prstGeom>
        </p:spPr>
      </p:pic>
      <p:pic>
        <p:nvPicPr>
          <p:cNvPr id="10" name="Picture 10"/>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rot="-4038955">
            <a:off x="-571078" y="8679413"/>
            <a:ext cx="1669447" cy="2186181"/>
          </a:xfrm>
          <a:prstGeom prst="rect">
            <a:avLst/>
          </a:prstGeom>
        </p:spPr>
      </p:pic>
      <p:sp>
        <p:nvSpPr>
          <p:cNvPr id="11" name="TextBox 10"/>
          <p:cNvSpPr txBox="1"/>
          <p:nvPr/>
        </p:nvSpPr>
        <p:spPr>
          <a:xfrm>
            <a:off x="2672320" y="2095500"/>
            <a:ext cx="11843307" cy="892552"/>
          </a:xfrm>
          <a:prstGeom prst="rect">
            <a:avLst/>
          </a:prstGeom>
          <a:noFill/>
        </p:spPr>
        <p:txBody>
          <a:bodyPr wrap="none" rtlCol="0">
            <a:spAutoFit/>
          </a:bodyPr>
          <a:lstStyle/>
          <a:p>
            <a:r>
              <a:rPr lang="vi-VN" sz="5200" b="1" dirty="0"/>
              <a:t>Cả lớp tham gia trò chơi “Chụp ảnh”</a:t>
            </a:r>
            <a:endParaRPr lang="en-US" sz="5200" b="1" dirty="0"/>
          </a:p>
        </p:txBody>
      </p:sp>
      <p:pic>
        <p:nvPicPr>
          <p:cNvPr id="12" name="Picture 11"/>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219200" y="3126007"/>
            <a:ext cx="4953000" cy="6508542"/>
          </a:xfrm>
          <a:prstGeom prst="rect">
            <a:avLst/>
          </a:prstGeom>
        </p:spPr>
      </p:pic>
      <p:sp>
        <p:nvSpPr>
          <p:cNvPr id="13" name="Rectangle 12"/>
          <p:cNvSpPr/>
          <p:nvPr/>
        </p:nvSpPr>
        <p:spPr>
          <a:xfrm>
            <a:off x="6400800" y="3126007"/>
            <a:ext cx="10972800" cy="5286062"/>
          </a:xfrm>
          <a:prstGeom prst="rect">
            <a:avLst/>
          </a:prstGeom>
        </p:spPr>
        <p:txBody>
          <a:bodyPr wrap="square">
            <a:spAutoFit/>
          </a:bodyPr>
          <a:lstStyle/>
          <a:p>
            <a:pPr algn="just">
              <a:lnSpc>
                <a:spcPct val="150000"/>
              </a:lnSpc>
              <a:spcBef>
                <a:spcPts val="600"/>
              </a:spcBef>
              <a:tabLst>
                <a:tab pos="90170" algn="l"/>
                <a:tab pos="180340" algn="l"/>
              </a:tabLst>
            </a:pPr>
            <a:r>
              <a:rPr lang="vi-VN" sz="45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Mỗi nhóm nhận một tình huống cụ thể trong sinh hoạt hằng ngày của </a:t>
            </a:r>
            <a:r>
              <a:rPr lang="vi-VN" sz="4500" dirty="0">
                <a:solidFill>
                  <a:srgbClr val="000000"/>
                </a:solidFill>
                <a:latin typeface="Arial" panose="020B0604020202020204" pitchFamily="34" charset="0"/>
                <a:ea typeface="Calibri" panose="020F0502020204030204" pitchFamily="34" charset="0"/>
                <a:cs typeface="Arial" panose="020B0604020202020204" pitchFamily="34" charset="0"/>
              </a:rPr>
              <a:t>học sinh</a:t>
            </a:r>
            <a:r>
              <a:rPr lang="de-DE" sz="4500" dirty="0">
                <a:solidFill>
                  <a:srgbClr val="000000"/>
                </a:solidFill>
                <a:latin typeface="Arial" panose="020B0604020202020204" pitchFamily="34" charset="0"/>
                <a:ea typeface="Calibri" panose="020F0502020204030204" pitchFamily="34" charset="0"/>
                <a:cs typeface="Arial" panose="020B0604020202020204" pitchFamily="34" charset="0"/>
              </a:rPr>
              <a:t>. Trong vòng 2 phút, cả nhóm sử dụng các hành động để tạo hình và chụp ảnh. Khán giả xem và nói về tình huống đó.</a:t>
            </a:r>
            <a:endParaRPr lang="en-US" sz="4500" dirty="0">
              <a:effectLst/>
              <a:latin typeface="Arial" panose="020B0604020202020204" pitchFamily="34" charset="0"/>
              <a:ea typeface="Calibri" panose="020F0502020204030204" pitchFamily="34" charset="0"/>
              <a:cs typeface="Arial" panose="020B0604020202020204" pitchFamily="34" charset="0"/>
            </a:endParaRPr>
          </a:p>
        </p:txBody>
      </p:sp>
    </p:spTree>
  </p:cSld>
  <p:clrMapOvr>
    <a:masterClrMapping/>
  </p:clrMapOvr>
  <p:transition spd="slow">
    <p:strip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par>
                                <p:cTn id="8" presetID="16" presetClass="entr" presetSubtype="21" fill="hold"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arn(inVertical)">
                                      <p:cBhvr>
                                        <p:cTn id="1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5"/>
          <p:cNvSpPr txBox="1"/>
          <p:nvPr/>
        </p:nvSpPr>
        <p:spPr>
          <a:xfrm>
            <a:off x="2362200" y="782573"/>
            <a:ext cx="5410200" cy="927370"/>
          </a:xfrm>
          <a:prstGeom prst="rect">
            <a:avLst/>
          </a:prstGeom>
        </p:spPr>
        <p:txBody>
          <a:bodyPr wrap="square" lIns="0" tIns="0" rIns="0" bIns="0" rtlCol="0" anchor="t">
            <a:spAutoFit/>
          </a:bodyPr>
          <a:lstStyle/>
          <a:p>
            <a:pPr>
              <a:lnSpc>
                <a:spcPts val="7679"/>
              </a:lnSpc>
            </a:pPr>
            <a:r>
              <a:rPr lang="vi-VN" sz="6399" b="1" spc="319" dirty="0">
                <a:solidFill>
                  <a:srgbClr val="FF0000"/>
                </a:solidFill>
                <a:latin typeface="Arial" panose="020B0604020202020204" pitchFamily="34" charset="0"/>
                <a:cs typeface="Arial" panose="020B0604020202020204" pitchFamily="34" charset="0"/>
              </a:rPr>
              <a:t>KHỞI ĐỘNG</a:t>
            </a:r>
            <a:endParaRPr lang="en-US" sz="6399" b="1" spc="319" dirty="0">
              <a:solidFill>
                <a:srgbClr val="FF0000"/>
              </a:solidFill>
              <a:latin typeface="Arial" panose="020B0604020202020204" pitchFamily="34" charset="0"/>
              <a:cs typeface="Arial" panose="020B0604020202020204" pitchFamily="34" charset="0"/>
            </a:endParaRPr>
          </a:p>
        </p:txBody>
      </p:sp>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8600" y="342899"/>
            <a:ext cx="1771762" cy="1866799"/>
          </a:xfrm>
          <a:prstGeom prst="rect">
            <a:avLst/>
          </a:prstGeom>
        </p:spPr>
      </p:pic>
      <p:pic>
        <p:nvPicPr>
          <p:cNvPr id="10" name="Picture 1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038955">
            <a:off x="-378683" y="7794985"/>
            <a:ext cx="2317377" cy="3034661"/>
          </a:xfrm>
          <a:prstGeom prst="rect">
            <a:avLst/>
          </a:prstGeom>
        </p:spPr>
      </p:pic>
      <p:sp>
        <p:nvSpPr>
          <p:cNvPr id="11" name="TextBox 10"/>
          <p:cNvSpPr txBox="1"/>
          <p:nvPr/>
        </p:nvSpPr>
        <p:spPr>
          <a:xfrm>
            <a:off x="2133600" y="1770024"/>
            <a:ext cx="14929880" cy="5495415"/>
          </a:xfrm>
          <a:prstGeom prst="rect">
            <a:avLst/>
          </a:prstGeom>
          <a:noFill/>
        </p:spPr>
        <p:txBody>
          <a:bodyPr wrap="square" rtlCol="0">
            <a:spAutoFit/>
          </a:bodyPr>
          <a:lstStyle/>
          <a:p>
            <a:pPr marL="685800" indent="-685800" algn="just">
              <a:lnSpc>
                <a:spcPct val="150000"/>
              </a:lnSpc>
              <a:buFont typeface="Wingdings" panose="05000000000000000000" pitchFamily="2" charset="2"/>
              <a:buChar char="v"/>
            </a:pPr>
            <a:r>
              <a:rPr lang="vi-VN" sz="4800" dirty="0"/>
              <a:t>Làm thế nào để các em có thể tạo ra một bức ảnh trong thời gian ngắn như vậy?</a:t>
            </a:r>
          </a:p>
          <a:p>
            <a:pPr marL="685800" indent="-685800" algn="just">
              <a:lnSpc>
                <a:spcPct val="150000"/>
              </a:lnSpc>
              <a:buFont typeface="Wingdings" panose="05000000000000000000" pitchFamily="2" charset="2"/>
              <a:buChar char="v"/>
            </a:pPr>
            <a:r>
              <a:rPr lang="vi-VN" sz="4800" dirty="0"/>
              <a:t>Các em gặp khó khăn gì không? Nếu có, các em đã giải quyết như thế nào?</a:t>
            </a:r>
          </a:p>
          <a:p>
            <a:pPr marL="685800" indent="-685800" algn="just">
              <a:lnSpc>
                <a:spcPct val="150000"/>
              </a:lnSpc>
              <a:buFont typeface="Wingdings" panose="05000000000000000000" pitchFamily="2" charset="2"/>
              <a:buChar char="v"/>
            </a:pPr>
            <a:r>
              <a:rPr lang="vi-VN" sz="4800" dirty="0"/>
              <a:t>Hoạt động này giúp em nhận ra điều gì?</a:t>
            </a:r>
          </a:p>
        </p:txBody>
      </p:sp>
      <p:pic>
        <p:nvPicPr>
          <p:cNvPr id="7" name="Picture 7"/>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306162" y="5227944"/>
            <a:ext cx="4981838" cy="5083508"/>
          </a:xfrm>
          <a:prstGeom prst="rect">
            <a:avLst/>
          </a:prstGeom>
        </p:spPr>
      </p:pic>
    </p:spTree>
    <p:extLst>
      <p:ext uri="{BB962C8B-B14F-4D97-AF65-F5344CB8AC3E}">
        <p14:creationId xmlns:p14="http://schemas.microsoft.com/office/powerpoint/2010/main" val="31130358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randombar(horizontal)">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 calcmode="lin" valueType="num">
                                      <p:cBhvr>
                                        <p:cTn id="12"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13" dur="500" fill="hold"/>
                                        <p:tgtEl>
                                          <p:spTgt spid="11">
                                            <p:txEl>
                                              <p:pRg st="1" end="1"/>
                                            </p:txEl>
                                          </p:spTgt>
                                        </p:tgtEl>
                                        <p:attrNameLst>
                                          <p:attrName>ppt_h</p:attrName>
                                        </p:attrNameLst>
                                      </p:cBhvr>
                                      <p:tavLst>
                                        <p:tav tm="0">
                                          <p:val>
                                            <p:fltVal val="0"/>
                                          </p:val>
                                        </p:tav>
                                        <p:tav tm="100000">
                                          <p:val>
                                            <p:strVal val="#ppt_h"/>
                                          </p:val>
                                        </p:tav>
                                      </p:tavLst>
                                    </p:anim>
                                    <p:animEffect transition="in" filter="fade">
                                      <p:cBhvr>
                                        <p:cTn id="14" dur="500"/>
                                        <p:tgtEl>
                                          <p:spTgt spid="11">
                                            <p:txEl>
                                              <p:pRg st="1" end="1"/>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11">
                                            <p:txEl>
                                              <p:pRg st="2" end="2"/>
                                            </p:txEl>
                                          </p:spTgt>
                                        </p:tgtEl>
                                        <p:attrNameLst>
                                          <p:attrName>style.visibility</p:attrName>
                                        </p:attrNameLst>
                                      </p:cBhvr>
                                      <p:to>
                                        <p:strVal val="visible"/>
                                      </p:to>
                                    </p:set>
                                    <p:animEffect transition="in" filter="randombar(horizontal)">
                                      <p:cBhvr>
                                        <p:cTn id="19" dur="500"/>
                                        <p:tgtEl>
                                          <p:spTgt spid="1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t="26790" r="2168"/>
          <a:stretch>
            <a:fillRect/>
          </a:stretch>
        </p:blipFill>
        <p:spPr>
          <a:xfrm>
            <a:off x="325682" y="0"/>
            <a:ext cx="5283925" cy="4125878"/>
          </a:xfrm>
          <a:prstGeom prst="rect">
            <a:avLst/>
          </a:prstGeom>
        </p:spPr>
      </p:pic>
      <p:sp>
        <p:nvSpPr>
          <p:cNvPr id="4" name="TextBox 4"/>
          <p:cNvSpPr txBox="1"/>
          <p:nvPr/>
        </p:nvSpPr>
        <p:spPr>
          <a:xfrm>
            <a:off x="728000" y="338311"/>
            <a:ext cx="4479288" cy="2954655"/>
          </a:xfrm>
          <a:prstGeom prst="rect">
            <a:avLst/>
          </a:prstGeom>
        </p:spPr>
        <p:txBody>
          <a:bodyPr wrap="square" lIns="0" tIns="0" rIns="0" bIns="0" rtlCol="0" anchor="t">
            <a:spAutoFit/>
          </a:bodyPr>
          <a:lstStyle/>
          <a:p>
            <a:pPr marL="0" lvl="0" indent="0" algn="ctr">
              <a:lnSpc>
                <a:spcPct val="150000"/>
              </a:lnSpc>
              <a:spcBef>
                <a:spcPct val="0"/>
              </a:spcBef>
            </a:pPr>
            <a:r>
              <a:rPr lang="vi-VN" sz="6400" b="1" dirty="0">
                <a:solidFill>
                  <a:srgbClr val="FFFFFF"/>
                </a:solidFill>
              </a:rPr>
              <a:t>NỘI DUNG BÀI HỌC</a:t>
            </a:r>
            <a:endParaRPr lang="en-US" sz="6400" b="1" u="none" dirty="0">
              <a:solidFill>
                <a:srgbClr val="FFFFFF"/>
              </a:solidFill>
            </a:endParaRPr>
          </a:p>
        </p:txBody>
      </p:sp>
      <p:grpSp>
        <p:nvGrpSpPr>
          <p:cNvPr id="6" name="Group 6"/>
          <p:cNvGrpSpPr/>
          <p:nvPr/>
        </p:nvGrpSpPr>
        <p:grpSpPr>
          <a:xfrm>
            <a:off x="6023697" y="1032196"/>
            <a:ext cx="11590275" cy="4949504"/>
            <a:chOff x="0" y="0"/>
            <a:chExt cx="4063114" cy="1675757"/>
          </a:xfrm>
        </p:grpSpPr>
        <p:sp>
          <p:nvSpPr>
            <p:cNvPr id="7" name="Freeform 7"/>
            <p:cNvSpPr/>
            <p:nvPr/>
          </p:nvSpPr>
          <p:spPr>
            <a:xfrm>
              <a:off x="10160" y="16510"/>
              <a:ext cx="4040254" cy="1647817"/>
            </a:xfrm>
            <a:custGeom>
              <a:avLst/>
              <a:gdLst/>
              <a:ahLst/>
              <a:cxnLst/>
              <a:rect l="l" t="t" r="r" b="b"/>
              <a:pathLst>
                <a:path w="4040254" h="1647817">
                  <a:moveTo>
                    <a:pt x="4040254" y="1647817"/>
                  </a:moveTo>
                  <a:lnTo>
                    <a:pt x="0" y="1640197"/>
                  </a:lnTo>
                  <a:lnTo>
                    <a:pt x="0" y="584733"/>
                  </a:lnTo>
                  <a:lnTo>
                    <a:pt x="17780" y="19050"/>
                  </a:lnTo>
                  <a:lnTo>
                    <a:pt x="2012655" y="0"/>
                  </a:lnTo>
                  <a:lnTo>
                    <a:pt x="4021204" y="5080"/>
                  </a:lnTo>
                  <a:close/>
                </a:path>
              </a:pathLst>
            </a:custGeom>
            <a:solidFill>
              <a:srgbClr val="FFFFFF"/>
            </a:solidFill>
          </p:spPr>
          <p:txBody>
            <a:bodyPr/>
            <a:lstStyle/>
            <a:p>
              <a:endParaRPr lang="en-US"/>
            </a:p>
          </p:txBody>
        </p:sp>
        <p:sp>
          <p:nvSpPr>
            <p:cNvPr id="8" name="Freeform 8"/>
            <p:cNvSpPr/>
            <p:nvPr/>
          </p:nvSpPr>
          <p:spPr>
            <a:xfrm>
              <a:off x="-3810" y="0"/>
              <a:ext cx="4069464" cy="1674487"/>
            </a:xfrm>
            <a:custGeom>
              <a:avLst/>
              <a:gdLst/>
              <a:ahLst/>
              <a:cxnLst/>
              <a:rect l="l" t="t" r="r" b="b"/>
              <a:pathLst>
                <a:path w="4069464" h="1674487">
                  <a:moveTo>
                    <a:pt x="4035174" y="21590"/>
                  </a:moveTo>
                  <a:cubicBezTo>
                    <a:pt x="4036444" y="34290"/>
                    <a:pt x="4036444" y="44450"/>
                    <a:pt x="4037714" y="54610"/>
                  </a:cubicBezTo>
                  <a:cubicBezTo>
                    <a:pt x="4040254" y="88301"/>
                    <a:pt x="4041524" y="122992"/>
                    <a:pt x="4044064" y="156445"/>
                  </a:cubicBezTo>
                  <a:cubicBezTo>
                    <a:pt x="4044064" y="204766"/>
                    <a:pt x="4056764" y="1157550"/>
                    <a:pt x="4063114" y="1205871"/>
                  </a:cubicBezTo>
                  <a:cubicBezTo>
                    <a:pt x="4069464" y="1278971"/>
                    <a:pt x="4065654" y="1353311"/>
                    <a:pt x="4065654" y="1426411"/>
                  </a:cubicBezTo>
                  <a:cubicBezTo>
                    <a:pt x="4065654" y="1490839"/>
                    <a:pt x="4066924" y="1550311"/>
                    <a:pt x="4068194" y="1613527"/>
                  </a:cubicBezTo>
                  <a:cubicBezTo>
                    <a:pt x="4068194" y="1635117"/>
                    <a:pt x="4068194" y="1649087"/>
                    <a:pt x="4068194" y="1673217"/>
                  </a:cubicBezTo>
                  <a:cubicBezTo>
                    <a:pt x="4045334" y="1673217"/>
                    <a:pt x="4025014" y="1674487"/>
                    <a:pt x="3997056" y="1673217"/>
                  </a:cubicBezTo>
                  <a:cubicBezTo>
                    <a:pt x="3793110" y="1668137"/>
                    <a:pt x="3586026" y="1674487"/>
                    <a:pt x="3382081" y="1669407"/>
                  </a:cubicBezTo>
                  <a:cubicBezTo>
                    <a:pt x="3259713" y="1665597"/>
                    <a:pt x="3140483" y="1668137"/>
                    <a:pt x="3018115" y="1665597"/>
                  </a:cubicBezTo>
                  <a:cubicBezTo>
                    <a:pt x="2961638" y="1664327"/>
                    <a:pt x="2905161" y="1663057"/>
                    <a:pt x="2848683" y="1661787"/>
                  </a:cubicBezTo>
                  <a:cubicBezTo>
                    <a:pt x="2814169" y="1661787"/>
                    <a:pt x="2782793" y="1663057"/>
                    <a:pt x="2748279" y="1663057"/>
                  </a:cubicBezTo>
                  <a:cubicBezTo>
                    <a:pt x="2660426" y="1661787"/>
                    <a:pt x="2418828" y="1663057"/>
                    <a:pt x="2330975" y="1661787"/>
                  </a:cubicBezTo>
                  <a:cubicBezTo>
                    <a:pt x="2268222" y="1660517"/>
                    <a:pt x="1013170" y="1669407"/>
                    <a:pt x="950417" y="1668137"/>
                  </a:cubicBezTo>
                  <a:cubicBezTo>
                    <a:pt x="934729" y="1668137"/>
                    <a:pt x="915903" y="1669407"/>
                    <a:pt x="900215" y="1669407"/>
                  </a:cubicBezTo>
                  <a:cubicBezTo>
                    <a:pt x="862564" y="1669407"/>
                    <a:pt x="828050" y="1670677"/>
                    <a:pt x="790398" y="1670677"/>
                  </a:cubicBezTo>
                  <a:cubicBezTo>
                    <a:pt x="696269" y="1670677"/>
                    <a:pt x="605278" y="1669407"/>
                    <a:pt x="511149" y="1668137"/>
                  </a:cubicBezTo>
                  <a:cubicBezTo>
                    <a:pt x="454672" y="1666867"/>
                    <a:pt x="398195" y="1665597"/>
                    <a:pt x="344855" y="1664327"/>
                  </a:cubicBezTo>
                  <a:cubicBezTo>
                    <a:pt x="244451" y="1663057"/>
                    <a:pt x="144047" y="1661787"/>
                    <a:pt x="48260" y="1661787"/>
                  </a:cubicBezTo>
                  <a:cubicBezTo>
                    <a:pt x="38100" y="1661787"/>
                    <a:pt x="29210" y="1661787"/>
                    <a:pt x="19050" y="1660517"/>
                  </a:cubicBezTo>
                  <a:cubicBezTo>
                    <a:pt x="10160" y="1659247"/>
                    <a:pt x="5080" y="1652897"/>
                    <a:pt x="7620" y="1644007"/>
                  </a:cubicBezTo>
                  <a:cubicBezTo>
                    <a:pt x="16510" y="1612260"/>
                    <a:pt x="12700" y="1581285"/>
                    <a:pt x="11430" y="1549072"/>
                  </a:cubicBezTo>
                  <a:cubicBezTo>
                    <a:pt x="10160" y="1483405"/>
                    <a:pt x="6350" y="1418977"/>
                    <a:pt x="7620" y="1353311"/>
                  </a:cubicBezTo>
                  <a:cubicBezTo>
                    <a:pt x="5080" y="1271538"/>
                    <a:pt x="0" y="259281"/>
                    <a:pt x="7620" y="176269"/>
                  </a:cubicBezTo>
                  <a:cubicBezTo>
                    <a:pt x="8890" y="160162"/>
                    <a:pt x="7620" y="142816"/>
                    <a:pt x="8890" y="126709"/>
                  </a:cubicBezTo>
                  <a:cubicBezTo>
                    <a:pt x="10160" y="100690"/>
                    <a:pt x="12700" y="72194"/>
                    <a:pt x="13970" y="44450"/>
                  </a:cubicBezTo>
                  <a:cubicBezTo>
                    <a:pt x="13970" y="41910"/>
                    <a:pt x="15240" y="39370"/>
                    <a:pt x="16510" y="38100"/>
                  </a:cubicBezTo>
                  <a:cubicBezTo>
                    <a:pt x="38100" y="35560"/>
                    <a:pt x="65606" y="30480"/>
                    <a:pt x="115808" y="29210"/>
                  </a:cubicBezTo>
                  <a:cubicBezTo>
                    <a:pt x="200524" y="25400"/>
                    <a:pt x="285240" y="22860"/>
                    <a:pt x="373094" y="20320"/>
                  </a:cubicBezTo>
                  <a:cubicBezTo>
                    <a:pt x="432709" y="17780"/>
                    <a:pt x="492324" y="16510"/>
                    <a:pt x="548801" y="13970"/>
                  </a:cubicBezTo>
                  <a:cubicBezTo>
                    <a:pt x="605278" y="11430"/>
                    <a:pt x="664893" y="8890"/>
                    <a:pt x="721370" y="8890"/>
                  </a:cubicBezTo>
                  <a:cubicBezTo>
                    <a:pt x="784123" y="7620"/>
                    <a:pt x="846876" y="10160"/>
                    <a:pt x="909628" y="8890"/>
                  </a:cubicBezTo>
                  <a:cubicBezTo>
                    <a:pt x="988069" y="8890"/>
                    <a:pt x="2409415" y="6350"/>
                    <a:pt x="2487856" y="5080"/>
                  </a:cubicBezTo>
                  <a:cubicBezTo>
                    <a:pt x="2563159" y="3810"/>
                    <a:pt x="2638462" y="2540"/>
                    <a:pt x="2716903" y="2540"/>
                  </a:cubicBezTo>
                  <a:cubicBezTo>
                    <a:pt x="2845546" y="1270"/>
                    <a:pt x="2971051" y="0"/>
                    <a:pt x="3099694" y="0"/>
                  </a:cubicBezTo>
                  <a:cubicBezTo>
                    <a:pt x="3153033" y="0"/>
                    <a:pt x="3209511" y="2540"/>
                    <a:pt x="3262851" y="2540"/>
                  </a:cubicBezTo>
                  <a:cubicBezTo>
                    <a:pt x="3410319" y="3810"/>
                    <a:pt x="3560925" y="5080"/>
                    <a:pt x="3708394" y="7620"/>
                  </a:cubicBezTo>
                  <a:cubicBezTo>
                    <a:pt x="3786835" y="8890"/>
                    <a:pt x="3865275" y="12700"/>
                    <a:pt x="3943716" y="16510"/>
                  </a:cubicBezTo>
                  <a:cubicBezTo>
                    <a:pt x="3962542" y="16510"/>
                    <a:pt x="3981368" y="16510"/>
                    <a:pt x="3997056" y="16510"/>
                  </a:cubicBezTo>
                  <a:cubicBezTo>
                    <a:pt x="4016124" y="17780"/>
                    <a:pt x="4025014" y="20320"/>
                    <a:pt x="4035174" y="21590"/>
                  </a:cubicBezTo>
                  <a:close/>
                  <a:moveTo>
                    <a:pt x="4045334" y="1656707"/>
                  </a:moveTo>
                  <a:cubicBezTo>
                    <a:pt x="4046604" y="1640197"/>
                    <a:pt x="4047874" y="1627497"/>
                    <a:pt x="4047874" y="1614797"/>
                  </a:cubicBezTo>
                  <a:cubicBezTo>
                    <a:pt x="4046604" y="1544116"/>
                    <a:pt x="4045334" y="1478449"/>
                    <a:pt x="4045334" y="1407827"/>
                  </a:cubicBezTo>
                  <a:cubicBezTo>
                    <a:pt x="4045334" y="1375613"/>
                    <a:pt x="4047874" y="1343399"/>
                    <a:pt x="4046604" y="1311185"/>
                  </a:cubicBezTo>
                  <a:cubicBezTo>
                    <a:pt x="4046604" y="1281449"/>
                    <a:pt x="4045334" y="1250475"/>
                    <a:pt x="4044064" y="1220739"/>
                  </a:cubicBezTo>
                  <a:cubicBezTo>
                    <a:pt x="4038984" y="1174896"/>
                    <a:pt x="4027554" y="225829"/>
                    <a:pt x="4027554" y="179986"/>
                  </a:cubicBezTo>
                  <a:cubicBezTo>
                    <a:pt x="4025014" y="141577"/>
                    <a:pt x="4022474" y="101929"/>
                    <a:pt x="4019934" y="63500"/>
                  </a:cubicBezTo>
                  <a:cubicBezTo>
                    <a:pt x="4018664" y="44450"/>
                    <a:pt x="4017394" y="43180"/>
                    <a:pt x="3987643" y="41910"/>
                  </a:cubicBezTo>
                  <a:cubicBezTo>
                    <a:pt x="3978230" y="41910"/>
                    <a:pt x="3971955" y="41910"/>
                    <a:pt x="3962542" y="40640"/>
                  </a:cubicBezTo>
                  <a:cubicBezTo>
                    <a:pt x="3884101" y="36830"/>
                    <a:pt x="3802523" y="31750"/>
                    <a:pt x="3724082" y="30480"/>
                  </a:cubicBezTo>
                  <a:cubicBezTo>
                    <a:pt x="3532687" y="26670"/>
                    <a:pt x="3338154" y="25400"/>
                    <a:pt x="3146758" y="22860"/>
                  </a:cubicBezTo>
                  <a:cubicBezTo>
                    <a:pt x="3118520" y="22860"/>
                    <a:pt x="3087143" y="22860"/>
                    <a:pt x="3058905" y="22860"/>
                  </a:cubicBezTo>
                  <a:cubicBezTo>
                    <a:pt x="3011840" y="22860"/>
                    <a:pt x="2964776" y="22860"/>
                    <a:pt x="2920849" y="22860"/>
                  </a:cubicBezTo>
                  <a:cubicBezTo>
                    <a:pt x="2820445" y="22860"/>
                    <a:pt x="2720041" y="22860"/>
                    <a:pt x="2622774" y="24130"/>
                  </a:cubicBezTo>
                  <a:cubicBezTo>
                    <a:pt x="2538058" y="25400"/>
                    <a:pt x="1110437" y="29210"/>
                    <a:pt x="1025721" y="29210"/>
                  </a:cubicBezTo>
                  <a:cubicBezTo>
                    <a:pt x="887665" y="29210"/>
                    <a:pt x="749609" y="26670"/>
                    <a:pt x="611554" y="33020"/>
                  </a:cubicBezTo>
                  <a:cubicBezTo>
                    <a:pt x="539388" y="36830"/>
                    <a:pt x="470360" y="36830"/>
                    <a:pt x="401332" y="38100"/>
                  </a:cubicBezTo>
                  <a:cubicBezTo>
                    <a:pt x="282102" y="41910"/>
                    <a:pt x="162872" y="45720"/>
                    <a:pt x="49530" y="50800"/>
                  </a:cubicBezTo>
                  <a:cubicBezTo>
                    <a:pt x="36830" y="50800"/>
                    <a:pt x="34290" y="53340"/>
                    <a:pt x="33020" y="68477"/>
                  </a:cubicBezTo>
                  <a:cubicBezTo>
                    <a:pt x="31750" y="90779"/>
                    <a:pt x="31750" y="113080"/>
                    <a:pt x="30480" y="135382"/>
                  </a:cubicBezTo>
                  <a:cubicBezTo>
                    <a:pt x="29210" y="172552"/>
                    <a:pt x="26670" y="208483"/>
                    <a:pt x="25400" y="245652"/>
                  </a:cubicBezTo>
                  <a:cubicBezTo>
                    <a:pt x="20320" y="285300"/>
                    <a:pt x="26670" y="1254192"/>
                    <a:pt x="29210" y="1293839"/>
                  </a:cubicBezTo>
                  <a:cubicBezTo>
                    <a:pt x="29210" y="1335965"/>
                    <a:pt x="29210" y="1379330"/>
                    <a:pt x="30480" y="1421455"/>
                  </a:cubicBezTo>
                  <a:cubicBezTo>
                    <a:pt x="30480" y="1452430"/>
                    <a:pt x="33020" y="1483405"/>
                    <a:pt x="33020" y="1514380"/>
                  </a:cubicBezTo>
                  <a:cubicBezTo>
                    <a:pt x="33020" y="1547833"/>
                    <a:pt x="33020" y="1581285"/>
                    <a:pt x="31750" y="1614797"/>
                  </a:cubicBezTo>
                  <a:cubicBezTo>
                    <a:pt x="31750" y="1618607"/>
                    <a:pt x="31750" y="1621147"/>
                    <a:pt x="31750" y="1624957"/>
                  </a:cubicBezTo>
                  <a:cubicBezTo>
                    <a:pt x="31750" y="1635117"/>
                    <a:pt x="35560" y="1638927"/>
                    <a:pt x="44450" y="1638927"/>
                  </a:cubicBezTo>
                  <a:cubicBezTo>
                    <a:pt x="71881" y="1638927"/>
                    <a:pt x="115808" y="1640197"/>
                    <a:pt x="156597" y="1640197"/>
                  </a:cubicBezTo>
                  <a:cubicBezTo>
                    <a:pt x="216212" y="1640197"/>
                    <a:pt x="278965" y="1637657"/>
                    <a:pt x="338580" y="1640197"/>
                  </a:cubicBezTo>
                  <a:cubicBezTo>
                    <a:pt x="435846" y="1644007"/>
                    <a:pt x="533113" y="1646547"/>
                    <a:pt x="630379" y="1645277"/>
                  </a:cubicBezTo>
                  <a:cubicBezTo>
                    <a:pt x="693132" y="1644007"/>
                    <a:pt x="752747" y="1646547"/>
                    <a:pt x="815499" y="1646547"/>
                  </a:cubicBezTo>
                  <a:cubicBezTo>
                    <a:pt x="906491" y="1646547"/>
                    <a:pt x="997482" y="1645277"/>
                    <a:pt x="1088473" y="1646547"/>
                  </a:cubicBezTo>
                  <a:cubicBezTo>
                    <a:pt x="1223391" y="1647817"/>
                    <a:pt x="2704353" y="1637657"/>
                    <a:pt x="2842408" y="1640197"/>
                  </a:cubicBezTo>
                  <a:cubicBezTo>
                    <a:pt x="2902023" y="1641467"/>
                    <a:pt x="2961638" y="1642737"/>
                    <a:pt x="3018116" y="1642737"/>
                  </a:cubicBezTo>
                  <a:cubicBezTo>
                    <a:pt x="3121657" y="1645277"/>
                    <a:pt x="3222061" y="1641467"/>
                    <a:pt x="3325603" y="1645277"/>
                  </a:cubicBezTo>
                  <a:cubicBezTo>
                    <a:pt x="3410319" y="1647817"/>
                    <a:pt x="3495035" y="1647817"/>
                    <a:pt x="3579751" y="1650357"/>
                  </a:cubicBezTo>
                  <a:cubicBezTo>
                    <a:pt x="3705257" y="1654167"/>
                    <a:pt x="3830762" y="1656707"/>
                    <a:pt x="3956267" y="1657977"/>
                  </a:cubicBezTo>
                  <a:cubicBezTo>
                    <a:pt x="4003331" y="1657977"/>
                    <a:pt x="4025014" y="1656707"/>
                    <a:pt x="4045334" y="1656707"/>
                  </a:cubicBezTo>
                  <a:close/>
                </a:path>
              </a:pathLst>
            </a:custGeom>
            <a:solidFill>
              <a:srgbClr val="FFFFFF"/>
            </a:solidFill>
          </p:spPr>
          <p:txBody>
            <a:bodyPr/>
            <a:lstStyle/>
            <a:p>
              <a:endParaRPr lang="en-US"/>
            </a:p>
          </p:txBody>
        </p:sp>
      </p:grpSp>
      <p:pic>
        <p:nvPicPr>
          <p:cNvPr id="14" name="Picture 14"/>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787627" y="664068"/>
            <a:ext cx="2031623" cy="967986"/>
          </a:xfrm>
          <a:prstGeom prst="rect">
            <a:avLst/>
          </a:prstGeom>
        </p:spPr>
      </p:pic>
      <p:pic>
        <p:nvPicPr>
          <p:cNvPr id="15" name="Picture 15"/>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569253" y="234980"/>
            <a:ext cx="1736280" cy="1647887"/>
          </a:xfrm>
          <a:prstGeom prst="rect">
            <a:avLst/>
          </a:prstGeom>
        </p:spPr>
      </p:pic>
      <p:pic>
        <p:nvPicPr>
          <p:cNvPr id="22" name="Picture 2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50890" y="4438781"/>
            <a:ext cx="4766634" cy="6637085"/>
          </a:xfrm>
          <a:prstGeom prst="rect">
            <a:avLst/>
          </a:prstGeom>
        </p:spPr>
      </p:pic>
      <p:pic>
        <p:nvPicPr>
          <p:cNvPr id="23" name="Picture 2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038955">
            <a:off x="5337836" y="8172735"/>
            <a:ext cx="1888658" cy="2473243"/>
          </a:xfrm>
          <a:prstGeom prst="rect">
            <a:avLst/>
          </a:prstGeom>
        </p:spPr>
      </p:pic>
      <p:sp>
        <p:nvSpPr>
          <p:cNvPr id="24" name="TextBox 23"/>
          <p:cNvSpPr txBox="1"/>
          <p:nvPr/>
        </p:nvSpPr>
        <p:spPr>
          <a:xfrm>
            <a:off x="6828137" y="2275343"/>
            <a:ext cx="9950601" cy="2492990"/>
          </a:xfrm>
          <a:prstGeom prst="rect">
            <a:avLst/>
          </a:prstGeom>
          <a:noFill/>
        </p:spPr>
        <p:txBody>
          <a:bodyPr wrap="square" rtlCol="0">
            <a:spAutoFit/>
          </a:bodyPr>
          <a:lstStyle/>
          <a:p>
            <a:pPr marL="742950" indent="-742950" algn="just">
              <a:lnSpc>
                <a:spcPct val="150000"/>
              </a:lnSpc>
              <a:buAutoNum type="arabicPeriod"/>
            </a:pPr>
            <a:r>
              <a:rPr lang="vi-VN" sz="5200" b="1" dirty="0"/>
              <a:t>Tìm hiểu và chia sẻ về cách thức vượt qua khó khăn</a:t>
            </a:r>
            <a:endParaRPr lang="en-US" sz="5200" b="1" dirty="0"/>
          </a:p>
        </p:txBody>
      </p:sp>
      <p:pic>
        <p:nvPicPr>
          <p:cNvPr id="25" name="Picture 22"/>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a:fillRect/>
          </a:stretch>
        </p:blipFill>
        <p:spPr>
          <a:xfrm rot="12737042">
            <a:off x="16805673" y="2874793"/>
            <a:ext cx="845856" cy="3909416"/>
          </a:xfrm>
          <a:prstGeom prst="rect">
            <a:avLst/>
          </a:prstGeom>
        </p:spPr>
      </p:pic>
      <p:pic>
        <p:nvPicPr>
          <p:cNvPr id="16" name="Picture 9"/>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10134600" y="5972754"/>
            <a:ext cx="6131139" cy="4176838"/>
          </a:xfrm>
          <a:prstGeom prst="rect">
            <a:avLst/>
          </a:prstGeom>
        </p:spPr>
      </p:pic>
    </p:spTree>
    <p:extLst>
      <p:ext uri="{BB962C8B-B14F-4D97-AF65-F5344CB8AC3E}">
        <p14:creationId xmlns:p14="http://schemas.microsoft.com/office/powerpoint/2010/main" val="1858649599"/>
      </p:ext>
    </p:extLst>
  </p:cSld>
  <p:clrMapOvr>
    <a:masterClrMapping/>
  </p:clrMapOvr>
  <mc:AlternateContent xmlns:mc="http://schemas.openxmlformats.org/markup-compatibility/2006" xmlns:p14="http://schemas.microsoft.com/office/powerpoint/2010/main">
    <mc:Choice Requires="p14">
      <p:transition spd="slow" p14:dur="1600">
        <p14:prism dir="u"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p:nvPr/>
        </p:nvSpPr>
        <p:spPr>
          <a:xfrm>
            <a:off x="3505200" y="342900"/>
            <a:ext cx="12115800" cy="2051844"/>
          </a:xfrm>
          <a:prstGeom prst="rect">
            <a:avLst/>
          </a:prstGeom>
        </p:spPr>
        <p:txBody>
          <a:bodyPr wrap="square" lIns="0" tIns="0" rIns="0" bIns="0" rtlCol="0" anchor="t">
            <a:spAutoFit/>
          </a:bodyPr>
          <a:lstStyle/>
          <a:p>
            <a:pPr marL="0" lvl="0" indent="0" algn="ctr">
              <a:lnSpc>
                <a:spcPts val="8000"/>
              </a:lnSpc>
              <a:spcBef>
                <a:spcPct val="0"/>
              </a:spcBef>
            </a:pPr>
            <a:r>
              <a:rPr lang="vi-VN" sz="5200" b="1" dirty="0">
                <a:solidFill>
                  <a:srgbClr val="FF0000"/>
                </a:solidFill>
              </a:rPr>
              <a:t>THẢO LUẬN NHÓM</a:t>
            </a:r>
          </a:p>
          <a:p>
            <a:pPr lvl="0" algn="ctr">
              <a:lnSpc>
                <a:spcPts val="8000"/>
              </a:lnSpc>
              <a:spcBef>
                <a:spcPct val="0"/>
              </a:spcBef>
            </a:pPr>
            <a:r>
              <a:rPr lang="vi-VN" sz="5200" b="1" dirty="0" err="1">
                <a:latin typeface="Arial" panose="020B0604020202020204" pitchFamily="34" charset="0"/>
                <a:cs typeface="Arial" panose="020B0604020202020204" pitchFamily="34" charset="0"/>
              </a:rPr>
              <a:t>T</a:t>
            </a:r>
            <a:r>
              <a:rPr lang="en-US" sz="5200" b="1" dirty="0" err="1">
                <a:latin typeface="Arial" panose="020B0604020202020204" pitchFamily="34" charset="0"/>
                <a:cs typeface="Arial" panose="020B0604020202020204" pitchFamily="34" charset="0"/>
              </a:rPr>
              <a:t>hảo</a:t>
            </a:r>
            <a:r>
              <a:rPr lang="en-US" sz="5200" b="1" dirty="0">
                <a:latin typeface="Arial" panose="020B0604020202020204" pitchFamily="34" charset="0"/>
                <a:cs typeface="Arial" panose="020B0604020202020204" pitchFamily="34" charset="0"/>
              </a:rPr>
              <a:t> </a:t>
            </a:r>
            <a:r>
              <a:rPr lang="en-US" sz="5200" b="1" dirty="0" err="1">
                <a:latin typeface="Arial" panose="020B0604020202020204" pitchFamily="34" charset="0"/>
                <a:cs typeface="Arial" panose="020B0604020202020204" pitchFamily="34" charset="0"/>
              </a:rPr>
              <a:t>luận</a:t>
            </a:r>
            <a:r>
              <a:rPr lang="vi-VN" sz="5200" b="1" dirty="0">
                <a:latin typeface="Arial" panose="020B0604020202020204" pitchFamily="34" charset="0"/>
                <a:cs typeface="Arial" panose="020B0604020202020204" pitchFamily="34" charset="0"/>
              </a:rPr>
              <a:t> và</a:t>
            </a:r>
            <a:r>
              <a:rPr lang="en-US" sz="5200" b="1" dirty="0">
                <a:latin typeface="Arial" panose="020B0604020202020204" pitchFamily="34" charset="0"/>
                <a:cs typeface="Arial" panose="020B0604020202020204" pitchFamily="34" charset="0"/>
              </a:rPr>
              <a:t> </a:t>
            </a:r>
            <a:r>
              <a:rPr lang="en-US" sz="5200" b="1" dirty="0" err="1">
                <a:latin typeface="Arial" panose="020B0604020202020204" pitchFamily="34" charset="0"/>
                <a:cs typeface="Arial" panose="020B0604020202020204" pitchFamily="34" charset="0"/>
              </a:rPr>
              <a:t>thực</a:t>
            </a:r>
            <a:r>
              <a:rPr lang="en-US" sz="5200" b="1" dirty="0">
                <a:latin typeface="Arial" panose="020B0604020202020204" pitchFamily="34" charset="0"/>
                <a:cs typeface="Arial" panose="020B0604020202020204" pitchFamily="34" charset="0"/>
              </a:rPr>
              <a:t> </a:t>
            </a:r>
            <a:r>
              <a:rPr lang="en-US" sz="5200" b="1" dirty="0" err="1">
                <a:latin typeface="Arial" panose="020B0604020202020204" pitchFamily="34" charset="0"/>
                <a:cs typeface="Arial" panose="020B0604020202020204" pitchFamily="34" charset="0"/>
              </a:rPr>
              <a:t>hiện</a:t>
            </a:r>
            <a:r>
              <a:rPr lang="en-US" sz="5200" b="1" dirty="0">
                <a:latin typeface="Arial" panose="020B0604020202020204" pitchFamily="34" charset="0"/>
                <a:cs typeface="Arial" panose="020B0604020202020204" pitchFamily="34" charset="0"/>
              </a:rPr>
              <a:t> </a:t>
            </a:r>
            <a:r>
              <a:rPr lang="en-US" sz="5200" b="1" dirty="0" err="1">
                <a:latin typeface="Arial" panose="020B0604020202020204" pitchFamily="34" charset="0"/>
                <a:cs typeface="Arial" panose="020B0604020202020204" pitchFamily="34" charset="0"/>
              </a:rPr>
              <a:t>nhiệm</a:t>
            </a:r>
            <a:r>
              <a:rPr lang="en-US" sz="5200" b="1" dirty="0">
                <a:latin typeface="Arial" panose="020B0604020202020204" pitchFamily="34" charset="0"/>
                <a:cs typeface="Arial" panose="020B0604020202020204" pitchFamily="34" charset="0"/>
              </a:rPr>
              <a:t> vụ </a:t>
            </a:r>
            <a:r>
              <a:rPr lang="en-US" sz="5200" b="1" dirty="0" err="1">
                <a:latin typeface="Arial" panose="020B0604020202020204" pitchFamily="34" charset="0"/>
                <a:cs typeface="Arial" panose="020B0604020202020204" pitchFamily="34" charset="0"/>
              </a:rPr>
              <a:t>sau</a:t>
            </a:r>
            <a:r>
              <a:rPr lang="en-US" sz="5200" b="1" dirty="0">
                <a:latin typeface="Arial" panose="020B0604020202020204" pitchFamily="34" charset="0"/>
                <a:cs typeface="Arial" panose="020B0604020202020204" pitchFamily="34" charset="0"/>
              </a:rPr>
              <a:t>:</a:t>
            </a:r>
            <a:endParaRPr lang="en-US" sz="5200" b="1" u="none" dirty="0">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727528" y="230404"/>
            <a:ext cx="1331872" cy="1403313"/>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8600" y="230404"/>
            <a:ext cx="1331872" cy="1403313"/>
          </a:xfrm>
          <a:prstGeom prst="rect">
            <a:avLst/>
          </a:prstGeom>
        </p:spPr>
      </p:pic>
      <p:sp>
        <p:nvSpPr>
          <p:cNvPr id="11" name="Rectangle 10"/>
          <p:cNvSpPr/>
          <p:nvPr/>
        </p:nvSpPr>
        <p:spPr>
          <a:xfrm>
            <a:off x="1427936" y="2394744"/>
            <a:ext cx="15965528" cy="2308324"/>
          </a:xfrm>
          <a:prstGeom prst="rect">
            <a:avLst/>
          </a:prstGeom>
        </p:spPr>
        <p:txBody>
          <a:bodyPr wrap="square">
            <a:spAutoFit/>
          </a:bodyPr>
          <a:lstStyle/>
          <a:p>
            <a:pPr>
              <a:lnSpc>
                <a:spcPct val="150000"/>
              </a:lnSpc>
              <a:spcBef>
                <a:spcPts val="600"/>
              </a:spcBef>
              <a:spcAft>
                <a:spcPts val="1000"/>
              </a:spcAft>
              <a:tabLst>
                <a:tab pos="90170" algn="l"/>
                <a:tab pos="180340" algn="l"/>
              </a:tabLst>
            </a:pPr>
            <a:r>
              <a:rPr lang="de-DE"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4800"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de-DE" sz="4800" dirty="0">
                <a:solidFill>
                  <a:srgbClr val="000000"/>
                </a:solidFill>
                <a:latin typeface="Arial" panose="020B0604020202020204" pitchFamily="34" charset="0"/>
                <a:ea typeface="Calibri" panose="020F0502020204030204" pitchFamily="34" charset="0"/>
                <a:cs typeface="Arial" panose="020B0604020202020204" pitchFamily="34" charset="0"/>
              </a:rPr>
              <a:t>Kể về một tấm gương vượt khó mà em biết? Họ đã gặp khó khăn gì và cách thức họ vượt qua khó khăn đó?</a:t>
            </a:r>
            <a:endParaRPr lang="en-US" sz="4800" dirty="0">
              <a:effectLst/>
              <a:latin typeface="Arial" panose="020B0604020202020204" pitchFamily="34" charset="0"/>
              <a:ea typeface="Calibri" panose="020F0502020204030204" pitchFamily="34" charset="0"/>
              <a:cs typeface="Arial" panose="020B0604020202020204" pitchFamily="34" charset="0"/>
            </a:endParaRPr>
          </a:p>
        </p:txBody>
      </p:sp>
      <p:pic>
        <p:nvPicPr>
          <p:cNvPr id="12" name="Picture 8"/>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3657600" y="4882952"/>
            <a:ext cx="4913471" cy="4984948"/>
          </a:xfrm>
          <a:prstGeom prst="rect">
            <a:avLst/>
          </a:prstGeom>
        </p:spPr>
      </p:pic>
      <p:pic>
        <p:nvPicPr>
          <p:cNvPr id="13" name="Picture 9"/>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9400464" y="4894894"/>
            <a:ext cx="4191000" cy="4984948"/>
          </a:xfrm>
          <a:prstGeom prst="rect">
            <a:avLst/>
          </a:prstGeom>
        </p:spPr>
      </p:pic>
      <p:pic>
        <p:nvPicPr>
          <p:cNvPr id="14" name="Picture 12"/>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04800" y="7734300"/>
            <a:ext cx="2294238" cy="2552700"/>
          </a:xfrm>
          <a:prstGeom prst="rect">
            <a:avLst/>
          </a:prstGeom>
        </p:spPr>
      </p:pic>
      <p:pic>
        <p:nvPicPr>
          <p:cNvPr id="15" name="Picture 23"/>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rot="-4038955">
            <a:off x="16943814" y="8150662"/>
            <a:ext cx="1888658" cy="2473243"/>
          </a:xfrm>
          <a:prstGeom prst="rect">
            <a:avLst/>
          </a:prstGeom>
        </p:spPr>
      </p:pic>
    </p:spTree>
  </p:cSld>
  <p:clrMapOvr>
    <a:masterClrMapping/>
  </p:clrMapOvr>
  <p:transition spd="slow">
    <p:wedg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727528" y="230404"/>
            <a:ext cx="1331872" cy="1403313"/>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8600" y="230404"/>
            <a:ext cx="1331872" cy="1403313"/>
          </a:xfrm>
          <a:prstGeom prst="rect">
            <a:avLst/>
          </a:prstGeom>
        </p:spPr>
      </p:pic>
      <p:sp>
        <p:nvSpPr>
          <p:cNvPr id="11" name="Rectangle 10"/>
          <p:cNvSpPr/>
          <p:nvPr/>
        </p:nvSpPr>
        <p:spPr>
          <a:xfrm>
            <a:off x="1828800" y="571500"/>
            <a:ext cx="10972800" cy="1292662"/>
          </a:xfrm>
          <a:prstGeom prst="rect">
            <a:avLst/>
          </a:prstGeom>
        </p:spPr>
        <p:txBody>
          <a:bodyPr wrap="square">
            <a:spAutoFit/>
          </a:bodyPr>
          <a:lstStyle/>
          <a:p>
            <a:pPr>
              <a:lnSpc>
                <a:spcPct val="150000"/>
              </a:lnSpc>
              <a:spcBef>
                <a:spcPts val="600"/>
              </a:spcBef>
              <a:spcAft>
                <a:spcPts val="1000"/>
              </a:spcAft>
              <a:tabLst>
                <a:tab pos="90170" algn="l"/>
                <a:tab pos="180340" algn="l"/>
              </a:tabLst>
            </a:pPr>
            <a:r>
              <a:rPr lang="de-DE" sz="5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5200" b="1" dirty="0">
                <a:solidFill>
                  <a:srgbClr val="000000"/>
                </a:solidFill>
                <a:latin typeface="Arial" panose="020B0604020202020204" pitchFamily="34" charset="0"/>
                <a:ea typeface="Calibri" panose="020F0502020204030204" pitchFamily="34" charset="0"/>
                <a:cs typeface="Arial" panose="020B0604020202020204" pitchFamily="34" charset="0"/>
              </a:rPr>
              <a:t>a. Những tấm gương vượt khó</a:t>
            </a:r>
            <a:endParaRPr lang="en-US" sz="5200" b="1" dirty="0">
              <a:effectLst/>
              <a:latin typeface="Arial" panose="020B0604020202020204" pitchFamily="34" charset="0"/>
              <a:ea typeface="Calibri" panose="020F0502020204030204" pitchFamily="34" charset="0"/>
              <a:cs typeface="Arial" panose="020B0604020202020204" pitchFamily="34"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29687" y="2019301"/>
            <a:ext cx="7849067" cy="5506304"/>
          </a:xfrm>
          <a:prstGeom prst="ellipse">
            <a:avLst/>
          </a:prstGeom>
          <a:ln>
            <a:noFill/>
          </a:ln>
          <a:effectLst>
            <a:softEdge rad="112500"/>
          </a:effectLst>
        </p:spPr>
      </p:pic>
      <p:sp>
        <p:nvSpPr>
          <p:cNvPr id="3" name="Rectangle 2"/>
          <p:cNvSpPr/>
          <p:nvPr/>
        </p:nvSpPr>
        <p:spPr>
          <a:xfrm>
            <a:off x="609599" y="7525605"/>
            <a:ext cx="8889242" cy="1824923"/>
          </a:xfrm>
          <a:prstGeom prst="rect">
            <a:avLst/>
          </a:prstGeom>
        </p:spPr>
        <p:txBody>
          <a:bodyPr wrap="square">
            <a:spAutoFit/>
          </a:bodyPr>
          <a:lstStyle/>
          <a:p>
            <a:pPr algn="ctr">
              <a:lnSpc>
                <a:spcPct val="150000"/>
              </a:lnSpc>
            </a:pPr>
            <a:r>
              <a:rPr lang="de-DE" sz="4000" dirty="0">
                <a:solidFill>
                  <a:srgbClr val="000000"/>
                </a:solidFill>
                <a:latin typeface="Arial" panose="020B0604020202020204" pitchFamily="34" charset="0"/>
                <a:ea typeface="Calibri" panose="020F0502020204030204" pitchFamily="34" charset="0"/>
                <a:cs typeface="Arial" panose="020B0604020202020204" pitchFamily="34" charset="0"/>
              </a:rPr>
              <a:t>Nguyễn Công Hùng dù liệt toàn thân vẫn là hiệp sĩ công nghệ thông tin.</a:t>
            </a:r>
            <a:endParaRPr lang="en-US" sz="4000" dirty="0">
              <a:latin typeface="Arial" panose="020B0604020202020204" pitchFamily="34" charset="0"/>
              <a:cs typeface="Arial" panose="020B0604020202020204" pitchFamily="34" charset="0"/>
            </a:endParaRP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753600" y="2019302"/>
            <a:ext cx="7855891" cy="5486400"/>
          </a:xfrm>
          <a:prstGeom prst="ellipse">
            <a:avLst/>
          </a:prstGeom>
          <a:ln>
            <a:noFill/>
          </a:ln>
          <a:effectLst>
            <a:softEdge rad="112500"/>
          </a:effectLst>
        </p:spPr>
      </p:pic>
      <p:sp>
        <p:nvSpPr>
          <p:cNvPr id="16" name="Rectangle 15"/>
          <p:cNvSpPr/>
          <p:nvPr/>
        </p:nvSpPr>
        <p:spPr>
          <a:xfrm>
            <a:off x="9528645" y="7478490"/>
            <a:ext cx="8305800" cy="1824923"/>
          </a:xfrm>
          <a:prstGeom prst="rect">
            <a:avLst/>
          </a:prstGeom>
        </p:spPr>
        <p:txBody>
          <a:bodyPr wrap="square">
            <a:spAutoFit/>
          </a:bodyPr>
          <a:lstStyle/>
          <a:p>
            <a:pPr algn="ctr">
              <a:lnSpc>
                <a:spcPct val="150000"/>
              </a:lnSpc>
            </a:pPr>
            <a:r>
              <a:rPr lang="vi-VN" sz="4000" dirty="0">
                <a:solidFill>
                  <a:srgbClr val="000000"/>
                </a:solidFill>
                <a:ea typeface="Calibri" panose="020F0502020204030204" pitchFamily="34" charset="0"/>
                <a:cs typeface="Arial" panose="020B0604020202020204" pitchFamily="34" charset="0"/>
              </a:rPr>
              <a:t>Nguyễn Sơn Lâm chinh phục đỉnh Phan Xi Păng bằng nạng gỗ.</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478124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500"/>
                                        <p:tgtEl>
                                          <p:spTgt spid="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circle(i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5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circle(in)">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727528" y="230404"/>
            <a:ext cx="1331872" cy="1403313"/>
          </a:xfrm>
          <a:prstGeom prst="rect">
            <a:avLst/>
          </a:prstGeom>
        </p:spPr>
      </p:pic>
      <p:pic>
        <p:nvPicPr>
          <p:cNvPr id="8" name="Picture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28600" y="230404"/>
            <a:ext cx="1331872" cy="1403313"/>
          </a:xfrm>
          <a:prstGeom prst="rect">
            <a:avLst/>
          </a:prstGeom>
        </p:spPr>
      </p:pic>
      <p:sp>
        <p:nvSpPr>
          <p:cNvPr id="11" name="Rectangle 10"/>
          <p:cNvSpPr/>
          <p:nvPr/>
        </p:nvSpPr>
        <p:spPr>
          <a:xfrm>
            <a:off x="1828800" y="571500"/>
            <a:ext cx="11125200" cy="1292662"/>
          </a:xfrm>
          <a:prstGeom prst="rect">
            <a:avLst/>
          </a:prstGeom>
        </p:spPr>
        <p:txBody>
          <a:bodyPr wrap="square">
            <a:spAutoFit/>
          </a:bodyPr>
          <a:lstStyle/>
          <a:p>
            <a:pPr>
              <a:lnSpc>
                <a:spcPct val="150000"/>
              </a:lnSpc>
              <a:spcBef>
                <a:spcPts val="600"/>
              </a:spcBef>
              <a:spcAft>
                <a:spcPts val="1000"/>
              </a:spcAft>
              <a:tabLst>
                <a:tab pos="90170" algn="l"/>
                <a:tab pos="180340" algn="l"/>
              </a:tabLst>
            </a:pPr>
            <a:r>
              <a:rPr lang="de-DE" sz="5200" b="1" dirty="0">
                <a:solidFill>
                  <a:srgbClr val="000000"/>
                </a:solidFill>
                <a:latin typeface="Arial" panose="020B0604020202020204" pitchFamily="34" charset="0"/>
                <a:ea typeface="Calibri" panose="020F0502020204030204" pitchFamily="34" charset="0"/>
                <a:cs typeface="Arial" panose="020B0604020202020204" pitchFamily="34" charset="0"/>
              </a:rPr>
              <a:t> </a:t>
            </a:r>
            <a:r>
              <a:rPr lang="vi-VN" sz="5200" b="1" dirty="0">
                <a:solidFill>
                  <a:srgbClr val="000000"/>
                </a:solidFill>
                <a:latin typeface="Arial" panose="020B0604020202020204" pitchFamily="34" charset="0"/>
                <a:ea typeface="Calibri" panose="020F0502020204030204" pitchFamily="34" charset="0"/>
                <a:cs typeface="Arial" panose="020B0604020202020204" pitchFamily="34" charset="0"/>
              </a:rPr>
              <a:t>a. Những tấm gương vượt khó</a:t>
            </a:r>
            <a:endParaRPr lang="en-US" sz="5200" b="1" dirty="0">
              <a:effectLst/>
              <a:latin typeface="Arial" panose="020B0604020202020204" pitchFamily="34" charset="0"/>
              <a:ea typeface="Calibri" panose="020F0502020204030204" pitchFamily="34" charset="0"/>
              <a:cs typeface="Arial" panose="020B0604020202020204" pitchFamily="34" charset="0"/>
            </a:endParaRPr>
          </a:p>
        </p:txBody>
      </p:sp>
      <p:sp>
        <p:nvSpPr>
          <p:cNvPr id="3" name="Rectangle 2"/>
          <p:cNvSpPr/>
          <p:nvPr/>
        </p:nvSpPr>
        <p:spPr>
          <a:xfrm>
            <a:off x="609599" y="7525605"/>
            <a:ext cx="8889242" cy="1824923"/>
          </a:xfrm>
          <a:prstGeom prst="rect">
            <a:avLst/>
          </a:prstGeom>
        </p:spPr>
        <p:txBody>
          <a:bodyPr wrap="square">
            <a:spAutoFit/>
          </a:bodyPr>
          <a:lstStyle/>
          <a:p>
            <a:pPr algn="ctr">
              <a:lnSpc>
                <a:spcPct val="150000"/>
              </a:lnSpc>
            </a:pPr>
            <a:r>
              <a:rPr lang="de-DE" sz="4000" dirty="0">
                <a:solidFill>
                  <a:srgbClr val="000000"/>
                </a:solidFill>
                <a:latin typeface="Arial" panose="020B0604020202020204" pitchFamily="34" charset="0"/>
                <a:ea typeface="Calibri" panose="020F0502020204030204" pitchFamily="34" charset="0"/>
                <a:cs typeface="Arial" panose="020B0604020202020204" pitchFamily="34" charset="0"/>
              </a:rPr>
              <a:t>Nguyễn Công Hùng dù liệt toàn thân vẫn là hiệp sĩ công nghệ thông tin.</a:t>
            </a:r>
            <a:endParaRPr lang="en-US" sz="4000" dirty="0">
              <a:latin typeface="Arial" panose="020B0604020202020204" pitchFamily="34" charset="0"/>
              <a:cs typeface="Arial" panose="020B0604020202020204" pitchFamily="34" charset="0"/>
            </a:endParaRPr>
          </a:p>
        </p:txBody>
      </p:sp>
      <p:sp>
        <p:nvSpPr>
          <p:cNvPr id="16" name="Rectangle 15"/>
          <p:cNvSpPr/>
          <p:nvPr/>
        </p:nvSpPr>
        <p:spPr>
          <a:xfrm>
            <a:off x="9495428" y="7525605"/>
            <a:ext cx="8530755" cy="1938992"/>
          </a:xfrm>
          <a:prstGeom prst="rect">
            <a:avLst/>
          </a:prstGeom>
        </p:spPr>
        <p:txBody>
          <a:bodyPr wrap="square">
            <a:spAutoFit/>
          </a:bodyPr>
          <a:lstStyle/>
          <a:p>
            <a:pPr algn="ctr">
              <a:lnSpc>
                <a:spcPct val="150000"/>
              </a:lnSpc>
            </a:pPr>
            <a:r>
              <a:rPr lang="vi-VN" sz="4000" dirty="0">
                <a:solidFill>
                  <a:srgbClr val="000000"/>
                </a:solidFill>
                <a:ea typeface="Calibri" panose="020F0502020204030204" pitchFamily="34" charset="0"/>
                <a:cs typeface="Arial" panose="020B0604020202020204" pitchFamily="34" charset="0"/>
              </a:rPr>
              <a:t>Walt Disney vượt khó khăn để trở thành ông chủ hãng phim hoạt hình.</a:t>
            </a:r>
            <a:endParaRPr lang="en-US" sz="4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r="17460"/>
          <a:stretch/>
        </p:blipFill>
        <p:spPr>
          <a:xfrm>
            <a:off x="1123263" y="2171700"/>
            <a:ext cx="7861913" cy="5360160"/>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40650" y="2171700"/>
            <a:ext cx="7861913" cy="5353905"/>
          </a:xfrm>
          <a:prstGeom prst="rect">
            <a:avLst/>
          </a:prstGeom>
        </p:spPr>
      </p:pic>
    </p:spTree>
    <p:extLst>
      <p:ext uri="{BB962C8B-B14F-4D97-AF65-F5344CB8AC3E}">
        <p14:creationId xmlns:p14="http://schemas.microsoft.com/office/powerpoint/2010/main" val="37352989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barn(in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37"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Vertical)">
                                      <p:cBhvr>
                                        <p:cTn id="15" dur="500"/>
                                        <p:tgtEl>
                                          <p:spTgt spid="6"/>
                                        </p:tgtEl>
                                      </p:cBhvr>
                                    </p:animEffect>
                                  </p:childTnLst>
                                </p:cTn>
                              </p:par>
                              <p:par>
                                <p:cTn id="16" presetID="16" presetClass="entr" presetSubtype="37" fill="hold" grpId="0"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barn(outVertical)">
                                      <p:cBhvr>
                                        <p:cTn id="1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3872" b="1313"/>
          <a:stretch>
            <a:fillRect/>
          </a:stretch>
        </p:blipFill>
        <p:spPr>
          <a:xfrm>
            <a:off x="13516040" y="202178"/>
            <a:ext cx="4973699" cy="10287000"/>
          </a:xfrm>
          <a:prstGeom prst="rect">
            <a:avLst/>
          </a:prstGeom>
        </p:spPr>
      </p:pic>
      <p:grpSp>
        <p:nvGrpSpPr>
          <p:cNvPr id="4" name="Group 4"/>
          <p:cNvGrpSpPr/>
          <p:nvPr/>
        </p:nvGrpSpPr>
        <p:grpSpPr>
          <a:xfrm>
            <a:off x="1066800" y="2628901"/>
            <a:ext cx="13182600" cy="6199718"/>
            <a:chOff x="0" y="0"/>
            <a:chExt cx="8400244" cy="3858826"/>
          </a:xfrm>
        </p:grpSpPr>
        <p:sp>
          <p:nvSpPr>
            <p:cNvPr id="5" name="Freeform 5"/>
            <p:cNvSpPr/>
            <p:nvPr/>
          </p:nvSpPr>
          <p:spPr>
            <a:xfrm>
              <a:off x="10160" y="16510"/>
              <a:ext cx="8377385" cy="3830886"/>
            </a:xfrm>
            <a:custGeom>
              <a:avLst/>
              <a:gdLst/>
              <a:ahLst/>
              <a:cxnLst/>
              <a:rect l="l" t="t" r="r" b="b"/>
              <a:pathLst>
                <a:path w="8377385" h="3830886">
                  <a:moveTo>
                    <a:pt x="8377385" y="3830886"/>
                  </a:moveTo>
                  <a:lnTo>
                    <a:pt x="0" y="3823266"/>
                  </a:lnTo>
                  <a:lnTo>
                    <a:pt x="0" y="1341878"/>
                  </a:lnTo>
                  <a:lnTo>
                    <a:pt x="17780" y="19050"/>
                  </a:lnTo>
                  <a:lnTo>
                    <a:pt x="4175643" y="0"/>
                  </a:lnTo>
                  <a:lnTo>
                    <a:pt x="8358335" y="5080"/>
                  </a:lnTo>
                  <a:close/>
                </a:path>
              </a:pathLst>
            </a:custGeom>
            <a:solidFill>
              <a:srgbClr val="FFFFFF"/>
            </a:solidFill>
          </p:spPr>
          <p:txBody>
            <a:bodyPr/>
            <a:lstStyle/>
            <a:p>
              <a:endParaRPr lang="en-US"/>
            </a:p>
          </p:txBody>
        </p:sp>
        <p:sp>
          <p:nvSpPr>
            <p:cNvPr id="6" name="Freeform 6"/>
            <p:cNvSpPr/>
            <p:nvPr/>
          </p:nvSpPr>
          <p:spPr>
            <a:xfrm>
              <a:off x="-3810" y="0"/>
              <a:ext cx="8406594" cy="3857556"/>
            </a:xfrm>
            <a:custGeom>
              <a:avLst/>
              <a:gdLst/>
              <a:ahLst/>
              <a:cxnLst/>
              <a:rect l="l" t="t" r="r" b="b"/>
              <a:pathLst>
                <a:path w="8406594" h="3857556">
                  <a:moveTo>
                    <a:pt x="8372305" y="21590"/>
                  </a:moveTo>
                  <a:cubicBezTo>
                    <a:pt x="8373574" y="34290"/>
                    <a:pt x="8373574" y="44450"/>
                    <a:pt x="8374844" y="54610"/>
                  </a:cubicBezTo>
                  <a:cubicBezTo>
                    <a:pt x="8377384" y="122079"/>
                    <a:pt x="8378655" y="205694"/>
                    <a:pt x="8381194" y="286323"/>
                  </a:cubicBezTo>
                  <a:cubicBezTo>
                    <a:pt x="8381194" y="402787"/>
                    <a:pt x="8393894" y="2699216"/>
                    <a:pt x="8400244" y="2815680"/>
                  </a:cubicBezTo>
                  <a:cubicBezTo>
                    <a:pt x="8406594" y="2991869"/>
                    <a:pt x="8402784" y="3171044"/>
                    <a:pt x="8402784" y="3347233"/>
                  </a:cubicBezTo>
                  <a:cubicBezTo>
                    <a:pt x="8402784" y="3502519"/>
                    <a:pt x="8404055" y="3645859"/>
                    <a:pt x="8405324" y="3796596"/>
                  </a:cubicBezTo>
                  <a:cubicBezTo>
                    <a:pt x="8405324" y="3818186"/>
                    <a:pt x="8405324" y="3832156"/>
                    <a:pt x="8405324" y="3856286"/>
                  </a:cubicBezTo>
                  <a:cubicBezTo>
                    <a:pt x="8382464" y="3856286"/>
                    <a:pt x="8362144" y="3857556"/>
                    <a:pt x="8320118" y="3856286"/>
                  </a:cubicBezTo>
                  <a:cubicBezTo>
                    <a:pt x="7892597" y="3851206"/>
                    <a:pt x="7458500" y="3857556"/>
                    <a:pt x="7030980" y="3852476"/>
                  </a:cubicBezTo>
                  <a:cubicBezTo>
                    <a:pt x="6774467" y="3848666"/>
                    <a:pt x="6524532" y="3851206"/>
                    <a:pt x="6268020" y="3848666"/>
                  </a:cubicBezTo>
                  <a:cubicBezTo>
                    <a:pt x="6149630" y="3847396"/>
                    <a:pt x="6031240" y="3846126"/>
                    <a:pt x="5912849" y="3844856"/>
                  </a:cubicBezTo>
                  <a:cubicBezTo>
                    <a:pt x="5840500" y="3844856"/>
                    <a:pt x="5774728" y="3846126"/>
                    <a:pt x="5702378" y="3846126"/>
                  </a:cubicBezTo>
                  <a:cubicBezTo>
                    <a:pt x="5518215" y="3844856"/>
                    <a:pt x="5011768" y="3846126"/>
                    <a:pt x="4827605" y="3844856"/>
                  </a:cubicBezTo>
                  <a:cubicBezTo>
                    <a:pt x="4696060" y="3843586"/>
                    <a:pt x="2065166" y="3852476"/>
                    <a:pt x="1933621" y="3851206"/>
                  </a:cubicBezTo>
                  <a:cubicBezTo>
                    <a:pt x="1900735" y="3851206"/>
                    <a:pt x="1861271" y="3852476"/>
                    <a:pt x="1828385" y="3852476"/>
                  </a:cubicBezTo>
                  <a:cubicBezTo>
                    <a:pt x="1749458" y="3852476"/>
                    <a:pt x="1677109" y="3853746"/>
                    <a:pt x="1598182" y="3853746"/>
                  </a:cubicBezTo>
                  <a:cubicBezTo>
                    <a:pt x="1400865" y="3853746"/>
                    <a:pt x="1210125" y="3852476"/>
                    <a:pt x="1012808" y="3851206"/>
                  </a:cubicBezTo>
                  <a:cubicBezTo>
                    <a:pt x="894417" y="3849936"/>
                    <a:pt x="776027" y="3848666"/>
                    <a:pt x="664214" y="3847396"/>
                  </a:cubicBezTo>
                  <a:cubicBezTo>
                    <a:pt x="453743" y="3846126"/>
                    <a:pt x="243271" y="3844856"/>
                    <a:pt x="48260" y="3844856"/>
                  </a:cubicBezTo>
                  <a:cubicBezTo>
                    <a:pt x="38100" y="3844856"/>
                    <a:pt x="29210" y="3844856"/>
                    <a:pt x="19050" y="3843586"/>
                  </a:cubicBezTo>
                  <a:cubicBezTo>
                    <a:pt x="10160" y="3842316"/>
                    <a:pt x="5080" y="3835966"/>
                    <a:pt x="7620" y="3827076"/>
                  </a:cubicBezTo>
                  <a:cubicBezTo>
                    <a:pt x="16510" y="3795171"/>
                    <a:pt x="12700" y="3720515"/>
                    <a:pt x="11430" y="3642873"/>
                  </a:cubicBezTo>
                  <a:cubicBezTo>
                    <a:pt x="10160" y="3484601"/>
                    <a:pt x="6350" y="3329316"/>
                    <a:pt x="7620" y="3171044"/>
                  </a:cubicBezTo>
                  <a:cubicBezTo>
                    <a:pt x="5080" y="2973952"/>
                    <a:pt x="0" y="534182"/>
                    <a:pt x="7620" y="334103"/>
                  </a:cubicBezTo>
                  <a:cubicBezTo>
                    <a:pt x="8890" y="295282"/>
                    <a:pt x="7620" y="253474"/>
                    <a:pt x="8890" y="214653"/>
                  </a:cubicBezTo>
                  <a:cubicBezTo>
                    <a:pt x="10160" y="151942"/>
                    <a:pt x="12700" y="83258"/>
                    <a:pt x="13970" y="44450"/>
                  </a:cubicBezTo>
                  <a:cubicBezTo>
                    <a:pt x="13970" y="41910"/>
                    <a:pt x="15240" y="39370"/>
                    <a:pt x="16510" y="38100"/>
                  </a:cubicBezTo>
                  <a:cubicBezTo>
                    <a:pt x="38100" y="35560"/>
                    <a:pt x="78840" y="30480"/>
                    <a:pt x="184076" y="29210"/>
                  </a:cubicBezTo>
                  <a:cubicBezTo>
                    <a:pt x="361661" y="25400"/>
                    <a:pt x="539247" y="22860"/>
                    <a:pt x="723409" y="20320"/>
                  </a:cubicBezTo>
                  <a:cubicBezTo>
                    <a:pt x="848377" y="17780"/>
                    <a:pt x="973344" y="16510"/>
                    <a:pt x="1091735" y="13970"/>
                  </a:cubicBezTo>
                  <a:cubicBezTo>
                    <a:pt x="1210125" y="11430"/>
                    <a:pt x="1335092" y="8890"/>
                    <a:pt x="1453483" y="8890"/>
                  </a:cubicBezTo>
                  <a:cubicBezTo>
                    <a:pt x="1585027" y="7620"/>
                    <a:pt x="1716572" y="10160"/>
                    <a:pt x="1848117" y="8890"/>
                  </a:cubicBezTo>
                  <a:cubicBezTo>
                    <a:pt x="2012548" y="8890"/>
                    <a:pt x="4992036" y="6350"/>
                    <a:pt x="5156467" y="5080"/>
                  </a:cubicBezTo>
                  <a:cubicBezTo>
                    <a:pt x="5314321" y="3810"/>
                    <a:pt x="5472175" y="2540"/>
                    <a:pt x="5636605" y="2540"/>
                  </a:cubicBezTo>
                  <a:cubicBezTo>
                    <a:pt x="5906272" y="1270"/>
                    <a:pt x="6169362" y="0"/>
                    <a:pt x="6439028" y="0"/>
                  </a:cubicBezTo>
                  <a:cubicBezTo>
                    <a:pt x="6550841" y="0"/>
                    <a:pt x="6669232" y="2540"/>
                    <a:pt x="6781044" y="2540"/>
                  </a:cubicBezTo>
                  <a:cubicBezTo>
                    <a:pt x="7090175" y="3810"/>
                    <a:pt x="7405882" y="5080"/>
                    <a:pt x="7715012" y="7620"/>
                  </a:cubicBezTo>
                  <a:cubicBezTo>
                    <a:pt x="7879443" y="8890"/>
                    <a:pt x="8043874" y="12700"/>
                    <a:pt x="8208305" y="16510"/>
                  </a:cubicBezTo>
                  <a:cubicBezTo>
                    <a:pt x="8247769" y="16510"/>
                    <a:pt x="8287232" y="16510"/>
                    <a:pt x="8320118" y="16510"/>
                  </a:cubicBezTo>
                  <a:cubicBezTo>
                    <a:pt x="8353255" y="17780"/>
                    <a:pt x="8362144" y="20320"/>
                    <a:pt x="8372305" y="21590"/>
                  </a:cubicBezTo>
                  <a:close/>
                  <a:moveTo>
                    <a:pt x="8382464" y="3839776"/>
                  </a:moveTo>
                  <a:cubicBezTo>
                    <a:pt x="8383734" y="3823266"/>
                    <a:pt x="8385005" y="3810566"/>
                    <a:pt x="8385005" y="3797866"/>
                  </a:cubicBezTo>
                  <a:cubicBezTo>
                    <a:pt x="8383734" y="3630928"/>
                    <a:pt x="8382464" y="3472656"/>
                    <a:pt x="8382464" y="3302440"/>
                  </a:cubicBezTo>
                  <a:cubicBezTo>
                    <a:pt x="8382464" y="3224797"/>
                    <a:pt x="8385005" y="3147154"/>
                    <a:pt x="8383734" y="3069512"/>
                  </a:cubicBezTo>
                  <a:cubicBezTo>
                    <a:pt x="8383734" y="2997842"/>
                    <a:pt x="8382464" y="2923185"/>
                    <a:pt x="8381194" y="2851515"/>
                  </a:cubicBezTo>
                  <a:cubicBezTo>
                    <a:pt x="8376114" y="2741024"/>
                    <a:pt x="8364684" y="453553"/>
                    <a:pt x="8364684" y="343062"/>
                  </a:cubicBezTo>
                  <a:cubicBezTo>
                    <a:pt x="8362144" y="250488"/>
                    <a:pt x="8359605" y="154928"/>
                    <a:pt x="8357064" y="63500"/>
                  </a:cubicBezTo>
                  <a:cubicBezTo>
                    <a:pt x="8355794" y="44450"/>
                    <a:pt x="8354524" y="43180"/>
                    <a:pt x="8300387" y="41910"/>
                  </a:cubicBezTo>
                  <a:cubicBezTo>
                    <a:pt x="8280655" y="41910"/>
                    <a:pt x="8267500" y="41910"/>
                    <a:pt x="8247769" y="40640"/>
                  </a:cubicBezTo>
                  <a:cubicBezTo>
                    <a:pt x="8083338" y="36830"/>
                    <a:pt x="7912330" y="31750"/>
                    <a:pt x="7747899" y="30480"/>
                  </a:cubicBezTo>
                  <a:cubicBezTo>
                    <a:pt x="7346687" y="26670"/>
                    <a:pt x="6938898" y="25400"/>
                    <a:pt x="6537687" y="22860"/>
                  </a:cubicBezTo>
                  <a:cubicBezTo>
                    <a:pt x="6478492" y="22860"/>
                    <a:pt x="6412720" y="22860"/>
                    <a:pt x="6353524" y="22860"/>
                  </a:cubicBezTo>
                  <a:cubicBezTo>
                    <a:pt x="6254866" y="22860"/>
                    <a:pt x="6156207" y="22860"/>
                    <a:pt x="6064126" y="22860"/>
                  </a:cubicBezTo>
                  <a:cubicBezTo>
                    <a:pt x="5853654" y="22860"/>
                    <a:pt x="5643183" y="22860"/>
                    <a:pt x="5439289" y="24130"/>
                  </a:cubicBezTo>
                  <a:cubicBezTo>
                    <a:pt x="5261703" y="25400"/>
                    <a:pt x="2269060" y="29210"/>
                    <a:pt x="2091475" y="29210"/>
                  </a:cubicBezTo>
                  <a:cubicBezTo>
                    <a:pt x="1802076" y="29210"/>
                    <a:pt x="1512678" y="26670"/>
                    <a:pt x="1223279" y="33020"/>
                  </a:cubicBezTo>
                  <a:cubicBezTo>
                    <a:pt x="1072003" y="36830"/>
                    <a:pt x="927304" y="36830"/>
                    <a:pt x="782605" y="38100"/>
                  </a:cubicBezTo>
                  <a:cubicBezTo>
                    <a:pt x="532669" y="41910"/>
                    <a:pt x="282734" y="45720"/>
                    <a:pt x="49530" y="50800"/>
                  </a:cubicBezTo>
                  <a:cubicBezTo>
                    <a:pt x="36830" y="50800"/>
                    <a:pt x="34290" y="53340"/>
                    <a:pt x="33020" y="74299"/>
                  </a:cubicBezTo>
                  <a:cubicBezTo>
                    <a:pt x="31750" y="128051"/>
                    <a:pt x="31750" y="181804"/>
                    <a:pt x="30480" y="235557"/>
                  </a:cubicBezTo>
                  <a:cubicBezTo>
                    <a:pt x="29210" y="325144"/>
                    <a:pt x="26670" y="411746"/>
                    <a:pt x="25400" y="501333"/>
                  </a:cubicBezTo>
                  <a:cubicBezTo>
                    <a:pt x="20320" y="596893"/>
                    <a:pt x="26670" y="2932144"/>
                    <a:pt x="29210" y="3027704"/>
                  </a:cubicBezTo>
                  <a:cubicBezTo>
                    <a:pt x="29210" y="3129237"/>
                    <a:pt x="29210" y="3233756"/>
                    <a:pt x="30480" y="3335289"/>
                  </a:cubicBezTo>
                  <a:cubicBezTo>
                    <a:pt x="30480" y="3409945"/>
                    <a:pt x="33020" y="3484601"/>
                    <a:pt x="33020" y="3559258"/>
                  </a:cubicBezTo>
                  <a:cubicBezTo>
                    <a:pt x="33020" y="3639886"/>
                    <a:pt x="33020" y="3720515"/>
                    <a:pt x="31750" y="3797866"/>
                  </a:cubicBezTo>
                  <a:cubicBezTo>
                    <a:pt x="31750" y="3801676"/>
                    <a:pt x="31750" y="3804216"/>
                    <a:pt x="31750" y="3808026"/>
                  </a:cubicBezTo>
                  <a:cubicBezTo>
                    <a:pt x="31750" y="3818186"/>
                    <a:pt x="35560" y="3821996"/>
                    <a:pt x="44450" y="3821996"/>
                  </a:cubicBezTo>
                  <a:cubicBezTo>
                    <a:pt x="91995" y="3821996"/>
                    <a:pt x="184076" y="3823266"/>
                    <a:pt x="269580" y="3823266"/>
                  </a:cubicBezTo>
                  <a:cubicBezTo>
                    <a:pt x="394548" y="3823266"/>
                    <a:pt x="526092" y="3820726"/>
                    <a:pt x="651060" y="3823266"/>
                  </a:cubicBezTo>
                  <a:cubicBezTo>
                    <a:pt x="854954" y="3827076"/>
                    <a:pt x="1058848" y="3829616"/>
                    <a:pt x="1262743" y="3828346"/>
                  </a:cubicBezTo>
                  <a:cubicBezTo>
                    <a:pt x="1394288" y="3827076"/>
                    <a:pt x="1519255" y="3829616"/>
                    <a:pt x="1650800" y="3829616"/>
                  </a:cubicBezTo>
                  <a:cubicBezTo>
                    <a:pt x="1841540" y="3829616"/>
                    <a:pt x="2032280" y="3828346"/>
                    <a:pt x="2223020" y="3829616"/>
                  </a:cubicBezTo>
                  <a:cubicBezTo>
                    <a:pt x="2505841" y="3830886"/>
                    <a:pt x="5610296" y="3820726"/>
                    <a:pt x="5899695" y="3823266"/>
                  </a:cubicBezTo>
                  <a:cubicBezTo>
                    <a:pt x="6024663" y="3824536"/>
                    <a:pt x="6149630" y="3825806"/>
                    <a:pt x="6268020" y="3825806"/>
                  </a:cubicBezTo>
                  <a:cubicBezTo>
                    <a:pt x="6485069" y="3828346"/>
                    <a:pt x="6695541" y="3824536"/>
                    <a:pt x="6912590" y="3828346"/>
                  </a:cubicBezTo>
                  <a:cubicBezTo>
                    <a:pt x="7090175" y="3830886"/>
                    <a:pt x="7267760" y="3830886"/>
                    <a:pt x="7445346" y="3833426"/>
                  </a:cubicBezTo>
                  <a:cubicBezTo>
                    <a:pt x="7708435" y="3837236"/>
                    <a:pt x="7971524" y="3839776"/>
                    <a:pt x="8234615" y="3841046"/>
                  </a:cubicBezTo>
                  <a:cubicBezTo>
                    <a:pt x="8333273" y="3841046"/>
                    <a:pt x="8362144" y="3839776"/>
                    <a:pt x="8382464" y="3839776"/>
                  </a:cubicBezTo>
                  <a:close/>
                </a:path>
              </a:pathLst>
            </a:custGeom>
            <a:solidFill>
              <a:srgbClr val="FFFFFF"/>
            </a:solidFill>
          </p:spPr>
          <p:txBody>
            <a:bodyPr/>
            <a:lstStyle/>
            <a:p>
              <a:endParaRPr lang="en-US"/>
            </a:p>
          </p:txBody>
        </p:sp>
      </p:grpSp>
      <p:pic>
        <p:nvPicPr>
          <p:cNvPr id="7" name="Picture 7"/>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313371" y="7313443"/>
            <a:ext cx="1270258" cy="2344436"/>
          </a:xfrm>
          <a:prstGeom prst="rect">
            <a:avLst/>
          </a:prstGeom>
        </p:spPr>
      </p:pic>
      <p:sp>
        <p:nvSpPr>
          <p:cNvPr id="8" name="TextBox 8"/>
          <p:cNvSpPr txBox="1"/>
          <p:nvPr/>
        </p:nvSpPr>
        <p:spPr>
          <a:xfrm>
            <a:off x="1598207" y="2773007"/>
            <a:ext cx="12115800" cy="5816977"/>
          </a:xfrm>
          <a:prstGeom prst="rect">
            <a:avLst/>
          </a:prstGeom>
        </p:spPr>
        <p:txBody>
          <a:bodyPr wrap="square" lIns="0" tIns="0" rIns="0" bIns="0" rtlCol="0" anchor="t">
            <a:spAutoFit/>
          </a:bodyPr>
          <a:lstStyle/>
          <a:p>
            <a:pPr marL="374445" lvl="1" algn="just">
              <a:lnSpc>
                <a:spcPct val="150000"/>
              </a:lnSpc>
            </a:pPr>
            <a:r>
              <a:rPr lang="vi-VN" sz="4200" dirty="0">
                <a:solidFill>
                  <a:srgbClr val="06605A"/>
                </a:solidFill>
              </a:rPr>
              <a:t>	Trên thế giới và Việt Nam có rất nhiều tấm gương vượt khó. Điểm chung của những tấm gương này là họ luôn có suy nghĩ tích cực trước những khó khăn, tìm mọi cách vượt qua chính mình và có nghị lực phi thường để vượt qua khó khăn theo cách riêng của họ. </a:t>
            </a:r>
            <a:endParaRPr lang="en-US" sz="4200" dirty="0">
              <a:solidFill>
                <a:srgbClr val="06605A"/>
              </a:solidFill>
            </a:endParaRPr>
          </a:p>
        </p:txBody>
      </p:sp>
      <p:pic>
        <p:nvPicPr>
          <p:cNvPr id="12" name="Picture 12"/>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0" y="7828711"/>
            <a:ext cx="2209387" cy="2458289"/>
          </a:xfrm>
          <a:prstGeom prst="rect">
            <a:avLst/>
          </a:prstGeom>
        </p:spPr>
      </p:pic>
      <p:pic>
        <p:nvPicPr>
          <p:cNvPr id="13" name="Picture 13"/>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377125" y="1082838"/>
            <a:ext cx="1455136" cy="2184069"/>
          </a:xfrm>
          <a:prstGeom prst="rect">
            <a:avLst/>
          </a:prstGeom>
        </p:spPr>
      </p:pic>
      <p:sp>
        <p:nvSpPr>
          <p:cNvPr id="14" name="TextBox 14"/>
          <p:cNvSpPr txBox="1"/>
          <p:nvPr/>
        </p:nvSpPr>
        <p:spPr>
          <a:xfrm>
            <a:off x="5198657" y="1284640"/>
            <a:ext cx="4914900" cy="1025922"/>
          </a:xfrm>
          <a:prstGeom prst="rect">
            <a:avLst/>
          </a:prstGeom>
        </p:spPr>
        <p:txBody>
          <a:bodyPr wrap="square" lIns="0" tIns="0" rIns="0" bIns="0" rtlCol="0" anchor="t">
            <a:spAutoFit/>
          </a:bodyPr>
          <a:lstStyle/>
          <a:p>
            <a:pPr marL="0" lvl="0" indent="0" algn="ctr">
              <a:lnSpc>
                <a:spcPts val="8000"/>
              </a:lnSpc>
              <a:spcBef>
                <a:spcPct val="0"/>
              </a:spcBef>
            </a:pPr>
            <a:r>
              <a:rPr lang="vi-VN" sz="6400" b="1" spc="400" dirty="0">
                <a:solidFill>
                  <a:srgbClr val="C3113D"/>
                </a:solidFill>
                <a:latin typeface="Arial" panose="020B0604020202020204" pitchFamily="34" charset="0"/>
                <a:cs typeface="Arial" panose="020B0604020202020204" pitchFamily="34" charset="0"/>
              </a:rPr>
              <a:t>KẾT LUẬN</a:t>
            </a:r>
            <a:endParaRPr lang="en-US" sz="6400" b="1" spc="400" dirty="0">
              <a:solidFill>
                <a:srgbClr val="C3113D"/>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p14:prism dir="d" isContent="1"/>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TotalTime>
  <Words>508</Words>
  <Application>Microsoft Office PowerPoint</Application>
  <PresentationFormat>Custom</PresentationFormat>
  <Paragraphs>40</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Wingdings</vt: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Hà Nguyễn</dc:creator>
  <cp:lastModifiedBy>Nguyễn Thị Hùy</cp:lastModifiedBy>
  <cp:revision>10</cp:revision>
  <dcterms:created xsi:type="dcterms:W3CDTF">2006-08-16T00:00:00Z</dcterms:created>
  <dcterms:modified xsi:type="dcterms:W3CDTF">2024-03-17T02:35:52Z</dcterms:modified>
  <dc:identifier>DAEswOIwa4E</dc:identifier>
</cp:coreProperties>
</file>