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6" r:id="rId3"/>
    <p:sldId id="267" r:id="rId4"/>
    <p:sldId id="260" r:id="rId5"/>
    <p:sldId id="261" r:id="rId6"/>
    <p:sldId id="257" r:id="rId7"/>
    <p:sldId id="263"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Lst>
  <p:sldSz cx="18288000" cy="10287000"/>
  <p:notesSz cx="6858000" cy="9144000"/>
  <p:embeddedFontLst>
    <p:embeddedFont>
      <p:font typeface="Calibri" panose="020F050202020403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0C1"/>
    <a:srgbClr val="F7EA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25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svg"/><Relationship Id="rId7"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4.svg"/><Relationship Id="rId10" Type="http://schemas.openxmlformats.org/officeDocument/2006/relationships/image" Target="../media/image43.png"/><Relationship Id="rId4" Type="http://schemas.openxmlformats.org/officeDocument/2006/relationships/image" Target="../media/image3.png"/><Relationship Id="rId9" Type="http://schemas.openxmlformats.org/officeDocument/2006/relationships/image" Target="../media/image42.sv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svg"/><Relationship Id="rId7" Type="http://schemas.openxmlformats.org/officeDocument/2006/relationships/image" Target="../media/image3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5.svg"/><Relationship Id="rId10" Type="http://schemas.openxmlformats.org/officeDocument/2006/relationships/image" Target="../media/image47.png"/><Relationship Id="rId4" Type="http://schemas.openxmlformats.org/officeDocument/2006/relationships/image" Target="../media/image14.png"/><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31.svg"/><Relationship Id="rId3" Type="http://schemas.openxmlformats.org/officeDocument/2006/relationships/image" Target="../media/image4.svg"/><Relationship Id="rId7" Type="http://schemas.openxmlformats.org/officeDocument/2006/relationships/image" Target="../media/image51.svg"/><Relationship Id="rId12"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31.svg"/><Relationship Id="rId3" Type="http://schemas.openxmlformats.org/officeDocument/2006/relationships/image" Target="../media/image4.svg"/><Relationship Id="rId7" Type="http://schemas.openxmlformats.org/officeDocument/2006/relationships/image" Target="../media/image51.svg"/><Relationship Id="rId12"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31.svg"/><Relationship Id="rId3" Type="http://schemas.openxmlformats.org/officeDocument/2006/relationships/image" Target="../media/image4.svg"/><Relationship Id="rId7" Type="http://schemas.openxmlformats.org/officeDocument/2006/relationships/image" Target="../media/image51.svg"/><Relationship Id="rId12"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svg"/><Relationship Id="rId7" Type="http://schemas.openxmlformats.org/officeDocument/2006/relationships/image" Target="../media/image33.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59.sv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4.svg"/><Relationship Id="rId7" Type="http://schemas.openxmlformats.org/officeDocument/2006/relationships/image" Target="../media/image62.svg"/><Relationship Id="rId12"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1.png"/><Relationship Id="rId5" Type="http://schemas.openxmlformats.org/officeDocument/2006/relationships/image" Target="../media/image40.svg"/><Relationship Id="rId10" Type="http://schemas.openxmlformats.org/officeDocument/2006/relationships/image" Target="../media/image65.png"/><Relationship Id="rId4" Type="http://schemas.openxmlformats.org/officeDocument/2006/relationships/image" Target="../media/image39.png"/><Relationship Id="rId9" Type="http://schemas.openxmlformats.org/officeDocument/2006/relationships/image" Target="../media/image64.sv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svg"/><Relationship Id="rId7"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9.svg"/><Relationship Id="rId7" Type="http://schemas.openxmlformats.org/officeDocument/2006/relationships/image" Target="../media/image69.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 Id="rId9" Type="http://schemas.openxmlformats.org/officeDocument/2006/relationships/image" Target="../media/image71.svg"/></Relationships>
</file>

<file path=ppt/slides/_rels/slide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2.sv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2.sv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2.sv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4.svg"/><Relationship Id="rId7" Type="http://schemas.openxmlformats.org/officeDocument/2006/relationships/image" Target="../media/image76.svg"/><Relationship Id="rId12" Type="http://schemas.openxmlformats.org/officeDocument/2006/relationships/image" Target="../media/image81.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2.svg"/><Relationship Id="rId10" Type="http://schemas.openxmlformats.org/officeDocument/2006/relationships/image" Target="../media/image79.png"/><Relationship Id="rId4" Type="http://schemas.openxmlformats.org/officeDocument/2006/relationships/image" Target="../media/image1.png"/><Relationship Id="rId9" Type="http://schemas.openxmlformats.org/officeDocument/2006/relationships/image" Target="../media/image78.svg"/></Relationships>
</file>

<file path=ppt/slides/_rels/slide24.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15.svg"/><Relationship Id="rId3" Type="http://schemas.openxmlformats.org/officeDocument/2006/relationships/image" Target="../media/image83.svg"/><Relationship Id="rId7" Type="http://schemas.openxmlformats.org/officeDocument/2006/relationships/image" Target="../media/image87.svg"/><Relationship Id="rId12" Type="http://schemas.openxmlformats.org/officeDocument/2006/relationships/image" Target="../media/image14.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91.svg"/><Relationship Id="rId5" Type="http://schemas.openxmlformats.org/officeDocument/2006/relationships/image" Target="../media/image85.sv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sv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svg"/><Relationship Id="rId7" Type="http://schemas.openxmlformats.org/officeDocument/2006/relationships/image" Target="../media/image1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svg"/><Relationship Id="rId7"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1.sv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svg"/><Relationship Id="rId7" Type="http://schemas.openxmlformats.org/officeDocument/2006/relationships/image" Target="../media/image3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5.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rot="-1866903">
            <a:off x="-333493" y="8166130"/>
            <a:ext cx="2729127" cy="1680964"/>
          </a:xfrm>
          <a:custGeom>
            <a:avLst/>
            <a:gdLst/>
            <a:ahLst/>
            <a:cxnLst/>
            <a:rect l="l" t="t" r="r" b="b"/>
            <a:pathLst>
              <a:path w="5359880" h="3362106">
                <a:moveTo>
                  <a:pt x="0" y="0"/>
                </a:moveTo>
                <a:lnTo>
                  <a:pt x="5359880" y="0"/>
                </a:lnTo>
                <a:lnTo>
                  <a:pt x="5359880" y="3362107"/>
                </a:lnTo>
                <a:lnTo>
                  <a:pt x="0" y="33621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rot="-3504637" flipH="1">
            <a:off x="-485238" y="229790"/>
            <a:ext cx="2307937" cy="1403226"/>
          </a:xfrm>
          <a:custGeom>
            <a:avLst/>
            <a:gdLst/>
            <a:ahLst/>
            <a:cxnLst/>
            <a:rect l="l" t="t" r="r" b="b"/>
            <a:pathLst>
              <a:path w="2307937" h="1403226">
                <a:moveTo>
                  <a:pt x="2307937" y="0"/>
                </a:moveTo>
                <a:lnTo>
                  <a:pt x="0" y="0"/>
                </a:lnTo>
                <a:lnTo>
                  <a:pt x="0" y="1403226"/>
                </a:lnTo>
                <a:lnTo>
                  <a:pt x="2307937" y="1403226"/>
                </a:lnTo>
                <a:lnTo>
                  <a:pt x="230793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20"/>
          <p:cNvSpPr/>
          <p:nvPr/>
        </p:nvSpPr>
        <p:spPr>
          <a:xfrm rot="8355698">
            <a:off x="15955629" y="8787543"/>
            <a:ext cx="2359232" cy="1434413"/>
          </a:xfrm>
          <a:custGeom>
            <a:avLst/>
            <a:gdLst/>
            <a:ahLst/>
            <a:cxnLst/>
            <a:rect l="l" t="t" r="r" b="b"/>
            <a:pathLst>
              <a:path w="2359232" h="1434413">
                <a:moveTo>
                  <a:pt x="0" y="0"/>
                </a:moveTo>
                <a:lnTo>
                  <a:pt x="2359232" y="0"/>
                </a:lnTo>
                <a:lnTo>
                  <a:pt x="2359232" y="1434413"/>
                </a:lnTo>
                <a:lnTo>
                  <a:pt x="0" y="14344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B4E898CC-38D3-2DA5-EF03-914E80B9930A}"/>
              </a:ext>
            </a:extLst>
          </p:cNvPr>
          <p:cNvSpPr txBox="1"/>
          <p:nvPr/>
        </p:nvSpPr>
        <p:spPr>
          <a:xfrm>
            <a:off x="1401845" y="3454223"/>
            <a:ext cx="15484309" cy="3378554"/>
          </a:xfrm>
          <a:prstGeom prst="rect">
            <a:avLst/>
          </a:prstGeom>
        </p:spPr>
        <p:txBody>
          <a:bodyPr wrap="square" lIns="0" tIns="0" rIns="0" bIns="0" rtlCol="0" anchor="t">
            <a:spAutoFit/>
          </a:bodyPr>
          <a:lstStyle/>
          <a:p>
            <a:pPr algn="ctr">
              <a:lnSpc>
                <a:spcPct val="150000"/>
              </a:lnSpc>
            </a:pPr>
            <a:r>
              <a:rPr lang="en-US" sz="7800" b="1" dirty="0">
                <a:solidFill>
                  <a:schemeClr val="accent2">
                    <a:lumMod val="50000"/>
                  </a:schemeClr>
                </a:solidFill>
                <a:latin typeface="Arial" panose="020B0604020202020204" pitchFamily="34" charset="0"/>
                <a:cs typeface="Arial" panose="020B0604020202020204" pitchFamily="34" charset="0"/>
              </a:rPr>
              <a:t>CHÀO MỪNG CÁC EM ĐẾN VỚI BÀI </a:t>
            </a:r>
            <a:r>
              <a:rPr lang="en-US" sz="7800" b="1">
                <a:solidFill>
                  <a:schemeClr val="accent2">
                    <a:lumMod val="50000"/>
                  </a:schemeClr>
                </a:solidFill>
                <a:latin typeface="Arial" panose="020B0604020202020204" pitchFamily="34" charset="0"/>
                <a:cs typeface="Arial" panose="020B0604020202020204" pitchFamily="34" charset="0"/>
              </a:rPr>
              <a:t>GIẢNG NGÀY HÔM </a:t>
            </a:r>
            <a:r>
              <a:rPr lang="en-US" sz="7800" b="1" dirty="0">
                <a:solidFill>
                  <a:schemeClr val="accent2">
                    <a:lumMod val="50000"/>
                  </a:schemeClr>
                </a:solidFill>
                <a:latin typeface="Arial" panose="020B0604020202020204" pitchFamily="34" charset="0"/>
                <a:cs typeface="Arial" panose="020B0604020202020204" pitchFamily="34" charset="0"/>
              </a:rPr>
              <a:t>NAY!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rot="-1866903">
            <a:off x="-249288" y="9030833"/>
            <a:ext cx="2035065" cy="938154"/>
          </a:xfrm>
          <a:custGeom>
            <a:avLst/>
            <a:gdLst/>
            <a:ahLst/>
            <a:cxnLst/>
            <a:rect l="l" t="t" r="r" b="b"/>
            <a:pathLst>
              <a:path w="5359880" h="3362106">
                <a:moveTo>
                  <a:pt x="0" y="0"/>
                </a:moveTo>
                <a:lnTo>
                  <a:pt x="5359880" y="0"/>
                </a:lnTo>
                <a:lnTo>
                  <a:pt x="5359880" y="3362107"/>
                </a:lnTo>
                <a:lnTo>
                  <a:pt x="0" y="33621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9" name="Freeform 19"/>
          <p:cNvSpPr/>
          <p:nvPr/>
        </p:nvSpPr>
        <p:spPr>
          <a:xfrm rot="3177318" flipH="1">
            <a:off x="16998123" y="64404"/>
            <a:ext cx="1622750" cy="1210958"/>
          </a:xfrm>
          <a:custGeom>
            <a:avLst/>
            <a:gdLst/>
            <a:ahLst/>
            <a:cxnLst/>
            <a:rect l="l" t="t" r="r" b="b"/>
            <a:pathLst>
              <a:path w="2307937" h="1403226">
                <a:moveTo>
                  <a:pt x="2307937" y="0"/>
                </a:moveTo>
                <a:lnTo>
                  <a:pt x="0" y="0"/>
                </a:lnTo>
                <a:lnTo>
                  <a:pt x="0" y="1403226"/>
                </a:lnTo>
                <a:lnTo>
                  <a:pt x="2307937" y="1403226"/>
                </a:lnTo>
                <a:lnTo>
                  <a:pt x="230793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399E4DB2-E1ED-95D3-6FEC-5B6B72C616F4}"/>
              </a:ext>
            </a:extLst>
          </p:cNvPr>
          <p:cNvGrpSpPr/>
          <p:nvPr/>
        </p:nvGrpSpPr>
        <p:grpSpPr>
          <a:xfrm>
            <a:off x="0" y="17884"/>
            <a:ext cx="1057989" cy="1158974"/>
            <a:chOff x="15614885" y="8251666"/>
            <a:chExt cx="1057989" cy="1158974"/>
          </a:xfrm>
        </p:grpSpPr>
        <p:sp>
          <p:nvSpPr>
            <p:cNvPr id="5" name="Freeform 11">
              <a:extLst>
                <a:ext uri="{FF2B5EF4-FFF2-40B4-BE49-F238E27FC236}">
                  <a16:creationId xmlns:a16="http://schemas.microsoft.com/office/drawing/2014/main" id="{774839E7-CB66-186E-D09A-68332C09AF94}"/>
                </a:ext>
              </a:extLst>
            </p:cNvPr>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12">
              <a:extLst>
                <a:ext uri="{FF2B5EF4-FFF2-40B4-BE49-F238E27FC236}">
                  <a16:creationId xmlns:a16="http://schemas.microsoft.com/office/drawing/2014/main" id="{651D03AE-2AAA-78B8-FA54-853EC775A4AB}"/>
                </a:ext>
              </a:extLst>
            </p:cNvPr>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9D573BC4-D810-E402-FE71-C27D63A0DFFF}"/>
              </a:ext>
            </a:extLst>
          </p:cNvPr>
          <p:cNvSpPr txBox="1"/>
          <p:nvPr/>
        </p:nvSpPr>
        <p:spPr>
          <a:xfrm>
            <a:off x="1138891" y="726752"/>
            <a:ext cx="16010217" cy="769441"/>
          </a:xfrm>
          <a:prstGeom prst="rect">
            <a:avLst/>
          </a:prstGeom>
          <a:noFill/>
        </p:spPr>
        <p:txBody>
          <a:bodyPr wrap="square">
            <a:spAutoFit/>
          </a:bodyPr>
          <a:lstStyle/>
          <a:p>
            <a:pPr lvl="0" algn="ctr">
              <a:spcAft>
                <a:spcPts val="1000"/>
              </a:spcAft>
              <a:defRPr/>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2. Chia sẻ lí do cần từ chối trong mỗi tình huống</a:t>
            </a:r>
            <a:endPar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CF3FEB2D-D754-30B6-4EFD-36D32D8D6C35}"/>
              </a:ext>
            </a:extLst>
          </p:cNvPr>
          <p:cNvGrpSpPr/>
          <p:nvPr/>
        </p:nvGrpSpPr>
        <p:grpSpPr>
          <a:xfrm>
            <a:off x="550005" y="1814142"/>
            <a:ext cx="16593660" cy="3040620"/>
            <a:chOff x="703740" y="2019645"/>
            <a:chExt cx="16593660" cy="3040620"/>
          </a:xfrm>
        </p:grpSpPr>
        <p:sp>
          <p:nvSpPr>
            <p:cNvPr id="14" name="TextBox 13">
              <a:extLst>
                <a:ext uri="{FF2B5EF4-FFF2-40B4-BE49-F238E27FC236}">
                  <a16:creationId xmlns:a16="http://schemas.microsoft.com/office/drawing/2014/main" id="{4AE3E225-9A3F-D8CA-8E13-7FCE098C9AA9}"/>
                </a:ext>
              </a:extLst>
            </p:cNvPr>
            <p:cNvSpPr txBox="1"/>
            <p:nvPr/>
          </p:nvSpPr>
          <p:spPr>
            <a:xfrm>
              <a:off x="2279171" y="2019645"/>
              <a:ext cx="15018229" cy="3040620"/>
            </a:xfrm>
            <a:prstGeom prst="roundRect">
              <a:avLst/>
            </a:prstGeom>
            <a:solidFill>
              <a:schemeClr val="accent5">
                <a:lumMod val="20000"/>
                <a:lumOff val="80000"/>
              </a:schemeClr>
            </a:solid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tx2">
                      <a:lumMod val="50000"/>
                    </a:schemeClr>
                  </a:solidFill>
                  <a:effectLst/>
                  <a:uLnTx/>
                  <a:uFillTx/>
                  <a:latin typeface="Arial" panose="020B0604020202020204" pitchFamily="34" charset="0"/>
                  <a:cs typeface="Arial" panose="020B0604020202020204" pitchFamily="34" charset="0"/>
                </a:rPr>
                <a:t>Hoạt động nhóm: </a:t>
              </a:r>
              <a:r>
                <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Các em quan sát các hình ảnh (</a:t>
              </a:r>
              <a:r>
                <a:rPr kumimoji="0" lang="en-US" sz="40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SGK – trang 25, 26)</a:t>
              </a:r>
              <a:r>
                <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và dựa vào gợi ý dưới đây để thảo luận và chia sẻ lí do cần từ chối trong mỗi tình huống</a:t>
              </a:r>
              <a:endParaRPr kumimoji="0" lang="en-US" sz="40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6" name="Picture 9">
              <a:extLst>
                <a:ext uri="{FF2B5EF4-FFF2-40B4-BE49-F238E27FC236}">
                  <a16:creationId xmlns:a16="http://schemas.microsoft.com/office/drawing/2014/main" id="{90B856DD-D94D-AD5D-0024-B701F8E6D35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03740" y="2825447"/>
              <a:ext cx="1356266" cy="1429015"/>
            </a:xfrm>
            <a:prstGeom prst="rect">
              <a:avLst/>
            </a:prstGeom>
          </p:spPr>
        </p:pic>
      </p:grpSp>
      <p:grpSp>
        <p:nvGrpSpPr>
          <p:cNvPr id="17" name="Group 16">
            <a:extLst>
              <a:ext uri="{FF2B5EF4-FFF2-40B4-BE49-F238E27FC236}">
                <a16:creationId xmlns:a16="http://schemas.microsoft.com/office/drawing/2014/main" id="{3F5B1FCA-87DD-1466-204A-DA574147E3B5}"/>
              </a:ext>
            </a:extLst>
          </p:cNvPr>
          <p:cNvGrpSpPr/>
          <p:nvPr/>
        </p:nvGrpSpPr>
        <p:grpSpPr>
          <a:xfrm>
            <a:off x="2743200" y="5372100"/>
            <a:ext cx="4631425" cy="4461628"/>
            <a:chOff x="1549494" y="5220611"/>
            <a:chExt cx="4631425" cy="4461628"/>
          </a:xfrm>
        </p:grpSpPr>
        <p:sp>
          <p:nvSpPr>
            <p:cNvPr id="18" name="Rectangle 17">
              <a:extLst>
                <a:ext uri="{FF2B5EF4-FFF2-40B4-BE49-F238E27FC236}">
                  <a16:creationId xmlns:a16="http://schemas.microsoft.com/office/drawing/2014/main" id="{39CB05CE-91F0-1ACB-D58A-3DE5F01A5CF5}"/>
                </a:ext>
              </a:extLst>
            </p:cNvPr>
            <p:cNvSpPr/>
            <p:nvPr/>
          </p:nvSpPr>
          <p:spPr>
            <a:xfrm>
              <a:off x="1587513" y="5220611"/>
              <a:ext cx="4593406" cy="1226761"/>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anose="020B0604020202020204" pitchFamily="34" charset="0"/>
                  <a:cs typeface="Arial" panose="020B0604020202020204" pitchFamily="34" charset="0"/>
                </a:rPr>
                <a:t>GỢI Ý</a:t>
              </a:r>
            </a:p>
          </p:txBody>
        </p:sp>
        <p:pic>
          <p:nvPicPr>
            <p:cNvPr id="22" name="Picture 3">
              <a:extLst>
                <a:ext uri="{FF2B5EF4-FFF2-40B4-BE49-F238E27FC236}">
                  <a16:creationId xmlns:a16="http://schemas.microsoft.com/office/drawing/2014/main" id="{801586F6-997E-B925-C018-5E1525A74EB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49494" y="7084656"/>
              <a:ext cx="4172822" cy="2597583"/>
            </a:xfrm>
            <a:prstGeom prst="rect">
              <a:avLst/>
            </a:prstGeom>
          </p:spPr>
        </p:pic>
      </p:grpSp>
      <p:sp>
        <p:nvSpPr>
          <p:cNvPr id="23" name="Rounded Rectangle 14">
            <a:extLst>
              <a:ext uri="{FF2B5EF4-FFF2-40B4-BE49-F238E27FC236}">
                <a16:creationId xmlns:a16="http://schemas.microsoft.com/office/drawing/2014/main" id="{9E00B8BC-9B77-674D-8DF8-E440BE41A358}"/>
              </a:ext>
            </a:extLst>
          </p:cNvPr>
          <p:cNvSpPr/>
          <p:nvPr/>
        </p:nvSpPr>
        <p:spPr>
          <a:xfrm>
            <a:off x="8445876" y="5324739"/>
            <a:ext cx="8013324" cy="4427967"/>
          </a:xfrm>
          <a:prstGeom prst="roundRect">
            <a:avLst/>
          </a:prstGeom>
          <a:solidFill>
            <a:schemeClr val="bg1"/>
          </a:solidFill>
          <a:ln w="3810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Lí do và cách từ chối trong mỗi tình huống? </a:t>
            </a:r>
          </a:p>
          <a:p>
            <a:pPr marL="571500" indent="-571500" algn="just">
              <a:lnSpc>
                <a:spcPct val="150000"/>
              </a:lnSpc>
              <a:buFont typeface="Arial" panose="020B0604020202020204" pitchFamily="34" charset="0"/>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Những tình huống như thế nào cần phải từ chối?</a:t>
            </a:r>
          </a:p>
        </p:txBody>
      </p:sp>
    </p:spTree>
    <p:extLst>
      <p:ext uri="{BB962C8B-B14F-4D97-AF65-F5344CB8AC3E}">
        <p14:creationId xmlns:p14="http://schemas.microsoft.com/office/powerpoint/2010/main" val="769554694"/>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
                                            <p:txEl>
                                              <p:pRg st="0" end="0"/>
                                            </p:txEl>
                                          </p:spTgt>
                                        </p:tgtEl>
                                        <p:attrNameLst>
                                          <p:attrName>style.visibility</p:attrName>
                                        </p:attrNameLst>
                                      </p:cBhvr>
                                      <p:to>
                                        <p:strVal val="visible"/>
                                      </p:to>
                                    </p:set>
                                    <p:animEffect transition="in" filter="fade">
                                      <p:cBhvr>
                                        <p:cTn id="25" dur="500"/>
                                        <p:tgtEl>
                                          <p:spTgt spid="23">
                                            <p:txEl>
                                              <p:pRg st="0" end="0"/>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3">
                                            <p:txEl>
                                              <p:pRg st="1" end="1"/>
                                            </p:txEl>
                                          </p:spTgt>
                                        </p:tgtEl>
                                        <p:attrNameLst>
                                          <p:attrName>style.visibility</p:attrName>
                                        </p:attrNameLst>
                                      </p:cBhvr>
                                      <p:to>
                                        <p:strVal val="visible"/>
                                      </p:to>
                                    </p:set>
                                    <p:animEffect transition="in" filter="fade">
                                      <p:cBhvr>
                                        <p:cTn id="29"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Freeform 3"/>
          <p:cNvSpPr/>
          <p:nvPr/>
        </p:nvSpPr>
        <p:spPr>
          <a:xfrm rot="-1935980" flipH="1" flipV="1">
            <a:off x="-112815" y="461255"/>
            <a:ext cx="2359230" cy="1401678"/>
          </a:xfrm>
          <a:custGeom>
            <a:avLst/>
            <a:gdLst/>
            <a:ahLst/>
            <a:cxnLst/>
            <a:rect l="l" t="t" r="r" b="b"/>
            <a:pathLst>
              <a:path w="5359880" h="3362106">
                <a:moveTo>
                  <a:pt x="5359880" y="3362106"/>
                </a:moveTo>
                <a:lnTo>
                  <a:pt x="0" y="3362106"/>
                </a:lnTo>
                <a:lnTo>
                  <a:pt x="0" y="0"/>
                </a:lnTo>
                <a:lnTo>
                  <a:pt x="5359880" y="0"/>
                </a:lnTo>
                <a:lnTo>
                  <a:pt x="5359880" y="3362106"/>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Freeform 26"/>
          <p:cNvSpPr/>
          <p:nvPr/>
        </p:nvSpPr>
        <p:spPr>
          <a:xfrm>
            <a:off x="16741395" y="-60262"/>
            <a:ext cx="1546605" cy="1349824"/>
          </a:xfrm>
          <a:custGeom>
            <a:avLst/>
            <a:gdLst/>
            <a:ahLst/>
            <a:cxnLst/>
            <a:rect l="l" t="t" r="r" b="b"/>
            <a:pathLst>
              <a:path w="2281391" h="2057400">
                <a:moveTo>
                  <a:pt x="0" y="0"/>
                </a:moveTo>
                <a:lnTo>
                  <a:pt x="2281391" y="0"/>
                </a:lnTo>
                <a:lnTo>
                  <a:pt x="2281391"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3">
            <a:extLst>
              <a:ext uri="{FF2B5EF4-FFF2-40B4-BE49-F238E27FC236}">
                <a16:creationId xmlns:a16="http://schemas.microsoft.com/office/drawing/2014/main" id="{587D6E71-D1FD-F66A-A736-754DAB690E82}"/>
              </a:ext>
            </a:extLst>
          </p:cNvPr>
          <p:cNvGrpSpPr/>
          <p:nvPr/>
        </p:nvGrpSpPr>
        <p:grpSpPr>
          <a:xfrm>
            <a:off x="1638298" y="952500"/>
            <a:ext cx="5562600" cy="3429000"/>
            <a:chOff x="-166270" y="2019612"/>
            <a:chExt cx="5562600" cy="3429000"/>
          </a:xfrm>
        </p:grpSpPr>
        <p:sp>
          <p:nvSpPr>
            <p:cNvPr id="5" name="Line Callout 1 (Border and Accent Bar) 3">
              <a:extLst>
                <a:ext uri="{FF2B5EF4-FFF2-40B4-BE49-F238E27FC236}">
                  <a16:creationId xmlns:a16="http://schemas.microsoft.com/office/drawing/2014/main" id="{FE2E44EE-89D2-BA1B-21C7-FAEC8E0D4A01}"/>
                </a:ext>
              </a:extLst>
            </p:cNvPr>
            <p:cNvSpPr/>
            <p:nvPr/>
          </p:nvSpPr>
          <p:spPr>
            <a:xfrm>
              <a:off x="-166270" y="2547354"/>
              <a:ext cx="5562600" cy="2901258"/>
            </a:xfrm>
            <a:prstGeom prst="roundRect">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b="1">
                  <a:solidFill>
                    <a:schemeClr val="tx1"/>
                  </a:solidFill>
                  <a:latin typeface="Arial" panose="020B0604020202020204" pitchFamily="34" charset="0"/>
                  <a:cs typeface="Arial" panose="020B0604020202020204" pitchFamily="34" charset="0"/>
                </a:rPr>
                <a:t>TÌNH HUỐNG ĐƯA RA</a:t>
              </a:r>
              <a:endParaRPr lang="en-US" sz="4800" b="1" dirty="0">
                <a:solidFill>
                  <a:schemeClr val="tx1"/>
                </a:solidFill>
                <a:latin typeface="Arial" panose="020B0604020202020204" pitchFamily="34" charset="0"/>
                <a:cs typeface="Arial" panose="020B0604020202020204" pitchFamily="34" charset="0"/>
              </a:endParaRPr>
            </a:p>
          </p:txBody>
        </p:sp>
        <p:pic>
          <p:nvPicPr>
            <p:cNvPr id="6" name="Picture 2">
              <a:extLst>
                <a:ext uri="{FF2B5EF4-FFF2-40B4-BE49-F238E27FC236}">
                  <a16:creationId xmlns:a16="http://schemas.microsoft.com/office/drawing/2014/main" id="{637AABC5-00B9-6D04-BA68-7EDFF4D9051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44420" y="2019612"/>
              <a:ext cx="741219" cy="762000"/>
            </a:xfrm>
            <a:prstGeom prst="rect">
              <a:avLst/>
            </a:prstGeom>
          </p:spPr>
        </p:pic>
      </p:grpSp>
      <p:pic>
        <p:nvPicPr>
          <p:cNvPr id="13" name="Picture 12" descr="A cartoon of two boys standing on a grassy shore&#10;&#10;Description automatically generated">
            <a:extLst>
              <a:ext uri="{FF2B5EF4-FFF2-40B4-BE49-F238E27FC236}">
                <a16:creationId xmlns:a16="http://schemas.microsoft.com/office/drawing/2014/main" id="{DDB6C133-D21F-EDD6-5193-2BECB6C3E9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0230" y="5319654"/>
            <a:ext cx="8001000" cy="43068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descr="Cartoon of a person and person riding bicycles&#10;&#10;Description automatically generated">
            <a:extLst>
              <a:ext uri="{FF2B5EF4-FFF2-40B4-BE49-F238E27FC236}">
                <a16:creationId xmlns:a16="http://schemas.microsoft.com/office/drawing/2014/main" id="{9705CE0A-CC5C-CEAE-1E8E-B7031286618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45213" y="765027"/>
            <a:ext cx="8704489" cy="40268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descr="A cartoon of a child standing next to a child in a classroom&#10;&#10;Description automatically generated">
            <a:extLst>
              <a:ext uri="{FF2B5EF4-FFF2-40B4-BE49-F238E27FC236}">
                <a16:creationId xmlns:a16="http://schemas.microsoft.com/office/drawing/2014/main" id="{E472F9B1-1815-DFD8-8870-1C522768955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44000" y="5319655"/>
            <a:ext cx="8613770" cy="43068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80801159"/>
      </p:ext>
    </p:extLst>
  </p:cSld>
  <p:clrMapOvr>
    <a:masterClrMapping/>
  </p:clrMapOvr>
  <p:transition spd="med">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8" name="Freeform 8"/>
          <p:cNvSpPr/>
          <p:nvPr/>
        </p:nvSpPr>
        <p:spPr>
          <a:xfrm rot="7382439">
            <a:off x="16564501" y="8821809"/>
            <a:ext cx="1803883" cy="1144679"/>
          </a:xfrm>
          <a:custGeom>
            <a:avLst/>
            <a:gdLst/>
            <a:ahLst/>
            <a:cxnLst/>
            <a:rect l="l" t="t" r="r" b="b"/>
            <a:pathLst>
              <a:path w="2749444" h="1671662">
                <a:moveTo>
                  <a:pt x="0" y="0"/>
                </a:moveTo>
                <a:lnTo>
                  <a:pt x="2749444" y="0"/>
                </a:lnTo>
                <a:lnTo>
                  <a:pt x="2749444" y="1671662"/>
                </a:lnTo>
                <a:lnTo>
                  <a:pt x="0" y="16716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rot="-2341957" flipH="1">
            <a:off x="-301684" y="225071"/>
            <a:ext cx="2059310" cy="1317933"/>
          </a:xfrm>
          <a:custGeom>
            <a:avLst/>
            <a:gdLst/>
            <a:ahLst/>
            <a:cxnLst/>
            <a:rect l="l" t="t" r="r" b="b"/>
            <a:pathLst>
              <a:path w="2749444" h="1671662">
                <a:moveTo>
                  <a:pt x="2749444" y="0"/>
                </a:moveTo>
                <a:lnTo>
                  <a:pt x="0" y="0"/>
                </a:lnTo>
                <a:lnTo>
                  <a:pt x="0" y="1671662"/>
                </a:lnTo>
                <a:lnTo>
                  <a:pt x="2749444" y="1671662"/>
                </a:lnTo>
                <a:lnTo>
                  <a:pt x="274944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4">
            <a:extLst>
              <a:ext uri="{FF2B5EF4-FFF2-40B4-BE49-F238E27FC236}">
                <a16:creationId xmlns:a16="http://schemas.microsoft.com/office/drawing/2014/main" id="{F55087AE-6169-C3D9-F14A-82782EA3F316}"/>
              </a:ext>
            </a:extLst>
          </p:cNvPr>
          <p:cNvSpPr/>
          <p:nvPr/>
        </p:nvSpPr>
        <p:spPr>
          <a:xfrm>
            <a:off x="5903057" y="1371599"/>
            <a:ext cx="11563385" cy="7658101"/>
          </a:xfrm>
          <a:custGeom>
            <a:avLst/>
            <a:gdLst/>
            <a:ahLst/>
            <a:cxnLst/>
            <a:rect l="l" t="t" r="r" b="b"/>
            <a:pathLst>
              <a:path w="2567349" h="2069539">
                <a:moveTo>
                  <a:pt x="40505" y="0"/>
                </a:moveTo>
                <a:lnTo>
                  <a:pt x="2526844" y="0"/>
                </a:lnTo>
                <a:cubicBezTo>
                  <a:pt x="2549214" y="0"/>
                  <a:pt x="2567349" y="18135"/>
                  <a:pt x="2567349" y="40505"/>
                </a:cubicBezTo>
                <a:lnTo>
                  <a:pt x="2567349" y="2029034"/>
                </a:lnTo>
                <a:cubicBezTo>
                  <a:pt x="2567349" y="2051405"/>
                  <a:pt x="2549214" y="2069539"/>
                  <a:pt x="2526844" y="2069539"/>
                </a:cubicBezTo>
                <a:lnTo>
                  <a:pt x="40505" y="2069539"/>
                </a:lnTo>
                <a:cubicBezTo>
                  <a:pt x="18135" y="2069539"/>
                  <a:pt x="0" y="2051405"/>
                  <a:pt x="0" y="2029034"/>
                </a:cubicBezTo>
                <a:lnTo>
                  <a:pt x="0" y="40505"/>
                </a:lnTo>
                <a:cubicBezTo>
                  <a:pt x="0" y="18135"/>
                  <a:pt x="18135" y="0"/>
                  <a:pt x="40505" y="0"/>
                </a:cubicBezTo>
                <a:close/>
              </a:path>
            </a:pathLst>
          </a:custGeom>
          <a:solidFill>
            <a:schemeClr val="accent5">
              <a:lumMod val="20000"/>
              <a:lumOff val="80000"/>
            </a:schemeClr>
          </a:solidFill>
        </p:spPr>
        <p:txBody>
          <a:bodyPr/>
          <a:lstStyle/>
          <a:p>
            <a:endParaRPr lang="en-US"/>
          </a:p>
        </p:txBody>
      </p:sp>
      <p:grpSp>
        <p:nvGrpSpPr>
          <p:cNvPr id="5" name="Group 6">
            <a:extLst>
              <a:ext uri="{FF2B5EF4-FFF2-40B4-BE49-F238E27FC236}">
                <a16:creationId xmlns:a16="http://schemas.microsoft.com/office/drawing/2014/main" id="{283B3521-61D5-80C1-9B6E-D9D9A5F5DA21}"/>
              </a:ext>
            </a:extLst>
          </p:cNvPr>
          <p:cNvGrpSpPr/>
          <p:nvPr/>
        </p:nvGrpSpPr>
        <p:grpSpPr>
          <a:xfrm>
            <a:off x="560311" y="2275243"/>
            <a:ext cx="5641975" cy="5657816"/>
            <a:chOff x="0" y="0"/>
            <a:chExt cx="812800" cy="812800"/>
          </a:xfrm>
        </p:grpSpPr>
        <p:sp>
          <p:nvSpPr>
            <p:cNvPr id="7" name="Freeform 7">
              <a:extLst>
                <a:ext uri="{FF2B5EF4-FFF2-40B4-BE49-F238E27FC236}">
                  <a16:creationId xmlns:a16="http://schemas.microsoft.com/office/drawing/2014/main" id="{ADCA2725-0AB3-5A6A-491D-7D5CFE44C499}"/>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solidFill>
          </p:spPr>
          <p:txBody>
            <a:bodyPr/>
            <a:lstStyle/>
            <a:p>
              <a:endParaRPr lang="en-US"/>
            </a:p>
          </p:txBody>
        </p:sp>
        <p:sp>
          <p:nvSpPr>
            <p:cNvPr id="9" name="TextBox 8">
              <a:extLst>
                <a:ext uri="{FF2B5EF4-FFF2-40B4-BE49-F238E27FC236}">
                  <a16:creationId xmlns:a16="http://schemas.microsoft.com/office/drawing/2014/main" id="{26B78564-0CD3-F251-0E84-4DA90E0D934A}"/>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0" name="TextBox 9">
            <a:extLst>
              <a:ext uri="{FF2B5EF4-FFF2-40B4-BE49-F238E27FC236}">
                <a16:creationId xmlns:a16="http://schemas.microsoft.com/office/drawing/2014/main" id="{3F4AA78D-59DB-F056-DE5B-0596EB116DFA}"/>
              </a:ext>
            </a:extLst>
          </p:cNvPr>
          <p:cNvSpPr txBox="1"/>
          <p:nvPr/>
        </p:nvSpPr>
        <p:spPr>
          <a:xfrm>
            <a:off x="1324810" y="3766926"/>
            <a:ext cx="3990038" cy="2431371"/>
          </a:xfrm>
          <a:prstGeom prst="rect">
            <a:avLst/>
          </a:prstGeom>
          <a:noFill/>
          <a:ln>
            <a:noFill/>
          </a:ln>
        </p:spPr>
        <p:txBody>
          <a:bodyPr wrap="square" rtlCol="0">
            <a:spAutoFit/>
          </a:bodyPr>
          <a:lstStyle/>
          <a:p>
            <a:pPr algn="ctr">
              <a:lnSpc>
                <a:spcPct val="150000"/>
              </a:lnSpc>
            </a:pPr>
            <a:r>
              <a:rPr lang="en-US" sz="5400" b="1">
                <a:solidFill>
                  <a:schemeClr val="bg1"/>
                </a:solidFill>
                <a:latin typeface="Arial" panose="020B0604020202020204" pitchFamily="34" charset="0"/>
                <a:cs typeface="Arial" panose="020B0604020202020204" pitchFamily="34" charset="0"/>
              </a:rPr>
              <a:t>GỢI Ý CÂU </a:t>
            </a:r>
            <a:r>
              <a:rPr lang="en-US" sz="5400" b="1" dirty="0">
                <a:solidFill>
                  <a:schemeClr val="bg1"/>
                </a:solidFill>
                <a:latin typeface="Arial" panose="020B0604020202020204" pitchFamily="34" charset="0"/>
                <a:cs typeface="Arial" panose="020B0604020202020204" pitchFamily="34" charset="0"/>
              </a:rPr>
              <a:t>TRẢ LỜI</a:t>
            </a:r>
          </a:p>
        </p:txBody>
      </p:sp>
      <p:sp>
        <p:nvSpPr>
          <p:cNvPr id="11" name="TextBox 10">
            <a:extLst>
              <a:ext uri="{FF2B5EF4-FFF2-40B4-BE49-F238E27FC236}">
                <a16:creationId xmlns:a16="http://schemas.microsoft.com/office/drawing/2014/main" id="{EAA3C5B3-45F0-BA2D-FDD2-C7E6C1671333}"/>
              </a:ext>
            </a:extLst>
          </p:cNvPr>
          <p:cNvSpPr txBox="1"/>
          <p:nvPr/>
        </p:nvSpPr>
        <p:spPr>
          <a:xfrm>
            <a:off x="6561192" y="2721683"/>
            <a:ext cx="10363898" cy="4825745"/>
          </a:xfrm>
          <a:prstGeom prst="rect">
            <a:avLst/>
          </a:prstGeom>
          <a:noFill/>
        </p:spPr>
        <p:txBody>
          <a:bodyPr wrap="square">
            <a:spAutoFit/>
          </a:bodyPr>
          <a:lstStyle/>
          <a:p>
            <a:pPr marL="571500" marR="0" indent="-571500" algn="just">
              <a:lnSpc>
                <a:spcPct val="200000"/>
              </a:lnSpc>
              <a:spcBef>
                <a:spcPts val="0"/>
              </a:spcBef>
              <a:spcAft>
                <a:spcPts val="0"/>
              </a:spcAft>
              <a:buFont typeface="Wingdings" panose="05000000000000000000" pitchFamily="2" charset="2"/>
              <a:buChar char="Ø"/>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Lí do</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 từ chối</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Không biết bơi</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200000"/>
              </a:lnSpc>
              <a:spcBef>
                <a:spcPts val="0"/>
              </a:spcBef>
              <a:spcAft>
                <a:spcPts val="0"/>
              </a:spcAft>
              <a:buFont typeface="Wingdings" panose="05000000000000000000" pitchFamily="2" charset="2"/>
              <a:buChar char="Ø"/>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Cách từ chối</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Mình không biết bơi xuống nguy hiểm lắm.</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Để mình học bơi rồi sẽ xuống tắm cùng các bạn sau nhé.</a:t>
            </a:r>
          </a:p>
        </p:txBody>
      </p:sp>
      <p:grpSp>
        <p:nvGrpSpPr>
          <p:cNvPr id="12" name="Group 11">
            <a:extLst>
              <a:ext uri="{FF2B5EF4-FFF2-40B4-BE49-F238E27FC236}">
                <a16:creationId xmlns:a16="http://schemas.microsoft.com/office/drawing/2014/main" id="{875F4A36-BC32-BCED-2F53-DFD75322D05E}"/>
              </a:ext>
            </a:extLst>
          </p:cNvPr>
          <p:cNvGrpSpPr/>
          <p:nvPr/>
        </p:nvGrpSpPr>
        <p:grpSpPr>
          <a:xfrm>
            <a:off x="8589485" y="721820"/>
            <a:ext cx="6477000" cy="1299558"/>
            <a:chOff x="5872534" y="881343"/>
            <a:chExt cx="6477000" cy="1299558"/>
          </a:xfrm>
        </p:grpSpPr>
        <p:pic>
          <p:nvPicPr>
            <p:cNvPr id="13" name="Picture 9">
              <a:extLst>
                <a:ext uri="{FF2B5EF4-FFF2-40B4-BE49-F238E27FC236}">
                  <a16:creationId xmlns:a16="http://schemas.microsoft.com/office/drawing/2014/main" id="{88157418-03AE-B5FA-4F46-860931AB02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98139" y="881343"/>
              <a:ext cx="6451395" cy="1299558"/>
            </a:xfrm>
            <a:prstGeom prst="rect">
              <a:avLst/>
            </a:prstGeom>
          </p:spPr>
        </p:pic>
        <p:sp>
          <p:nvSpPr>
            <p:cNvPr id="15" name="TextBox 14">
              <a:extLst>
                <a:ext uri="{FF2B5EF4-FFF2-40B4-BE49-F238E27FC236}">
                  <a16:creationId xmlns:a16="http://schemas.microsoft.com/office/drawing/2014/main" id="{123C9F99-3F93-3024-AFF1-83D297CACA6C}"/>
                </a:ext>
              </a:extLst>
            </p:cNvPr>
            <p:cNvSpPr txBox="1"/>
            <p:nvPr/>
          </p:nvSpPr>
          <p:spPr>
            <a:xfrm>
              <a:off x="5872534" y="1091283"/>
              <a:ext cx="6477000" cy="830997"/>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Tình huống 1</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3948BEDB-7626-7EB4-407D-D0E1C61D65DE}"/>
              </a:ext>
            </a:extLst>
          </p:cNvPr>
          <p:cNvGrpSpPr/>
          <p:nvPr/>
        </p:nvGrpSpPr>
        <p:grpSpPr>
          <a:xfrm>
            <a:off x="1859110" y="1220671"/>
            <a:ext cx="2438094" cy="1921123"/>
            <a:chOff x="1092226" y="7886677"/>
            <a:chExt cx="1671455" cy="1303791"/>
          </a:xfrm>
        </p:grpSpPr>
        <p:sp>
          <p:nvSpPr>
            <p:cNvPr id="18" name="Freeform 10">
              <a:extLst>
                <a:ext uri="{FF2B5EF4-FFF2-40B4-BE49-F238E27FC236}">
                  <a16:creationId xmlns:a16="http://schemas.microsoft.com/office/drawing/2014/main" id="{02120AF6-945D-B263-7565-E35CAFCB821A}"/>
                </a:ext>
              </a:extLst>
            </p:cNvPr>
            <p:cNvSpPr/>
            <p:nvPr/>
          </p:nvSpPr>
          <p:spPr>
            <a:xfrm rot="-899128">
              <a:off x="1092226" y="8620243"/>
              <a:ext cx="599663" cy="570225"/>
            </a:xfrm>
            <a:custGeom>
              <a:avLst/>
              <a:gdLst/>
              <a:ahLst/>
              <a:cxnLst/>
              <a:rect l="l" t="t" r="r" b="b"/>
              <a:pathLst>
                <a:path w="599663" h="570225">
                  <a:moveTo>
                    <a:pt x="0" y="0"/>
                  </a:moveTo>
                  <a:lnTo>
                    <a:pt x="599663" y="0"/>
                  </a:lnTo>
                  <a:lnTo>
                    <a:pt x="599663" y="570225"/>
                  </a:lnTo>
                  <a:lnTo>
                    <a:pt x="0" y="5702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7" name="Freeform 11">
              <a:extLst>
                <a:ext uri="{FF2B5EF4-FFF2-40B4-BE49-F238E27FC236}">
                  <a16:creationId xmlns:a16="http://schemas.microsoft.com/office/drawing/2014/main" id="{A096CEA6-53D0-A9C8-CC21-0EE19AF838D2}"/>
                </a:ext>
              </a:extLst>
            </p:cNvPr>
            <p:cNvSpPr/>
            <p:nvPr/>
          </p:nvSpPr>
          <p:spPr>
            <a:xfrm rot="-1735801" flipH="1" flipV="1">
              <a:off x="1600772" y="7886677"/>
              <a:ext cx="1162909" cy="1162909"/>
            </a:xfrm>
            <a:custGeom>
              <a:avLst/>
              <a:gdLst/>
              <a:ahLst/>
              <a:cxnLst/>
              <a:rect l="l" t="t" r="r" b="b"/>
              <a:pathLst>
                <a:path w="1162909" h="1162909">
                  <a:moveTo>
                    <a:pt x="1162909" y="1162909"/>
                  </a:moveTo>
                  <a:lnTo>
                    <a:pt x="0" y="1162909"/>
                  </a:lnTo>
                  <a:lnTo>
                    <a:pt x="0" y="0"/>
                  </a:lnTo>
                  <a:lnTo>
                    <a:pt x="1162909" y="0"/>
                  </a:lnTo>
                  <a:lnTo>
                    <a:pt x="1162909" y="1162909"/>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sp>
        <p:nvSpPr>
          <p:cNvPr id="28" name="Freeform 11">
            <a:extLst>
              <a:ext uri="{FF2B5EF4-FFF2-40B4-BE49-F238E27FC236}">
                <a16:creationId xmlns:a16="http://schemas.microsoft.com/office/drawing/2014/main" id="{FD16D188-70B9-C29D-6B4E-E3513945A884}"/>
              </a:ext>
            </a:extLst>
          </p:cNvPr>
          <p:cNvSpPr/>
          <p:nvPr/>
        </p:nvSpPr>
        <p:spPr>
          <a:xfrm>
            <a:off x="851454" y="6429187"/>
            <a:ext cx="4936750" cy="4156086"/>
          </a:xfrm>
          <a:custGeom>
            <a:avLst/>
            <a:gdLst/>
            <a:ahLst/>
            <a:cxnLst/>
            <a:rect l="l" t="t" r="r" b="b"/>
            <a:pathLst>
              <a:path w="5474249" h="4587260">
                <a:moveTo>
                  <a:pt x="0" y="0"/>
                </a:moveTo>
                <a:lnTo>
                  <a:pt x="5474249" y="0"/>
                </a:lnTo>
                <a:lnTo>
                  <a:pt x="5474249" y="4587260"/>
                </a:lnTo>
                <a:lnTo>
                  <a:pt x="0" y="45872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6" name="Freeform 6"/>
          <p:cNvSpPr/>
          <p:nvPr/>
        </p:nvSpPr>
        <p:spPr>
          <a:xfrm rot="-1866903">
            <a:off x="16549865" y="375641"/>
            <a:ext cx="1833154" cy="1083322"/>
          </a:xfrm>
          <a:custGeom>
            <a:avLst/>
            <a:gdLst/>
            <a:ahLst/>
            <a:cxnLst/>
            <a:rect l="l" t="t" r="r" b="b"/>
            <a:pathLst>
              <a:path w="5359880" h="3362106">
                <a:moveTo>
                  <a:pt x="0" y="0"/>
                </a:moveTo>
                <a:lnTo>
                  <a:pt x="5359880" y="0"/>
                </a:lnTo>
                <a:lnTo>
                  <a:pt x="5359880" y="3362107"/>
                </a:lnTo>
                <a:lnTo>
                  <a:pt x="0" y="33621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2153391260"/>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left)">
                                      <p:cBhvr>
                                        <p:cTn id="12" dur="500"/>
                                        <p:tgtEl>
                                          <p:spTgt spid="11">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animEffect transition="in" filter="wipe(left)">
                                      <p:cBhvr>
                                        <p:cTn id="16"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8" name="Freeform 8"/>
          <p:cNvSpPr/>
          <p:nvPr/>
        </p:nvSpPr>
        <p:spPr>
          <a:xfrm rot="7382439">
            <a:off x="16564501" y="8821809"/>
            <a:ext cx="1803883" cy="1144679"/>
          </a:xfrm>
          <a:custGeom>
            <a:avLst/>
            <a:gdLst/>
            <a:ahLst/>
            <a:cxnLst/>
            <a:rect l="l" t="t" r="r" b="b"/>
            <a:pathLst>
              <a:path w="2749444" h="1671662">
                <a:moveTo>
                  <a:pt x="0" y="0"/>
                </a:moveTo>
                <a:lnTo>
                  <a:pt x="2749444" y="0"/>
                </a:lnTo>
                <a:lnTo>
                  <a:pt x="2749444" y="1671662"/>
                </a:lnTo>
                <a:lnTo>
                  <a:pt x="0" y="16716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Freeform 14"/>
          <p:cNvSpPr/>
          <p:nvPr/>
        </p:nvSpPr>
        <p:spPr>
          <a:xfrm rot="-2341957" flipH="1">
            <a:off x="-301684" y="225071"/>
            <a:ext cx="2059310" cy="1317933"/>
          </a:xfrm>
          <a:custGeom>
            <a:avLst/>
            <a:gdLst/>
            <a:ahLst/>
            <a:cxnLst/>
            <a:rect l="l" t="t" r="r" b="b"/>
            <a:pathLst>
              <a:path w="2749444" h="1671662">
                <a:moveTo>
                  <a:pt x="2749444" y="0"/>
                </a:moveTo>
                <a:lnTo>
                  <a:pt x="0" y="0"/>
                </a:lnTo>
                <a:lnTo>
                  <a:pt x="0" y="1671662"/>
                </a:lnTo>
                <a:lnTo>
                  <a:pt x="2749444" y="1671662"/>
                </a:lnTo>
                <a:lnTo>
                  <a:pt x="274944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4">
            <a:extLst>
              <a:ext uri="{FF2B5EF4-FFF2-40B4-BE49-F238E27FC236}">
                <a16:creationId xmlns:a16="http://schemas.microsoft.com/office/drawing/2014/main" id="{F55087AE-6169-C3D9-F14A-82782EA3F316}"/>
              </a:ext>
            </a:extLst>
          </p:cNvPr>
          <p:cNvSpPr/>
          <p:nvPr/>
        </p:nvSpPr>
        <p:spPr>
          <a:xfrm>
            <a:off x="5903057" y="1371599"/>
            <a:ext cx="11563385" cy="7658101"/>
          </a:xfrm>
          <a:custGeom>
            <a:avLst/>
            <a:gdLst/>
            <a:ahLst/>
            <a:cxnLst/>
            <a:rect l="l" t="t" r="r" b="b"/>
            <a:pathLst>
              <a:path w="2567349" h="2069539">
                <a:moveTo>
                  <a:pt x="40505" y="0"/>
                </a:moveTo>
                <a:lnTo>
                  <a:pt x="2526844" y="0"/>
                </a:lnTo>
                <a:cubicBezTo>
                  <a:pt x="2549214" y="0"/>
                  <a:pt x="2567349" y="18135"/>
                  <a:pt x="2567349" y="40505"/>
                </a:cubicBezTo>
                <a:lnTo>
                  <a:pt x="2567349" y="2029034"/>
                </a:lnTo>
                <a:cubicBezTo>
                  <a:pt x="2567349" y="2051405"/>
                  <a:pt x="2549214" y="2069539"/>
                  <a:pt x="2526844" y="2069539"/>
                </a:cubicBezTo>
                <a:lnTo>
                  <a:pt x="40505" y="2069539"/>
                </a:lnTo>
                <a:cubicBezTo>
                  <a:pt x="18135" y="2069539"/>
                  <a:pt x="0" y="2051405"/>
                  <a:pt x="0" y="2029034"/>
                </a:cubicBezTo>
                <a:lnTo>
                  <a:pt x="0" y="40505"/>
                </a:lnTo>
                <a:cubicBezTo>
                  <a:pt x="0" y="18135"/>
                  <a:pt x="18135" y="0"/>
                  <a:pt x="40505"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nvGrpSpPr>
          <p:cNvPr id="5" name="Group 6">
            <a:extLst>
              <a:ext uri="{FF2B5EF4-FFF2-40B4-BE49-F238E27FC236}">
                <a16:creationId xmlns:a16="http://schemas.microsoft.com/office/drawing/2014/main" id="{283B3521-61D5-80C1-9B6E-D9D9A5F5DA21}"/>
              </a:ext>
            </a:extLst>
          </p:cNvPr>
          <p:cNvGrpSpPr/>
          <p:nvPr/>
        </p:nvGrpSpPr>
        <p:grpSpPr>
          <a:xfrm>
            <a:off x="560311" y="2275243"/>
            <a:ext cx="5641975" cy="5657816"/>
            <a:chOff x="0" y="0"/>
            <a:chExt cx="812800" cy="812800"/>
          </a:xfrm>
        </p:grpSpPr>
        <p:sp>
          <p:nvSpPr>
            <p:cNvPr id="7" name="Freeform 7">
              <a:extLst>
                <a:ext uri="{FF2B5EF4-FFF2-40B4-BE49-F238E27FC236}">
                  <a16:creationId xmlns:a16="http://schemas.microsoft.com/office/drawing/2014/main" id="{ADCA2725-0AB3-5A6A-491D-7D5CFE44C499}"/>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solidFill>
          </p:spPr>
          <p:txBody>
            <a:bodyPr/>
            <a:lstStyle/>
            <a:p>
              <a:endParaRPr lang="en-US">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6B78564-0CD3-F251-0E84-4DA90E0D934A}"/>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10" name="TextBox 9">
            <a:extLst>
              <a:ext uri="{FF2B5EF4-FFF2-40B4-BE49-F238E27FC236}">
                <a16:creationId xmlns:a16="http://schemas.microsoft.com/office/drawing/2014/main" id="{3F4AA78D-59DB-F056-DE5B-0596EB116DFA}"/>
              </a:ext>
            </a:extLst>
          </p:cNvPr>
          <p:cNvSpPr txBox="1"/>
          <p:nvPr/>
        </p:nvSpPr>
        <p:spPr>
          <a:xfrm>
            <a:off x="1324810" y="3766926"/>
            <a:ext cx="3990038" cy="2431371"/>
          </a:xfrm>
          <a:prstGeom prst="rect">
            <a:avLst/>
          </a:prstGeom>
          <a:noFill/>
          <a:ln>
            <a:noFill/>
          </a:ln>
        </p:spPr>
        <p:txBody>
          <a:bodyPr wrap="square" rtlCol="0">
            <a:spAutoFit/>
          </a:bodyPr>
          <a:lstStyle/>
          <a:p>
            <a:pPr algn="ctr">
              <a:lnSpc>
                <a:spcPct val="150000"/>
              </a:lnSpc>
            </a:pPr>
            <a:r>
              <a:rPr lang="en-US" sz="5400" b="1">
                <a:solidFill>
                  <a:schemeClr val="bg1"/>
                </a:solidFill>
                <a:latin typeface="Arial" panose="020B0604020202020204" pitchFamily="34" charset="0"/>
                <a:cs typeface="Arial" panose="020B0604020202020204" pitchFamily="34" charset="0"/>
              </a:rPr>
              <a:t>GỢI Ý CÂU </a:t>
            </a:r>
            <a:r>
              <a:rPr lang="en-US" sz="5400" b="1" dirty="0">
                <a:solidFill>
                  <a:schemeClr val="bg1"/>
                </a:solidFill>
                <a:latin typeface="Arial" panose="020B0604020202020204" pitchFamily="34" charset="0"/>
                <a:cs typeface="Arial" panose="020B0604020202020204" pitchFamily="34" charset="0"/>
              </a:rPr>
              <a:t>TRẢ LỜI</a:t>
            </a:r>
          </a:p>
        </p:txBody>
      </p:sp>
      <p:sp>
        <p:nvSpPr>
          <p:cNvPr id="11" name="TextBox 10">
            <a:extLst>
              <a:ext uri="{FF2B5EF4-FFF2-40B4-BE49-F238E27FC236}">
                <a16:creationId xmlns:a16="http://schemas.microsoft.com/office/drawing/2014/main" id="{EAA3C5B3-45F0-BA2D-FDD2-C7E6C1671333}"/>
              </a:ext>
            </a:extLst>
          </p:cNvPr>
          <p:cNvSpPr txBox="1"/>
          <p:nvPr/>
        </p:nvSpPr>
        <p:spPr>
          <a:xfrm>
            <a:off x="6539202" y="2637107"/>
            <a:ext cx="10293302" cy="5518242"/>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Ø"/>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Lí do</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 từ chối</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Đi hàng ngang trên đường rất nguy hiểm</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Ø"/>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Cách từ chối</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Đi như vậy sẽ rất nguy hiểm cho chúng mình và cho cả người tham gia giao thông nữa. Lát tới trường chúng ta sẽ nói chuyện sau nhé.</a:t>
            </a:r>
          </a:p>
        </p:txBody>
      </p:sp>
      <p:grpSp>
        <p:nvGrpSpPr>
          <p:cNvPr id="12" name="Group 11">
            <a:extLst>
              <a:ext uri="{FF2B5EF4-FFF2-40B4-BE49-F238E27FC236}">
                <a16:creationId xmlns:a16="http://schemas.microsoft.com/office/drawing/2014/main" id="{875F4A36-BC32-BCED-2F53-DFD75322D05E}"/>
              </a:ext>
            </a:extLst>
          </p:cNvPr>
          <p:cNvGrpSpPr/>
          <p:nvPr/>
        </p:nvGrpSpPr>
        <p:grpSpPr>
          <a:xfrm>
            <a:off x="8589485" y="721820"/>
            <a:ext cx="6477000" cy="1299558"/>
            <a:chOff x="5872534" y="881343"/>
            <a:chExt cx="6477000" cy="1299558"/>
          </a:xfrm>
        </p:grpSpPr>
        <p:pic>
          <p:nvPicPr>
            <p:cNvPr id="13" name="Picture 9">
              <a:extLst>
                <a:ext uri="{FF2B5EF4-FFF2-40B4-BE49-F238E27FC236}">
                  <a16:creationId xmlns:a16="http://schemas.microsoft.com/office/drawing/2014/main" id="{88157418-03AE-B5FA-4F46-860931AB02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98139" y="881343"/>
              <a:ext cx="6451395" cy="1299558"/>
            </a:xfrm>
            <a:prstGeom prst="rect">
              <a:avLst/>
            </a:prstGeom>
          </p:spPr>
        </p:pic>
        <p:sp>
          <p:nvSpPr>
            <p:cNvPr id="15" name="TextBox 14">
              <a:extLst>
                <a:ext uri="{FF2B5EF4-FFF2-40B4-BE49-F238E27FC236}">
                  <a16:creationId xmlns:a16="http://schemas.microsoft.com/office/drawing/2014/main" id="{123C9F99-3F93-3024-AFF1-83D297CACA6C}"/>
                </a:ext>
              </a:extLst>
            </p:cNvPr>
            <p:cNvSpPr txBox="1"/>
            <p:nvPr/>
          </p:nvSpPr>
          <p:spPr>
            <a:xfrm>
              <a:off x="5872534" y="1091283"/>
              <a:ext cx="6477000" cy="830997"/>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Tình huống 2</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3948BEDB-7626-7EB4-407D-D0E1C61D65DE}"/>
              </a:ext>
            </a:extLst>
          </p:cNvPr>
          <p:cNvGrpSpPr/>
          <p:nvPr/>
        </p:nvGrpSpPr>
        <p:grpSpPr>
          <a:xfrm>
            <a:off x="1859110" y="1220671"/>
            <a:ext cx="2438094" cy="1921123"/>
            <a:chOff x="1092226" y="7886677"/>
            <a:chExt cx="1671455" cy="1303791"/>
          </a:xfrm>
        </p:grpSpPr>
        <p:sp>
          <p:nvSpPr>
            <p:cNvPr id="18" name="Freeform 10">
              <a:extLst>
                <a:ext uri="{FF2B5EF4-FFF2-40B4-BE49-F238E27FC236}">
                  <a16:creationId xmlns:a16="http://schemas.microsoft.com/office/drawing/2014/main" id="{02120AF6-945D-B263-7565-E35CAFCB821A}"/>
                </a:ext>
              </a:extLst>
            </p:cNvPr>
            <p:cNvSpPr/>
            <p:nvPr/>
          </p:nvSpPr>
          <p:spPr>
            <a:xfrm rot="-899128">
              <a:off x="1092226" y="8620243"/>
              <a:ext cx="599663" cy="570225"/>
            </a:xfrm>
            <a:custGeom>
              <a:avLst/>
              <a:gdLst/>
              <a:ahLst/>
              <a:cxnLst/>
              <a:rect l="l" t="t" r="r" b="b"/>
              <a:pathLst>
                <a:path w="599663" h="570225">
                  <a:moveTo>
                    <a:pt x="0" y="0"/>
                  </a:moveTo>
                  <a:lnTo>
                    <a:pt x="599663" y="0"/>
                  </a:lnTo>
                  <a:lnTo>
                    <a:pt x="599663" y="570225"/>
                  </a:lnTo>
                  <a:lnTo>
                    <a:pt x="0" y="5702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11">
              <a:extLst>
                <a:ext uri="{FF2B5EF4-FFF2-40B4-BE49-F238E27FC236}">
                  <a16:creationId xmlns:a16="http://schemas.microsoft.com/office/drawing/2014/main" id="{A096CEA6-53D0-A9C8-CC21-0EE19AF838D2}"/>
                </a:ext>
              </a:extLst>
            </p:cNvPr>
            <p:cNvSpPr/>
            <p:nvPr/>
          </p:nvSpPr>
          <p:spPr>
            <a:xfrm rot="-1735801" flipH="1" flipV="1">
              <a:off x="1600772" y="7886677"/>
              <a:ext cx="1162909" cy="1162909"/>
            </a:xfrm>
            <a:custGeom>
              <a:avLst/>
              <a:gdLst/>
              <a:ahLst/>
              <a:cxnLst/>
              <a:rect l="l" t="t" r="r" b="b"/>
              <a:pathLst>
                <a:path w="1162909" h="1162909">
                  <a:moveTo>
                    <a:pt x="1162909" y="1162909"/>
                  </a:moveTo>
                  <a:lnTo>
                    <a:pt x="0" y="1162909"/>
                  </a:lnTo>
                  <a:lnTo>
                    <a:pt x="0" y="0"/>
                  </a:lnTo>
                  <a:lnTo>
                    <a:pt x="1162909" y="0"/>
                  </a:lnTo>
                  <a:lnTo>
                    <a:pt x="1162909" y="1162909"/>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28" name="Freeform 11">
            <a:extLst>
              <a:ext uri="{FF2B5EF4-FFF2-40B4-BE49-F238E27FC236}">
                <a16:creationId xmlns:a16="http://schemas.microsoft.com/office/drawing/2014/main" id="{FD16D188-70B9-C29D-6B4E-E3513945A884}"/>
              </a:ext>
            </a:extLst>
          </p:cNvPr>
          <p:cNvSpPr/>
          <p:nvPr/>
        </p:nvSpPr>
        <p:spPr>
          <a:xfrm>
            <a:off x="851454" y="6429187"/>
            <a:ext cx="4936750" cy="4156086"/>
          </a:xfrm>
          <a:custGeom>
            <a:avLst/>
            <a:gdLst/>
            <a:ahLst/>
            <a:cxnLst/>
            <a:rect l="l" t="t" r="r" b="b"/>
            <a:pathLst>
              <a:path w="5474249" h="4587260">
                <a:moveTo>
                  <a:pt x="0" y="0"/>
                </a:moveTo>
                <a:lnTo>
                  <a:pt x="5474249" y="0"/>
                </a:lnTo>
                <a:lnTo>
                  <a:pt x="5474249" y="4587260"/>
                </a:lnTo>
                <a:lnTo>
                  <a:pt x="0" y="45872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rot="-1866903">
            <a:off x="16549865" y="375641"/>
            <a:ext cx="1833154" cy="1083322"/>
          </a:xfrm>
          <a:custGeom>
            <a:avLst/>
            <a:gdLst/>
            <a:ahLst/>
            <a:cxnLst/>
            <a:rect l="l" t="t" r="r" b="b"/>
            <a:pathLst>
              <a:path w="5359880" h="3362106">
                <a:moveTo>
                  <a:pt x="0" y="0"/>
                </a:moveTo>
                <a:lnTo>
                  <a:pt x="5359880" y="0"/>
                </a:lnTo>
                <a:lnTo>
                  <a:pt x="5359880" y="3362107"/>
                </a:lnTo>
                <a:lnTo>
                  <a:pt x="0" y="33621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073600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left)">
                                      <p:cBhvr>
                                        <p:cTn id="12" dur="500"/>
                                        <p:tgtEl>
                                          <p:spTgt spid="11">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animEffect transition="in" filter="wipe(left)">
                                      <p:cBhvr>
                                        <p:cTn id="16"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8" name="Freeform 8"/>
          <p:cNvSpPr/>
          <p:nvPr/>
        </p:nvSpPr>
        <p:spPr>
          <a:xfrm rot="7382439">
            <a:off x="16564501" y="8821809"/>
            <a:ext cx="1803883" cy="1144679"/>
          </a:xfrm>
          <a:custGeom>
            <a:avLst/>
            <a:gdLst/>
            <a:ahLst/>
            <a:cxnLst/>
            <a:rect l="l" t="t" r="r" b="b"/>
            <a:pathLst>
              <a:path w="2749444" h="1671662">
                <a:moveTo>
                  <a:pt x="0" y="0"/>
                </a:moveTo>
                <a:lnTo>
                  <a:pt x="2749444" y="0"/>
                </a:lnTo>
                <a:lnTo>
                  <a:pt x="2749444" y="1671662"/>
                </a:lnTo>
                <a:lnTo>
                  <a:pt x="0" y="16716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Freeform 14"/>
          <p:cNvSpPr/>
          <p:nvPr/>
        </p:nvSpPr>
        <p:spPr>
          <a:xfrm rot="-2341957" flipH="1">
            <a:off x="-301684" y="225071"/>
            <a:ext cx="2059310" cy="1317933"/>
          </a:xfrm>
          <a:custGeom>
            <a:avLst/>
            <a:gdLst/>
            <a:ahLst/>
            <a:cxnLst/>
            <a:rect l="l" t="t" r="r" b="b"/>
            <a:pathLst>
              <a:path w="2749444" h="1671662">
                <a:moveTo>
                  <a:pt x="2749444" y="0"/>
                </a:moveTo>
                <a:lnTo>
                  <a:pt x="0" y="0"/>
                </a:lnTo>
                <a:lnTo>
                  <a:pt x="0" y="1671662"/>
                </a:lnTo>
                <a:lnTo>
                  <a:pt x="2749444" y="1671662"/>
                </a:lnTo>
                <a:lnTo>
                  <a:pt x="274944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4">
            <a:extLst>
              <a:ext uri="{FF2B5EF4-FFF2-40B4-BE49-F238E27FC236}">
                <a16:creationId xmlns:a16="http://schemas.microsoft.com/office/drawing/2014/main" id="{F55087AE-6169-C3D9-F14A-82782EA3F316}"/>
              </a:ext>
            </a:extLst>
          </p:cNvPr>
          <p:cNvSpPr/>
          <p:nvPr/>
        </p:nvSpPr>
        <p:spPr>
          <a:xfrm>
            <a:off x="5903057" y="1371599"/>
            <a:ext cx="11563385" cy="7658101"/>
          </a:xfrm>
          <a:custGeom>
            <a:avLst/>
            <a:gdLst/>
            <a:ahLst/>
            <a:cxnLst/>
            <a:rect l="l" t="t" r="r" b="b"/>
            <a:pathLst>
              <a:path w="2567349" h="2069539">
                <a:moveTo>
                  <a:pt x="40505" y="0"/>
                </a:moveTo>
                <a:lnTo>
                  <a:pt x="2526844" y="0"/>
                </a:lnTo>
                <a:cubicBezTo>
                  <a:pt x="2549214" y="0"/>
                  <a:pt x="2567349" y="18135"/>
                  <a:pt x="2567349" y="40505"/>
                </a:cubicBezTo>
                <a:lnTo>
                  <a:pt x="2567349" y="2029034"/>
                </a:lnTo>
                <a:cubicBezTo>
                  <a:pt x="2567349" y="2051405"/>
                  <a:pt x="2549214" y="2069539"/>
                  <a:pt x="2526844" y="2069539"/>
                </a:cubicBezTo>
                <a:lnTo>
                  <a:pt x="40505" y="2069539"/>
                </a:lnTo>
                <a:cubicBezTo>
                  <a:pt x="18135" y="2069539"/>
                  <a:pt x="0" y="2051405"/>
                  <a:pt x="0" y="2029034"/>
                </a:cubicBezTo>
                <a:lnTo>
                  <a:pt x="0" y="40505"/>
                </a:lnTo>
                <a:cubicBezTo>
                  <a:pt x="0" y="18135"/>
                  <a:pt x="18135" y="0"/>
                  <a:pt x="40505"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nvGrpSpPr>
          <p:cNvPr id="5" name="Group 6">
            <a:extLst>
              <a:ext uri="{FF2B5EF4-FFF2-40B4-BE49-F238E27FC236}">
                <a16:creationId xmlns:a16="http://schemas.microsoft.com/office/drawing/2014/main" id="{283B3521-61D5-80C1-9B6E-D9D9A5F5DA21}"/>
              </a:ext>
            </a:extLst>
          </p:cNvPr>
          <p:cNvGrpSpPr/>
          <p:nvPr/>
        </p:nvGrpSpPr>
        <p:grpSpPr>
          <a:xfrm>
            <a:off x="560311" y="2275243"/>
            <a:ext cx="5641975" cy="5657816"/>
            <a:chOff x="0" y="0"/>
            <a:chExt cx="812800" cy="812800"/>
          </a:xfrm>
        </p:grpSpPr>
        <p:sp>
          <p:nvSpPr>
            <p:cNvPr id="7" name="Freeform 7">
              <a:extLst>
                <a:ext uri="{FF2B5EF4-FFF2-40B4-BE49-F238E27FC236}">
                  <a16:creationId xmlns:a16="http://schemas.microsoft.com/office/drawing/2014/main" id="{ADCA2725-0AB3-5A6A-491D-7D5CFE44C499}"/>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solidFill>
          </p:spPr>
          <p:txBody>
            <a:bodyPr/>
            <a:lstStyle/>
            <a:p>
              <a:endParaRPr lang="en-US">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6B78564-0CD3-F251-0E84-4DA90E0D934A}"/>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10" name="TextBox 9">
            <a:extLst>
              <a:ext uri="{FF2B5EF4-FFF2-40B4-BE49-F238E27FC236}">
                <a16:creationId xmlns:a16="http://schemas.microsoft.com/office/drawing/2014/main" id="{3F4AA78D-59DB-F056-DE5B-0596EB116DFA}"/>
              </a:ext>
            </a:extLst>
          </p:cNvPr>
          <p:cNvSpPr txBox="1"/>
          <p:nvPr/>
        </p:nvSpPr>
        <p:spPr>
          <a:xfrm>
            <a:off x="1324810" y="3766926"/>
            <a:ext cx="3990038" cy="2431371"/>
          </a:xfrm>
          <a:prstGeom prst="rect">
            <a:avLst/>
          </a:prstGeom>
          <a:noFill/>
          <a:ln>
            <a:noFill/>
          </a:ln>
        </p:spPr>
        <p:txBody>
          <a:bodyPr wrap="square" rtlCol="0">
            <a:spAutoFit/>
          </a:bodyPr>
          <a:lstStyle/>
          <a:p>
            <a:pPr algn="ctr">
              <a:lnSpc>
                <a:spcPct val="150000"/>
              </a:lnSpc>
            </a:pPr>
            <a:r>
              <a:rPr lang="en-US" sz="5400" b="1">
                <a:solidFill>
                  <a:schemeClr val="bg1"/>
                </a:solidFill>
                <a:latin typeface="Arial" panose="020B0604020202020204" pitchFamily="34" charset="0"/>
                <a:cs typeface="Arial" panose="020B0604020202020204" pitchFamily="34" charset="0"/>
              </a:rPr>
              <a:t>GỢI Ý CÂU </a:t>
            </a:r>
            <a:r>
              <a:rPr lang="en-US" sz="5400" b="1" dirty="0">
                <a:solidFill>
                  <a:schemeClr val="bg1"/>
                </a:solidFill>
                <a:latin typeface="Arial" panose="020B0604020202020204" pitchFamily="34" charset="0"/>
                <a:cs typeface="Arial" panose="020B0604020202020204" pitchFamily="34" charset="0"/>
              </a:rPr>
              <a:t>TRẢ LỜI</a:t>
            </a:r>
          </a:p>
        </p:txBody>
      </p:sp>
      <p:sp>
        <p:nvSpPr>
          <p:cNvPr id="11" name="TextBox 10">
            <a:extLst>
              <a:ext uri="{FF2B5EF4-FFF2-40B4-BE49-F238E27FC236}">
                <a16:creationId xmlns:a16="http://schemas.microsoft.com/office/drawing/2014/main" id="{EAA3C5B3-45F0-BA2D-FDD2-C7E6C1671333}"/>
              </a:ext>
            </a:extLst>
          </p:cNvPr>
          <p:cNvSpPr txBox="1"/>
          <p:nvPr/>
        </p:nvSpPr>
        <p:spPr>
          <a:xfrm>
            <a:off x="6539202" y="2637107"/>
            <a:ext cx="10293302" cy="5518242"/>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Ø"/>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Lí do</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 từ chối</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Không phải môn thể thao yêu thích</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Ø"/>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Cách từ chối</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Mình đồng ý tan học chúng ta nên chơi thể thao nhưng chúng mình có thể chơi cầu lông được không</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vì mình rất đam mê môn thể thao đó.</a:t>
            </a:r>
          </a:p>
        </p:txBody>
      </p:sp>
      <p:grpSp>
        <p:nvGrpSpPr>
          <p:cNvPr id="12" name="Group 11">
            <a:extLst>
              <a:ext uri="{FF2B5EF4-FFF2-40B4-BE49-F238E27FC236}">
                <a16:creationId xmlns:a16="http://schemas.microsoft.com/office/drawing/2014/main" id="{875F4A36-BC32-BCED-2F53-DFD75322D05E}"/>
              </a:ext>
            </a:extLst>
          </p:cNvPr>
          <p:cNvGrpSpPr/>
          <p:nvPr/>
        </p:nvGrpSpPr>
        <p:grpSpPr>
          <a:xfrm>
            <a:off x="8589485" y="721820"/>
            <a:ext cx="6477000" cy="1299558"/>
            <a:chOff x="5872534" y="881343"/>
            <a:chExt cx="6477000" cy="1299558"/>
          </a:xfrm>
        </p:grpSpPr>
        <p:pic>
          <p:nvPicPr>
            <p:cNvPr id="13" name="Picture 9">
              <a:extLst>
                <a:ext uri="{FF2B5EF4-FFF2-40B4-BE49-F238E27FC236}">
                  <a16:creationId xmlns:a16="http://schemas.microsoft.com/office/drawing/2014/main" id="{88157418-03AE-B5FA-4F46-860931AB02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98139" y="881343"/>
              <a:ext cx="6451395" cy="1299558"/>
            </a:xfrm>
            <a:prstGeom prst="rect">
              <a:avLst/>
            </a:prstGeom>
          </p:spPr>
        </p:pic>
        <p:sp>
          <p:nvSpPr>
            <p:cNvPr id="15" name="TextBox 14">
              <a:extLst>
                <a:ext uri="{FF2B5EF4-FFF2-40B4-BE49-F238E27FC236}">
                  <a16:creationId xmlns:a16="http://schemas.microsoft.com/office/drawing/2014/main" id="{123C9F99-3F93-3024-AFF1-83D297CACA6C}"/>
                </a:ext>
              </a:extLst>
            </p:cNvPr>
            <p:cNvSpPr txBox="1"/>
            <p:nvPr/>
          </p:nvSpPr>
          <p:spPr>
            <a:xfrm>
              <a:off x="5872534" y="1091283"/>
              <a:ext cx="6477000" cy="830997"/>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Tình huống 3</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3948BEDB-7626-7EB4-407D-D0E1C61D65DE}"/>
              </a:ext>
            </a:extLst>
          </p:cNvPr>
          <p:cNvGrpSpPr/>
          <p:nvPr/>
        </p:nvGrpSpPr>
        <p:grpSpPr>
          <a:xfrm>
            <a:off x="1859110" y="1220671"/>
            <a:ext cx="2438094" cy="1921123"/>
            <a:chOff x="1092226" y="7886677"/>
            <a:chExt cx="1671455" cy="1303791"/>
          </a:xfrm>
        </p:grpSpPr>
        <p:sp>
          <p:nvSpPr>
            <p:cNvPr id="18" name="Freeform 10">
              <a:extLst>
                <a:ext uri="{FF2B5EF4-FFF2-40B4-BE49-F238E27FC236}">
                  <a16:creationId xmlns:a16="http://schemas.microsoft.com/office/drawing/2014/main" id="{02120AF6-945D-B263-7565-E35CAFCB821A}"/>
                </a:ext>
              </a:extLst>
            </p:cNvPr>
            <p:cNvSpPr/>
            <p:nvPr/>
          </p:nvSpPr>
          <p:spPr>
            <a:xfrm rot="-899128">
              <a:off x="1092226" y="8620243"/>
              <a:ext cx="599663" cy="570225"/>
            </a:xfrm>
            <a:custGeom>
              <a:avLst/>
              <a:gdLst/>
              <a:ahLst/>
              <a:cxnLst/>
              <a:rect l="l" t="t" r="r" b="b"/>
              <a:pathLst>
                <a:path w="599663" h="570225">
                  <a:moveTo>
                    <a:pt x="0" y="0"/>
                  </a:moveTo>
                  <a:lnTo>
                    <a:pt x="599663" y="0"/>
                  </a:lnTo>
                  <a:lnTo>
                    <a:pt x="599663" y="570225"/>
                  </a:lnTo>
                  <a:lnTo>
                    <a:pt x="0" y="5702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11">
              <a:extLst>
                <a:ext uri="{FF2B5EF4-FFF2-40B4-BE49-F238E27FC236}">
                  <a16:creationId xmlns:a16="http://schemas.microsoft.com/office/drawing/2014/main" id="{A096CEA6-53D0-A9C8-CC21-0EE19AF838D2}"/>
                </a:ext>
              </a:extLst>
            </p:cNvPr>
            <p:cNvSpPr/>
            <p:nvPr/>
          </p:nvSpPr>
          <p:spPr>
            <a:xfrm rot="-1735801" flipH="1" flipV="1">
              <a:off x="1600772" y="7886677"/>
              <a:ext cx="1162909" cy="1162909"/>
            </a:xfrm>
            <a:custGeom>
              <a:avLst/>
              <a:gdLst/>
              <a:ahLst/>
              <a:cxnLst/>
              <a:rect l="l" t="t" r="r" b="b"/>
              <a:pathLst>
                <a:path w="1162909" h="1162909">
                  <a:moveTo>
                    <a:pt x="1162909" y="1162909"/>
                  </a:moveTo>
                  <a:lnTo>
                    <a:pt x="0" y="1162909"/>
                  </a:lnTo>
                  <a:lnTo>
                    <a:pt x="0" y="0"/>
                  </a:lnTo>
                  <a:lnTo>
                    <a:pt x="1162909" y="0"/>
                  </a:lnTo>
                  <a:lnTo>
                    <a:pt x="1162909" y="1162909"/>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28" name="Freeform 11">
            <a:extLst>
              <a:ext uri="{FF2B5EF4-FFF2-40B4-BE49-F238E27FC236}">
                <a16:creationId xmlns:a16="http://schemas.microsoft.com/office/drawing/2014/main" id="{FD16D188-70B9-C29D-6B4E-E3513945A884}"/>
              </a:ext>
            </a:extLst>
          </p:cNvPr>
          <p:cNvSpPr/>
          <p:nvPr/>
        </p:nvSpPr>
        <p:spPr>
          <a:xfrm>
            <a:off x="851454" y="6429187"/>
            <a:ext cx="4936750" cy="4156086"/>
          </a:xfrm>
          <a:custGeom>
            <a:avLst/>
            <a:gdLst/>
            <a:ahLst/>
            <a:cxnLst/>
            <a:rect l="l" t="t" r="r" b="b"/>
            <a:pathLst>
              <a:path w="5474249" h="4587260">
                <a:moveTo>
                  <a:pt x="0" y="0"/>
                </a:moveTo>
                <a:lnTo>
                  <a:pt x="5474249" y="0"/>
                </a:lnTo>
                <a:lnTo>
                  <a:pt x="5474249" y="4587260"/>
                </a:lnTo>
                <a:lnTo>
                  <a:pt x="0" y="45872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rot="-1866903">
            <a:off x="16549865" y="375641"/>
            <a:ext cx="1833154" cy="1083322"/>
          </a:xfrm>
          <a:custGeom>
            <a:avLst/>
            <a:gdLst/>
            <a:ahLst/>
            <a:cxnLst/>
            <a:rect l="l" t="t" r="r" b="b"/>
            <a:pathLst>
              <a:path w="5359880" h="3362106">
                <a:moveTo>
                  <a:pt x="0" y="0"/>
                </a:moveTo>
                <a:lnTo>
                  <a:pt x="5359880" y="0"/>
                </a:lnTo>
                <a:lnTo>
                  <a:pt x="5359880" y="3362107"/>
                </a:lnTo>
                <a:lnTo>
                  <a:pt x="0" y="33621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014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left)">
                                      <p:cBhvr>
                                        <p:cTn id="12" dur="500"/>
                                        <p:tgtEl>
                                          <p:spTgt spid="11">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animEffect transition="in" filter="wipe(left)">
                                      <p:cBhvr>
                                        <p:cTn id="16"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Freeform 14">
            <a:extLst>
              <a:ext uri="{FF2B5EF4-FFF2-40B4-BE49-F238E27FC236}">
                <a16:creationId xmlns:a16="http://schemas.microsoft.com/office/drawing/2014/main" id="{BE1CE3EB-1F14-8707-2F01-ED031D93C2C6}"/>
              </a:ext>
            </a:extLst>
          </p:cNvPr>
          <p:cNvSpPr/>
          <p:nvPr/>
        </p:nvSpPr>
        <p:spPr>
          <a:xfrm rot="7720389">
            <a:off x="182542" y="-569535"/>
            <a:ext cx="1323921" cy="2744927"/>
          </a:xfrm>
          <a:custGeom>
            <a:avLst/>
            <a:gdLst/>
            <a:ahLst/>
            <a:cxnLst/>
            <a:rect l="l" t="t" r="r" b="b"/>
            <a:pathLst>
              <a:path w="2525458" h="4114800">
                <a:moveTo>
                  <a:pt x="0" y="0"/>
                </a:moveTo>
                <a:lnTo>
                  <a:pt x="2525458" y="0"/>
                </a:lnTo>
                <a:lnTo>
                  <a:pt x="252545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Freeform 17">
            <a:extLst>
              <a:ext uri="{FF2B5EF4-FFF2-40B4-BE49-F238E27FC236}">
                <a16:creationId xmlns:a16="http://schemas.microsoft.com/office/drawing/2014/main" id="{1BCA1400-3403-0F37-9DC0-FBB02CA01A3A}"/>
              </a:ext>
            </a:extLst>
          </p:cNvPr>
          <p:cNvSpPr/>
          <p:nvPr/>
        </p:nvSpPr>
        <p:spPr>
          <a:xfrm>
            <a:off x="16687800" y="296246"/>
            <a:ext cx="1371600" cy="1013363"/>
          </a:xfrm>
          <a:custGeom>
            <a:avLst/>
            <a:gdLst/>
            <a:ahLst/>
            <a:cxnLst/>
            <a:rect l="l" t="t" r="r" b="b"/>
            <a:pathLst>
              <a:path w="2469082" h="1481449">
                <a:moveTo>
                  <a:pt x="0" y="0"/>
                </a:moveTo>
                <a:lnTo>
                  <a:pt x="2469082" y="0"/>
                </a:lnTo>
                <a:lnTo>
                  <a:pt x="2469082" y="1481449"/>
                </a:lnTo>
                <a:lnTo>
                  <a:pt x="0" y="14814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0A951E4F-FD3A-33F6-240B-8132A2665D5F}"/>
              </a:ext>
            </a:extLst>
          </p:cNvPr>
          <p:cNvGrpSpPr/>
          <p:nvPr/>
        </p:nvGrpSpPr>
        <p:grpSpPr>
          <a:xfrm>
            <a:off x="5143499" y="-89256"/>
            <a:ext cx="8001001" cy="1498956"/>
            <a:chOff x="5010864" y="-8"/>
            <a:chExt cx="7807228" cy="1437035"/>
          </a:xfrm>
        </p:grpSpPr>
        <p:sp>
          <p:nvSpPr>
            <p:cNvPr id="22" name="Round Same Side Corner Rectangle 11">
              <a:extLst>
                <a:ext uri="{FF2B5EF4-FFF2-40B4-BE49-F238E27FC236}">
                  <a16:creationId xmlns:a16="http://schemas.microsoft.com/office/drawing/2014/main" id="{9D012F1A-297F-0077-95C5-D46DFCF990DA}"/>
                </a:ext>
              </a:extLst>
            </p:cNvPr>
            <p:cNvSpPr/>
            <p:nvPr/>
          </p:nvSpPr>
          <p:spPr>
            <a:xfrm flipV="1">
              <a:off x="5010864" y="-8"/>
              <a:ext cx="7807228" cy="1437035"/>
            </a:xfrm>
            <a:prstGeom prst="round2SameRect">
              <a:avLst>
                <a:gd name="adj1" fmla="val 37720"/>
                <a:gd name="adj2" fmla="val 0"/>
              </a:avLst>
            </a:prstGeom>
            <a:solidFill>
              <a:srgbClr val="BD4A47"/>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6713DA89-12F5-B623-7DBC-F75984545767}"/>
                </a:ext>
              </a:extLst>
            </p:cNvPr>
            <p:cNvSpPr txBox="1"/>
            <p:nvPr/>
          </p:nvSpPr>
          <p:spPr>
            <a:xfrm>
              <a:off x="5531345" y="369569"/>
              <a:ext cx="6766264" cy="79666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GỢI Ý CÂU TRẢ LỜI</a:t>
              </a:r>
              <a:endParaRPr lang="en-US" sz="4800" b="1" dirty="0">
                <a:solidFill>
                  <a:schemeClr val="bg1"/>
                </a:solidFill>
                <a:latin typeface="Arial" panose="020B0604020202020204" pitchFamily="34" charset="0"/>
                <a:cs typeface="Arial" panose="020B0604020202020204" pitchFamily="34" charset="0"/>
              </a:endParaRPr>
            </a:p>
          </p:txBody>
        </p:sp>
      </p:grpSp>
      <p:sp>
        <p:nvSpPr>
          <p:cNvPr id="25" name="Speech Bubble: Rectangle with Corners Rounded 24">
            <a:extLst>
              <a:ext uri="{FF2B5EF4-FFF2-40B4-BE49-F238E27FC236}">
                <a16:creationId xmlns:a16="http://schemas.microsoft.com/office/drawing/2014/main" id="{EA7BD03A-DE28-ABC9-A999-58AD23223607}"/>
              </a:ext>
            </a:extLst>
          </p:cNvPr>
          <p:cNvSpPr/>
          <p:nvPr/>
        </p:nvSpPr>
        <p:spPr>
          <a:xfrm>
            <a:off x="9243958" y="2177358"/>
            <a:ext cx="8343901" cy="2046063"/>
          </a:xfrm>
          <a:prstGeom prst="wedgeRoundRectCallout">
            <a:avLst>
              <a:gd name="adj1" fmla="val -57480"/>
              <a:gd name="adj2" fmla="val 43842"/>
              <a:gd name="adj3" fmla="val 16667"/>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Tình huống nguy hiểm</a:t>
            </a:r>
          </a:p>
        </p:txBody>
      </p:sp>
      <p:sp>
        <p:nvSpPr>
          <p:cNvPr id="27" name="Speech Bubble: Rectangle with Corners Rounded 26">
            <a:extLst>
              <a:ext uri="{FF2B5EF4-FFF2-40B4-BE49-F238E27FC236}">
                <a16:creationId xmlns:a16="http://schemas.microsoft.com/office/drawing/2014/main" id="{88BD8996-5AF6-53B9-CE61-58E8C60259E9}"/>
              </a:ext>
            </a:extLst>
          </p:cNvPr>
          <p:cNvSpPr/>
          <p:nvPr/>
        </p:nvSpPr>
        <p:spPr>
          <a:xfrm>
            <a:off x="9243957" y="4615777"/>
            <a:ext cx="8343901" cy="2046063"/>
          </a:xfrm>
          <a:prstGeom prst="wedgeRoundRectCallout">
            <a:avLst>
              <a:gd name="adj1" fmla="val -56780"/>
              <a:gd name="adj2" fmla="val -34755"/>
              <a:gd name="adj3" fmla="val 16667"/>
            </a:avLst>
          </a:prstGeom>
          <a:solidFill>
            <a:srgbClr val="FFF0C1"/>
          </a:solidFill>
          <a:ln>
            <a:solidFill>
              <a:srgbClr val="FFF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cs typeface="Arial" panose="020B0604020202020204" pitchFamily="34" charset="0"/>
              </a:rPr>
              <a:t>Tình huống vượt quá khả năng</a:t>
            </a:r>
            <a:endParaRPr lang="en-US" sz="4000">
              <a:solidFill>
                <a:schemeClr val="tx1"/>
              </a:solidFill>
              <a:latin typeface="Arial" panose="020B0604020202020204" pitchFamily="34" charset="0"/>
              <a:cs typeface="Arial" panose="020B0604020202020204" pitchFamily="34" charset="0"/>
            </a:endParaRPr>
          </a:p>
        </p:txBody>
      </p:sp>
      <p:sp>
        <p:nvSpPr>
          <p:cNvPr id="29" name="Speech Bubble: Rectangle with Corners Rounded 28">
            <a:extLst>
              <a:ext uri="{FF2B5EF4-FFF2-40B4-BE49-F238E27FC236}">
                <a16:creationId xmlns:a16="http://schemas.microsoft.com/office/drawing/2014/main" id="{CB0A4D8B-096C-5E8F-28EE-59F5942A659B}"/>
              </a:ext>
            </a:extLst>
          </p:cNvPr>
          <p:cNvSpPr/>
          <p:nvPr/>
        </p:nvSpPr>
        <p:spPr>
          <a:xfrm>
            <a:off x="9238514" y="7054196"/>
            <a:ext cx="8343901" cy="2579444"/>
          </a:xfrm>
          <a:prstGeom prst="wedgeRoundRectCallout">
            <a:avLst>
              <a:gd name="adj1" fmla="val -56780"/>
              <a:gd name="adj2" fmla="val -34755"/>
              <a:gd name="adj3" fmla="val 16667"/>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Tình huống không phù hợp với nhu cầu, sở thích cá nhân</a:t>
            </a:r>
          </a:p>
        </p:txBody>
      </p:sp>
      <p:grpSp>
        <p:nvGrpSpPr>
          <p:cNvPr id="30" name="Group 29">
            <a:extLst>
              <a:ext uri="{FF2B5EF4-FFF2-40B4-BE49-F238E27FC236}">
                <a16:creationId xmlns:a16="http://schemas.microsoft.com/office/drawing/2014/main" id="{D46280B5-F667-DAE9-4221-3D5EB4A13C42}"/>
              </a:ext>
            </a:extLst>
          </p:cNvPr>
          <p:cNvGrpSpPr/>
          <p:nvPr/>
        </p:nvGrpSpPr>
        <p:grpSpPr>
          <a:xfrm>
            <a:off x="1295400" y="1638117"/>
            <a:ext cx="6400800" cy="2977660"/>
            <a:chOff x="-1998205" y="2239801"/>
            <a:chExt cx="6400800" cy="2977660"/>
          </a:xfrm>
        </p:grpSpPr>
        <p:sp>
          <p:nvSpPr>
            <p:cNvPr id="31" name="Line Callout 1 (Border and Accent Bar) 3">
              <a:extLst>
                <a:ext uri="{FF2B5EF4-FFF2-40B4-BE49-F238E27FC236}">
                  <a16:creationId xmlns:a16="http://schemas.microsoft.com/office/drawing/2014/main" id="{3E6F910F-7E2B-E853-B0E6-651BEA2367D1}"/>
                </a:ext>
              </a:extLst>
            </p:cNvPr>
            <p:cNvSpPr/>
            <p:nvPr/>
          </p:nvSpPr>
          <p:spPr>
            <a:xfrm>
              <a:off x="-1998205" y="2779043"/>
              <a:ext cx="6400800" cy="2438418"/>
            </a:xfrm>
            <a:prstGeom prst="roundRect">
              <a:avLst/>
            </a:prstGeom>
            <a:solidFill>
              <a:schemeClr val="bg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cs typeface="Arial" panose="020B0604020202020204" pitchFamily="34" charset="0"/>
                </a:rPr>
                <a:t>Những tình huống cần từ chối như:</a:t>
              </a:r>
            </a:p>
          </p:txBody>
        </p:sp>
        <p:pic>
          <p:nvPicPr>
            <p:cNvPr id="32" name="Picture 2">
              <a:extLst>
                <a:ext uri="{FF2B5EF4-FFF2-40B4-BE49-F238E27FC236}">
                  <a16:creationId xmlns:a16="http://schemas.microsoft.com/office/drawing/2014/main" id="{DEE50AD0-2F18-2B97-87BA-C1B518C7460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25902" y="2239801"/>
              <a:ext cx="752586" cy="773686"/>
            </a:xfrm>
            <a:prstGeom prst="rect">
              <a:avLst/>
            </a:prstGeom>
          </p:spPr>
        </p:pic>
      </p:grpSp>
      <p:pic>
        <p:nvPicPr>
          <p:cNvPr id="34" name="Picture 33" descr="A cartoon of a child holding her hand up&#10;&#10;Description automatically generated">
            <a:extLst>
              <a:ext uri="{FF2B5EF4-FFF2-40B4-BE49-F238E27FC236}">
                <a16:creationId xmlns:a16="http://schemas.microsoft.com/office/drawing/2014/main" id="{9A3BE05D-4283-AAC7-BA35-7649ABE907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6400" y="5143500"/>
            <a:ext cx="5638800" cy="468007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510375615"/>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par>
                                <p:cTn id="13" presetID="16" presetClass="entr" presetSubtype="21"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inVertic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childTnLst>
                          </p:cTn>
                        </p:par>
                        <p:par>
                          <p:cTn id="25" fill="hold">
                            <p:stCondLst>
                              <p:cond delay="1000"/>
                            </p:stCondLst>
                            <p:childTnLst>
                              <p:par>
                                <p:cTn id="26" presetID="16" presetClass="entr" presetSubtype="21"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9" name="Freeform 19"/>
          <p:cNvSpPr/>
          <p:nvPr/>
        </p:nvSpPr>
        <p:spPr>
          <a:xfrm rot="3177318" flipH="1">
            <a:off x="16772301" y="853383"/>
            <a:ext cx="1622750" cy="1210958"/>
          </a:xfrm>
          <a:custGeom>
            <a:avLst/>
            <a:gdLst/>
            <a:ahLst/>
            <a:cxnLst/>
            <a:rect l="l" t="t" r="r" b="b"/>
            <a:pathLst>
              <a:path w="2307937" h="1403226">
                <a:moveTo>
                  <a:pt x="2307937" y="0"/>
                </a:moveTo>
                <a:lnTo>
                  <a:pt x="0" y="0"/>
                </a:lnTo>
                <a:lnTo>
                  <a:pt x="0" y="1403226"/>
                </a:lnTo>
                <a:lnTo>
                  <a:pt x="2307937" y="1403226"/>
                </a:lnTo>
                <a:lnTo>
                  <a:pt x="230793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399E4DB2-E1ED-95D3-6FEC-5B6B72C616F4}"/>
              </a:ext>
            </a:extLst>
          </p:cNvPr>
          <p:cNvGrpSpPr/>
          <p:nvPr/>
        </p:nvGrpSpPr>
        <p:grpSpPr>
          <a:xfrm>
            <a:off x="0" y="17884"/>
            <a:ext cx="1057989" cy="1158974"/>
            <a:chOff x="15614885" y="8251666"/>
            <a:chExt cx="1057989" cy="1158974"/>
          </a:xfrm>
        </p:grpSpPr>
        <p:sp>
          <p:nvSpPr>
            <p:cNvPr id="5" name="Freeform 11">
              <a:extLst>
                <a:ext uri="{FF2B5EF4-FFF2-40B4-BE49-F238E27FC236}">
                  <a16:creationId xmlns:a16="http://schemas.microsoft.com/office/drawing/2014/main" id="{774839E7-CB66-186E-D09A-68332C09AF94}"/>
                </a:ext>
              </a:extLst>
            </p:cNvPr>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12">
              <a:extLst>
                <a:ext uri="{FF2B5EF4-FFF2-40B4-BE49-F238E27FC236}">
                  <a16:creationId xmlns:a16="http://schemas.microsoft.com/office/drawing/2014/main" id="{651D03AE-2AAA-78B8-FA54-853EC775A4AB}"/>
                </a:ext>
              </a:extLst>
            </p:cNvPr>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2" name="Freeform 3">
            <a:extLst>
              <a:ext uri="{FF2B5EF4-FFF2-40B4-BE49-F238E27FC236}">
                <a16:creationId xmlns:a16="http://schemas.microsoft.com/office/drawing/2014/main" id="{89288A36-560E-5260-C313-15023D8B6AD4}"/>
              </a:ext>
            </a:extLst>
          </p:cNvPr>
          <p:cNvSpPr/>
          <p:nvPr/>
        </p:nvSpPr>
        <p:spPr>
          <a:xfrm>
            <a:off x="718869" y="1310250"/>
            <a:ext cx="17022712" cy="8363050"/>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7" name="Freeform 4">
            <a:extLst>
              <a:ext uri="{FF2B5EF4-FFF2-40B4-BE49-F238E27FC236}">
                <a16:creationId xmlns:a16="http://schemas.microsoft.com/office/drawing/2014/main" id="{9C97BD2B-92E2-C4E8-9B01-4E36F7BA671E}"/>
              </a:ext>
            </a:extLst>
          </p:cNvPr>
          <p:cNvSpPr/>
          <p:nvPr/>
        </p:nvSpPr>
        <p:spPr>
          <a:xfrm>
            <a:off x="16472219" y="8572500"/>
            <a:ext cx="1627230" cy="1721937"/>
          </a:xfrm>
          <a:custGeom>
            <a:avLst/>
            <a:gdLst/>
            <a:ahLst/>
            <a:cxnLst/>
            <a:rect l="l" t="t" r="r" b="b"/>
            <a:pathLst>
              <a:path w="1627230" h="1721937">
                <a:moveTo>
                  <a:pt x="0" y="0"/>
                </a:moveTo>
                <a:lnTo>
                  <a:pt x="1627231" y="0"/>
                </a:lnTo>
                <a:lnTo>
                  <a:pt x="1627231" y="1721937"/>
                </a:lnTo>
                <a:lnTo>
                  <a:pt x="0" y="17219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3EA6D2DB-80D2-65E0-6141-5CCCF6DB4A43}"/>
              </a:ext>
            </a:extLst>
          </p:cNvPr>
          <p:cNvGrpSpPr/>
          <p:nvPr/>
        </p:nvGrpSpPr>
        <p:grpSpPr>
          <a:xfrm>
            <a:off x="6100445" y="688156"/>
            <a:ext cx="7276528" cy="1244189"/>
            <a:chOff x="5873060" y="1270945"/>
            <a:chExt cx="7276528" cy="1244189"/>
          </a:xfrm>
        </p:grpSpPr>
        <p:pic>
          <p:nvPicPr>
            <p:cNvPr id="10" name="Picture 9">
              <a:extLst>
                <a:ext uri="{FF2B5EF4-FFF2-40B4-BE49-F238E27FC236}">
                  <a16:creationId xmlns:a16="http://schemas.microsoft.com/office/drawing/2014/main" id="{F3D8E5DA-17ED-6D99-29C7-00F867B076C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883946" y="1270945"/>
              <a:ext cx="6951410" cy="1244189"/>
            </a:xfrm>
            <a:prstGeom prst="rect">
              <a:avLst/>
            </a:prstGeom>
          </p:spPr>
        </p:pic>
        <p:sp>
          <p:nvSpPr>
            <p:cNvPr id="11" name="TextBox 10">
              <a:extLst>
                <a:ext uri="{FF2B5EF4-FFF2-40B4-BE49-F238E27FC236}">
                  <a16:creationId xmlns:a16="http://schemas.microsoft.com/office/drawing/2014/main" id="{2163B6AD-A958-8A25-AFFB-6F81E8BB1881}"/>
                </a:ext>
              </a:extLst>
            </p:cNvPr>
            <p:cNvSpPr txBox="1"/>
            <p:nvPr/>
          </p:nvSpPr>
          <p:spPr>
            <a:xfrm>
              <a:off x="5873060" y="1420666"/>
              <a:ext cx="7276528" cy="923330"/>
            </a:xfrm>
            <a:prstGeom prst="rect">
              <a:avLst/>
            </a:prstGeom>
            <a:noFill/>
          </p:spPr>
          <p:txBody>
            <a:bodyPr wrap="square" rtlCol="0">
              <a:spAutoFit/>
            </a:bodyPr>
            <a:lstStyle/>
            <a:p>
              <a:pPr algn="ctr"/>
              <a:r>
                <a:rPr lang="en-US" sz="5400" b="1">
                  <a:solidFill>
                    <a:srgbClr val="C00000"/>
                  </a:solidFill>
                  <a:latin typeface="Arial" panose="020B0604020202020204" pitchFamily="34" charset="0"/>
                  <a:cs typeface="Arial" panose="020B0604020202020204" pitchFamily="34" charset="0"/>
                </a:rPr>
                <a:t>TỔNG KẾT</a:t>
              </a:r>
              <a:endParaRPr lang="en-US" sz="5400" b="1" dirty="0">
                <a:solidFill>
                  <a:srgbClr val="C00000"/>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ACF2A42E-1E97-4F1C-7752-E74C8D5B7211}"/>
              </a:ext>
            </a:extLst>
          </p:cNvPr>
          <p:cNvSpPr txBox="1"/>
          <p:nvPr/>
        </p:nvSpPr>
        <p:spPr>
          <a:xfrm>
            <a:off x="6330991" y="2024048"/>
            <a:ext cx="10721407" cy="7364901"/>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Trong cuộc sống</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có nhiều tình huống cần từ chối.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Đối với HS, các em cần nhận biết được các tình huống cần từ chối, từ đó, xác định và thực hiện cách từ chối phù hợp để không gây ra những hậu quả đáng tiếc, không gây áp lực cho bản thân, đồng thời đem lại cảm giác thoải mái, an toàn cho chính mình</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189F8933-C09B-388D-8570-40A55B069CD7}"/>
              </a:ext>
            </a:extLst>
          </p:cNvPr>
          <p:cNvGrpSpPr/>
          <p:nvPr/>
        </p:nvGrpSpPr>
        <p:grpSpPr>
          <a:xfrm>
            <a:off x="1210091" y="3470342"/>
            <a:ext cx="4658507" cy="4042866"/>
            <a:chOff x="1613925" y="3122067"/>
            <a:chExt cx="4658507" cy="4042866"/>
          </a:xfrm>
        </p:grpSpPr>
        <p:grpSp>
          <p:nvGrpSpPr>
            <p:cNvPr id="21" name="Group 8">
              <a:extLst>
                <a:ext uri="{FF2B5EF4-FFF2-40B4-BE49-F238E27FC236}">
                  <a16:creationId xmlns:a16="http://schemas.microsoft.com/office/drawing/2014/main" id="{48F8EB60-40F6-4A16-0E10-072A670CBA58}"/>
                </a:ext>
              </a:extLst>
            </p:cNvPr>
            <p:cNvGrpSpPr/>
            <p:nvPr/>
          </p:nvGrpSpPr>
          <p:grpSpPr>
            <a:xfrm>
              <a:off x="1613925" y="3216518"/>
              <a:ext cx="4658507" cy="3853963"/>
              <a:chOff x="0" y="0"/>
              <a:chExt cx="1100661" cy="893945"/>
            </a:xfrm>
          </p:grpSpPr>
          <p:sp>
            <p:nvSpPr>
              <p:cNvPr id="26" name="Freeform 9">
                <a:extLst>
                  <a:ext uri="{FF2B5EF4-FFF2-40B4-BE49-F238E27FC236}">
                    <a16:creationId xmlns:a16="http://schemas.microsoft.com/office/drawing/2014/main" id="{A71B2C0B-961A-37F4-78AA-D3F3B15D1117}"/>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27" name="TextBox 10">
                <a:extLst>
                  <a:ext uri="{FF2B5EF4-FFF2-40B4-BE49-F238E27FC236}">
                    <a16:creationId xmlns:a16="http://schemas.microsoft.com/office/drawing/2014/main" id="{A3B8605F-E2DC-2AB9-DA6D-F478C483321E}"/>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25" name="Picture 24" descr="A person and person standing together&#10;&#10;Description automatically generated">
              <a:extLst>
                <a:ext uri="{FF2B5EF4-FFF2-40B4-BE49-F238E27FC236}">
                  <a16:creationId xmlns:a16="http://schemas.microsoft.com/office/drawing/2014/main" id="{2F6A305B-3CD5-0DEA-9A26-1430C0C693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18198" y="3122067"/>
              <a:ext cx="4042866" cy="4042866"/>
            </a:xfrm>
            <a:prstGeom prst="rect">
              <a:avLst/>
            </a:prstGeom>
          </p:spPr>
        </p:pic>
      </p:grpSp>
      <p:sp>
        <p:nvSpPr>
          <p:cNvPr id="4" name="Freeform 4"/>
          <p:cNvSpPr/>
          <p:nvPr/>
        </p:nvSpPr>
        <p:spPr>
          <a:xfrm rot="-1866903">
            <a:off x="-249288" y="9030833"/>
            <a:ext cx="2035065" cy="938154"/>
          </a:xfrm>
          <a:custGeom>
            <a:avLst/>
            <a:gdLst/>
            <a:ahLst/>
            <a:cxnLst/>
            <a:rect l="l" t="t" r="r" b="b"/>
            <a:pathLst>
              <a:path w="5359880" h="3362106">
                <a:moveTo>
                  <a:pt x="0" y="0"/>
                </a:moveTo>
                <a:lnTo>
                  <a:pt x="5359880" y="0"/>
                </a:lnTo>
                <a:lnTo>
                  <a:pt x="5359880" y="3362107"/>
                </a:lnTo>
                <a:lnTo>
                  <a:pt x="0" y="336210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9059799"/>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wipe(left)">
                                      <p:cBhvr>
                                        <p:cTn id="18" dur="500"/>
                                        <p:tgtEl>
                                          <p:spTgt spid="12">
                                            <p:txEl>
                                              <p:pRg st="0" end="0"/>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wipe(left)">
                                      <p:cBhvr>
                                        <p:cTn id="2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rot="-1935980" flipH="1" flipV="1">
            <a:off x="-350505" y="8367655"/>
            <a:ext cx="2762982" cy="1397208"/>
          </a:xfrm>
          <a:custGeom>
            <a:avLst/>
            <a:gdLst/>
            <a:ahLst/>
            <a:cxnLst/>
            <a:rect l="l" t="t" r="r" b="b"/>
            <a:pathLst>
              <a:path w="5359880" h="3362106">
                <a:moveTo>
                  <a:pt x="5359880" y="3362106"/>
                </a:moveTo>
                <a:lnTo>
                  <a:pt x="0" y="3362106"/>
                </a:lnTo>
                <a:lnTo>
                  <a:pt x="0" y="0"/>
                </a:lnTo>
                <a:lnTo>
                  <a:pt x="5359880" y="0"/>
                </a:lnTo>
                <a:lnTo>
                  <a:pt x="5359880" y="3362106"/>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866903">
            <a:off x="15961013" y="573535"/>
            <a:ext cx="2556286" cy="1142884"/>
          </a:xfrm>
          <a:custGeom>
            <a:avLst/>
            <a:gdLst/>
            <a:ahLst/>
            <a:cxnLst/>
            <a:rect l="l" t="t" r="r" b="b"/>
            <a:pathLst>
              <a:path w="5359880" h="3362106">
                <a:moveTo>
                  <a:pt x="0" y="0"/>
                </a:moveTo>
                <a:lnTo>
                  <a:pt x="5359880" y="0"/>
                </a:lnTo>
                <a:lnTo>
                  <a:pt x="5359880" y="3362107"/>
                </a:lnTo>
                <a:lnTo>
                  <a:pt x="0" y="33621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2149056" flipV="1">
            <a:off x="16546410" y="8199699"/>
            <a:ext cx="1691257" cy="1882978"/>
          </a:xfrm>
          <a:custGeom>
            <a:avLst/>
            <a:gdLst/>
            <a:ahLst/>
            <a:cxnLst/>
            <a:rect l="l" t="t" r="r" b="b"/>
            <a:pathLst>
              <a:path w="1691257" h="1882978">
                <a:moveTo>
                  <a:pt x="0" y="1882978"/>
                </a:moveTo>
                <a:lnTo>
                  <a:pt x="1691257" y="1882978"/>
                </a:lnTo>
                <a:lnTo>
                  <a:pt x="1691257" y="0"/>
                </a:lnTo>
                <a:lnTo>
                  <a:pt x="0" y="0"/>
                </a:lnTo>
                <a:lnTo>
                  <a:pt x="0" y="1882978"/>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0"/>
            <a:ext cx="1475644" cy="1779834"/>
          </a:xfrm>
          <a:custGeom>
            <a:avLst/>
            <a:gdLst/>
            <a:ahLst/>
            <a:cxnLst/>
            <a:rect l="l" t="t" r="r" b="b"/>
            <a:pathLst>
              <a:path w="1475644" h="1779834">
                <a:moveTo>
                  <a:pt x="0" y="0"/>
                </a:moveTo>
                <a:lnTo>
                  <a:pt x="1475644" y="0"/>
                </a:lnTo>
                <a:lnTo>
                  <a:pt x="1475644" y="1779834"/>
                </a:lnTo>
                <a:lnTo>
                  <a:pt x="0" y="17798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2">
            <a:extLst>
              <a:ext uri="{FF2B5EF4-FFF2-40B4-BE49-F238E27FC236}">
                <a16:creationId xmlns:a16="http://schemas.microsoft.com/office/drawing/2014/main" id="{29AF71D6-A3E1-8CE7-4B0D-F2CE9073FD8E}"/>
              </a:ext>
            </a:extLst>
          </p:cNvPr>
          <p:cNvPicPr>
            <a:picLocks noChangeAspect="1"/>
          </p:cNvPicPr>
          <p:nvPr/>
        </p:nvPicPr>
        <p:blipFill>
          <a:blip r:embed="rId8">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320489" y="857260"/>
            <a:ext cx="13647021" cy="7714609"/>
          </a:xfrm>
          <a:prstGeom prst="rect">
            <a:avLst/>
          </a:prstGeom>
        </p:spPr>
      </p:pic>
      <p:sp>
        <p:nvSpPr>
          <p:cNvPr id="16" name="TextBox 6">
            <a:extLst>
              <a:ext uri="{FF2B5EF4-FFF2-40B4-BE49-F238E27FC236}">
                <a16:creationId xmlns:a16="http://schemas.microsoft.com/office/drawing/2014/main" id="{2B210463-05D2-F1A1-067F-D155B9E159F1}"/>
              </a:ext>
            </a:extLst>
          </p:cNvPr>
          <p:cNvSpPr txBox="1"/>
          <p:nvPr/>
        </p:nvSpPr>
        <p:spPr>
          <a:xfrm>
            <a:off x="3696773" y="2589815"/>
            <a:ext cx="10894449" cy="4249497"/>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HOẠT ĐỘNG: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CỦNG</a:t>
            </a:r>
            <a:r>
              <a:rPr kumimoji="0" lang="en-US" sz="64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CỐ KIẾN THỨC – VẬN DỤNG</a:t>
            </a:r>
            <a:endParaRPr kumimoji="0" lang="en-US" sz="6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7" name="Picture 10">
            <a:extLst>
              <a:ext uri="{FF2B5EF4-FFF2-40B4-BE49-F238E27FC236}">
                <a16:creationId xmlns:a16="http://schemas.microsoft.com/office/drawing/2014/main" id="{8E53DA2A-F906-E6C8-CA4C-0D9A2FAE87C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287035" y="7297289"/>
            <a:ext cx="3713927" cy="2989711"/>
          </a:xfrm>
          <a:prstGeom prst="rect">
            <a:avLst/>
          </a:prstGeom>
        </p:spPr>
      </p:pic>
    </p:spTree>
    <p:extLst>
      <p:ext uri="{BB962C8B-B14F-4D97-AF65-F5344CB8AC3E}">
        <p14:creationId xmlns:p14="http://schemas.microsoft.com/office/powerpoint/2010/main" val="401783953"/>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17">
            <a:extLst>
              <a:ext uri="{FF2B5EF4-FFF2-40B4-BE49-F238E27FC236}">
                <a16:creationId xmlns:a16="http://schemas.microsoft.com/office/drawing/2014/main" id="{1BCA1400-3403-0F37-9DC0-FBB02CA01A3A}"/>
              </a:ext>
            </a:extLst>
          </p:cNvPr>
          <p:cNvSpPr/>
          <p:nvPr/>
        </p:nvSpPr>
        <p:spPr>
          <a:xfrm>
            <a:off x="16687800" y="215992"/>
            <a:ext cx="1371600" cy="1013363"/>
          </a:xfrm>
          <a:custGeom>
            <a:avLst/>
            <a:gdLst/>
            <a:ahLst/>
            <a:cxnLst/>
            <a:rect l="l" t="t" r="r" b="b"/>
            <a:pathLst>
              <a:path w="2469082" h="1481449">
                <a:moveTo>
                  <a:pt x="0" y="0"/>
                </a:moveTo>
                <a:lnTo>
                  <a:pt x="2469082" y="0"/>
                </a:lnTo>
                <a:lnTo>
                  <a:pt x="2469082" y="1481449"/>
                </a:lnTo>
                <a:lnTo>
                  <a:pt x="0" y="14814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71158F59-D932-ECB7-7D0D-3A92894D528C}"/>
              </a:ext>
            </a:extLst>
          </p:cNvPr>
          <p:cNvGrpSpPr/>
          <p:nvPr/>
        </p:nvGrpSpPr>
        <p:grpSpPr>
          <a:xfrm>
            <a:off x="-2769929" y="621893"/>
            <a:ext cx="14440821" cy="1728807"/>
            <a:chOff x="3467284" y="49480"/>
            <a:chExt cx="11668154" cy="1728807"/>
          </a:xfrm>
        </p:grpSpPr>
        <p:grpSp>
          <p:nvGrpSpPr>
            <p:cNvPr id="5" name="Group 18">
              <a:extLst>
                <a:ext uri="{FF2B5EF4-FFF2-40B4-BE49-F238E27FC236}">
                  <a16:creationId xmlns:a16="http://schemas.microsoft.com/office/drawing/2014/main" id="{F138A9FE-5562-5730-900B-7AED2E1FEEBF}"/>
                </a:ext>
              </a:extLst>
            </p:cNvPr>
            <p:cNvGrpSpPr/>
            <p:nvPr/>
          </p:nvGrpSpPr>
          <p:grpSpPr>
            <a:xfrm>
              <a:off x="3467284" y="49480"/>
              <a:ext cx="11668154" cy="1728807"/>
              <a:chOff x="0" y="-108803"/>
              <a:chExt cx="3184319" cy="515203"/>
            </a:xfrm>
          </p:grpSpPr>
          <p:sp>
            <p:nvSpPr>
              <p:cNvPr id="7" name="Freeform 19">
                <a:extLst>
                  <a:ext uri="{FF2B5EF4-FFF2-40B4-BE49-F238E27FC236}">
                    <a16:creationId xmlns:a16="http://schemas.microsoft.com/office/drawing/2014/main" id="{14E9A26E-2BBD-513A-A91A-18E3A4D8952F}"/>
                  </a:ext>
                </a:extLst>
              </p:cNvPr>
              <p:cNvSpPr/>
              <p:nvPr/>
            </p:nvSpPr>
            <p:spPr>
              <a:xfrm>
                <a:off x="190882" y="-108803"/>
                <a:ext cx="2993437" cy="444442"/>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8" name="TextBox 20">
                <a:extLst>
                  <a:ext uri="{FF2B5EF4-FFF2-40B4-BE49-F238E27FC236}">
                    <a16:creationId xmlns:a16="http://schemas.microsoft.com/office/drawing/2014/main" id="{D82ACE91-2605-E96B-A337-2BBBFD401063}"/>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7087CDA9-6ABC-DF7D-5F59-EBA80C07D5BC}"/>
                </a:ext>
              </a:extLst>
            </p:cNvPr>
            <p:cNvSpPr txBox="1"/>
            <p:nvPr/>
          </p:nvSpPr>
          <p:spPr>
            <a:xfrm>
              <a:off x="5205628" y="297104"/>
              <a:ext cx="8890906" cy="954107"/>
            </a:xfrm>
            <a:prstGeom prst="rect">
              <a:avLst/>
            </a:prstGeom>
            <a:noFill/>
          </p:spPr>
          <p:txBody>
            <a:bodyPr wrap="square" rtlCol="0">
              <a:spAutoFit/>
            </a:bodyPr>
            <a:lstStyle/>
            <a:p>
              <a:pPr algn="ctr"/>
              <a:r>
                <a:rPr lang="en-US" sz="5600" b="1">
                  <a:solidFill>
                    <a:schemeClr val="bg1"/>
                  </a:solidFill>
                  <a:latin typeface="Arial" panose="020B0604020202020204" pitchFamily="34" charset="0"/>
                  <a:cs typeface="Arial" panose="020B0604020202020204" pitchFamily="34" charset="0"/>
                </a:rPr>
                <a:t>CỦNG CỐ KIẾN THỨC</a:t>
              </a:r>
              <a:endParaRPr lang="en-US" sz="5600" b="1" dirty="0">
                <a:solidFill>
                  <a:schemeClr val="bg1"/>
                </a:solidFill>
                <a:latin typeface="Arial" panose="020B0604020202020204" pitchFamily="34" charset="0"/>
                <a:cs typeface="Arial" panose="020B0604020202020204" pitchFamily="34" charset="0"/>
              </a:endParaRPr>
            </a:p>
          </p:txBody>
        </p:sp>
      </p:grpSp>
      <p:sp>
        <p:nvSpPr>
          <p:cNvPr id="9" name="Freeform 4">
            <a:extLst>
              <a:ext uri="{FF2B5EF4-FFF2-40B4-BE49-F238E27FC236}">
                <a16:creationId xmlns:a16="http://schemas.microsoft.com/office/drawing/2014/main" id="{1786A25C-9576-1B82-4952-B9F4CEA67E0D}"/>
              </a:ext>
            </a:extLst>
          </p:cNvPr>
          <p:cNvSpPr/>
          <p:nvPr/>
        </p:nvSpPr>
        <p:spPr>
          <a:xfrm>
            <a:off x="1202797" y="2733798"/>
            <a:ext cx="10747916" cy="6524501"/>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AE3ED44-1BC4-5CEB-AC84-3B7D34BDCB39}"/>
              </a:ext>
            </a:extLst>
          </p:cNvPr>
          <p:cNvSpPr txBox="1"/>
          <p:nvPr/>
        </p:nvSpPr>
        <p:spPr>
          <a:xfrm>
            <a:off x="2354468" y="3981297"/>
            <a:ext cx="8226402" cy="4029501"/>
          </a:xfrm>
          <a:prstGeom prst="rect">
            <a:avLst/>
          </a:prstGeom>
          <a:noFill/>
        </p:spPr>
        <p:txBody>
          <a:bodyPr wrap="square">
            <a:spAutoFit/>
          </a:bodyPr>
          <a:lstStyle/>
          <a:p>
            <a:pPr algn="just">
              <a:lnSpc>
                <a:spcPct val="150000"/>
              </a:lnSpc>
            </a:pP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Các </a:t>
            </a: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e</a:t>
            </a: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m </a:t>
            </a: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hãy </a:t>
            </a: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nhớ lại kiến thức đã học, vận dụng và</a:t>
            </a: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 thảo luận để</a:t>
            </a: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 tìm cách từ chối trong các tình huống </a:t>
            </a: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cho sẵn </a:t>
            </a: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dưới đây</a:t>
            </a:r>
            <a:endParaRPr lang="en-US" sz="4400" b="1" i="1" dirty="0">
              <a:latin typeface="Arial" panose="020B0604020202020204" pitchFamily="34" charset="0"/>
              <a:cs typeface="Arial" panose="020B0604020202020204" pitchFamily="34" charset="0"/>
            </a:endParaRPr>
          </a:p>
        </p:txBody>
      </p:sp>
      <p:pic>
        <p:nvPicPr>
          <p:cNvPr id="11" name="Picture 12">
            <a:extLst>
              <a:ext uri="{FF2B5EF4-FFF2-40B4-BE49-F238E27FC236}">
                <a16:creationId xmlns:a16="http://schemas.microsoft.com/office/drawing/2014/main" id="{CB022467-9177-7DCE-17D9-562861792C5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44752" y="2733798"/>
            <a:ext cx="1176120" cy="2178001"/>
          </a:xfrm>
          <a:prstGeom prst="rect">
            <a:avLst/>
          </a:prstGeom>
        </p:spPr>
      </p:pic>
      <p:grpSp>
        <p:nvGrpSpPr>
          <p:cNvPr id="12" name="Group 11">
            <a:extLst>
              <a:ext uri="{FF2B5EF4-FFF2-40B4-BE49-F238E27FC236}">
                <a16:creationId xmlns:a16="http://schemas.microsoft.com/office/drawing/2014/main" id="{295017CA-C085-B11E-7641-37A9D96E105A}"/>
              </a:ext>
            </a:extLst>
          </p:cNvPr>
          <p:cNvGrpSpPr/>
          <p:nvPr/>
        </p:nvGrpSpPr>
        <p:grpSpPr>
          <a:xfrm>
            <a:off x="11277600" y="3001629"/>
            <a:ext cx="6467176" cy="5988836"/>
            <a:chOff x="11075782" y="3259671"/>
            <a:chExt cx="6467176" cy="5988836"/>
          </a:xfrm>
        </p:grpSpPr>
        <p:sp>
          <p:nvSpPr>
            <p:cNvPr id="13" name="Oval 12">
              <a:extLst>
                <a:ext uri="{FF2B5EF4-FFF2-40B4-BE49-F238E27FC236}">
                  <a16:creationId xmlns:a16="http://schemas.microsoft.com/office/drawing/2014/main" id="{6B03F2FA-4A90-E39D-EDA5-902DCA9C2BE6}"/>
                </a:ext>
              </a:extLst>
            </p:cNvPr>
            <p:cNvSpPr/>
            <p:nvPr/>
          </p:nvSpPr>
          <p:spPr>
            <a:xfrm>
              <a:off x="11075782" y="3259671"/>
              <a:ext cx="6467176" cy="5988836"/>
            </a:xfrm>
            <a:prstGeom prst="ellips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6134088-1952-3C98-07F2-FB347CD974C4}"/>
                </a:ext>
              </a:extLst>
            </p:cNvPr>
            <p:cNvSpPr txBox="1"/>
            <p:nvPr/>
          </p:nvSpPr>
          <p:spPr>
            <a:xfrm>
              <a:off x="11261370" y="5038403"/>
              <a:ext cx="6095999" cy="2431371"/>
            </a:xfrm>
            <a:prstGeom prst="rect">
              <a:avLst/>
            </a:prstGeom>
            <a:noFill/>
          </p:spPr>
          <p:txBody>
            <a:bodyPr wrap="square" rtlCol="0">
              <a:spAutoFit/>
            </a:bodyPr>
            <a:lstStyle/>
            <a:p>
              <a:pPr algn="ctr">
                <a:lnSpc>
                  <a:spcPct val="150000"/>
                </a:lnSpc>
              </a:pPr>
              <a:r>
                <a:rPr lang="en-US" sz="5400" b="1">
                  <a:solidFill>
                    <a:srgbClr val="FF0000"/>
                  </a:solidFill>
                  <a:latin typeface="Arial" panose="020B0604020202020204" pitchFamily="34" charset="0"/>
                  <a:cs typeface="Arial" panose="020B0604020202020204" pitchFamily="34" charset="0"/>
                </a:rPr>
                <a:t>HOẠT ĐỘNG THEO </a:t>
              </a:r>
              <a:r>
                <a:rPr lang="en-US" sz="5400" b="1" dirty="0">
                  <a:solidFill>
                    <a:srgbClr val="FF0000"/>
                  </a:solidFill>
                  <a:latin typeface="Arial" panose="020B0604020202020204" pitchFamily="34" charset="0"/>
                  <a:cs typeface="Arial" panose="020B0604020202020204" pitchFamily="34" charset="0"/>
                </a:rPr>
                <a:t>NHÓM</a:t>
              </a:r>
            </a:p>
          </p:txBody>
        </p:sp>
        <p:pic>
          <p:nvPicPr>
            <p:cNvPr id="15" name="Picture 11">
              <a:extLst>
                <a:ext uri="{FF2B5EF4-FFF2-40B4-BE49-F238E27FC236}">
                  <a16:creationId xmlns:a16="http://schemas.microsoft.com/office/drawing/2014/main" id="{D52FE018-AF3E-0353-CB8E-75BF29FC842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055021" y="3352310"/>
              <a:ext cx="4508695" cy="1073889"/>
            </a:xfrm>
            <a:prstGeom prst="rect">
              <a:avLst/>
            </a:prstGeom>
          </p:spPr>
        </p:pic>
      </p:grpSp>
      <p:pic>
        <p:nvPicPr>
          <p:cNvPr id="16" name="Picture 10">
            <a:extLst>
              <a:ext uri="{FF2B5EF4-FFF2-40B4-BE49-F238E27FC236}">
                <a16:creationId xmlns:a16="http://schemas.microsoft.com/office/drawing/2014/main" id="{D3BBF82E-BBB8-3558-05F9-E4EAC1B58E9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692663" y="7563587"/>
            <a:ext cx="5637046" cy="2853754"/>
          </a:xfrm>
          <a:prstGeom prst="rect">
            <a:avLst/>
          </a:prstGeom>
        </p:spPr>
      </p:pic>
    </p:spTree>
    <p:extLst>
      <p:ext uri="{BB962C8B-B14F-4D97-AF65-F5344CB8AC3E}">
        <p14:creationId xmlns:p14="http://schemas.microsoft.com/office/powerpoint/2010/main" val="2560844544"/>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out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6" name="Freeform 26"/>
          <p:cNvSpPr/>
          <p:nvPr/>
        </p:nvSpPr>
        <p:spPr>
          <a:xfrm>
            <a:off x="16741395" y="-60262"/>
            <a:ext cx="1546605" cy="1349824"/>
          </a:xfrm>
          <a:custGeom>
            <a:avLst/>
            <a:gdLst/>
            <a:ahLst/>
            <a:cxnLst/>
            <a:rect l="l" t="t" r="r" b="b"/>
            <a:pathLst>
              <a:path w="2281391" h="2057400">
                <a:moveTo>
                  <a:pt x="0" y="0"/>
                </a:moveTo>
                <a:lnTo>
                  <a:pt x="2281391" y="0"/>
                </a:lnTo>
                <a:lnTo>
                  <a:pt x="2281391"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923813F-47F1-FC65-1184-12366CB73D53}"/>
              </a:ext>
            </a:extLst>
          </p:cNvPr>
          <p:cNvSpPr txBox="1"/>
          <p:nvPr/>
        </p:nvSpPr>
        <p:spPr>
          <a:xfrm>
            <a:off x="5334000" y="794729"/>
            <a:ext cx="7917353"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TÌNH HUỐNG ĐƯA RA</a:t>
            </a:r>
            <a:endParaRPr lang="en-US" sz="4800" b="1" dirty="0">
              <a:solidFill>
                <a:srgbClr val="C00000"/>
              </a:solidFill>
              <a:latin typeface="Arial" panose="020B0604020202020204" pitchFamily="34" charset="0"/>
              <a:cs typeface="Arial" panose="020B0604020202020204" pitchFamily="34" charset="0"/>
            </a:endParaRPr>
          </a:p>
        </p:txBody>
      </p:sp>
      <p:sp>
        <p:nvSpPr>
          <p:cNvPr id="9" name="Freeform 4">
            <a:extLst>
              <a:ext uri="{FF2B5EF4-FFF2-40B4-BE49-F238E27FC236}">
                <a16:creationId xmlns:a16="http://schemas.microsoft.com/office/drawing/2014/main" id="{79323C44-24D9-A10E-EA48-AB3ECFD26D8D}"/>
              </a:ext>
            </a:extLst>
          </p:cNvPr>
          <p:cNvSpPr/>
          <p:nvPr/>
        </p:nvSpPr>
        <p:spPr>
          <a:xfrm>
            <a:off x="821252" y="2019300"/>
            <a:ext cx="9965453" cy="74676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FFF0C1"/>
          </a:solidFill>
        </p:spPr>
        <p:txBody>
          <a:bodyPr/>
          <a:lstStyle/>
          <a:p>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D37EC8E-DBE3-BBBF-DCCB-8A7F33C4F064}"/>
              </a:ext>
            </a:extLst>
          </p:cNvPr>
          <p:cNvSpPr txBox="1"/>
          <p:nvPr/>
        </p:nvSpPr>
        <p:spPr>
          <a:xfrm>
            <a:off x="1511369" y="2993978"/>
            <a:ext cx="8775631" cy="5518242"/>
          </a:xfrm>
          <a:prstGeom prst="rect">
            <a:avLst/>
          </a:prstGeom>
          <a:noFill/>
        </p:spPr>
        <p:txBody>
          <a:bodyPr wrap="square">
            <a:spAutoFit/>
          </a:bodyPr>
          <a:lstStyle/>
          <a:p>
            <a:pPr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Cuối buổi học, thấy An đang tranh thủ ôn bài để ngày mai kiểm tra thì nhóm bạn rủ An ra sân đá bóng, An không muốn đi vì chưa học xong bài nhưng các bạn vẫn nhiệt tình rủ và hứa cho bộ tài liệu để chép bài.</a:t>
            </a:r>
            <a:endParaRPr lang="vi-VN" sz="40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3" name="Freeform 3"/>
          <p:cNvSpPr/>
          <p:nvPr/>
        </p:nvSpPr>
        <p:spPr>
          <a:xfrm rot="-1935980" flipH="1" flipV="1">
            <a:off x="-112815" y="924887"/>
            <a:ext cx="2359230" cy="1401678"/>
          </a:xfrm>
          <a:custGeom>
            <a:avLst/>
            <a:gdLst/>
            <a:ahLst/>
            <a:cxnLst/>
            <a:rect l="l" t="t" r="r" b="b"/>
            <a:pathLst>
              <a:path w="5359880" h="3362106">
                <a:moveTo>
                  <a:pt x="5359880" y="3362106"/>
                </a:moveTo>
                <a:lnTo>
                  <a:pt x="0" y="3362106"/>
                </a:lnTo>
                <a:lnTo>
                  <a:pt x="0" y="0"/>
                </a:lnTo>
                <a:lnTo>
                  <a:pt x="5359880" y="0"/>
                </a:lnTo>
                <a:lnTo>
                  <a:pt x="5359880" y="3362106"/>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48D66F8E-4192-63C2-7E10-2C649690DA71}"/>
              </a:ext>
            </a:extLst>
          </p:cNvPr>
          <p:cNvGrpSpPr/>
          <p:nvPr/>
        </p:nvGrpSpPr>
        <p:grpSpPr>
          <a:xfrm>
            <a:off x="11353800" y="2362199"/>
            <a:ext cx="6324600" cy="6781800"/>
            <a:chOff x="11384387" y="2019300"/>
            <a:chExt cx="6324600" cy="6781800"/>
          </a:xfrm>
        </p:grpSpPr>
        <p:grpSp>
          <p:nvGrpSpPr>
            <p:cNvPr id="16" name="Group 15">
              <a:extLst>
                <a:ext uri="{FF2B5EF4-FFF2-40B4-BE49-F238E27FC236}">
                  <a16:creationId xmlns:a16="http://schemas.microsoft.com/office/drawing/2014/main" id="{76E5691D-E424-06F9-A450-BBF2C6C3C376}"/>
                </a:ext>
              </a:extLst>
            </p:cNvPr>
            <p:cNvGrpSpPr/>
            <p:nvPr/>
          </p:nvGrpSpPr>
          <p:grpSpPr>
            <a:xfrm>
              <a:off x="11384387" y="2019300"/>
              <a:ext cx="6324600" cy="6781800"/>
              <a:chOff x="11384387" y="2019300"/>
              <a:chExt cx="6324600" cy="6781800"/>
            </a:xfrm>
          </p:grpSpPr>
          <p:sp>
            <p:nvSpPr>
              <p:cNvPr id="19" name="Freeform 7">
                <a:extLst>
                  <a:ext uri="{FF2B5EF4-FFF2-40B4-BE49-F238E27FC236}">
                    <a16:creationId xmlns:a16="http://schemas.microsoft.com/office/drawing/2014/main" id="{6416B427-5885-B471-6C16-6DCD5EEC2290}"/>
                  </a:ext>
                </a:extLst>
              </p:cNvPr>
              <p:cNvSpPr/>
              <p:nvPr/>
            </p:nvSpPr>
            <p:spPr>
              <a:xfrm>
                <a:off x="11384387" y="2019300"/>
                <a:ext cx="6324600" cy="678180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4">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0B836144-EBD3-CD18-ACD5-83CBB282E718}"/>
                  </a:ext>
                </a:extLst>
              </p:cNvPr>
              <p:cNvGrpSpPr/>
              <p:nvPr/>
            </p:nvGrpSpPr>
            <p:grpSpPr>
              <a:xfrm>
                <a:off x="11633317" y="2478674"/>
                <a:ext cx="5833431" cy="1521825"/>
                <a:chOff x="1420007" y="3199063"/>
                <a:chExt cx="5833431" cy="1492403"/>
              </a:xfrm>
            </p:grpSpPr>
            <p:sp>
              <p:nvSpPr>
                <p:cNvPr id="21" name="Freeform 10">
                  <a:extLst>
                    <a:ext uri="{FF2B5EF4-FFF2-40B4-BE49-F238E27FC236}">
                      <a16:creationId xmlns:a16="http://schemas.microsoft.com/office/drawing/2014/main" id="{3A6CABC5-140F-BFD1-6281-FBD5E1FD1D55}"/>
                    </a:ext>
                  </a:extLst>
                </p:cNvPr>
                <p:cNvSpPr/>
                <p:nvPr/>
              </p:nvSpPr>
              <p:spPr>
                <a:xfrm>
                  <a:off x="1426698" y="3199063"/>
                  <a:ext cx="5826740" cy="1492403"/>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FB859818-DF4F-3CF0-9BDC-2DD5CE16B250}"/>
                    </a:ext>
                  </a:extLst>
                </p:cNvPr>
                <p:cNvSpPr txBox="1"/>
                <p:nvPr/>
              </p:nvSpPr>
              <p:spPr>
                <a:xfrm>
                  <a:off x="1420007" y="3571938"/>
                  <a:ext cx="5826740" cy="754565"/>
                </a:xfrm>
                <a:prstGeom prst="rect">
                  <a:avLst/>
                </a:prstGeom>
                <a:noFill/>
              </p:spPr>
              <p:txBody>
                <a:bodyPr wrap="square" rtlCol="0">
                  <a:spAutoFit/>
                </a:bodyPr>
                <a:lstStyle/>
                <a:p>
                  <a:pPr algn="ctr"/>
                  <a:r>
                    <a:rPr lang="en-US" sz="4400" b="1">
                      <a:solidFill>
                        <a:schemeClr val="accent4">
                          <a:lumMod val="50000"/>
                        </a:schemeClr>
                      </a:solidFill>
                      <a:latin typeface="Arial" panose="020B0604020202020204" pitchFamily="34" charset="0"/>
                      <a:cs typeface="Arial" panose="020B0604020202020204" pitchFamily="34" charset="0"/>
                    </a:rPr>
                    <a:t>Tình huống 1</a:t>
                  </a:r>
                  <a:endParaRPr lang="en-US" sz="4400" b="1" dirty="0">
                    <a:solidFill>
                      <a:schemeClr val="accent4">
                        <a:lumMod val="50000"/>
                      </a:schemeClr>
                    </a:solidFill>
                    <a:latin typeface="Arial" panose="020B0604020202020204" pitchFamily="34" charset="0"/>
                    <a:cs typeface="Arial" panose="020B0604020202020204" pitchFamily="34" charset="0"/>
                  </a:endParaRPr>
                </a:p>
              </p:txBody>
            </p:sp>
          </p:grpSp>
        </p:grpSp>
        <p:pic>
          <p:nvPicPr>
            <p:cNvPr id="23" name="Picture 22" descr="A picture containing toy, doll&#10;&#10;Description automatically generated">
              <a:extLst>
                <a:ext uri="{FF2B5EF4-FFF2-40B4-BE49-F238E27FC236}">
                  <a16:creationId xmlns:a16="http://schemas.microsoft.com/office/drawing/2014/main" id="{7D08FF68-D7A6-CB54-A388-C707919119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11781" y="4634719"/>
              <a:ext cx="5954967" cy="3124200"/>
            </a:xfrm>
            <a:prstGeom prst="rect">
              <a:avLst/>
            </a:prstGeom>
          </p:spPr>
        </p:pic>
      </p:grpSp>
    </p:spTree>
    <p:extLst>
      <p:ext uri="{BB962C8B-B14F-4D97-AF65-F5344CB8AC3E}">
        <p14:creationId xmlns:p14="http://schemas.microsoft.com/office/powerpoint/2010/main" val="4193541429"/>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8" name="Freeform 8"/>
          <p:cNvSpPr/>
          <p:nvPr/>
        </p:nvSpPr>
        <p:spPr>
          <a:xfrm rot="-1733844" flipH="1">
            <a:off x="-143623" y="2802"/>
            <a:ext cx="2689945" cy="1215067"/>
          </a:xfrm>
          <a:custGeom>
            <a:avLst/>
            <a:gdLst/>
            <a:ahLst/>
            <a:cxnLst/>
            <a:rect l="l" t="t" r="r" b="b"/>
            <a:pathLst>
              <a:path w="2689945" h="1215067">
                <a:moveTo>
                  <a:pt x="2689945" y="0"/>
                </a:moveTo>
                <a:lnTo>
                  <a:pt x="0" y="0"/>
                </a:lnTo>
                <a:lnTo>
                  <a:pt x="0" y="1215067"/>
                </a:lnTo>
                <a:lnTo>
                  <a:pt x="2689945" y="1215067"/>
                </a:lnTo>
                <a:lnTo>
                  <a:pt x="268994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 name="Freeform 5">
            <a:extLst>
              <a:ext uri="{FF2B5EF4-FFF2-40B4-BE49-F238E27FC236}">
                <a16:creationId xmlns:a16="http://schemas.microsoft.com/office/drawing/2014/main" id="{AB81DE1F-60E2-2218-7320-603B52F2248A}"/>
              </a:ext>
            </a:extLst>
          </p:cNvPr>
          <p:cNvSpPr/>
          <p:nvPr/>
        </p:nvSpPr>
        <p:spPr>
          <a:xfrm>
            <a:off x="609600" y="2080375"/>
            <a:ext cx="17068800" cy="7635125"/>
          </a:xfrm>
          <a:custGeom>
            <a:avLst/>
            <a:gdLst/>
            <a:ahLst/>
            <a:cxnLst/>
            <a:rect l="l" t="t" r="r" b="b"/>
            <a:pathLst>
              <a:path w="14875164" h="5894776">
                <a:moveTo>
                  <a:pt x="0" y="0"/>
                </a:moveTo>
                <a:lnTo>
                  <a:pt x="14875164" y="0"/>
                </a:lnTo>
                <a:lnTo>
                  <a:pt x="14875164" y="5894776"/>
                </a:lnTo>
                <a:lnTo>
                  <a:pt x="0" y="5894776"/>
                </a:lnTo>
                <a:lnTo>
                  <a:pt x="0" y="0"/>
                </a:lnTo>
                <a:close/>
              </a:path>
            </a:pathLst>
          </a:custGeom>
          <a:blipFill>
            <a:blip r:embed="rId4">
              <a:alphaModFix amt="77000"/>
              <a:extLst>
                <a:ext uri="{96DAC541-7B7A-43D3-8B79-37D633B846F1}">
                  <asvg:svgBlip xmlns:asvg="http://schemas.microsoft.com/office/drawing/2016/SVG/main" r:embed="rId5"/>
                </a:ext>
              </a:extLst>
            </a:blip>
            <a:stretch>
              <a:fillRect l="-614" t="-16216" b="-53893"/>
            </a:stretch>
          </a:blipFill>
        </p:spPr>
        <p:txBody>
          <a:bodyPr/>
          <a:lstStyle/>
          <a:p>
            <a:endParaRPr lang="en-US"/>
          </a:p>
        </p:txBody>
      </p:sp>
      <p:grpSp>
        <p:nvGrpSpPr>
          <p:cNvPr id="5" name="Group 4">
            <a:extLst>
              <a:ext uri="{FF2B5EF4-FFF2-40B4-BE49-F238E27FC236}">
                <a16:creationId xmlns:a16="http://schemas.microsoft.com/office/drawing/2014/main" id="{39560EB5-E80C-658A-F733-2E77AA42748E}"/>
              </a:ext>
            </a:extLst>
          </p:cNvPr>
          <p:cNvGrpSpPr/>
          <p:nvPr/>
        </p:nvGrpSpPr>
        <p:grpSpPr>
          <a:xfrm>
            <a:off x="5981700" y="-28898"/>
            <a:ext cx="6324600" cy="1580477"/>
            <a:chOff x="5715000" y="-1"/>
            <a:chExt cx="6324600" cy="1563773"/>
          </a:xfrm>
        </p:grpSpPr>
        <p:sp>
          <p:nvSpPr>
            <p:cNvPr id="6" name="Round Same Side Corner Rectangle 11">
              <a:extLst>
                <a:ext uri="{FF2B5EF4-FFF2-40B4-BE49-F238E27FC236}">
                  <a16:creationId xmlns:a16="http://schemas.microsoft.com/office/drawing/2014/main" id="{A046EBBC-85C0-B7BF-9773-0F0D6F265559}"/>
                </a:ext>
              </a:extLst>
            </p:cNvPr>
            <p:cNvSpPr/>
            <p:nvPr/>
          </p:nvSpPr>
          <p:spPr>
            <a:xfrm flipV="1">
              <a:off x="5715000" y="-1"/>
              <a:ext cx="6324600" cy="1563773"/>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CCCF933-EAAB-4059-45ED-C7F8F5990231}"/>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9" name="TextBox 8">
            <a:extLst>
              <a:ext uri="{FF2B5EF4-FFF2-40B4-BE49-F238E27FC236}">
                <a16:creationId xmlns:a16="http://schemas.microsoft.com/office/drawing/2014/main" id="{CBD2286B-3392-8947-5FD8-E0F5820C597C}"/>
              </a:ext>
            </a:extLst>
          </p:cNvPr>
          <p:cNvSpPr txBox="1"/>
          <p:nvPr/>
        </p:nvSpPr>
        <p:spPr>
          <a:xfrm>
            <a:off x="1943100" y="2476500"/>
            <a:ext cx="14401799" cy="769441"/>
          </a:xfrm>
          <a:prstGeom prst="rect">
            <a:avLst/>
          </a:prstGeom>
          <a:noFill/>
        </p:spPr>
        <p:txBody>
          <a:bodyPr wrap="square">
            <a:spAutoFit/>
          </a:bodyPr>
          <a:lstStyle/>
          <a:p>
            <a:pPr algn="ctr"/>
            <a:r>
              <a:rPr lang="en-US" sz="4400" b="1" dirty="0" err="1">
                <a:solidFill>
                  <a:srgbClr val="C00000"/>
                </a:solidFill>
                <a:latin typeface="Arial" panose="020B0604020202020204" pitchFamily="34" charset="0"/>
                <a:cs typeface="Arial" panose="020B0604020202020204" pitchFamily="34" charset="0"/>
              </a:rPr>
              <a:t>Trò</a:t>
            </a:r>
            <a:r>
              <a:rPr lang="en-US" sz="4400" b="1" dirty="0">
                <a:solidFill>
                  <a:srgbClr val="C00000"/>
                </a:solidFill>
                <a:latin typeface="Arial" panose="020B0604020202020204" pitchFamily="34" charset="0"/>
                <a:cs typeface="Arial" panose="020B0604020202020204" pitchFamily="34" charset="0"/>
              </a:rPr>
              <a:t> </a:t>
            </a:r>
            <a:r>
              <a:rPr lang="en-US" sz="4400" b="1" err="1">
                <a:solidFill>
                  <a:srgbClr val="C00000"/>
                </a:solidFill>
                <a:latin typeface="Arial" panose="020B0604020202020204" pitchFamily="34" charset="0"/>
                <a:cs typeface="Arial" panose="020B0604020202020204" pitchFamily="34" charset="0"/>
              </a:rPr>
              <a:t>chơi</a:t>
            </a:r>
            <a:r>
              <a:rPr lang="en-US" sz="4400" b="1">
                <a:solidFill>
                  <a:srgbClr val="C00000"/>
                </a:solidFill>
                <a:latin typeface="Arial" panose="020B0604020202020204" pitchFamily="34" charset="0"/>
                <a:cs typeface="Arial" panose="020B0604020202020204" pitchFamily="34" charset="0"/>
              </a:rPr>
              <a:t> “Tôi đồng ý – Tôi từ chối”</a:t>
            </a:r>
            <a:endParaRPr lang="en-US" sz="4400" b="1" dirty="0">
              <a:solidFill>
                <a:srgbClr val="C0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897F344-5153-9979-29A1-D10D055130A8}"/>
              </a:ext>
            </a:extLst>
          </p:cNvPr>
          <p:cNvSpPr txBox="1"/>
          <p:nvPr/>
        </p:nvSpPr>
        <p:spPr>
          <a:xfrm>
            <a:off x="1156896" y="3245941"/>
            <a:ext cx="10349304" cy="6124112"/>
          </a:xfrm>
          <a:prstGeom prst="rect">
            <a:avLst/>
          </a:prstGeom>
          <a:noFill/>
        </p:spPr>
        <p:txBody>
          <a:bodyPr wrap="square">
            <a:spAutoFit/>
          </a:bodyPr>
          <a:lstStyle/>
          <a:p>
            <a:pPr marL="571500" indent="-571500" algn="just">
              <a:lnSpc>
                <a:spcPct val="150000"/>
              </a:lnSpc>
              <a:buClr>
                <a:schemeClr val="tx1"/>
              </a:buClr>
              <a:buFont typeface="Courier New" panose="02070309020205020404" pitchFamily="49" charset="0"/>
              <a:buChar char="o"/>
            </a:pPr>
            <a:r>
              <a:rPr lang="vi-VN" sz="3800">
                <a:ea typeface="Calibri" panose="020F0502020204030204" pitchFamily="34" charset="0"/>
                <a:cs typeface="Arial" panose="020B0604020202020204" pitchFamily="34" charset="0"/>
              </a:rPr>
              <a:t>Cả lớp lập thành 2 nhóm đặt tên là </a:t>
            </a:r>
            <a:r>
              <a:rPr lang="vi-VN" sz="3800">
                <a:solidFill>
                  <a:srgbClr val="FF0000"/>
                </a:solidFill>
                <a:ea typeface="Calibri" panose="020F0502020204030204" pitchFamily="34" charset="0"/>
                <a:cs typeface="Arial" panose="020B0604020202020204" pitchFamily="34" charset="0"/>
              </a:rPr>
              <a:t>“Từ chối” </a:t>
            </a:r>
            <a:r>
              <a:rPr lang="vi-VN" sz="3800">
                <a:ea typeface="Calibri" panose="020F0502020204030204" pitchFamily="34" charset="0"/>
                <a:cs typeface="Arial" panose="020B0604020202020204" pitchFamily="34" charset="0"/>
              </a:rPr>
              <a:t>và </a:t>
            </a:r>
            <a:r>
              <a:rPr lang="vi-VN" sz="3800">
                <a:solidFill>
                  <a:srgbClr val="FF0000"/>
                </a:solidFill>
                <a:ea typeface="Calibri" panose="020F0502020204030204" pitchFamily="34" charset="0"/>
                <a:cs typeface="Arial" panose="020B0604020202020204" pitchFamily="34" charset="0"/>
              </a:rPr>
              <a:t>“Đồng ý”. </a:t>
            </a:r>
          </a:p>
          <a:p>
            <a:pPr marL="571500" indent="-571500" algn="just">
              <a:lnSpc>
                <a:spcPct val="150000"/>
              </a:lnSpc>
              <a:buClr>
                <a:schemeClr val="tx1"/>
              </a:buClr>
              <a:buFont typeface="Courier New" panose="02070309020205020404" pitchFamily="49" charset="0"/>
              <a:buChar char="o"/>
            </a:pPr>
            <a:r>
              <a:rPr lang="vi-VN" sz="3800">
                <a:ea typeface="Calibri" panose="020F0502020204030204" pitchFamily="34" charset="0"/>
                <a:cs typeface="Arial" panose="020B0604020202020204" pitchFamily="34" charset="0"/>
              </a:rPr>
              <a:t>Mỗi nhóm có 10 thành viên, xếp hàng dọc.</a:t>
            </a:r>
          </a:p>
          <a:p>
            <a:pPr marL="571500" indent="-571500" algn="just">
              <a:lnSpc>
                <a:spcPct val="150000"/>
              </a:lnSpc>
              <a:buClr>
                <a:schemeClr val="tx1"/>
              </a:buClr>
              <a:buFont typeface="Courier New" panose="02070309020205020404" pitchFamily="49" charset="0"/>
              <a:buChar char="o"/>
            </a:pPr>
            <a:r>
              <a:rPr lang="vi-VN" sz="3800">
                <a:ea typeface="Calibri" panose="020F0502020204030204" pitchFamily="34" charset="0"/>
                <a:cs typeface="Arial" panose="020B0604020202020204" pitchFamily="34" charset="0"/>
              </a:rPr>
              <a:t>Nhóm </a:t>
            </a:r>
            <a:r>
              <a:rPr lang="vi-VN" sz="3800">
                <a:solidFill>
                  <a:srgbClr val="FF0000"/>
                </a:solidFill>
                <a:ea typeface="Calibri" panose="020F0502020204030204" pitchFamily="34" charset="0"/>
                <a:cs typeface="Arial" panose="020B0604020202020204" pitchFamily="34" charset="0"/>
              </a:rPr>
              <a:t>“Đồng ý” </a:t>
            </a:r>
            <a:r>
              <a:rPr lang="vi-VN" sz="3800">
                <a:ea typeface="Calibri" panose="020F0502020204030204" pitchFamily="34" charset="0"/>
                <a:cs typeface="Arial" panose="020B0604020202020204" pitchFamily="34" charset="0"/>
              </a:rPr>
              <a:t>viết lên bảng những hành động mà HS có thể đồng ý khi được đề nghị. </a:t>
            </a:r>
          </a:p>
          <a:p>
            <a:pPr marL="571500" indent="-571500" algn="just">
              <a:lnSpc>
                <a:spcPct val="150000"/>
              </a:lnSpc>
              <a:buClr>
                <a:schemeClr val="tx1"/>
              </a:buClr>
              <a:buFont typeface="Courier New" panose="02070309020205020404" pitchFamily="49" charset="0"/>
              <a:buChar char="o"/>
            </a:pPr>
            <a:r>
              <a:rPr lang="vi-VN" sz="3800">
                <a:ea typeface="Calibri" panose="020F0502020204030204" pitchFamily="34" charset="0"/>
                <a:cs typeface="Arial" panose="020B0604020202020204" pitchFamily="34" charset="0"/>
              </a:rPr>
              <a:t>Nhóm </a:t>
            </a:r>
            <a:r>
              <a:rPr lang="vi-VN" sz="3800">
                <a:solidFill>
                  <a:srgbClr val="FF0000"/>
                </a:solidFill>
                <a:ea typeface="Calibri" panose="020F0502020204030204" pitchFamily="34" charset="0"/>
                <a:cs typeface="Arial" panose="020B0604020202020204" pitchFamily="34" charset="0"/>
              </a:rPr>
              <a:t>“Từ chối” </a:t>
            </a:r>
            <a:r>
              <a:rPr lang="vi-VN" sz="3800">
                <a:ea typeface="Calibri" panose="020F0502020204030204" pitchFamily="34" charset="0"/>
                <a:cs typeface="Arial" panose="020B0604020202020204" pitchFamily="34" charset="0"/>
              </a:rPr>
              <a:t>viết lên bảng những hành động mà HS nên từ chối khi được đề nghị.</a:t>
            </a:r>
            <a:endParaRPr lang="vi-VN" sz="3800" dirty="0">
              <a:ea typeface="Calibri" panose="020F0502020204030204" pitchFamily="34" charset="0"/>
              <a:cs typeface="Arial" panose="020B0604020202020204" pitchFamily="34" charset="0"/>
            </a:endParaRPr>
          </a:p>
        </p:txBody>
      </p:sp>
      <p:sp>
        <p:nvSpPr>
          <p:cNvPr id="10" name="Freeform 10"/>
          <p:cNvSpPr/>
          <p:nvPr/>
        </p:nvSpPr>
        <p:spPr>
          <a:xfrm rot="-2834314" flipV="1">
            <a:off x="15787636" y="8983912"/>
            <a:ext cx="2689945" cy="1215067"/>
          </a:xfrm>
          <a:custGeom>
            <a:avLst/>
            <a:gdLst/>
            <a:ahLst/>
            <a:cxnLst/>
            <a:rect l="l" t="t" r="r" b="b"/>
            <a:pathLst>
              <a:path w="2689945" h="1215067">
                <a:moveTo>
                  <a:pt x="0" y="1215067"/>
                </a:moveTo>
                <a:lnTo>
                  <a:pt x="2689945" y="1215067"/>
                </a:lnTo>
                <a:lnTo>
                  <a:pt x="2689945" y="0"/>
                </a:lnTo>
                <a:lnTo>
                  <a:pt x="0" y="0"/>
                </a:lnTo>
                <a:lnTo>
                  <a:pt x="0" y="1215067"/>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37" name="Picture 36" descr="A green and red thumbs up and down&#10;&#10;Description automatically generated">
            <a:extLst>
              <a:ext uri="{FF2B5EF4-FFF2-40B4-BE49-F238E27FC236}">
                <a16:creationId xmlns:a16="http://schemas.microsoft.com/office/drawing/2014/main" id="{74B373AC-B5F3-1AE1-ED38-0AD42CD035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90431" y="4752957"/>
            <a:ext cx="5240673" cy="2909747"/>
          </a:xfrm>
          <a:prstGeom prst="rect">
            <a:avLst/>
          </a:prstGeom>
        </p:spPr>
      </p:pic>
    </p:spTree>
    <p:extLst>
      <p:ext uri="{BB962C8B-B14F-4D97-AF65-F5344CB8AC3E}">
        <p14:creationId xmlns:p14="http://schemas.microsoft.com/office/powerpoint/2010/main" val="3940572439"/>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barn(outVertical)">
                                      <p:cBhvr>
                                        <p:cTn id="18" dur="500"/>
                                        <p:tgtEl>
                                          <p:spTgt spid="11">
                                            <p:txEl>
                                              <p:pRg st="0" end="0"/>
                                            </p:txEl>
                                          </p:spTgt>
                                        </p:tgtEl>
                                      </p:cBhvr>
                                    </p:animEffect>
                                  </p:childTnLst>
                                </p:cTn>
                              </p:par>
                            </p:childTnLst>
                          </p:cTn>
                        </p:par>
                        <p:par>
                          <p:cTn id="19" fill="hold">
                            <p:stCondLst>
                              <p:cond delay="500"/>
                            </p:stCondLst>
                            <p:childTnLst>
                              <p:par>
                                <p:cTn id="20" presetID="16" presetClass="entr" presetSubtype="37" fill="hold" grpId="0" nodeType="after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barn(outVertical)">
                                      <p:cBhvr>
                                        <p:cTn id="22" dur="500"/>
                                        <p:tgtEl>
                                          <p:spTgt spid="11">
                                            <p:txEl>
                                              <p:pRg st="1" end="1"/>
                                            </p:txEl>
                                          </p:spTgt>
                                        </p:tgtEl>
                                      </p:cBhvr>
                                    </p:animEffect>
                                  </p:childTnLst>
                                </p:cTn>
                              </p:par>
                            </p:childTnLst>
                          </p:cTn>
                        </p:par>
                        <p:par>
                          <p:cTn id="23" fill="hold">
                            <p:stCondLst>
                              <p:cond delay="1000"/>
                            </p:stCondLst>
                            <p:childTnLst>
                              <p:par>
                                <p:cTn id="24" presetID="16" presetClass="entr" presetSubtype="37" fill="hold" grpId="0" nodeType="after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Effect transition="in" filter="barn(outVertical)">
                                      <p:cBhvr>
                                        <p:cTn id="26" dur="500"/>
                                        <p:tgtEl>
                                          <p:spTgt spid="11">
                                            <p:txEl>
                                              <p:pRg st="2" end="2"/>
                                            </p:txEl>
                                          </p:spTgt>
                                        </p:tgtEl>
                                      </p:cBhvr>
                                    </p:animEffect>
                                  </p:childTnLst>
                                </p:cTn>
                              </p:par>
                            </p:childTnLst>
                          </p:cTn>
                        </p:par>
                        <p:par>
                          <p:cTn id="27" fill="hold">
                            <p:stCondLst>
                              <p:cond delay="1500"/>
                            </p:stCondLst>
                            <p:childTnLst>
                              <p:par>
                                <p:cTn id="28" presetID="16" presetClass="entr" presetSubtype="37" fill="hold" grpId="0" nodeType="afterEffect">
                                  <p:stCondLst>
                                    <p:cond delay="0"/>
                                  </p:stCondLst>
                                  <p:childTnLst>
                                    <p:set>
                                      <p:cBhvr>
                                        <p:cTn id="29" dur="1" fill="hold">
                                          <p:stCondLst>
                                            <p:cond delay="0"/>
                                          </p:stCondLst>
                                        </p:cTn>
                                        <p:tgtEl>
                                          <p:spTgt spid="11">
                                            <p:txEl>
                                              <p:pRg st="3" end="3"/>
                                            </p:txEl>
                                          </p:spTgt>
                                        </p:tgtEl>
                                        <p:attrNameLst>
                                          <p:attrName>style.visibility</p:attrName>
                                        </p:attrNameLst>
                                      </p:cBhvr>
                                      <p:to>
                                        <p:strVal val="visible"/>
                                      </p:to>
                                    </p:set>
                                    <p:animEffect transition="in" filter="barn(outVertical)">
                                      <p:cBhvr>
                                        <p:cTn id="30"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6" name="Freeform 26"/>
          <p:cNvSpPr/>
          <p:nvPr/>
        </p:nvSpPr>
        <p:spPr>
          <a:xfrm>
            <a:off x="16741395" y="-60262"/>
            <a:ext cx="1546605" cy="1349824"/>
          </a:xfrm>
          <a:custGeom>
            <a:avLst/>
            <a:gdLst/>
            <a:ahLst/>
            <a:cxnLst/>
            <a:rect l="l" t="t" r="r" b="b"/>
            <a:pathLst>
              <a:path w="2281391" h="2057400">
                <a:moveTo>
                  <a:pt x="0" y="0"/>
                </a:moveTo>
                <a:lnTo>
                  <a:pt x="2281391" y="0"/>
                </a:lnTo>
                <a:lnTo>
                  <a:pt x="2281391"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923813F-47F1-FC65-1184-12366CB73D53}"/>
              </a:ext>
            </a:extLst>
          </p:cNvPr>
          <p:cNvSpPr txBox="1"/>
          <p:nvPr/>
        </p:nvSpPr>
        <p:spPr>
          <a:xfrm>
            <a:off x="5334000" y="794729"/>
            <a:ext cx="7917353"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TÌNH HUỐNG ĐƯA RA</a:t>
            </a:r>
            <a:endParaRPr lang="en-US" sz="4800" b="1" dirty="0">
              <a:solidFill>
                <a:srgbClr val="C00000"/>
              </a:solidFill>
              <a:latin typeface="Arial" panose="020B0604020202020204" pitchFamily="34" charset="0"/>
              <a:cs typeface="Arial" panose="020B0604020202020204" pitchFamily="34" charset="0"/>
            </a:endParaRPr>
          </a:p>
        </p:txBody>
      </p:sp>
      <p:sp>
        <p:nvSpPr>
          <p:cNvPr id="9" name="Freeform 4">
            <a:extLst>
              <a:ext uri="{FF2B5EF4-FFF2-40B4-BE49-F238E27FC236}">
                <a16:creationId xmlns:a16="http://schemas.microsoft.com/office/drawing/2014/main" id="{79323C44-24D9-A10E-EA48-AB3ECFD26D8D}"/>
              </a:ext>
            </a:extLst>
          </p:cNvPr>
          <p:cNvSpPr/>
          <p:nvPr/>
        </p:nvSpPr>
        <p:spPr>
          <a:xfrm>
            <a:off x="821252" y="2019300"/>
            <a:ext cx="9965453" cy="74676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FFF0C1"/>
          </a:solidFill>
        </p:spPr>
        <p:txBody>
          <a:bodyPr/>
          <a:lstStyle/>
          <a:p>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D37EC8E-DBE3-BBBF-DCCB-8A7F33C4F064}"/>
              </a:ext>
            </a:extLst>
          </p:cNvPr>
          <p:cNvSpPr txBox="1"/>
          <p:nvPr/>
        </p:nvSpPr>
        <p:spPr>
          <a:xfrm>
            <a:off x="1511369" y="2993978"/>
            <a:ext cx="8775631" cy="5789534"/>
          </a:xfrm>
          <a:prstGeom prst="rect">
            <a:avLst/>
          </a:prstGeom>
          <a:noFill/>
        </p:spPr>
        <p:txBody>
          <a:bodyPr wrap="square">
            <a:spAutoFit/>
          </a:bodyPr>
          <a:lstStyle/>
          <a:p>
            <a:pPr algn="just">
              <a:lnSpc>
                <a:spcPct val="150000"/>
              </a:lnSpc>
            </a:pPr>
            <a:r>
              <a:rPr lang="vi-VN" sz="4200">
                <a:solidFill>
                  <a:srgbClr val="000000"/>
                </a:solidFill>
                <a:latin typeface="Arial" panose="020B0604020202020204" pitchFamily="34" charset="0"/>
                <a:ea typeface="Calibri" panose="020F0502020204030204" pitchFamily="34" charset="0"/>
                <a:cs typeface="Arial" panose="020B0604020202020204" pitchFamily="34" charset="0"/>
              </a:rPr>
              <a:t>Chị Hà rủ Quyên chiều nay đi hội chợ. Ở đó có nhiều trò vui chơi, nhiều món đồ được giảm giá mà Quyên rất thích. Quyên muốn đi những chợt nhớ đến lời hẹn học nhóm với các bạn.</a:t>
            </a:r>
            <a:endParaRPr lang="vi-VN" sz="42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3" name="Freeform 3"/>
          <p:cNvSpPr/>
          <p:nvPr/>
        </p:nvSpPr>
        <p:spPr>
          <a:xfrm rot="-1935980" flipH="1" flipV="1">
            <a:off x="-112815" y="924887"/>
            <a:ext cx="2359230" cy="1401678"/>
          </a:xfrm>
          <a:custGeom>
            <a:avLst/>
            <a:gdLst/>
            <a:ahLst/>
            <a:cxnLst/>
            <a:rect l="l" t="t" r="r" b="b"/>
            <a:pathLst>
              <a:path w="5359880" h="3362106">
                <a:moveTo>
                  <a:pt x="5359880" y="3362106"/>
                </a:moveTo>
                <a:lnTo>
                  <a:pt x="0" y="3362106"/>
                </a:lnTo>
                <a:lnTo>
                  <a:pt x="0" y="0"/>
                </a:lnTo>
                <a:lnTo>
                  <a:pt x="5359880" y="0"/>
                </a:lnTo>
                <a:lnTo>
                  <a:pt x="5359880" y="3362106"/>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22CC603D-222A-3D3B-3C52-BBB621854288}"/>
              </a:ext>
            </a:extLst>
          </p:cNvPr>
          <p:cNvGrpSpPr/>
          <p:nvPr/>
        </p:nvGrpSpPr>
        <p:grpSpPr>
          <a:xfrm>
            <a:off x="11353800" y="2362199"/>
            <a:ext cx="6324600" cy="6781800"/>
            <a:chOff x="11353800" y="2362199"/>
            <a:chExt cx="6324600" cy="6781800"/>
          </a:xfrm>
        </p:grpSpPr>
        <p:grpSp>
          <p:nvGrpSpPr>
            <p:cNvPr id="16" name="Group 15">
              <a:extLst>
                <a:ext uri="{FF2B5EF4-FFF2-40B4-BE49-F238E27FC236}">
                  <a16:creationId xmlns:a16="http://schemas.microsoft.com/office/drawing/2014/main" id="{76E5691D-E424-06F9-A450-BBF2C6C3C376}"/>
                </a:ext>
              </a:extLst>
            </p:cNvPr>
            <p:cNvGrpSpPr/>
            <p:nvPr/>
          </p:nvGrpSpPr>
          <p:grpSpPr>
            <a:xfrm>
              <a:off x="11353800" y="2362199"/>
              <a:ext cx="6324600" cy="6781800"/>
              <a:chOff x="11384387" y="2019300"/>
              <a:chExt cx="6324600" cy="6781800"/>
            </a:xfrm>
          </p:grpSpPr>
          <p:sp>
            <p:nvSpPr>
              <p:cNvPr id="19" name="Freeform 7">
                <a:extLst>
                  <a:ext uri="{FF2B5EF4-FFF2-40B4-BE49-F238E27FC236}">
                    <a16:creationId xmlns:a16="http://schemas.microsoft.com/office/drawing/2014/main" id="{6416B427-5885-B471-6C16-6DCD5EEC2290}"/>
                  </a:ext>
                </a:extLst>
              </p:cNvPr>
              <p:cNvSpPr/>
              <p:nvPr/>
            </p:nvSpPr>
            <p:spPr>
              <a:xfrm>
                <a:off x="11384387" y="2019300"/>
                <a:ext cx="6324600" cy="678180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4">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0B836144-EBD3-CD18-ACD5-83CBB282E718}"/>
                  </a:ext>
                </a:extLst>
              </p:cNvPr>
              <p:cNvGrpSpPr/>
              <p:nvPr/>
            </p:nvGrpSpPr>
            <p:grpSpPr>
              <a:xfrm>
                <a:off x="11633317" y="2478674"/>
                <a:ext cx="5833431" cy="1521825"/>
                <a:chOff x="1420007" y="3199063"/>
                <a:chExt cx="5833431" cy="1492403"/>
              </a:xfrm>
            </p:grpSpPr>
            <p:sp>
              <p:nvSpPr>
                <p:cNvPr id="21" name="Freeform 10">
                  <a:extLst>
                    <a:ext uri="{FF2B5EF4-FFF2-40B4-BE49-F238E27FC236}">
                      <a16:creationId xmlns:a16="http://schemas.microsoft.com/office/drawing/2014/main" id="{3A6CABC5-140F-BFD1-6281-FBD5E1FD1D55}"/>
                    </a:ext>
                  </a:extLst>
                </p:cNvPr>
                <p:cNvSpPr/>
                <p:nvPr/>
              </p:nvSpPr>
              <p:spPr>
                <a:xfrm>
                  <a:off x="1426698" y="3199063"/>
                  <a:ext cx="5826740" cy="1492403"/>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FB859818-DF4F-3CF0-9BDC-2DD5CE16B250}"/>
                    </a:ext>
                  </a:extLst>
                </p:cNvPr>
                <p:cNvSpPr txBox="1"/>
                <p:nvPr/>
              </p:nvSpPr>
              <p:spPr>
                <a:xfrm>
                  <a:off x="1420007" y="3571938"/>
                  <a:ext cx="5826740" cy="754565"/>
                </a:xfrm>
                <a:prstGeom prst="rect">
                  <a:avLst/>
                </a:prstGeom>
                <a:noFill/>
              </p:spPr>
              <p:txBody>
                <a:bodyPr wrap="square" rtlCol="0">
                  <a:spAutoFit/>
                </a:bodyPr>
                <a:lstStyle/>
                <a:p>
                  <a:pPr algn="ctr"/>
                  <a:r>
                    <a:rPr lang="en-US" sz="4400" b="1">
                      <a:solidFill>
                        <a:schemeClr val="accent4">
                          <a:lumMod val="50000"/>
                        </a:schemeClr>
                      </a:solidFill>
                      <a:latin typeface="Arial" panose="020B0604020202020204" pitchFamily="34" charset="0"/>
                      <a:cs typeface="Arial" panose="020B0604020202020204" pitchFamily="34" charset="0"/>
                    </a:rPr>
                    <a:t>Tình huống 2</a:t>
                  </a:r>
                  <a:endParaRPr lang="en-US" sz="4400" b="1" dirty="0">
                    <a:solidFill>
                      <a:schemeClr val="accent4">
                        <a:lumMod val="50000"/>
                      </a:schemeClr>
                    </a:solidFill>
                    <a:latin typeface="Arial" panose="020B0604020202020204" pitchFamily="34" charset="0"/>
                    <a:cs typeface="Arial" panose="020B0604020202020204" pitchFamily="34" charset="0"/>
                  </a:endParaRPr>
                </a:p>
              </p:txBody>
            </p:sp>
          </p:grpSp>
        </p:grpSp>
        <p:pic>
          <p:nvPicPr>
            <p:cNvPr id="4" name="Picture 3" descr="Cartoon girls standing next to each other&#10;&#10;Description automatically generated">
              <a:extLst>
                <a:ext uri="{FF2B5EF4-FFF2-40B4-BE49-F238E27FC236}">
                  <a16:creationId xmlns:a16="http://schemas.microsoft.com/office/drawing/2014/main" id="{AF628392-C995-E1D2-4FAB-0AE44FC24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22102" y="4305298"/>
              <a:ext cx="4601378" cy="4601378"/>
            </a:xfrm>
            <a:prstGeom prst="rect">
              <a:avLst/>
            </a:prstGeom>
          </p:spPr>
        </p:pic>
      </p:grpSp>
    </p:spTree>
    <p:extLst>
      <p:ext uri="{BB962C8B-B14F-4D97-AF65-F5344CB8AC3E}">
        <p14:creationId xmlns:p14="http://schemas.microsoft.com/office/powerpoint/2010/main" val="69838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6" name="Freeform 26"/>
          <p:cNvSpPr/>
          <p:nvPr/>
        </p:nvSpPr>
        <p:spPr>
          <a:xfrm>
            <a:off x="16741395" y="-60262"/>
            <a:ext cx="1546605" cy="1349824"/>
          </a:xfrm>
          <a:custGeom>
            <a:avLst/>
            <a:gdLst/>
            <a:ahLst/>
            <a:cxnLst/>
            <a:rect l="l" t="t" r="r" b="b"/>
            <a:pathLst>
              <a:path w="2281391" h="2057400">
                <a:moveTo>
                  <a:pt x="0" y="0"/>
                </a:moveTo>
                <a:lnTo>
                  <a:pt x="2281391" y="0"/>
                </a:lnTo>
                <a:lnTo>
                  <a:pt x="2281391"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923813F-47F1-FC65-1184-12366CB73D53}"/>
              </a:ext>
            </a:extLst>
          </p:cNvPr>
          <p:cNvSpPr txBox="1"/>
          <p:nvPr/>
        </p:nvSpPr>
        <p:spPr>
          <a:xfrm>
            <a:off x="5334000" y="794729"/>
            <a:ext cx="7917353"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TÌNH HUỐNG ĐƯA RA</a:t>
            </a:r>
            <a:endParaRPr lang="en-US" sz="4800" b="1" dirty="0">
              <a:solidFill>
                <a:srgbClr val="C00000"/>
              </a:solidFill>
              <a:latin typeface="Arial" panose="020B0604020202020204" pitchFamily="34" charset="0"/>
              <a:cs typeface="Arial" panose="020B0604020202020204" pitchFamily="34" charset="0"/>
            </a:endParaRPr>
          </a:p>
        </p:txBody>
      </p:sp>
      <p:sp>
        <p:nvSpPr>
          <p:cNvPr id="9" name="Freeform 4">
            <a:extLst>
              <a:ext uri="{FF2B5EF4-FFF2-40B4-BE49-F238E27FC236}">
                <a16:creationId xmlns:a16="http://schemas.microsoft.com/office/drawing/2014/main" id="{79323C44-24D9-A10E-EA48-AB3ECFD26D8D}"/>
              </a:ext>
            </a:extLst>
          </p:cNvPr>
          <p:cNvSpPr/>
          <p:nvPr/>
        </p:nvSpPr>
        <p:spPr>
          <a:xfrm>
            <a:off x="821252" y="2019300"/>
            <a:ext cx="9965453" cy="74676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FFF0C1"/>
          </a:solidFill>
        </p:spPr>
        <p:txBody>
          <a:bodyPr/>
          <a:lstStyle/>
          <a:p>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D37EC8E-DBE3-BBBF-DCCB-8A7F33C4F064}"/>
              </a:ext>
            </a:extLst>
          </p:cNvPr>
          <p:cNvSpPr txBox="1"/>
          <p:nvPr/>
        </p:nvSpPr>
        <p:spPr>
          <a:xfrm>
            <a:off x="1371717" y="2252461"/>
            <a:ext cx="8864522" cy="7001276"/>
          </a:xfrm>
          <a:prstGeom prst="rect">
            <a:avLst/>
          </a:prstGeom>
          <a:noFill/>
        </p:spPr>
        <p:txBody>
          <a:bodyPr wrap="square">
            <a:spAutoFit/>
          </a:bodyPr>
          <a:lstStyle/>
          <a:p>
            <a:pPr algn="just">
              <a:lnSpc>
                <a:spcPct val="150000"/>
              </a:lnSpc>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Nhóm của Nga được phân công chuẩn bị nội dung thuyết trình trước lớp. Nhóm trưởng không những phân công cho Nga phụ trách việc tìm kiếm tài liệu, soạn nội dung thuyết trình mà còn thay mặt cả nhóm trình bày trước lớp kết quả thảo luận</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 Nga nhận thấy việc phân công này vượt quá khả năng của mình.</a:t>
            </a:r>
            <a:endParaRPr lang="vi-VN" sz="38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3" name="Freeform 3"/>
          <p:cNvSpPr/>
          <p:nvPr/>
        </p:nvSpPr>
        <p:spPr>
          <a:xfrm rot="-1935980" flipH="1" flipV="1">
            <a:off x="-112815" y="924887"/>
            <a:ext cx="2359230" cy="1401678"/>
          </a:xfrm>
          <a:custGeom>
            <a:avLst/>
            <a:gdLst/>
            <a:ahLst/>
            <a:cxnLst/>
            <a:rect l="l" t="t" r="r" b="b"/>
            <a:pathLst>
              <a:path w="5359880" h="3362106">
                <a:moveTo>
                  <a:pt x="5359880" y="3362106"/>
                </a:moveTo>
                <a:lnTo>
                  <a:pt x="0" y="3362106"/>
                </a:lnTo>
                <a:lnTo>
                  <a:pt x="0" y="0"/>
                </a:lnTo>
                <a:lnTo>
                  <a:pt x="5359880" y="0"/>
                </a:lnTo>
                <a:lnTo>
                  <a:pt x="5359880" y="3362106"/>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41906555-72A0-12D2-2B3B-0DF7179D6BD1}"/>
              </a:ext>
            </a:extLst>
          </p:cNvPr>
          <p:cNvGrpSpPr/>
          <p:nvPr/>
        </p:nvGrpSpPr>
        <p:grpSpPr>
          <a:xfrm>
            <a:off x="11326586" y="2362199"/>
            <a:ext cx="6351814" cy="6781800"/>
            <a:chOff x="11326586" y="2362199"/>
            <a:chExt cx="6351814" cy="6781800"/>
          </a:xfrm>
        </p:grpSpPr>
        <p:grpSp>
          <p:nvGrpSpPr>
            <p:cNvPr id="16" name="Group 15">
              <a:extLst>
                <a:ext uri="{FF2B5EF4-FFF2-40B4-BE49-F238E27FC236}">
                  <a16:creationId xmlns:a16="http://schemas.microsoft.com/office/drawing/2014/main" id="{76E5691D-E424-06F9-A450-BBF2C6C3C376}"/>
                </a:ext>
              </a:extLst>
            </p:cNvPr>
            <p:cNvGrpSpPr/>
            <p:nvPr/>
          </p:nvGrpSpPr>
          <p:grpSpPr>
            <a:xfrm>
              <a:off x="11353800" y="2362199"/>
              <a:ext cx="6324600" cy="6781800"/>
              <a:chOff x="11384387" y="2019300"/>
              <a:chExt cx="6324600" cy="6781800"/>
            </a:xfrm>
          </p:grpSpPr>
          <p:sp>
            <p:nvSpPr>
              <p:cNvPr id="19" name="Freeform 7">
                <a:extLst>
                  <a:ext uri="{FF2B5EF4-FFF2-40B4-BE49-F238E27FC236}">
                    <a16:creationId xmlns:a16="http://schemas.microsoft.com/office/drawing/2014/main" id="{6416B427-5885-B471-6C16-6DCD5EEC2290}"/>
                  </a:ext>
                </a:extLst>
              </p:cNvPr>
              <p:cNvSpPr/>
              <p:nvPr/>
            </p:nvSpPr>
            <p:spPr>
              <a:xfrm>
                <a:off x="11384387" y="2019300"/>
                <a:ext cx="6324600" cy="678180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4">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0B836144-EBD3-CD18-ACD5-83CBB282E718}"/>
                  </a:ext>
                </a:extLst>
              </p:cNvPr>
              <p:cNvGrpSpPr/>
              <p:nvPr/>
            </p:nvGrpSpPr>
            <p:grpSpPr>
              <a:xfrm>
                <a:off x="11633317" y="2478674"/>
                <a:ext cx="5833431" cy="1521825"/>
                <a:chOff x="1420007" y="3199063"/>
                <a:chExt cx="5833431" cy="1492403"/>
              </a:xfrm>
            </p:grpSpPr>
            <p:sp>
              <p:nvSpPr>
                <p:cNvPr id="21" name="Freeform 10">
                  <a:extLst>
                    <a:ext uri="{FF2B5EF4-FFF2-40B4-BE49-F238E27FC236}">
                      <a16:creationId xmlns:a16="http://schemas.microsoft.com/office/drawing/2014/main" id="{3A6CABC5-140F-BFD1-6281-FBD5E1FD1D55}"/>
                    </a:ext>
                  </a:extLst>
                </p:cNvPr>
                <p:cNvSpPr/>
                <p:nvPr/>
              </p:nvSpPr>
              <p:spPr>
                <a:xfrm>
                  <a:off x="1426698" y="3199063"/>
                  <a:ext cx="5826740" cy="1492403"/>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FB859818-DF4F-3CF0-9BDC-2DD5CE16B250}"/>
                    </a:ext>
                  </a:extLst>
                </p:cNvPr>
                <p:cNvSpPr txBox="1"/>
                <p:nvPr/>
              </p:nvSpPr>
              <p:spPr>
                <a:xfrm>
                  <a:off x="1420007" y="3571938"/>
                  <a:ext cx="5826740" cy="754565"/>
                </a:xfrm>
                <a:prstGeom prst="rect">
                  <a:avLst/>
                </a:prstGeom>
                <a:noFill/>
              </p:spPr>
              <p:txBody>
                <a:bodyPr wrap="square" rtlCol="0">
                  <a:spAutoFit/>
                </a:bodyPr>
                <a:lstStyle/>
                <a:p>
                  <a:pPr algn="ctr"/>
                  <a:r>
                    <a:rPr lang="en-US" sz="4400" b="1">
                      <a:solidFill>
                        <a:schemeClr val="accent4">
                          <a:lumMod val="50000"/>
                        </a:schemeClr>
                      </a:solidFill>
                      <a:latin typeface="Arial" panose="020B0604020202020204" pitchFamily="34" charset="0"/>
                      <a:cs typeface="Arial" panose="020B0604020202020204" pitchFamily="34" charset="0"/>
                    </a:rPr>
                    <a:t>Tình huống 3</a:t>
                  </a:r>
                  <a:endParaRPr lang="en-US" sz="4400" b="1" dirty="0">
                    <a:solidFill>
                      <a:schemeClr val="accent4">
                        <a:lumMod val="50000"/>
                      </a:schemeClr>
                    </a:solidFill>
                    <a:latin typeface="Arial" panose="020B0604020202020204" pitchFamily="34" charset="0"/>
                    <a:cs typeface="Arial" panose="020B0604020202020204" pitchFamily="34" charset="0"/>
                  </a:endParaRPr>
                </a:p>
              </p:txBody>
            </p:sp>
          </p:grpSp>
        </p:grpSp>
        <p:pic>
          <p:nvPicPr>
            <p:cNvPr id="6" name="Picture 5" descr="A person with her hands on her head&#10;&#10;Description automatically generated">
              <a:extLst>
                <a:ext uri="{FF2B5EF4-FFF2-40B4-BE49-F238E27FC236}">
                  <a16:creationId xmlns:a16="http://schemas.microsoft.com/office/drawing/2014/main" id="{A0CF782D-2848-385A-17EF-C75540108A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26586" y="4935345"/>
              <a:ext cx="6341230" cy="3616707"/>
            </a:xfrm>
            <a:prstGeom prst="rect">
              <a:avLst/>
            </a:prstGeom>
          </p:spPr>
        </p:pic>
      </p:grpSp>
    </p:spTree>
    <p:extLst>
      <p:ext uri="{BB962C8B-B14F-4D97-AF65-F5344CB8AC3E}">
        <p14:creationId xmlns:p14="http://schemas.microsoft.com/office/powerpoint/2010/main" val="156607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8" name="Freeform 8"/>
          <p:cNvSpPr/>
          <p:nvPr/>
        </p:nvSpPr>
        <p:spPr>
          <a:xfrm rot="-1733844" flipH="1">
            <a:off x="16395230" y="99147"/>
            <a:ext cx="1840637" cy="690025"/>
          </a:xfrm>
          <a:custGeom>
            <a:avLst/>
            <a:gdLst/>
            <a:ahLst/>
            <a:cxnLst/>
            <a:rect l="l" t="t" r="r" b="b"/>
            <a:pathLst>
              <a:path w="2689945" h="1215067">
                <a:moveTo>
                  <a:pt x="2689945" y="0"/>
                </a:moveTo>
                <a:lnTo>
                  <a:pt x="0" y="0"/>
                </a:lnTo>
                <a:lnTo>
                  <a:pt x="0" y="1215067"/>
                </a:lnTo>
                <a:lnTo>
                  <a:pt x="2689945" y="1215067"/>
                </a:lnTo>
                <a:lnTo>
                  <a:pt x="268994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rot="20346074" flipV="1">
            <a:off x="-24163" y="73001"/>
            <a:ext cx="2689945" cy="1215067"/>
          </a:xfrm>
          <a:custGeom>
            <a:avLst/>
            <a:gdLst/>
            <a:ahLst/>
            <a:cxnLst/>
            <a:rect l="l" t="t" r="r" b="b"/>
            <a:pathLst>
              <a:path w="2689945" h="1215067">
                <a:moveTo>
                  <a:pt x="0" y="1215067"/>
                </a:moveTo>
                <a:lnTo>
                  <a:pt x="2689945" y="1215067"/>
                </a:lnTo>
                <a:lnTo>
                  <a:pt x="2689945" y="0"/>
                </a:lnTo>
                <a:lnTo>
                  <a:pt x="0" y="0"/>
                </a:lnTo>
                <a:lnTo>
                  <a:pt x="0" y="1215067"/>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7F248B9-FFC8-1EFE-2C81-DE7A5E8E8BBD}"/>
              </a:ext>
            </a:extLst>
          </p:cNvPr>
          <p:cNvSpPr txBox="1"/>
          <p:nvPr/>
        </p:nvSpPr>
        <p:spPr>
          <a:xfrm>
            <a:off x="5185322" y="680534"/>
            <a:ext cx="8073478" cy="769441"/>
          </a:xfrm>
          <a:prstGeom prst="rect">
            <a:avLst/>
          </a:prstGeom>
          <a:noFill/>
        </p:spPr>
        <p:txBody>
          <a:bodyPr wrap="square" rtlCol="0">
            <a:spAutoFit/>
          </a:bodyPr>
          <a:lstStyle/>
          <a:p>
            <a:pPr algn="ctr"/>
            <a:r>
              <a:rPr lang="en-US" sz="4400" b="1">
                <a:solidFill>
                  <a:srgbClr val="C00000"/>
                </a:solidFill>
                <a:latin typeface="Arial" panose="020B0604020202020204" pitchFamily="34" charset="0"/>
                <a:cs typeface="Arial" panose="020B0604020202020204" pitchFamily="34" charset="0"/>
              </a:rPr>
              <a:t>GỢI Ý XỬ LÍ TÌNH HUỐNG</a:t>
            </a:r>
            <a:endParaRPr lang="en-US" sz="4400" b="1" dirty="0">
              <a:solidFill>
                <a:srgbClr val="C00000"/>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1CDEACF3-25C5-97CF-6351-B1F981980E0D}"/>
              </a:ext>
            </a:extLst>
          </p:cNvPr>
          <p:cNvSpPr/>
          <p:nvPr/>
        </p:nvSpPr>
        <p:spPr>
          <a:xfrm>
            <a:off x="634586" y="1663593"/>
            <a:ext cx="17018827" cy="2094683"/>
          </a:xfrm>
          <a:prstGeom prst="roundRect">
            <a:avLst/>
          </a:prstGeom>
          <a:solidFill>
            <a:schemeClr val="bg1"/>
          </a:solidFill>
          <a:ln w="38100">
            <a:solidFill>
              <a:schemeClr val="tx2">
                <a:lumMod val="50000"/>
              </a:schemeClr>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b="1">
                <a:solidFill>
                  <a:schemeClr val="tx2">
                    <a:lumMod val="50000"/>
                  </a:schemeClr>
                </a:solidFill>
                <a:latin typeface="Arial" panose="020B0604020202020204" pitchFamily="34" charset="0"/>
                <a:cs typeface="Arial" panose="020B0604020202020204" pitchFamily="34" charset="0"/>
              </a:rPr>
              <a:t>Tình huống </a:t>
            </a:r>
            <a:r>
              <a:rPr lang="en-US" sz="3600" b="1">
                <a:solidFill>
                  <a:schemeClr val="tx2">
                    <a:lumMod val="50000"/>
                  </a:schemeClr>
                </a:solidFill>
                <a:latin typeface="Arial" panose="020B0604020202020204" pitchFamily="34" charset="0"/>
                <a:cs typeface="Arial" panose="020B0604020202020204" pitchFamily="34" charset="0"/>
              </a:rPr>
              <a:t>1</a:t>
            </a:r>
            <a:r>
              <a:rPr lang="vi-VN" sz="3600" b="1">
                <a:solidFill>
                  <a:schemeClr val="tx2">
                    <a:lumMod val="75000"/>
                  </a:schemeClr>
                </a:solidFill>
                <a:latin typeface="Arial" panose="020B0604020202020204" pitchFamily="34" charset="0"/>
                <a:cs typeface="Arial" panose="020B0604020202020204" pitchFamily="34" charset="0"/>
              </a:rPr>
              <a:t>: </a:t>
            </a:r>
            <a:r>
              <a:rPr lang="vi-VN" sz="3600">
                <a:solidFill>
                  <a:schemeClr val="tx1"/>
                </a:solidFill>
                <a:latin typeface="Arial" panose="020B0604020202020204" pitchFamily="34" charset="0"/>
                <a:cs typeface="Arial" panose="020B0604020202020204" pitchFamily="34" charset="0"/>
              </a:rPr>
              <a:t>An </a:t>
            </a:r>
            <a:r>
              <a:rPr lang="en-US" sz="3600">
                <a:solidFill>
                  <a:schemeClr val="tx1"/>
                </a:solidFill>
                <a:latin typeface="Arial" panose="020B0604020202020204" pitchFamily="34" charset="0"/>
                <a:cs typeface="Arial" panose="020B0604020202020204" pitchFamily="34" charset="0"/>
              </a:rPr>
              <a:t>có thể nói </a:t>
            </a:r>
            <a:r>
              <a:rPr lang="vi-VN" sz="3600">
                <a:solidFill>
                  <a:schemeClr val="tx1"/>
                </a:solidFill>
                <a:latin typeface="Arial" panose="020B0604020202020204" pitchFamily="34" charset="0"/>
                <a:cs typeface="Arial" panose="020B0604020202020204" pitchFamily="34" charset="0"/>
              </a:rPr>
              <a:t>cảm ơn lời rủ của các bạn nhưng An đang bận ôn thi, đợi thi xong có thời gian An sẽ cùng các bạn ra sân đá bóng.</a:t>
            </a:r>
            <a:endParaRPr lang="en-US" sz="3600">
              <a:solidFill>
                <a:schemeClr val="tx1"/>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EBA28C8F-086F-8A82-8620-9C7C170AEF26}"/>
              </a:ext>
            </a:extLst>
          </p:cNvPr>
          <p:cNvSpPr/>
          <p:nvPr/>
        </p:nvSpPr>
        <p:spPr>
          <a:xfrm>
            <a:off x="650914" y="4133617"/>
            <a:ext cx="17002499" cy="2356546"/>
          </a:xfrm>
          <a:prstGeom prst="roundRect">
            <a:avLst/>
          </a:prstGeom>
          <a:solidFill>
            <a:schemeClr val="bg1"/>
          </a:solidFill>
          <a:ln w="38100">
            <a:solidFill>
              <a:schemeClr val="accent2">
                <a:lumMod val="50000"/>
              </a:schemeClr>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b="1">
                <a:solidFill>
                  <a:schemeClr val="accent2">
                    <a:lumMod val="50000"/>
                  </a:schemeClr>
                </a:solidFill>
                <a:latin typeface="Arial" panose="020B0604020202020204" pitchFamily="34" charset="0"/>
                <a:cs typeface="Arial" panose="020B0604020202020204" pitchFamily="34" charset="0"/>
              </a:rPr>
              <a:t>Tình huống </a:t>
            </a:r>
            <a:r>
              <a:rPr lang="en-US" sz="3600" b="1">
                <a:solidFill>
                  <a:schemeClr val="accent2">
                    <a:lumMod val="50000"/>
                  </a:schemeClr>
                </a:solidFill>
                <a:latin typeface="Arial" panose="020B0604020202020204" pitchFamily="34" charset="0"/>
                <a:cs typeface="Arial" panose="020B0604020202020204" pitchFamily="34" charset="0"/>
              </a:rPr>
              <a:t>2</a:t>
            </a:r>
            <a:r>
              <a:rPr lang="vi-VN" sz="3600" b="1">
                <a:solidFill>
                  <a:schemeClr val="accent2">
                    <a:lumMod val="50000"/>
                  </a:schemeClr>
                </a:solidFill>
                <a:latin typeface="Arial" panose="020B0604020202020204" pitchFamily="34" charset="0"/>
                <a:cs typeface="Arial" panose="020B0604020202020204" pitchFamily="34" charset="0"/>
              </a:rPr>
              <a:t>: </a:t>
            </a:r>
            <a:r>
              <a:rPr lang="vi-VN" sz="3600">
                <a:solidFill>
                  <a:schemeClr val="tx1"/>
                </a:solidFill>
                <a:latin typeface="Arial" panose="020B0604020202020204" pitchFamily="34" charset="0"/>
                <a:cs typeface="Arial" panose="020B0604020202020204" pitchFamily="34" charset="0"/>
              </a:rPr>
              <a:t>Quyên </a:t>
            </a:r>
            <a:r>
              <a:rPr lang="en-US" sz="3600">
                <a:solidFill>
                  <a:schemeClr val="tx1"/>
                </a:solidFill>
                <a:latin typeface="Arial" panose="020B0604020202020204" pitchFamily="34" charset="0"/>
                <a:cs typeface="Arial" panose="020B0604020202020204" pitchFamily="34" charset="0"/>
              </a:rPr>
              <a:t>có thể </a:t>
            </a:r>
            <a:r>
              <a:rPr lang="vi-VN" sz="3600">
                <a:solidFill>
                  <a:schemeClr val="tx1"/>
                </a:solidFill>
                <a:latin typeface="Arial" panose="020B0604020202020204" pitchFamily="34" charset="0"/>
                <a:cs typeface="Arial" panose="020B0604020202020204" pitchFamily="34" charset="0"/>
              </a:rPr>
              <a:t>thể hiện sự tiếc nuối, xin lỗi chị Hà vì không thể đi được vì còn phải đi học nhóm với các bạn, không thể thất hứa với các bạn.</a:t>
            </a:r>
            <a:endParaRPr lang="en-US" sz="3600">
              <a:solidFill>
                <a:schemeClr val="tx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F07BBFC3-5900-9C17-47E3-68CAE246B7AD}"/>
              </a:ext>
            </a:extLst>
          </p:cNvPr>
          <p:cNvSpPr/>
          <p:nvPr/>
        </p:nvSpPr>
        <p:spPr>
          <a:xfrm>
            <a:off x="634586" y="6865504"/>
            <a:ext cx="17018827" cy="2873523"/>
          </a:xfrm>
          <a:prstGeom prst="roundRect">
            <a:avLst/>
          </a:prstGeom>
          <a:solidFill>
            <a:schemeClr val="bg1"/>
          </a:solidFill>
          <a:ln w="38100">
            <a:solidFill>
              <a:schemeClr val="accent3">
                <a:lumMod val="50000"/>
              </a:schemeClr>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b="1">
                <a:solidFill>
                  <a:schemeClr val="accent3">
                    <a:lumMod val="50000"/>
                  </a:schemeClr>
                </a:solidFill>
                <a:latin typeface="Arial" panose="020B0604020202020204" pitchFamily="34" charset="0"/>
                <a:cs typeface="Arial" panose="020B0604020202020204" pitchFamily="34" charset="0"/>
              </a:rPr>
              <a:t>Tình huống </a:t>
            </a:r>
            <a:r>
              <a:rPr lang="en-US" sz="3600" b="1">
                <a:solidFill>
                  <a:schemeClr val="accent3">
                    <a:lumMod val="50000"/>
                  </a:schemeClr>
                </a:solidFill>
                <a:latin typeface="Arial" panose="020B0604020202020204" pitchFamily="34" charset="0"/>
                <a:cs typeface="Arial" panose="020B0604020202020204" pitchFamily="34" charset="0"/>
              </a:rPr>
              <a:t>3</a:t>
            </a:r>
            <a:r>
              <a:rPr lang="vi-VN" sz="3600" b="1">
                <a:solidFill>
                  <a:schemeClr val="accent3">
                    <a:lumMod val="50000"/>
                  </a:schemeClr>
                </a:solidFill>
                <a:latin typeface="Arial" panose="020B0604020202020204" pitchFamily="34" charset="0"/>
                <a:cs typeface="Arial" panose="020B0604020202020204" pitchFamily="34" charset="0"/>
              </a:rPr>
              <a:t>: </a:t>
            </a:r>
            <a:r>
              <a:rPr lang="vi-VN" sz="3600">
                <a:solidFill>
                  <a:schemeClr val="tx1"/>
                </a:solidFill>
                <a:latin typeface="Arial" panose="020B0604020202020204" pitchFamily="34" charset="0"/>
                <a:cs typeface="Arial" panose="020B0604020202020204" pitchFamily="34" charset="0"/>
              </a:rPr>
              <a:t>Nga trình bày trước nhóm về khả năng của bản thân, nhờ nhóm trưởng phân công lại công việc phù hợp với khả năng của bản thân hơn, cố gắng cải thiện bản thân để lần sau có thể tự tin thực hiện các nhiệm vụ được giao.</a:t>
            </a:r>
            <a:endParaRPr lang="en-US" sz="3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754398"/>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9" name="Freeform 19"/>
          <p:cNvSpPr/>
          <p:nvPr/>
        </p:nvSpPr>
        <p:spPr>
          <a:xfrm rot="3177318" flipH="1">
            <a:off x="16848501" y="9829"/>
            <a:ext cx="1622750" cy="1210958"/>
          </a:xfrm>
          <a:custGeom>
            <a:avLst/>
            <a:gdLst/>
            <a:ahLst/>
            <a:cxnLst/>
            <a:rect l="l" t="t" r="r" b="b"/>
            <a:pathLst>
              <a:path w="2307937" h="1403226">
                <a:moveTo>
                  <a:pt x="2307937" y="0"/>
                </a:moveTo>
                <a:lnTo>
                  <a:pt x="0" y="0"/>
                </a:lnTo>
                <a:lnTo>
                  <a:pt x="0" y="1403226"/>
                </a:lnTo>
                <a:lnTo>
                  <a:pt x="2307937" y="1403226"/>
                </a:lnTo>
                <a:lnTo>
                  <a:pt x="230793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Freeform 4"/>
          <p:cNvSpPr/>
          <p:nvPr/>
        </p:nvSpPr>
        <p:spPr>
          <a:xfrm rot="-1866903">
            <a:off x="-249288" y="9030833"/>
            <a:ext cx="2035065" cy="938154"/>
          </a:xfrm>
          <a:custGeom>
            <a:avLst/>
            <a:gdLst/>
            <a:ahLst/>
            <a:cxnLst/>
            <a:rect l="l" t="t" r="r" b="b"/>
            <a:pathLst>
              <a:path w="5359880" h="3362106">
                <a:moveTo>
                  <a:pt x="0" y="0"/>
                </a:moveTo>
                <a:lnTo>
                  <a:pt x="5359880" y="0"/>
                </a:lnTo>
                <a:lnTo>
                  <a:pt x="5359880" y="3362107"/>
                </a:lnTo>
                <a:lnTo>
                  <a:pt x="0" y="33621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Freeform 2">
            <a:extLst>
              <a:ext uri="{FF2B5EF4-FFF2-40B4-BE49-F238E27FC236}">
                <a16:creationId xmlns:a16="http://schemas.microsoft.com/office/drawing/2014/main" id="{8D224448-69DE-004E-9B01-B8EC9D9D3FDD}"/>
              </a:ext>
            </a:extLst>
          </p:cNvPr>
          <p:cNvSpPr/>
          <p:nvPr/>
        </p:nvSpPr>
        <p:spPr>
          <a:xfrm>
            <a:off x="1371601" y="171104"/>
            <a:ext cx="16078200" cy="9500587"/>
          </a:xfrm>
          <a:custGeom>
            <a:avLst/>
            <a:gdLst/>
            <a:ahLst/>
            <a:cxnLst/>
            <a:rect l="l" t="t" r="r" b="b"/>
            <a:pathLst>
              <a:path w="13491439" h="7605799">
                <a:moveTo>
                  <a:pt x="0" y="0"/>
                </a:moveTo>
                <a:lnTo>
                  <a:pt x="13491438" y="0"/>
                </a:lnTo>
                <a:lnTo>
                  <a:pt x="13491438" y="7605798"/>
                </a:lnTo>
                <a:lnTo>
                  <a:pt x="0" y="76057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2987A73-44ED-77FE-E980-7A69A8347DE3}"/>
              </a:ext>
            </a:extLst>
          </p:cNvPr>
          <p:cNvSpPr txBox="1"/>
          <p:nvPr/>
        </p:nvSpPr>
        <p:spPr>
          <a:xfrm>
            <a:off x="4392548" y="2436252"/>
            <a:ext cx="9502903" cy="5414496"/>
          </a:xfrm>
          <a:prstGeom prst="rect">
            <a:avLst/>
          </a:prstGeom>
          <a:noFill/>
        </p:spPr>
        <p:txBody>
          <a:bodyPr wrap="square">
            <a:spAutoFit/>
          </a:bodyPr>
          <a:lstStyle/>
          <a:p>
            <a:pPr algn="ctr">
              <a:lnSpc>
                <a:spcPct val="150000"/>
              </a:lnSpc>
            </a:pP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VẬN DỤNG</a:t>
            </a:r>
          </a:p>
          <a:p>
            <a:pPr algn="ctr">
              <a:lnSpc>
                <a:spcPct val="150000"/>
              </a:lnSpc>
            </a:pPr>
            <a:r>
              <a:rPr lang="en-US" sz="4400">
                <a:latin typeface="Arial" panose="020B0604020202020204" pitchFamily="34" charset="0"/>
                <a:ea typeface="Calibri" panose="020F0502020204030204" pitchFamily="34" charset="0"/>
                <a:cs typeface="Arial" panose="020B0604020202020204" pitchFamily="34" charset="0"/>
              </a:rPr>
              <a:t>Các em hãy g</a:t>
            </a:r>
            <a:r>
              <a:rPr lang="vi-VN" sz="4400">
                <a:latin typeface="Arial" panose="020B0604020202020204" pitchFamily="34" charset="0"/>
                <a:ea typeface="Calibri" panose="020F0502020204030204" pitchFamily="34" charset="0"/>
                <a:cs typeface="Arial" panose="020B0604020202020204" pitchFamily="34" charset="0"/>
              </a:rPr>
              <a:t>hi lại tình huống và cách xử lí khi em từ chối ai đó trong cuộc sống thường ngày và báo cáo kết quả vào </a:t>
            </a:r>
            <a:r>
              <a:rPr lang="en-US" sz="4400">
                <a:latin typeface="Arial" panose="020B0604020202020204" pitchFamily="34" charset="0"/>
                <a:ea typeface="Calibri" panose="020F0502020204030204" pitchFamily="34" charset="0"/>
                <a:cs typeface="Arial" panose="020B0604020202020204" pitchFamily="34" charset="0"/>
              </a:rPr>
              <a:t>t</a:t>
            </a:r>
            <a:r>
              <a:rPr lang="vi-VN" sz="4400">
                <a:latin typeface="Arial" panose="020B0604020202020204" pitchFamily="34" charset="0"/>
                <a:ea typeface="Calibri" panose="020F0502020204030204" pitchFamily="34" charset="0"/>
                <a:cs typeface="Arial" panose="020B0604020202020204" pitchFamily="34" charset="0"/>
              </a:rPr>
              <a:t>iết học sau</a:t>
            </a:r>
            <a:endParaRPr lang="en-US" sz="4400" dirty="0">
              <a:latin typeface="Arial" panose="020B0604020202020204" pitchFamily="34" charset="0"/>
              <a:cs typeface="Arial" panose="020B0604020202020204" pitchFamily="34" charset="0"/>
            </a:endParaRPr>
          </a:p>
        </p:txBody>
      </p:sp>
      <p:sp>
        <p:nvSpPr>
          <p:cNvPr id="17" name="Freeform 23">
            <a:extLst>
              <a:ext uri="{FF2B5EF4-FFF2-40B4-BE49-F238E27FC236}">
                <a16:creationId xmlns:a16="http://schemas.microsoft.com/office/drawing/2014/main" id="{BBDC6B89-EE61-EE10-4AA9-06343B255BB1}"/>
              </a:ext>
            </a:extLst>
          </p:cNvPr>
          <p:cNvSpPr/>
          <p:nvPr/>
        </p:nvSpPr>
        <p:spPr>
          <a:xfrm>
            <a:off x="14104919" y="1038049"/>
            <a:ext cx="2147213" cy="2514600"/>
          </a:xfrm>
          <a:custGeom>
            <a:avLst/>
            <a:gdLst/>
            <a:ahLst/>
            <a:cxnLst/>
            <a:rect l="l" t="t" r="r" b="b"/>
            <a:pathLst>
              <a:path w="1385213" h="1563004">
                <a:moveTo>
                  <a:pt x="0" y="0"/>
                </a:moveTo>
                <a:lnTo>
                  <a:pt x="1385212" y="0"/>
                </a:lnTo>
                <a:lnTo>
                  <a:pt x="1385212" y="1563004"/>
                </a:lnTo>
                <a:lnTo>
                  <a:pt x="0" y="15630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2" name="Picture 8">
            <a:extLst>
              <a:ext uri="{FF2B5EF4-FFF2-40B4-BE49-F238E27FC236}">
                <a16:creationId xmlns:a16="http://schemas.microsoft.com/office/drawing/2014/main" id="{FC8D3CC1-782A-74A0-DE0E-D1CFAD94F396}"/>
              </a:ext>
            </a:extLst>
          </p:cNvPr>
          <p:cNvPicPr>
            <a:picLocks noChangeAspect="1"/>
          </p:cNvPicPr>
          <p:nvPr/>
        </p:nvPicPr>
        <p:blipFill>
          <a:blip r:embed="rId10"/>
          <a:srcRect/>
          <a:stretch>
            <a:fillRect/>
          </a:stretch>
        </p:blipFill>
        <p:spPr>
          <a:xfrm>
            <a:off x="2000250" y="1293863"/>
            <a:ext cx="2227280" cy="2569141"/>
          </a:xfrm>
          <a:prstGeom prst="rect">
            <a:avLst/>
          </a:prstGeom>
        </p:spPr>
      </p:pic>
      <p:sp>
        <p:nvSpPr>
          <p:cNvPr id="23" name="Freeform 11">
            <a:extLst>
              <a:ext uri="{FF2B5EF4-FFF2-40B4-BE49-F238E27FC236}">
                <a16:creationId xmlns:a16="http://schemas.microsoft.com/office/drawing/2014/main" id="{70D2ABF4-326B-EC16-B39F-0488C6E39BB3}"/>
              </a:ext>
            </a:extLst>
          </p:cNvPr>
          <p:cNvSpPr/>
          <p:nvPr/>
        </p:nvSpPr>
        <p:spPr>
          <a:xfrm>
            <a:off x="11658600" y="7850748"/>
            <a:ext cx="6792686" cy="2436252"/>
          </a:xfrm>
          <a:custGeom>
            <a:avLst/>
            <a:gdLst/>
            <a:ahLst/>
            <a:cxnLst/>
            <a:rect l="l" t="t" r="r" b="b"/>
            <a:pathLst>
              <a:path w="7056456" h="2676226">
                <a:moveTo>
                  <a:pt x="0" y="0"/>
                </a:moveTo>
                <a:lnTo>
                  <a:pt x="7056456" y="0"/>
                </a:lnTo>
                <a:lnTo>
                  <a:pt x="7056456" y="2676226"/>
                </a:lnTo>
                <a:lnTo>
                  <a:pt x="0" y="26762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7092718"/>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D4FB0C3-0ADD-2889-8808-903502F23CEB}"/>
              </a:ext>
            </a:extLst>
          </p:cNvPr>
          <p:cNvGrpSpPr/>
          <p:nvPr/>
        </p:nvGrpSpPr>
        <p:grpSpPr>
          <a:xfrm>
            <a:off x="11855612" y="2097909"/>
            <a:ext cx="6014194" cy="6355097"/>
            <a:chOff x="11353800" y="2136403"/>
            <a:chExt cx="6014194" cy="6355097"/>
          </a:xfrm>
        </p:grpSpPr>
        <p:grpSp>
          <p:nvGrpSpPr>
            <p:cNvPr id="5" name="Group 6">
              <a:extLst>
                <a:ext uri="{FF2B5EF4-FFF2-40B4-BE49-F238E27FC236}">
                  <a16:creationId xmlns:a16="http://schemas.microsoft.com/office/drawing/2014/main" id="{695318D6-207C-3951-5738-22582B0DBF41}"/>
                </a:ext>
              </a:extLst>
            </p:cNvPr>
            <p:cNvGrpSpPr/>
            <p:nvPr/>
          </p:nvGrpSpPr>
          <p:grpSpPr>
            <a:xfrm>
              <a:off x="11353800" y="2136403"/>
              <a:ext cx="6014194" cy="6014194"/>
              <a:chOff x="0" y="0"/>
              <a:chExt cx="812800" cy="812800"/>
            </a:xfrm>
          </p:grpSpPr>
          <p:sp>
            <p:nvSpPr>
              <p:cNvPr id="8" name="Freeform 7">
                <a:extLst>
                  <a:ext uri="{FF2B5EF4-FFF2-40B4-BE49-F238E27FC236}">
                    <a16:creationId xmlns:a16="http://schemas.microsoft.com/office/drawing/2014/main" id="{62C367F4-17AB-AFDF-F586-D1E9EF96F399}"/>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75000"/>
                </a:schemeClr>
              </a:solidFill>
            </p:spPr>
            <p:txBody>
              <a:bodyPr/>
              <a:lstStyle/>
              <a:p>
                <a:endParaRPr lang="en-US"/>
              </a:p>
            </p:txBody>
          </p:sp>
          <p:sp>
            <p:nvSpPr>
              <p:cNvPr id="9" name="TextBox 8">
                <a:extLst>
                  <a:ext uri="{FF2B5EF4-FFF2-40B4-BE49-F238E27FC236}">
                    <a16:creationId xmlns:a16="http://schemas.microsoft.com/office/drawing/2014/main" id="{4413E241-0014-380A-AF5C-7D809FD83F3A}"/>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pic>
          <p:nvPicPr>
            <p:cNvPr id="6" name="Picture 10">
              <a:extLst>
                <a:ext uri="{FF2B5EF4-FFF2-40B4-BE49-F238E27FC236}">
                  <a16:creationId xmlns:a16="http://schemas.microsoft.com/office/drawing/2014/main" id="{E326C257-F3ED-FB49-F240-C20E796CE1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95080">
              <a:off x="12136359" y="7571174"/>
              <a:ext cx="3564645" cy="920326"/>
            </a:xfrm>
            <a:prstGeom prst="rect">
              <a:avLst/>
            </a:prstGeom>
          </p:spPr>
        </p:pic>
        <p:sp>
          <p:nvSpPr>
            <p:cNvPr id="7" name="TextBox 6">
              <a:extLst>
                <a:ext uri="{FF2B5EF4-FFF2-40B4-BE49-F238E27FC236}">
                  <a16:creationId xmlns:a16="http://schemas.microsoft.com/office/drawing/2014/main" id="{87DF7EFC-9882-A6E2-2FC4-50F60246B914}"/>
                </a:ext>
              </a:extLst>
            </p:cNvPr>
            <p:cNvSpPr txBox="1"/>
            <p:nvPr/>
          </p:nvSpPr>
          <p:spPr>
            <a:xfrm>
              <a:off x="11638320" y="3887977"/>
              <a:ext cx="5346449" cy="2691250"/>
            </a:xfrm>
            <a:prstGeom prst="rect">
              <a:avLst/>
            </a:prstGeom>
            <a:noFill/>
          </p:spPr>
          <p:txBody>
            <a:bodyPr wrap="square" rtlCol="0">
              <a:spAutoFit/>
            </a:bodyPr>
            <a:lstStyle/>
            <a:p>
              <a:pPr algn="ctr">
                <a:lnSpc>
                  <a:spcPct val="150000"/>
                </a:lnSpc>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HƯỚNG DẪN VỀ NHÀ</a:t>
              </a:r>
              <a:endParaRPr lang="en-US" sz="6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43FBCD5E-3EBD-5DF1-36B4-037358DE2FB8}"/>
              </a:ext>
            </a:extLst>
          </p:cNvPr>
          <p:cNvGrpSpPr/>
          <p:nvPr/>
        </p:nvGrpSpPr>
        <p:grpSpPr>
          <a:xfrm>
            <a:off x="168948" y="3775939"/>
            <a:ext cx="11158705" cy="2969359"/>
            <a:chOff x="291349" y="491004"/>
            <a:chExt cx="11158705" cy="2969359"/>
          </a:xfrm>
        </p:grpSpPr>
        <p:grpSp>
          <p:nvGrpSpPr>
            <p:cNvPr id="11" name="Group 10">
              <a:extLst>
                <a:ext uri="{FF2B5EF4-FFF2-40B4-BE49-F238E27FC236}">
                  <a16:creationId xmlns:a16="http://schemas.microsoft.com/office/drawing/2014/main" id="{4C4B6357-D0A2-6886-B3C4-315334B209DB}"/>
                </a:ext>
              </a:extLst>
            </p:cNvPr>
            <p:cNvGrpSpPr/>
            <p:nvPr/>
          </p:nvGrpSpPr>
          <p:grpSpPr>
            <a:xfrm>
              <a:off x="953058" y="491004"/>
              <a:ext cx="10496996" cy="2810273"/>
              <a:chOff x="996199" y="1510629"/>
              <a:chExt cx="10496996" cy="2810273"/>
            </a:xfrm>
          </p:grpSpPr>
          <p:grpSp>
            <p:nvGrpSpPr>
              <p:cNvPr id="13" name="Group 3">
                <a:extLst>
                  <a:ext uri="{FF2B5EF4-FFF2-40B4-BE49-F238E27FC236}">
                    <a16:creationId xmlns:a16="http://schemas.microsoft.com/office/drawing/2014/main" id="{EC8E418E-21A7-B675-A3BE-AF869A2F5984}"/>
                  </a:ext>
                </a:extLst>
              </p:cNvPr>
              <p:cNvGrpSpPr/>
              <p:nvPr/>
            </p:nvGrpSpPr>
            <p:grpSpPr>
              <a:xfrm>
                <a:off x="996199" y="1510629"/>
                <a:ext cx="10496996" cy="2810273"/>
                <a:chOff x="-73012" y="-47625"/>
                <a:chExt cx="2588828" cy="2144008"/>
              </a:xfrm>
            </p:grpSpPr>
            <p:sp>
              <p:nvSpPr>
                <p:cNvPr id="15" name="Freeform 4">
                  <a:extLst>
                    <a:ext uri="{FF2B5EF4-FFF2-40B4-BE49-F238E27FC236}">
                      <a16:creationId xmlns:a16="http://schemas.microsoft.com/office/drawing/2014/main" id="{30DEA41F-EEEF-607A-8735-D120EA7C7B4D}"/>
                    </a:ext>
                  </a:extLst>
                </p:cNvPr>
                <p:cNvSpPr/>
                <p:nvPr/>
              </p:nvSpPr>
              <p:spPr>
                <a:xfrm>
                  <a:off x="-73012" y="252222"/>
                  <a:ext cx="2588828" cy="1844161"/>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bg1"/>
                </a:solidFill>
              </p:spPr>
              <p:txBody>
                <a:bodyPr/>
                <a:lstStyle/>
                <a:p>
                  <a:endParaRPr lang="en-US"/>
                </a:p>
              </p:txBody>
            </p:sp>
            <p:sp>
              <p:nvSpPr>
                <p:cNvPr id="16" name="TextBox 5">
                  <a:extLst>
                    <a:ext uri="{FF2B5EF4-FFF2-40B4-BE49-F238E27FC236}">
                      <a16:creationId xmlns:a16="http://schemas.microsoft.com/office/drawing/2014/main" id="{DA40775A-2B3D-E811-C546-3E70AC8B4607}"/>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4" name="TextBox 13">
                <a:extLst>
                  <a:ext uri="{FF2B5EF4-FFF2-40B4-BE49-F238E27FC236}">
                    <a16:creationId xmlns:a16="http://schemas.microsoft.com/office/drawing/2014/main" id="{4AB11BE5-E3C3-A882-B92C-F46A590EBB23}"/>
                  </a:ext>
                </a:extLst>
              </p:cNvPr>
              <p:cNvSpPr txBox="1"/>
              <p:nvPr/>
            </p:nvSpPr>
            <p:spPr>
              <a:xfrm>
                <a:off x="1685152" y="2146017"/>
                <a:ext cx="9141215" cy="1824923"/>
              </a:xfrm>
              <a:prstGeom prst="rect">
                <a:avLst/>
              </a:prstGeom>
              <a:noFill/>
            </p:spPr>
            <p:txBody>
              <a:bodyPr wrap="square">
                <a:spAutoFit/>
              </a:bodyPr>
              <a:lstStyle/>
              <a:p>
                <a:pPr marR="0" algn="ctr">
                  <a:lnSpc>
                    <a:spcPct val="150000"/>
                  </a:lnSpc>
                  <a:spcBef>
                    <a:spcPts val="0"/>
                  </a:spcBef>
                  <a:spcAft>
                    <a:spcPts val="0"/>
                  </a:spcAft>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Rèn luyện cách từ chối khéo léo một số tình huống cụ thể trong cuộc sống</a:t>
                </a:r>
              </a:p>
            </p:txBody>
          </p:sp>
        </p:grpSp>
        <p:pic>
          <p:nvPicPr>
            <p:cNvPr id="12" name="Picture 3">
              <a:extLst>
                <a:ext uri="{FF2B5EF4-FFF2-40B4-BE49-F238E27FC236}">
                  <a16:creationId xmlns:a16="http://schemas.microsoft.com/office/drawing/2014/main" id="{4D867A64-49F4-7E67-0843-744EFFD6AD8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1349" y="2408836"/>
              <a:ext cx="1809080" cy="1051527"/>
            </a:xfrm>
            <a:prstGeom prst="rect">
              <a:avLst/>
            </a:prstGeom>
          </p:spPr>
        </p:pic>
      </p:grpSp>
      <p:grpSp>
        <p:nvGrpSpPr>
          <p:cNvPr id="17" name="Group 16">
            <a:extLst>
              <a:ext uri="{FF2B5EF4-FFF2-40B4-BE49-F238E27FC236}">
                <a16:creationId xmlns:a16="http://schemas.microsoft.com/office/drawing/2014/main" id="{CED9F730-A8CD-CB87-A3DB-3C7EB0D80FAB}"/>
              </a:ext>
            </a:extLst>
          </p:cNvPr>
          <p:cNvGrpSpPr/>
          <p:nvPr/>
        </p:nvGrpSpPr>
        <p:grpSpPr>
          <a:xfrm>
            <a:off x="841015" y="863261"/>
            <a:ext cx="10720424" cy="2732087"/>
            <a:chOff x="921090" y="3590397"/>
            <a:chExt cx="10720424" cy="2732087"/>
          </a:xfrm>
        </p:grpSpPr>
        <p:grpSp>
          <p:nvGrpSpPr>
            <p:cNvPr id="18" name="Group 17">
              <a:extLst>
                <a:ext uri="{FF2B5EF4-FFF2-40B4-BE49-F238E27FC236}">
                  <a16:creationId xmlns:a16="http://schemas.microsoft.com/office/drawing/2014/main" id="{26395901-461A-A40F-3ADD-834919D21A7A}"/>
                </a:ext>
              </a:extLst>
            </p:cNvPr>
            <p:cNvGrpSpPr/>
            <p:nvPr/>
          </p:nvGrpSpPr>
          <p:grpSpPr>
            <a:xfrm>
              <a:off x="921090" y="3590397"/>
              <a:ext cx="10496996" cy="2652544"/>
              <a:chOff x="933428" y="1448380"/>
              <a:chExt cx="10496996" cy="2652544"/>
            </a:xfrm>
          </p:grpSpPr>
          <p:grpSp>
            <p:nvGrpSpPr>
              <p:cNvPr id="20" name="Group 3">
                <a:extLst>
                  <a:ext uri="{FF2B5EF4-FFF2-40B4-BE49-F238E27FC236}">
                    <a16:creationId xmlns:a16="http://schemas.microsoft.com/office/drawing/2014/main" id="{1A8D4913-CBC1-6E0C-9941-C066FE13E7D0}"/>
                  </a:ext>
                </a:extLst>
              </p:cNvPr>
              <p:cNvGrpSpPr/>
              <p:nvPr/>
            </p:nvGrpSpPr>
            <p:grpSpPr>
              <a:xfrm>
                <a:off x="933428" y="1448380"/>
                <a:ext cx="10496996" cy="2652544"/>
                <a:chOff x="-88493" y="-95116"/>
                <a:chExt cx="2588828" cy="2023674"/>
              </a:xfrm>
            </p:grpSpPr>
            <p:sp>
              <p:nvSpPr>
                <p:cNvPr id="22" name="Freeform 4">
                  <a:extLst>
                    <a:ext uri="{FF2B5EF4-FFF2-40B4-BE49-F238E27FC236}">
                      <a16:creationId xmlns:a16="http://schemas.microsoft.com/office/drawing/2014/main" id="{63F5219E-7506-554B-1D11-388BB33A57A8}"/>
                    </a:ext>
                  </a:extLst>
                </p:cNvPr>
                <p:cNvSpPr/>
                <p:nvPr/>
              </p:nvSpPr>
              <p:spPr>
                <a:xfrm>
                  <a:off x="-88493" y="-95116"/>
                  <a:ext cx="2588828" cy="2023674"/>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bg1"/>
                </a:solidFill>
              </p:spPr>
              <p:txBody>
                <a:bodyPr/>
                <a:lstStyle/>
                <a:p>
                  <a:endParaRPr lang="en-US"/>
                </a:p>
              </p:txBody>
            </p:sp>
            <p:sp>
              <p:nvSpPr>
                <p:cNvPr id="23" name="TextBox 5">
                  <a:extLst>
                    <a:ext uri="{FF2B5EF4-FFF2-40B4-BE49-F238E27FC236}">
                      <a16:creationId xmlns:a16="http://schemas.microsoft.com/office/drawing/2014/main" id="{231C8D48-7EB0-DAEA-1C40-AA94524EF044}"/>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21" name="TextBox 20">
                <a:extLst>
                  <a:ext uri="{FF2B5EF4-FFF2-40B4-BE49-F238E27FC236}">
                    <a16:creationId xmlns:a16="http://schemas.microsoft.com/office/drawing/2014/main" id="{CCD7D634-4056-EA44-8D82-F553353A6C76}"/>
                  </a:ext>
                </a:extLst>
              </p:cNvPr>
              <p:cNvSpPr txBox="1"/>
              <p:nvPr/>
            </p:nvSpPr>
            <p:spPr>
              <a:xfrm>
                <a:off x="2439463" y="1915257"/>
                <a:ext cx="7398308" cy="1824923"/>
              </a:xfrm>
              <a:prstGeom prst="rect">
                <a:avLst/>
              </a:prstGeom>
              <a:noFill/>
            </p:spPr>
            <p:txBody>
              <a:bodyPr wrap="square">
                <a:spAutoFit/>
              </a:bodyPr>
              <a:lstStyle/>
              <a:p>
                <a:pPr marR="0" algn="ctr">
                  <a:lnSpc>
                    <a:spcPct val="150000"/>
                  </a:lnSpc>
                  <a:spcBef>
                    <a:spcPts val="0"/>
                  </a:spcBef>
                  <a:spcAft>
                    <a:spcPts val="0"/>
                  </a:spcAft>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Ôn lại kiến thức đã học ngày hôm nay</a:t>
                </a:r>
              </a:p>
            </p:txBody>
          </p:sp>
        </p:grpSp>
        <p:pic>
          <p:nvPicPr>
            <p:cNvPr id="19" name="Picture 25">
              <a:extLst>
                <a:ext uri="{FF2B5EF4-FFF2-40B4-BE49-F238E27FC236}">
                  <a16:creationId xmlns:a16="http://schemas.microsoft.com/office/drawing/2014/main" id="{AB75CB7B-4A5E-276E-7337-2C7BE263BCB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04816" y="5194676"/>
              <a:ext cx="1436698" cy="1127808"/>
            </a:xfrm>
            <a:prstGeom prst="rect">
              <a:avLst/>
            </a:prstGeom>
          </p:spPr>
        </p:pic>
      </p:grpSp>
      <p:grpSp>
        <p:nvGrpSpPr>
          <p:cNvPr id="24" name="Group 23">
            <a:extLst>
              <a:ext uri="{FF2B5EF4-FFF2-40B4-BE49-F238E27FC236}">
                <a16:creationId xmlns:a16="http://schemas.microsoft.com/office/drawing/2014/main" id="{E545C1F8-949B-1BCE-E162-EA67B0953957}"/>
              </a:ext>
            </a:extLst>
          </p:cNvPr>
          <p:cNvGrpSpPr/>
          <p:nvPr/>
        </p:nvGrpSpPr>
        <p:grpSpPr>
          <a:xfrm>
            <a:off x="862786" y="6869108"/>
            <a:ext cx="11072180" cy="3116388"/>
            <a:chOff x="908959" y="6759132"/>
            <a:chExt cx="11072180" cy="3116388"/>
          </a:xfrm>
        </p:grpSpPr>
        <p:grpSp>
          <p:nvGrpSpPr>
            <p:cNvPr id="25" name="Group 24">
              <a:extLst>
                <a:ext uri="{FF2B5EF4-FFF2-40B4-BE49-F238E27FC236}">
                  <a16:creationId xmlns:a16="http://schemas.microsoft.com/office/drawing/2014/main" id="{723FD157-EDE1-76D7-FD9C-AA206729DA37}"/>
                </a:ext>
              </a:extLst>
            </p:cNvPr>
            <p:cNvGrpSpPr/>
            <p:nvPr/>
          </p:nvGrpSpPr>
          <p:grpSpPr>
            <a:xfrm>
              <a:off x="908959" y="6759132"/>
              <a:ext cx="10496996" cy="2913927"/>
              <a:chOff x="952100" y="1510629"/>
              <a:chExt cx="10496996" cy="2913927"/>
            </a:xfrm>
          </p:grpSpPr>
          <p:grpSp>
            <p:nvGrpSpPr>
              <p:cNvPr id="28" name="Group 3">
                <a:extLst>
                  <a:ext uri="{FF2B5EF4-FFF2-40B4-BE49-F238E27FC236}">
                    <a16:creationId xmlns:a16="http://schemas.microsoft.com/office/drawing/2014/main" id="{226E3D3A-8607-06D4-0240-BB6F6EB6FB09}"/>
                  </a:ext>
                </a:extLst>
              </p:cNvPr>
              <p:cNvGrpSpPr/>
              <p:nvPr/>
            </p:nvGrpSpPr>
            <p:grpSpPr>
              <a:xfrm>
                <a:off x="952100" y="1510629"/>
                <a:ext cx="10496996" cy="2913927"/>
                <a:chOff x="-83888" y="-47625"/>
                <a:chExt cx="2588828" cy="2223088"/>
              </a:xfrm>
            </p:grpSpPr>
            <p:sp>
              <p:nvSpPr>
                <p:cNvPr id="30" name="Freeform 4">
                  <a:extLst>
                    <a:ext uri="{FF2B5EF4-FFF2-40B4-BE49-F238E27FC236}">
                      <a16:creationId xmlns:a16="http://schemas.microsoft.com/office/drawing/2014/main" id="{B1BA1D5F-1E26-C2D8-8D8D-9CDB0688A50C}"/>
                    </a:ext>
                  </a:extLst>
                </p:cNvPr>
                <p:cNvSpPr/>
                <p:nvPr/>
              </p:nvSpPr>
              <p:spPr>
                <a:xfrm>
                  <a:off x="-83888" y="213452"/>
                  <a:ext cx="2588828" cy="1962011"/>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bg1"/>
                </a:solidFill>
              </p:spPr>
              <p:txBody>
                <a:bodyPr/>
                <a:lstStyle/>
                <a:p>
                  <a:endParaRPr lang="en-US"/>
                </a:p>
              </p:txBody>
            </p:sp>
            <p:sp>
              <p:nvSpPr>
                <p:cNvPr id="31" name="TextBox 5">
                  <a:extLst>
                    <a:ext uri="{FF2B5EF4-FFF2-40B4-BE49-F238E27FC236}">
                      <a16:creationId xmlns:a16="http://schemas.microsoft.com/office/drawing/2014/main" id="{CE56B5AC-7CED-27F7-7A2E-399B19713C30}"/>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29" name="TextBox 28">
                <a:extLst>
                  <a:ext uri="{FF2B5EF4-FFF2-40B4-BE49-F238E27FC236}">
                    <a16:creationId xmlns:a16="http://schemas.microsoft.com/office/drawing/2014/main" id="{AD97D22B-663C-9B4D-FDD7-477838B64EAA}"/>
                  </a:ext>
                </a:extLst>
              </p:cNvPr>
              <p:cNvSpPr txBox="1"/>
              <p:nvPr/>
            </p:nvSpPr>
            <p:spPr>
              <a:xfrm>
                <a:off x="2113956" y="2784753"/>
                <a:ext cx="8025040" cy="707886"/>
              </a:xfrm>
              <a:prstGeom prst="rect">
                <a:avLst/>
              </a:prstGeom>
              <a:noFill/>
            </p:spPr>
            <p:txBody>
              <a:bodyPr wrap="square">
                <a:spAutoFit/>
              </a:bodyPr>
              <a:lstStyle/>
              <a:p>
                <a:pPr marR="0" algn="ctr">
                  <a:spcBef>
                    <a:spcPts val="0"/>
                  </a:spcBef>
                  <a:spcAft>
                    <a:spcPts val="0"/>
                  </a:spcAft>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Chuẩn bị cho tiết </a:t>
                </a:r>
                <a:r>
                  <a:rPr lang="vi-VN" sz="4000" b="1" i="1">
                    <a:solidFill>
                      <a:srgbClr val="000000"/>
                    </a:solidFill>
                    <a:effectLst/>
                    <a:latin typeface="Arial" panose="020B0604020202020204" pitchFamily="34" charset="0"/>
                    <a:ea typeface="Calibri" panose="020F0502020204030204" pitchFamily="34" charset="0"/>
                    <a:cs typeface="Arial" panose="020B0604020202020204" pitchFamily="34" charset="0"/>
                  </a:rPr>
                  <a:t>Sinh hoạt lớp</a:t>
                </a:r>
              </a:p>
            </p:txBody>
          </p:sp>
        </p:grpSp>
        <p:pic>
          <p:nvPicPr>
            <p:cNvPr id="27" name="Picture 17">
              <a:extLst>
                <a:ext uri="{FF2B5EF4-FFF2-40B4-BE49-F238E27FC236}">
                  <a16:creationId xmlns:a16="http://schemas.microsoft.com/office/drawing/2014/main" id="{DEA4A647-F825-18CF-56D7-88315F1FC71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06999" y="8704903"/>
              <a:ext cx="1274140" cy="1170617"/>
            </a:xfrm>
            <a:prstGeom prst="rect">
              <a:avLst/>
            </a:prstGeom>
          </p:spPr>
        </p:pic>
      </p:grpSp>
      <p:pic>
        <p:nvPicPr>
          <p:cNvPr id="32" name="Picture 23">
            <a:extLst>
              <a:ext uri="{FF2B5EF4-FFF2-40B4-BE49-F238E27FC236}">
                <a16:creationId xmlns:a16="http://schemas.microsoft.com/office/drawing/2014/main" id="{0B62CB88-E0D8-92E5-C9EC-C6463D3FE86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474969" y="8760445"/>
            <a:ext cx="1800470" cy="1515669"/>
          </a:xfrm>
          <a:prstGeom prst="rect">
            <a:avLst/>
          </a:prstGeom>
        </p:spPr>
      </p:pic>
      <p:sp>
        <p:nvSpPr>
          <p:cNvPr id="26" name="Freeform 26"/>
          <p:cNvSpPr/>
          <p:nvPr/>
        </p:nvSpPr>
        <p:spPr>
          <a:xfrm>
            <a:off x="-26995" y="299376"/>
            <a:ext cx="1546605" cy="1349824"/>
          </a:xfrm>
          <a:custGeom>
            <a:avLst/>
            <a:gdLst/>
            <a:ahLst/>
            <a:cxnLst/>
            <a:rect l="l" t="t" r="r" b="b"/>
            <a:pathLst>
              <a:path w="2281391" h="2057400">
                <a:moveTo>
                  <a:pt x="0" y="0"/>
                </a:moveTo>
                <a:lnTo>
                  <a:pt x="2281391" y="0"/>
                </a:lnTo>
                <a:lnTo>
                  <a:pt x="2281391" y="2057400"/>
                </a:lnTo>
                <a:lnTo>
                  <a:pt x="0" y="20574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3914926236"/>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rot="-1866903">
            <a:off x="-333493" y="8166130"/>
            <a:ext cx="2729127" cy="1680964"/>
          </a:xfrm>
          <a:custGeom>
            <a:avLst/>
            <a:gdLst/>
            <a:ahLst/>
            <a:cxnLst/>
            <a:rect l="l" t="t" r="r" b="b"/>
            <a:pathLst>
              <a:path w="5359880" h="3362106">
                <a:moveTo>
                  <a:pt x="0" y="0"/>
                </a:moveTo>
                <a:lnTo>
                  <a:pt x="5359880" y="0"/>
                </a:lnTo>
                <a:lnTo>
                  <a:pt x="5359880" y="3362107"/>
                </a:lnTo>
                <a:lnTo>
                  <a:pt x="0" y="33621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3504637" flipH="1">
            <a:off x="-485238" y="229790"/>
            <a:ext cx="2307937" cy="1403226"/>
          </a:xfrm>
          <a:custGeom>
            <a:avLst/>
            <a:gdLst/>
            <a:ahLst/>
            <a:cxnLst/>
            <a:rect l="l" t="t" r="r" b="b"/>
            <a:pathLst>
              <a:path w="2307937" h="1403226">
                <a:moveTo>
                  <a:pt x="2307937" y="0"/>
                </a:moveTo>
                <a:lnTo>
                  <a:pt x="0" y="0"/>
                </a:lnTo>
                <a:lnTo>
                  <a:pt x="0" y="1403226"/>
                </a:lnTo>
                <a:lnTo>
                  <a:pt x="2307937" y="1403226"/>
                </a:lnTo>
                <a:lnTo>
                  <a:pt x="230793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rot="8355698">
            <a:off x="15955629" y="8787543"/>
            <a:ext cx="2359232" cy="1434413"/>
          </a:xfrm>
          <a:custGeom>
            <a:avLst/>
            <a:gdLst/>
            <a:ahLst/>
            <a:cxnLst/>
            <a:rect l="l" t="t" r="r" b="b"/>
            <a:pathLst>
              <a:path w="2359232" h="1434413">
                <a:moveTo>
                  <a:pt x="0" y="0"/>
                </a:moveTo>
                <a:lnTo>
                  <a:pt x="2359232" y="0"/>
                </a:lnTo>
                <a:lnTo>
                  <a:pt x="2359232" y="1434413"/>
                </a:lnTo>
                <a:lnTo>
                  <a:pt x="0" y="14344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B4E898CC-38D3-2DA5-EF03-914E80B9930A}"/>
              </a:ext>
            </a:extLst>
          </p:cNvPr>
          <p:cNvSpPr txBox="1"/>
          <p:nvPr/>
        </p:nvSpPr>
        <p:spPr>
          <a:xfrm>
            <a:off x="952500" y="3454223"/>
            <a:ext cx="16383000" cy="3378554"/>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800" b="1" i="0" u="none" strike="noStrike" kern="1200" cap="none" spc="0" normalizeH="0" baseline="0" noProof="0">
                <a:ln>
                  <a:noFill/>
                </a:ln>
                <a:solidFill>
                  <a:srgbClr val="C0504D">
                    <a:lumMod val="50000"/>
                  </a:srgbClr>
                </a:solidFill>
                <a:effectLst/>
                <a:uLnTx/>
                <a:uFillTx/>
                <a:latin typeface="Arial" panose="020B0604020202020204" pitchFamily="34" charset="0"/>
                <a:ea typeface="+mn-ea"/>
                <a:cs typeface="Arial" panose="020B0604020202020204" pitchFamily="34" charset="0"/>
              </a:rPr>
              <a:t>CẢM</a:t>
            </a:r>
            <a:r>
              <a:rPr kumimoji="0" lang="en-US" sz="7800" b="1" i="0" u="none" strike="noStrike" kern="1200" cap="none" spc="0" normalizeH="0" noProof="0">
                <a:ln>
                  <a:noFill/>
                </a:ln>
                <a:solidFill>
                  <a:srgbClr val="C0504D">
                    <a:lumMod val="50000"/>
                  </a:srgbClr>
                </a:solidFill>
                <a:effectLst/>
                <a:uLnTx/>
                <a:uFillTx/>
                <a:latin typeface="Arial" panose="020B0604020202020204" pitchFamily="34" charset="0"/>
                <a:ea typeface="+mn-ea"/>
                <a:cs typeface="Arial" panose="020B0604020202020204" pitchFamily="34" charset="0"/>
              </a:rPr>
              <a:t> ƠN CÁC EM ĐÃ CHÚ Ý LẮNG NGHE, HẸN GẶP LẠI</a:t>
            </a:r>
            <a:r>
              <a:rPr kumimoji="0" lang="en-US" sz="7800" b="1" i="0" u="none" strike="noStrike" kern="1200" cap="none" spc="0" normalizeH="0" baseline="0" noProof="0">
                <a:ln>
                  <a:noFill/>
                </a:ln>
                <a:solidFill>
                  <a:srgbClr val="C0504D">
                    <a:lumMod val="50000"/>
                  </a:srgbClr>
                </a:solidFill>
                <a:effectLst/>
                <a:uLnTx/>
                <a:uFillTx/>
                <a:latin typeface="Arial" panose="020B0604020202020204" pitchFamily="34" charset="0"/>
                <a:ea typeface="+mn-ea"/>
                <a:cs typeface="Arial" panose="020B0604020202020204" pitchFamily="34" charset="0"/>
              </a:rPr>
              <a:t>!</a:t>
            </a:r>
            <a:endParaRPr kumimoji="0" lang="en-US" sz="7800" b="1" i="0" u="none" strike="noStrike" kern="1200" cap="none" spc="0" normalizeH="0" baseline="0" noProof="0" dirty="0">
              <a:ln>
                <a:noFill/>
              </a:ln>
              <a:solidFill>
                <a:srgbClr val="C0504D">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8519932"/>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8" name="Freeform 8"/>
          <p:cNvSpPr/>
          <p:nvPr/>
        </p:nvSpPr>
        <p:spPr>
          <a:xfrm rot="-1733844" flipH="1">
            <a:off x="-143623" y="2802"/>
            <a:ext cx="2689945" cy="1215067"/>
          </a:xfrm>
          <a:custGeom>
            <a:avLst/>
            <a:gdLst/>
            <a:ahLst/>
            <a:cxnLst/>
            <a:rect l="l" t="t" r="r" b="b"/>
            <a:pathLst>
              <a:path w="2689945" h="1215067">
                <a:moveTo>
                  <a:pt x="2689945" y="0"/>
                </a:moveTo>
                <a:lnTo>
                  <a:pt x="0" y="0"/>
                </a:lnTo>
                <a:lnTo>
                  <a:pt x="0" y="1215067"/>
                </a:lnTo>
                <a:lnTo>
                  <a:pt x="2689945" y="1215067"/>
                </a:lnTo>
                <a:lnTo>
                  <a:pt x="268994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5">
            <a:extLst>
              <a:ext uri="{FF2B5EF4-FFF2-40B4-BE49-F238E27FC236}">
                <a16:creationId xmlns:a16="http://schemas.microsoft.com/office/drawing/2014/main" id="{AB81DE1F-60E2-2218-7320-603B52F2248A}"/>
              </a:ext>
            </a:extLst>
          </p:cNvPr>
          <p:cNvSpPr/>
          <p:nvPr/>
        </p:nvSpPr>
        <p:spPr>
          <a:xfrm>
            <a:off x="609600" y="2080375"/>
            <a:ext cx="17068800" cy="7635125"/>
          </a:xfrm>
          <a:custGeom>
            <a:avLst/>
            <a:gdLst/>
            <a:ahLst/>
            <a:cxnLst/>
            <a:rect l="l" t="t" r="r" b="b"/>
            <a:pathLst>
              <a:path w="14875164" h="5894776">
                <a:moveTo>
                  <a:pt x="0" y="0"/>
                </a:moveTo>
                <a:lnTo>
                  <a:pt x="14875164" y="0"/>
                </a:lnTo>
                <a:lnTo>
                  <a:pt x="14875164" y="5894776"/>
                </a:lnTo>
                <a:lnTo>
                  <a:pt x="0" y="5894776"/>
                </a:lnTo>
                <a:lnTo>
                  <a:pt x="0" y="0"/>
                </a:lnTo>
                <a:close/>
              </a:path>
            </a:pathLst>
          </a:custGeom>
          <a:blipFill>
            <a:blip r:embed="rId4">
              <a:alphaModFix amt="77000"/>
              <a:extLst>
                <a:ext uri="{96DAC541-7B7A-43D3-8B79-37D633B846F1}">
                  <asvg:svgBlip xmlns:asvg="http://schemas.microsoft.com/office/drawing/2016/SVG/main" r:embed="rId5"/>
                </a:ext>
              </a:extLst>
            </a:blip>
            <a:stretch>
              <a:fillRect l="-614" t="-16216" b="-53893"/>
            </a:stretch>
          </a:blipFill>
        </p:spPr>
        <p:txBody>
          <a:bodyP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39560EB5-E80C-658A-F733-2E77AA42748E}"/>
              </a:ext>
            </a:extLst>
          </p:cNvPr>
          <p:cNvGrpSpPr/>
          <p:nvPr/>
        </p:nvGrpSpPr>
        <p:grpSpPr>
          <a:xfrm>
            <a:off x="5981700" y="-28898"/>
            <a:ext cx="6324600" cy="1580477"/>
            <a:chOff x="5715000" y="-1"/>
            <a:chExt cx="6324600" cy="1563773"/>
          </a:xfrm>
        </p:grpSpPr>
        <p:sp>
          <p:nvSpPr>
            <p:cNvPr id="6" name="Round Same Side Corner Rectangle 11">
              <a:extLst>
                <a:ext uri="{FF2B5EF4-FFF2-40B4-BE49-F238E27FC236}">
                  <a16:creationId xmlns:a16="http://schemas.microsoft.com/office/drawing/2014/main" id="{A046EBBC-85C0-B7BF-9773-0F0D6F265559}"/>
                </a:ext>
              </a:extLst>
            </p:cNvPr>
            <p:cNvSpPr/>
            <p:nvPr/>
          </p:nvSpPr>
          <p:spPr>
            <a:xfrm flipV="1">
              <a:off x="5715000" y="-1"/>
              <a:ext cx="6324600" cy="1563773"/>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CCCF933-EAAB-4059-45ED-C7F8F5990231}"/>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9" name="TextBox 8">
            <a:extLst>
              <a:ext uri="{FF2B5EF4-FFF2-40B4-BE49-F238E27FC236}">
                <a16:creationId xmlns:a16="http://schemas.microsoft.com/office/drawing/2014/main" id="{CBD2286B-3392-8947-5FD8-E0F5820C597C}"/>
              </a:ext>
            </a:extLst>
          </p:cNvPr>
          <p:cNvSpPr txBox="1"/>
          <p:nvPr/>
        </p:nvSpPr>
        <p:spPr>
          <a:xfrm>
            <a:off x="1943100" y="2476500"/>
            <a:ext cx="14401799" cy="769441"/>
          </a:xfrm>
          <a:prstGeom prst="rect">
            <a:avLst/>
          </a:prstGeom>
          <a:noFill/>
        </p:spPr>
        <p:txBody>
          <a:bodyPr wrap="square">
            <a:spAutoFit/>
          </a:bodyPr>
          <a:lstStyle/>
          <a:p>
            <a:pPr algn="ctr"/>
            <a:r>
              <a:rPr lang="en-US" sz="4400" b="1" dirty="0" err="1">
                <a:solidFill>
                  <a:srgbClr val="C00000"/>
                </a:solidFill>
                <a:latin typeface="Arial" panose="020B0604020202020204" pitchFamily="34" charset="0"/>
                <a:cs typeface="Arial" panose="020B0604020202020204" pitchFamily="34" charset="0"/>
              </a:rPr>
              <a:t>Trò</a:t>
            </a:r>
            <a:r>
              <a:rPr lang="en-US" sz="4400" b="1" dirty="0">
                <a:solidFill>
                  <a:srgbClr val="C00000"/>
                </a:solidFill>
                <a:latin typeface="Arial" panose="020B0604020202020204" pitchFamily="34" charset="0"/>
                <a:cs typeface="Arial" panose="020B0604020202020204" pitchFamily="34" charset="0"/>
              </a:rPr>
              <a:t> </a:t>
            </a:r>
            <a:r>
              <a:rPr lang="en-US" sz="4400" b="1" err="1">
                <a:solidFill>
                  <a:srgbClr val="C00000"/>
                </a:solidFill>
                <a:latin typeface="Arial" panose="020B0604020202020204" pitchFamily="34" charset="0"/>
                <a:cs typeface="Arial" panose="020B0604020202020204" pitchFamily="34" charset="0"/>
              </a:rPr>
              <a:t>chơi</a:t>
            </a:r>
            <a:r>
              <a:rPr lang="en-US" sz="4400" b="1">
                <a:solidFill>
                  <a:srgbClr val="C00000"/>
                </a:solidFill>
                <a:latin typeface="Arial" panose="020B0604020202020204" pitchFamily="34" charset="0"/>
                <a:cs typeface="Arial" panose="020B0604020202020204" pitchFamily="34" charset="0"/>
              </a:rPr>
              <a:t> “Tôi đồng ý – Tôi từ chối”</a:t>
            </a:r>
            <a:endParaRPr lang="en-US" sz="4400" b="1" dirty="0">
              <a:solidFill>
                <a:srgbClr val="C0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897F344-5153-9979-29A1-D10D055130A8}"/>
              </a:ext>
            </a:extLst>
          </p:cNvPr>
          <p:cNvSpPr txBox="1"/>
          <p:nvPr/>
        </p:nvSpPr>
        <p:spPr>
          <a:xfrm>
            <a:off x="990600" y="3245941"/>
            <a:ext cx="10744200" cy="6124112"/>
          </a:xfrm>
          <a:prstGeom prst="rect">
            <a:avLst/>
          </a:prstGeom>
          <a:noFill/>
        </p:spPr>
        <p:txBody>
          <a:bodyPr wrap="square">
            <a:spAutoFit/>
          </a:bodyPr>
          <a:lstStyle/>
          <a:p>
            <a:pPr marL="571500" indent="-571500" algn="just">
              <a:lnSpc>
                <a:spcPct val="150000"/>
              </a:lnSpc>
              <a:buClr>
                <a:schemeClr val="tx1"/>
              </a:buClr>
              <a:buFont typeface="Courier New" panose="02070309020205020404" pitchFamily="49" charset="0"/>
              <a:buChar char="o"/>
            </a:pPr>
            <a:r>
              <a:rPr lang="vi-VN" sz="3800">
                <a:latin typeface="Arial" panose="020B0604020202020204" pitchFamily="34" charset="0"/>
                <a:ea typeface="Calibri" panose="020F0502020204030204" pitchFamily="34" charset="0"/>
                <a:cs typeface="Arial" panose="020B0604020202020204" pitchFamily="34" charset="0"/>
              </a:rPr>
              <a:t>Các thành viên trong nhóm lần lượt chạy lên bảng viết, viết xong chạy về hàng, đập tay với người tiếp theo thì người tiếp theo mới được chạy lên viết. </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Clr>
                <a:schemeClr val="tx1"/>
              </a:buClr>
              <a:buFont typeface="Courier New" panose="02070309020205020404" pitchFamily="49" charset="0"/>
              <a:buChar char="o"/>
            </a:pPr>
            <a:r>
              <a:rPr lang="vi-VN" sz="3800" b="1">
                <a:latin typeface="Arial" panose="020B0604020202020204" pitchFamily="34" charset="0"/>
                <a:ea typeface="Calibri" panose="020F0502020204030204" pitchFamily="34" charset="0"/>
                <a:cs typeface="Arial" panose="020B0604020202020204" pitchFamily="34" charset="0"/>
              </a:rPr>
              <a:t>Thời gian chơi</a:t>
            </a:r>
            <a:r>
              <a:rPr lang="vi-VN" sz="3800">
                <a:latin typeface="Arial" panose="020B0604020202020204" pitchFamily="34" charset="0"/>
                <a:ea typeface="Calibri" panose="020F0502020204030204" pitchFamily="34" charset="0"/>
                <a:cs typeface="Arial" panose="020B0604020202020204" pitchFamily="34" charset="0"/>
              </a:rPr>
              <a:t>: 3 phút. </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Clr>
                <a:schemeClr val="tx1"/>
              </a:buClr>
              <a:buFont typeface="Courier New" panose="02070309020205020404" pitchFamily="49" charset="0"/>
              <a:buChar char="o"/>
            </a:pPr>
            <a:r>
              <a:rPr lang="vi-VN" sz="3800">
                <a:latin typeface="Arial" panose="020B0604020202020204" pitchFamily="34" charset="0"/>
                <a:ea typeface="Calibri" panose="020F0502020204030204" pitchFamily="34" charset="0"/>
                <a:cs typeface="Arial" panose="020B0604020202020204" pitchFamily="34" charset="0"/>
              </a:rPr>
              <a:t>Sau thời gian quy định, đội nào viết được đúng và nhiều hành động hơn sẽ thắng cuộc. </a:t>
            </a:r>
            <a:endParaRPr lang="vi-VN" sz="3800" dirty="0">
              <a:latin typeface="Arial" panose="020B0604020202020204" pitchFamily="34" charset="0"/>
              <a:ea typeface="Calibri" panose="020F0502020204030204" pitchFamily="34" charset="0"/>
              <a:cs typeface="Arial" panose="020B0604020202020204" pitchFamily="34" charset="0"/>
            </a:endParaRPr>
          </a:p>
        </p:txBody>
      </p:sp>
      <p:sp>
        <p:nvSpPr>
          <p:cNvPr id="10" name="Freeform 10"/>
          <p:cNvSpPr/>
          <p:nvPr/>
        </p:nvSpPr>
        <p:spPr>
          <a:xfrm rot="-2834314" flipV="1">
            <a:off x="15787636" y="8983912"/>
            <a:ext cx="2689945" cy="1215067"/>
          </a:xfrm>
          <a:custGeom>
            <a:avLst/>
            <a:gdLst/>
            <a:ahLst/>
            <a:cxnLst/>
            <a:rect l="l" t="t" r="r" b="b"/>
            <a:pathLst>
              <a:path w="2689945" h="1215067">
                <a:moveTo>
                  <a:pt x="0" y="1215067"/>
                </a:moveTo>
                <a:lnTo>
                  <a:pt x="2689945" y="1215067"/>
                </a:lnTo>
                <a:lnTo>
                  <a:pt x="2689945" y="0"/>
                </a:lnTo>
                <a:lnTo>
                  <a:pt x="0" y="0"/>
                </a:lnTo>
                <a:lnTo>
                  <a:pt x="0" y="1215067"/>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37" name="Picture 36" descr="A green and red thumbs up and down&#10;&#10;Description automatically generated">
            <a:extLst>
              <a:ext uri="{FF2B5EF4-FFF2-40B4-BE49-F238E27FC236}">
                <a16:creationId xmlns:a16="http://schemas.microsoft.com/office/drawing/2014/main" id="{74B373AC-B5F3-1AE1-ED38-0AD42CD035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90431" y="4752957"/>
            <a:ext cx="5240673" cy="2909747"/>
          </a:xfrm>
          <a:prstGeom prst="rect">
            <a:avLst/>
          </a:prstGeom>
        </p:spPr>
      </p:pic>
    </p:spTree>
    <p:extLst>
      <p:ext uri="{BB962C8B-B14F-4D97-AF65-F5344CB8AC3E}">
        <p14:creationId xmlns:p14="http://schemas.microsoft.com/office/powerpoint/2010/main" val="312713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outVertical)">
                                      <p:cBhvr>
                                        <p:cTn id="7" dur="500"/>
                                        <p:tgtEl>
                                          <p:spTgt spid="11">
                                            <p:txEl>
                                              <p:pRg st="0" end="0"/>
                                            </p:txEl>
                                          </p:spTgt>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barn(outVertical)">
                                      <p:cBhvr>
                                        <p:cTn id="11" dur="500"/>
                                        <p:tgtEl>
                                          <p:spTgt spid="11">
                                            <p:txEl>
                                              <p:pRg st="1" end="1"/>
                                            </p:txEl>
                                          </p:spTgt>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barn(outVertical)">
                                      <p:cBhvr>
                                        <p:cTn id="15"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rot="-1866903">
            <a:off x="-272532" y="397254"/>
            <a:ext cx="2754862" cy="1186774"/>
          </a:xfrm>
          <a:custGeom>
            <a:avLst/>
            <a:gdLst/>
            <a:ahLst/>
            <a:cxnLst/>
            <a:rect l="l" t="t" r="r" b="b"/>
            <a:pathLst>
              <a:path w="5359880" h="3362106">
                <a:moveTo>
                  <a:pt x="0" y="0"/>
                </a:moveTo>
                <a:lnTo>
                  <a:pt x="5359880" y="0"/>
                </a:lnTo>
                <a:lnTo>
                  <a:pt x="5359880" y="3362107"/>
                </a:lnTo>
                <a:lnTo>
                  <a:pt x="0" y="33621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374945">
            <a:off x="16154008" y="-299464"/>
            <a:ext cx="2195811" cy="2008626"/>
          </a:xfrm>
          <a:custGeom>
            <a:avLst/>
            <a:gdLst/>
            <a:ahLst/>
            <a:cxnLst/>
            <a:rect l="l" t="t" r="r" b="b"/>
            <a:pathLst>
              <a:path w="4379724" h="4760569">
                <a:moveTo>
                  <a:pt x="0" y="0"/>
                </a:moveTo>
                <a:lnTo>
                  <a:pt x="4379724" y="0"/>
                </a:lnTo>
                <a:lnTo>
                  <a:pt x="4379724" y="4760569"/>
                </a:lnTo>
                <a:lnTo>
                  <a:pt x="0" y="47605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flipH="1" flipV="1">
            <a:off x="16459486" y="8822873"/>
            <a:ext cx="1823071" cy="1295400"/>
          </a:xfrm>
          <a:custGeom>
            <a:avLst/>
            <a:gdLst/>
            <a:ahLst/>
            <a:cxnLst/>
            <a:rect l="l" t="t" r="r" b="b"/>
            <a:pathLst>
              <a:path w="3651871" h="2255022">
                <a:moveTo>
                  <a:pt x="3651870" y="2255022"/>
                </a:moveTo>
                <a:lnTo>
                  <a:pt x="0" y="2255022"/>
                </a:lnTo>
                <a:lnTo>
                  <a:pt x="0" y="0"/>
                </a:lnTo>
                <a:lnTo>
                  <a:pt x="3651870" y="0"/>
                </a:lnTo>
                <a:lnTo>
                  <a:pt x="3651870" y="2255022"/>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38D5D59E-39D3-B8A7-E875-3B5B8006A40B}"/>
              </a:ext>
            </a:extLst>
          </p:cNvPr>
          <p:cNvSpPr txBox="1"/>
          <p:nvPr/>
        </p:nvSpPr>
        <p:spPr>
          <a:xfrm>
            <a:off x="405492" y="1826762"/>
            <a:ext cx="17209454" cy="1261884"/>
          </a:xfrm>
          <a:prstGeom prst="rect">
            <a:avLst/>
          </a:prstGeom>
          <a:noFill/>
        </p:spPr>
        <p:txBody>
          <a:bodyPr wrap="square">
            <a:spAutoFit/>
          </a:bodyPr>
          <a:lstStyle/>
          <a:p>
            <a:pPr marL="0" marR="0" algn="ctr">
              <a:spcBef>
                <a:spcPts val="0"/>
              </a:spcBef>
              <a:spcAft>
                <a:spcPts val="0"/>
              </a:spcAft>
            </a:pPr>
            <a:r>
              <a:rPr lang="vi-VN" sz="7600" b="1" kern="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rPr>
              <a:t>Chủ đề </a:t>
            </a:r>
            <a:r>
              <a:rPr lang="en-US" sz="7600" b="1" kern="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rPr>
              <a:t>3</a:t>
            </a:r>
            <a:r>
              <a:rPr lang="vi-VN" sz="7600" b="1" kern="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7600" b="1" kern="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rPr>
              <a:t>Trách nhiệm với bản thân</a:t>
            </a:r>
            <a:endParaRPr lang="en-US" sz="7600" b="1" kern="0" dirty="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6" name="TextBox 15">
            <a:extLst>
              <a:ext uri="{FF2B5EF4-FFF2-40B4-BE49-F238E27FC236}">
                <a16:creationId xmlns:a16="http://schemas.microsoft.com/office/drawing/2014/main" id="{50612489-1FAB-1C74-A0D5-11808372C4D4}"/>
              </a:ext>
            </a:extLst>
          </p:cNvPr>
          <p:cNvSpPr txBox="1"/>
          <p:nvPr/>
        </p:nvSpPr>
        <p:spPr>
          <a:xfrm>
            <a:off x="539271" y="4144996"/>
            <a:ext cx="17209454" cy="4740208"/>
          </a:xfrm>
          <a:prstGeom prst="rect">
            <a:avLst/>
          </a:prstGeom>
          <a:noFill/>
        </p:spPr>
        <p:txBody>
          <a:bodyPr wrap="square">
            <a:spAutoFit/>
          </a:bodyPr>
          <a:lstStyle/>
          <a:p>
            <a:pPr algn="ctr">
              <a:lnSpc>
                <a:spcPct val="150000"/>
              </a:lnSpc>
            </a:pPr>
            <a:r>
              <a:rPr lang="en-US" sz="7000" b="1">
                <a:solidFill>
                  <a:srgbClr val="C00000"/>
                </a:solidFill>
                <a:effectLst/>
                <a:latin typeface="Arial" panose="020B0604020202020204" pitchFamily="34" charset="0"/>
                <a:ea typeface="Calibri" panose="020F0502020204030204" pitchFamily="34" charset="0"/>
                <a:cs typeface="Arial" panose="020B0604020202020204" pitchFamily="34" charset="0"/>
              </a:rPr>
              <a:t>TUẦN 3 – TIẾT 2: </a:t>
            </a:r>
          </a:p>
          <a:p>
            <a:pPr algn="ctr">
              <a:lnSpc>
                <a:spcPct val="150000"/>
              </a:lnSpc>
            </a:pPr>
            <a:r>
              <a:rPr lang="en-US" sz="7000" b="1">
                <a:solidFill>
                  <a:srgbClr val="C00000"/>
                </a:solidFill>
                <a:effectLst/>
                <a:latin typeface="Arial" panose="020B0604020202020204" pitchFamily="34" charset="0"/>
                <a:ea typeface="Calibri" panose="020F0502020204030204" pitchFamily="34" charset="0"/>
                <a:cs typeface="Arial" panose="020B0604020202020204" pitchFamily="34" charset="0"/>
              </a:rPr>
              <a:t>HOẠT ĐỘNG GIÁO DỤC THEO CHỦ ĐỀ</a:t>
            </a:r>
            <a:r>
              <a:rPr lang="en-US" sz="7000" b="1">
                <a:solidFill>
                  <a:srgbClr val="C00000"/>
                </a:solidFill>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en-US" sz="7000" b="1">
                <a:solidFill>
                  <a:srgbClr val="C00000"/>
                </a:solidFill>
                <a:latin typeface="Arial" panose="020B0604020202020204" pitchFamily="34" charset="0"/>
                <a:ea typeface="Calibri" panose="020F0502020204030204" pitchFamily="34" charset="0"/>
                <a:cs typeface="Arial" panose="020B0604020202020204" pitchFamily="34" charset="0"/>
              </a:rPr>
              <a:t>KĨ NĂNG TỪ CHỐI (TIẾT 1)</a:t>
            </a:r>
            <a:endParaRPr lang="en-US" sz="7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068ABECE-B83C-837D-8DF9-87959DFE53CA}"/>
              </a:ext>
            </a:extLst>
          </p:cNvPr>
          <p:cNvCxnSpPr>
            <a:cxnSpLocks/>
          </p:cNvCxnSpPr>
          <p:nvPr/>
        </p:nvCxnSpPr>
        <p:spPr>
          <a:xfrm>
            <a:off x="1456616" y="3771900"/>
            <a:ext cx="15374765" cy="0"/>
          </a:xfrm>
          <a:prstGeom prst="line">
            <a:avLst/>
          </a:prstGeom>
          <a:ln w="38100">
            <a:solidFill>
              <a:schemeClr val="tx1">
                <a:lumMod val="95000"/>
                <a:lumOff val="5000"/>
              </a:schemeClr>
            </a:solidFill>
            <a:prstDash val="lgDashDot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Freeform 3"/>
          <p:cNvSpPr/>
          <p:nvPr/>
        </p:nvSpPr>
        <p:spPr>
          <a:xfrm rot="-1935980" flipH="1" flipV="1">
            <a:off x="-112815" y="461255"/>
            <a:ext cx="2359230" cy="1401678"/>
          </a:xfrm>
          <a:custGeom>
            <a:avLst/>
            <a:gdLst/>
            <a:ahLst/>
            <a:cxnLst/>
            <a:rect l="l" t="t" r="r" b="b"/>
            <a:pathLst>
              <a:path w="5359880" h="3362106">
                <a:moveTo>
                  <a:pt x="5359880" y="3362106"/>
                </a:moveTo>
                <a:lnTo>
                  <a:pt x="0" y="3362106"/>
                </a:lnTo>
                <a:lnTo>
                  <a:pt x="0" y="0"/>
                </a:lnTo>
                <a:lnTo>
                  <a:pt x="5359880" y="0"/>
                </a:lnTo>
                <a:lnTo>
                  <a:pt x="5359880" y="3362106"/>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Freeform 26"/>
          <p:cNvSpPr/>
          <p:nvPr/>
        </p:nvSpPr>
        <p:spPr>
          <a:xfrm>
            <a:off x="16741395" y="-60262"/>
            <a:ext cx="1546605" cy="1349824"/>
          </a:xfrm>
          <a:custGeom>
            <a:avLst/>
            <a:gdLst/>
            <a:ahLst/>
            <a:cxnLst/>
            <a:rect l="l" t="t" r="r" b="b"/>
            <a:pathLst>
              <a:path w="2281391" h="2057400">
                <a:moveTo>
                  <a:pt x="0" y="0"/>
                </a:moveTo>
                <a:lnTo>
                  <a:pt x="2281391" y="0"/>
                </a:lnTo>
                <a:lnTo>
                  <a:pt x="2281391"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2" name="Group 61">
            <a:extLst>
              <a:ext uri="{FF2B5EF4-FFF2-40B4-BE49-F238E27FC236}">
                <a16:creationId xmlns:a16="http://schemas.microsoft.com/office/drawing/2014/main" id="{1425EE76-364C-2FF7-00E5-0A2344A05AD0}"/>
              </a:ext>
            </a:extLst>
          </p:cNvPr>
          <p:cNvGrpSpPr/>
          <p:nvPr/>
        </p:nvGrpSpPr>
        <p:grpSpPr>
          <a:xfrm>
            <a:off x="11099349" y="1093154"/>
            <a:ext cx="6014194" cy="6345850"/>
            <a:chOff x="11148842" y="1525345"/>
            <a:chExt cx="6014194" cy="6345850"/>
          </a:xfrm>
        </p:grpSpPr>
        <p:grpSp>
          <p:nvGrpSpPr>
            <p:cNvPr id="63" name="Group 6">
              <a:extLst>
                <a:ext uri="{FF2B5EF4-FFF2-40B4-BE49-F238E27FC236}">
                  <a16:creationId xmlns:a16="http://schemas.microsoft.com/office/drawing/2014/main" id="{50FA6162-D67A-56B8-F04B-CBA0A2A2ADCF}"/>
                </a:ext>
              </a:extLst>
            </p:cNvPr>
            <p:cNvGrpSpPr/>
            <p:nvPr/>
          </p:nvGrpSpPr>
          <p:grpSpPr>
            <a:xfrm>
              <a:off x="11148842" y="1857001"/>
              <a:ext cx="6014194" cy="6014194"/>
              <a:chOff x="0" y="0"/>
              <a:chExt cx="812800" cy="812800"/>
            </a:xfrm>
          </p:grpSpPr>
          <p:sp>
            <p:nvSpPr>
              <p:cNvPr id="66" name="Freeform 7">
                <a:extLst>
                  <a:ext uri="{FF2B5EF4-FFF2-40B4-BE49-F238E27FC236}">
                    <a16:creationId xmlns:a16="http://schemas.microsoft.com/office/drawing/2014/main" id="{77382E31-7BC1-C8C0-EDB4-468379215241}"/>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6">
                  <a:lumMod val="75000"/>
                </a:schemeClr>
              </a:solidFill>
            </p:spPr>
            <p:txBody>
              <a:bodyPr/>
              <a:lstStyle/>
              <a:p>
                <a:endParaRPr lang="en-US" dirty="0"/>
              </a:p>
            </p:txBody>
          </p:sp>
          <p:sp>
            <p:nvSpPr>
              <p:cNvPr id="67" name="TextBox 8">
                <a:extLst>
                  <a:ext uri="{FF2B5EF4-FFF2-40B4-BE49-F238E27FC236}">
                    <a16:creationId xmlns:a16="http://schemas.microsoft.com/office/drawing/2014/main" id="{9228C672-B74E-5A71-27A0-5ABB91CE2A03}"/>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pic>
          <p:nvPicPr>
            <p:cNvPr id="64" name="Picture 10">
              <a:extLst>
                <a:ext uri="{FF2B5EF4-FFF2-40B4-BE49-F238E27FC236}">
                  <a16:creationId xmlns:a16="http://schemas.microsoft.com/office/drawing/2014/main" id="{90F5813F-0AD7-DBB0-8526-09DC53733AA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95080">
              <a:off x="12118098" y="1525345"/>
              <a:ext cx="3564645" cy="920326"/>
            </a:xfrm>
            <a:prstGeom prst="rect">
              <a:avLst/>
            </a:prstGeom>
          </p:spPr>
        </p:pic>
        <p:sp>
          <p:nvSpPr>
            <p:cNvPr id="65" name="TextBox 64">
              <a:extLst>
                <a:ext uri="{FF2B5EF4-FFF2-40B4-BE49-F238E27FC236}">
                  <a16:creationId xmlns:a16="http://schemas.microsoft.com/office/drawing/2014/main" id="{F46C0313-B990-5C6B-D7F8-1C8F33A55F2B}"/>
                </a:ext>
              </a:extLst>
            </p:cNvPr>
            <p:cNvSpPr txBox="1"/>
            <p:nvPr/>
          </p:nvSpPr>
          <p:spPr>
            <a:xfrm>
              <a:off x="11663170" y="3522085"/>
              <a:ext cx="4985539" cy="2951064"/>
            </a:xfrm>
            <a:prstGeom prst="rect">
              <a:avLst/>
            </a:prstGeom>
            <a:noFill/>
          </p:spPr>
          <p:txBody>
            <a:bodyPr wrap="square" rtlCol="0">
              <a:spAutoFit/>
            </a:bodyPr>
            <a:lstStyle/>
            <a:p>
              <a:pPr algn="ctr">
                <a:lnSpc>
                  <a:spcPct val="150000"/>
                </a:lnSpc>
              </a:pPr>
              <a:r>
                <a:rPr lang="en-US" sz="6600" b="1" dirty="0">
                  <a:solidFill>
                    <a:schemeClr val="bg1"/>
                  </a:solidFill>
                  <a:latin typeface="Arial" panose="020B0604020202020204" pitchFamily="34" charset="0"/>
                  <a:ea typeface="Calibri" panose="020F0502020204030204" pitchFamily="34" charset="0"/>
                  <a:cs typeface="Arial" panose="020B0604020202020204" pitchFamily="34" charset="0"/>
                </a:rPr>
                <a:t>NỘI DUNG BÀI HỌC</a:t>
              </a:r>
            </a:p>
          </p:txBody>
        </p:sp>
      </p:grpSp>
      <p:grpSp>
        <p:nvGrpSpPr>
          <p:cNvPr id="68" name="Group 67">
            <a:extLst>
              <a:ext uri="{FF2B5EF4-FFF2-40B4-BE49-F238E27FC236}">
                <a16:creationId xmlns:a16="http://schemas.microsoft.com/office/drawing/2014/main" id="{9C857D77-567F-AC36-54C5-AA86AA3406F1}"/>
              </a:ext>
            </a:extLst>
          </p:cNvPr>
          <p:cNvGrpSpPr/>
          <p:nvPr/>
        </p:nvGrpSpPr>
        <p:grpSpPr>
          <a:xfrm>
            <a:off x="1062280" y="1263239"/>
            <a:ext cx="9549579" cy="3653309"/>
            <a:chOff x="1077906" y="959621"/>
            <a:chExt cx="9549579" cy="3653309"/>
          </a:xfrm>
        </p:grpSpPr>
        <p:grpSp>
          <p:nvGrpSpPr>
            <p:cNvPr id="69" name="Group 68">
              <a:extLst>
                <a:ext uri="{FF2B5EF4-FFF2-40B4-BE49-F238E27FC236}">
                  <a16:creationId xmlns:a16="http://schemas.microsoft.com/office/drawing/2014/main" id="{F2385D0B-6991-C815-8F35-1A826A1A7F7C}"/>
                </a:ext>
              </a:extLst>
            </p:cNvPr>
            <p:cNvGrpSpPr/>
            <p:nvPr/>
          </p:nvGrpSpPr>
          <p:grpSpPr>
            <a:xfrm>
              <a:off x="1077906" y="1204311"/>
              <a:ext cx="9549579" cy="3408619"/>
              <a:chOff x="1051751" y="1519237"/>
              <a:chExt cx="9549579" cy="3408619"/>
            </a:xfrm>
          </p:grpSpPr>
          <p:grpSp>
            <p:nvGrpSpPr>
              <p:cNvPr id="71" name="Group 3">
                <a:extLst>
                  <a:ext uri="{FF2B5EF4-FFF2-40B4-BE49-F238E27FC236}">
                    <a16:creationId xmlns:a16="http://schemas.microsoft.com/office/drawing/2014/main" id="{164CE2ED-7914-033C-FF9B-7ADEDF75EA54}"/>
                  </a:ext>
                </a:extLst>
              </p:cNvPr>
              <p:cNvGrpSpPr/>
              <p:nvPr/>
            </p:nvGrpSpPr>
            <p:grpSpPr>
              <a:xfrm>
                <a:off x="1051751" y="1519237"/>
                <a:ext cx="9549579" cy="3408619"/>
                <a:chOff x="0" y="-47625"/>
                <a:chExt cx="2355171" cy="2691919"/>
              </a:xfrm>
            </p:grpSpPr>
            <p:sp>
              <p:nvSpPr>
                <p:cNvPr id="73" name="Freeform 4">
                  <a:extLst>
                    <a:ext uri="{FF2B5EF4-FFF2-40B4-BE49-F238E27FC236}">
                      <a16:creationId xmlns:a16="http://schemas.microsoft.com/office/drawing/2014/main" id="{3272C2E9-6D19-B46F-E3C4-ADA864EF1D5C}"/>
                    </a:ext>
                  </a:extLst>
                </p:cNvPr>
                <p:cNvSpPr/>
                <p:nvPr/>
              </p:nvSpPr>
              <p:spPr>
                <a:xfrm>
                  <a:off x="0" y="0"/>
                  <a:ext cx="2355171" cy="2644294"/>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E8EFFC"/>
                </a:solidFill>
              </p:spPr>
              <p:txBody>
                <a:bodyPr/>
                <a:lstStyle/>
                <a:p>
                  <a:endParaRPr lang="en-US"/>
                </a:p>
              </p:txBody>
            </p:sp>
            <p:sp>
              <p:nvSpPr>
                <p:cNvPr id="74" name="TextBox 5">
                  <a:extLst>
                    <a:ext uri="{FF2B5EF4-FFF2-40B4-BE49-F238E27FC236}">
                      <a16:creationId xmlns:a16="http://schemas.microsoft.com/office/drawing/2014/main" id="{382D27AC-4E5F-D69E-A912-0BCA264B2950}"/>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72" name="TextBox 71">
                <a:extLst>
                  <a:ext uri="{FF2B5EF4-FFF2-40B4-BE49-F238E27FC236}">
                    <a16:creationId xmlns:a16="http://schemas.microsoft.com/office/drawing/2014/main" id="{09584B3A-E8DA-3F03-DE16-E3DED48BF428}"/>
                  </a:ext>
                </a:extLst>
              </p:cNvPr>
              <p:cNvSpPr txBox="1"/>
              <p:nvPr/>
            </p:nvSpPr>
            <p:spPr>
              <a:xfrm>
                <a:off x="1122300" y="2341237"/>
                <a:ext cx="9372194" cy="1824923"/>
              </a:xfrm>
              <a:prstGeom prst="rect">
                <a:avLst/>
              </a:prstGeom>
              <a:noFill/>
            </p:spPr>
            <p:txBody>
              <a:bodyPr wrap="square">
                <a:spAutoFit/>
              </a:bodyPr>
              <a:lstStyle/>
              <a:p>
                <a:pPr marR="0" algn="ctr">
                  <a:lnSpc>
                    <a:spcPct val="150000"/>
                  </a:lnSpc>
                  <a:spcBef>
                    <a:spcPts val="0"/>
                  </a:spcBef>
                  <a:spcAft>
                    <a:spcPts val="0"/>
                  </a:spcAft>
                </a:pPr>
                <a:r>
                  <a:rPr lang="en-US" sz="4000" b="1"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 động: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Tìm hiểu các tình huống cần từ chối</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70" name="Picture 9">
              <a:extLst>
                <a:ext uri="{FF2B5EF4-FFF2-40B4-BE49-F238E27FC236}">
                  <a16:creationId xmlns:a16="http://schemas.microsoft.com/office/drawing/2014/main" id="{8C98C545-C4DB-60B6-1B60-9E751F94752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034408" y="959621"/>
              <a:ext cx="3600289" cy="609990"/>
            </a:xfrm>
            <a:prstGeom prst="rect">
              <a:avLst/>
            </a:prstGeom>
          </p:spPr>
        </p:pic>
      </p:grpSp>
      <p:sp>
        <p:nvSpPr>
          <p:cNvPr id="75" name="Freeform 3">
            <a:extLst>
              <a:ext uri="{FF2B5EF4-FFF2-40B4-BE49-F238E27FC236}">
                <a16:creationId xmlns:a16="http://schemas.microsoft.com/office/drawing/2014/main" id="{4BE79C1E-6D4B-16CB-2B14-8D91A9D6D930}"/>
              </a:ext>
            </a:extLst>
          </p:cNvPr>
          <p:cNvSpPr/>
          <p:nvPr/>
        </p:nvSpPr>
        <p:spPr>
          <a:xfrm>
            <a:off x="11407094" y="6768827"/>
            <a:ext cx="5398695" cy="3886200"/>
          </a:xfrm>
          <a:custGeom>
            <a:avLst/>
            <a:gdLst/>
            <a:ahLst/>
            <a:cxnLst/>
            <a:rect l="l" t="t" r="r" b="b"/>
            <a:pathLst>
              <a:path w="7566071" h="5132318">
                <a:moveTo>
                  <a:pt x="0" y="0"/>
                </a:moveTo>
                <a:lnTo>
                  <a:pt x="7566071" y="0"/>
                </a:lnTo>
                <a:lnTo>
                  <a:pt x="7566071" y="5132318"/>
                </a:lnTo>
                <a:lnTo>
                  <a:pt x="0" y="51323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76" name="Group 75">
            <a:extLst>
              <a:ext uri="{FF2B5EF4-FFF2-40B4-BE49-F238E27FC236}">
                <a16:creationId xmlns:a16="http://schemas.microsoft.com/office/drawing/2014/main" id="{205CECA4-00A7-A0A6-8E3A-30242857A8FE}"/>
              </a:ext>
            </a:extLst>
          </p:cNvPr>
          <p:cNvGrpSpPr/>
          <p:nvPr/>
        </p:nvGrpSpPr>
        <p:grpSpPr>
          <a:xfrm>
            <a:off x="1012777" y="5221543"/>
            <a:ext cx="9549579" cy="3653309"/>
            <a:chOff x="1077906" y="959621"/>
            <a:chExt cx="9549579" cy="3653309"/>
          </a:xfrm>
        </p:grpSpPr>
        <p:grpSp>
          <p:nvGrpSpPr>
            <p:cNvPr id="77" name="Group 76">
              <a:extLst>
                <a:ext uri="{FF2B5EF4-FFF2-40B4-BE49-F238E27FC236}">
                  <a16:creationId xmlns:a16="http://schemas.microsoft.com/office/drawing/2014/main" id="{635B9818-8B48-F0C0-1666-4E5BD1689CB2}"/>
                </a:ext>
              </a:extLst>
            </p:cNvPr>
            <p:cNvGrpSpPr/>
            <p:nvPr/>
          </p:nvGrpSpPr>
          <p:grpSpPr>
            <a:xfrm>
              <a:off x="1077906" y="1204311"/>
              <a:ext cx="9549579" cy="3408619"/>
              <a:chOff x="1051751" y="1519237"/>
              <a:chExt cx="9549579" cy="3408619"/>
            </a:xfrm>
          </p:grpSpPr>
          <p:grpSp>
            <p:nvGrpSpPr>
              <p:cNvPr id="79" name="Group 3">
                <a:extLst>
                  <a:ext uri="{FF2B5EF4-FFF2-40B4-BE49-F238E27FC236}">
                    <a16:creationId xmlns:a16="http://schemas.microsoft.com/office/drawing/2014/main" id="{713DAE00-EA1F-841C-283B-1E33B21B8BC9}"/>
                  </a:ext>
                </a:extLst>
              </p:cNvPr>
              <p:cNvGrpSpPr/>
              <p:nvPr/>
            </p:nvGrpSpPr>
            <p:grpSpPr>
              <a:xfrm>
                <a:off x="1051751" y="1519237"/>
                <a:ext cx="9549579" cy="3408619"/>
                <a:chOff x="0" y="-47625"/>
                <a:chExt cx="2355171" cy="2691919"/>
              </a:xfrm>
            </p:grpSpPr>
            <p:sp>
              <p:nvSpPr>
                <p:cNvPr id="81" name="Freeform 4">
                  <a:extLst>
                    <a:ext uri="{FF2B5EF4-FFF2-40B4-BE49-F238E27FC236}">
                      <a16:creationId xmlns:a16="http://schemas.microsoft.com/office/drawing/2014/main" id="{36AD6A14-E3F9-5BFF-3481-C66B699D0175}"/>
                    </a:ext>
                  </a:extLst>
                </p:cNvPr>
                <p:cNvSpPr/>
                <p:nvPr/>
              </p:nvSpPr>
              <p:spPr>
                <a:xfrm>
                  <a:off x="0" y="0"/>
                  <a:ext cx="2355171" cy="2644294"/>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E8EFFC"/>
                </a:solidFill>
              </p:spPr>
              <p:txBody>
                <a:bodyPr/>
                <a:lstStyle/>
                <a:p>
                  <a:endParaRPr lang="en-US"/>
                </a:p>
              </p:txBody>
            </p:sp>
            <p:sp>
              <p:nvSpPr>
                <p:cNvPr id="82" name="TextBox 5">
                  <a:extLst>
                    <a:ext uri="{FF2B5EF4-FFF2-40B4-BE49-F238E27FC236}">
                      <a16:creationId xmlns:a16="http://schemas.microsoft.com/office/drawing/2014/main" id="{DFA9B777-4D33-1628-E3D8-1C62B4CBCD24}"/>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80" name="TextBox 79">
                <a:extLst>
                  <a:ext uri="{FF2B5EF4-FFF2-40B4-BE49-F238E27FC236}">
                    <a16:creationId xmlns:a16="http://schemas.microsoft.com/office/drawing/2014/main" id="{A9D8A0D9-7FBD-DE16-C646-94025B1C2417}"/>
                  </a:ext>
                </a:extLst>
              </p:cNvPr>
              <p:cNvSpPr txBox="1"/>
              <p:nvPr/>
            </p:nvSpPr>
            <p:spPr>
              <a:xfrm>
                <a:off x="1122301" y="2304714"/>
                <a:ext cx="9372194" cy="1824923"/>
              </a:xfrm>
              <a:prstGeom prst="rect">
                <a:avLst/>
              </a:prstGeom>
              <a:noFill/>
            </p:spPr>
            <p:txBody>
              <a:bodyPr wrap="square">
                <a:spAutoFit/>
              </a:bodyPr>
              <a:lstStyle/>
              <a:p>
                <a:pPr marR="0" algn="ctr">
                  <a:lnSpc>
                    <a:spcPct val="150000"/>
                  </a:lnSpc>
                  <a:spcBef>
                    <a:spcPts val="0"/>
                  </a:spcBef>
                  <a:spcAft>
                    <a:spcPts val="0"/>
                  </a:spcAft>
                </a:pPr>
                <a:r>
                  <a:rPr lang="en-US" sz="4000" b="1"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 động: </a:t>
                </a:r>
                <a:endPar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R="0" algn="ctr">
                  <a:lnSpc>
                    <a:spcPct val="150000"/>
                  </a:lnSpc>
                  <a:spcBef>
                    <a:spcPts val="0"/>
                  </a:spcBef>
                  <a:spcAft>
                    <a:spcPts val="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Củng cố kiến thức – Vận dụng</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78" name="Picture 9">
              <a:extLst>
                <a:ext uri="{FF2B5EF4-FFF2-40B4-BE49-F238E27FC236}">
                  <a16:creationId xmlns:a16="http://schemas.microsoft.com/office/drawing/2014/main" id="{9F762E39-0625-342F-20E7-504CD94FDC9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034408" y="959621"/>
              <a:ext cx="3600289" cy="609990"/>
            </a:xfrm>
            <a:prstGeom prst="rect">
              <a:avLst/>
            </a:prstGeom>
          </p:spPr>
        </p:pic>
      </p:gr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up)">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wipe(down)">
                                      <p:cBhvr>
                                        <p:cTn id="1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rot="-1935980" flipH="1" flipV="1">
            <a:off x="-350505" y="8367655"/>
            <a:ext cx="2762982" cy="1397208"/>
          </a:xfrm>
          <a:custGeom>
            <a:avLst/>
            <a:gdLst/>
            <a:ahLst/>
            <a:cxnLst/>
            <a:rect l="l" t="t" r="r" b="b"/>
            <a:pathLst>
              <a:path w="5359880" h="3362106">
                <a:moveTo>
                  <a:pt x="5359880" y="3362106"/>
                </a:moveTo>
                <a:lnTo>
                  <a:pt x="0" y="3362106"/>
                </a:lnTo>
                <a:lnTo>
                  <a:pt x="0" y="0"/>
                </a:lnTo>
                <a:lnTo>
                  <a:pt x="5359880" y="0"/>
                </a:lnTo>
                <a:lnTo>
                  <a:pt x="5359880" y="3362106"/>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866903">
            <a:off x="15961013" y="573535"/>
            <a:ext cx="2556286" cy="1142884"/>
          </a:xfrm>
          <a:custGeom>
            <a:avLst/>
            <a:gdLst/>
            <a:ahLst/>
            <a:cxnLst/>
            <a:rect l="l" t="t" r="r" b="b"/>
            <a:pathLst>
              <a:path w="5359880" h="3362106">
                <a:moveTo>
                  <a:pt x="0" y="0"/>
                </a:moveTo>
                <a:lnTo>
                  <a:pt x="5359880" y="0"/>
                </a:lnTo>
                <a:lnTo>
                  <a:pt x="5359880" y="3362107"/>
                </a:lnTo>
                <a:lnTo>
                  <a:pt x="0" y="33621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2149056" flipV="1">
            <a:off x="16546410" y="8199699"/>
            <a:ext cx="1691257" cy="1882978"/>
          </a:xfrm>
          <a:custGeom>
            <a:avLst/>
            <a:gdLst/>
            <a:ahLst/>
            <a:cxnLst/>
            <a:rect l="l" t="t" r="r" b="b"/>
            <a:pathLst>
              <a:path w="1691257" h="1882978">
                <a:moveTo>
                  <a:pt x="0" y="1882978"/>
                </a:moveTo>
                <a:lnTo>
                  <a:pt x="1691257" y="1882978"/>
                </a:lnTo>
                <a:lnTo>
                  <a:pt x="1691257" y="0"/>
                </a:lnTo>
                <a:lnTo>
                  <a:pt x="0" y="0"/>
                </a:lnTo>
                <a:lnTo>
                  <a:pt x="0" y="1882978"/>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0" y="0"/>
            <a:ext cx="1475644" cy="1779834"/>
          </a:xfrm>
          <a:custGeom>
            <a:avLst/>
            <a:gdLst/>
            <a:ahLst/>
            <a:cxnLst/>
            <a:rect l="l" t="t" r="r" b="b"/>
            <a:pathLst>
              <a:path w="1475644" h="1779834">
                <a:moveTo>
                  <a:pt x="0" y="0"/>
                </a:moveTo>
                <a:lnTo>
                  <a:pt x="1475644" y="0"/>
                </a:lnTo>
                <a:lnTo>
                  <a:pt x="1475644" y="1779834"/>
                </a:lnTo>
                <a:lnTo>
                  <a:pt x="0" y="17798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1" name="Picture 2">
            <a:extLst>
              <a:ext uri="{FF2B5EF4-FFF2-40B4-BE49-F238E27FC236}">
                <a16:creationId xmlns:a16="http://schemas.microsoft.com/office/drawing/2014/main" id="{29AF71D6-A3E1-8CE7-4B0D-F2CE9073FD8E}"/>
              </a:ext>
            </a:extLst>
          </p:cNvPr>
          <p:cNvPicPr>
            <a:picLocks noChangeAspect="1"/>
          </p:cNvPicPr>
          <p:nvPr/>
        </p:nvPicPr>
        <p:blipFill>
          <a:blip r:embed="rId8">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320489" y="857260"/>
            <a:ext cx="13647021" cy="7714609"/>
          </a:xfrm>
          <a:prstGeom prst="rect">
            <a:avLst/>
          </a:prstGeom>
        </p:spPr>
      </p:pic>
      <p:sp>
        <p:nvSpPr>
          <p:cNvPr id="16" name="TextBox 6">
            <a:extLst>
              <a:ext uri="{FF2B5EF4-FFF2-40B4-BE49-F238E27FC236}">
                <a16:creationId xmlns:a16="http://schemas.microsoft.com/office/drawing/2014/main" id="{2B210463-05D2-F1A1-067F-D155B9E159F1}"/>
              </a:ext>
            </a:extLst>
          </p:cNvPr>
          <p:cNvSpPr txBox="1"/>
          <p:nvPr/>
        </p:nvSpPr>
        <p:spPr>
          <a:xfrm>
            <a:off x="3202551" y="2476500"/>
            <a:ext cx="11882896" cy="4249497"/>
          </a:xfrm>
          <a:prstGeom prst="rect">
            <a:avLst/>
          </a:prstGeom>
        </p:spPr>
        <p:txBody>
          <a:bodyPr wrap="square" lIns="0" tIns="0" rIns="0" bIns="0" rtlCol="0" anchor="t">
            <a:spAutoFit/>
          </a:bodyPr>
          <a:lstStyle/>
          <a:p>
            <a:pPr algn="ctr">
              <a:lnSpc>
                <a:spcPct val="150000"/>
              </a:lnSpc>
            </a:pPr>
            <a:r>
              <a:rPr lang="en-US" sz="6400" b="1">
                <a:solidFill>
                  <a:schemeClr val="bg1"/>
                </a:solidFill>
                <a:latin typeface="Arial" panose="020B0604020202020204" pitchFamily="34" charset="0"/>
                <a:cs typeface="Arial" panose="020B0604020202020204" pitchFamily="34" charset="0"/>
              </a:rPr>
              <a:t>HOẠT ĐỘNG: </a:t>
            </a:r>
          </a:p>
          <a:p>
            <a:pPr algn="ctr">
              <a:lnSpc>
                <a:spcPct val="150000"/>
              </a:lnSpc>
            </a:pPr>
            <a:r>
              <a:rPr lang="en-US" sz="6400" b="1">
                <a:solidFill>
                  <a:schemeClr val="bg1"/>
                </a:solidFill>
                <a:latin typeface="Arial" panose="020B0604020202020204" pitchFamily="34" charset="0"/>
                <a:cs typeface="Arial" panose="020B0604020202020204" pitchFamily="34" charset="0"/>
              </a:rPr>
              <a:t>TÌM HIỂU CÁC TÌNH HUỐNG CẦN TỪ CHỐI</a:t>
            </a:r>
          </a:p>
        </p:txBody>
      </p:sp>
      <p:pic>
        <p:nvPicPr>
          <p:cNvPr id="17" name="Picture 10">
            <a:extLst>
              <a:ext uri="{FF2B5EF4-FFF2-40B4-BE49-F238E27FC236}">
                <a16:creationId xmlns:a16="http://schemas.microsoft.com/office/drawing/2014/main" id="{8E53DA2A-F906-E6C8-CA4C-0D9A2FAE87C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287035" y="7297289"/>
            <a:ext cx="3713927" cy="298971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8" name="Freeform 8"/>
          <p:cNvSpPr/>
          <p:nvPr/>
        </p:nvSpPr>
        <p:spPr>
          <a:xfrm rot="7382439">
            <a:off x="16792564" y="9026052"/>
            <a:ext cx="1803883" cy="1144679"/>
          </a:xfrm>
          <a:custGeom>
            <a:avLst/>
            <a:gdLst/>
            <a:ahLst/>
            <a:cxnLst/>
            <a:rect l="l" t="t" r="r" b="b"/>
            <a:pathLst>
              <a:path w="2749444" h="1671662">
                <a:moveTo>
                  <a:pt x="0" y="0"/>
                </a:moveTo>
                <a:lnTo>
                  <a:pt x="2749444" y="0"/>
                </a:lnTo>
                <a:lnTo>
                  <a:pt x="2749444" y="1671662"/>
                </a:lnTo>
                <a:lnTo>
                  <a:pt x="0" y="16716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1866903">
            <a:off x="16454840" y="353502"/>
            <a:ext cx="1833154" cy="1083322"/>
          </a:xfrm>
          <a:custGeom>
            <a:avLst/>
            <a:gdLst/>
            <a:ahLst/>
            <a:cxnLst/>
            <a:rect l="l" t="t" r="r" b="b"/>
            <a:pathLst>
              <a:path w="5359880" h="3362106">
                <a:moveTo>
                  <a:pt x="0" y="0"/>
                </a:moveTo>
                <a:lnTo>
                  <a:pt x="5359880" y="0"/>
                </a:lnTo>
                <a:lnTo>
                  <a:pt x="5359880" y="3362107"/>
                </a:lnTo>
                <a:lnTo>
                  <a:pt x="0" y="33621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rot="-2341957" flipH="1">
            <a:off x="-301684" y="225071"/>
            <a:ext cx="2059310" cy="1317933"/>
          </a:xfrm>
          <a:custGeom>
            <a:avLst/>
            <a:gdLst/>
            <a:ahLst/>
            <a:cxnLst/>
            <a:rect l="l" t="t" r="r" b="b"/>
            <a:pathLst>
              <a:path w="2749444" h="1671662">
                <a:moveTo>
                  <a:pt x="2749444" y="0"/>
                </a:moveTo>
                <a:lnTo>
                  <a:pt x="0" y="0"/>
                </a:lnTo>
                <a:lnTo>
                  <a:pt x="0" y="1671662"/>
                </a:lnTo>
                <a:lnTo>
                  <a:pt x="2749444" y="1671662"/>
                </a:lnTo>
                <a:lnTo>
                  <a:pt x="274944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5">
            <a:extLst>
              <a:ext uri="{FF2B5EF4-FFF2-40B4-BE49-F238E27FC236}">
                <a16:creationId xmlns:a16="http://schemas.microsoft.com/office/drawing/2014/main" id="{7AC69A07-2B90-6911-0E54-F530B7C0A086}"/>
              </a:ext>
            </a:extLst>
          </p:cNvPr>
          <p:cNvSpPr/>
          <p:nvPr/>
        </p:nvSpPr>
        <p:spPr>
          <a:xfrm rot="10800000">
            <a:off x="6400800" y="2044352"/>
            <a:ext cx="11159228" cy="7697037"/>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F0C1"/>
          </a:solidFill>
        </p:spPr>
        <p:txBody>
          <a:bodyPr/>
          <a:lstStyle/>
          <a:p>
            <a:endParaRPr lang="en-US">
              <a:latin typeface="Arial" panose="020B0604020202020204" pitchFamily="34" charset="0"/>
              <a:cs typeface="Arial" panose="020B0604020202020204" pitchFamily="34" charset="0"/>
            </a:endParaRPr>
          </a:p>
        </p:txBody>
      </p:sp>
      <p:sp>
        <p:nvSpPr>
          <p:cNvPr id="20" name="Freeform 12">
            <a:extLst>
              <a:ext uri="{FF2B5EF4-FFF2-40B4-BE49-F238E27FC236}">
                <a16:creationId xmlns:a16="http://schemas.microsoft.com/office/drawing/2014/main" id="{A0BA8B25-9551-9700-732C-6136750E43EC}"/>
              </a:ext>
            </a:extLst>
          </p:cNvPr>
          <p:cNvSpPr/>
          <p:nvPr/>
        </p:nvSpPr>
        <p:spPr>
          <a:xfrm rot="10800000">
            <a:off x="891183" y="2044351"/>
            <a:ext cx="4945207" cy="7697040"/>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chemeClr val="accent1">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72C068FF-3059-CABC-955F-854A04AC613D}"/>
              </a:ext>
            </a:extLst>
          </p:cNvPr>
          <p:cNvGrpSpPr/>
          <p:nvPr/>
        </p:nvGrpSpPr>
        <p:grpSpPr>
          <a:xfrm>
            <a:off x="8476863" y="2560288"/>
            <a:ext cx="7004657" cy="1160551"/>
            <a:chOff x="7683843" y="2053540"/>
            <a:chExt cx="7309457" cy="1160551"/>
          </a:xfrm>
        </p:grpSpPr>
        <p:sp>
          <p:nvSpPr>
            <p:cNvPr id="22" name="Freeform 8">
              <a:extLst>
                <a:ext uri="{FF2B5EF4-FFF2-40B4-BE49-F238E27FC236}">
                  <a16:creationId xmlns:a16="http://schemas.microsoft.com/office/drawing/2014/main" id="{48BFADFB-F7EC-6051-A1A8-67CFD48DA767}"/>
                </a:ext>
              </a:extLst>
            </p:cNvPr>
            <p:cNvSpPr/>
            <p:nvPr/>
          </p:nvSpPr>
          <p:spPr>
            <a:xfrm>
              <a:off x="7683843" y="2053540"/>
              <a:ext cx="7309457" cy="1160551"/>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endParaRPr lang="en-US">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EA3DD4F0-DD5C-F725-BA84-9DEF28AD6D9C}"/>
                </a:ext>
              </a:extLst>
            </p:cNvPr>
            <p:cNvSpPr txBox="1"/>
            <p:nvPr/>
          </p:nvSpPr>
          <p:spPr>
            <a:xfrm>
              <a:off x="7949052" y="2264483"/>
              <a:ext cx="6779037" cy="738664"/>
            </a:xfrm>
            <a:prstGeom prst="rect">
              <a:avLst/>
            </a:prstGeom>
            <a:noFill/>
          </p:spPr>
          <p:txBody>
            <a:bodyPr wrap="square" rtlCol="0">
              <a:spAutoFit/>
            </a:bodyPr>
            <a:lstStyle/>
            <a:p>
              <a:pPr algn="ctr"/>
              <a:r>
                <a:rPr lang="en-US" sz="4200" b="1">
                  <a:solidFill>
                    <a:schemeClr val="bg1"/>
                  </a:solidFill>
                  <a:latin typeface="Arial" panose="020B0604020202020204" pitchFamily="34" charset="0"/>
                  <a:cs typeface="Arial" panose="020B0604020202020204" pitchFamily="34" charset="0"/>
                </a:rPr>
                <a:t>HOẠT ĐỘNG NHÓM</a:t>
              </a:r>
              <a:endParaRPr lang="en-US" sz="4200" b="1" dirty="0">
                <a:solidFill>
                  <a:schemeClr val="bg1"/>
                </a:solidFill>
                <a:latin typeface="Arial" panose="020B0604020202020204" pitchFamily="34" charset="0"/>
                <a:cs typeface="Arial" panose="020B0604020202020204" pitchFamily="34" charset="0"/>
              </a:endParaRPr>
            </a:p>
          </p:txBody>
        </p:sp>
      </p:grpSp>
      <p:sp>
        <p:nvSpPr>
          <p:cNvPr id="24" name="TextBox 23">
            <a:extLst>
              <a:ext uri="{FF2B5EF4-FFF2-40B4-BE49-F238E27FC236}">
                <a16:creationId xmlns:a16="http://schemas.microsoft.com/office/drawing/2014/main" id="{D479052A-68A4-2D33-DD62-80519384DFA0}"/>
              </a:ext>
            </a:extLst>
          </p:cNvPr>
          <p:cNvSpPr txBox="1"/>
          <p:nvPr/>
        </p:nvSpPr>
        <p:spPr>
          <a:xfrm>
            <a:off x="6962630" y="3848064"/>
            <a:ext cx="10033120" cy="551824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en-US" sz="4000">
                <a:latin typeface="Arial" panose="020B0604020202020204" pitchFamily="34" charset="0"/>
                <a:ea typeface="Calibri" panose="020F0502020204030204" pitchFamily="34" charset="0"/>
                <a:cs typeface="Arial" panose="020B0604020202020204" pitchFamily="34" charset="0"/>
              </a:rPr>
              <a:t>Cả lớp chia thành các nhóm, dựa vào các gợi ý </a:t>
            </a:r>
            <a:r>
              <a:rPr lang="en-US" sz="4000" i="1">
                <a:latin typeface="Arial" panose="020B0604020202020204" pitchFamily="34" charset="0"/>
                <a:ea typeface="Calibri" panose="020F0502020204030204" pitchFamily="34" charset="0"/>
                <a:cs typeface="Arial" panose="020B0604020202020204" pitchFamily="34" charset="0"/>
              </a:rPr>
              <a:t>(SGK – tr. 25), </a:t>
            </a:r>
            <a:r>
              <a:rPr lang="en-US" sz="4000">
                <a:latin typeface="Arial" panose="020B0604020202020204" pitchFamily="34" charset="0"/>
                <a:ea typeface="Calibri" panose="020F0502020204030204" pitchFamily="34" charset="0"/>
                <a:cs typeface="Arial" panose="020B0604020202020204" pitchFamily="34" charset="0"/>
              </a:rPr>
              <a:t>mỗi nhóm hãy chia sẻ tình huống mà em đã từ chối </a:t>
            </a:r>
            <a:r>
              <a:rPr lang="vi-VN" sz="4000">
                <a:latin typeface="Arial" panose="020B0604020202020204" pitchFamily="34" charset="0"/>
                <a:ea typeface="Calibri" panose="020F0502020204030204" pitchFamily="34" charset="0"/>
                <a:cs typeface="Arial" panose="020B0604020202020204" pitchFamily="34" charset="0"/>
              </a:rPr>
              <a:t>theo “</a:t>
            </a:r>
            <a:r>
              <a:rPr lang="vi-VN" sz="4000" i="1">
                <a:solidFill>
                  <a:srgbClr val="FF0000"/>
                </a:solidFill>
                <a:latin typeface="Arial" panose="020B0604020202020204" pitchFamily="34" charset="0"/>
                <a:ea typeface="Calibri" panose="020F0502020204030204" pitchFamily="34" charset="0"/>
                <a:cs typeface="Arial" panose="020B0604020202020204" pitchFamily="34" charset="0"/>
              </a:rPr>
              <a:t>Kĩ thuật khăn trải bàn</a:t>
            </a:r>
            <a:r>
              <a:rPr lang="vi-VN" sz="4000">
                <a:latin typeface="Arial" panose="020B0604020202020204" pitchFamily="34" charset="0"/>
                <a:ea typeface="Calibri" panose="020F0502020204030204" pitchFamily="34" charset="0"/>
                <a:cs typeface="Arial" panose="020B0604020202020204" pitchFamily="34" charset="0"/>
              </a:rPr>
              <a:t>”. </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vi-VN" sz="4000" b="1">
                <a:latin typeface="Arial" panose="020B0604020202020204" pitchFamily="34" charset="0"/>
                <a:ea typeface="Calibri" panose="020F0502020204030204" pitchFamily="34" charset="0"/>
                <a:cs typeface="Arial" panose="020B0604020202020204" pitchFamily="34" charset="0"/>
              </a:rPr>
              <a:t>Thời gian suy nghĩ cá nhân: </a:t>
            </a:r>
            <a:r>
              <a:rPr lang="vi-VN" sz="4000">
                <a:latin typeface="Arial" panose="020B0604020202020204" pitchFamily="34" charset="0"/>
                <a:ea typeface="Calibri" panose="020F0502020204030204" pitchFamily="34" charset="0"/>
                <a:cs typeface="Arial" panose="020B0604020202020204" pitchFamily="34" charset="0"/>
              </a:rPr>
              <a:t>3 phút</a:t>
            </a:r>
            <a:r>
              <a:rPr lang="en-US" sz="400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Courier New" panose="02070309020205020404" pitchFamily="49" charset="0"/>
              <a:buChar char="o"/>
            </a:pPr>
            <a:r>
              <a:rPr lang="en-US" sz="4000" b="1">
                <a:latin typeface="Arial" panose="020B0604020202020204" pitchFamily="34" charset="0"/>
                <a:ea typeface="Calibri" panose="020F0502020204030204" pitchFamily="34" charset="0"/>
                <a:cs typeface="Arial" panose="020B0604020202020204" pitchFamily="34" charset="0"/>
              </a:rPr>
              <a:t>T</a:t>
            </a:r>
            <a:r>
              <a:rPr lang="vi-VN" sz="4000" b="1">
                <a:latin typeface="Arial" panose="020B0604020202020204" pitchFamily="34" charset="0"/>
                <a:ea typeface="Calibri" panose="020F0502020204030204" pitchFamily="34" charset="0"/>
                <a:cs typeface="Arial" panose="020B0604020202020204" pitchFamily="34" charset="0"/>
              </a:rPr>
              <a:t>hời gian thảo luận nhóm: </a:t>
            </a:r>
            <a:r>
              <a:rPr lang="vi-VN" sz="4000">
                <a:latin typeface="Arial" panose="020B0604020202020204" pitchFamily="34" charset="0"/>
                <a:ea typeface="Calibri" panose="020F0502020204030204" pitchFamily="34" charset="0"/>
                <a:cs typeface="Arial" panose="020B0604020202020204" pitchFamily="34" charset="0"/>
              </a:rPr>
              <a:t>3 phút</a:t>
            </a:r>
            <a:endParaRPr lang="en-US" sz="4000">
              <a:latin typeface="Arial" panose="020B0604020202020204" pitchFamily="34" charset="0"/>
              <a:ea typeface="Calibri" panose="020F050202020403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3AA9F5AC-396F-782F-5117-49ADB0B7AFB5}"/>
              </a:ext>
            </a:extLst>
          </p:cNvPr>
          <p:cNvSpPr txBox="1"/>
          <p:nvPr/>
        </p:nvSpPr>
        <p:spPr>
          <a:xfrm>
            <a:off x="1581376" y="719642"/>
            <a:ext cx="15125247" cy="769441"/>
          </a:xfrm>
          <a:prstGeom prst="rect">
            <a:avLst/>
          </a:prstGeom>
          <a:noFill/>
        </p:spPr>
        <p:txBody>
          <a:bodyPr wrap="square">
            <a:spAutoFit/>
          </a:bodyPr>
          <a:lstStyle/>
          <a:p>
            <a:pPr algn="ctr">
              <a:spcAft>
                <a:spcPts val="1000"/>
              </a:spcAft>
            </a:pPr>
            <a:r>
              <a:rPr lang="vi-VN" sz="4400" b="1">
                <a:solidFill>
                  <a:srgbClr val="C00000"/>
                </a:solidFill>
                <a:ea typeface="Calibri" panose="020F0502020204030204" pitchFamily="34" charset="0"/>
                <a:cs typeface="Arial" panose="020B0604020202020204" pitchFamily="34" charset="0"/>
              </a:rPr>
              <a:t>Nhiệm vụ 1. Chia sẻ tình huống mà em đã từ chối</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6" name="Picture 10">
            <a:extLst>
              <a:ext uri="{FF2B5EF4-FFF2-40B4-BE49-F238E27FC236}">
                <a16:creationId xmlns:a16="http://schemas.microsoft.com/office/drawing/2014/main" id="{4860CD61-DBE1-4F8E-7769-1DFB8427C58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8927" y="5406384"/>
            <a:ext cx="5207465" cy="4192009"/>
          </a:xfrm>
          <a:prstGeom prst="rect">
            <a:avLst/>
          </a:prstGeom>
        </p:spPr>
      </p:pic>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par>
                                <p:cTn id="16" presetID="14" presetClass="entr" presetSubtype="1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par>
                                <p:cTn id="19" presetID="14" presetClass="entr" presetSubtype="1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4">
                                            <p:txEl>
                                              <p:pRg st="0" end="0"/>
                                            </p:txEl>
                                          </p:spTgt>
                                        </p:tgtEl>
                                        <p:attrNameLst>
                                          <p:attrName>style.visibility</p:attrName>
                                        </p:attrNameLst>
                                      </p:cBhvr>
                                      <p:to>
                                        <p:strVal val="visible"/>
                                      </p:to>
                                    </p:set>
                                    <p:animEffect transition="in" filter="wipe(left)">
                                      <p:cBhvr>
                                        <p:cTn id="26" dur="500"/>
                                        <p:tgtEl>
                                          <p:spTgt spid="24">
                                            <p:txEl>
                                              <p:pRg st="0" end="0"/>
                                            </p:txEl>
                                          </p:spTgt>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4">
                                            <p:txEl>
                                              <p:pRg st="1" end="1"/>
                                            </p:txEl>
                                          </p:spTgt>
                                        </p:tgtEl>
                                        <p:attrNameLst>
                                          <p:attrName>style.visibility</p:attrName>
                                        </p:attrNameLst>
                                      </p:cBhvr>
                                      <p:to>
                                        <p:strVal val="visible"/>
                                      </p:to>
                                    </p:set>
                                    <p:animEffect transition="in" filter="wipe(left)">
                                      <p:cBhvr>
                                        <p:cTn id="30" dur="500"/>
                                        <p:tgtEl>
                                          <p:spTgt spid="24">
                                            <p:txEl>
                                              <p:pRg st="1" end="1"/>
                                            </p:txEl>
                                          </p:spTgt>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24">
                                            <p:txEl>
                                              <p:pRg st="2" end="2"/>
                                            </p:txEl>
                                          </p:spTgt>
                                        </p:tgtEl>
                                        <p:attrNameLst>
                                          <p:attrName>style.visibility</p:attrName>
                                        </p:attrNameLst>
                                      </p:cBhvr>
                                      <p:to>
                                        <p:strVal val="visible"/>
                                      </p:to>
                                    </p:set>
                                    <p:animEffect transition="in" filter="wipe(left)">
                                      <p:cBhvr>
                                        <p:cTn id="34"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build="p"/>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Freeform 3"/>
          <p:cNvSpPr/>
          <p:nvPr/>
        </p:nvSpPr>
        <p:spPr>
          <a:xfrm rot="-1935980" flipH="1" flipV="1">
            <a:off x="-112815" y="461255"/>
            <a:ext cx="2359230" cy="1401678"/>
          </a:xfrm>
          <a:custGeom>
            <a:avLst/>
            <a:gdLst/>
            <a:ahLst/>
            <a:cxnLst/>
            <a:rect l="l" t="t" r="r" b="b"/>
            <a:pathLst>
              <a:path w="5359880" h="3362106">
                <a:moveTo>
                  <a:pt x="5359880" y="3362106"/>
                </a:moveTo>
                <a:lnTo>
                  <a:pt x="0" y="3362106"/>
                </a:lnTo>
                <a:lnTo>
                  <a:pt x="0" y="0"/>
                </a:lnTo>
                <a:lnTo>
                  <a:pt x="5359880" y="0"/>
                </a:lnTo>
                <a:lnTo>
                  <a:pt x="5359880" y="3362106"/>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Freeform 26"/>
          <p:cNvSpPr/>
          <p:nvPr/>
        </p:nvSpPr>
        <p:spPr>
          <a:xfrm>
            <a:off x="16741395" y="-60262"/>
            <a:ext cx="1546605" cy="1349824"/>
          </a:xfrm>
          <a:custGeom>
            <a:avLst/>
            <a:gdLst/>
            <a:ahLst/>
            <a:cxnLst/>
            <a:rect l="l" t="t" r="r" b="b"/>
            <a:pathLst>
              <a:path w="2281391" h="2057400">
                <a:moveTo>
                  <a:pt x="0" y="0"/>
                </a:moveTo>
                <a:lnTo>
                  <a:pt x="2281391" y="0"/>
                </a:lnTo>
                <a:lnTo>
                  <a:pt x="2281391"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Rounded Rectangle 19">
            <a:extLst>
              <a:ext uri="{FF2B5EF4-FFF2-40B4-BE49-F238E27FC236}">
                <a16:creationId xmlns:a16="http://schemas.microsoft.com/office/drawing/2014/main" id="{3BF78E5D-971F-5FAC-A70A-131509B61D0A}"/>
              </a:ext>
            </a:extLst>
          </p:cNvPr>
          <p:cNvSpPr/>
          <p:nvPr/>
        </p:nvSpPr>
        <p:spPr>
          <a:xfrm>
            <a:off x="8736346" y="4307516"/>
            <a:ext cx="8701910" cy="2241611"/>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800">
                <a:latin typeface="Arial" panose="020B0604020202020204" pitchFamily="34" charset="0"/>
                <a:cs typeface="Arial" panose="020B0604020202020204" pitchFamily="34" charset="0"/>
              </a:rPr>
              <a:t>Lí do em từ chối trong tình huống đó?</a:t>
            </a:r>
            <a:endParaRPr lang="en-US" sz="3800" dirty="0">
              <a:solidFill>
                <a:schemeClr val="tx1"/>
              </a:solidFill>
              <a:latin typeface="Arial" panose="020B0604020202020204" pitchFamily="34" charset="0"/>
              <a:cs typeface="Arial" panose="020B0604020202020204" pitchFamily="34" charset="0"/>
            </a:endParaRPr>
          </a:p>
        </p:txBody>
      </p:sp>
      <p:sp>
        <p:nvSpPr>
          <p:cNvPr id="6" name="Rounded Rectangle 23">
            <a:extLst>
              <a:ext uri="{FF2B5EF4-FFF2-40B4-BE49-F238E27FC236}">
                <a16:creationId xmlns:a16="http://schemas.microsoft.com/office/drawing/2014/main" id="{F1BD44D5-4FE2-5744-69A2-D185FF0AE09C}"/>
              </a:ext>
            </a:extLst>
          </p:cNvPr>
          <p:cNvSpPr/>
          <p:nvPr/>
        </p:nvSpPr>
        <p:spPr>
          <a:xfrm>
            <a:off x="8718967" y="7212844"/>
            <a:ext cx="8719286" cy="2360880"/>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800">
                <a:latin typeface="Arial" panose="020B0604020202020204" pitchFamily="34" charset="0"/>
                <a:cs typeface="Arial" panose="020B0604020202020204" pitchFamily="34" charset="0"/>
              </a:rPr>
              <a:t>Cách em từ chối?</a:t>
            </a:r>
            <a:endParaRPr lang="en-US" sz="3800" dirty="0">
              <a:solidFill>
                <a:schemeClr val="tx1"/>
              </a:solidFill>
              <a:latin typeface="Arial" panose="020B0604020202020204" pitchFamily="34" charset="0"/>
              <a:cs typeface="Arial" panose="020B0604020202020204" pitchFamily="34" charset="0"/>
            </a:endParaRPr>
          </a:p>
        </p:txBody>
      </p:sp>
      <p:sp>
        <p:nvSpPr>
          <p:cNvPr id="7" name="Rounded Rectangle 19">
            <a:extLst>
              <a:ext uri="{FF2B5EF4-FFF2-40B4-BE49-F238E27FC236}">
                <a16:creationId xmlns:a16="http://schemas.microsoft.com/office/drawing/2014/main" id="{D01AE9A5-6B3F-A669-9A6A-904A071ACB54}"/>
              </a:ext>
            </a:extLst>
          </p:cNvPr>
          <p:cNvSpPr/>
          <p:nvPr/>
        </p:nvSpPr>
        <p:spPr>
          <a:xfrm>
            <a:off x="8671682" y="1259670"/>
            <a:ext cx="8701911" cy="2384129"/>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800">
                <a:latin typeface="Arial" panose="020B0604020202020204" pitchFamily="34" charset="0"/>
                <a:cs typeface="Arial" panose="020B0604020202020204" pitchFamily="34" charset="0"/>
              </a:rPr>
              <a:t>Em đã từ chối trong tình huống nào?</a:t>
            </a:r>
            <a:endParaRPr lang="en-US" sz="3800" dirty="0">
              <a:solidFill>
                <a:schemeClr val="tx1"/>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BE8037B0-19F1-5C30-392F-4484A4E53148}"/>
              </a:ext>
            </a:extLst>
          </p:cNvPr>
          <p:cNvGrpSpPr/>
          <p:nvPr/>
        </p:nvGrpSpPr>
        <p:grpSpPr>
          <a:xfrm rot="16200000">
            <a:off x="6948035" y="3737119"/>
            <a:ext cx="2947309" cy="659791"/>
            <a:chOff x="6498137" y="3625822"/>
            <a:chExt cx="558104" cy="973671"/>
          </a:xfrm>
        </p:grpSpPr>
        <p:cxnSp>
          <p:nvCxnSpPr>
            <p:cNvPr id="9" name="Straight Connector 8">
              <a:extLst>
                <a:ext uri="{FF2B5EF4-FFF2-40B4-BE49-F238E27FC236}">
                  <a16:creationId xmlns:a16="http://schemas.microsoft.com/office/drawing/2014/main" id="{94717FD1-21ED-B685-48DC-0953EE3C6DAD}"/>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80A5541-4330-1F9A-DF87-9A51BE331089}"/>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410ACDEA-C468-5E7C-1999-DB154D004A13}"/>
              </a:ext>
            </a:extLst>
          </p:cNvPr>
          <p:cNvGrpSpPr/>
          <p:nvPr/>
        </p:nvGrpSpPr>
        <p:grpSpPr>
          <a:xfrm rot="16200000" flipH="1">
            <a:off x="5495680" y="5189475"/>
            <a:ext cx="5772115" cy="579887"/>
            <a:chOff x="6498137" y="3625822"/>
            <a:chExt cx="558104" cy="973671"/>
          </a:xfrm>
        </p:grpSpPr>
        <p:cxnSp>
          <p:nvCxnSpPr>
            <p:cNvPr id="12" name="Straight Connector 11">
              <a:extLst>
                <a:ext uri="{FF2B5EF4-FFF2-40B4-BE49-F238E27FC236}">
                  <a16:creationId xmlns:a16="http://schemas.microsoft.com/office/drawing/2014/main" id="{B10727D4-780F-6D27-2CED-89EC7E11E2FF}"/>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CC27EEE-0F3D-8F38-0D61-E4BFE35F7662}"/>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D8AAF872-65B4-3BC4-7A29-93EDA2CAE937}"/>
              </a:ext>
            </a:extLst>
          </p:cNvPr>
          <p:cNvGrpSpPr/>
          <p:nvPr/>
        </p:nvGrpSpPr>
        <p:grpSpPr>
          <a:xfrm rot="16200000">
            <a:off x="7018790" y="6975372"/>
            <a:ext cx="2805801" cy="659793"/>
            <a:chOff x="6498137" y="3625822"/>
            <a:chExt cx="558104" cy="973671"/>
          </a:xfrm>
        </p:grpSpPr>
        <p:cxnSp>
          <p:nvCxnSpPr>
            <p:cNvPr id="15" name="Straight Connector 14">
              <a:extLst>
                <a:ext uri="{FF2B5EF4-FFF2-40B4-BE49-F238E27FC236}">
                  <a16:creationId xmlns:a16="http://schemas.microsoft.com/office/drawing/2014/main" id="{F9D11669-BDDB-9A41-A54E-8E9FEFE50621}"/>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9F716D4-470C-B716-0F61-0BB8D6B0CF7B}"/>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3857CE-5275-BF86-3F3D-D5A5904F703A}"/>
              </a:ext>
            </a:extLst>
          </p:cNvPr>
          <p:cNvGrpSpPr/>
          <p:nvPr/>
        </p:nvGrpSpPr>
        <p:grpSpPr>
          <a:xfrm>
            <a:off x="1535556" y="1485900"/>
            <a:ext cx="5738926" cy="3168136"/>
            <a:chOff x="-1617205" y="2453375"/>
            <a:chExt cx="5738926" cy="3168136"/>
          </a:xfrm>
        </p:grpSpPr>
        <p:sp>
          <p:nvSpPr>
            <p:cNvPr id="18" name="Line Callout 1 (Border and Accent Bar) 3">
              <a:extLst>
                <a:ext uri="{FF2B5EF4-FFF2-40B4-BE49-F238E27FC236}">
                  <a16:creationId xmlns:a16="http://schemas.microsoft.com/office/drawing/2014/main" id="{FB535412-D210-56F0-6019-817AE8CE59DA}"/>
                </a:ext>
              </a:extLst>
            </p:cNvPr>
            <p:cNvSpPr/>
            <p:nvPr/>
          </p:nvSpPr>
          <p:spPr>
            <a:xfrm>
              <a:off x="-1617205" y="2965062"/>
              <a:ext cx="5738926" cy="2656449"/>
            </a:xfrm>
            <a:prstGeom prst="roundRect">
              <a:avLst/>
            </a:prstGeom>
            <a:solidFill>
              <a:srgbClr val="FFF7DD"/>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C00000"/>
                  </a:solidFill>
                  <a:latin typeface="Arial" panose="020B0604020202020204" pitchFamily="34" charset="0"/>
                  <a:cs typeface="Arial" panose="020B0604020202020204" pitchFamily="34" charset="0"/>
                </a:rPr>
                <a:t>GỢI Ý THỰC HIỆN</a:t>
              </a:r>
            </a:p>
          </p:txBody>
        </p:sp>
        <p:pic>
          <p:nvPicPr>
            <p:cNvPr id="19" name="Picture 2">
              <a:extLst>
                <a:ext uri="{FF2B5EF4-FFF2-40B4-BE49-F238E27FC236}">
                  <a16:creationId xmlns:a16="http://schemas.microsoft.com/office/drawing/2014/main" id="{3E4C592C-9B0C-9829-373F-1F26936F1C4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75965" y="2453375"/>
              <a:ext cx="752586" cy="773686"/>
            </a:xfrm>
            <a:prstGeom prst="rect">
              <a:avLst/>
            </a:prstGeom>
          </p:spPr>
        </p:pic>
      </p:grpSp>
      <p:pic>
        <p:nvPicPr>
          <p:cNvPr id="20" name="Picture 19" descr="A picture containing text&#10;&#10;Description automatically generated">
            <a:extLst>
              <a:ext uri="{FF2B5EF4-FFF2-40B4-BE49-F238E27FC236}">
                <a16:creationId xmlns:a16="http://schemas.microsoft.com/office/drawing/2014/main" id="{EA96B49E-3FE9-EE98-16F8-35FBE09F4F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28681" y="5272963"/>
            <a:ext cx="5352677" cy="5352677"/>
          </a:xfrm>
          <a:prstGeom prst="rect">
            <a:avLst/>
          </a:prstGeom>
        </p:spPr>
      </p:pic>
    </p:spTree>
    <p:extLst>
      <p:ext uri="{BB962C8B-B14F-4D97-AF65-F5344CB8AC3E}">
        <p14:creationId xmlns:p14="http://schemas.microsoft.com/office/powerpoint/2010/main" val="168930293"/>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righ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righ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par>
                          <p:cTn id="34" fill="hold">
                            <p:stCondLst>
                              <p:cond delay="500"/>
                            </p:stCondLst>
                            <p:childTnLst>
                              <p:par>
                                <p:cTn id="35" presetID="22" presetClass="entr" presetSubtype="2"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right)">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8" name="Freeform 8"/>
          <p:cNvSpPr/>
          <p:nvPr/>
        </p:nvSpPr>
        <p:spPr>
          <a:xfrm rot="-1733844" flipH="1">
            <a:off x="16395230" y="99147"/>
            <a:ext cx="1840637" cy="690025"/>
          </a:xfrm>
          <a:custGeom>
            <a:avLst/>
            <a:gdLst/>
            <a:ahLst/>
            <a:cxnLst/>
            <a:rect l="l" t="t" r="r" b="b"/>
            <a:pathLst>
              <a:path w="2689945" h="1215067">
                <a:moveTo>
                  <a:pt x="2689945" y="0"/>
                </a:moveTo>
                <a:lnTo>
                  <a:pt x="0" y="0"/>
                </a:lnTo>
                <a:lnTo>
                  <a:pt x="0" y="1215067"/>
                </a:lnTo>
                <a:lnTo>
                  <a:pt x="2689945" y="1215067"/>
                </a:lnTo>
                <a:lnTo>
                  <a:pt x="268994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rot="-2834314" flipV="1">
            <a:off x="15787636" y="8983912"/>
            <a:ext cx="2689945" cy="1215067"/>
          </a:xfrm>
          <a:custGeom>
            <a:avLst/>
            <a:gdLst/>
            <a:ahLst/>
            <a:cxnLst/>
            <a:rect l="l" t="t" r="r" b="b"/>
            <a:pathLst>
              <a:path w="2689945" h="1215067">
                <a:moveTo>
                  <a:pt x="0" y="1215067"/>
                </a:moveTo>
                <a:lnTo>
                  <a:pt x="2689945" y="1215067"/>
                </a:lnTo>
                <a:lnTo>
                  <a:pt x="2689945" y="0"/>
                </a:lnTo>
                <a:lnTo>
                  <a:pt x="0" y="0"/>
                </a:lnTo>
                <a:lnTo>
                  <a:pt x="0" y="1215067"/>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78774B69-415E-0E27-A0AD-3E277C3FC3F2}"/>
              </a:ext>
            </a:extLst>
          </p:cNvPr>
          <p:cNvGrpSpPr/>
          <p:nvPr/>
        </p:nvGrpSpPr>
        <p:grpSpPr>
          <a:xfrm>
            <a:off x="381000" y="102932"/>
            <a:ext cx="14697075" cy="2332109"/>
            <a:chOff x="312420" y="-49468"/>
            <a:chExt cx="14697075" cy="2332109"/>
          </a:xfrm>
        </p:grpSpPr>
        <p:sp>
          <p:nvSpPr>
            <p:cNvPr id="13" name="Line Callout 1 (Border and Accent Bar) 3">
              <a:extLst>
                <a:ext uri="{FF2B5EF4-FFF2-40B4-BE49-F238E27FC236}">
                  <a16:creationId xmlns:a16="http://schemas.microsoft.com/office/drawing/2014/main" id="{F14C6DD6-7CCB-D766-8BD6-7772859CBFBC}"/>
                </a:ext>
              </a:extLst>
            </p:cNvPr>
            <p:cNvSpPr/>
            <p:nvPr/>
          </p:nvSpPr>
          <p:spPr>
            <a:xfrm>
              <a:off x="312420" y="491941"/>
              <a:ext cx="14325600" cy="1790700"/>
            </a:xfrm>
            <a:prstGeom prst="accentBorderCallout1">
              <a:avLst>
                <a:gd name="adj1" fmla="val 18750"/>
                <a:gd name="adj2" fmla="val -3127"/>
                <a:gd name="adj3" fmla="val 17954"/>
                <a:gd name="adj4" fmla="val -17509"/>
              </a:avLst>
            </a:prstGeom>
            <a:solidFill>
              <a:schemeClr val="bg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50000"/>
                    </a:schemeClr>
                  </a:solidFill>
                  <a:latin typeface="Arial" panose="020B0604020202020204" pitchFamily="34" charset="0"/>
                  <a:cs typeface="Arial" panose="020B0604020202020204" pitchFamily="34" charset="0"/>
                </a:rPr>
                <a:t>GỢI Ý THAM KHẢO: </a:t>
              </a:r>
              <a:r>
                <a:rPr lang="en-US" sz="4000">
                  <a:solidFill>
                    <a:schemeClr val="tx2">
                      <a:lumMod val="50000"/>
                    </a:schemeClr>
                  </a:solidFill>
                  <a:latin typeface="Arial" panose="020B0604020202020204" pitchFamily="34" charset="0"/>
                  <a:cs typeface="Arial" panose="020B0604020202020204" pitchFamily="34" charset="0"/>
                </a:rPr>
                <a:t>Một số tình huống từ chối như</a:t>
              </a:r>
              <a:endParaRPr lang="en-US" sz="4000" dirty="0">
                <a:solidFill>
                  <a:schemeClr val="tx2">
                    <a:lumMod val="50000"/>
                  </a:schemeClr>
                </a:solidFill>
                <a:latin typeface="Arial" panose="020B0604020202020204" pitchFamily="34" charset="0"/>
                <a:cs typeface="Arial" panose="020B0604020202020204" pitchFamily="34" charset="0"/>
              </a:endParaRPr>
            </a:p>
          </p:txBody>
        </p:sp>
        <p:pic>
          <p:nvPicPr>
            <p:cNvPr id="14" name="Picture 13" descr="Icon&#10;&#10;Description automatically generated">
              <a:extLst>
                <a:ext uri="{FF2B5EF4-FFF2-40B4-BE49-F238E27FC236}">
                  <a16:creationId xmlns:a16="http://schemas.microsoft.com/office/drawing/2014/main" id="{D568956E-F9BC-9C01-66FC-5857573654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09345" y="-49468"/>
              <a:ext cx="1200150" cy="1200150"/>
            </a:xfrm>
            <a:prstGeom prst="rect">
              <a:avLst/>
            </a:prstGeom>
          </p:spPr>
        </p:pic>
      </p:grpSp>
      <p:sp>
        <p:nvSpPr>
          <p:cNvPr id="15" name="Rectangle: Rounded Corners 14">
            <a:extLst>
              <a:ext uri="{FF2B5EF4-FFF2-40B4-BE49-F238E27FC236}">
                <a16:creationId xmlns:a16="http://schemas.microsoft.com/office/drawing/2014/main" id="{158B2C9D-91D9-2C24-559D-CAE6F44901BF}"/>
              </a:ext>
            </a:extLst>
          </p:cNvPr>
          <p:cNvSpPr/>
          <p:nvPr/>
        </p:nvSpPr>
        <p:spPr>
          <a:xfrm>
            <a:off x="487679" y="2976450"/>
            <a:ext cx="5536969" cy="2806585"/>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cs typeface="Arial" panose="020B0604020202020204" pitchFamily="34" charset="0"/>
              </a:rPr>
              <a:t>Không đi chơi để ở nhà học bài</a:t>
            </a:r>
            <a:endParaRPr lang="en-US" sz="3600" dirty="0">
              <a:solidFill>
                <a:schemeClr val="tx1"/>
              </a:solidFill>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8C77CDD0-83EC-B50F-F6F3-827D104A0E90}"/>
              </a:ext>
            </a:extLst>
          </p:cNvPr>
          <p:cNvSpPr/>
          <p:nvPr/>
        </p:nvSpPr>
        <p:spPr>
          <a:xfrm>
            <a:off x="6375515" y="2976449"/>
            <a:ext cx="5536969" cy="2806585"/>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cs typeface="Arial" panose="020B0604020202020204" pitchFamily="34" charset="0"/>
              </a:rPr>
              <a:t>Không đi chơi sau tiết học để về nhà phụ mẹ chăm em</a:t>
            </a:r>
            <a:endParaRPr lang="en-US" sz="3600" dirty="0">
              <a:solidFill>
                <a:schemeClr val="tx1"/>
              </a:solidFill>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495CFABD-443F-2F66-0AFB-17A89DCA5B4E}"/>
              </a:ext>
            </a:extLst>
          </p:cNvPr>
          <p:cNvSpPr/>
          <p:nvPr/>
        </p:nvSpPr>
        <p:spPr>
          <a:xfrm>
            <a:off x="12263351" y="2976450"/>
            <a:ext cx="5536969" cy="2806585"/>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cs typeface="Arial" panose="020B0604020202020204" pitchFamily="34" charset="0"/>
              </a:rPr>
              <a:t>Không chơi đá cầu vì đó không phải môn thể thao yêu thích</a:t>
            </a:r>
            <a:endParaRPr lang="en-US" sz="3600" dirty="0">
              <a:solidFill>
                <a:schemeClr val="tx1"/>
              </a:solidFill>
              <a:latin typeface="Arial" panose="020B0604020202020204" pitchFamily="34" charset="0"/>
              <a:cs typeface="Arial" panose="020B0604020202020204" pitchFamily="34" charset="0"/>
            </a:endParaRPr>
          </a:p>
        </p:txBody>
      </p:sp>
      <p:pic>
        <p:nvPicPr>
          <p:cNvPr id="1026" name="Picture 2" descr="Làm thế nào để trẻ tập trung">
            <a:extLst>
              <a:ext uri="{FF2B5EF4-FFF2-40B4-BE49-F238E27FC236}">
                <a16:creationId xmlns:a16="http://schemas.microsoft.com/office/drawing/2014/main" id="{25C43E7B-8266-CAF8-8749-E4BFD91556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554" y="6382388"/>
            <a:ext cx="4927218" cy="3276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1028" name="Picture 4" descr="5 lý do để mẹ đừng phó thác chuyện chăm em cho con lớn » Báo Phụ Nữ Việt Nam">
            <a:extLst>
              <a:ext uri="{FF2B5EF4-FFF2-40B4-BE49-F238E27FC236}">
                <a16:creationId xmlns:a16="http://schemas.microsoft.com/office/drawing/2014/main" id="{70C8B74B-FABC-5BE7-2832-0119BA6846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9599" y="6382388"/>
            <a:ext cx="4368802" cy="32766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1034" name="Picture 10" descr="Đá Cầu Là Gì? Đá Cầu Có Tác Dụng Gì, Kỹ Thuật Đá Cầu Như Thế Nào?">
            <a:extLst>
              <a:ext uri="{FF2B5EF4-FFF2-40B4-BE49-F238E27FC236}">
                <a16:creationId xmlns:a16="http://schemas.microsoft.com/office/drawing/2014/main" id="{82586656-A3C1-FAF5-6057-E957A6E3A4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96659" y="6365411"/>
            <a:ext cx="4049479" cy="32935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984925"/>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outVertical)">
                                      <p:cBhvr>
                                        <p:cTn id="20" dur="500"/>
                                        <p:tgtEl>
                                          <p:spTgt spid="16"/>
                                        </p:tgtEl>
                                      </p:cBhvr>
                                    </p:animEffect>
                                  </p:childTnLst>
                                </p:cTn>
                              </p:par>
                              <p:par>
                                <p:cTn id="21" presetID="16" presetClass="entr" presetSubtype="37"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barn(outVertical)">
                                      <p:cBhvr>
                                        <p:cTn id="23" dur="500"/>
                                        <p:tgtEl>
                                          <p:spTgt spid="10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barn(inVertical)">
                                      <p:cBhvr>
                                        <p:cTn id="31"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TotalTime>
  <Words>1194</Words>
  <Application>Microsoft Office PowerPoint</Application>
  <PresentationFormat>Custom</PresentationFormat>
  <Paragraphs>86</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Calibri</vt:lpstr>
      <vt:lpstr>Wingdings</vt:lpstr>
      <vt:lpstr>Arial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Peach Green Cute Retro Portfolio Presentation</dc:title>
  <cp:lastModifiedBy>Linh Phan</cp:lastModifiedBy>
  <cp:revision>2</cp:revision>
  <dcterms:created xsi:type="dcterms:W3CDTF">2006-08-16T00:00:00Z</dcterms:created>
  <dcterms:modified xsi:type="dcterms:W3CDTF">2023-10-06T09:54:39Z</dcterms:modified>
  <dc:identifier>DAFwcT3V4Lw</dc:identifier>
</cp:coreProperties>
</file>