
<file path=[Content_Types].xml><?xml version="1.0" encoding="utf-8"?>
<Types xmlns="http://schemas.openxmlformats.org/package/2006/content-types">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eg"/>
  <Override PartName="/ppt/media/image5.jpg" ContentType="image/jpeg"/>
  <Override PartName="/ppt/media/image15.jpg" ContentType="image/jpeg"/>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media/image17.jpg" ContentType="image/jpeg"/>
  <Override PartName="/ppt/media/image33.jpg" ContentType="image/jpeg"/>
  <Override PartName="/ppt/media/image38.jpg" ContentType="image/jpeg"/>
  <Override PartName="/ppt/media/image39.jpg" ContentType="image/jpeg"/>
  <Override PartName="/ppt/media/image4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2"/>
  </p:notesMasterIdLst>
  <p:sldIdLst>
    <p:sldId id="301" r:id="rId2"/>
    <p:sldId id="480" r:id="rId3"/>
    <p:sldId id="609" r:id="rId4"/>
    <p:sldId id="610" r:id="rId5"/>
    <p:sldId id="611" r:id="rId6"/>
    <p:sldId id="612" r:id="rId7"/>
    <p:sldId id="613" r:id="rId8"/>
    <p:sldId id="614" r:id="rId9"/>
    <p:sldId id="615" r:id="rId10"/>
    <p:sldId id="616" r:id="rId11"/>
    <p:sldId id="617" r:id="rId12"/>
    <p:sldId id="618" r:id="rId13"/>
    <p:sldId id="619" r:id="rId14"/>
    <p:sldId id="620" r:id="rId15"/>
    <p:sldId id="621" r:id="rId16"/>
    <p:sldId id="622" r:id="rId17"/>
    <p:sldId id="666" r:id="rId18"/>
    <p:sldId id="665" r:id="rId19"/>
    <p:sldId id="633" r:id="rId20"/>
    <p:sldId id="659" r:id="rId21"/>
    <p:sldId id="627" r:id="rId22"/>
    <p:sldId id="628" r:id="rId23"/>
    <p:sldId id="667" r:id="rId24"/>
    <p:sldId id="641" r:id="rId25"/>
    <p:sldId id="668" r:id="rId26"/>
    <p:sldId id="669" r:id="rId27"/>
    <p:sldId id="642" r:id="rId28"/>
    <p:sldId id="624" r:id="rId29"/>
    <p:sldId id="629" r:id="rId30"/>
    <p:sldId id="672" r:id="rId31"/>
    <p:sldId id="673" r:id="rId32"/>
    <p:sldId id="625" r:id="rId33"/>
    <p:sldId id="675" r:id="rId34"/>
    <p:sldId id="674" r:id="rId35"/>
    <p:sldId id="671" r:id="rId36"/>
    <p:sldId id="676" r:id="rId37"/>
    <p:sldId id="677" r:id="rId38"/>
    <p:sldId id="678" r:id="rId39"/>
    <p:sldId id="631" r:id="rId40"/>
    <p:sldId id="637" r:id="rId41"/>
    <p:sldId id="679" r:id="rId42"/>
    <p:sldId id="632" r:id="rId43"/>
    <p:sldId id="670" r:id="rId44"/>
    <p:sldId id="634" r:id="rId45"/>
    <p:sldId id="635" r:id="rId46"/>
    <p:sldId id="680" r:id="rId47"/>
    <p:sldId id="663" r:id="rId48"/>
    <p:sldId id="562" r:id="rId49"/>
    <p:sldId id="681" r:id="rId50"/>
    <p:sldId id="463"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Cambria" panose="02040503050406030204" pitchFamily="18" charset="0"/>
      <p:regular r:id="rId59"/>
      <p:bold r:id="rId60"/>
      <p:italic r:id="rId61"/>
      <p:boldItalic r:id="rId62"/>
    </p:embeddedFont>
  </p:embeddedFontLst>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ABC"/>
    <a:srgbClr val="17A810"/>
    <a:srgbClr val="FAD9C2"/>
    <a:srgbClr val="FDDFFC"/>
    <a:srgbClr val="DFDBFD"/>
    <a:srgbClr val="E9BDFF"/>
    <a:srgbClr val="FBB3F8"/>
    <a:srgbClr val="DBB2CB"/>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66" d="100"/>
          <a:sy n="66" d="100"/>
        </p:scale>
        <p:origin x="604"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3/17/2024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3733714" cy="1015663"/>
          </a:xfrm>
          <a:prstGeom prst="rect">
            <a:avLst/>
          </a:prstGeom>
          <a:noFill/>
        </p:spPr>
        <p:txBody>
          <a:bodyPr wrap="none" lIns="91440" tIns="45720" rIns="91440" bIns="45720">
            <a:spAutoFit/>
            <a:scene3d>
              <a:camera prst="perspectiveRelaxedModerately"/>
              <a:lightRig rig="threePt" dir="t"/>
            </a:scene3d>
          </a:bodyPr>
          <a:lstStyle/>
          <a:p>
            <a:pPr algn="ctr"/>
            <a:r>
              <a:rPr lang="en-US" sz="6000" b="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Times New Roman" pitchFamily="18" charset="0"/>
                <a:cs typeface="Times New Roman" pitchFamily="18" charset="0"/>
              </a:rPr>
              <a:t>CHỦ ĐỀ 6</a:t>
            </a:r>
          </a:p>
        </p:txBody>
      </p:sp>
      <p:sp>
        <p:nvSpPr>
          <p:cNvPr id="5" name="Rectangle 4"/>
          <p:cNvSpPr/>
          <p:nvPr/>
        </p:nvSpPr>
        <p:spPr>
          <a:xfrm rot="444618">
            <a:off x="666974" y="1018680"/>
            <a:ext cx="9943933" cy="1813319"/>
          </a:xfrm>
          <a:prstGeom prst="rect">
            <a:avLst/>
          </a:prstGeom>
          <a:noFill/>
          <a:ln w="34925">
            <a:noFill/>
          </a:ln>
          <a:effectLst/>
          <a:scene3d>
            <a:camera prst="isometricOffAxis1Right"/>
            <a:lightRig rig="threePt" dir="t"/>
          </a:scene3d>
        </p:spPr>
        <p:txBody>
          <a:bodyPr wrap="square" lIns="91440" tIns="45720" rIns="91440" bIns="45720">
            <a:prstTxWarp prst="textDoubleWave1">
              <a:avLst/>
            </a:prstTxWarp>
            <a:spAutoFit/>
            <a:scene3d>
              <a:camera prst="isometricRightUp"/>
              <a:lightRig rig="threePt" dir="t"/>
            </a:scene3d>
            <a:sp3d extrusionH="57150">
              <a:bevelT w="38100" h="38100" prst="relaxedInset"/>
            </a:sp3d>
          </a:bodyPr>
          <a:lstStyle/>
          <a:p>
            <a:pPr algn="ctr"/>
            <a:r>
              <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THAM GIA HOẠT ĐỘNG PHÁT TRIỂN CỘNG ĐỒNG</a:t>
            </a:r>
          </a:p>
        </p:txBody>
      </p:sp>
    </p:spTree>
    <p:extLst>
      <p:ext uri="{BB962C8B-B14F-4D97-AF65-F5344CB8AC3E}">
        <p14:creationId xmlns:p14="http://schemas.microsoft.com/office/powerpoint/2010/main" val="14767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652188"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963764"/>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7</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sp>
        <p:nvSpPr>
          <p:cNvPr id="8" name="Rectangle 7"/>
          <p:cNvSpPr/>
          <p:nvPr/>
        </p:nvSpPr>
        <p:spPr>
          <a:xfrm>
            <a:off x="2495403" y="5405667"/>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4000" b="1">
                <a:solidFill>
                  <a:srgbClr val="002060"/>
                </a:solidFill>
                <a:latin typeface="Times New Roman" pitchFamily="18" charset="0"/>
                <a:cs typeface="Times New Roman" pitchFamily="18" charset="0"/>
              </a:rPr>
              <a:t>Quà Tết tặng bạn khó khăn</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303457" y="518648"/>
            <a:ext cx="8860412" cy="4667501"/>
          </a:xfrm>
          <a:prstGeom prst="rect">
            <a:avLst/>
          </a:prstGeom>
        </p:spPr>
      </p:pic>
    </p:spTree>
    <p:extLst>
      <p:ext uri="{BB962C8B-B14F-4D97-AF65-F5344CB8AC3E}">
        <p14:creationId xmlns:p14="http://schemas.microsoft.com/office/powerpoint/2010/main" val="8622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761372"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914165"/>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8</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sp>
        <p:nvSpPr>
          <p:cNvPr id="8" name="Rectangle 7"/>
          <p:cNvSpPr/>
          <p:nvPr/>
        </p:nvSpPr>
        <p:spPr>
          <a:xfrm>
            <a:off x="2495403" y="5405667"/>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a:solidFill>
                  <a:srgbClr val="002060"/>
                </a:solidFill>
                <a:latin typeface="Times New Roman" pitchFamily="18" charset="0"/>
                <a:cs typeface="Times New Roman" pitchFamily="18" charset="0"/>
              </a:rPr>
              <a:t>Tiếp sức mùa thi</a:t>
            </a:r>
            <a:endParaRPr lang="vi-VN" sz="4000" b="1">
              <a:solidFill>
                <a:srgbClr val="002060"/>
              </a:solidFill>
              <a:latin typeface="Times New Roman" pitchFamily="18" charset="0"/>
              <a:cs typeface="Times New Roman"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495403" y="422329"/>
            <a:ext cx="8488909" cy="4763820"/>
          </a:xfrm>
          <a:prstGeom prst="rect">
            <a:avLst/>
          </a:prstGeom>
        </p:spPr>
      </p:pic>
    </p:spTree>
    <p:extLst>
      <p:ext uri="{BB962C8B-B14F-4D97-AF65-F5344CB8AC3E}">
        <p14:creationId xmlns:p14="http://schemas.microsoft.com/office/powerpoint/2010/main" val="15745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761372"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864567"/>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9</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sp>
        <p:nvSpPr>
          <p:cNvPr id="8" name="Rectangle 7"/>
          <p:cNvSpPr/>
          <p:nvPr/>
        </p:nvSpPr>
        <p:spPr>
          <a:xfrm>
            <a:off x="2495403" y="5405667"/>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a:solidFill>
                  <a:srgbClr val="002060"/>
                </a:solidFill>
                <a:latin typeface="Times New Roman" pitchFamily="18" charset="0"/>
                <a:cs typeface="Times New Roman" pitchFamily="18" charset="0"/>
              </a:rPr>
              <a:t>Trồng cây xanh</a:t>
            </a:r>
            <a:endParaRPr lang="vi-VN" sz="4000" b="1">
              <a:solidFill>
                <a:srgbClr val="002060"/>
              </a:solidFill>
              <a:latin typeface="Times New Roman" pitchFamily="18" charset="0"/>
              <a:cs typeface="Times New Roman"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495403" y="531471"/>
            <a:ext cx="8488909" cy="4722917"/>
          </a:xfrm>
          <a:prstGeom prst="rect">
            <a:avLst/>
          </a:prstGeom>
        </p:spPr>
      </p:pic>
    </p:spTree>
    <p:extLst>
      <p:ext uri="{BB962C8B-B14F-4D97-AF65-F5344CB8AC3E}">
        <p14:creationId xmlns:p14="http://schemas.microsoft.com/office/powerpoint/2010/main" val="351430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761372"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947231"/>
              <a:ext cx="1475415" cy="1199156"/>
            </a:xfrm>
            <a:prstGeom prst="rect">
              <a:avLst/>
            </a:prstGeom>
            <a:noFill/>
            <a:ln w="9525">
              <a:noFill/>
              <a:miter lim="800000"/>
              <a:headEnd/>
              <a:tailEnd/>
            </a:ln>
          </p:spPr>
          <p:txBody>
            <a:bodyPr anchor="ctr"/>
            <a:lstStyle/>
            <a:p>
              <a:pPr algn="ctr">
                <a:lnSpc>
                  <a:spcPct val="150000"/>
                </a:lnSpc>
              </a:pPr>
              <a:r>
                <a:rPr lang="en-US" altLang="zh-CN" sz="7000" b="1">
                  <a:solidFill>
                    <a:srgbClr val="FF0000"/>
                  </a:solidFill>
                  <a:latin typeface="Times New Roman" pitchFamily="18" charset="0"/>
                  <a:ea typeface="微软雅黑" pitchFamily="34" charset="-122"/>
                  <a:cs typeface="Times New Roman" pitchFamily="18" charset="0"/>
                </a:rPr>
                <a:t>10</a:t>
              </a:r>
              <a:endParaRPr lang="zh-CN" altLang="en-US" sz="7000" b="1" dirty="0">
                <a:solidFill>
                  <a:srgbClr val="FF0000"/>
                </a:solidFill>
                <a:latin typeface="Times New Roman" pitchFamily="18" charset="0"/>
                <a:ea typeface="微软雅黑" pitchFamily="34" charset="-122"/>
                <a:cs typeface="Times New Roman" pitchFamily="18" charset="0"/>
              </a:endParaRPr>
            </a:p>
          </p:txBody>
        </p:sp>
      </p:grpSp>
      <p:sp>
        <p:nvSpPr>
          <p:cNvPr id="8" name="Rectangle 7"/>
          <p:cNvSpPr/>
          <p:nvPr/>
        </p:nvSpPr>
        <p:spPr>
          <a:xfrm>
            <a:off x="2495403" y="5405667"/>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4000" b="1">
                <a:solidFill>
                  <a:srgbClr val="002060"/>
                </a:solidFill>
                <a:latin typeface="Times New Roman" pitchFamily="18" charset="0"/>
                <a:cs typeface="Times New Roman" pitchFamily="18" charset="0"/>
              </a:rPr>
              <a:t>Tuyên truyền bảo vệ môi trường</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495403" y="534646"/>
            <a:ext cx="8488909" cy="4719742"/>
          </a:xfrm>
          <a:prstGeom prst="rect">
            <a:avLst/>
          </a:prstGeom>
        </p:spPr>
      </p:pic>
    </p:spTree>
    <p:extLst>
      <p:ext uri="{BB962C8B-B14F-4D97-AF65-F5344CB8AC3E}">
        <p14:creationId xmlns:p14="http://schemas.microsoft.com/office/powerpoint/2010/main" val="8813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56512" y="1145332"/>
            <a:ext cx="7374341" cy="3170099"/>
          </a:xfrm>
          <a:prstGeom prst="rect">
            <a:avLst/>
          </a:prstGeom>
          <a:noFill/>
        </p:spPr>
        <p:txBody>
          <a:bodyPr wrap="square" rtlCol="0">
            <a:spAutoFit/>
          </a:bodyPr>
          <a:lstStyle/>
          <a:p>
            <a:pPr algn="ctr"/>
            <a:r>
              <a:rPr lang="en-US" sz="5000" b="1" dirty="0">
                <a:solidFill>
                  <a:srgbClr val="FF0000"/>
                </a:solidFill>
                <a:latin typeface="Times New Roman" pitchFamily="18" charset="0"/>
                <a:cs typeface="Times New Roman" pitchFamily="18" charset="0"/>
                <a:sym typeface="Nixie One"/>
              </a:rPr>
              <a:t>NHIỆM VỤ 1</a:t>
            </a:r>
          </a:p>
          <a:p>
            <a:pPr algn="ctr"/>
            <a:r>
              <a:rPr lang="vi-VN" sz="5000" b="1" dirty="0">
                <a:solidFill>
                  <a:srgbClr val="1F0ABC"/>
                </a:solidFill>
                <a:latin typeface="Times New Roman" pitchFamily="18" charset="0"/>
                <a:cs typeface="Times New Roman" pitchFamily="18" charset="0"/>
                <a:sym typeface="Nixie One"/>
              </a:rPr>
              <a:t>Tìm hiểu các hoạt động phát triển cộng đồng ở địa phương</a:t>
            </a:r>
            <a:endParaRPr lang="vi-VN" sz="50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29518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l="-8000" t="-10000" r="-8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A03BC0B-854F-7A1B-9B8D-18028E88ADDB}"/>
              </a:ext>
            </a:extLst>
          </p:cNvPr>
          <p:cNvGrpSpPr/>
          <p:nvPr/>
        </p:nvGrpSpPr>
        <p:grpSpPr>
          <a:xfrm>
            <a:off x="718194" y="29027"/>
            <a:ext cx="11103442" cy="895582"/>
            <a:chOff x="5194249" y="84187"/>
            <a:chExt cx="6606271" cy="1492761"/>
          </a:xfrm>
          <a:solidFill>
            <a:schemeClr val="bg2"/>
          </a:solidFill>
        </p:grpSpPr>
        <p:sp>
          <p:nvSpPr>
            <p:cNvPr id="16" name="Round Same Side Corner Rectangle 11">
              <a:extLst>
                <a:ext uri="{FF2B5EF4-FFF2-40B4-BE49-F238E27FC236}">
                  <a16:creationId xmlns:a16="http://schemas.microsoft.com/office/drawing/2014/main" id="{14A6A6D3-0AE1-A5C2-A781-174738B3CAAC}"/>
                </a:ext>
              </a:extLst>
            </p:cNvPr>
            <p:cNvSpPr/>
            <p:nvPr/>
          </p:nvSpPr>
          <p:spPr>
            <a:xfrm flipV="1">
              <a:off x="5250528" y="84187"/>
              <a:ext cx="6493713" cy="1492761"/>
            </a:xfrm>
            <a:prstGeom prst="round2SameRect">
              <a:avLst>
                <a:gd name="adj1" fmla="val 3772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7" name="TextBox 16">
              <a:extLst>
                <a:ext uri="{FF2B5EF4-FFF2-40B4-BE49-F238E27FC236}">
                  <a16:creationId xmlns:a16="http://schemas.microsoft.com/office/drawing/2014/main" id="{1DB3E993-271F-4AEA-00C8-AE8B066BA10E}"/>
                </a:ext>
              </a:extLst>
            </p:cNvPr>
            <p:cNvSpPr txBox="1"/>
            <p:nvPr/>
          </p:nvSpPr>
          <p:spPr>
            <a:xfrm>
              <a:off x="5194249" y="84187"/>
              <a:ext cx="6606271" cy="1436410"/>
            </a:xfrm>
            <a:prstGeom prst="rect">
              <a:avLst/>
            </a:prstGeom>
            <a:noFill/>
          </p:spPr>
          <p:txBody>
            <a:bodyPr wrap="square" rtlCol="0">
              <a:spAutoFit/>
            </a:bodyPr>
            <a:lstStyle/>
            <a:p>
              <a:pPr algn="ctr"/>
              <a:r>
                <a:rPr lang="vi-VN" sz="2500" b="1" dirty="0">
                  <a:solidFill>
                    <a:schemeClr val="bg1"/>
                  </a:solidFill>
                  <a:latin typeface="Cambria" pitchFamily="18" charset="0"/>
                  <a:cs typeface="Arial" panose="020B0604020202020204" pitchFamily="34" charset="0"/>
                </a:rPr>
                <a:t>Hoạt động 1: </a:t>
              </a:r>
              <a:endParaRPr lang="en-US" sz="2500" b="1" dirty="0">
                <a:solidFill>
                  <a:schemeClr val="bg1"/>
                </a:solidFill>
                <a:latin typeface="Cambria" pitchFamily="18" charset="0"/>
                <a:cs typeface="Arial" panose="020B0604020202020204" pitchFamily="34" charset="0"/>
              </a:endParaRPr>
            </a:p>
            <a:p>
              <a:pPr algn="ctr"/>
              <a:r>
                <a:rPr lang="vi-VN" sz="2500" b="1" dirty="0">
                  <a:solidFill>
                    <a:schemeClr val="bg1"/>
                  </a:solidFill>
                  <a:latin typeface="Cambria" pitchFamily="18" charset="0"/>
                  <a:cs typeface="Arial" panose="020B0604020202020204" pitchFamily="34" charset="0"/>
                </a:rPr>
                <a:t>Kể về những hoạt động phát triển cộng đồng ở địa phương em</a:t>
              </a:r>
              <a:endParaRPr lang="en-US" sz="2500" b="1" dirty="0">
                <a:solidFill>
                  <a:schemeClr val="bg1"/>
                </a:solidFill>
                <a:latin typeface="Cambria" pitchFamily="18" charset="0"/>
                <a:cs typeface="Arial" panose="020B0604020202020204" pitchFamily="34" charset="0"/>
              </a:endParaRPr>
            </a:p>
          </p:txBody>
        </p:sp>
      </p:grpSp>
      <p:sp>
        <p:nvSpPr>
          <p:cNvPr id="18" name="MH_Other_2"/>
          <p:cNvSpPr/>
          <p:nvPr>
            <p:custDataLst>
              <p:tags r:id="rId1"/>
            </p:custDataLst>
          </p:nvPr>
        </p:nvSpPr>
        <p:spPr bwMode="auto">
          <a:xfrm>
            <a:off x="5999075" y="1168281"/>
            <a:ext cx="914400" cy="91440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S</a:t>
            </a:r>
            <a:endParaRPr lang="zh-CN" altLang="en-US" sz="4500" b="1" dirty="0">
              <a:solidFill>
                <a:srgbClr val="002060"/>
              </a:solidFill>
              <a:latin typeface="UVN Bach Dang Nang" pitchFamily="18" charset="0"/>
              <a:cs typeface="+mn-ea"/>
              <a:sym typeface="+mn-lt"/>
            </a:endParaRPr>
          </a:p>
        </p:txBody>
      </p:sp>
      <p:sp>
        <p:nvSpPr>
          <p:cNvPr id="19" name="MH_Other_2"/>
          <p:cNvSpPr/>
          <p:nvPr>
            <p:custDataLst>
              <p:tags r:id="rId2"/>
            </p:custDataLst>
          </p:nvPr>
        </p:nvSpPr>
        <p:spPr bwMode="auto">
          <a:xfrm>
            <a:off x="2530854" y="1165843"/>
            <a:ext cx="822960" cy="822960"/>
          </a:xfrm>
          <a:prstGeom prst="ellipse">
            <a:avLst/>
          </a:prstGeom>
          <a:solidFill>
            <a:srgbClr val="FBB3F8"/>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20" name="MH_Other_2"/>
          <p:cNvSpPr/>
          <p:nvPr>
            <p:custDataLst>
              <p:tags r:id="rId3"/>
            </p:custDataLst>
          </p:nvPr>
        </p:nvSpPr>
        <p:spPr bwMode="auto">
          <a:xfrm>
            <a:off x="6700263" y="1182901"/>
            <a:ext cx="914400" cy="91440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Ứ</a:t>
            </a:r>
            <a:endParaRPr lang="zh-CN" altLang="en-US" sz="4500" b="1" dirty="0">
              <a:solidFill>
                <a:srgbClr val="002060"/>
              </a:solidFill>
              <a:latin typeface="UVN Bach Dang Nang" pitchFamily="18" charset="0"/>
              <a:cs typeface="+mn-ea"/>
              <a:sym typeface="+mn-lt"/>
            </a:endParaRPr>
          </a:p>
        </p:txBody>
      </p:sp>
      <p:sp>
        <p:nvSpPr>
          <p:cNvPr id="21" name="MH_Other_2"/>
          <p:cNvSpPr/>
          <p:nvPr>
            <p:custDataLst>
              <p:tags r:id="rId4"/>
            </p:custDataLst>
          </p:nvPr>
        </p:nvSpPr>
        <p:spPr bwMode="auto">
          <a:xfrm>
            <a:off x="7440311" y="1168281"/>
            <a:ext cx="914400" cy="91440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C</a:t>
            </a:r>
            <a:endParaRPr lang="zh-CN" altLang="en-US" sz="4500" b="1" dirty="0">
              <a:solidFill>
                <a:srgbClr val="002060"/>
              </a:solidFill>
              <a:latin typeface="UVN Bach Dang Nang" pitchFamily="18" charset="0"/>
              <a:cs typeface="+mn-ea"/>
              <a:sym typeface="+mn-lt"/>
            </a:endParaRPr>
          </a:p>
        </p:txBody>
      </p:sp>
      <p:sp>
        <p:nvSpPr>
          <p:cNvPr id="22" name="MH_Other_2"/>
          <p:cNvSpPr/>
          <p:nvPr>
            <p:custDataLst>
              <p:tags r:id="rId5"/>
            </p:custDataLst>
          </p:nvPr>
        </p:nvSpPr>
        <p:spPr bwMode="auto">
          <a:xfrm>
            <a:off x="3211132" y="1177219"/>
            <a:ext cx="822960" cy="822960"/>
          </a:xfrm>
          <a:prstGeom prst="ellipse">
            <a:avLst/>
          </a:prstGeom>
          <a:solidFill>
            <a:srgbClr val="FBB3F8"/>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I</a:t>
            </a:r>
            <a:endParaRPr lang="zh-CN" altLang="en-US" sz="4500" b="1" dirty="0">
              <a:solidFill>
                <a:srgbClr val="002060"/>
              </a:solidFill>
              <a:latin typeface="UVN Bach Dang Nang" pitchFamily="18" charset="0"/>
              <a:cs typeface="+mn-ea"/>
              <a:sym typeface="+mn-lt"/>
            </a:endParaRPr>
          </a:p>
        </p:txBody>
      </p:sp>
      <p:sp>
        <p:nvSpPr>
          <p:cNvPr id="23" name="MH_Other_2"/>
          <p:cNvSpPr/>
          <p:nvPr>
            <p:custDataLst>
              <p:tags r:id="rId6"/>
            </p:custDataLst>
          </p:nvPr>
        </p:nvSpPr>
        <p:spPr bwMode="auto">
          <a:xfrm>
            <a:off x="3885667" y="1168281"/>
            <a:ext cx="822960" cy="822960"/>
          </a:xfrm>
          <a:prstGeom prst="ellipse">
            <a:avLst/>
          </a:prstGeom>
          <a:solidFill>
            <a:srgbClr val="FBB3F8"/>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Ế</a:t>
            </a:r>
            <a:endParaRPr lang="zh-CN" altLang="en-US" sz="4500" b="1" dirty="0">
              <a:solidFill>
                <a:srgbClr val="002060"/>
              </a:solidFill>
              <a:latin typeface="UVN Bach Dang Nang" pitchFamily="18" charset="0"/>
              <a:cs typeface="+mn-ea"/>
              <a:sym typeface="+mn-lt"/>
            </a:endParaRPr>
          </a:p>
        </p:txBody>
      </p:sp>
      <p:sp>
        <p:nvSpPr>
          <p:cNvPr id="24" name="MH_Other_2"/>
          <p:cNvSpPr/>
          <p:nvPr>
            <p:custDataLst>
              <p:tags r:id="rId7"/>
            </p:custDataLst>
          </p:nvPr>
        </p:nvSpPr>
        <p:spPr bwMode="auto">
          <a:xfrm>
            <a:off x="4560202" y="1159343"/>
            <a:ext cx="822960" cy="822960"/>
          </a:xfrm>
          <a:prstGeom prst="ellipse">
            <a:avLst/>
          </a:prstGeom>
          <a:solidFill>
            <a:srgbClr val="FBB3F8"/>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P</a:t>
            </a:r>
            <a:endParaRPr lang="zh-CN" altLang="en-US" sz="4500" b="1" dirty="0">
              <a:solidFill>
                <a:srgbClr val="002060"/>
              </a:solidFill>
              <a:latin typeface="UVN Bach Dang Nang" pitchFamily="18" charset="0"/>
              <a:cs typeface="+mn-ea"/>
              <a:sym typeface="+mn-lt"/>
            </a:endParaRPr>
          </a:p>
        </p:txBody>
      </p:sp>
      <p:sp>
        <p:nvSpPr>
          <p:cNvPr id="25" name="Text Box 8"/>
          <p:cNvSpPr txBox="1">
            <a:spLocks noChangeArrowheads="1"/>
          </p:cNvSpPr>
          <p:nvPr/>
        </p:nvSpPr>
        <p:spPr bwMode="black">
          <a:xfrm>
            <a:off x="1026676" y="2097301"/>
            <a:ext cx="10423796" cy="42780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buFontTx/>
              <a:buChar char="-"/>
            </a:pPr>
            <a:r>
              <a:rPr lang="vi-VN" sz="3400" dirty="0">
                <a:solidFill>
                  <a:srgbClr val="002060"/>
                </a:solidFill>
                <a:latin typeface="Times New Roman" pitchFamily="18" charset="0"/>
                <a:cs typeface="Times New Roman" pitchFamily="18" charset="0"/>
              </a:rPr>
              <a:t>Thời gian của trò chơi: 3 phút</a:t>
            </a:r>
          </a:p>
          <a:p>
            <a:pPr marL="457200" indent="-457200" algn="just">
              <a:buFontTx/>
              <a:buChar char="-"/>
            </a:pPr>
            <a:r>
              <a:rPr lang="vi-VN" sz="3400" dirty="0">
                <a:solidFill>
                  <a:srgbClr val="002060"/>
                </a:solidFill>
                <a:latin typeface="Times New Roman" pitchFamily="18" charset="0"/>
                <a:cs typeface="Times New Roman" pitchFamily="18" charset="0"/>
              </a:rPr>
              <a:t>Mỗi nhóm viết lên bảng một hoạt động phát triển cộng đồng ở địa phương em (hoặc em đã tham gia).</a:t>
            </a:r>
          </a:p>
          <a:p>
            <a:pPr marL="457200" indent="-457200" algn="just">
              <a:buFontTx/>
              <a:buChar char="-"/>
            </a:pPr>
            <a:r>
              <a:rPr lang="vi-VN" sz="3400" dirty="0">
                <a:solidFill>
                  <a:srgbClr val="002060"/>
                </a:solidFill>
                <a:latin typeface="Times New Roman" pitchFamily="18" charset="0"/>
                <a:cs typeface="Times New Roman" pitchFamily="18" charset="0"/>
              </a:rPr>
              <a:t>Mỗi HS chỉ được viết một lần, viết xong sẽ chuyển phấn cho người tiếp theo lên viết (trong nhóm không được trùng nhau).</a:t>
            </a:r>
          </a:p>
          <a:p>
            <a:pPr marL="457200" indent="-457200" algn="just">
              <a:buFontTx/>
              <a:buChar char="-"/>
            </a:pPr>
            <a:r>
              <a:rPr lang="vi-VN" sz="3400" dirty="0">
                <a:solidFill>
                  <a:srgbClr val="002060"/>
                </a:solidFill>
                <a:latin typeface="Times New Roman" pitchFamily="18" charset="0"/>
                <a:cs typeface="Times New Roman" pitchFamily="18" charset="0"/>
              </a:rPr>
              <a:t>Nhóm nào viết được nhiều hơn, đúng hơn sẽ giành chiến thắng.</a:t>
            </a:r>
          </a:p>
        </p:txBody>
      </p:sp>
    </p:spTree>
    <p:extLst>
      <p:ext uri="{BB962C8B-B14F-4D97-AF65-F5344CB8AC3E}">
        <p14:creationId xmlns:p14="http://schemas.microsoft.com/office/powerpoint/2010/main" val="28190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circle(in)">
                                      <p:cBhvr>
                                        <p:cTn id="30" dur="20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5">
                                            <p:txEl>
                                              <p:pRg st="1" end="1"/>
                                            </p:txEl>
                                          </p:spTgt>
                                        </p:tgtEl>
                                        <p:attrNameLst>
                                          <p:attrName>style.visibility</p:attrName>
                                        </p:attrNameLst>
                                      </p:cBhvr>
                                      <p:to>
                                        <p:strVal val="visible"/>
                                      </p:to>
                                    </p:set>
                                    <p:animEffect transition="in" filter="circle(in)">
                                      <p:cBhvr>
                                        <p:cTn id="35" dur="2000"/>
                                        <p:tgtEl>
                                          <p:spTgt spid="2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5">
                                            <p:txEl>
                                              <p:pRg st="2" end="2"/>
                                            </p:txEl>
                                          </p:spTgt>
                                        </p:tgtEl>
                                        <p:attrNameLst>
                                          <p:attrName>style.visibility</p:attrName>
                                        </p:attrNameLst>
                                      </p:cBhvr>
                                      <p:to>
                                        <p:strVal val="visible"/>
                                      </p:to>
                                    </p:set>
                                    <p:animEffect transition="in" filter="circle(in)">
                                      <p:cBhvr>
                                        <p:cTn id="40" dur="2000"/>
                                        <p:tgtEl>
                                          <p:spTgt spid="2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xEl>
                                              <p:pRg st="3" end="3"/>
                                            </p:txEl>
                                          </p:spTgt>
                                        </p:tgtEl>
                                        <p:attrNameLst>
                                          <p:attrName>style.visibility</p:attrName>
                                        </p:attrNameLst>
                                      </p:cBhvr>
                                      <p:to>
                                        <p:strVal val="visible"/>
                                      </p:to>
                                    </p:set>
                                    <p:animEffect transition="in" filter="circle(in)">
                                      <p:cBhvr>
                                        <p:cTn id="45" dur="20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2" name="Rounded Rectangle 1"/>
          <p:cNvSpPr/>
          <p:nvPr/>
        </p:nvSpPr>
        <p:spPr>
          <a:xfrm>
            <a:off x="857304" y="173321"/>
            <a:ext cx="10920713" cy="632868"/>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1F0ABC"/>
                </a:solidFill>
                <a:latin typeface="Times New Roman" pitchFamily="18" charset="0"/>
                <a:cs typeface="Times New Roman" pitchFamily="18" charset="0"/>
              </a:rPr>
              <a:t>Những hoạt động phát triển cộng đồng thường có ở địa phương</a:t>
            </a:r>
            <a:endParaRPr lang="en-US" sz="3000" b="1" dirty="0">
              <a:solidFill>
                <a:srgbClr val="1F0ABC"/>
              </a:solidFill>
              <a:latin typeface="Times New Roman" pitchFamily="18" charset="0"/>
              <a:cs typeface="Times New Roman" pitchFamily="18" charset="0"/>
            </a:endParaRPr>
          </a:p>
        </p:txBody>
      </p:sp>
      <p:sp>
        <p:nvSpPr>
          <p:cNvPr id="8" name="Rectangle 7"/>
          <p:cNvSpPr/>
          <p:nvPr/>
        </p:nvSpPr>
        <p:spPr>
          <a:xfrm>
            <a:off x="1468471" y="1163501"/>
            <a:ext cx="9242534" cy="477054"/>
          </a:xfrm>
          <a:prstGeom prst="rect">
            <a:avLst/>
          </a:prstGeom>
          <a:solidFill>
            <a:schemeClr val="bg1"/>
          </a:solidFill>
        </p:spPr>
        <p:txBody>
          <a:bodyPr wrap="square">
            <a:spAutoFit/>
          </a:bodyPr>
          <a:lstStyle/>
          <a:p>
            <a:r>
              <a:rPr lang="vi-VN" sz="2400" b="1" dirty="0">
                <a:solidFill>
                  <a:srgbClr val="002060"/>
                </a:solidFill>
                <a:latin typeface="Cambria" pitchFamily="18" charset="0"/>
                <a:cs typeface="Times New Roman" pitchFamily="18" charset="0"/>
              </a:rPr>
              <a:t>Gìn giữ, xây dựng môi trường xanh – sạch – đẹp</a:t>
            </a:r>
            <a:endParaRPr lang="en-US" sz="2400" b="1" dirty="0">
              <a:solidFill>
                <a:srgbClr val="002060"/>
              </a:solidFill>
              <a:latin typeface="Cambria" pitchFamily="18" charset="0"/>
              <a:cs typeface="Times New Roman" pitchFamily="18" charset="0"/>
            </a:endParaRPr>
          </a:p>
        </p:txBody>
      </p:sp>
      <p:sp>
        <p:nvSpPr>
          <p:cNvPr id="9" name="Rectangle 8"/>
          <p:cNvSpPr/>
          <p:nvPr/>
        </p:nvSpPr>
        <p:spPr>
          <a:xfrm>
            <a:off x="1474121" y="1774346"/>
            <a:ext cx="10510097" cy="477054"/>
          </a:xfrm>
          <a:prstGeom prst="rect">
            <a:avLst/>
          </a:prstGeom>
          <a:noFill/>
        </p:spPr>
        <p:txBody>
          <a:bodyPr wrap="square">
            <a:spAutoFit/>
          </a:bodyPr>
          <a:lstStyle/>
          <a:p>
            <a:r>
              <a:rPr lang="vi-VN" sz="2400" b="1" dirty="0">
                <a:solidFill>
                  <a:srgbClr val="002060"/>
                </a:solidFill>
                <a:latin typeface="Cambria" pitchFamily="18" charset="0"/>
                <a:cs typeface="Times New Roman" pitchFamily="18" charset="0"/>
              </a:rPr>
              <a:t>Xây dựng nếp sống văn minh</a:t>
            </a:r>
            <a:endParaRPr lang="en-US" sz="2400" b="1" dirty="0">
              <a:solidFill>
                <a:srgbClr val="002060"/>
              </a:solidFill>
              <a:latin typeface="Cambria" pitchFamily="18" charset="0"/>
              <a:cs typeface="Times New Roman" pitchFamily="18" charset="0"/>
            </a:endParaRPr>
          </a:p>
        </p:txBody>
      </p:sp>
      <p:sp>
        <p:nvSpPr>
          <p:cNvPr id="10" name="Rectangle 9"/>
          <p:cNvSpPr/>
          <p:nvPr/>
        </p:nvSpPr>
        <p:spPr>
          <a:xfrm>
            <a:off x="1493419" y="2386923"/>
            <a:ext cx="10488773" cy="477054"/>
          </a:xfrm>
          <a:prstGeom prst="rect">
            <a:avLst/>
          </a:prstGeom>
          <a:noFill/>
        </p:spPr>
        <p:txBody>
          <a:bodyPr wrap="square">
            <a:spAutoFit/>
          </a:bodyPr>
          <a:lstStyle/>
          <a:p>
            <a:r>
              <a:rPr lang="vi-VN" sz="2400" b="1" dirty="0">
                <a:solidFill>
                  <a:srgbClr val="002060"/>
                </a:solidFill>
                <a:latin typeface="Cambria" pitchFamily="18" charset="0"/>
                <a:cs typeface="Times New Roman" pitchFamily="18" charset="0"/>
              </a:rPr>
              <a:t>Bảo tồn cảnh quan thiên nhiên, danh lam thắng cảnh địa phương</a:t>
            </a:r>
          </a:p>
        </p:txBody>
      </p:sp>
      <p:sp>
        <p:nvSpPr>
          <p:cNvPr id="11" name="Rectangle 10"/>
          <p:cNvSpPr/>
          <p:nvPr/>
        </p:nvSpPr>
        <p:spPr>
          <a:xfrm>
            <a:off x="1464296" y="3012377"/>
            <a:ext cx="9242534" cy="461665"/>
          </a:xfrm>
          <a:prstGeom prst="rect">
            <a:avLst/>
          </a:prstGeom>
          <a:solidFill>
            <a:schemeClr val="bg1"/>
          </a:solidFill>
        </p:spPr>
        <p:txBody>
          <a:bodyPr wrap="square">
            <a:spAutoFit/>
          </a:bodyPr>
          <a:lstStyle/>
          <a:p>
            <a:r>
              <a:rPr lang="vi-VN" sz="2400" b="1" dirty="0">
                <a:solidFill>
                  <a:srgbClr val="002060"/>
                </a:solidFill>
                <a:latin typeface="Cambria" pitchFamily="18" charset="0"/>
                <a:cs typeface="Times New Roman" pitchFamily="18" charset="0"/>
              </a:rPr>
              <a:t>Tiếp nối, giữ gìn nghề truyền thống.</a:t>
            </a:r>
          </a:p>
        </p:txBody>
      </p:sp>
      <p:sp>
        <p:nvSpPr>
          <p:cNvPr id="12" name="Rectangle 11"/>
          <p:cNvSpPr/>
          <p:nvPr/>
        </p:nvSpPr>
        <p:spPr>
          <a:xfrm>
            <a:off x="1460475" y="3656544"/>
            <a:ext cx="9242534" cy="461665"/>
          </a:xfrm>
          <a:prstGeom prst="rect">
            <a:avLst/>
          </a:prstGeom>
          <a:solidFill>
            <a:schemeClr val="bg1"/>
          </a:solidFill>
        </p:spPr>
        <p:txBody>
          <a:bodyPr wrap="square">
            <a:spAutoFit/>
          </a:bodyPr>
          <a:lstStyle/>
          <a:p>
            <a:r>
              <a:rPr lang="vi-VN" sz="2400" b="1" dirty="0">
                <a:solidFill>
                  <a:srgbClr val="002060"/>
                </a:solidFill>
                <a:latin typeface="Cambria" pitchFamily="18" charset="0"/>
                <a:cs typeface="Times New Roman" pitchFamily="18" charset="0"/>
              </a:rPr>
              <a:t>Lưu giữ nghệ thuật, lễ hội truyền thống</a:t>
            </a:r>
          </a:p>
        </p:txBody>
      </p:sp>
      <p:sp>
        <p:nvSpPr>
          <p:cNvPr id="13" name="Sun 12"/>
          <p:cNvSpPr/>
          <p:nvPr/>
        </p:nvSpPr>
        <p:spPr>
          <a:xfrm>
            <a:off x="849344" y="1163501"/>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itchFamily="18" charset="0"/>
            </a:endParaRPr>
          </a:p>
        </p:txBody>
      </p:sp>
      <p:sp>
        <p:nvSpPr>
          <p:cNvPr id="14" name="Sun 13"/>
          <p:cNvSpPr/>
          <p:nvPr/>
        </p:nvSpPr>
        <p:spPr>
          <a:xfrm>
            <a:off x="849344" y="1761358"/>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itchFamily="18" charset="0"/>
            </a:endParaRPr>
          </a:p>
        </p:txBody>
      </p:sp>
      <p:sp>
        <p:nvSpPr>
          <p:cNvPr id="15" name="Sun 14"/>
          <p:cNvSpPr/>
          <p:nvPr/>
        </p:nvSpPr>
        <p:spPr>
          <a:xfrm>
            <a:off x="849344" y="2354918"/>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itchFamily="18" charset="0"/>
            </a:endParaRPr>
          </a:p>
        </p:txBody>
      </p:sp>
      <p:sp>
        <p:nvSpPr>
          <p:cNvPr id="16" name="Sun 15"/>
          <p:cNvSpPr/>
          <p:nvPr/>
        </p:nvSpPr>
        <p:spPr>
          <a:xfrm>
            <a:off x="849344" y="2998915"/>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itchFamily="18" charset="0"/>
            </a:endParaRPr>
          </a:p>
        </p:txBody>
      </p:sp>
      <p:sp>
        <p:nvSpPr>
          <p:cNvPr id="17" name="Sun 16"/>
          <p:cNvSpPr/>
          <p:nvPr/>
        </p:nvSpPr>
        <p:spPr>
          <a:xfrm>
            <a:off x="833901" y="3601952"/>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itchFamily="18" charset="0"/>
            </a:endParaRPr>
          </a:p>
        </p:txBody>
      </p:sp>
      <p:sp>
        <p:nvSpPr>
          <p:cNvPr id="18" name="Rectangle 17"/>
          <p:cNvSpPr/>
          <p:nvPr/>
        </p:nvSpPr>
        <p:spPr>
          <a:xfrm>
            <a:off x="1435268" y="4254407"/>
            <a:ext cx="9242534" cy="477054"/>
          </a:xfrm>
          <a:prstGeom prst="rect">
            <a:avLst/>
          </a:prstGeom>
          <a:solidFill>
            <a:schemeClr val="bg1"/>
          </a:solidFill>
        </p:spPr>
        <p:txBody>
          <a:bodyPr wrap="square">
            <a:spAutoFit/>
          </a:bodyPr>
          <a:lstStyle/>
          <a:p>
            <a:r>
              <a:rPr lang="vi-VN" sz="2400" b="1" dirty="0">
                <a:solidFill>
                  <a:srgbClr val="002060"/>
                </a:solidFill>
                <a:latin typeface="Cambria" pitchFamily="18" charset="0"/>
                <a:cs typeface="Times New Roman" pitchFamily="18" charset="0"/>
              </a:rPr>
              <a:t>Hoạt động đền ơn, đáp nghĩa.</a:t>
            </a:r>
          </a:p>
        </p:txBody>
      </p:sp>
      <p:sp>
        <p:nvSpPr>
          <p:cNvPr id="19" name="Sun 18"/>
          <p:cNvSpPr/>
          <p:nvPr/>
        </p:nvSpPr>
        <p:spPr>
          <a:xfrm>
            <a:off x="849344" y="4240945"/>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itchFamily="18" charset="0"/>
            </a:endParaRPr>
          </a:p>
        </p:txBody>
      </p:sp>
      <p:sp>
        <p:nvSpPr>
          <p:cNvPr id="21" name="Rectangle 20"/>
          <p:cNvSpPr/>
          <p:nvPr/>
        </p:nvSpPr>
        <p:spPr>
          <a:xfrm>
            <a:off x="1470230" y="4859816"/>
            <a:ext cx="9242534" cy="461665"/>
          </a:xfrm>
          <a:prstGeom prst="rect">
            <a:avLst/>
          </a:prstGeom>
          <a:solidFill>
            <a:schemeClr val="bg1"/>
          </a:solidFill>
        </p:spPr>
        <p:txBody>
          <a:bodyPr wrap="square">
            <a:spAutoFit/>
          </a:bodyPr>
          <a:lstStyle/>
          <a:p>
            <a:r>
              <a:rPr lang="vi-VN" sz="2400" b="1" dirty="0">
                <a:solidFill>
                  <a:srgbClr val="002060"/>
                </a:solidFill>
                <a:latin typeface="Cambria" pitchFamily="18" charset="0"/>
                <a:cs typeface="Times New Roman" pitchFamily="18" charset="0"/>
              </a:rPr>
              <a:t>Hoạt động từ thiện, nhân đạo.</a:t>
            </a:r>
          </a:p>
        </p:txBody>
      </p:sp>
      <p:sp>
        <p:nvSpPr>
          <p:cNvPr id="22" name="Sun 21"/>
          <p:cNvSpPr/>
          <p:nvPr/>
        </p:nvSpPr>
        <p:spPr>
          <a:xfrm>
            <a:off x="843656" y="4805224"/>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itchFamily="18" charset="0"/>
            </a:endParaRPr>
          </a:p>
        </p:txBody>
      </p:sp>
      <p:sp>
        <p:nvSpPr>
          <p:cNvPr id="23" name="Rectangle 22"/>
          <p:cNvSpPr/>
          <p:nvPr/>
        </p:nvSpPr>
        <p:spPr>
          <a:xfrm>
            <a:off x="1445023" y="5457679"/>
            <a:ext cx="9242534" cy="461665"/>
          </a:xfrm>
          <a:prstGeom prst="rect">
            <a:avLst/>
          </a:prstGeom>
          <a:solidFill>
            <a:schemeClr val="bg1"/>
          </a:solidFill>
        </p:spPr>
        <p:txBody>
          <a:bodyPr wrap="square">
            <a:spAutoFit/>
          </a:bodyPr>
          <a:lstStyle/>
          <a:p>
            <a:r>
              <a:rPr lang="vi-VN" sz="2400" b="1" dirty="0">
                <a:solidFill>
                  <a:srgbClr val="002060"/>
                </a:solidFill>
                <a:latin typeface="Cambria" pitchFamily="18" charset="0"/>
                <a:cs typeface="Times New Roman" pitchFamily="18" charset="0"/>
              </a:rPr>
              <a:t>Các hoạt động tuyên truyền ở địa phương.</a:t>
            </a:r>
          </a:p>
        </p:txBody>
      </p:sp>
      <p:sp>
        <p:nvSpPr>
          <p:cNvPr id="24" name="Sun 23"/>
          <p:cNvSpPr/>
          <p:nvPr/>
        </p:nvSpPr>
        <p:spPr>
          <a:xfrm>
            <a:off x="859099" y="5444217"/>
            <a:ext cx="571410" cy="504021"/>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2967"/>
          <a:stretch/>
        </p:blipFill>
        <p:spPr>
          <a:xfrm>
            <a:off x="6805193" y="2354221"/>
            <a:ext cx="5386807" cy="4114817"/>
          </a:xfrm>
          <a:prstGeom prst="rect">
            <a:avLst/>
          </a:prstGeom>
        </p:spPr>
      </p:pic>
    </p:spTree>
    <p:extLst>
      <p:ext uri="{BB962C8B-B14F-4D97-AF65-F5344CB8AC3E}">
        <p14:creationId xmlns:p14="http://schemas.microsoft.com/office/powerpoint/2010/main" val="36933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circle(in)">
                                      <p:cBhvr>
                                        <p:cTn id="65" dur="20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A03BC0B-854F-7A1B-9B8D-18028E88ADDB}"/>
              </a:ext>
            </a:extLst>
          </p:cNvPr>
          <p:cNvGrpSpPr/>
          <p:nvPr/>
        </p:nvGrpSpPr>
        <p:grpSpPr>
          <a:xfrm>
            <a:off x="718194" y="29027"/>
            <a:ext cx="11103442" cy="895582"/>
            <a:chOff x="5194249" y="84187"/>
            <a:chExt cx="6606271" cy="1492761"/>
          </a:xfrm>
          <a:solidFill>
            <a:schemeClr val="bg2"/>
          </a:solidFill>
        </p:grpSpPr>
        <p:sp>
          <p:nvSpPr>
            <p:cNvPr id="16" name="Round Same Side Corner Rectangle 11">
              <a:extLst>
                <a:ext uri="{FF2B5EF4-FFF2-40B4-BE49-F238E27FC236}">
                  <a16:creationId xmlns:a16="http://schemas.microsoft.com/office/drawing/2014/main" id="{14A6A6D3-0AE1-A5C2-A781-174738B3CAAC}"/>
                </a:ext>
              </a:extLst>
            </p:cNvPr>
            <p:cNvSpPr/>
            <p:nvPr/>
          </p:nvSpPr>
          <p:spPr>
            <a:xfrm flipV="1">
              <a:off x="5250528" y="84187"/>
              <a:ext cx="6493713" cy="1492761"/>
            </a:xfrm>
            <a:prstGeom prst="round2SameRect">
              <a:avLst>
                <a:gd name="adj1" fmla="val 3772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7" name="TextBox 16">
              <a:extLst>
                <a:ext uri="{FF2B5EF4-FFF2-40B4-BE49-F238E27FC236}">
                  <a16:creationId xmlns:a16="http://schemas.microsoft.com/office/drawing/2014/main" id="{1DB3E993-271F-4AEA-00C8-AE8B066BA10E}"/>
                </a:ext>
              </a:extLst>
            </p:cNvPr>
            <p:cNvSpPr txBox="1"/>
            <p:nvPr/>
          </p:nvSpPr>
          <p:spPr>
            <a:xfrm>
              <a:off x="5194249" y="84187"/>
              <a:ext cx="6606271" cy="1436410"/>
            </a:xfrm>
            <a:prstGeom prst="rect">
              <a:avLst/>
            </a:prstGeom>
            <a:noFill/>
          </p:spPr>
          <p:txBody>
            <a:bodyPr wrap="square" rtlCol="0">
              <a:spAutoFit/>
            </a:bodyPr>
            <a:lstStyle/>
            <a:p>
              <a:pPr algn="ctr"/>
              <a:r>
                <a:rPr lang="vi-VN" sz="2500" b="1" dirty="0">
                  <a:solidFill>
                    <a:schemeClr val="bg1"/>
                  </a:solidFill>
                  <a:latin typeface="Cambria" pitchFamily="18" charset="0"/>
                  <a:cs typeface="Arial" panose="020B0604020202020204" pitchFamily="34" charset="0"/>
                </a:rPr>
                <a:t>Hoạt động 2: Chia sẻ những việc làm của em góp phần phát triển cộng đồng ở địa phương</a:t>
              </a:r>
              <a:endParaRPr lang="en-US" sz="2500" b="1" dirty="0">
                <a:solidFill>
                  <a:schemeClr val="bg1"/>
                </a:solidFill>
                <a:latin typeface="Cambria" pitchFamily="18" charset="0"/>
                <a:cs typeface="Arial" panose="020B0604020202020204" pitchFamily="34" charset="0"/>
              </a:endParaRPr>
            </a:p>
          </p:txBody>
        </p:sp>
      </p:gr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1108"/>
          <a:stretch/>
        </p:blipFill>
        <p:spPr>
          <a:xfrm rot="704012">
            <a:off x="657573" y="3248996"/>
            <a:ext cx="3324206" cy="3126240"/>
          </a:xfrm>
          <a:prstGeom prst="rect">
            <a:avLst/>
          </a:prstGeom>
        </p:spPr>
      </p:pic>
      <p:sp>
        <p:nvSpPr>
          <p:cNvPr id="14" name="Cloud Callout 13"/>
          <p:cNvSpPr/>
          <p:nvPr/>
        </p:nvSpPr>
        <p:spPr>
          <a:xfrm rot="4011309">
            <a:off x="4567654" y="412381"/>
            <a:ext cx="4498508" cy="5820512"/>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1259258">
            <a:off x="4456203" y="2272021"/>
            <a:ext cx="4721409" cy="200440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3000" b="1" i="1" dirty="0">
                <a:solidFill>
                  <a:srgbClr val="002060"/>
                </a:solidFill>
                <a:latin typeface="Cambria" pitchFamily="18" charset="0"/>
                <a:cs typeface="Calibri" pitchFamily="34" charset="0"/>
              </a:rPr>
              <a:t>Em hãy chia sẻ những việc bản thân đã làm để góp phần phát triển cộng đồng ở địa phương.</a:t>
            </a:r>
            <a:endParaRPr lang="en-US" sz="3000" b="1" i="1" dirty="0">
              <a:solidFill>
                <a:srgbClr val="002060"/>
              </a:solidFill>
              <a:latin typeface="Cambria" pitchFamily="18" charset="0"/>
              <a:cs typeface="Calibri" pitchFamily="34" charset="0"/>
            </a:endParaRPr>
          </a:p>
        </p:txBody>
      </p:sp>
    </p:spTree>
    <p:extLst>
      <p:ext uri="{BB962C8B-B14F-4D97-AF65-F5344CB8AC3E}">
        <p14:creationId xmlns:p14="http://schemas.microsoft.com/office/powerpoint/2010/main" val="29456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2" name="Rounded Rectangle 1"/>
          <p:cNvSpPr/>
          <p:nvPr/>
        </p:nvSpPr>
        <p:spPr>
          <a:xfrm>
            <a:off x="857304" y="173321"/>
            <a:ext cx="10920713" cy="632868"/>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1F0ABC"/>
                </a:solidFill>
                <a:latin typeface="Times New Roman" pitchFamily="18" charset="0"/>
                <a:cs typeface="Times New Roman" pitchFamily="18" charset="0"/>
              </a:rPr>
              <a:t>Những hoạt động phát triển cộng đồng </a:t>
            </a:r>
            <a:r>
              <a:rPr lang="en-US" sz="3000" b="1" dirty="0">
                <a:solidFill>
                  <a:srgbClr val="1F0ABC"/>
                </a:solidFill>
                <a:latin typeface="Times New Roman" pitchFamily="18" charset="0"/>
                <a:cs typeface="Times New Roman" pitchFamily="18" charset="0"/>
              </a:rPr>
              <a:t>phù hợp với lứa tuổi HS</a:t>
            </a:r>
          </a:p>
        </p:txBody>
      </p:sp>
      <p:sp>
        <p:nvSpPr>
          <p:cNvPr id="20" name="Rectangle 19"/>
          <p:cNvSpPr/>
          <p:nvPr/>
        </p:nvSpPr>
        <p:spPr>
          <a:xfrm>
            <a:off x="764273" y="1339758"/>
            <a:ext cx="4995086"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Dọn vệ sinh môi trường</a:t>
            </a:r>
          </a:p>
        </p:txBody>
      </p:sp>
      <p:sp>
        <p:nvSpPr>
          <p:cNvPr id="25" name="Rectangle 24"/>
          <p:cNvSpPr/>
          <p:nvPr/>
        </p:nvSpPr>
        <p:spPr>
          <a:xfrm>
            <a:off x="764273" y="2843286"/>
            <a:ext cx="4995086"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Tuyên truyền văn hóa giao thông, văn hóa ứng xử nơi công cộng, bảo vệ môi trường…</a:t>
            </a:r>
          </a:p>
        </p:txBody>
      </p:sp>
      <p:sp>
        <p:nvSpPr>
          <p:cNvPr id="26" name="Rectangle 25"/>
          <p:cNvSpPr/>
          <p:nvPr/>
        </p:nvSpPr>
        <p:spPr>
          <a:xfrm>
            <a:off x="2087474" y="4776720"/>
            <a:ext cx="8214707"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Hoạt động uống nước nhớ nguồn: chăm sóc nghĩa trang liệt sỹ, thăm gia đình có công với cách mạng…</a:t>
            </a:r>
          </a:p>
        </p:txBody>
      </p:sp>
      <p:sp>
        <p:nvSpPr>
          <p:cNvPr id="27" name="Rectangle 26"/>
          <p:cNvSpPr/>
          <p:nvPr/>
        </p:nvSpPr>
        <p:spPr>
          <a:xfrm>
            <a:off x="6481436" y="1339757"/>
            <a:ext cx="4995086"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Chăm sóc cảnh quan thiên nhiên</a:t>
            </a:r>
          </a:p>
        </p:txBody>
      </p:sp>
      <p:sp>
        <p:nvSpPr>
          <p:cNvPr id="28" name="Rectangle 27"/>
          <p:cNvSpPr/>
          <p:nvPr/>
        </p:nvSpPr>
        <p:spPr>
          <a:xfrm>
            <a:off x="6481436" y="2813329"/>
            <a:ext cx="4995086"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Tham gia hoạt động thiện nguyện, nhân đạo</a:t>
            </a:r>
          </a:p>
        </p:txBody>
      </p:sp>
    </p:spTree>
    <p:extLst>
      <p:ext uri="{BB962C8B-B14F-4D97-AF65-F5344CB8AC3E}">
        <p14:creationId xmlns:p14="http://schemas.microsoft.com/office/powerpoint/2010/main" val="27701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69995" y="1513820"/>
            <a:ext cx="7820166" cy="2400657"/>
          </a:xfrm>
          <a:prstGeom prst="rect">
            <a:avLst/>
          </a:prstGeom>
          <a:noFill/>
        </p:spPr>
        <p:txBody>
          <a:bodyPr wrap="square" rtlCol="0">
            <a:spAutoFit/>
          </a:bodyPr>
          <a:lstStyle/>
          <a:p>
            <a:pPr algn="ctr"/>
            <a:r>
              <a:rPr lang="en-US" sz="5000" b="1" dirty="0">
                <a:solidFill>
                  <a:srgbClr val="FF0000"/>
                </a:solidFill>
                <a:latin typeface="Times New Roman" pitchFamily="18" charset="0"/>
                <a:cs typeface="Times New Roman" pitchFamily="18" charset="0"/>
                <a:sym typeface="Nixie One"/>
              </a:rPr>
              <a:t>NHIỆM VỤ 2</a:t>
            </a:r>
          </a:p>
          <a:p>
            <a:pPr algn="ctr"/>
            <a:r>
              <a:rPr lang="vi-VN" sz="5000" b="1" dirty="0">
                <a:solidFill>
                  <a:srgbClr val="1F0ABC"/>
                </a:solidFill>
                <a:latin typeface="Times New Roman" pitchFamily="18" charset="0"/>
                <a:cs typeface="Times New Roman" pitchFamily="18" charset="0"/>
                <a:sym typeface="Nixie One"/>
              </a:rPr>
              <a:t>Lập và thực hiện kế hoạch hoạt động thiện nguyện</a:t>
            </a:r>
            <a:endParaRPr lang="vi-VN" sz="50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92093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91737" y="1268162"/>
            <a:ext cx="9476096" cy="861774"/>
          </a:xfrm>
          <a:prstGeom prst="rect">
            <a:avLst/>
          </a:prstGeom>
          <a:noFill/>
        </p:spPr>
        <p:txBody>
          <a:bodyPr wrap="square" rtlCol="0">
            <a:spAutoFit/>
          </a:bodyPr>
          <a:lstStyle/>
          <a:p>
            <a:pPr algn="ctr"/>
            <a:r>
              <a:rPr lang="en-US" sz="5000" b="1">
                <a:solidFill>
                  <a:srgbClr val="FF0000"/>
                </a:solidFill>
                <a:latin typeface="Times New Roman" pitchFamily="18" charset="0"/>
                <a:cs typeface="Times New Roman" pitchFamily="18" charset="0"/>
                <a:sym typeface="Nixie One"/>
              </a:rPr>
              <a:t>HOẠT ĐỘNG KHỞI ĐỘNG</a:t>
            </a:r>
            <a:endParaRPr lang="vi-VN" sz="5000" b="1" dirty="0">
              <a:solidFill>
                <a:srgbClr val="C00000"/>
              </a:solidFill>
              <a:latin typeface="Times New Roman" pitchFamily="18" charset="0"/>
              <a:ea typeface="Nixie One"/>
              <a:cs typeface="Times New Roman" pitchFamily="18" charset="0"/>
              <a:sym typeface="Nixie On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065" y="2129936"/>
            <a:ext cx="3580192" cy="2921920"/>
          </a:xfrm>
          <a:prstGeom prst="rect">
            <a:avLst/>
          </a:prstGeom>
        </p:spPr>
      </p:pic>
    </p:spTree>
    <p:extLst>
      <p:ext uri="{BB962C8B-B14F-4D97-AF65-F5344CB8AC3E}">
        <p14:creationId xmlns:p14="http://schemas.microsoft.com/office/powerpoint/2010/main" val="30286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pic>
        <p:nvPicPr>
          <p:cNvPr id="4"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46" y="678899"/>
            <a:ext cx="3159726" cy="240950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459342" y="1135306"/>
            <a:ext cx="7293504" cy="185154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2060"/>
              </a:solidFill>
              <a:latin typeface="Times New Roman" pitchFamily="18" charset="0"/>
              <a:cs typeface="Times New Roman" pitchFamily="18" charset="0"/>
            </a:endParaRPr>
          </a:p>
        </p:txBody>
      </p:sp>
      <p:sp>
        <p:nvSpPr>
          <p:cNvPr id="6" name="TextBox 5"/>
          <p:cNvSpPr txBox="1"/>
          <p:nvPr/>
        </p:nvSpPr>
        <p:spPr>
          <a:xfrm>
            <a:off x="4719313" y="1329965"/>
            <a:ext cx="6983216" cy="1338828"/>
          </a:xfrm>
          <a:prstGeom prst="rect">
            <a:avLst/>
          </a:prstGeom>
          <a:noFill/>
        </p:spPr>
        <p:txBody>
          <a:bodyPr wrap="square" rtlCol="0">
            <a:spAutoFit/>
          </a:bodyPr>
          <a:lstStyle/>
          <a:p>
            <a:pPr lvl="0" algn="just"/>
            <a:r>
              <a:rPr lang="vi-VN" sz="2700" b="1" dirty="0">
                <a:solidFill>
                  <a:srgbClr val="002060"/>
                </a:solidFill>
                <a:latin typeface="Times New Roman" pitchFamily="18" charset="0"/>
                <a:cs typeface="Times New Roman" pitchFamily="18" charset="0"/>
              </a:rPr>
              <a:t>Em hãy lập một kế hoạch hoạt động thiện nguyện phù hợp với điều kiện thực hiện của em theo gợi ý trong SGK trang 51.</a:t>
            </a:r>
            <a:endParaRPr lang="vi-VN" sz="2700" b="1" dirty="0">
              <a:solidFill>
                <a:srgbClr val="002060"/>
              </a:solidFill>
              <a:latin typeface="Times New Roman" pitchFamily="18" charset="0"/>
              <a:ea typeface="Nixie One"/>
              <a:cs typeface="Times New Roman" pitchFamily="18" charset="0"/>
              <a:sym typeface="Nixie One"/>
            </a:endParaRPr>
          </a:p>
        </p:txBody>
      </p:sp>
      <p:sp>
        <p:nvSpPr>
          <p:cNvPr id="7" name="Rounded Rectangle 6"/>
          <p:cNvSpPr/>
          <p:nvPr/>
        </p:nvSpPr>
        <p:spPr>
          <a:xfrm>
            <a:off x="3936668" y="1700873"/>
            <a:ext cx="782644"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1</a:t>
            </a:r>
          </a:p>
        </p:txBody>
      </p:sp>
      <p:sp>
        <p:nvSpPr>
          <p:cNvPr id="9" name="Rounded Rectangle 8"/>
          <p:cNvSpPr/>
          <p:nvPr/>
        </p:nvSpPr>
        <p:spPr>
          <a:xfrm>
            <a:off x="4459342" y="3696281"/>
            <a:ext cx="7299902" cy="128569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02060"/>
              </a:solidFill>
              <a:latin typeface="Times New Roman" pitchFamily="18" charset="0"/>
              <a:cs typeface="Times New Roman" pitchFamily="18" charset="0"/>
            </a:endParaRPr>
          </a:p>
        </p:txBody>
      </p:sp>
      <p:sp>
        <p:nvSpPr>
          <p:cNvPr id="10" name="TextBox 9"/>
          <p:cNvSpPr txBox="1"/>
          <p:nvPr/>
        </p:nvSpPr>
        <p:spPr>
          <a:xfrm>
            <a:off x="4848837" y="3890940"/>
            <a:ext cx="6608663" cy="923330"/>
          </a:xfrm>
          <a:prstGeom prst="rect">
            <a:avLst/>
          </a:prstGeom>
          <a:noFill/>
        </p:spPr>
        <p:txBody>
          <a:bodyPr wrap="square" rtlCol="0">
            <a:spAutoFit/>
          </a:bodyPr>
          <a:lstStyle/>
          <a:p>
            <a:pPr lvl="0" algn="ctr"/>
            <a:r>
              <a:rPr lang="vi-VN" sz="2700" b="1" dirty="0">
                <a:solidFill>
                  <a:srgbClr val="002060"/>
                </a:solidFill>
                <a:latin typeface="Times New Roman" pitchFamily="18" charset="0"/>
                <a:cs typeface="Times New Roman" pitchFamily="18" charset="0"/>
              </a:rPr>
              <a:t>Thực hiện kế hoạch hoạt động thiện nguyện đã lập.</a:t>
            </a:r>
            <a:endParaRPr lang="vi-VN" sz="2700" b="1" dirty="0">
              <a:solidFill>
                <a:srgbClr val="002060"/>
              </a:solidFill>
              <a:latin typeface="Times New Roman" pitchFamily="18" charset="0"/>
              <a:ea typeface="Nixie One"/>
              <a:cs typeface="Times New Roman" pitchFamily="18" charset="0"/>
              <a:sym typeface="Nixie One"/>
            </a:endParaRPr>
          </a:p>
        </p:txBody>
      </p:sp>
      <p:sp>
        <p:nvSpPr>
          <p:cNvPr id="11" name="Rounded Rectangle 10"/>
          <p:cNvSpPr/>
          <p:nvPr/>
        </p:nvSpPr>
        <p:spPr>
          <a:xfrm>
            <a:off x="3985716" y="4022692"/>
            <a:ext cx="782644"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2</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56" y="3370996"/>
            <a:ext cx="3563260" cy="2797791"/>
          </a:xfrm>
          <a:prstGeom prst="rect">
            <a:avLst/>
          </a:prstGeom>
        </p:spPr>
      </p:pic>
    </p:spTree>
    <p:extLst>
      <p:ext uri="{BB962C8B-B14F-4D97-AF65-F5344CB8AC3E}">
        <p14:creationId xmlns:p14="http://schemas.microsoft.com/office/powerpoint/2010/main" val="418306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8" name="Rounded Rectangle 7"/>
          <p:cNvSpPr/>
          <p:nvPr/>
        </p:nvSpPr>
        <p:spPr>
          <a:xfrm>
            <a:off x="688995" y="4153197"/>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9" name="Rounded Rectangle 8"/>
          <p:cNvSpPr/>
          <p:nvPr/>
        </p:nvSpPr>
        <p:spPr>
          <a:xfrm>
            <a:off x="747162" y="1734780"/>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825505" y="2356012"/>
            <a:ext cx="3106118" cy="2492990"/>
          </a:xfrm>
          <a:prstGeom prst="rect">
            <a:avLst/>
          </a:prstGeom>
          <a:noFill/>
        </p:spPr>
        <p:txBody>
          <a:bodyPr wrap="square" rtlCol="0">
            <a:spAutoFit/>
          </a:bodyPr>
          <a:lstStyle/>
          <a:p>
            <a:pPr lvl="0" algn="ctr"/>
            <a:r>
              <a:rPr lang="en-US" sz="3900" b="1" i="1" dirty="0">
                <a:solidFill>
                  <a:srgbClr val="C00000"/>
                </a:solidFill>
                <a:latin typeface="Times New Roman" pitchFamily="18" charset="0"/>
                <a:cs typeface="Times New Roman" pitchFamily="18" charset="0"/>
              </a:rPr>
              <a:t>Những nội dung cần có trong kế hoạch</a:t>
            </a:r>
            <a:endParaRPr lang="vi-VN" sz="3900" b="1" i="1" dirty="0">
              <a:solidFill>
                <a:srgbClr val="C00000"/>
              </a:solidFill>
              <a:latin typeface="Times New Roman" pitchFamily="18" charset="0"/>
              <a:ea typeface="Nixie One"/>
              <a:cs typeface="Times New Roman" pitchFamily="18" charset="0"/>
              <a:sym typeface="Nixie One"/>
            </a:endParaRPr>
          </a:p>
        </p:txBody>
      </p:sp>
      <p:sp>
        <p:nvSpPr>
          <p:cNvPr id="11" name="Rounded Rectangle 10"/>
          <p:cNvSpPr/>
          <p:nvPr/>
        </p:nvSpPr>
        <p:spPr>
          <a:xfrm>
            <a:off x="1002668" y="1550131"/>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Times New Roman" pitchFamily="18" charset="0"/>
              <a:cs typeface="Times New Roman" pitchFamily="18" charset="0"/>
            </a:endParaRPr>
          </a:p>
        </p:txBody>
      </p:sp>
      <p:sp>
        <p:nvSpPr>
          <p:cNvPr id="12" name="Rectangle 11"/>
          <p:cNvSpPr/>
          <p:nvPr/>
        </p:nvSpPr>
        <p:spPr>
          <a:xfrm>
            <a:off x="4348802" y="810198"/>
            <a:ext cx="7339526" cy="584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700" b="1" dirty="0">
                <a:solidFill>
                  <a:srgbClr val="002060"/>
                </a:solidFill>
                <a:latin typeface="Times New Roman" pitchFamily="18" charset="0"/>
                <a:cs typeface="Times New Roman" pitchFamily="18" charset="0"/>
              </a:rPr>
              <a:t>Tên kế hoạch</a:t>
            </a:r>
            <a:endParaRPr lang="en-US" sz="2700" b="1" dirty="0">
              <a:solidFill>
                <a:srgbClr val="002060"/>
              </a:solidFill>
              <a:latin typeface="Times New Roman" pitchFamily="18" charset="0"/>
              <a:cs typeface="Times New Roman" pitchFamily="18" charset="0"/>
            </a:endParaRPr>
          </a:p>
        </p:txBody>
      </p:sp>
      <p:sp>
        <p:nvSpPr>
          <p:cNvPr id="13" name="Rectangle 12"/>
          <p:cNvSpPr/>
          <p:nvPr/>
        </p:nvSpPr>
        <p:spPr>
          <a:xfrm>
            <a:off x="4348802" y="1547415"/>
            <a:ext cx="7339526" cy="584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700" b="1" dirty="0">
                <a:solidFill>
                  <a:srgbClr val="002060"/>
                </a:solidFill>
                <a:latin typeface="Times New Roman" pitchFamily="18" charset="0"/>
                <a:cs typeface="Times New Roman" pitchFamily="18" charset="0"/>
              </a:rPr>
              <a:t>Mục tiêu</a:t>
            </a:r>
          </a:p>
        </p:txBody>
      </p:sp>
      <p:sp>
        <p:nvSpPr>
          <p:cNvPr id="14" name="Rectangle 13"/>
          <p:cNvSpPr/>
          <p:nvPr/>
        </p:nvSpPr>
        <p:spPr>
          <a:xfrm>
            <a:off x="4348802" y="2280473"/>
            <a:ext cx="7339526" cy="584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700" b="1" dirty="0">
                <a:solidFill>
                  <a:srgbClr val="002060"/>
                </a:solidFill>
                <a:latin typeface="Times New Roman" pitchFamily="18" charset="0"/>
                <a:cs typeface="Times New Roman" pitchFamily="18" charset="0"/>
              </a:rPr>
              <a:t>Đối tượng hướng tới</a:t>
            </a:r>
          </a:p>
        </p:txBody>
      </p:sp>
      <p:sp>
        <p:nvSpPr>
          <p:cNvPr id="15" name="Rectangle 14"/>
          <p:cNvSpPr/>
          <p:nvPr/>
        </p:nvSpPr>
        <p:spPr>
          <a:xfrm>
            <a:off x="4348802" y="3017690"/>
            <a:ext cx="7339526" cy="584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700" b="1" dirty="0">
                <a:solidFill>
                  <a:srgbClr val="002060"/>
                </a:solidFill>
                <a:latin typeface="Times New Roman" pitchFamily="18" charset="0"/>
                <a:cs typeface="Times New Roman" pitchFamily="18" charset="0"/>
              </a:rPr>
              <a:t>Thời gian, địa điểm thực hiện</a:t>
            </a:r>
          </a:p>
        </p:txBody>
      </p:sp>
      <p:sp>
        <p:nvSpPr>
          <p:cNvPr id="16" name="Rectangle 15"/>
          <p:cNvSpPr/>
          <p:nvPr/>
        </p:nvSpPr>
        <p:spPr>
          <a:xfrm>
            <a:off x="4348802" y="3760588"/>
            <a:ext cx="7339526" cy="584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700" b="1" dirty="0">
                <a:solidFill>
                  <a:srgbClr val="002060"/>
                </a:solidFill>
                <a:latin typeface="Times New Roman" pitchFamily="18" charset="0"/>
                <a:cs typeface="Times New Roman" pitchFamily="18" charset="0"/>
              </a:rPr>
              <a:t>Thành viên cùng tham gia thực hiện</a:t>
            </a:r>
          </a:p>
        </p:txBody>
      </p:sp>
      <p:sp>
        <p:nvSpPr>
          <p:cNvPr id="17" name="Rectangle 16"/>
          <p:cNvSpPr/>
          <p:nvPr/>
        </p:nvSpPr>
        <p:spPr>
          <a:xfrm>
            <a:off x="4348802" y="4493646"/>
            <a:ext cx="7339526" cy="584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700" b="1" dirty="0">
                <a:solidFill>
                  <a:srgbClr val="002060"/>
                </a:solidFill>
                <a:latin typeface="Times New Roman" pitchFamily="18" charset="0"/>
                <a:cs typeface="Times New Roman" pitchFamily="18" charset="0"/>
              </a:rPr>
              <a:t>Phương tiện, cách thức thực hiện hoạt động</a:t>
            </a:r>
          </a:p>
        </p:txBody>
      </p:sp>
      <p:sp>
        <p:nvSpPr>
          <p:cNvPr id="18" name="Rectangle 17"/>
          <p:cNvSpPr/>
          <p:nvPr/>
        </p:nvSpPr>
        <p:spPr>
          <a:xfrm>
            <a:off x="4348802" y="5271805"/>
            <a:ext cx="7339526" cy="5848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700" b="1" dirty="0">
                <a:solidFill>
                  <a:srgbClr val="002060"/>
                </a:solidFill>
                <a:latin typeface="Times New Roman" pitchFamily="18" charset="0"/>
                <a:cs typeface="Times New Roman" pitchFamily="18" charset="0"/>
              </a:rPr>
              <a:t>Phân công nhiệm vụ</a:t>
            </a:r>
          </a:p>
        </p:txBody>
      </p:sp>
    </p:spTree>
    <p:extLst>
      <p:ext uri="{BB962C8B-B14F-4D97-AF65-F5344CB8AC3E}">
        <p14:creationId xmlns:p14="http://schemas.microsoft.com/office/powerpoint/2010/main" val="363594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animBg="1"/>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8" name="Rounded Rectangle 7"/>
          <p:cNvSpPr/>
          <p:nvPr/>
        </p:nvSpPr>
        <p:spPr>
          <a:xfrm>
            <a:off x="688994" y="3888670"/>
            <a:ext cx="3388139"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9" name="Rounded Rectangle 8"/>
          <p:cNvSpPr/>
          <p:nvPr/>
        </p:nvSpPr>
        <p:spPr>
          <a:xfrm>
            <a:off x="747161" y="1470253"/>
            <a:ext cx="3271346"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916335" y="2208299"/>
            <a:ext cx="2924456" cy="2185214"/>
          </a:xfrm>
          <a:prstGeom prst="rect">
            <a:avLst/>
          </a:prstGeom>
          <a:noFill/>
        </p:spPr>
        <p:txBody>
          <a:bodyPr wrap="square" rtlCol="0">
            <a:spAutoFit/>
          </a:bodyPr>
          <a:lstStyle/>
          <a:p>
            <a:pPr lvl="0" algn="ctr"/>
            <a:r>
              <a:rPr lang="vi-VN" sz="3400" b="1" i="1" dirty="0">
                <a:solidFill>
                  <a:srgbClr val="C00000"/>
                </a:solidFill>
                <a:latin typeface="Times New Roman" pitchFamily="18" charset="0"/>
                <a:cs typeface="Times New Roman" pitchFamily="18" charset="0"/>
              </a:rPr>
              <a:t>Khi thực hiện kế hoạch thiện nguyện cần lưu ý</a:t>
            </a:r>
            <a:endParaRPr lang="vi-VN" sz="3400" b="1" i="1" dirty="0">
              <a:solidFill>
                <a:srgbClr val="C00000"/>
              </a:solidFill>
              <a:latin typeface="Times New Roman" pitchFamily="18" charset="0"/>
              <a:ea typeface="Nixie One"/>
              <a:cs typeface="Times New Roman" pitchFamily="18" charset="0"/>
              <a:sym typeface="Nixie One"/>
            </a:endParaRPr>
          </a:p>
        </p:txBody>
      </p:sp>
      <p:sp>
        <p:nvSpPr>
          <p:cNvPr id="11" name="Rounded Rectangle 10"/>
          <p:cNvSpPr/>
          <p:nvPr/>
        </p:nvSpPr>
        <p:spPr>
          <a:xfrm>
            <a:off x="1002667" y="1285604"/>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Times New Roman" pitchFamily="18" charset="0"/>
              <a:cs typeface="Times New Roman" pitchFamily="18" charset="0"/>
            </a:endParaRPr>
          </a:p>
        </p:txBody>
      </p:sp>
      <p:sp>
        <p:nvSpPr>
          <p:cNvPr id="12" name="Rectangle 11"/>
          <p:cNvSpPr/>
          <p:nvPr/>
        </p:nvSpPr>
        <p:spPr>
          <a:xfrm>
            <a:off x="4296119" y="819406"/>
            <a:ext cx="7317151" cy="14870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vi-VN" sz="2800" b="1" dirty="0">
                <a:solidFill>
                  <a:srgbClr val="002060"/>
                </a:solidFill>
                <a:latin typeface="Times New Roman" pitchFamily="18" charset="0"/>
                <a:cs typeface="Times New Roman" pitchFamily="18" charset="0"/>
              </a:rPr>
              <a:t>Hoạt động hỗ trợ cho người có hoàn cảnh khó khăn cần được trao tận tay, đúng đối tượng và đúng thời điểm</a:t>
            </a:r>
            <a:endParaRPr lang="en-US" sz="2800" b="1" dirty="0">
              <a:solidFill>
                <a:srgbClr val="002060"/>
              </a:solidFill>
              <a:latin typeface="Times New Roman" pitchFamily="18" charset="0"/>
              <a:cs typeface="Times New Roman" pitchFamily="18" charset="0"/>
            </a:endParaRPr>
          </a:p>
        </p:txBody>
      </p:sp>
      <p:sp>
        <p:nvSpPr>
          <p:cNvPr id="13" name="Rectangle 12"/>
          <p:cNvSpPr/>
          <p:nvPr/>
        </p:nvSpPr>
        <p:spPr>
          <a:xfrm>
            <a:off x="4296119" y="2486668"/>
            <a:ext cx="7317151" cy="14870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vi-VN" sz="2800" b="1" dirty="0">
                <a:solidFill>
                  <a:srgbClr val="002060"/>
                </a:solidFill>
                <a:latin typeface="Times New Roman" pitchFamily="18" charset="0"/>
                <a:cs typeface="Times New Roman" pitchFamily="18" charset="0"/>
              </a:rPr>
              <a:t>Cần có sự cho phép và phối hợp chặt chẽ với chính quyền địa phương hoặc cá nhân, tổ chức có quyền hạn</a:t>
            </a:r>
            <a:endParaRPr lang="en-US" sz="2800" b="1" dirty="0">
              <a:solidFill>
                <a:srgbClr val="002060"/>
              </a:solidFill>
              <a:latin typeface="Times New Roman" pitchFamily="18" charset="0"/>
              <a:cs typeface="Times New Roman" pitchFamily="18" charset="0"/>
            </a:endParaRPr>
          </a:p>
        </p:txBody>
      </p:sp>
      <p:sp>
        <p:nvSpPr>
          <p:cNvPr id="14" name="Rectangle 13"/>
          <p:cNvSpPr/>
          <p:nvPr/>
        </p:nvSpPr>
        <p:spPr>
          <a:xfrm>
            <a:off x="4296119" y="4197472"/>
            <a:ext cx="7317151" cy="14870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vi-VN" sz="2800" b="1" dirty="0">
                <a:solidFill>
                  <a:srgbClr val="002060"/>
                </a:solidFill>
                <a:latin typeface="Times New Roman" pitchFamily="18" charset="0"/>
                <a:cs typeface="Times New Roman" pitchFamily="18" charset="0"/>
              </a:rPr>
              <a:t>Cần đối xử công bằng với tất cả các đối tượng được thụ hưởng trong hoạt động thiện nguyện</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6187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A03BC0B-854F-7A1B-9B8D-18028E88ADDB}"/>
              </a:ext>
            </a:extLst>
          </p:cNvPr>
          <p:cNvGrpSpPr/>
          <p:nvPr/>
        </p:nvGrpSpPr>
        <p:grpSpPr>
          <a:xfrm>
            <a:off x="718194" y="29027"/>
            <a:ext cx="11103442" cy="895582"/>
            <a:chOff x="5194249" y="84187"/>
            <a:chExt cx="6606271" cy="1492761"/>
          </a:xfrm>
          <a:solidFill>
            <a:schemeClr val="bg2"/>
          </a:solidFill>
        </p:grpSpPr>
        <p:sp>
          <p:nvSpPr>
            <p:cNvPr id="16" name="Round Same Side Corner Rectangle 11">
              <a:extLst>
                <a:ext uri="{FF2B5EF4-FFF2-40B4-BE49-F238E27FC236}">
                  <a16:creationId xmlns:a16="http://schemas.microsoft.com/office/drawing/2014/main" id="{14A6A6D3-0AE1-A5C2-A781-174738B3CAAC}"/>
                </a:ext>
              </a:extLst>
            </p:cNvPr>
            <p:cNvSpPr/>
            <p:nvPr/>
          </p:nvSpPr>
          <p:spPr>
            <a:xfrm flipV="1">
              <a:off x="5250528" y="84187"/>
              <a:ext cx="6493713" cy="1492761"/>
            </a:xfrm>
            <a:prstGeom prst="round2SameRect">
              <a:avLst>
                <a:gd name="adj1" fmla="val 3772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7" name="TextBox 16">
              <a:extLst>
                <a:ext uri="{FF2B5EF4-FFF2-40B4-BE49-F238E27FC236}">
                  <a16:creationId xmlns:a16="http://schemas.microsoft.com/office/drawing/2014/main" id="{1DB3E993-271F-4AEA-00C8-AE8B066BA10E}"/>
                </a:ext>
              </a:extLst>
            </p:cNvPr>
            <p:cNvSpPr txBox="1"/>
            <p:nvPr/>
          </p:nvSpPr>
          <p:spPr>
            <a:xfrm>
              <a:off x="5194249" y="84187"/>
              <a:ext cx="6606271" cy="1436410"/>
            </a:xfrm>
            <a:prstGeom prst="rect">
              <a:avLst/>
            </a:prstGeom>
            <a:noFill/>
          </p:spPr>
          <p:txBody>
            <a:bodyPr wrap="square" rtlCol="0">
              <a:spAutoFit/>
            </a:bodyPr>
            <a:lstStyle/>
            <a:p>
              <a:pPr algn="ctr"/>
              <a:r>
                <a:rPr lang="vi-VN" sz="2500" b="1" dirty="0">
                  <a:solidFill>
                    <a:schemeClr val="bg1"/>
                  </a:solidFill>
                  <a:latin typeface="Cambria" pitchFamily="18" charset="0"/>
                  <a:cs typeface="Arial" panose="020B0604020202020204" pitchFamily="34" charset="0"/>
                </a:rPr>
                <a:t>Hoạt động 2: Chia sẻ cảm xúc của em khi thực hiện những hoạt động thiện nguyện vì cộng đồng</a:t>
              </a:r>
              <a:endParaRPr lang="en-US" sz="2500" b="1" dirty="0">
                <a:solidFill>
                  <a:schemeClr val="bg1"/>
                </a:solidFill>
                <a:latin typeface="Cambria" pitchFamily="18" charset="0"/>
                <a:cs typeface="Arial" panose="020B0604020202020204" pitchFamily="34" charset="0"/>
              </a:endParaRPr>
            </a:p>
          </p:txBody>
        </p:sp>
      </p:grpSp>
      <p:sp>
        <p:nvSpPr>
          <p:cNvPr id="14" name="Cloud Callout 13"/>
          <p:cNvSpPr/>
          <p:nvPr/>
        </p:nvSpPr>
        <p:spPr>
          <a:xfrm rot="4011309">
            <a:off x="4567654" y="412381"/>
            <a:ext cx="4498508" cy="5820512"/>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1259258">
            <a:off x="4455663" y="2261157"/>
            <a:ext cx="4940965" cy="200440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3000" b="1" i="1" dirty="0">
                <a:solidFill>
                  <a:srgbClr val="002060"/>
                </a:solidFill>
                <a:latin typeface="Cambria" pitchFamily="18" charset="0"/>
                <a:cs typeface="Calibri" pitchFamily="34" charset="0"/>
              </a:rPr>
              <a:t>Em hãy chia sẻ những cảm xúc của </a:t>
            </a:r>
            <a:r>
              <a:rPr lang="en-US" sz="3000" b="1" i="1" dirty="0">
                <a:solidFill>
                  <a:srgbClr val="002060"/>
                </a:solidFill>
                <a:latin typeface="Cambria" pitchFamily="18" charset="0"/>
                <a:cs typeface="Calibri" pitchFamily="34" charset="0"/>
              </a:rPr>
              <a:t>bản thân</a:t>
            </a:r>
            <a:r>
              <a:rPr lang="vi-VN" sz="3000" b="1" i="1" dirty="0">
                <a:solidFill>
                  <a:srgbClr val="002060"/>
                </a:solidFill>
                <a:latin typeface="Cambria" pitchFamily="18" charset="0"/>
                <a:cs typeface="Calibri" pitchFamily="34" charset="0"/>
              </a:rPr>
              <a:t> khi thực hiện những hoạt động thiện nguyện vì cộng đồng.</a:t>
            </a:r>
            <a:endParaRPr lang="en-US" sz="3000" b="1" i="1" dirty="0">
              <a:solidFill>
                <a:srgbClr val="002060"/>
              </a:solidFill>
              <a:latin typeface="Cambria" pitchFamily="18"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34" y="1438843"/>
            <a:ext cx="2790967" cy="4639983"/>
          </a:xfrm>
          <a:prstGeom prst="rect">
            <a:avLst/>
          </a:prstGeom>
        </p:spPr>
      </p:pic>
    </p:spTree>
    <p:extLst>
      <p:ext uri="{BB962C8B-B14F-4D97-AF65-F5344CB8AC3E}">
        <p14:creationId xmlns:p14="http://schemas.microsoft.com/office/powerpoint/2010/main" val="28831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TextBox 9"/>
          <p:cNvSpPr txBox="1"/>
          <p:nvPr/>
        </p:nvSpPr>
        <p:spPr>
          <a:xfrm>
            <a:off x="626298" y="657866"/>
            <a:ext cx="6961858" cy="3170099"/>
          </a:xfrm>
          <a:prstGeom prst="rect">
            <a:avLst/>
          </a:prstGeom>
          <a:noFill/>
        </p:spPr>
        <p:txBody>
          <a:bodyPr wrap="square" rtlCol="0">
            <a:spAutoFit/>
          </a:bodyPr>
          <a:lstStyle/>
          <a:p>
            <a:pPr lvl="0" algn="ctr"/>
            <a:r>
              <a:rPr lang="vi-VN" sz="4000" b="1" dirty="0">
                <a:solidFill>
                  <a:srgbClr val="002060"/>
                </a:solidFill>
                <a:latin typeface="+mj-lt"/>
              </a:rPr>
              <a:t>Thực hiện những hoạt động thiện nguyện vì cộng đồng là một hành động rất ý nghĩa và mang lại niềm vui và hạnh phúc cho mọi người. </a:t>
            </a:r>
          </a:p>
        </p:txBody>
      </p:sp>
    </p:spTree>
    <p:extLst>
      <p:ext uri="{BB962C8B-B14F-4D97-AF65-F5344CB8AC3E}">
        <p14:creationId xmlns:p14="http://schemas.microsoft.com/office/powerpoint/2010/main" val="326426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TextBox 9"/>
          <p:cNvSpPr txBox="1"/>
          <p:nvPr/>
        </p:nvSpPr>
        <p:spPr>
          <a:xfrm>
            <a:off x="626298" y="657866"/>
            <a:ext cx="6961858" cy="3170099"/>
          </a:xfrm>
          <a:prstGeom prst="rect">
            <a:avLst/>
          </a:prstGeom>
          <a:noFill/>
        </p:spPr>
        <p:txBody>
          <a:bodyPr wrap="square" rtlCol="0">
            <a:spAutoFit/>
          </a:bodyPr>
          <a:lstStyle/>
          <a:p>
            <a:pPr lvl="0" algn="ctr"/>
            <a:r>
              <a:rPr lang="vi-VN" sz="4000" b="1" dirty="0">
                <a:solidFill>
                  <a:srgbClr val="0070C0"/>
                </a:solidFill>
                <a:latin typeface="+mj-lt"/>
              </a:rPr>
              <a:t>Khi thực hiện những hoạt động thiện nguyện, em nên cảm thấy hài lòng và tự hào vì đã giúp đỡ và chia sẻ với những người xung quanh</a:t>
            </a:r>
          </a:p>
        </p:txBody>
      </p:sp>
    </p:spTree>
    <p:extLst>
      <p:ext uri="{BB962C8B-B14F-4D97-AF65-F5344CB8AC3E}">
        <p14:creationId xmlns:p14="http://schemas.microsoft.com/office/powerpoint/2010/main" val="331232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TextBox 9"/>
          <p:cNvSpPr txBox="1"/>
          <p:nvPr/>
        </p:nvSpPr>
        <p:spPr>
          <a:xfrm>
            <a:off x="626298" y="657866"/>
            <a:ext cx="6961858" cy="3170099"/>
          </a:xfrm>
          <a:prstGeom prst="rect">
            <a:avLst/>
          </a:prstGeom>
          <a:noFill/>
        </p:spPr>
        <p:txBody>
          <a:bodyPr wrap="square" rtlCol="0">
            <a:spAutoFit/>
          </a:bodyPr>
          <a:lstStyle/>
          <a:p>
            <a:pPr lvl="0" algn="ctr"/>
            <a:r>
              <a:rPr lang="vi-VN" sz="4000" b="1" dirty="0">
                <a:solidFill>
                  <a:schemeClr val="tx1">
                    <a:lumMod val="85000"/>
                    <a:lumOff val="15000"/>
                  </a:schemeClr>
                </a:solidFill>
                <a:latin typeface="+mj-lt"/>
              </a:rPr>
              <a:t>Thực hiện những hoạt động thiện nguyện còn giúp em trau dồi kỹ năng giao tiếp, học hỏi thêm được nhiều kinh nghiệm và trưởng thành hơn</a:t>
            </a:r>
          </a:p>
        </p:txBody>
      </p:sp>
    </p:spTree>
    <p:extLst>
      <p:ext uri="{BB962C8B-B14F-4D97-AF65-F5344CB8AC3E}">
        <p14:creationId xmlns:p14="http://schemas.microsoft.com/office/powerpoint/2010/main" val="29967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47165" y="926967"/>
            <a:ext cx="7820166" cy="3170099"/>
          </a:xfrm>
          <a:prstGeom prst="rect">
            <a:avLst/>
          </a:prstGeom>
          <a:noFill/>
        </p:spPr>
        <p:txBody>
          <a:bodyPr wrap="square" rtlCol="0">
            <a:spAutoFit/>
          </a:bodyPr>
          <a:lstStyle/>
          <a:p>
            <a:pPr algn="ctr"/>
            <a:r>
              <a:rPr lang="en-US" sz="5000" b="1" dirty="0">
                <a:solidFill>
                  <a:srgbClr val="FF0000"/>
                </a:solidFill>
                <a:latin typeface="Times New Roman" pitchFamily="18" charset="0"/>
                <a:cs typeface="Times New Roman" pitchFamily="18" charset="0"/>
                <a:sym typeface="Nixie One"/>
              </a:rPr>
              <a:t>NHIỆM VỤ 3</a:t>
            </a:r>
          </a:p>
          <a:p>
            <a:pPr algn="ctr"/>
            <a:r>
              <a:rPr lang="vi-VN" sz="5000" b="1" dirty="0">
                <a:solidFill>
                  <a:srgbClr val="1F0ABC"/>
                </a:solidFill>
                <a:latin typeface="Times New Roman" pitchFamily="18" charset="0"/>
                <a:cs typeface="Times New Roman" pitchFamily="18" charset="0"/>
                <a:sym typeface="Nixie One"/>
              </a:rPr>
              <a:t>Tham gia các hoạt động giáo dục truyền thống ở địa phương</a:t>
            </a:r>
            <a:endParaRPr lang="vi-VN" sz="50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286959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718194" y="29027"/>
            <a:ext cx="11103442" cy="895582"/>
            <a:chOff x="5194249" y="84187"/>
            <a:chExt cx="6606271" cy="1492761"/>
          </a:xfrm>
          <a:solidFill>
            <a:schemeClr val="bg2"/>
          </a:solidFill>
        </p:grpSpPr>
        <p:sp>
          <p:nvSpPr>
            <p:cNvPr id="3" name="Round Same Side Corner Rectangle 11">
              <a:extLst>
                <a:ext uri="{FF2B5EF4-FFF2-40B4-BE49-F238E27FC236}">
                  <a16:creationId xmlns:a16="http://schemas.microsoft.com/office/drawing/2014/main" id="{14A6A6D3-0AE1-A5C2-A781-174738B3CAAC}"/>
                </a:ext>
              </a:extLst>
            </p:cNvPr>
            <p:cNvSpPr/>
            <p:nvPr/>
          </p:nvSpPr>
          <p:spPr>
            <a:xfrm flipV="1">
              <a:off x="5250528" y="84187"/>
              <a:ext cx="6493713" cy="1492761"/>
            </a:xfrm>
            <a:prstGeom prst="round2SameRect">
              <a:avLst>
                <a:gd name="adj1" fmla="val 3772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5194249" y="84187"/>
              <a:ext cx="6606271" cy="1436410"/>
            </a:xfrm>
            <a:prstGeom prst="rect">
              <a:avLst/>
            </a:prstGeom>
            <a:noFill/>
          </p:spPr>
          <p:txBody>
            <a:bodyPr wrap="square" rtlCol="0">
              <a:spAutoFit/>
            </a:bodyPr>
            <a:lstStyle/>
            <a:p>
              <a:pPr algn="ctr"/>
              <a:r>
                <a:rPr lang="vi-VN" sz="2500" b="1" dirty="0">
                  <a:solidFill>
                    <a:schemeClr val="bg1"/>
                  </a:solidFill>
                  <a:latin typeface="Cambria" pitchFamily="18" charset="0"/>
                  <a:cs typeface="Arial" panose="020B0604020202020204" pitchFamily="34" charset="0"/>
                </a:rPr>
                <a:t>Hoạt động 1: Thảo luận về những việc làm em có thể tham gia hoạt động giáo dục truyền thống ở địa phương. Đóng vai xử lí tình huống.</a:t>
              </a:r>
              <a:endParaRPr lang="en-US" sz="2500" b="1" dirty="0">
                <a:solidFill>
                  <a:schemeClr val="bg1"/>
                </a:solidFill>
                <a:latin typeface="Cambria" pitchFamily="18" charset="0"/>
                <a:cs typeface="Arial" panose="020B0604020202020204" pitchFamily="34" charset="0"/>
              </a:endParaRPr>
            </a:p>
          </p:txBody>
        </p:sp>
      </p:grpSp>
      <p:pic>
        <p:nvPicPr>
          <p:cNvPr id="13"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345" y="1207426"/>
            <a:ext cx="2509818" cy="1774752"/>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67665" y="3856141"/>
            <a:ext cx="3340060" cy="235358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6" name="TextBox 15"/>
          <p:cNvSpPr txBox="1"/>
          <p:nvPr/>
        </p:nvSpPr>
        <p:spPr>
          <a:xfrm>
            <a:off x="481312" y="4093283"/>
            <a:ext cx="3326413" cy="1938992"/>
          </a:xfrm>
          <a:prstGeom prst="rect">
            <a:avLst/>
          </a:prstGeom>
          <a:noFill/>
        </p:spPr>
        <p:txBody>
          <a:bodyPr wrap="square" rtlCol="0">
            <a:spAutoFit/>
          </a:bodyPr>
          <a:lstStyle/>
          <a:p>
            <a:pPr lvl="0" algn="ctr"/>
            <a:r>
              <a:rPr lang="vi-VN" sz="2400" b="1" i="1" dirty="0">
                <a:solidFill>
                  <a:srgbClr val="002060"/>
                </a:solidFill>
                <a:latin typeface="Times New Roman" pitchFamily="18" charset="0"/>
                <a:cs typeface="Times New Roman" pitchFamily="18" charset="0"/>
              </a:rPr>
              <a:t>Em hãy nêu những việc làm em có thể tham gia hoạt động giáo dục truyền thống ở địa phương.</a:t>
            </a:r>
            <a:endParaRPr lang="vi-VN" sz="2400" b="1" i="1" dirty="0">
              <a:solidFill>
                <a:srgbClr val="002060"/>
              </a:solidFill>
              <a:latin typeface="Times New Roman" pitchFamily="18" charset="0"/>
              <a:ea typeface="Nixie One"/>
              <a:cs typeface="Times New Roman" pitchFamily="18" charset="0"/>
              <a:sym typeface="Nixie One"/>
            </a:endParaRPr>
          </a:p>
        </p:txBody>
      </p:sp>
      <p:sp>
        <p:nvSpPr>
          <p:cNvPr id="17" name="Rounded Rectangle 16"/>
          <p:cNvSpPr/>
          <p:nvPr/>
        </p:nvSpPr>
        <p:spPr>
          <a:xfrm>
            <a:off x="1055345" y="3335104"/>
            <a:ext cx="2178345"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NV 1</a:t>
            </a:r>
          </a:p>
        </p:txBody>
      </p:sp>
      <p:sp>
        <p:nvSpPr>
          <p:cNvPr id="18" name="Rounded Rectangle 17"/>
          <p:cNvSpPr/>
          <p:nvPr/>
        </p:nvSpPr>
        <p:spPr>
          <a:xfrm>
            <a:off x="3809412" y="1591982"/>
            <a:ext cx="7750244" cy="1281335"/>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9" name="TextBox 18"/>
          <p:cNvSpPr txBox="1"/>
          <p:nvPr/>
        </p:nvSpPr>
        <p:spPr>
          <a:xfrm>
            <a:off x="3930557" y="1672988"/>
            <a:ext cx="7724633" cy="1200329"/>
          </a:xfrm>
          <a:prstGeom prst="rect">
            <a:avLst/>
          </a:prstGeom>
          <a:noFill/>
        </p:spPr>
        <p:txBody>
          <a:bodyPr wrap="square" rtlCol="0">
            <a:spAutoFit/>
          </a:bodyPr>
          <a:lstStyle/>
          <a:p>
            <a:pPr lvl="0" algn="ctr"/>
            <a:r>
              <a:rPr lang="vi-VN" sz="2400" b="1" i="1" dirty="0">
                <a:solidFill>
                  <a:srgbClr val="002060"/>
                </a:solidFill>
                <a:latin typeface="Times New Roman" pitchFamily="18" charset="0"/>
                <a:cs typeface="Times New Roman" pitchFamily="18" charset="0"/>
              </a:rPr>
              <a:t>Đóng vai đưa ra lời khuyên cho M và K thực hiện một số việc làm góp phần giáo dục truyền thống của địa phương trong các tình huống sau</a:t>
            </a:r>
            <a:r>
              <a:rPr lang="en-US" sz="2400" b="1" i="1" dirty="0">
                <a:solidFill>
                  <a:srgbClr val="002060"/>
                </a:solidFill>
                <a:latin typeface="Times New Roman" pitchFamily="18" charset="0"/>
                <a:cs typeface="Times New Roman" pitchFamily="18" charset="0"/>
              </a:rPr>
              <a:t>:</a:t>
            </a:r>
            <a:endParaRPr lang="vi-VN" sz="2400" b="1" i="1" dirty="0">
              <a:solidFill>
                <a:srgbClr val="002060"/>
              </a:solidFill>
              <a:latin typeface="Times New Roman" pitchFamily="18" charset="0"/>
              <a:ea typeface="Nixie One"/>
              <a:cs typeface="Times New Roman" pitchFamily="18" charset="0"/>
              <a:sym typeface="Nixie One"/>
            </a:endParaRPr>
          </a:p>
        </p:txBody>
      </p:sp>
      <p:sp>
        <p:nvSpPr>
          <p:cNvPr id="20" name="Rounded Rectangle 19"/>
          <p:cNvSpPr/>
          <p:nvPr/>
        </p:nvSpPr>
        <p:spPr>
          <a:xfrm>
            <a:off x="6493702" y="1070944"/>
            <a:ext cx="2751793" cy="52103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NV 2</a:t>
            </a:r>
          </a:p>
        </p:txBody>
      </p:sp>
      <p:sp>
        <p:nvSpPr>
          <p:cNvPr id="21" name="Rectangle 20"/>
          <p:cNvSpPr/>
          <p:nvPr/>
        </p:nvSpPr>
        <p:spPr>
          <a:xfrm>
            <a:off x="4148485" y="3150636"/>
            <a:ext cx="7397521" cy="147595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dirty="0">
                <a:solidFill>
                  <a:srgbClr val="C00000"/>
                </a:solidFill>
                <a:latin typeface="Times New Roman" pitchFamily="18" charset="0"/>
                <a:cs typeface="Times New Roman" pitchFamily="18" charset="0"/>
              </a:rPr>
              <a:t>Tình huống 1: Tại địa phương M có một nghề truyền thống nhưng đã bị mai một, chỉ còn một số ít hộ dân đang cố gắng duy trì. M cũng cho rằng nghề này không có hiệu quả nên không cần giữ gìn nó.</a:t>
            </a:r>
          </a:p>
        </p:txBody>
      </p:sp>
      <p:sp>
        <p:nvSpPr>
          <p:cNvPr id="22" name="Rectangle 21"/>
          <p:cNvSpPr/>
          <p:nvPr/>
        </p:nvSpPr>
        <p:spPr>
          <a:xfrm>
            <a:off x="4148485" y="4787557"/>
            <a:ext cx="7397521" cy="147595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dirty="0">
                <a:solidFill>
                  <a:srgbClr val="C00000"/>
                </a:solidFill>
                <a:latin typeface="Times New Roman" pitchFamily="18" charset="0"/>
                <a:cs typeface="Times New Roman" pitchFamily="18" charset="0"/>
              </a:rPr>
              <a:t>Tình huống 2: K hát rất hay nhưng không muốn tham gia câu lạc bộ văn nghệ truyền thống. Bạn ấy cho rằng những bài hát đó quá xưa và không hiện đại.</a:t>
            </a:r>
          </a:p>
        </p:txBody>
      </p:sp>
    </p:spTree>
    <p:extLst>
      <p:ext uri="{BB962C8B-B14F-4D97-AF65-F5344CB8AC3E}">
        <p14:creationId xmlns:p14="http://schemas.microsoft.com/office/powerpoint/2010/main" val="13510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p:bldP spid="20"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9" name="Rounded Rectangle 8"/>
          <p:cNvSpPr/>
          <p:nvPr/>
        </p:nvSpPr>
        <p:spPr>
          <a:xfrm>
            <a:off x="857304" y="173321"/>
            <a:ext cx="10920713" cy="904852"/>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1F0ABC"/>
                </a:solidFill>
                <a:latin typeface="Times New Roman" pitchFamily="18" charset="0"/>
                <a:cs typeface="Times New Roman" pitchFamily="18" charset="0"/>
              </a:rPr>
              <a:t>Những việc làm phù hợp em có thể tham gia hoạt động giáo dục truyền thống ở địa phương</a:t>
            </a:r>
            <a:endParaRPr lang="en-US" sz="2800" b="1" dirty="0">
              <a:solidFill>
                <a:srgbClr val="1F0AB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04" y="1264266"/>
            <a:ext cx="5053581" cy="361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50627" y="5006731"/>
            <a:ext cx="5160257" cy="147595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dirty="0">
                <a:solidFill>
                  <a:srgbClr val="C00000"/>
                </a:solidFill>
                <a:latin typeface="Times New Roman" pitchFamily="18" charset="0"/>
                <a:cs typeface="Times New Roman" pitchFamily="18" charset="0"/>
              </a:rPr>
              <a:t>Tham gia hoạt động đền ơn, đáp nghĩa: quét dọn nghĩa trang liệt sỹ, thăm gia đình có công với cách mạng, thắp nến tri ân…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839" y="1264265"/>
            <a:ext cx="4907223" cy="361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6597839" y="5006731"/>
            <a:ext cx="5160257" cy="147595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dirty="0">
                <a:solidFill>
                  <a:srgbClr val="C00000"/>
                </a:solidFill>
                <a:latin typeface="Times New Roman" pitchFamily="18" charset="0"/>
                <a:cs typeface="Times New Roman" pitchFamily="18" charset="0"/>
              </a:rPr>
              <a:t>Học nghề truyền thống của địa phương: tham quan và trải nghiệm nghề truyền thống</a:t>
            </a:r>
          </a:p>
        </p:txBody>
      </p:sp>
    </p:spTree>
    <p:extLst>
      <p:ext uri="{BB962C8B-B14F-4D97-AF65-F5344CB8AC3E}">
        <p14:creationId xmlns:p14="http://schemas.microsoft.com/office/powerpoint/2010/main" val="242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arn(inVertical)">
                                      <p:cBhvr>
                                        <p:cTn id="20" dur="500"/>
                                        <p:tgtEl>
                                          <p:spTgt spid="102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7" name="Rounded Rectangle 6"/>
          <p:cNvSpPr/>
          <p:nvPr/>
        </p:nvSpPr>
        <p:spPr>
          <a:xfrm>
            <a:off x="872797" y="1177369"/>
            <a:ext cx="1774867" cy="440621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 name="TextBox 1"/>
          <p:cNvSpPr txBox="1"/>
          <p:nvPr/>
        </p:nvSpPr>
        <p:spPr>
          <a:xfrm>
            <a:off x="609596" y="970142"/>
            <a:ext cx="2311021" cy="4708981"/>
          </a:xfrm>
          <a:prstGeom prst="rect">
            <a:avLst/>
          </a:prstGeom>
          <a:noFill/>
        </p:spPr>
        <p:txBody>
          <a:bodyPr wrap="square" rtlCol="0">
            <a:spAutoFit/>
          </a:bodyPr>
          <a:lstStyle/>
          <a:p>
            <a:pPr algn="ctr">
              <a:lnSpc>
                <a:spcPct val="150000"/>
              </a:lnSpc>
            </a:pPr>
            <a:r>
              <a:rPr lang="en-US" sz="5000" b="1">
                <a:solidFill>
                  <a:srgbClr val="FF0000"/>
                </a:solidFill>
                <a:latin typeface="Times New Roman" pitchFamily="18" charset="0"/>
                <a:cs typeface="Times New Roman" pitchFamily="18" charset="0"/>
                <a:sym typeface="Nixie One"/>
              </a:rPr>
              <a:t>ĐẶT</a:t>
            </a:r>
          </a:p>
          <a:p>
            <a:pPr algn="ctr">
              <a:lnSpc>
                <a:spcPct val="150000"/>
              </a:lnSpc>
            </a:pPr>
            <a:r>
              <a:rPr lang="en-US" sz="5000" b="1">
                <a:solidFill>
                  <a:srgbClr val="FF0000"/>
                </a:solidFill>
                <a:latin typeface="Times New Roman" pitchFamily="18" charset="0"/>
                <a:ea typeface="Nixie One"/>
                <a:cs typeface="Times New Roman" pitchFamily="18" charset="0"/>
                <a:sym typeface="Nixie One"/>
              </a:rPr>
              <a:t>TÊN </a:t>
            </a:r>
          </a:p>
          <a:p>
            <a:pPr algn="ctr">
              <a:lnSpc>
                <a:spcPct val="150000"/>
              </a:lnSpc>
            </a:pPr>
            <a:r>
              <a:rPr lang="en-US" sz="5000" b="1">
                <a:solidFill>
                  <a:srgbClr val="FF0000"/>
                </a:solidFill>
                <a:latin typeface="Times New Roman" pitchFamily="18" charset="0"/>
                <a:ea typeface="Nixie One"/>
                <a:cs typeface="Times New Roman" pitchFamily="18" charset="0"/>
                <a:sym typeface="Nixie One"/>
              </a:rPr>
              <a:t>CHO</a:t>
            </a:r>
          </a:p>
          <a:p>
            <a:pPr algn="ctr">
              <a:lnSpc>
                <a:spcPct val="150000"/>
              </a:lnSpc>
            </a:pPr>
            <a:r>
              <a:rPr lang="en-US" sz="5000" b="1">
                <a:solidFill>
                  <a:srgbClr val="FF0000"/>
                </a:solidFill>
                <a:latin typeface="Times New Roman" pitchFamily="18" charset="0"/>
                <a:ea typeface="Nixie One"/>
                <a:cs typeface="Times New Roman" pitchFamily="18" charset="0"/>
                <a:sym typeface="Nixie One"/>
              </a:rPr>
              <a:t>ẢNH</a:t>
            </a:r>
          </a:p>
        </p:txBody>
      </p:sp>
      <p:sp>
        <p:nvSpPr>
          <p:cNvPr id="3" name="Rectangle 2"/>
          <p:cNvSpPr/>
          <p:nvPr/>
        </p:nvSpPr>
        <p:spPr>
          <a:xfrm>
            <a:off x="3002509" y="1092974"/>
            <a:ext cx="8488909" cy="6664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en-US" sz="3000" b="1" i="1">
                <a:solidFill>
                  <a:srgbClr val="002060"/>
                </a:solidFill>
                <a:latin typeface="Times New Roman" pitchFamily="18" charset="0"/>
                <a:cs typeface="Times New Roman" pitchFamily="18" charset="0"/>
              </a:rPr>
              <a:t>Các hình ảnh được chiếu lên</a:t>
            </a:r>
            <a:endParaRPr lang="vi-VN" sz="3000" b="1" i="1">
              <a:solidFill>
                <a:srgbClr val="002060"/>
              </a:solidFill>
              <a:latin typeface="Times New Roman" pitchFamily="18" charset="0"/>
              <a:cs typeface="Times New Roman" pitchFamily="18" charset="0"/>
            </a:endParaRPr>
          </a:p>
        </p:txBody>
      </p:sp>
      <p:sp>
        <p:nvSpPr>
          <p:cNvPr id="4" name="Rectangle 3"/>
          <p:cNvSpPr/>
          <p:nvPr/>
        </p:nvSpPr>
        <p:spPr>
          <a:xfrm>
            <a:off x="3002508" y="2302293"/>
            <a:ext cx="8488909" cy="6664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en-US" sz="3000" b="1" i="1">
                <a:solidFill>
                  <a:srgbClr val="002060"/>
                </a:solidFill>
                <a:latin typeface="Times New Roman" pitchFamily="18" charset="0"/>
                <a:cs typeface="Times New Roman" pitchFamily="18" charset="0"/>
              </a:rPr>
              <a:t>HS đặt tên cho các hình ảnh</a:t>
            </a:r>
            <a:endParaRPr lang="vi-VN" sz="3000" b="1" i="1">
              <a:solidFill>
                <a:srgbClr val="002060"/>
              </a:solidFill>
              <a:latin typeface="Times New Roman" pitchFamily="18" charset="0"/>
              <a:cs typeface="Times New Roman" pitchFamily="18" charset="0"/>
            </a:endParaRPr>
          </a:p>
        </p:txBody>
      </p:sp>
      <p:sp>
        <p:nvSpPr>
          <p:cNvPr id="5" name="Rectangle 4"/>
          <p:cNvSpPr/>
          <p:nvPr/>
        </p:nvSpPr>
        <p:spPr>
          <a:xfrm>
            <a:off x="3002507" y="3601105"/>
            <a:ext cx="8488909" cy="6664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en-US" sz="3000" b="1" i="1">
                <a:solidFill>
                  <a:srgbClr val="002060"/>
                </a:solidFill>
                <a:latin typeface="Times New Roman" pitchFamily="18" charset="0"/>
                <a:cs typeface="Times New Roman" pitchFamily="18" charset="0"/>
              </a:rPr>
              <a:t>Giành quyền trả lời bằng cách giơ tay nhanh</a:t>
            </a:r>
            <a:endParaRPr lang="vi-VN" sz="3000" b="1" i="1">
              <a:solidFill>
                <a:srgbClr val="002060"/>
              </a:solidFill>
              <a:latin typeface="Times New Roman" pitchFamily="18" charset="0"/>
              <a:cs typeface="Times New Roman" pitchFamily="18" charset="0"/>
            </a:endParaRPr>
          </a:p>
        </p:txBody>
      </p:sp>
      <p:sp>
        <p:nvSpPr>
          <p:cNvPr id="6" name="Rectangle 5"/>
          <p:cNvSpPr/>
          <p:nvPr/>
        </p:nvSpPr>
        <p:spPr>
          <a:xfrm>
            <a:off x="3002506" y="4899917"/>
            <a:ext cx="8488909" cy="6664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en-US" sz="3000" b="1" i="1">
                <a:solidFill>
                  <a:srgbClr val="002060"/>
                </a:solidFill>
                <a:latin typeface="Times New Roman" pitchFamily="18" charset="0"/>
                <a:cs typeface="Times New Roman" pitchFamily="18" charset="0"/>
              </a:rPr>
              <a:t>Nêu sơ lược hiểu biết của em về hoạt động đó</a:t>
            </a:r>
            <a:endParaRPr lang="vi-VN" sz="3000" b="1"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394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9" name="Rounded Rectangle 8"/>
          <p:cNvSpPr/>
          <p:nvPr/>
        </p:nvSpPr>
        <p:spPr>
          <a:xfrm>
            <a:off x="857304" y="173321"/>
            <a:ext cx="10920713" cy="904852"/>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1F0ABC"/>
                </a:solidFill>
                <a:latin typeface="Times New Roman" pitchFamily="18" charset="0"/>
                <a:cs typeface="Times New Roman" pitchFamily="18" charset="0"/>
              </a:rPr>
              <a:t>Những việc làm phù hợp em có thể tham gia hoạt động giáo dục truyền thống ở địa phương</a:t>
            </a:r>
            <a:endParaRPr lang="en-US" sz="2800" b="1" dirty="0">
              <a:solidFill>
                <a:srgbClr val="1F0ABC"/>
              </a:solidFill>
              <a:latin typeface="Times New Roman" pitchFamily="18" charset="0"/>
              <a:cs typeface="Times New Roman" pitchFamily="18" charset="0"/>
            </a:endParaRPr>
          </a:p>
        </p:txBody>
      </p:sp>
      <p:sp>
        <p:nvSpPr>
          <p:cNvPr id="20" name="Rectangle 19"/>
          <p:cNvSpPr/>
          <p:nvPr/>
        </p:nvSpPr>
        <p:spPr>
          <a:xfrm>
            <a:off x="750627" y="5006731"/>
            <a:ext cx="5160257" cy="147595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dirty="0">
                <a:solidFill>
                  <a:srgbClr val="C00000"/>
                </a:solidFill>
                <a:latin typeface="Times New Roman" pitchFamily="18" charset="0"/>
                <a:cs typeface="Times New Roman" pitchFamily="18" charset="0"/>
              </a:rPr>
              <a:t>Giúp đỡ người neo đơn: người già sống một mình, người có hoàn cảnh khó khăn…</a:t>
            </a:r>
          </a:p>
        </p:txBody>
      </p:sp>
      <p:sp>
        <p:nvSpPr>
          <p:cNvPr id="21" name="Rectangle 20"/>
          <p:cNvSpPr/>
          <p:nvPr/>
        </p:nvSpPr>
        <p:spPr>
          <a:xfrm>
            <a:off x="6597839" y="5006731"/>
            <a:ext cx="5160257" cy="147595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dirty="0">
                <a:solidFill>
                  <a:srgbClr val="C00000"/>
                </a:solidFill>
                <a:latin typeface="Times New Roman" pitchFamily="18" charset="0"/>
                <a:cs typeface="Times New Roman" pitchFamily="18" charset="0"/>
              </a:rPr>
              <a:t>Tham gia lễ hội truyền thống ở địa phương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03" y="1399464"/>
            <a:ext cx="4902051" cy="342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899" y="1399464"/>
            <a:ext cx="4924994" cy="342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50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barn(inVertical)">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9" name="Rounded Rectangle 8"/>
          <p:cNvSpPr/>
          <p:nvPr/>
        </p:nvSpPr>
        <p:spPr>
          <a:xfrm>
            <a:off x="857304" y="173321"/>
            <a:ext cx="10920713" cy="904852"/>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1F0ABC"/>
                </a:solidFill>
                <a:latin typeface="Times New Roman" pitchFamily="18" charset="0"/>
                <a:cs typeface="Times New Roman" pitchFamily="18" charset="0"/>
              </a:rPr>
              <a:t>Những việc làm phù hợp em có thể tham gia hoạt động giáo dục truyền thống ở địa phương</a:t>
            </a:r>
            <a:endParaRPr lang="en-US" sz="2800" b="1" dirty="0">
              <a:solidFill>
                <a:srgbClr val="1F0ABC"/>
              </a:solidFill>
              <a:latin typeface="Times New Roman" pitchFamily="18" charset="0"/>
              <a:cs typeface="Times New Roman" pitchFamily="18" charset="0"/>
            </a:endParaRPr>
          </a:p>
        </p:txBody>
      </p:sp>
      <p:sp>
        <p:nvSpPr>
          <p:cNvPr id="20" name="Rectangle 19"/>
          <p:cNvSpPr/>
          <p:nvPr/>
        </p:nvSpPr>
        <p:spPr>
          <a:xfrm>
            <a:off x="750627" y="5006731"/>
            <a:ext cx="5160257" cy="147595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dirty="0">
                <a:solidFill>
                  <a:srgbClr val="C00000"/>
                </a:solidFill>
                <a:latin typeface="Times New Roman" pitchFamily="18" charset="0"/>
                <a:cs typeface="Times New Roman" pitchFamily="18" charset="0"/>
              </a:rPr>
              <a:t>Tham gia hoạt động thiện nguyện: quyên góp ủng hộ, phát quà, nấu cơm từ thiện…</a:t>
            </a:r>
          </a:p>
        </p:txBody>
      </p:sp>
      <p:sp>
        <p:nvSpPr>
          <p:cNvPr id="21" name="Rectangle 20"/>
          <p:cNvSpPr/>
          <p:nvPr/>
        </p:nvSpPr>
        <p:spPr>
          <a:xfrm>
            <a:off x="6597839" y="5006731"/>
            <a:ext cx="5160257" cy="147595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dirty="0">
                <a:solidFill>
                  <a:srgbClr val="C00000"/>
                </a:solidFill>
                <a:latin typeface="Times New Roman" pitchFamily="18" charset="0"/>
                <a:cs typeface="Times New Roman" pitchFamily="18" charset="0"/>
              </a:rPr>
              <a:t>Phát huy truyền thống hiếu học: </a:t>
            </a:r>
            <a:r>
              <a:rPr lang="en-US" sz="2400" dirty="0">
                <a:solidFill>
                  <a:srgbClr val="C00000"/>
                </a:solidFill>
                <a:latin typeface="Times New Roman" pitchFamily="18" charset="0"/>
                <a:cs typeface="Times New Roman" pitchFamily="18" charset="0"/>
              </a:rPr>
              <a:t>chăm ngoan học giỏi, giúp đỡ các bạn cùng học tốt, dạy học hè cho các em nhỏ...</a:t>
            </a:r>
            <a:endParaRPr lang="vi-VN" sz="2400" dirty="0">
              <a:solidFill>
                <a:srgbClr val="C0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03" y="1315374"/>
            <a:ext cx="4902051" cy="360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657" y="1315374"/>
            <a:ext cx="4784109" cy="348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4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wipe(down)">
                                      <p:cBhvr>
                                        <p:cTn id="2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36" name="Rounded Rectangle 35"/>
          <p:cNvSpPr/>
          <p:nvPr/>
        </p:nvSpPr>
        <p:spPr>
          <a:xfrm>
            <a:off x="2835289" y="393889"/>
            <a:ext cx="3035887"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Tình huống 1</a:t>
            </a:r>
          </a:p>
        </p:txBody>
      </p:sp>
      <p:sp>
        <p:nvSpPr>
          <p:cNvPr id="37" name="Rounded Rectangle 36"/>
          <p:cNvSpPr/>
          <p:nvPr/>
        </p:nvSpPr>
        <p:spPr>
          <a:xfrm>
            <a:off x="366799" y="1026758"/>
            <a:ext cx="8176699" cy="5433234"/>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9570" y="1196524"/>
            <a:ext cx="7807326" cy="5093702"/>
          </a:xfrm>
          <a:prstGeom prst="rect">
            <a:avLst/>
          </a:prstGeom>
        </p:spPr>
        <p:txBody>
          <a:bodyPr wrap="square">
            <a:spAutoFit/>
          </a:bodyPr>
          <a:lstStyle/>
          <a:p>
            <a:pPr marL="342900" indent="-342900" algn="just">
              <a:buFont typeface="Courier New" pitchFamily="49" charset="0"/>
              <a:buChar char="o"/>
            </a:pPr>
            <a:r>
              <a:rPr lang="vi-VN" sz="2500" i="1" dirty="0">
                <a:solidFill>
                  <a:srgbClr val="002060"/>
                </a:solidFill>
                <a:latin typeface="Cambria" pitchFamily="18" charset="0"/>
                <a:cs typeface="Times New Roman" pitchFamily="18" charset="0"/>
              </a:rPr>
              <a:t>Em sẽ khuyên M tìm hiểu về nghề truyền thống đó để hiểu được ý nghĩa và giá trị của nghề. Em sẽ giải thích với M nghề truyền thống là một phần quan trọng của di sản văn hóa của địa phương và giúp tăng cường sự đa dạng văn hóa của cả nước. </a:t>
            </a:r>
          </a:p>
          <a:p>
            <a:pPr marL="342900" indent="-342900" algn="just">
              <a:buFont typeface="Courier New" pitchFamily="49" charset="0"/>
              <a:buChar char="o"/>
            </a:pPr>
            <a:r>
              <a:rPr lang="vi-VN" sz="2500" i="1" dirty="0">
                <a:solidFill>
                  <a:srgbClr val="002060"/>
                </a:solidFill>
                <a:latin typeface="Cambria" pitchFamily="18" charset="0"/>
                <a:cs typeface="Times New Roman" pitchFamily="18" charset="0"/>
              </a:rPr>
              <a:t>Em sẽ đề nghị M cùng em tham gia các hoạt động để gìn giữ nghề truyền thống như: tham gia các buổi triển lãm, diễn đàn để giới thiệu nghề truyền thống này đến với những người khác, tìm kiếm các hình thức quảng bá và tiếp thị sản phẩm nghề truyền thống như làm video, chụp ảnh, tạo trang web, hoặc quảng cáo trên mạng xã hội để giới thiệu sản phẩm tới nhiều người hơn.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207" y="3621039"/>
            <a:ext cx="3071812" cy="201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893" y="1466811"/>
            <a:ext cx="3035418" cy="176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01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barn(inVertical)">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barn(inVertical)">
                                      <p:cBhvr>
                                        <p:cTn id="17"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36" name="Rounded Rectangle 35"/>
          <p:cNvSpPr/>
          <p:nvPr/>
        </p:nvSpPr>
        <p:spPr>
          <a:xfrm>
            <a:off x="2125605" y="393889"/>
            <a:ext cx="3035887"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Tình huống 2</a:t>
            </a:r>
          </a:p>
        </p:txBody>
      </p:sp>
      <p:sp>
        <p:nvSpPr>
          <p:cNvPr id="37" name="Rounded Rectangle 36"/>
          <p:cNvSpPr/>
          <p:nvPr/>
        </p:nvSpPr>
        <p:spPr>
          <a:xfrm>
            <a:off x="366800" y="1026758"/>
            <a:ext cx="6525320" cy="5433234"/>
          </a:xfrm>
          <a:prstGeom prst="roundRect">
            <a:avLst/>
          </a:prstGeom>
          <a:solidFill>
            <a:schemeClr val="bg1"/>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6991" y="1388884"/>
            <a:ext cx="6033117" cy="4708981"/>
          </a:xfrm>
          <a:prstGeom prst="rect">
            <a:avLst/>
          </a:prstGeom>
        </p:spPr>
        <p:txBody>
          <a:bodyPr wrap="square">
            <a:spAutoFit/>
          </a:bodyPr>
          <a:lstStyle/>
          <a:p>
            <a:pPr marL="342900" indent="-342900" algn="just">
              <a:buFont typeface="Courier New" pitchFamily="49" charset="0"/>
              <a:buChar char="o"/>
            </a:pPr>
            <a:r>
              <a:rPr lang="vi-VN" sz="2500" i="1" dirty="0">
                <a:solidFill>
                  <a:srgbClr val="002060"/>
                </a:solidFill>
                <a:latin typeface="Cambria" pitchFamily="18" charset="0"/>
                <a:cs typeface="Times New Roman" pitchFamily="18" charset="0"/>
              </a:rPr>
              <a:t>Em sẽ động viên K tham gia vào các hoạt động văn nghệ truyền thống bằng cách giải thích cho K thấy được giá trị của văn hóa truyền thống, những bài hát cổ điển, tình ca, dân ca mang nhiều giá trị tinh thần và có sức cuốn hút đối với người dân. </a:t>
            </a:r>
          </a:p>
          <a:p>
            <a:pPr marL="342900" indent="-342900" algn="just">
              <a:buFont typeface="Courier New" pitchFamily="49" charset="0"/>
              <a:buChar char="o"/>
            </a:pPr>
            <a:r>
              <a:rPr lang="vi-VN" sz="2500" i="1" dirty="0">
                <a:solidFill>
                  <a:srgbClr val="002060"/>
                </a:solidFill>
                <a:latin typeface="Cambria" pitchFamily="18" charset="0"/>
                <a:cs typeface="Times New Roman" pitchFamily="18" charset="0"/>
              </a:rPr>
              <a:t>Đồng thời, em cũng có thể tìm kiếm sự hỗ trợ từ các chuyên gia trong lĩnh vực văn nghệ truyền thống để giúp K hiểu rõ hơn về giá trị và ý nghĩa của văn hóa truyền thống.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908" y="915040"/>
            <a:ext cx="3296539" cy="211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8745" y="3300864"/>
            <a:ext cx="2840867" cy="2902895"/>
          </a:xfrm>
          <a:prstGeom prst="rect">
            <a:avLst/>
          </a:prstGeom>
        </p:spPr>
      </p:pic>
    </p:spTree>
    <p:extLst>
      <p:ext uri="{BB962C8B-B14F-4D97-AF65-F5344CB8AC3E}">
        <p14:creationId xmlns:p14="http://schemas.microsoft.com/office/powerpoint/2010/main" val="8713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barn(inVertical)">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xEl>
                                              <p:pRg st="1" end="1"/>
                                            </p:txEl>
                                          </p:spTgt>
                                        </p:tgtEl>
                                        <p:attrNameLst>
                                          <p:attrName>style.visibility</p:attrName>
                                        </p:attrNameLst>
                                      </p:cBhvr>
                                      <p:to>
                                        <p:strVal val="visible"/>
                                      </p:to>
                                    </p:set>
                                    <p:animEffect transition="in" filter="barn(inVertical)">
                                      <p:cBhvr>
                                        <p:cTn id="17"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9241"/>
            <a:ext cx="3507538" cy="443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Cloud Callout 35"/>
          <p:cNvSpPr/>
          <p:nvPr/>
        </p:nvSpPr>
        <p:spPr>
          <a:xfrm rot="4011309">
            <a:off x="5277344" y="19120"/>
            <a:ext cx="4498508" cy="5820512"/>
          </a:xfrm>
          <a:prstGeom prst="cloudCallout">
            <a:avLst>
              <a:gd name="adj1" fmla="val -39866"/>
              <a:gd name="adj2" fmla="val 6947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21259258">
            <a:off x="5166086" y="1882666"/>
            <a:ext cx="4642433" cy="200440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3000" b="1" i="1" dirty="0">
                <a:solidFill>
                  <a:srgbClr val="002060"/>
                </a:solidFill>
                <a:latin typeface="Cambria" pitchFamily="18" charset="0"/>
                <a:cs typeface="Calibri" pitchFamily="34" charset="0"/>
              </a:rPr>
              <a:t>Em hãy chia sẻ cảm </a:t>
            </a:r>
            <a:endParaRPr lang="en-US" sz="3000" b="1" i="1" dirty="0">
              <a:solidFill>
                <a:srgbClr val="002060"/>
              </a:solidFill>
              <a:latin typeface="Cambria" pitchFamily="18" charset="0"/>
              <a:cs typeface="Calibri" pitchFamily="34" charset="0"/>
            </a:endParaRPr>
          </a:p>
          <a:p>
            <a:pPr algn="ctr">
              <a:lnSpc>
                <a:spcPct val="150000"/>
              </a:lnSpc>
            </a:pPr>
            <a:r>
              <a:rPr lang="vi-VN" sz="3000" b="1" i="1" dirty="0">
                <a:solidFill>
                  <a:srgbClr val="002060"/>
                </a:solidFill>
                <a:latin typeface="Cambria" pitchFamily="18" charset="0"/>
                <a:cs typeface="Calibri" pitchFamily="34" charset="0"/>
              </a:rPr>
              <a:t>nhận của em khi thực hiện những hoạt động giáo dục truyền thống của địa phương mà em đã tham gia</a:t>
            </a:r>
            <a:endParaRPr lang="en-US" sz="3000" b="1" i="1" dirty="0">
              <a:solidFill>
                <a:srgbClr val="002060"/>
              </a:solidFill>
              <a:latin typeface="Cambria" pitchFamily="18" charset="0"/>
              <a:cs typeface="Calibri" pitchFamily="34" charset="0"/>
            </a:endParaRPr>
          </a:p>
        </p:txBody>
      </p:sp>
    </p:spTree>
    <p:extLst>
      <p:ext uri="{BB962C8B-B14F-4D97-AF65-F5344CB8AC3E}">
        <p14:creationId xmlns:p14="http://schemas.microsoft.com/office/powerpoint/2010/main" val="41064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74209" y="722250"/>
            <a:ext cx="8093122" cy="3939540"/>
          </a:xfrm>
          <a:prstGeom prst="rect">
            <a:avLst/>
          </a:prstGeom>
          <a:noFill/>
        </p:spPr>
        <p:txBody>
          <a:bodyPr wrap="square" rtlCol="0">
            <a:spAutoFit/>
          </a:bodyPr>
          <a:lstStyle/>
          <a:p>
            <a:pPr algn="ctr"/>
            <a:r>
              <a:rPr lang="en-US" sz="5000" b="1" dirty="0">
                <a:solidFill>
                  <a:srgbClr val="FF0000"/>
                </a:solidFill>
                <a:latin typeface="Times New Roman" pitchFamily="18" charset="0"/>
                <a:cs typeface="Times New Roman" pitchFamily="18" charset="0"/>
                <a:sym typeface="Nixie One"/>
              </a:rPr>
              <a:t>NHIỆM VỤ 4</a:t>
            </a:r>
          </a:p>
          <a:p>
            <a:pPr algn="ctr"/>
            <a:r>
              <a:rPr lang="vi-VN" sz="5000" b="1" dirty="0">
                <a:solidFill>
                  <a:srgbClr val="1F0ABC"/>
                </a:solidFill>
                <a:latin typeface="Times New Roman" pitchFamily="18" charset="0"/>
                <a:cs typeface="Times New Roman" pitchFamily="18" charset="0"/>
                <a:sym typeface="Nixie One"/>
              </a:rPr>
              <a:t>Thiết kế sản phẩm thể hiện vẻ đẹp danh lam thắng cảnh, cảnh quan thiên nhiên của địa phương</a:t>
            </a:r>
            <a:endParaRPr lang="vi-VN" sz="50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17996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29" y="2691478"/>
            <a:ext cx="4372431" cy="3154523"/>
          </a:xfrm>
          <a:prstGeom prst="rect">
            <a:avLst/>
          </a:prstGeom>
        </p:spPr>
      </p:pic>
      <p:grpSp>
        <p:nvGrpSpPr>
          <p:cNvPr id="37" name="组合 36"/>
          <p:cNvGrpSpPr>
            <a:grpSpLocks/>
          </p:cNvGrpSpPr>
          <p:nvPr/>
        </p:nvGrpSpPr>
        <p:grpSpPr bwMode="auto">
          <a:xfrm rot="5400000">
            <a:off x="2155402" y="-703657"/>
            <a:ext cx="1313482" cy="5050973"/>
            <a:chOff x="1295400" y="2735298"/>
            <a:chExt cx="1753450" cy="1851566"/>
          </a:xfrm>
        </p:grpSpPr>
        <p:grpSp>
          <p:nvGrpSpPr>
            <p:cNvPr id="38" name="Group 6"/>
            <p:cNvGrpSpPr>
              <a:grpSpLocks/>
            </p:cNvGrpSpPr>
            <p:nvPr/>
          </p:nvGrpSpPr>
          <p:grpSpPr bwMode="auto">
            <a:xfrm>
              <a:off x="1295400" y="2786058"/>
              <a:ext cx="1753450" cy="1751017"/>
              <a:chOff x="1823" y="2371"/>
              <a:chExt cx="1801" cy="1801"/>
            </a:xfrm>
          </p:grpSpPr>
          <p:sp>
            <p:nvSpPr>
              <p:cNvPr id="40"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sp>
            <p:nvSpPr>
              <p:cNvPr id="41"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grpSp>
        <p:sp>
          <p:nvSpPr>
            <p:cNvPr id="39" name="Text Box 9"/>
            <p:cNvSpPr txBox="1">
              <a:spLocks noChangeArrowheads="1"/>
            </p:cNvSpPr>
            <p:nvPr/>
          </p:nvSpPr>
          <p:spPr bwMode="auto">
            <a:xfrm rot="16200000">
              <a:off x="1245855" y="3087397"/>
              <a:ext cx="1851566" cy="1147368"/>
            </a:xfrm>
            <a:prstGeom prst="rect">
              <a:avLst/>
            </a:prstGeom>
            <a:noFill/>
            <a:ln w="9525">
              <a:noFill/>
              <a:miter lim="800000"/>
              <a:headEnd/>
              <a:tailEnd/>
            </a:ln>
          </p:spPr>
          <p:txBody>
            <a:bodyPr anchor="ctr"/>
            <a:lstStyle/>
            <a:p>
              <a:pPr algn="ctr"/>
              <a:r>
                <a:rPr lang="en-US" altLang="zh-CN" sz="3500" b="1">
                  <a:solidFill>
                    <a:srgbClr val="FF0000"/>
                  </a:solidFill>
                  <a:latin typeface="Cambria" pitchFamily="18" charset="0"/>
                  <a:ea typeface="微软雅黑" pitchFamily="34" charset="-122"/>
                  <a:cs typeface="Times New Roman" pitchFamily="18" charset="0"/>
                </a:rPr>
                <a:t>Họat động nhóm đôi</a:t>
              </a:r>
              <a:endParaRPr lang="zh-CN" altLang="en-US" sz="3500" b="1" dirty="0">
                <a:solidFill>
                  <a:srgbClr val="FF0000"/>
                </a:solidFill>
                <a:latin typeface="Cambria" pitchFamily="18" charset="0"/>
                <a:ea typeface="微软雅黑" pitchFamily="34" charset="-122"/>
                <a:cs typeface="Times New Roman" pitchFamily="18" charset="0"/>
              </a:endParaRPr>
            </a:p>
          </p:txBody>
        </p:sp>
      </p:grpSp>
      <p:sp>
        <p:nvSpPr>
          <p:cNvPr id="42" name="Rectangle 41"/>
          <p:cNvSpPr/>
          <p:nvPr/>
        </p:nvSpPr>
        <p:spPr>
          <a:xfrm>
            <a:off x="5750703" y="1164807"/>
            <a:ext cx="5773640" cy="1968301"/>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Cambria" pitchFamily="18" charset="0"/>
              <a:ea typeface="SimSun" pitchFamily="2" charset="-122"/>
              <a:cs typeface="Times New Roman" pitchFamily="18" charset="0"/>
            </a:endParaRPr>
          </a:p>
        </p:txBody>
      </p:sp>
      <p:sp>
        <p:nvSpPr>
          <p:cNvPr id="43" name="Diamond 42"/>
          <p:cNvSpPr/>
          <p:nvPr/>
        </p:nvSpPr>
        <p:spPr>
          <a:xfrm>
            <a:off x="5211873" y="1164806"/>
            <a:ext cx="1077660" cy="1968301"/>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Cambria" pitchFamily="18" charset="0"/>
              <a:cs typeface="Times New Roman" pitchFamily="18" charset="0"/>
            </a:endParaRPr>
          </a:p>
        </p:txBody>
      </p:sp>
      <p:sp>
        <p:nvSpPr>
          <p:cNvPr id="44" name="TextBox 43"/>
          <p:cNvSpPr txBox="1"/>
          <p:nvPr/>
        </p:nvSpPr>
        <p:spPr>
          <a:xfrm>
            <a:off x="5453720" y="1687825"/>
            <a:ext cx="576982" cy="707886"/>
          </a:xfrm>
          <a:prstGeom prst="rect">
            <a:avLst/>
          </a:prstGeom>
          <a:noFill/>
        </p:spPr>
        <p:txBody>
          <a:bodyPr wrap="square" rtlCol="0">
            <a:spAutoFit/>
          </a:bodyPr>
          <a:lstStyle/>
          <a:p>
            <a:pPr algn="ctr"/>
            <a:r>
              <a:rPr lang="en-US" sz="4000" b="1" dirty="0">
                <a:solidFill>
                  <a:srgbClr val="C00000"/>
                </a:solidFill>
                <a:latin typeface="Cambria" pitchFamily="18" charset="0"/>
                <a:cs typeface="Times New Roman" pitchFamily="18" charset="0"/>
              </a:rPr>
              <a:t>1</a:t>
            </a:r>
          </a:p>
        </p:txBody>
      </p:sp>
      <p:sp>
        <p:nvSpPr>
          <p:cNvPr id="45" name="Rectangle 44"/>
          <p:cNvSpPr/>
          <p:nvPr/>
        </p:nvSpPr>
        <p:spPr>
          <a:xfrm>
            <a:off x="6440714" y="1302571"/>
            <a:ext cx="4938485" cy="1692771"/>
          </a:xfrm>
          <a:prstGeom prst="rect">
            <a:avLst/>
          </a:prstGeom>
        </p:spPr>
        <p:txBody>
          <a:bodyPr wrap="square">
            <a:spAutoFit/>
          </a:bodyPr>
          <a:lstStyle/>
          <a:p>
            <a:pPr algn="ctr"/>
            <a:r>
              <a:rPr lang="vi-VN" sz="2600" b="1" dirty="0">
                <a:solidFill>
                  <a:srgbClr val="002060"/>
                </a:solidFill>
                <a:latin typeface="Cambria" pitchFamily="18" charset="0"/>
                <a:ea typeface="SimSun" pitchFamily="2" charset="-122"/>
                <a:cs typeface="Calibri" pitchFamily="34" charset="0"/>
              </a:rPr>
              <a:t>Hãy lựa chọn và thiết kế một sản phẩm thể hiện vẻ đẹp danh lam thắng cảnh, cảnh quan thiên nhiên của địa phương.</a:t>
            </a:r>
            <a:endParaRPr lang="en-US" sz="2600" b="1" i="1" dirty="0">
              <a:solidFill>
                <a:srgbClr val="002060"/>
              </a:solidFill>
              <a:latin typeface="Cambria" pitchFamily="18" charset="0"/>
              <a:ea typeface="SimSun" pitchFamily="2" charset="-122"/>
              <a:cs typeface="Calibri" pitchFamily="34" charset="0"/>
            </a:endParaRPr>
          </a:p>
        </p:txBody>
      </p:sp>
      <p:sp>
        <p:nvSpPr>
          <p:cNvPr id="46" name="Rectangle 45"/>
          <p:cNvSpPr/>
          <p:nvPr/>
        </p:nvSpPr>
        <p:spPr>
          <a:xfrm>
            <a:off x="5750703" y="3683036"/>
            <a:ext cx="5773639" cy="1968301"/>
          </a:xfrm>
          <a:prstGeom prst="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Cambria" pitchFamily="18" charset="0"/>
              <a:ea typeface="SimSun" pitchFamily="2" charset="-122"/>
              <a:cs typeface="Times New Roman" pitchFamily="18" charset="0"/>
            </a:endParaRPr>
          </a:p>
        </p:txBody>
      </p:sp>
      <p:sp>
        <p:nvSpPr>
          <p:cNvPr id="47" name="Diamond 46"/>
          <p:cNvSpPr/>
          <p:nvPr/>
        </p:nvSpPr>
        <p:spPr>
          <a:xfrm>
            <a:off x="5211873" y="3683035"/>
            <a:ext cx="1077660" cy="1968301"/>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Cambria" pitchFamily="18" charset="0"/>
              <a:cs typeface="Times New Roman" pitchFamily="18" charset="0"/>
            </a:endParaRPr>
          </a:p>
        </p:txBody>
      </p:sp>
      <p:sp>
        <p:nvSpPr>
          <p:cNvPr id="48" name="TextBox 47"/>
          <p:cNvSpPr txBox="1"/>
          <p:nvPr/>
        </p:nvSpPr>
        <p:spPr>
          <a:xfrm>
            <a:off x="5453720" y="4206054"/>
            <a:ext cx="576982" cy="707886"/>
          </a:xfrm>
          <a:prstGeom prst="rect">
            <a:avLst/>
          </a:prstGeom>
          <a:noFill/>
        </p:spPr>
        <p:txBody>
          <a:bodyPr wrap="square" rtlCol="0">
            <a:spAutoFit/>
          </a:bodyPr>
          <a:lstStyle/>
          <a:p>
            <a:pPr algn="ctr"/>
            <a:r>
              <a:rPr lang="en-US" sz="4000" b="1">
                <a:solidFill>
                  <a:srgbClr val="C00000"/>
                </a:solidFill>
                <a:latin typeface="Cambria" pitchFamily="18" charset="0"/>
                <a:cs typeface="Times New Roman" pitchFamily="18" charset="0"/>
              </a:rPr>
              <a:t>2</a:t>
            </a:r>
            <a:endParaRPr lang="en-US" sz="4000" b="1" dirty="0">
              <a:solidFill>
                <a:srgbClr val="C00000"/>
              </a:solidFill>
              <a:latin typeface="Cambria" pitchFamily="18" charset="0"/>
              <a:cs typeface="Times New Roman" pitchFamily="18" charset="0"/>
            </a:endParaRPr>
          </a:p>
        </p:txBody>
      </p:sp>
      <p:sp>
        <p:nvSpPr>
          <p:cNvPr id="49" name="Rectangle 48"/>
          <p:cNvSpPr/>
          <p:nvPr/>
        </p:nvSpPr>
        <p:spPr>
          <a:xfrm>
            <a:off x="6369200" y="3814114"/>
            <a:ext cx="5081511" cy="1692771"/>
          </a:xfrm>
          <a:prstGeom prst="rect">
            <a:avLst/>
          </a:prstGeom>
        </p:spPr>
        <p:txBody>
          <a:bodyPr wrap="square">
            <a:spAutoFit/>
          </a:bodyPr>
          <a:lstStyle/>
          <a:p>
            <a:pPr algn="ctr"/>
            <a:r>
              <a:rPr lang="vi-VN" sz="2600" b="1" dirty="0">
                <a:solidFill>
                  <a:srgbClr val="002060"/>
                </a:solidFill>
                <a:latin typeface="Cambria" pitchFamily="18" charset="0"/>
                <a:ea typeface="SimSun" pitchFamily="2" charset="-122"/>
                <a:cs typeface="Calibri" pitchFamily="34" charset="0"/>
              </a:rPr>
              <a:t>Giới thiệu sản phẩm đã thiết kế vào tiết SHL tiếp theo.</a:t>
            </a:r>
            <a:r>
              <a:rPr lang="en-US" sz="2600" b="1" dirty="0">
                <a:solidFill>
                  <a:srgbClr val="002060"/>
                </a:solidFill>
                <a:latin typeface="Cambria" pitchFamily="18" charset="0"/>
                <a:ea typeface="SimSun" pitchFamily="2" charset="-122"/>
                <a:cs typeface="Calibri" pitchFamily="34" charset="0"/>
              </a:rPr>
              <a:t> </a:t>
            </a:r>
            <a:r>
              <a:rPr lang="vi-VN" sz="2600" b="1" dirty="0">
                <a:solidFill>
                  <a:srgbClr val="002060"/>
                </a:solidFill>
                <a:latin typeface="Cambria" pitchFamily="18" charset="0"/>
                <a:ea typeface="SimSun" pitchFamily="2" charset="-122"/>
                <a:cs typeface="Calibri" pitchFamily="34" charset="0"/>
              </a:rPr>
              <a:t>Chia sẻ cảm xúc về sản phẩm đã thiết kế</a:t>
            </a:r>
            <a:r>
              <a:rPr lang="en-US" sz="2600" b="1" dirty="0">
                <a:solidFill>
                  <a:srgbClr val="002060"/>
                </a:solidFill>
                <a:latin typeface="Cambria" pitchFamily="18" charset="0"/>
                <a:ea typeface="SimSun" pitchFamily="2" charset="-122"/>
                <a:cs typeface="Calibri" pitchFamily="34" charset="0"/>
              </a:rPr>
              <a:t>.</a:t>
            </a:r>
            <a:endParaRPr lang="en-US" sz="2600" b="1" i="1" dirty="0">
              <a:solidFill>
                <a:srgbClr val="002060"/>
              </a:solidFill>
              <a:latin typeface="Cambria" pitchFamily="18" charset="0"/>
              <a:ea typeface="SimSun" pitchFamily="2" charset="-122"/>
              <a:cs typeface="Calibri" pitchFamily="34" charset="0"/>
            </a:endParaRPr>
          </a:p>
        </p:txBody>
      </p:sp>
    </p:spTree>
    <p:extLst>
      <p:ext uri="{BB962C8B-B14F-4D97-AF65-F5344CB8AC3E}">
        <p14:creationId xmlns:p14="http://schemas.microsoft.com/office/powerpoint/2010/main" val="414945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ircle(in)">
                                      <p:cBhvr>
                                        <p:cTn id="10" dur="2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arn(inVertical)">
                                      <p:cBhvr>
                                        <p:cTn id="29" dur="500"/>
                                        <p:tgtEl>
                                          <p:spTgt spid="4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arn(inVertical)">
                                      <p:cBhvr>
                                        <p:cTn id="35" dur="500"/>
                                        <p:tgtEl>
                                          <p:spTgt spid="4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inVertical)">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animBg="1"/>
      <p:bldP spid="47" grpId="0" animBg="1"/>
      <p:bldP spid="48"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37" name="Rectangle 36"/>
          <p:cNvSpPr/>
          <p:nvPr/>
        </p:nvSpPr>
        <p:spPr>
          <a:xfrm>
            <a:off x="812785" y="1273780"/>
            <a:ext cx="47145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vi-VN" sz="2400" b="1" dirty="0">
                <a:solidFill>
                  <a:srgbClr val="002060"/>
                </a:solidFill>
                <a:latin typeface="Times New Roman" pitchFamily="18" charset="0"/>
                <a:cs typeface="Times New Roman" pitchFamily="18" charset="0"/>
              </a:rPr>
              <a:t>Tranh vẽ, ảnh chụp</a:t>
            </a:r>
          </a:p>
        </p:txBody>
      </p:sp>
      <p:sp>
        <p:nvSpPr>
          <p:cNvPr id="38" name="Rectangle 37"/>
          <p:cNvSpPr/>
          <p:nvPr/>
        </p:nvSpPr>
        <p:spPr>
          <a:xfrm>
            <a:off x="812784" y="2040330"/>
            <a:ext cx="47145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vi-VN" sz="2400" b="1" dirty="0">
                <a:solidFill>
                  <a:srgbClr val="002060"/>
                </a:solidFill>
                <a:latin typeface="Times New Roman" pitchFamily="18" charset="0"/>
                <a:cs typeface="Times New Roman" pitchFamily="18" charset="0"/>
              </a:rPr>
              <a:t>Bài viết, bài thuyết trình</a:t>
            </a:r>
          </a:p>
        </p:txBody>
      </p:sp>
      <p:sp>
        <p:nvSpPr>
          <p:cNvPr id="39" name="Rectangle 38"/>
          <p:cNvSpPr/>
          <p:nvPr/>
        </p:nvSpPr>
        <p:spPr>
          <a:xfrm>
            <a:off x="812783" y="2793232"/>
            <a:ext cx="47145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vi-VN" sz="2400" b="1" dirty="0">
                <a:solidFill>
                  <a:srgbClr val="002060"/>
                </a:solidFill>
                <a:latin typeface="Times New Roman" pitchFamily="18" charset="0"/>
                <a:cs typeface="Times New Roman" pitchFamily="18" charset="0"/>
              </a:rPr>
              <a:t>Bài thơ</a:t>
            </a:r>
          </a:p>
        </p:txBody>
      </p:sp>
      <p:sp>
        <p:nvSpPr>
          <p:cNvPr id="40" name="Rectangle 39"/>
          <p:cNvSpPr/>
          <p:nvPr/>
        </p:nvSpPr>
        <p:spPr>
          <a:xfrm>
            <a:off x="812782" y="3546134"/>
            <a:ext cx="47145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vi-VN" sz="2400" b="1" dirty="0">
                <a:solidFill>
                  <a:srgbClr val="002060"/>
                </a:solidFill>
                <a:latin typeface="Times New Roman" pitchFamily="18" charset="0"/>
                <a:cs typeface="Times New Roman" pitchFamily="18" charset="0"/>
              </a:rPr>
              <a:t>Bài hát, bản nhạc</a:t>
            </a:r>
          </a:p>
        </p:txBody>
      </p:sp>
      <p:sp>
        <p:nvSpPr>
          <p:cNvPr id="41" name="Rectangle 40"/>
          <p:cNvSpPr/>
          <p:nvPr/>
        </p:nvSpPr>
        <p:spPr>
          <a:xfrm>
            <a:off x="812781" y="4312684"/>
            <a:ext cx="47145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vi-VN" sz="2400" b="1" dirty="0">
                <a:solidFill>
                  <a:srgbClr val="002060"/>
                </a:solidFill>
                <a:latin typeface="Times New Roman" pitchFamily="18" charset="0"/>
                <a:cs typeface="Times New Roman" pitchFamily="18" charset="0"/>
              </a:rPr>
              <a:t>Video clip</a:t>
            </a:r>
          </a:p>
        </p:txBody>
      </p:sp>
      <p:sp>
        <p:nvSpPr>
          <p:cNvPr id="43" name="Rectangle 42"/>
          <p:cNvSpPr/>
          <p:nvPr/>
        </p:nvSpPr>
        <p:spPr>
          <a:xfrm>
            <a:off x="6792779" y="1273779"/>
            <a:ext cx="4714558" cy="10997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400" b="1" dirty="0">
                <a:solidFill>
                  <a:srgbClr val="002060"/>
                </a:solidFill>
                <a:latin typeface="Times New Roman" pitchFamily="18" charset="0"/>
                <a:cs typeface="Times New Roman" pitchFamily="18" charset="0"/>
              </a:rPr>
              <a:t>Giới thiệu cảnh đẹp của cảnh quan</a:t>
            </a:r>
          </a:p>
        </p:txBody>
      </p:sp>
      <p:sp>
        <p:nvSpPr>
          <p:cNvPr id="48" name="Rounded Rectangle 47"/>
          <p:cNvSpPr/>
          <p:nvPr/>
        </p:nvSpPr>
        <p:spPr>
          <a:xfrm>
            <a:off x="1511456" y="439893"/>
            <a:ext cx="3035887"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Hình thức</a:t>
            </a:r>
          </a:p>
        </p:txBody>
      </p:sp>
      <p:sp>
        <p:nvSpPr>
          <p:cNvPr id="49" name="Rounded Rectangle 48"/>
          <p:cNvSpPr/>
          <p:nvPr/>
        </p:nvSpPr>
        <p:spPr>
          <a:xfrm>
            <a:off x="7632114" y="439893"/>
            <a:ext cx="3035887"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Nội dung</a:t>
            </a:r>
          </a:p>
        </p:txBody>
      </p:sp>
      <p:sp>
        <p:nvSpPr>
          <p:cNvPr id="50" name="Rectangle 49"/>
          <p:cNvSpPr/>
          <p:nvPr/>
        </p:nvSpPr>
        <p:spPr>
          <a:xfrm>
            <a:off x="812786" y="5082641"/>
            <a:ext cx="47145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vi-VN" sz="2400" b="1" dirty="0">
                <a:solidFill>
                  <a:srgbClr val="002060"/>
                </a:solidFill>
                <a:latin typeface="Times New Roman" pitchFamily="18" charset="0"/>
                <a:cs typeface="Times New Roman" pitchFamily="18" charset="0"/>
              </a:rPr>
              <a:t>Mô hình</a:t>
            </a:r>
          </a:p>
        </p:txBody>
      </p:sp>
      <p:sp>
        <p:nvSpPr>
          <p:cNvPr id="51" name="Rectangle 50"/>
          <p:cNvSpPr/>
          <p:nvPr/>
        </p:nvSpPr>
        <p:spPr>
          <a:xfrm>
            <a:off x="812785" y="5835543"/>
            <a:ext cx="4714558" cy="66646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lnSpc>
                <a:spcPct val="150000"/>
              </a:lnSpc>
              <a:buFont typeface="Wingdings" pitchFamily="2" charset="2"/>
              <a:buChar char="Ø"/>
            </a:pPr>
            <a:r>
              <a:rPr lang="vi-VN" sz="2400" b="1" dirty="0">
                <a:solidFill>
                  <a:srgbClr val="002060"/>
                </a:solidFill>
                <a:latin typeface="Times New Roman" pitchFamily="18" charset="0"/>
                <a:cs typeface="Times New Roman" pitchFamily="18" charset="0"/>
              </a:rPr>
              <a:t>Sản phẩm thủ công</a:t>
            </a:r>
          </a:p>
        </p:txBody>
      </p:sp>
      <p:sp>
        <p:nvSpPr>
          <p:cNvPr id="52" name="Rectangle 51"/>
          <p:cNvSpPr/>
          <p:nvPr/>
        </p:nvSpPr>
        <p:spPr>
          <a:xfrm>
            <a:off x="6792779" y="2576572"/>
            <a:ext cx="4714558" cy="10997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400" b="1" dirty="0">
                <a:solidFill>
                  <a:srgbClr val="002060"/>
                </a:solidFill>
                <a:latin typeface="Times New Roman" pitchFamily="18" charset="0"/>
                <a:cs typeface="Times New Roman" pitchFamily="18" charset="0"/>
              </a:rPr>
              <a:t>Thể hiện cảm xúc yêu quý, tự hào, xúc động…</a:t>
            </a:r>
          </a:p>
        </p:txBody>
      </p:sp>
      <p:sp>
        <p:nvSpPr>
          <p:cNvPr id="53" name="Rectangle 52"/>
          <p:cNvSpPr/>
          <p:nvPr/>
        </p:nvSpPr>
        <p:spPr>
          <a:xfrm>
            <a:off x="6792779" y="3879365"/>
            <a:ext cx="4714558" cy="10997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2400" b="1" dirty="0">
                <a:solidFill>
                  <a:srgbClr val="002060"/>
                </a:solidFill>
                <a:latin typeface="Times New Roman" pitchFamily="18" charset="0"/>
                <a:cs typeface="Times New Roman" pitchFamily="18" charset="0"/>
              </a:rPr>
              <a:t>Ý nghĩa của cảnh quan đối với đất nước</a:t>
            </a:r>
          </a:p>
        </p:txBody>
      </p:sp>
      <p:sp>
        <p:nvSpPr>
          <p:cNvPr id="54" name="Rectangle 53"/>
          <p:cNvSpPr/>
          <p:nvPr/>
        </p:nvSpPr>
        <p:spPr>
          <a:xfrm>
            <a:off x="6792779" y="5182158"/>
            <a:ext cx="4714558" cy="109978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buFont typeface="Wingdings" pitchFamily="2" charset="2"/>
              <a:buChar char="Ø"/>
            </a:pPr>
            <a:r>
              <a:rPr lang="vi-VN" sz="2400" b="1" dirty="0">
                <a:solidFill>
                  <a:srgbClr val="002060"/>
                </a:solidFill>
                <a:latin typeface="Times New Roman" pitchFamily="18" charset="0"/>
                <a:cs typeface="Times New Roman" pitchFamily="18" charset="0"/>
              </a:rPr>
              <a:t>Vận động mọi người bảo vệ cảnh quan thiên nhiên khi đến thăm.</a:t>
            </a:r>
          </a:p>
        </p:txBody>
      </p:sp>
    </p:spTree>
    <p:extLst>
      <p:ext uri="{BB962C8B-B14F-4D97-AF65-F5344CB8AC3E}">
        <p14:creationId xmlns:p14="http://schemas.microsoft.com/office/powerpoint/2010/main" val="32927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barn(inVertical)">
                                      <p:cBhvr>
                                        <p:cTn id="28" dur="500"/>
                                        <p:tgtEl>
                                          <p:spTgt spid="4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inVertical)">
                                      <p:cBhvr>
                                        <p:cTn id="31" dur="500"/>
                                        <p:tgtEl>
                                          <p:spTgt spid="5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arn(inVertical)">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3" grpId="0" animBg="1"/>
      <p:bldP spid="48" grpId="0" animBg="1"/>
      <p:bldP spid="49" grpId="0" animBg="1"/>
      <p:bldP spid="50" grpId="0" animBg="1"/>
      <p:bldP spid="51" grpId="0" animBg="1"/>
      <p:bldP spid="52" grpId="0" animBg="1"/>
      <p:bldP spid="53" grpId="0" animBg="1"/>
      <p:bldP spid="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74209" y="1022501"/>
            <a:ext cx="8352430" cy="3631763"/>
          </a:xfrm>
          <a:prstGeom prst="rect">
            <a:avLst/>
          </a:prstGeom>
          <a:noFill/>
        </p:spPr>
        <p:txBody>
          <a:bodyPr wrap="square" rtlCol="0">
            <a:spAutoFit/>
          </a:bodyPr>
          <a:lstStyle/>
          <a:p>
            <a:pPr algn="ctr"/>
            <a:r>
              <a:rPr lang="en-US" sz="5000" b="1" dirty="0">
                <a:solidFill>
                  <a:srgbClr val="FF0000"/>
                </a:solidFill>
                <a:latin typeface="Times New Roman" pitchFamily="18" charset="0"/>
                <a:cs typeface="Times New Roman" pitchFamily="18" charset="0"/>
                <a:sym typeface="Nixie One"/>
              </a:rPr>
              <a:t>NHIỆM VỤ 5</a:t>
            </a:r>
          </a:p>
          <a:p>
            <a:pPr algn="ctr"/>
            <a:r>
              <a:rPr lang="vi-VN" sz="4500" b="1" dirty="0">
                <a:solidFill>
                  <a:srgbClr val="1F0ABC"/>
                </a:solidFill>
                <a:latin typeface="Times New Roman" pitchFamily="18" charset="0"/>
                <a:cs typeface="Times New Roman" pitchFamily="18" charset="0"/>
                <a:sym typeface="Nixie One"/>
              </a:rPr>
              <a:t>Tổ chức sự kiện giới thiệu về vẻ đẹp cảnh quan thiên nhiên, danh lam thắng cảnh của địa phương và cách bảo tồn</a:t>
            </a:r>
            <a:endParaRPr lang="vi-VN" sz="45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17299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A03BC0B-854F-7A1B-9B8D-18028E88ADDB}"/>
              </a:ext>
            </a:extLst>
          </p:cNvPr>
          <p:cNvGrpSpPr/>
          <p:nvPr/>
        </p:nvGrpSpPr>
        <p:grpSpPr>
          <a:xfrm>
            <a:off x="718194" y="29027"/>
            <a:ext cx="11103442" cy="895582"/>
            <a:chOff x="5194249" y="84187"/>
            <a:chExt cx="6606271" cy="1492761"/>
          </a:xfrm>
          <a:solidFill>
            <a:schemeClr val="bg2"/>
          </a:solidFill>
        </p:grpSpPr>
        <p:sp>
          <p:nvSpPr>
            <p:cNvPr id="15" name="Round Same Side Corner Rectangle 11">
              <a:extLst>
                <a:ext uri="{FF2B5EF4-FFF2-40B4-BE49-F238E27FC236}">
                  <a16:creationId xmlns:a16="http://schemas.microsoft.com/office/drawing/2014/main" id="{14A6A6D3-0AE1-A5C2-A781-174738B3CAAC}"/>
                </a:ext>
              </a:extLst>
            </p:cNvPr>
            <p:cNvSpPr/>
            <p:nvPr/>
          </p:nvSpPr>
          <p:spPr>
            <a:xfrm flipV="1">
              <a:off x="5250528" y="84187"/>
              <a:ext cx="6493713" cy="1492761"/>
            </a:xfrm>
            <a:prstGeom prst="round2SameRect">
              <a:avLst>
                <a:gd name="adj1" fmla="val 3772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6" name="TextBox 15">
              <a:extLst>
                <a:ext uri="{FF2B5EF4-FFF2-40B4-BE49-F238E27FC236}">
                  <a16:creationId xmlns:a16="http://schemas.microsoft.com/office/drawing/2014/main" id="{1DB3E993-271F-4AEA-00C8-AE8B066BA10E}"/>
                </a:ext>
              </a:extLst>
            </p:cNvPr>
            <p:cNvSpPr txBox="1"/>
            <p:nvPr/>
          </p:nvSpPr>
          <p:spPr>
            <a:xfrm>
              <a:off x="5194249" y="84187"/>
              <a:ext cx="6606271" cy="1436410"/>
            </a:xfrm>
            <a:prstGeom prst="rect">
              <a:avLst/>
            </a:prstGeom>
            <a:noFill/>
          </p:spPr>
          <p:txBody>
            <a:bodyPr wrap="square" rtlCol="0">
              <a:spAutoFit/>
            </a:bodyPr>
            <a:lstStyle/>
            <a:p>
              <a:pPr algn="ctr"/>
              <a:r>
                <a:rPr lang="vi-VN" sz="2500" b="1" dirty="0">
                  <a:solidFill>
                    <a:schemeClr val="bg1"/>
                  </a:solidFill>
                  <a:latin typeface="Cambria" pitchFamily="18" charset="0"/>
                  <a:cs typeface="Arial" panose="020B0604020202020204" pitchFamily="34" charset="0"/>
                </a:rPr>
                <a:t>Hoạt động 1: Chuẩn bị tổ chức sự kiện giới thiệu về vẻ đẹp cảnh quan thiên nhiên, danh lam thắng cảnh của địa phương và cách bảo tồn</a:t>
              </a:r>
              <a:endParaRPr lang="en-US" sz="2500" b="1" dirty="0">
                <a:solidFill>
                  <a:schemeClr val="bg1"/>
                </a:solidFill>
                <a:latin typeface="Cambria" pitchFamily="18" charset="0"/>
                <a:cs typeface="Arial" panose="020B0604020202020204" pitchFamily="34" charset="0"/>
              </a:endParaRPr>
            </a:p>
          </p:txBody>
        </p:sp>
      </p:grpSp>
      <p:sp>
        <p:nvSpPr>
          <p:cNvPr id="26" name="Rounded Rectangle 25"/>
          <p:cNvSpPr/>
          <p:nvPr/>
        </p:nvSpPr>
        <p:spPr>
          <a:xfrm>
            <a:off x="5741343" y="4348769"/>
            <a:ext cx="5668637" cy="1166990"/>
          </a:xfrm>
          <a:prstGeom prst="roundRect">
            <a:avLst>
              <a:gd name="adj" fmla="val 22746"/>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27" name="Rounded Rectangle 26"/>
          <p:cNvSpPr/>
          <p:nvPr/>
        </p:nvSpPr>
        <p:spPr>
          <a:xfrm>
            <a:off x="5799509" y="1930352"/>
            <a:ext cx="5473233" cy="34035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8" name="TextBox 27"/>
          <p:cNvSpPr txBox="1"/>
          <p:nvPr/>
        </p:nvSpPr>
        <p:spPr>
          <a:xfrm>
            <a:off x="5858579" y="2562662"/>
            <a:ext cx="5355091" cy="2785378"/>
          </a:xfrm>
          <a:prstGeom prst="rect">
            <a:avLst/>
          </a:prstGeom>
          <a:noFill/>
        </p:spPr>
        <p:txBody>
          <a:bodyPr wrap="square" rtlCol="0">
            <a:spAutoFit/>
          </a:bodyPr>
          <a:lstStyle/>
          <a:p>
            <a:pPr lvl="0" algn="ctr"/>
            <a:r>
              <a:rPr lang="en-US" sz="3500" b="1" i="1" dirty="0">
                <a:solidFill>
                  <a:srgbClr val="C00000"/>
                </a:solidFill>
                <a:latin typeface="Times New Roman" pitchFamily="18" charset="0"/>
                <a:cs typeface="Times New Roman" pitchFamily="18" charset="0"/>
              </a:rPr>
              <a:t>T</a:t>
            </a:r>
            <a:r>
              <a:rPr lang="vi-VN" sz="3500" b="1" i="1" dirty="0">
                <a:solidFill>
                  <a:srgbClr val="C00000"/>
                </a:solidFill>
                <a:latin typeface="Times New Roman" pitchFamily="18" charset="0"/>
                <a:cs typeface="Times New Roman" pitchFamily="18" charset="0"/>
              </a:rPr>
              <a:t>hống nhất cách tổ chức sự kiện và lập một bản kế hoạch tổ chức sự kiện trên giấy A0 và trình bày trước lớp</a:t>
            </a:r>
            <a:endParaRPr lang="vi-VN" sz="3500" b="1" i="1" dirty="0">
              <a:solidFill>
                <a:srgbClr val="C00000"/>
              </a:solidFill>
              <a:latin typeface="Times New Roman" pitchFamily="18" charset="0"/>
              <a:ea typeface="Nixie One"/>
              <a:cs typeface="Times New Roman" pitchFamily="18" charset="0"/>
              <a:sym typeface="Nixie One"/>
            </a:endParaRPr>
          </a:p>
        </p:txBody>
      </p:sp>
      <p:sp>
        <p:nvSpPr>
          <p:cNvPr id="29" name="Rounded Rectangle 28"/>
          <p:cNvSpPr/>
          <p:nvPr/>
        </p:nvSpPr>
        <p:spPr>
          <a:xfrm>
            <a:off x="5882721" y="1822313"/>
            <a:ext cx="5223599" cy="632868"/>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a:t>
            </a:r>
          </a:p>
        </p:txBody>
      </p:sp>
      <p:pic>
        <p:nvPicPr>
          <p:cNvPr id="30"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03" y="1034312"/>
            <a:ext cx="3366525" cy="23805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78" y="3841193"/>
            <a:ext cx="3627774" cy="2515072"/>
          </a:xfrm>
          <a:prstGeom prst="rect">
            <a:avLst/>
          </a:prstGeom>
        </p:spPr>
      </p:pic>
    </p:spTree>
    <p:extLst>
      <p:ext uri="{BB962C8B-B14F-4D97-AF65-F5344CB8AC3E}">
        <p14:creationId xmlns:p14="http://schemas.microsoft.com/office/powerpoint/2010/main" val="10835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761372"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798435"/>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1</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643395" y="420858"/>
            <a:ext cx="8192927" cy="4724348"/>
          </a:xfrm>
          <a:prstGeom prst="rect">
            <a:avLst/>
          </a:prstGeom>
        </p:spPr>
      </p:pic>
      <p:sp>
        <p:nvSpPr>
          <p:cNvPr id="8" name="Rectangle 7"/>
          <p:cNvSpPr/>
          <p:nvPr/>
        </p:nvSpPr>
        <p:spPr>
          <a:xfrm>
            <a:off x="2495403" y="5308979"/>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a:solidFill>
                  <a:srgbClr val="002060"/>
                </a:solidFill>
                <a:latin typeface="Times New Roman" pitchFamily="18" charset="0"/>
                <a:cs typeface="Times New Roman" pitchFamily="18" charset="0"/>
              </a:rPr>
              <a:t>Thu gom rác thải</a:t>
            </a:r>
            <a:endParaRPr lang="vi-VN" sz="40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7518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7" name="Rounded Rectangle 6"/>
          <p:cNvSpPr/>
          <p:nvPr/>
        </p:nvSpPr>
        <p:spPr>
          <a:xfrm>
            <a:off x="857304" y="173321"/>
            <a:ext cx="10920713" cy="632868"/>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1F0ABC"/>
                </a:solidFill>
                <a:latin typeface="Times New Roman" pitchFamily="18" charset="0"/>
                <a:cs typeface="Times New Roman" pitchFamily="18" charset="0"/>
              </a:rPr>
              <a:t>Những nội dung cần chuẩn bị để tổ chức sự kiện</a:t>
            </a:r>
            <a:endParaRPr lang="en-US" sz="3000" b="1" dirty="0">
              <a:solidFill>
                <a:srgbClr val="1F0ABC"/>
              </a:solidFill>
              <a:latin typeface="Times New Roman" pitchFamily="18" charset="0"/>
              <a:cs typeface="Times New Roman" pitchFamily="18" charset="0"/>
            </a:endParaRPr>
          </a:p>
        </p:txBody>
      </p:sp>
      <p:sp>
        <p:nvSpPr>
          <p:cNvPr id="8" name="Rectangle 7"/>
          <p:cNvSpPr/>
          <p:nvPr/>
        </p:nvSpPr>
        <p:spPr>
          <a:xfrm>
            <a:off x="764273" y="1339758"/>
            <a:ext cx="4995086"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Thành lập và họp ban tổ chức sự kiện</a:t>
            </a:r>
          </a:p>
        </p:txBody>
      </p:sp>
      <p:sp>
        <p:nvSpPr>
          <p:cNvPr id="9" name="Rectangle 8"/>
          <p:cNvSpPr/>
          <p:nvPr/>
        </p:nvSpPr>
        <p:spPr>
          <a:xfrm>
            <a:off x="764273" y="2843286"/>
            <a:ext cx="4995086"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Chọn tên sự kiện: phù hợp, ý nghĩa.</a:t>
            </a:r>
          </a:p>
        </p:txBody>
      </p:sp>
      <p:sp>
        <p:nvSpPr>
          <p:cNvPr id="10" name="Rectangle 9"/>
          <p:cNvSpPr/>
          <p:nvPr/>
        </p:nvSpPr>
        <p:spPr>
          <a:xfrm>
            <a:off x="2087474" y="4776720"/>
            <a:ext cx="8214707"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Thông tin về sự kiện: viết trên bảng thông báo, gửi trực tiếp tờ rơi, thông tin qua mạng xã hội.....</a:t>
            </a:r>
          </a:p>
        </p:txBody>
      </p:sp>
      <p:sp>
        <p:nvSpPr>
          <p:cNvPr id="11" name="Rectangle 10"/>
          <p:cNvSpPr/>
          <p:nvPr/>
        </p:nvSpPr>
        <p:spPr>
          <a:xfrm>
            <a:off x="6481436" y="1339757"/>
            <a:ext cx="4995086"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Lựa chọn sản phẩm tuyên truyền, giới thiệu và cách bảo tồn.</a:t>
            </a:r>
          </a:p>
        </p:txBody>
      </p:sp>
      <p:sp>
        <p:nvSpPr>
          <p:cNvPr id="12" name="Rectangle 11"/>
          <p:cNvSpPr/>
          <p:nvPr/>
        </p:nvSpPr>
        <p:spPr>
          <a:xfrm>
            <a:off x="6481436" y="2813329"/>
            <a:ext cx="4995086" cy="11714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dirty="0">
                <a:solidFill>
                  <a:srgbClr val="002060"/>
                </a:solidFill>
                <a:latin typeface="Times New Roman" pitchFamily="18" charset="0"/>
                <a:cs typeface="Times New Roman" pitchFamily="18" charset="0"/>
              </a:rPr>
              <a:t>Xác định thời gian, địa điểm tổ chức sự kiện</a:t>
            </a:r>
          </a:p>
        </p:txBody>
      </p:sp>
    </p:spTree>
    <p:extLst>
      <p:ext uri="{BB962C8B-B14F-4D97-AF65-F5344CB8AC3E}">
        <p14:creationId xmlns:p14="http://schemas.microsoft.com/office/powerpoint/2010/main" val="12476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A03BC0B-854F-7A1B-9B8D-18028E88ADDB}"/>
              </a:ext>
            </a:extLst>
          </p:cNvPr>
          <p:cNvGrpSpPr/>
          <p:nvPr/>
        </p:nvGrpSpPr>
        <p:grpSpPr>
          <a:xfrm>
            <a:off x="718194" y="29027"/>
            <a:ext cx="11103442" cy="895582"/>
            <a:chOff x="5194249" y="84187"/>
            <a:chExt cx="6606271" cy="1492761"/>
          </a:xfrm>
          <a:solidFill>
            <a:schemeClr val="bg2"/>
          </a:solidFill>
        </p:grpSpPr>
        <p:sp>
          <p:nvSpPr>
            <p:cNvPr id="15" name="Round Same Side Corner Rectangle 11">
              <a:extLst>
                <a:ext uri="{FF2B5EF4-FFF2-40B4-BE49-F238E27FC236}">
                  <a16:creationId xmlns:a16="http://schemas.microsoft.com/office/drawing/2014/main" id="{14A6A6D3-0AE1-A5C2-A781-174738B3CAAC}"/>
                </a:ext>
              </a:extLst>
            </p:cNvPr>
            <p:cNvSpPr/>
            <p:nvPr/>
          </p:nvSpPr>
          <p:spPr>
            <a:xfrm flipV="1">
              <a:off x="5250528" y="84187"/>
              <a:ext cx="6493713" cy="1492761"/>
            </a:xfrm>
            <a:prstGeom prst="round2SameRect">
              <a:avLst>
                <a:gd name="adj1" fmla="val 3772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6" name="TextBox 15">
              <a:extLst>
                <a:ext uri="{FF2B5EF4-FFF2-40B4-BE49-F238E27FC236}">
                  <a16:creationId xmlns:a16="http://schemas.microsoft.com/office/drawing/2014/main" id="{1DB3E993-271F-4AEA-00C8-AE8B066BA10E}"/>
                </a:ext>
              </a:extLst>
            </p:cNvPr>
            <p:cNvSpPr txBox="1"/>
            <p:nvPr/>
          </p:nvSpPr>
          <p:spPr>
            <a:xfrm>
              <a:off x="5194249" y="84187"/>
              <a:ext cx="6606271" cy="1436410"/>
            </a:xfrm>
            <a:prstGeom prst="rect">
              <a:avLst/>
            </a:prstGeom>
            <a:noFill/>
          </p:spPr>
          <p:txBody>
            <a:bodyPr wrap="square" rtlCol="0">
              <a:spAutoFit/>
            </a:bodyPr>
            <a:lstStyle/>
            <a:p>
              <a:pPr algn="ctr"/>
              <a:r>
                <a:rPr lang="vi-VN" sz="2500" b="1" dirty="0">
                  <a:solidFill>
                    <a:schemeClr val="bg1"/>
                  </a:solidFill>
                  <a:latin typeface="Cambria" pitchFamily="18" charset="0"/>
                  <a:cs typeface="Arial" panose="020B0604020202020204" pitchFamily="34" charset="0"/>
                </a:rPr>
                <a:t>Chia sẻ những việc làm bảo tồn cảnh quan thiên nhiên và danh lam thắng cảnh. Chia sẻ kinh nghiệm về tổ chức sự kiện mà em đã tham gia</a:t>
              </a:r>
              <a:endParaRPr lang="en-US" sz="2500" b="1" dirty="0">
                <a:solidFill>
                  <a:schemeClr val="bg1"/>
                </a:solidFill>
                <a:latin typeface="Cambria" pitchFamily="18" charset="0"/>
                <a:cs typeface="Arial" panose="020B0604020202020204" pitchFamily="34"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77" y="924609"/>
            <a:ext cx="5047418" cy="5489990"/>
          </a:xfrm>
          <a:prstGeom prst="rect">
            <a:avLst/>
          </a:prstGeom>
        </p:spPr>
      </p:pic>
      <p:sp>
        <p:nvSpPr>
          <p:cNvPr id="12" name="Rounded Rectangle 11"/>
          <p:cNvSpPr/>
          <p:nvPr/>
        </p:nvSpPr>
        <p:spPr>
          <a:xfrm>
            <a:off x="5881369" y="1195029"/>
            <a:ext cx="5223599" cy="632868"/>
          </a:xfrm>
          <a:prstGeom prst="roundRect">
            <a:avLst>
              <a:gd name="adj" fmla="val 30702"/>
            </a:avLst>
          </a:prstGeom>
          <a:solidFill>
            <a:schemeClr val="accent4">
              <a:lumMod val="40000"/>
              <a:lumOff val="6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5">
                    <a:lumMod val="50000"/>
                  </a:schemeClr>
                </a:solidFill>
                <a:latin typeface="Times New Roman" pitchFamily="18" charset="0"/>
                <a:cs typeface="Times New Roman" pitchFamily="18" charset="0"/>
              </a:rPr>
              <a:t>Tung bóng tuyết</a:t>
            </a:r>
          </a:p>
        </p:txBody>
      </p:sp>
      <p:sp>
        <p:nvSpPr>
          <p:cNvPr id="13" name="Rounded Rectangle 12"/>
          <p:cNvSpPr/>
          <p:nvPr/>
        </p:nvSpPr>
        <p:spPr>
          <a:xfrm>
            <a:off x="5871122" y="2151991"/>
            <a:ext cx="5323285"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7" name="TextBox 16"/>
          <p:cNvSpPr txBox="1"/>
          <p:nvPr/>
        </p:nvSpPr>
        <p:spPr>
          <a:xfrm>
            <a:off x="5968266" y="2389132"/>
            <a:ext cx="5108270" cy="1338828"/>
          </a:xfrm>
          <a:prstGeom prst="rect">
            <a:avLst/>
          </a:prstGeom>
          <a:noFill/>
        </p:spPr>
        <p:txBody>
          <a:bodyPr wrap="square" rtlCol="0">
            <a:spAutoFit/>
          </a:bodyPr>
          <a:lstStyle/>
          <a:p>
            <a:pPr lvl="0" algn="ctr"/>
            <a:r>
              <a:rPr lang="vi-VN" sz="2700" b="1" i="1" dirty="0">
                <a:solidFill>
                  <a:srgbClr val="002060"/>
                </a:solidFill>
                <a:latin typeface="Times New Roman" pitchFamily="18" charset="0"/>
                <a:cs typeface="Times New Roman" pitchFamily="18" charset="0"/>
              </a:rPr>
              <a:t>Em hãy nê</a:t>
            </a:r>
            <a:r>
              <a:rPr lang="en-US" sz="2700" b="1" i="1" dirty="0">
                <a:solidFill>
                  <a:srgbClr val="002060"/>
                </a:solidFill>
                <a:latin typeface="Times New Roman" pitchFamily="18" charset="0"/>
                <a:cs typeface="Times New Roman" pitchFamily="18" charset="0"/>
              </a:rPr>
              <a:t>u</a:t>
            </a:r>
            <a:r>
              <a:rPr lang="vi-VN" sz="2700" b="1" i="1" dirty="0">
                <a:solidFill>
                  <a:srgbClr val="002060"/>
                </a:solidFill>
                <a:latin typeface="Times New Roman" pitchFamily="18" charset="0"/>
                <a:cs typeface="Times New Roman" pitchFamily="18" charset="0"/>
              </a:rPr>
              <a:t> một việc làm góp phần bảo tồn cảnh quan thiên nhiên và danh lam thắng cảnh</a:t>
            </a:r>
            <a:endParaRPr lang="vi-VN" sz="2700" b="1" i="1" dirty="0">
              <a:solidFill>
                <a:srgbClr val="002060"/>
              </a:solidFill>
              <a:latin typeface="Times New Roman" pitchFamily="18" charset="0"/>
              <a:ea typeface="Nixie One"/>
              <a:cs typeface="Times New Roman" pitchFamily="18" charset="0"/>
              <a:sym typeface="Nixie One"/>
            </a:endParaRPr>
          </a:p>
        </p:txBody>
      </p:sp>
      <p:sp>
        <p:nvSpPr>
          <p:cNvPr id="18" name="Rounded Rectangle 17"/>
          <p:cNvSpPr/>
          <p:nvPr/>
        </p:nvSpPr>
        <p:spPr>
          <a:xfrm>
            <a:off x="5871122" y="4376727"/>
            <a:ext cx="5323285" cy="136898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9" name="TextBox 18"/>
          <p:cNvSpPr txBox="1"/>
          <p:nvPr/>
        </p:nvSpPr>
        <p:spPr>
          <a:xfrm>
            <a:off x="5968266" y="4613868"/>
            <a:ext cx="5108270" cy="923330"/>
          </a:xfrm>
          <a:prstGeom prst="rect">
            <a:avLst/>
          </a:prstGeom>
          <a:noFill/>
        </p:spPr>
        <p:txBody>
          <a:bodyPr wrap="square" rtlCol="0">
            <a:spAutoFit/>
          </a:bodyPr>
          <a:lstStyle/>
          <a:p>
            <a:pPr lvl="0" algn="ctr"/>
            <a:r>
              <a:rPr lang="vi-VN" sz="2700" b="1" i="1" dirty="0">
                <a:solidFill>
                  <a:srgbClr val="002060"/>
                </a:solidFill>
                <a:latin typeface="Times New Roman" pitchFamily="18" charset="0"/>
                <a:cs typeface="Times New Roman" pitchFamily="18" charset="0"/>
              </a:rPr>
              <a:t>Chia sẻ kinh nghiệm của em về tổ chức sự kiện mà em đã tham gia</a:t>
            </a:r>
            <a:endParaRPr lang="vi-VN" sz="2700" b="1" i="1" dirty="0">
              <a:solidFill>
                <a:srgbClr val="002060"/>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5171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18" grpId="0" animBg="1"/>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926610" y="386732"/>
            <a:ext cx="9109388" cy="1155065"/>
            <a:chOff x="349409" y="1511468"/>
            <a:chExt cx="3028734" cy="2991369"/>
          </a:xfrm>
        </p:grpSpPr>
        <p:sp>
          <p:nvSpPr>
            <p:cNvPr id="3" name="Rectangle 2"/>
            <p:cNvSpPr/>
            <p:nvPr/>
          </p:nvSpPr>
          <p:spPr>
            <a:xfrm>
              <a:off x="349409" y="1511468"/>
              <a:ext cx="3028734" cy="2991369"/>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sz="2600"/>
            </a:p>
          </p:txBody>
        </p:sp>
        <p:grpSp>
          <p:nvGrpSpPr>
            <p:cNvPr id="4" name="Group 3"/>
            <p:cNvGrpSpPr/>
            <p:nvPr/>
          </p:nvGrpSpPr>
          <p:grpSpPr>
            <a:xfrm>
              <a:off x="420711" y="1652317"/>
              <a:ext cx="2876267" cy="2647625"/>
              <a:chOff x="420711" y="1652317"/>
              <a:chExt cx="2876267" cy="2647625"/>
            </a:xfrm>
          </p:grpSpPr>
          <p:sp>
            <p:nvSpPr>
              <p:cNvPr id="5" name="Rectangle 4"/>
              <p:cNvSpPr/>
              <p:nvPr/>
            </p:nvSpPr>
            <p:spPr>
              <a:xfrm>
                <a:off x="420711" y="1652317"/>
                <a:ext cx="2876267"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6" name="Rectangle 5"/>
              <p:cNvSpPr/>
              <p:nvPr/>
            </p:nvSpPr>
            <p:spPr>
              <a:xfrm>
                <a:off x="535353" y="1729731"/>
                <a:ext cx="2622290" cy="1793418"/>
              </a:xfrm>
              <a:prstGeom prst="rect">
                <a:avLst/>
              </a:prstGeom>
            </p:spPr>
            <p:txBody>
              <a:bodyPr wrap="square">
                <a:spAutoFit/>
              </a:bodyPr>
              <a:lstStyle/>
              <a:p>
                <a:pPr algn="just">
                  <a:lnSpc>
                    <a:spcPct val="150000"/>
                  </a:lnSpc>
                </a:pPr>
                <a:endParaRPr lang="en-US" sz="2600" b="1">
                  <a:solidFill>
                    <a:srgbClr val="002060"/>
                  </a:solidFill>
                  <a:latin typeface="Times New Roman" pitchFamily="18" charset="0"/>
                  <a:cs typeface="Times New Roman" pitchFamily="18" charset="0"/>
                </a:endParaRPr>
              </a:p>
            </p:txBody>
          </p:sp>
        </p:grpSp>
      </p:grpSp>
      <p:sp>
        <p:nvSpPr>
          <p:cNvPr id="7" name="Rectangle 6"/>
          <p:cNvSpPr/>
          <p:nvPr/>
        </p:nvSpPr>
        <p:spPr>
          <a:xfrm>
            <a:off x="2070002" y="471010"/>
            <a:ext cx="8718671" cy="1015663"/>
          </a:xfrm>
          <a:prstGeom prst="rect">
            <a:avLst/>
          </a:prstGeom>
        </p:spPr>
        <p:txBody>
          <a:bodyPr wrap="square">
            <a:spAutoFit/>
          </a:bodyPr>
          <a:lstStyle/>
          <a:p>
            <a:pPr algn="ctr"/>
            <a:r>
              <a:rPr lang="vi-VN" sz="3000" b="1" dirty="0">
                <a:solidFill>
                  <a:srgbClr val="C00000"/>
                </a:solidFill>
                <a:latin typeface="Times New Roman" pitchFamily="18" charset="0"/>
                <a:cs typeface="Times New Roman" pitchFamily="18" charset="0"/>
              </a:rPr>
              <a:t>Những việc làm góp phần bảo tồn cảnh quan thiên nhiên và danh lam thắng cảnh</a:t>
            </a:r>
          </a:p>
        </p:txBody>
      </p:sp>
      <p:sp>
        <p:nvSpPr>
          <p:cNvPr id="10" name="TextBox 9"/>
          <p:cNvSpPr txBox="1"/>
          <p:nvPr/>
        </p:nvSpPr>
        <p:spPr>
          <a:xfrm>
            <a:off x="653594" y="1695096"/>
            <a:ext cx="11138072" cy="4639860"/>
          </a:xfrm>
          <a:prstGeom prst="rect">
            <a:avLst/>
          </a:prstGeom>
          <a:noFill/>
        </p:spPr>
        <p:txBody>
          <a:bodyPr wrap="square" rtlCol="0">
            <a:spAutoFit/>
          </a:bodyPr>
          <a:lstStyle/>
          <a:p>
            <a:pPr marL="457200" lvl="0" indent="-457200" algn="just">
              <a:lnSpc>
                <a:spcPct val="150000"/>
              </a:lnSpc>
              <a:buFont typeface="Wingdings" pitchFamily="2" charset="2"/>
              <a:buChar char="ü"/>
            </a:pPr>
            <a:r>
              <a:rPr lang="vi-VN" sz="2500" b="1" dirty="0">
                <a:solidFill>
                  <a:srgbClr val="002060"/>
                </a:solidFill>
                <a:latin typeface="+mj-lt"/>
              </a:rPr>
              <a:t>Giữ gìn vệ sinh chung, không xả rác bừa bãi, dọn dẹp sạch mỗi khi rời đi.</a:t>
            </a:r>
          </a:p>
          <a:p>
            <a:pPr marL="457200" lvl="0" indent="-457200" algn="just">
              <a:lnSpc>
                <a:spcPct val="150000"/>
              </a:lnSpc>
              <a:buFont typeface="Wingdings" pitchFamily="2" charset="2"/>
              <a:buChar char="ü"/>
            </a:pPr>
            <a:r>
              <a:rPr lang="vi-VN" sz="2500" b="1" dirty="0">
                <a:solidFill>
                  <a:srgbClr val="002060"/>
                </a:solidFill>
                <a:latin typeface="+mj-lt"/>
              </a:rPr>
              <a:t>Không bẻ cây, ngắt hoa, phá hoại cảnh quan.</a:t>
            </a:r>
          </a:p>
          <a:p>
            <a:pPr marL="457200" lvl="0" indent="-457200" algn="just">
              <a:lnSpc>
                <a:spcPct val="150000"/>
              </a:lnSpc>
              <a:buFont typeface="Wingdings" pitchFamily="2" charset="2"/>
              <a:buChar char="ü"/>
            </a:pPr>
            <a:r>
              <a:rPr lang="vi-VN" sz="2500" b="1" dirty="0">
                <a:solidFill>
                  <a:srgbClr val="002060"/>
                </a:solidFill>
                <a:latin typeface="+mj-lt"/>
              </a:rPr>
              <a:t>Tôn trọng những quy định ở nơi tham quan như: không hút thuốc, không chụp ảnh quay phim ở những nơi đã có bảng khuyến cáo.</a:t>
            </a:r>
          </a:p>
          <a:p>
            <a:pPr marL="457200" lvl="0" indent="-457200" algn="just">
              <a:lnSpc>
                <a:spcPct val="150000"/>
              </a:lnSpc>
              <a:buFont typeface="Wingdings" pitchFamily="2" charset="2"/>
              <a:buChar char="ü"/>
            </a:pPr>
            <a:r>
              <a:rPr lang="vi-VN" sz="2500" b="1" dirty="0">
                <a:solidFill>
                  <a:srgbClr val="002060"/>
                </a:solidFill>
                <a:latin typeface="+mj-lt"/>
              </a:rPr>
              <a:t>Chú ý các bảng hướng dẫn lối đi, bảng cấm, bảng yêu cầu và tuân thủ, thực hiện đúng.</a:t>
            </a:r>
          </a:p>
          <a:p>
            <a:pPr marL="457200" lvl="0" indent="-457200" algn="just">
              <a:lnSpc>
                <a:spcPct val="150000"/>
              </a:lnSpc>
              <a:buFont typeface="Wingdings" pitchFamily="2" charset="2"/>
              <a:buChar char="ü"/>
            </a:pPr>
            <a:r>
              <a:rPr lang="vi-VN" sz="2500" b="1" dirty="0">
                <a:solidFill>
                  <a:srgbClr val="002060"/>
                </a:solidFill>
                <a:latin typeface="+mj-lt"/>
              </a:rPr>
              <a:t>Trang phục phù hợp với nơi tham quan.</a:t>
            </a:r>
          </a:p>
          <a:p>
            <a:pPr marL="457200" lvl="0" indent="-457200" algn="just">
              <a:lnSpc>
                <a:spcPct val="150000"/>
              </a:lnSpc>
              <a:buFont typeface="Wingdings" pitchFamily="2" charset="2"/>
              <a:buChar char="ü"/>
            </a:pPr>
            <a:r>
              <a:rPr lang="vi-VN" sz="2500" b="1" dirty="0">
                <a:solidFill>
                  <a:srgbClr val="002060"/>
                </a:solidFill>
                <a:latin typeface="+mj-lt"/>
              </a:rPr>
              <a:t>Tuyên truyền mọi người chung tay bảo vệ danh lam thắng cảnh.</a:t>
            </a:r>
          </a:p>
        </p:txBody>
      </p:sp>
    </p:spTree>
    <p:extLst>
      <p:ext uri="{BB962C8B-B14F-4D97-AF65-F5344CB8AC3E}">
        <p14:creationId xmlns:p14="http://schemas.microsoft.com/office/powerpoint/2010/main" val="40931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arn(inVertical)">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barn(inVertical)">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barn(inVertical)">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barn(inVertical)">
                                      <p:cBhvr>
                                        <p:cTn id="40" dur="500"/>
                                        <p:tgtEl>
                                          <p:spTgt spid="10">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barn(inVertical)">
                                      <p:cBhvr>
                                        <p:cTn id="4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47165" y="1377343"/>
            <a:ext cx="7820166" cy="2400657"/>
          </a:xfrm>
          <a:prstGeom prst="rect">
            <a:avLst/>
          </a:prstGeom>
          <a:noFill/>
        </p:spPr>
        <p:txBody>
          <a:bodyPr wrap="square" rtlCol="0">
            <a:spAutoFit/>
          </a:bodyPr>
          <a:lstStyle/>
          <a:p>
            <a:pPr algn="ctr"/>
            <a:r>
              <a:rPr lang="en-US" sz="5000" b="1" dirty="0">
                <a:solidFill>
                  <a:srgbClr val="FF0000"/>
                </a:solidFill>
                <a:latin typeface="Times New Roman" pitchFamily="18" charset="0"/>
                <a:cs typeface="Times New Roman" pitchFamily="18" charset="0"/>
                <a:sym typeface="Nixie One"/>
              </a:rPr>
              <a:t>NHIỆM VỤ 6</a:t>
            </a:r>
          </a:p>
          <a:p>
            <a:pPr algn="ctr"/>
            <a:r>
              <a:rPr lang="vi-VN" sz="5000" b="1" dirty="0">
                <a:solidFill>
                  <a:srgbClr val="1F0ABC"/>
                </a:solidFill>
                <a:latin typeface="Times New Roman" pitchFamily="18" charset="0"/>
                <a:cs typeface="Times New Roman" pitchFamily="18" charset="0"/>
                <a:sym typeface="Nixie One"/>
              </a:rPr>
              <a:t>Duy trì hoạt động phát triển cộng đồng</a:t>
            </a:r>
            <a:endParaRPr lang="vi-VN" sz="5000" b="1" dirty="0">
              <a:solidFill>
                <a:srgbClr val="1F0ABC"/>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6658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2006220" y="140335"/>
            <a:ext cx="9239535" cy="3539430"/>
          </a:xfrm>
          <a:prstGeom prst="rect">
            <a:avLst/>
          </a:prstGeom>
          <a:noFill/>
        </p:spPr>
        <p:txBody>
          <a:bodyPr wrap="square" rtlCol="0">
            <a:spAutoFit/>
          </a:bodyPr>
          <a:lstStyle/>
          <a:p>
            <a:pPr lvl="0" algn="ctr"/>
            <a:r>
              <a:rPr lang="vi-VN" sz="2800" b="1" dirty="0">
                <a:solidFill>
                  <a:srgbClr val="002060"/>
                </a:solidFill>
                <a:latin typeface="+mj-lt"/>
              </a:rPr>
              <a:t>Mỗi nhóm chuẩn bị một bài thuyết trình có nội dung “Ai cũng có thể tham gia hoạt động phát triển cộng đồng”. Trong đó, phần đầu bài thuyết trình nói về cách chọn các hoạt động cộng đồng phù hợp với bản thân, phần sau kêu gọi, vận động mọi người cùng thực hiện các hoạt động cộng đồng và cuối cùng là chia sẻ về kết quả những việc làm cụ thể mà các cá nhân trong nhóm đã làm để duy trì phát triển cộng đồng bền vững.</a:t>
            </a:r>
          </a:p>
        </p:txBody>
      </p:sp>
    </p:spTree>
    <p:extLst>
      <p:ext uri="{BB962C8B-B14F-4D97-AF65-F5344CB8AC3E}">
        <p14:creationId xmlns:p14="http://schemas.microsoft.com/office/powerpoint/2010/main" val="389223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76214" y="353664"/>
            <a:ext cx="7436775" cy="986962"/>
            <a:chOff x="252695" y="1511468"/>
            <a:chExt cx="3125448" cy="2991369"/>
          </a:xfrm>
        </p:grpSpPr>
        <p:sp>
          <p:nvSpPr>
            <p:cNvPr id="3" name="Rectangle 2"/>
            <p:cNvSpPr/>
            <p:nvPr/>
          </p:nvSpPr>
          <p:spPr>
            <a:xfrm>
              <a:off x="252695" y="1511468"/>
              <a:ext cx="3125448" cy="2991369"/>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sz="2600"/>
            </a:p>
          </p:txBody>
        </p:sp>
        <p:grpSp>
          <p:nvGrpSpPr>
            <p:cNvPr id="4" name="Group 3"/>
            <p:cNvGrpSpPr/>
            <p:nvPr/>
          </p:nvGrpSpPr>
          <p:grpSpPr>
            <a:xfrm>
              <a:off x="370461" y="1681876"/>
              <a:ext cx="2876267" cy="2647625"/>
              <a:chOff x="370461" y="1681876"/>
              <a:chExt cx="2876267" cy="2647625"/>
            </a:xfrm>
          </p:grpSpPr>
          <p:sp>
            <p:nvSpPr>
              <p:cNvPr id="5" name="Rectangle 4"/>
              <p:cNvSpPr/>
              <p:nvPr/>
            </p:nvSpPr>
            <p:spPr>
              <a:xfrm>
                <a:off x="370461" y="1681876"/>
                <a:ext cx="2876267"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6" name="Rectangle 5"/>
              <p:cNvSpPr/>
              <p:nvPr/>
            </p:nvSpPr>
            <p:spPr>
              <a:xfrm>
                <a:off x="535353" y="1729731"/>
                <a:ext cx="2622290" cy="355503"/>
              </a:xfrm>
              <a:prstGeom prst="rect">
                <a:avLst/>
              </a:prstGeom>
            </p:spPr>
            <p:txBody>
              <a:bodyPr wrap="square">
                <a:spAutoFit/>
              </a:bodyPr>
              <a:lstStyle/>
              <a:p>
                <a:pPr algn="just"/>
                <a:endParaRPr lang="en-US" sz="2600" b="1">
                  <a:solidFill>
                    <a:srgbClr val="002060"/>
                  </a:solidFill>
                  <a:latin typeface="Times New Roman" pitchFamily="18" charset="0"/>
                  <a:cs typeface="Times New Roman" pitchFamily="18" charset="0"/>
                </a:endParaRPr>
              </a:p>
            </p:txBody>
          </p:sp>
        </p:grpSp>
      </p:grpSp>
      <p:sp>
        <p:nvSpPr>
          <p:cNvPr id="7" name="Rectangle 6"/>
          <p:cNvSpPr/>
          <p:nvPr/>
        </p:nvSpPr>
        <p:spPr>
          <a:xfrm>
            <a:off x="3400483" y="569663"/>
            <a:ext cx="6187842" cy="553998"/>
          </a:xfrm>
          <a:prstGeom prst="rect">
            <a:avLst/>
          </a:prstGeom>
        </p:spPr>
        <p:txBody>
          <a:bodyPr wrap="square">
            <a:spAutoFit/>
          </a:bodyPr>
          <a:lstStyle/>
          <a:p>
            <a:pPr algn="ctr"/>
            <a:r>
              <a:rPr lang="vi-VN" sz="3000" b="1" dirty="0">
                <a:solidFill>
                  <a:srgbClr val="C00000"/>
                </a:solidFill>
                <a:latin typeface="Times New Roman" pitchFamily="18" charset="0"/>
                <a:cs typeface="Times New Roman" pitchFamily="18" charset="0"/>
              </a:rPr>
              <a:t>Tiêu chí đánh giá bài thuyết trình</a:t>
            </a:r>
            <a:endParaRPr lang="vi-VN" sz="3000" b="1" dirty="0">
              <a:solidFill>
                <a:srgbClr val="1F0ABC"/>
              </a:solidFill>
              <a:latin typeface="Times New Roman" pitchFamily="18" charset="0"/>
              <a:cs typeface="Times New Roman" pitchFamily="18" charset="0"/>
            </a:endParaRPr>
          </a:p>
        </p:txBody>
      </p:sp>
      <p:sp>
        <p:nvSpPr>
          <p:cNvPr id="8" name="Rectangle 7"/>
          <p:cNvSpPr/>
          <p:nvPr/>
        </p:nvSpPr>
        <p:spPr>
          <a:xfrm>
            <a:off x="954094" y="1613581"/>
            <a:ext cx="10278014" cy="4247317"/>
          </a:xfrm>
          <a:prstGeom prst="rect">
            <a:avLst/>
          </a:prstGeom>
        </p:spPr>
        <p:txBody>
          <a:bodyPr wrap="square">
            <a:spAutoFit/>
          </a:bodyPr>
          <a:lstStyle/>
          <a:p>
            <a:pPr marL="457200" indent="-457200" algn="just">
              <a:lnSpc>
                <a:spcPct val="150000"/>
              </a:lnSpc>
              <a:buFont typeface="Wingdings" pitchFamily="2" charset="2"/>
              <a:buChar char="§"/>
            </a:pPr>
            <a:r>
              <a:rPr lang="vi-VN" sz="3000" dirty="0">
                <a:solidFill>
                  <a:srgbClr val="002060"/>
                </a:solidFill>
                <a:latin typeface="Cambria" pitchFamily="18" charset="0"/>
                <a:cs typeface="Times New Roman" pitchFamily="18" charset="0"/>
              </a:rPr>
              <a:t>Ngôn ngữ nói và ngôn ngữ cơ thể phải phù hợp, linh hoạt.</a:t>
            </a:r>
          </a:p>
          <a:p>
            <a:pPr marL="457200" indent="-457200" algn="just">
              <a:lnSpc>
                <a:spcPct val="150000"/>
              </a:lnSpc>
              <a:buFont typeface="Wingdings" pitchFamily="2" charset="2"/>
              <a:buChar char="§"/>
            </a:pPr>
            <a:r>
              <a:rPr lang="vi-VN" sz="3000" dirty="0">
                <a:solidFill>
                  <a:srgbClr val="C00000"/>
                </a:solidFill>
                <a:latin typeface="Cambria" pitchFamily="18" charset="0"/>
                <a:cs typeface="Times New Roman" pitchFamily="18" charset="0"/>
              </a:rPr>
              <a:t>Bài thuyết trình đảm bảo đủ hai nội dung lồng ghép gồm giới thiệu những hoạt động phù hợp với lứa tuổi để duy trì việc phát triển cộng đồng bền vững và vận động mọi người cùng thực hiện các hoạt động phát triển cộng đồng</a:t>
            </a:r>
          </a:p>
          <a:p>
            <a:pPr marL="457200" indent="-457200" algn="just">
              <a:lnSpc>
                <a:spcPct val="150000"/>
              </a:lnSpc>
              <a:buFont typeface="Wingdings" pitchFamily="2" charset="2"/>
              <a:buChar char="§"/>
            </a:pPr>
            <a:r>
              <a:rPr lang="vi-VN" sz="3000" dirty="0">
                <a:solidFill>
                  <a:srgbClr val="002060"/>
                </a:solidFill>
                <a:latin typeface="Cambria" pitchFamily="18" charset="0"/>
                <a:cs typeface="Times New Roman" pitchFamily="18" charset="0"/>
              </a:rPr>
              <a:t>Có khả năng lan toả và thuyết phục mọi người</a:t>
            </a:r>
          </a:p>
        </p:txBody>
      </p:sp>
    </p:spTree>
    <p:extLst>
      <p:ext uri="{BB962C8B-B14F-4D97-AF65-F5344CB8AC3E}">
        <p14:creationId xmlns:p14="http://schemas.microsoft.com/office/powerpoint/2010/main" val="42575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arn(inVertic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arn(inVertical)">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54094" y="353664"/>
            <a:ext cx="10646503" cy="986962"/>
            <a:chOff x="252695" y="1511468"/>
            <a:chExt cx="3125448" cy="2991369"/>
          </a:xfrm>
        </p:grpSpPr>
        <p:sp>
          <p:nvSpPr>
            <p:cNvPr id="3" name="Rectangle 2"/>
            <p:cNvSpPr/>
            <p:nvPr/>
          </p:nvSpPr>
          <p:spPr>
            <a:xfrm>
              <a:off x="252695" y="1511468"/>
              <a:ext cx="3125448" cy="2991369"/>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sz="2600"/>
            </a:p>
          </p:txBody>
        </p:sp>
        <p:grpSp>
          <p:nvGrpSpPr>
            <p:cNvPr id="4" name="Group 3"/>
            <p:cNvGrpSpPr/>
            <p:nvPr/>
          </p:nvGrpSpPr>
          <p:grpSpPr>
            <a:xfrm>
              <a:off x="370461" y="1681876"/>
              <a:ext cx="2876267" cy="2647625"/>
              <a:chOff x="370461" y="1681876"/>
              <a:chExt cx="2876267" cy="2647625"/>
            </a:xfrm>
          </p:grpSpPr>
          <p:sp>
            <p:nvSpPr>
              <p:cNvPr id="5" name="Rectangle 4"/>
              <p:cNvSpPr/>
              <p:nvPr/>
            </p:nvSpPr>
            <p:spPr>
              <a:xfrm>
                <a:off x="370461" y="1681876"/>
                <a:ext cx="2876267"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itchFamily="18" charset="0"/>
                  <a:cs typeface="Times New Roman" pitchFamily="18" charset="0"/>
                </a:endParaRPr>
              </a:p>
            </p:txBody>
          </p:sp>
          <p:sp>
            <p:nvSpPr>
              <p:cNvPr id="6" name="Rectangle 5"/>
              <p:cNvSpPr/>
              <p:nvPr/>
            </p:nvSpPr>
            <p:spPr>
              <a:xfrm>
                <a:off x="535353" y="1729731"/>
                <a:ext cx="2622290" cy="355503"/>
              </a:xfrm>
              <a:prstGeom prst="rect">
                <a:avLst/>
              </a:prstGeom>
            </p:spPr>
            <p:txBody>
              <a:bodyPr wrap="square">
                <a:spAutoFit/>
              </a:bodyPr>
              <a:lstStyle/>
              <a:p>
                <a:pPr algn="just"/>
                <a:endParaRPr lang="en-US" sz="2600" b="1">
                  <a:solidFill>
                    <a:srgbClr val="002060"/>
                  </a:solidFill>
                  <a:latin typeface="Times New Roman" pitchFamily="18" charset="0"/>
                  <a:cs typeface="Times New Roman" pitchFamily="18" charset="0"/>
                </a:endParaRPr>
              </a:p>
            </p:txBody>
          </p:sp>
        </p:grpSp>
      </p:grpSp>
      <p:sp>
        <p:nvSpPr>
          <p:cNvPr id="7" name="Rectangle 6"/>
          <p:cNvSpPr/>
          <p:nvPr/>
        </p:nvSpPr>
        <p:spPr>
          <a:xfrm>
            <a:off x="1542198" y="388787"/>
            <a:ext cx="9389178" cy="954107"/>
          </a:xfrm>
          <a:prstGeom prst="rect">
            <a:avLst/>
          </a:prstGeom>
        </p:spPr>
        <p:txBody>
          <a:bodyPr wrap="square">
            <a:spAutoFit/>
          </a:bodyPr>
          <a:lstStyle/>
          <a:p>
            <a:pPr algn="ctr"/>
            <a:r>
              <a:rPr lang="vi-VN" sz="2800" b="1" dirty="0">
                <a:solidFill>
                  <a:srgbClr val="C00000"/>
                </a:solidFill>
                <a:latin typeface="Times New Roman" pitchFamily="18" charset="0"/>
                <a:cs typeface="Times New Roman" pitchFamily="18" charset="0"/>
              </a:rPr>
              <a:t>Những hoạt động phù hợp với lứa tuổi để duy trì việc phát triển cộng đồng</a:t>
            </a:r>
            <a:endParaRPr lang="vi-VN" sz="2800" b="1" dirty="0">
              <a:solidFill>
                <a:srgbClr val="1F0ABC"/>
              </a:solidFill>
              <a:latin typeface="Times New Roman" pitchFamily="18" charset="0"/>
              <a:cs typeface="Times New Roman" pitchFamily="18" charset="0"/>
            </a:endParaRPr>
          </a:p>
        </p:txBody>
      </p:sp>
      <p:sp>
        <p:nvSpPr>
          <p:cNvPr id="8" name="Rectangle 7"/>
          <p:cNvSpPr/>
          <p:nvPr/>
        </p:nvSpPr>
        <p:spPr>
          <a:xfrm>
            <a:off x="954094" y="1613581"/>
            <a:ext cx="10278014" cy="4247317"/>
          </a:xfrm>
          <a:prstGeom prst="rect">
            <a:avLst/>
          </a:prstGeom>
        </p:spPr>
        <p:txBody>
          <a:bodyPr wrap="square">
            <a:spAutoFit/>
          </a:bodyPr>
          <a:lstStyle/>
          <a:p>
            <a:pPr marL="457200" indent="-457200" algn="just">
              <a:lnSpc>
                <a:spcPct val="150000"/>
              </a:lnSpc>
              <a:buFont typeface="Wingdings" pitchFamily="2" charset="2"/>
              <a:buChar char="Ø"/>
            </a:pPr>
            <a:r>
              <a:rPr lang="vi-VN" sz="3000" dirty="0">
                <a:solidFill>
                  <a:srgbClr val="002060"/>
                </a:solidFill>
                <a:latin typeface="Cambria" pitchFamily="18" charset="0"/>
                <a:cs typeface="Times New Roman" pitchFamily="18" charset="0"/>
              </a:rPr>
              <a:t>Duy trì tham gia và vận động mọi người tham gia vào các câu lạc bộ truyền thống.</a:t>
            </a:r>
          </a:p>
          <a:p>
            <a:pPr marL="457200" indent="-457200" algn="just">
              <a:lnSpc>
                <a:spcPct val="150000"/>
              </a:lnSpc>
              <a:buFont typeface="Wingdings" pitchFamily="2" charset="2"/>
              <a:buChar char="Ø"/>
            </a:pPr>
            <a:r>
              <a:rPr lang="vi-VN" sz="3000" dirty="0">
                <a:solidFill>
                  <a:srgbClr val="002060"/>
                </a:solidFill>
                <a:latin typeface="Cambria" pitchFamily="18" charset="0"/>
                <a:cs typeface="Times New Roman" pitchFamily="18" charset="0"/>
              </a:rPr>
              <a:t>Duy trì tham gia hoạt động đền ơn đáp nghĩa.</a:t>
            </a:r>
          </a:p>
          <a:p>
            <a:pPr marL="457200" indent="-457200" algn="just">
              <a:lnSpc>
                <a:spcPct val="150000"/>
              </a:lnSpc>
              <a:buFont typeface="Wingdings" pitchFamily="2" charset="2"/>
              <a:buChar char="Ø"/>
            </a:pPr>
            <a:r>
              <a:rPr lang="vi-VN" sz="3000" dirty="0">
                <a:solidFill>
                  <a:srgbClr val="002060"/>
                </a:solidFill>
                <a:latin typeface="Cambria" pitchFamily="18" charset="0"/>
                <a:cs typeface="Times New Roman" pitchFamily="18" charset="0"/>
              </a:rPr>
              <a:t>Duy trì tham gia hoạt động bảo vệ cảnh quan môi trường.</a:t>
            </a:r>
          </a:p>
          <a:p>
            <a:pPr marL="457200" indent="-457200" algn="just">
              <a:lnSpc>
                <a:spcPct val="150000"/>
              </a:lnSpc>
              <a:buFont typeface="Wingdings" pitchFamily="2" charset="2"/>
              <a:buChar char="Ø"/>
            </a:pPr>
            <a:r>
              <a:rPr lang="vi-VN" sz="3000" dirty="0">
                <a:solidFill>
                  <a:srgbClr val="002060"/>
                </a:solidFill>
                <a:latin typeface="Cambria" pitchFamily="18" charset="0"/>
                <a:cs typeface="Times New Roman" pitchFamily="18" charset="0"/>
              </a:rPr>
              <a:t>Duy trì và kêu gọi mọi người tham gia các hoạt động thiện nguyện hướng tới cộng đồng.</a:t>
            </a:r>
          </a:p>
        </p:txBody>
      </p:sp>
    </p:spTree>
    <p:extLst>
      <p:ext uri="{BB962C8B-B14F-4D97-AF65-F5344CB8AC3E}">
        <p14:creationId xmlns:p14="http://schemas.microsoft.com/office/powerpoint/2010/main" val="394465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arn(inVertic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arn(inVertic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arn(inVertical)">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3328" y="464024"/>
            <a:ext cx="2388653" cy="5907745"/>
          </a:xfrm>
          <a:prstGeom prst="rect">
            <a:avLst/>
          </a:prstGeom>
        </p:spPr>
      </p:pic>
      <p:sp>
        <p:nvSpPr>
          <p:cNvPr id="4" name="Speech Bubble: Rectangle with Corners Rounded 1">
            <a:extLst>
              <a:ext uri="{FF2B5EF4-FFF2-40B4-BE49-F238E27FC236}">
                <a16:creationId xmlns:a16="http://schemas.microsoft.com/office/drawing/2014/main" id="{EDAC3168-0CAA-E7E9-2140-405327EF2C08}"/>
              </a:ext>
            </a:extLst>
          </p:cNvPr>
          <p:cNvSpPr/>
          <p:nvPr/>
        </p:nvSpPr>
        <p:spPr>
          <a:xfrm>
            <a:off x="3669378" y="705277"/>
            <a:ext cx="7896158" cy="1137171"/>
          </a:xfrm>
          <a:prstGeom prst="wedgeRoundRectCallout">
            <a:avLst>
              <a:gd name="adj1" fmla="val -63619"/>
              <a:gd name="adj2" fmla="val -10606"/>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i="1" dirty="0">
                <a:solidFill>
                  <a:srgbClr val="002060"/>
                </a:solidFill>
                <a:latin typeface="Cambria" pitchFamily="18" charset="0"/>
                <a:cs typeface="Arial" panose="020B0604020202020204" pitchFamily="34" charset="0"/>
              </a:rPr>
              <a:t>Ba điểm mạnh trong phẩm chất và năng lực của bạn.</a:t>
            </a:r>
          </a:p>
        </p:txBody>
      </p:sp>
      <p:sp>
        <p:nvSpPr>
          <p:cNvPr id="6" name="Speech Bubble: Rectangle with Corners Rounded 9">
            <a:extLst>
              <a:ext uri="{FF2B5EF4-FFF2-40B4-BE49-F238E27FC236}">
                <a16:creationId xmlns:a16="http://schemas.microsoft.com/office/drawing/2014/main" id="{CE4386D9-A0CF-C1D4-4A8B-5B8054C08626}"/>
              </a:ext>
            </a:extLst>
          </p:cNvPr>
          <p:cNvSpPr/>
          <p:nvPr/>
        </p:nvSpPr>
        <p:spPr>
          <a:xfrm>
            <a:off x="3669378" y="2176105"/>
            <a:ext cx="7890276" cy="1124521"/>
          </a:xfrm>
          <a:prstGeom prst="wedgeRoundRectCallout">
            <a:avLst>
              <a:gd name="adj1" fmla="val -62963"/>
              <a:gd name="adj2" fmla="val -59762"/>
              <a:gd name="adj3" fmla="val 16667"/>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i="1" dirty="0">
                <a:solidFill>
                  <a:srgbClr val="002060"/>
                </a:solidFill>
                <a:latin typeface="Cambria" pitchFamily="18" charset="0"/>
                <a:cs typeface="Arial" panose="020B0604020202020204" pitchFamily="34" charset="0"/>
              </a:rPr>
              <a:t>Những trải nghiệm em thấy có ý nghĩa trong chủ đề</a:t>
            </a:r>
            <a:endParaRPr lang="en-US" sz="2800" i="1" dirty="0">
              <a:solidFill>
                <a:srgbClr val="002060"/>
              </a:solidFill>
              <a:latin typeface="Cambria" pitchFamily="18" charset="0"/>
              <a:cs typeface="Arial" panose="020B0604020202020204" pitchFamily="34" charset="0"/>
            </a:endParaRPr>
          </a:p>
        </p:txBody>
      </p:sp>
      <p:sp>
        <p:nvSpPr>
          <p:cNvPr id="7" name="Speech Bubble: Rectangle with Corners Rounded 1">
            <a:extLst>
              <a:ext uri="{FF2B5EF4-FFF2-40B4-BE49-F238E27FC236}">
                <a16:creationId xmlns:a16="http://schemas.microsoft.com/office/drawing/2014/main" id="{EDAC3168-0CAA-E7E9-2140-405327EF2C08}"/>
              </a:ext>
            </a:extLst>
          </p:cNvPr>
          <p:cNvSpPr/>
          <p:nvPr/>
        </p:nvSpPr>
        <p:spPr>
          <a:xfrm>
            <a:off x="3669378" y="3607893"/>
            <a:ext cx="7896158" cy="1230431"/>
          </a:xfrm>
          <a:prstGeom prst="wedgeRoundRectCallout">
            <a:avLst>
              <a:gd name="adj1" fmla="val -60335"/>
              <a:gd name="adj2" fmla="val -38336"/>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i="1" dirty="0">
                <a:solidFill>
                  <a:srgbClr val="002060"/>
                </a:solidFill>
                <a:latin typeface="Cambria" pitchFamily="18" charset="0"/>
                <a:cs typeface="Arial" panose="020B0604020202020204" pitchFamily="34" charset="0"/>
              </a:rPr>
              <a:t>Một điểm hi vọng bạn sẽ thay đổi hoặc cố gắng hơn</a:t>
            </a:r>
          </a:p>
        </p:txBody>
      </p:sp>
      <p:sp>
        <p:nvSpPr>
          <p:cNvPr id="8" name="Speech Bubble: Rectangle with Corners Rounded 9">
            <a:extLst>
              <a:ext uri="{FF2B5EF4-FFF2-40B4-BE49-F238E27FC236}">
                <a16:creationId xmlns:a16="http://schemas.microsoft.com/office/drawing/2014/main" id="{CE4386D9-A0CF-C1D4-4A8B-5B8054C08626}"/>
              </a:ext>
            </a:extLst>
          </p:cNvPr>
          <p:cNvSpPr/>
          <p:nvPr/>
        </p:nvSpPr>
        <p:spPr>
          <a:xfrm>
            <a:off x="3836766" y="5098995"/>
            <a:ext cx="7890276" cy="1417807"/>
          </a:xfrm>
          <a:prstGeom prst="wedgeRoundRectCallout">
            <a:avLst>
              <a:gd name="adj1" fmla="val -62963"/>
              <a:gd name="adj2" fmla="val -59762"/>
              <a:gd name="adj3" fmla="val 16667"/>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i="1" dirty="0">
                <a:solidFill>
                  <a:srgbClr val="002060"/>
                </a:solidFill>
                <a:latin typeface="Cambria" pitchFamily="18" charset="0"/>
                <a:cs typeface="Arial" panose="020B0604020202020204" pitchFamily="34" charset="0"/>
              </a:rPr>
              <a:t>Chia sẻ những khó khăn và thuận lợi em gặp phải khi thực hiện các hoạt động trong chủ đề này</a:t>
            </a:r>
          </a:p>
        </p:txBody>
      </p:sp>
    </p:spTree>
    <p:extLst>
      <p:ext uri="{BB962C8B-B14F-4D97-AF65-F5344CB8AC3E}">
        <p14:creationId xmlns:p14="http://schemas.microsoft.com/office/powerpoint/2010/main" val="78995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2251881" y="1827721"/>
            <a:ext cx="7970292" cy="2862322"/>
          </a:xfrm>
          <a:prstGeom prst="rect">
            <a:avLst/>
          </a:prstGeom>
          <a:no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TỔNG KẾT</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ĐÁNH GIÁ </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KẾT QUẢ THỰC HIỆN </a:t>
            </a:r>
          </a:p>
          <a:p>
            <a:pPr algn="ctr"/>
            <a:r>
              <a:rPr lang="en-US" sz="45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rPr>
              <a:t>CHỦ ĐỀ 6</a:t>
            </a:r>
          </a:p>
        </p:txBody>
      </p:sp>
    </p:spTree>
    <p:extLst>
      <p:ext uri="{BB962C8B-B14F-4D97-AF65-F5344CB8AC3E}">
        <p14:creationId xmlns:p14="http://schemas.microsoft.com/office/powerpoint/2010/main" val="6926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sp>
        <p:nvSpPr>
          <p:cNvPr id="9" name="Rounded Rectangle 8"/>
          <p:cNvSpPr/>
          <p:nvPr/>
        </p:nvSpPr>
        <p:spPr>
          <a:xfrm>
            <a:off x="2920621" y="259307"/>
            <a:ext cx="6605516" cy="68412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latin typeface="Cambria" pitchFamily="18" charset="0"/>
                <a:cs typeface="Arial" pitchFamily="34" charset="0"/>
              </a:rPr>
              <a:t>ĐÁNH GIÁ THỰC HIỆN CHỦ ĐỀ 6</a:t>
            </a:r>
          </a:p>
        </p:txBody>
      </p:sp>
      <p:sp>
        <p:nvSpPr>
          <p:cNvPr id="10" name="TextBox 9"/>
          <p:cNvSpPr txBox="1"/>
          <p:nvPr/>
        </p:nvSpPr>
        <p:spPr>
          <a:xfrm>
            <a:off x="636437" y="943429"/>
            <a:ext cx="11311897" cy="4600042"/>
          </a:xfrm>
          <a:prstGeom prst="rect">
            <a:avLst/>
          </a:prstGeom>
          <a:noFill/>
        </p:spPr>
        <p:txBody>
          <a:bodyPr wrap="square" rtlCol="0">
            <a:spAutoFit/>
          </a:bodyPr>
          <a:lstStyle/>
          <a:p>
            <a:pPr marL="371475" indent="-371475">
              <a:lnSpc>
                <a:spcPct val="150000"/>
              </a:lnSpc>
              <a:buFont typeface="+mj-lt"/>
              <a:buAutoNum type="arabicPeriod"/>
            </a:pPr>
            <a:r>
              <a:rPr lang="vi-VN" sz="2200" b="1" dirty="0">
                <a:solidFill>
                  <a:schemeClr val="accent5">
                    <a:lumMod val="50000"/>
                  </a:schemeClr>
                </a:solidFill>
                <a:latin typeface="Cambria" pitchFamily="18" charset="0"/>
                <a:cs typeface="Arial" pitchFamily="34" charset="0"/>
              </a:rPr>
              <a:t>Em tìm hiểu được các hoạt động phát triển cộng đồng ở địa phương</a:t>
            </a:r>
          </a:p>
          <a:p>
            <a:pPr marL="371475" indent="-371475">
              <a:lnSpc>
                <a:spcPct val="150000"/>
              </a:lnSpc>
              <a:buFont typeface="+mj-lt"/>
              <a:buAutoNum type="arabicPeriod"/>
            </a:pPr>
            <a:r>
              <a:rPr lang="vi-VN" sz="2200" b="1" dirty="0">
                <a:solidFill>
                  <a:schemeClr val="accent5">
                    <a:lumMod val="50000"/>
                  </a:schemeClr>
                </a:solidFill>
                <a:latin typeface="Cambria" pitchFamily="18" charset="0"/>
                <a:cs typeface="Arial" pitchFamily="34" charset="0"/>
              </a:rPr>
              <a:t>Em lập và thực hiện được kế hoạch hoạt động thiện nguyện</a:t>
            </a:r>
          </a:p>
          <a:p>
            <a:pPr marL="371475" indent="-371475">
              <a:lnSpc>
                <a:spcPct val="150000"/>
              </a:lnSpc>
              <a:buFont typeface="+mj-lt"/>
              <a:buAutoNum type="arabicPeriod"/>
            </a:pPr>
            <a:r>
              <a:rPr lang="vi-VN" sz="2200" b="1" dirty="0">
                <a:solidFill>
                  <a:schemeClr val="accent5">
                    <a:lumMod val="50000"/>
                  </a:schemeClr>
                </a:solidFill>
                <a:latin typeface="Cambria" pitchFamily="18" charset="0"/>
                <a:cs typeface="Arial" pitchFamily="34" charset="0"/>
              </a:rPr>
              <a:t>Em đã tham gia các hoạt động giáo dục truyền thống ở địa phương</a:t>
            </a:r>
          </a:p>
          <a:p>
            <a:pPr marL="371475" indent="-371475">
              <a:lnSpc>
                <a:spcPct val="150000"/>
              </a:lnSpc>
              <a:buFont typeface="+mj-lt"/>
              <a:buAutoNum type="arabicPeriod"/>
            </a:pPr>
            <a:r>
              <a:rPr lang="vi-VN" sz="2200" b="1" dirty="0">
                <a:solidFill>
                  <a:schemeClr val="accent5">
                    <a:lumMod val="50000"/>
                  </a:schemeClr>
                </a:solidFill>
                <a:latin typeface="Cambria" pitchFamily="18" charset="0"/>
                <a:cs typeface="Arial" pitchFamily="34" charset="0"/>
              </a:rPr>
              <a:t>Em đã thiết kế được sản phẩm thể hiện vẻ đẹp danh lam thắng cảnh, cảnh quan thiên nhiên của địa phương</a:t>
            </a:r>
          </a:p>
          <a:p>
            <a:pPr marL="371475" indent="-371475">
              <a:lnSpc>
                <a:spcPct val="150000"/>
              </a:lnSpc>
              <a:buFont typeface="+mj-lt"/>
              <a:buAutoNum type="arabicPeriod"/>
            </a:pPr>
            <a:r>
              <a:rPr lang="vi-VN" sz="2200" b="1" dirty="0">
                <a:solidFill>
                  <a:schemeClr val="accent5">
                    <a:lumMod val="50000"/>
                  </a:schemeClr>
                </a:solidFill>
                <a:latin typeface="Cambria" pitchFamily="18" charset="0"/>
                <a:cs typeface="Arial" pitchFamily="34" charset="0"/>
              </a:rPr>
              <a:t>Em tham gia tổ chức sự kiện giới thiệu về vẻ đẹp cảnh quan thiên nhiên, danh lam thắng cảnh của địa phương</a:t>
            </a:r>
          </a:p>
          <a:p>
            <a:pPr marL="371475" indent="-371475">
              <a:lnSpc>
                <a:spcPct val="150000"/>
              </a:lnSpc>
              <a:buFont typeface="+mj-lt"/>
              <a:buAutoNum type="arabicPeriod"/>
            </a:pPr>
            <a:r>
              <a:rPr lang="vi-VN" sz="2200" b="1" dirty="0">
                <a:solidFill>
                  <a:schemeClr val="accent5">
                    <a:lumMod val="50000"/>
                  </a:schemeClr>
                </a:solidFill>
                <a:latin typeface="Cambria" pitchFamily="18" charset="0"/>
                <a:cs typeface="Arial" pitchFamily="34" charset="0"/>
              </a:rPr>
              <a:t>Em chia sẻ được về cách bảo tồn vẻ đẹp cảnh quan thiên nhiên, danh lam thắng cảnh của địa phương</a:t>
            </a:r>
          </a:p>
        </p:txBody>
      </p:sp>
      <p:sp>
        <p:nvSpPr>
          <p:cNvPr id="11" name="Rounded Rectangle 10"/>
          <p:cNvSpPr/>
          <p:nvPr/>
        </p:nvSpPr>
        <p:spPr>
          <a:xfrm>
            <a:off x="578321" y="5753734"/>
            <a:ext cx="5132189" cy="5586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2500" b="1" dirty="0">
                <a:latin typeface="Cambria" pitchFamily="18" charset="0"/>
                <a:cs typeface="Arial" pitchFamily="34" charset="0"/>
              </a:rPr>
              <a:t>Đạt: Đạt ít nhất 4 trong 6 tiêu chí.</a:t>
            </a:r>
          </a:p>
        </p:txBody>
      </p:sp>
      <p:sp>
        <p:nvSpPr>
          <p:cNvPr id="12" name="Rounded Rectangle 11"/>
          <p:cNvSpPr/>
          <p:nvPr/>
        </p:nvSpPr>
        <p:spPr>
          <a:xfrm>
            <a:off x="5855650" y="5745297"/>
            <a:ext cx="5798010" cy="558685"/>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2500" b="1" dirty="0">
                <a:latin typeface="Cambria" pitchFamily="18" charset="0"/>
                <a:cs typeface="Arial" pitchFamily="34" charset="0"/>
              </a:rPr>
              <a:t>Chưa đạt: Đạt từ 3 tiêu chí trở xuống</a:t>
            </a:r>
          </a:p>
        </p:txBody>
      </p:sp>
    </p:spTree>
    <p:extLst>
      <p:ext uri="{BB962C8B-B14F-4D97-AF65-F5344CB8AC3E}">
        <p14:creationId xmlns:p14="http://schemas.microsoft.com/office/powerpoint/2010/main" val="14311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9" name="组合 36"/>
          <p:cNvGrpSpPr>
            <a:grpSpLocks/>
          </p:cNvGrpSpPr>
          <p:nvPr/>
        </p:nvGrpSpPr>
        <p:grpSpPr bwMode="auto">
          <a:xfrm>
            <a:off x="871430" y="2380610"/>
            <a:ext cx="1542085" cy="1445469"/>
            <a:chOff x="1295400" y="2786058"/>
            <a:chExt cx="1753450" cy="1751017"/>
          </a:xfrm>
        </p:grpSpPr>
        <p:grpSp>
          <p:nvGrpSpPr>
            <p:cNvPr id="10" name="Group 6"/>
            <p:cNvGrpSpPr>
              <a:grpSpLocks/>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3"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1" name="Text Box 9"/>
            <p:cNvSpPr txBox="1">
              <a:spLocks noChangeArrowheads="1"/>
            </p:cNvSpPr>
            <p:nvPr/>
          </p:nvSpPr>
          <p:spPr bwMode="auto">
            <a:xfrm>
              <a:off x="1422930" y="2798435"/>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2</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3011884" y="407374"/>
            <a:ext cx="8192927" cy="4737832"/>
          </a:xfrm>
          <a:prstGeom prst="rect">
            <a:avLst/>
          </a:prstGeom>
        </p:spPr>
      </p:pic>
      <p:sp>
        <p:nvSpPr>
          <p:cNvPr id="15" name="Rectangle 14"/>
          <p:cNvSpPr/>
          <p:nvPr/>
        </p:nvSpPr>
        <p:spPr>
          <a:xfrm>
            <a:off x="2715902" y="5338582"/>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a:solidFill>
                  <a:srgbClr val="002060"/>
                </a:solidFill>
                <a:latin typeface="Times New Roman" pitchFamily="18" charset="0"/>
                <a:cs typeface="Times New Roman" pitchFamily="18" charset="0"/>
              </a:rPr>
              <a:t>Hiến máu nhân đạo</a:t>
            </a:r>
            <a:endParaRPr lang="vi-VN" sz="40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337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494020" y="2221637"/>
            <a:ext cx="10270760" cy="1754326"/>
          </a:xfrm>
          <a:prstGeom prst="rect">
            <a:avLst/>
          </a:prstGeom>
          <a:noFill/>
        </p:spPr>
        <p:txBody>
          <a:bodyPr wrap="none" lIns="91440" tIns="45720" rIns="91440" bIns="45720">
            <a:spAutoFit/>
          </a:bodyPr>
          <a:lstStyle/>
          <a:p>
            <a:pPr lvl="0" algn="ctr"/>
            <a:r>
              <a:rPr lang="en-US" sz="54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Bài học đến đây là kết thúc</a:t>
            </a:r>
          </a:p>
          <a:p>
            <a:pPr lvl="0" algn="ctr"/>
            <a:r>
              <a:rPr lang="en-US" sz="54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Nixie One"/>
                <a:cs typeface="Times New Roman" pitchFamily="18" charset="0"/>
                <a:sym typeface="Nixie One"/>
              </a:rPr>
              <a:t>Chúc các em chăm ngoan học giỏi</a:t>
            </a:r>
            <a:endPar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82004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761372"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798435"/>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3</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sp>
        <p:nvSpPr>
          <p:cNvPr id="8" name="Rectangle 7"/>
          <p:cNvSpPr/>
          <p:nvPr/>
        </p:nvSpPr>
        <p:spPr>
          <a:xfrm>
            <a:off x="2495403" y="5405667"/>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a:solidFill>
                  <a:srgbClr val="002060"/>
                </a:solidFill>
                <a:latin typeface="Times New Roman" pitchFamily="18" charset="0"/>
                <a:cs typeface="Times New Roman" pitchFamily="18" charset="0"/>
              </a:rPr>
              <a:t>Làm sạch bãi biển</a:t>
            </a:r>
            <a:endParaRPr lang="vi-VN" sz="4000" b="1">
              <a:solidFill>
                <a:srgbClr val="002060"/>
              </a:solidFill>
              <a:latin typeface="Times New Roman" pitchFamily="18" charset="0"/>
              <a:cs typeface="Times New Roman"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495403" y="436078"/>
            <a:ext cx="8329140" cy="4654537"/>
          </a:xfrm>
          <a:prstGeom prst="rect">
            <a:avLst/>
          </a:prstGeom>
        </p:spPr>
      </p:pic>
    </p:spTree>
    <p:extLst>
      <p:ext uri="{BB962C8B-B14F-4D97-AF65-F5344CB8AC3E}">
        <p14:creationId xmlns:p14="http://schemas.microsoft.com/office/powerpoint/2010/main" val="22023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761372"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798435"/>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4</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sp>
        <p:nvSpPr>
          <p:cNvPr id="8" name="Rectangle 7"/>
          <p:cNvSpPr/>
          <p:nvPr/>
        </p:nvSpPr>
        <p:spPr>
          <a:xfrm>
            <a:off x="2495403" y="5405667"/>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4000" b="1">
                <a:solidFill>
                  <a:srgbClr val="002060"/>
                </a:solidFill>
                <a:latin typeface="Times New Roman" pitchFamily="18" charset="0"/>
                <a:cs typeface="Times New Roman" pitchFamily="18" charset="0"/>
              </a:rPr>
              <a:t>Làm sạch đường phố</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495402" y="476861"/>
            <a:ext cx="8488909" cy="4736584"/>
          </a:xfrm>
          <a:prstGeom prst="rect">
            <a:avLst/>
          </a:prstGeom>
        </p:spPr>
      </p:pic>
    </p:spTree>
    <p:extLst>
      <p:ext uri="{BB962C8B-B14F-4D97-AF65-F5344CB8AC3E}">
        <p14:creationId xmlns:p14="http://schemas.microsoft.com/office/powerpoint/2010/main" val="26401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761372"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798435"/>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5</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sp>
        <p:nvSpPr>
          <p:cNvPr id="8" name="Rectangle 7"/>
          <p:cNvSpPr/>
          <p:nvPr/>
        </p:nvSpPr>
        <p:spPr>
          <a:xfrm>
            <a:off x="2495403" y="5405667"/>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a:solidFill>
                  <a:srgbClr val="002060"/>
                </a:solidFill>
                <a:latin typeface="Times New Roman" pitchFamily="18" charset="0"/>
                <a:cs typeface="Times New Roman" pitchFamily="18" charset="0"/>
              </a:rPr>
              <a:t>Lễ hội truyền thống</a:t>
            </a:r>
            <a:endParaRPr lang="vi-VN" sz="4000" b="1">
              <a:solidFill>
                <a:srgbClr val="002060"/>
              </a:solidFill>
              <a:latin typeface="Times New Roman" pitchFamily="18" charset="0"/>
              <a:cs typeface="Times New Roman"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495403" y="522131"/>
            <a:ext cx="8600227" cy="4677665"/>
          </a:xfrm>
          <a:prstGeom prst="rect">
            <a:avLst/>
          </a:prstGeom>
        </p:spPr>
      </p:pic>
    </p:spTree>
    <p:extLst>
      <p:ext uri="{BB962C8B-B14F-4D97-AF65-F5344CB8AC3E}">
        <p14:creationId xmlns:p14="http://schemas.microsoft.com/office/powerpoint/2010/main" val="41134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10000" r="-8000" b="-10000"/>
          </a:stretch>
        </a:blipFill>
        <a:effectLst/>
      </p:bgPr>
    </p:bg>
    <p:spTree>
      <p:nvGrpSpPr>
        <p:cNvPr id="1" name=""/>
        <p:cNvGrpSpPr/>
        <p:nvPr/>
      </p:nvGrpSpPr>
      <p:grpSpPr>
        <a:xfrm>
          <a:off x="0" y="0"/>
          <a:ext cx="0" cy="0"/>
          <a:chOff x="0" y="0"/>
          <a:chExt cx="0" cy="0"/>
        </a:xfrm>
      </p:grpSpPr>
      <p:grpSp>
        <p:nvGrpSpPr>
          <p:cNvPr id="2" name="组合 36"/>
          <p:cNvGrpSpPr>
            <a:grpSpLocks/>
          </p:cNvGrpSpPr>
          <p:nvPr/>
        </p:nvGrpSpPr>
        <p:grpSpPr bwMode="auto">
          <a:xfrm>
            <a:off x="761372" y="2005306"/>
            <a:ext cx="1542085" cy="1445469"/>
            <a:chOff x="1295400" y="2786058"/>
            <a:chExt cx="1753450" cy="1751017"/>
          </a:xfrm>
        </p:grpSpPr>
        <p:grpSp>
          <p:nvGrpSpPr>
            <p:cNvPr id="3" name="Group 6"/>
            <p:cNvGrpSpPr>
              <a:grpSpLocks/>
            </p:cNvGrpSpPr>
            <p:nvPr/>
          </p:nvGrpSpPr>
          <p:grpSpPr bwMode="auto">
            <a:xfrm>
              <a:off x="1295400" y="2786058"/>
              <a:ext cx="1753450" cy="1751017"/>
              <a:chOff x="1823" y="2371"/>
              <a:chExt cx="1801" cy="1801"/>
            </a:xfrm>
          </p:grpSpPr>
          <p:sp>
            <p:nvSpPr>
              <p:cNvPr id="5"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6"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4" name="Text Box 9"/>
            <p:cNvSpPr txBox="1">
              <a:spLocks noChangeArrowheads="1"/>
            </p:cNvSpPr>
            <p:nvPr/>
          </p:nvSpPr>
          <p:spPr bwMode="auto">
            <a:xfrm>
              <a:off x="1422930" y="2798435"/>
              <a:ext cx="1475415" cy="1199156"/>
            </a:xfrm>
            <a:prstGeom prst="rect">
              <a:avLst/>
            </a:prstGeom>
            <a:noFill/>
            <a:ln w="9525">
              <a:noFill/>
              <a:miter lim="800000"/>
              <a:headEnd/>
              <a:tailEnd/>
            </a:ln>
          </p:spPr>
          <p:txBody>
            <a:bodyPr anchor="ctr"/>
            <a:lstStyle/>
            <a:p>
              <a:pPr algn="ctr">
                <a:lnSpc>
                  <a:spcPct val="150000"/>
                </a:lnSpc>
              </a:pPr>
              <a:r>
                <a:rPr lang="en-US" altLang="zh-CN" sz="9000" b="1">
                  <a:solidFill>
                    <a:srgbClr val="FF0000"/>
                  </a:solidFill>
                  <a:latin typeface="Times New Roman" pitchFamily="18" charset="0"/>
                  <a:ea typeface="微软雅黑" pitchFamily="34" charset="-122"/>
                  <a:cs typeface="Times New Roman" pitchFamily="18" charset="0"/>
                </a:rPr>
                <a:t>6</a:t>
              </a:r>
              <a:endParaRPr lang="zh-CN" altLang="en-US" sz="9000" b="1" dirty="0">
                <a:solidFill>
                  <a:srgbClr val="FF0000"/>
                </a:solidFill>
                <a:latin typeface="Times New Roman" pitchFamily="18" charset="0"/>
                <a:ea typeface="微软雅黑" pitchFamily="34" charset="-122"/>
                <a:cs typeface="Times New Roman" pitchFamily="18" charset="0"/>
              </a:endParaRPr>
            </a:p>
          </p:txBody>
        </p:sp>
      </p:grpSp>
      <p:sp>
        <p:nvSpPr>
          <p:cNvPr id="8" name="Rectangle 7"/>
          <p:cNvSpPr/>
          <p:nvPr/>
        </p:nvSpPr>
        <p:spPr>
          <a:xfrm>
            <a:off x="2495403" y="5405667"/>
            <a:ext cx="8488909" cy="103607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4000" b="1">
                <a:solidFill>
                  <a:srgbClr val="002060"/>
                </a:solidFill>
                <a:latin typeface="Times New Roman" pitchFamily="18" charset="0"/>
                <a:cs typeface="Times New Roman" pitchFamily="18" charset="0"/>
              </a:rPr>
              <a:t>Nấu cơm tình nguyện</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495402" y="565761"/>
            <a:ext cx="8488909" cy="4593093"/>
          </a:xfrm>
          <a:prstGeom prst="rect">
            <a:avLst/>
          </a:prstGeom>
        </p:spPr>
      </p:pic>
    </p:spTree>
    <p:extLst>
      <p:ext uri="{BB962C8B-B14F-4D97-AF65-F5344CB8AC3E}">
        <p14:creationId xmlns:p14="http://schemas.microsoft.com/office/powerpoint/2010/main" val="156315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5607</TotalTime>
  <Words>2359</Words>
  <Application>Microsoft Office PowerPoint</Application>
  <PresentationFormat>Widescreen</PresentationFormat>
  <Paragraphs>185</Paragraphs>
  <Slides>50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Times New Roman</vt:lpstr>
      <vt:lpstr>UVN Bach Dang Nang</vt:lpstr>
      <vt:lpstr>Courier New</vt:lpstr>
      <vt:lpstr>Calibri Light</vt:lpstr>
      <vt:lpstr>Cambria</vt:lpstr>
      <vt:lpstr>Calibri</vt:lpstr>
      <vt:lpstr>Wingdings</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HP</cp:lastModifiedBy>
  <cp:revision>566</cp:revision>
  <dcterms:created xsi:type="dcterms:W3CDTF">2018-05-10T00:06:18Z</dcterms:created>
  <dcterms:modified xsi:type="dcterms:W3CDTF">2024-03-17T05:34:59Z</dcterms:modified>
</cp:coreProperties>
</file>