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92" r:id="rId9"/>
    <p:sldId id="263" r:id="rId10"/>
    <p:sldId id="265" r:id="rId11"/>
    <p:sldId id="362" r:id="rId12"/>
    <p:sldId id="324" r:id="rId13"/>
    <p:sldId id="266" r:id="rId14"/>
    <p:sldId id="359" r:id="rId15"/>
    <p:sldId id="360" r:id="rId16"/>
    <p:sldId id="358" r:id="rId17"/>
    <p:sldId id="361" r:id="rId18"/>
    <p:sldId id="363" r:id="rId19"/>
    <p:sldId id="364" r:id="rId20"/>
    <p:sldId id="365" r:id="rId21"/>
    <p:sldId id="366" r:id="rId22"/>
    <p:sldId id="367" r:id="rId23"/>
    <p:sldId id="374" r:id="rId24"/>
    <p:sldId id="368" r:id="rId25"/>
    <p:sldId id="369" r:id="rId26"/>
    <p:sldId id="370" r:id="rId27"/>
    <p:sldId id="371" r:id="rId28"/>
    <p:sldId id="375" r:id="rId29"/>
    <p:sldId id="372" r:id="rId30"/>
    <p:sldId id="376" r:id="rId31"/>
    <p:sldId id="377" r:id="rId32"/>
    <p:sldId id="333" r:id="rId33"/>
    <p:sldId id="338" r:id="rId34"/>
    <p:sldId id="346" r:id="rId35"/>
    <p:sldId id="339" r:id="rId36"/>
    <p:sldId id="345" r:id="rId37"/>
    <p:sldId id="340" r:id="rId38"/>
    <p:sldId id="341" r:id="rId39"/>
    <p:sldId id="342" r:id="rId40"/>
    <p:sldId id="343" r:id="rId41"/>
    <p:sldId id="373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5243BB-10F9-4DE9-9985-BC63299BB23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F94390-13AA-4F91-AE68-655AB4765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35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" name="Google Shape;1920;gacae539fd4_4_7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1" name="Google Shape;1921;gacae539fd4_4_7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1224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30C6-D3D9-45D2-9869-24BBF2D5F4DA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20FF8-BFF0-41F5-B55B-265A25960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66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30C6-D3D9-45D2-9869-24BBF2D5F4DA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20FF8-BFF0-41F5-B55B-265A25960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67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30C6-D3D9-45D2-9869-24BBF2D5F4DA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20FF8-BFF0-41F5-B55B-265A25960FC1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409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30C6-D3D9-45D2-9869-24BBF2D5F4DA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20FF8-BFF0-41F5-B55B-265A25960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172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30C6-D3D9-45D2-9869-24BBF2D5F4DA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20FF8-BFF0-41F5-B55B-265A25960FC1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9709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30C6-D3D9-45D2-9869-24BBF2D5F4DA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20FF8-BFF0-41F5-B55B-265A25960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563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30C6-D3D9-45D2-9869-24BBF2D5F4DA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20FF8-BFF0-41F5-B55B-265A25960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6730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30C6-D3D9-45D2-9869-24BBF2D5F4DA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20FF8-BFF0-41F5-B55B-265A25960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5422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title"/>
          </p:nvPr>
        </p:nvSpPr>
        <p:spPr>
          <a:xfrm>
            <a:off x="2616200" y="643572"/>
            <a:ext cx="695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4152900"/>
            <a:ext cx="1989200" cy="54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subTitle" idx="2"/>
          </p:nvPr>
        </p:nvSpPr>
        <p:spPr>
          <a:xfrm>
            <a:off x="1828800" y="4621667"/>
            <a:ext cx="1989200" cy="1182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subTitle" idx="3"/>
          </p:nvPr>
        </p:nvSpPr>
        <p:spPr>
          <a:xfrm>
            <a:off x="8513600" y="4152900"/>
            <a:ext cx="1989200" cy="54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ubTitle" idx="4"/>
          </p:nvPr>
        </p:nvSpPr>
        <p:spPr>
          <a:xfrm>
            <a:off x="8513600" y="4621667"/>
            <a:ext cx="1989200" cy="1182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subTitle" idx="5"/>
          </p:nvPr>
        </p:nvSpPr>
        <p:spPr>
          <a:xfrm>
            <a:off x="5171200" y="4152900"/>
            <a:ext cx="1989200" cy="546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6"/>
          </p:nvPr>
        </p:nvSpPr>
        <p:spPr>
          <a:xfrm>
            <a:off x="5171201" y="4621667"/>
            <a:ext cx="1989200" cy="1182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07389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466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30C6-D3D9-45D2-9869-24BBF2D5F4DA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20FF8-BFF0-41F5-B55B-265A25960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17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30C6-D3D9-45D2-9869-24BBF2D5F4DA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20FF8-BFF0-41F5-B55B-265A25960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7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30C6-D3D9-45D2-9869-24BBF2D5F4DA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20FF8-BFF0-41F5-B55B-265A25960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28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30C6-D3D9-45D2-9869-24BBF2D5F4DA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20FF8-BFF0-41F5-B55B-265A25960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64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30C6-D3D9-45D2-9869-24BBF2D5F4DA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20FF8-BFF0-41F5-B55B-265A25960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092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30C6-D3D9-45D2-9869-24BBF2D5F4DA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20FF8-BFF0-41F5-B55B-265A25960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48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30C6-D3D9-45D2-9869-24BBF2D5F4DA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20FF8-BFF0-41F5-B55B-265A25960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0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30C6-D3D9-45D2-9869-24BBF2D5F4DA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20FF8-BFF0-41F5-B55B-265A25960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150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8030C6-D3D9-45D2-9869-24BBF2D5F4DA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6520FF8-BFF0-41F5-B55B-265A25960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050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youtube.com/watch?v=J08p7CJo88E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37460-9B07-7211-AD00-6CDD751B9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4997" y="1041400"/>
            <a:ext cx="10294961" cy="23876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#9Slide03 Ample" panose="02000000000000000000" pitchFamily="2" charset="0"/>
              </a:rPr>
              <a:t>BÀI 17: TÁCH CHẤT KHỎI </a:t>
            </a:r>
            <a:br>
              <a:rPr lang="en-US" dirty="0">
                <a:solidFill>
                  <a:srgbClr val="FF0000"/>
                </a:solidFill>
                <a:latin typeface="#9Slide03 Ample" panose="02000000000000000000" pitchFamily="2" charset="0"/>
              </a:rPr>
            </a:br>
            <a:r>
              <a:rPr lang="en-US" dirty="0">
                <a:solidFill>
                  <a:srgbClr val="FF0000"/>
                </a:solidFill>
                <a:latin typeface="#9Slide03 Ample" panose="02000000000000000000" pitchFamily="2" charset="0"/>
              </a:rPr>
              <a:t>HỖN HỢP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C336E8-78FB-E320-E920-60DB5D1CF7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362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AF9E4-554E-F207-6CCA-FD4B10F08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368" y="642080"/>
            <a:ext cx="6283024" cy="902429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#9Slide03 Ample" panose="02000000000000000000" pitchFamily="2" charset="0"/>
              </a:rPr>
              <a:t>1.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#9Slide03 Ample" panose="02000000000000000000" pitchFamily="2" charset="0"/>
              </a:rPr>
              <a:t>Lắng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#9Slide03 Ample" panose="02000000000000000000" pitchFamily="2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#9Slide03 Ample" panose="02000000000000000000" pitchFamily="2" charset="0"/>
              </a:rPr>
              <a:t>gạn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#9Slide03 Ample" panose="02000000000000000000" pitchFamily="2" charset="0"/>
              </a:rPr>
              <a:t>và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#9Slide03 Ample" panose="02000000000000000000" pitchFamily="2" charset="0"/>
              </a:rPr>
              <a:t>lọc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#9Slide03 Ample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B548A-5936-9BDF-3D8A-6D65D7CCD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4825250"/>
            <a:ext cx="9039872" cy="13222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- Khi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yên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hạt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cát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nặng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hơn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lắng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xuống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đáy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.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Gạn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lấy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phía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ta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hơn</a:t>
            </a:r>
            <a:endParaRPr lang="en-US" sz="2800" dirty="0">
              <a:solidFill>
                <a:schemeClr val="tx1"/>
              </a:solidFill>
              <a:latin typeface="#9Slide03 Ample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5DD776-4CBA-6B1A-04C0-4E1C3CA3F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10" y="1371600"/>
            <a:ext cx="7190508" cy="334746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551DAF5-1DF4-ABC2-34B8-2964942A9AEA}"/>
              </a:ext>
            </a:extLst>
          </p:cNvPr>
          <p:cNvSpPr txBox="1">
            <a:spLocks/>
          </p:cNvSpPr>
          <p:nvPr/>
        </p:nvSpPr>
        <p:spPr>
          <a:xfrm>
            <a:off x="677334" y="110365"/>
            <a:ext cx="8129041" cy="7690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#9Slide03 Ample" panose="02000000000000000000" pitchFamily="2" charset="0"/>
              </a:rPr>
              <a:t>II. </a:t>
            </a:r>
            <a:r>
              <a:rPr lang="en-US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cách</a:t>
            </a:r>
            <a:r>
              <a:rPr lang="en-US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tách</a:t>
            </a:r>
            <a:r>
              <a:rPr lang="en-US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chất</a:t>
            </a:r>
            <a:r>
              <a:rPr lang="en-US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638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59087-BD1E-B68C-3B83-30F2DF4C2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2">
            <a:hlinkClick r:id="" action="ppaction://media"/>
            <a:extLst>
              <a:ext uri="{FF2B5EF4-FFF2-40B4-BE49-F238E27FC236}">
                <a16:creationId xmlns:a16="http://schemas.microsoft.com/office/drawing/2014/main" id="{FB9C3237-71C4-AE08-0383-666FE79C4D9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55136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B58D2D-80B9-DF73-68D6-5743BA65690A}"/>
              </a:ext>
            </a:extLst>
          </p:cNvPr>
          <p:cNvSpPr txBox="1"/>
          <p:nvPr/>
        </p:nvSpPr>
        <p:spPr>
          <a:xfrm>
            <a:off x="2653636" y="6057781"/>
            <a:ext cx="603998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#9Slide03 Ample" panose="02000000000000000000" pitchFamily="2" charset="0"/>
              </a:rPr>
              <a:t>Lọc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để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tách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chất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rắn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ra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khỏi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chất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lỏng</a:t>
            </a:r>
            <a:endParaRPr lang="en-US" sz="2800" dirty="0">
              <a:latin typeface="#9Slide03 Ample" panose="020000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26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58729" y="472243"/>
            <a:ext cx="5865708" cy="667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200" dirty="0" err="1">
                <a:solidFill>
                  <a:srgbClr val="C00000"/>
                </a:solidFill>
                <a:latin typeface="Patrick Hand" panose="020B0604020202020204" charset="0"/>
                <a:ea typeface="Arial" panose="020B0604020202020204" pitchFamily="34" charset="0"/>
              </a:rPr>
              <a:t>Bộ</a:t>
            </a:r>
            <a:r>
              <a:rPr lang="en-US" sz="3200" dirty="0">
                <a:solidFill>
                  <a:srgbClr val="C00000"/>
                </a:solidFill>
                <a:latin typeface="Patrick Hand" panose="020B0604020202020204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Patrick Hand" panose="020B0604020202020204" charset="0"/>
                <a:ea typeface="Arial" panose="020B0604020202020204" pitchFamily="34" charset="0"/>
              </a:rPr>
              <a:t>dụng</a:t>
            </a:r>
            <a:r>
              <a:rPr lang="en-US" sz="3200" dirty="0">
                <a:solidFill>
                  <a:srgbClr val="C00000"/>
                </a:solidFill>
                <a:latin typeface="Patrick Hand" panose="020B0604020202020204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Patrick Hand" panose="020B0604020202020204" charset="0"/>
                <a:ea typeface="Arial" panose="020B0604020202020204" pitchFamily="34" charset="0"/>
              </a:rPr>
              <a:t>cụ</a:t>
            </a:r>
            <a:r>
              <a:rPr lang="en-US" sz="3200" dirty="0">
                <a:solidFill>
                  <a:srgbClr val="C00000"/>
                </a:solidFill>
                <a:latin typeface="Patrick Hand" panose="020B0604020202020204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Patrick Hand" panose="020B0604020202020204" charset="0"/>
                <a:ea typeface="Arial" panose="020B0604020202020204" pitchFamily="34" charset="0"/>
              </a:rPr>
              <a:t>lọc</a:t>
            </a:r>
            <a:r>
              <a:rPr lang="en-US" sz="3200" dirty="0">
                <a:solidFill>
                  <a:srgbClr val="C00000"/>
                </a:solidFill>
                <a:latin typeface="Patrick Hand" panose="020B0604020202020204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Patrick Hand" panose="020B0604020202020204" charset="0"/>
                <a:ea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Patrick Hand" panose="020B0604020202020204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Patrick Hand" panose="020B0604020202020204" charset="0"/>
                <a:ea typeface="Arial" panose="020B0604020202020204" pitchFamily="34" charset="0"/>
              </a:rPr>
              <a:t>phòng</a:t>
            </a:r>
            <a:r>
              <a:rPr lang="en-US" sz="3200" dirty="0">
                <a:solidFill>
                  <a:srgbClr val="C00000"/>
                </a:solidFill>
                <a:latin typeface="Patrick Hand" panose="020B0604020202020204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Patrick Hand" panose="020B0604020202020204" charset="0"/>
                <a:ea typeface="Arial" panose="020B0604020202020204" pitchFamily="34" charset="0"/>
              </a:rPr>
              <a:t>thí</a:t>
            </a:r>
            <a:r>
              <a:rPr lang="en-US" sz="3200" dirty="0">
                <a:solidFill>
                  <a:srgbClr val="C00000"/>
                </a:solidFill>
                <a:latin typeface="Patrick Hand" panose="020B0604020202020204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Patrick Hand" panose="020B0604020202020204" charset="0"/>
                <a:ea typeface="Arial" panose="020B0604020202020204" pitchFamily="34" charset="0"/>
              </a:rPr>
              <a:t>nghiệm</a:t>
            </a:r>
            <a:endParaRPr lang="en-US" sz="3200" dirty="0">
              <a:solidFill>
                <a:srgbClr val="C00000"/>
              </a:solidFill>
              <a:latin typeface="Patrick Hand" panose="020B0604020202020204" charset="0"/>
              <a:ea typeface="Arial" panose="020B0604020202020204" pitchFamily="34" charset="0"/>
            </a:endParaRPr>
          </a:p>
        </p:txBody>
      </p:sp>
      <p:pic>
        <p:nvPicPr>
          <p:cNvPr id="9" name="Shape 1062"/>
          <p:cNvPicPr/>
          <p:nvPr/>
        </p:nvPicPr>
        <p:blipFill>
          <a:blip r:embed="rId2"/>
          <a:stretch/>
        </p:blipFill>
        <p:spPr>
          <a:xfrm>
            <a:off x="2319977" y="1633863"/>
            <a:ext cx="3797044" cy="1419189"/>
          </a:xfrm>
          <a:prstGeom prst="rect">
            <a:avLst/>
          </a:prstGeom>
        </p:spPr>
      </p:pic>
      <p:pic>
        <p:nvPicPr>
          <p:cNvPr id="10" name="Shape 1064"/>
          <p:cNvPicPr/>
          <p:nvPr/>
        </p:nvPicPr>
        <p:blipFill>
          <a:blip r:embed="rId3"/>
          <a:stretch/>
        </p:blipFill>
        <p:spPr>
          <a:xfrm>
            <a:off x="2319975" y="3010317"/>
            <a:ext cx="3797044" cy="1600992"/>
          </a:xfrm>
          <a:prstGeom prst="rect">
            <a:avLst/>
          </a:prstGeom>
        </p:spPr>
      </p:pic>
      <p:pic>
        <p:nvPicPr>
          <p:cNvPr id="11" name="Shape 1066"/>
          <p:cNvPicPr/>
          <p:nvPr/>
        </p:nvPicPr>
        <p:blipFill>
          <a:blip r:embed="rId4"/>
          <a:stretch/>
        </p:blipFill>
        <p:spPr>
          <a:xfrm>
            <a:off x="7419739" y="1586537"/>
            <a:ext cx="2083856" cy="297744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58729" y="4690498"/>
            <a:ext cx="3153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Patrick Hand" panose="020B0604020202020204" charset="0"/>
              </a:rPr>
              <a:t>Cách gấp giấy lọc</a:t>
            </a:r>
            <a:endParaRPr lang="en-US" sz="2400" dirty="0">
              <a:latin typeface="Patrick Hand" panose="020B060402020202020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19739" y="4690498"/>
            <a:ext cx="3153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latin typeface="Patrick Hand" panose="020B0604020202020204" charset="0"/>
              </a:rPr>
              <a:t>Bộ dụng cụ lọc đơn giản</a:t>
            </a:r>
            <a:endParaRPr lang="en-US" sz="2400">
              <a:latin typeface="Patrick Han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76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6D12C-2A7A-13D5-1391-79F92A8EB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EA394-4896-A2E0-8704-5C890D9EB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8920" y="5116717"/>
            <a:ext cx="6485082" cy="92464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Lọc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tách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chất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rắn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khỏi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chất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khí</a:t>
            </a:r>
            <a:endParaRPr lang="en-US" sz="2800" dirty="0">
              <a:solidFill>
                <a:schemeClr val="tx1"/>
              </a:solidFill>
              <a:latin typeface="#9Slide03 Ample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883697-8B17-6B75-5395-1E25DD075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320" y="204717"/>
            <a:ext cx="8190704" cy="468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03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540B6-4A0F-E37A-5C48-BD20C6CCC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A725E-9363-B859-FBC2-BBB4CB4C3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365305"/>
            <a:ext cx="3848100" cy="2411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Phương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pháp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lọc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tách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chất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dựa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khác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kích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thước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hạt</a:t>
            </a:r>
            <a:endParaRPr lang="en-US" sz="2800" dirty="0">
              <a:solidFill>
                <a:schemeClr val="tx1"/>
              </a:solidFill>
              <a:latin typeface="#9Slide03 Ample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E3549F-D1E7-1028-F0C5-E64F90438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609600"/>
            <a:ext cx="4430279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88654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2EA1A-CC55-243D-170D-6D28671F9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121759" cy="13208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?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Tại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sao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hạt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bụi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tách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ra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khỏi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khí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hạt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phù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sa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tách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khỏi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song?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62681-0DE1-B355-B321-6366399ADE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u="sng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Trả</a:t>
            </a:r>
            <a:r>
              <a:rPr lang="en-US" sz="2800" u="sng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u="sng" dirty="0" err="1">
                <a:solidFill>
                  <a:schemeClr val="tx1"/>
                </a:solidFill>
                <a:latin typeface="#9Slide03 Ample" panose="02000000000000000000" pitchFamily="2" charset="0"/>
              </a:rPr>
              <a:t>lời</a:t>
            </a:r>
            <a:r>
              <a:rPr lang="en-US" sz="2800" u="sng" dirty="0">
                <a:solidFill>
                  <a:schemeClr val="tx1"/>
                </a:solidFill>
                <a:latin typeface="#9Slide03 Ample" panose="02000000000000000000" pitchFamily="2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Hạt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bụi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hoặc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phù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sa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)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tách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khỏi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khí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hoặc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sông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vì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khối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lượng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lớn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hơn</a:t>
            </a:r>
            <a:r>
              <a:rPr lang="en-US" sz="2800" dirty="0">
                <a:latin typeface="#9Slide03 Ample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068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34372" y="472100"/>
            <a:ext cx="6633547" cy="667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vi-VN" sz="3200" b="1" dirty="0">
                <a:solidFill>
                  <a:srgbClr val="C00000"/>
                </a:solidFill>
                <a:latin typeface="Patrick Hand" panose="020B0604020202020204" charset="0"/>
                <a:ea typeface="Arial" panose="020B0604020202020204" pitchFamily="34" charset="0"/>
              </a:rPr>
              <a:t>Thí nghiệm: Lọc nước từ hỗn hợp nước </a:t>
            </a:r>
            <a:r>
              <a:rPr lang="en-US" sz="3200" b="1" dirty="0" err="1">
                <a:solidFill>
                  <a:srgbClr val="C00000"/>
                </a:solidFill>
                <a:latin typeface="Patrick Hand" panose="020B0604020202020204" charset="0"/>
                <a:ea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Patrick Hand" panose="020B0604020202020204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Patrick Hand" panose="020B0604020202020204" charset="0"/>
                <a:ea typeface="Arial" panose="020B0604020202020204" pitchFamily="34" charset="0"/>
              </a:rPr>
              <a:t>cát</a:t>
            </a:r>
            <a:endParaRPr lang="en-US" sz="3200" dirty="0">
              <a:solidFill>
                <a:srgbClr val="C00000"/>
              </a:solidFill>
              <a:latin typeface="Patrick Hand" panose="020B0604020202020204" charset="0"/>
              <a:ea typeface="Arial" panose="020B0604020202020204" pitchFamily="34" charset="0"/>
            </a:endParaRPr>
          </a:p>
        </p:txBody>
      </p:sp>
      <p:sp>
        <p:nvSpPr>
          <p:cNvPr id="2" name="Rectangle 1">
            <a:hlinkClick r:id="rId2"/>
          </p:cNvPr>
          <p:cNvSpPr/>
          <p:nvPr/>
        </p:nvSpPr>
        <p:spPr>
          <a:xfrm>
            <a:off x="3409173" y="1210765"/>
            <a:ext cx="71138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https://www.youtube.com/watch?v=J08p7CJo88E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552617"/>
            <a:ext cx="5041185" cy="41569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041186" y="5312330"/>
            <a:ext cx="7051301" cy="13972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</a:t>
            </a:r>
            <a:r>
              <a:rPr lang="en-US" sz="2667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6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66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66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66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66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6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66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66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2667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6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66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66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66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6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6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266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66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6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35651" y="1711359"/>
            <a:ext cx="907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28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11020-64DF-0582-D9E6-C59D0F04C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11754"/>
            <a:ext cx="8596668" cy="809767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b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96018-CA90-9439-0492-BA48AD09A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15153"/>
            <a:ext cx="9490248" cy="422621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: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tách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rắn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lơ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lửng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nhẹ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hơn</a:t>
            </a:r>
            <a:endParaRPr lang="en-US" sz="2800" dirty="0">
              <a:solidFill>
                <a:schemeClr val="tx1"/>
              </a:solidFill>
              <a:latin typeface="#9Slide03 Ample" panose="02000000000000000000" pitchFamily="2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Lọc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: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tách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rắn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tan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lỏng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Hỗn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cát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yên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cát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gạn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gạn.Sử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lọc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lọc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gạn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B4C5E0-5263-303D-0804-CBC977B87108}"/>
              </a:ext>
            </a:extLst>
          </p:cNvPr>
          <p:cNvSpPr txBox="1"/>
          <p:nvPr/>
        </p:nvSpPr>
        <p:spPr>
          <a:xfrm>
            <a:off x="786516" y="1118228"/>
            <a:ext cx="319863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gạn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lọc</a:t>
            </a:r>
            <a:endParaRPr lang="en-US" sz="2800" dirty="0">
              <a:solidFill>
                <a:srgbClr val="FF0000"/>
              </a:solidFill>
              <a:latin typeface="#9Slide03 Ample" panose="02000000000000000000" pitchFamily="2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357757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D55B6-1C3B-08E7-4F53-AF6174159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22997"/>
            <a:ext cx="8596668" cy="768824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b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A5D96F-A2E9-5F23-A58D-4486C8695839}"/>
              </a:ext>
            </a:extLst>
          </p:cNvPr>
          <p:cNvSpPr txBox="1"/>
          <p:nvPr/>
        </p:nvSpPr>
        <p:spPr>
          <a:xfrm>
            <a:off x="802595" y="995484"/>
            <a:ext cx="2115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2.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cạn</a:t>
            </a:r>
            <a:endParaRPr lang="en-US" sz="32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E689BB-B89F-DFAF-B904-E56765584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2147248"/>
            <a:ext cx="3229426" cy="37152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4EA533-17E8-82B1-4C86-A210D9FF5412}"/>
              </a:ext>
            </a:extLst>
          </p:cNvPr>
          <p:cNvSpPr txBox="1"/>
          <p:nvPr/>
        </p:nvSpPr>
        <p:spPr>
          <a:xfrm>
            <a:off x="4935776" y="2521993"/>
            <a:ext cx="51739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#9Slide03 Ample" panose="02000000000000000000" pitchFamily="2" charset="0"/>
              </a:rPr>
              <a:t>Phương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pháp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cô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cạn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dùng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để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tách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chất</a:t>
            </a:r>
            <a:r>
              <a:rPr lang="en-US" sz="2800" dirty="0">
                <a:latin typeface="#9Slide03 Ample" panose="02000000000000000000" pitchFamily="2" charset="0"/>
              </a:rPr>
              <a:t> tan </a:t>
            </a:r>
            <a:r>
              <a:rPr lang="en-US" sz="2800" dirty="0" err="1">
                <a:latin typeface="#9Slide03 Ample" panose="02000000000000000000" pitchFamily="2" charset="0"/>
              </a:rPr>
              <a:t>rắn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ra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khỏi</a:t>
            </a:r>
            <a:r>
              <a:rPr lang="en-US" sz="2800" dirty="0">
                <a:latin typeface="#9Slide03 Ample" panose="02000000000000000000" pitchFamily="2" charset="0"/>
              </a:rPr>
              <a:t> dung </a:t>
            </a:r>
            <a:r>
              <a:rPr lang="en-US" sz="2800" dirty="0" err="1">
                <a:latin typeface="#9Slide03 Ample" panose="02000000000000000000" pitchFamily="2" charset="0"/>
              </a:rPr>
              <a:t>dịch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hoặc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huyền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phù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bằng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cách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làm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cho</a:t>
            </a:r>
            <a:r>
              <a:rPr lang="en-US" sz="2800" dirty="0">
                <a:latin typeface="#9Slide03 Ample" panose="02000000000000000000" pitchFamily="2" charset="0"/>
              </a:rPr>
              <a:t> dung </a:t>
            </a:r>
            <a:r>
              <a:rPr lang="en-US" sz="2800" dirty="0" err="1">
                <a:latin typeface="#9Slide03 Ample" panose="02000000000000000000" pitchFamily="2" charset="0"/>
              </a:rPr>
              <a:t>môi</a:t>
            </a:r>
            <a:r>
              <a:rPr lang="en-US" sz="2800" dirty="0">
                <a:latin typeface="#9Slide03 Ample" panose="02000000000000000000" pitchFamily="2" charset="0"/>
              </a:rPr>
              <a:t> bay </a:t>
            </a:r>
            <a:r>
              <a:rPr lang="en-US" sz="2800" dirty="0" err="1">
                <a:latin typeface="#9Slide03 Ample" panose="02000000000000000000" pitchFamily="2" charset="0"/>
              </a:rPr>
              <a:t>hơi</a:t>
            </a:r>
            <a:r>
              <a:rPr lang="en-US" sz="2800" dirty="0">
                <a:latin typeface="#9Slide03 Ample" panose="02000000000000000000" pitchFamily="2" charset="0"/>
              </a:rPr>
              <a:t>, </a:t>
            </a:r>
            <a:r>
              <a:rPr lang="en-US" sz="2800" dirty="0" err="1">
                <a:latin typeface="#9Slide03 Ample" panose="02000000000000000000" pitchFamily="2" charset="0"/>
              </a:rPr>
              <a:t>thu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được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chất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rắn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còn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lại</a:t>
            </a:r>
            <a:endParaRPr lang="en-US" sz="2800" dirty="0">
              <a:latin typeface="#9Slide03 Amp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38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B3863-9AA7-A747-FDB1-230DFC996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35444"/>
            <a:ext cx="9735908" cy="13208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?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Quá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trình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muối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nước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biển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sử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dụng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phương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pháp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tách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chất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74947-450C-A13C-6A04-1A814A501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06026"/>
            <a:ext cx="10254523" cy="132080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u="sng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Trả</a:t>
            </a:r>
            <a:r>
              <a:rPr lang="en-US" sz="3200" u="sng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latin typeface="#9Slide03 Ample" panose="02000000000000000000" pitchFamily="2" charset="0"/>
              </a:rPr>
              <a:t>lời</a:t>
            </a:r>
            <a:r>
              <a:rPr lang="en-US" sz="3200" u="sng" dirty="0">
                <a:solidFill>
                  <a:schemeClr val="tx1"/>
                </a:solidFill>
                <a:latin typeface="#9Slide03 Ample" panose="02000000000000000000" pitchFamily="2" charset="0"/>
              </a:rPr>
              <a:t>: </a:t>
            </a:r>
          </a:p>
          <a:p>
            <a:pPr marL="0" indent="0">
              <a:buNone/>
            </a:pP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Quá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trình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muối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nước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biển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sử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dụng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phương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pháp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cô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cạn</a:t>
            </a:r>
            <a:endParaRPr lang="en-US" sz="3200" dirty="0">
              <a:solidFill>
                <a:schemeClr val="tx1"/>
              </a:solidFill>
              <a:latin typeface="#9Slide03 Ample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D20A18-6304-BC45-7AD5-5CF576DF0CA7}"/>
              </a:ext>
            </a:extLst>
          </p:cNvPr>
          <p:cNvSpPr txBox="1"/>
          <p:nvPr/>
        </p:nvSpPr>
        <p:spPr>
          <a:xfrm>
            <a:off x="566130" y="3271182"/>
            <a:ext cx="110597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?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mẫu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muối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lẫn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cát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. Em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hãy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xuất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phương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pháp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tách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muối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khỏi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cát</a:t>
            </a:r>
            <a:endParaRPr lang="en-US" sz="32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544425-381A-0D71-2C5C-6E712C6FB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20" y="4479676"/>
            <a:ext cx="2586223" cy="228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0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BA2B7-2E69-2C49-62BA-BB919FC3B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61D72-CBF0-EB03-6B66-A15FFEB37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A4AC88-1158-C6D2-5964-5D739B49A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4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38C59-70E6-657B-83A6-E5FBC5C28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3D529C-46D0-98E3-1939-EF6BC1E37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D9338F-1311-3DA7-E364-3C8894AF5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37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6E02B-0FC6-88B1-9629-FDED2A149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9878A-49E6-E3AF-C81E-EB25083250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F70444-4BCE-2E57-CCB6-266856156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68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BC754-4E47-E803-B6B5-FE9A5FED2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152" y="828213"/>
            <a:ext cx="8596668" cy="13208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2"/>
                </a:solidFill>
                <a:latin typeface="#9Slide03 Ample" panose="02000000000000000000" pitchFamily="2" charset="0"/>
              </a:rPr>
              <a:t>2. </a:t>
            </a:r>
            <a:r>
              <a:rPr lang="en-US" sz="3200" dirty="0" err="1">
                <a:solidFill>
                  <a:schemeClr val="accent2"/>
                </a:solidFill>
                <a:latin typeface="#9Slide03 Ample" panose="02000000000000000000" pitchFamily="2" charset="0"/>
              </a:rPr>
              <a:t>Cô</a:t>
            </a:r>
            <a:r>
              <a:rPr lang="en-US" sz="3200" dirty="0">
                <a:solidFill>
                  <a:schemeClr val="accent2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#9Slide03 Ample" panose="02000000000000000000" pitchFamily="2" charset="0"/>
              </a:rPr>
              <a:t>cạn</a:t>
            </a:r>
            <a:endParaRPr lang="en-US" sz="3200" dirty="0">
              <a:solidFill>
                <a:schemeClr val="accent2"/>
              </a:solidFill>
              <a:latin typeface="#9Slide03 Ample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41B29-5E85-ED8C-971F-C8B062FD6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152" y="1488613"/>
            <a:ext cx="9872385" cy="3880773"/>
          </a:xfrm>
        </p:spPr>
        <p:txBody>
          <a:bodyPr/>
          <a:lstStyle/>
          <a:p>
            <a:pPr marL="0" indent="0">
              <a:buNone/>
            </a:pPr>
            <a:r>
              <a:rPr lang="en-US" sz="3200" i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Phương</a:t>
            </a:r>
            <a:r>
              <a:rPr lang="en-US" sz="3200" i="1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pháp</a:t>
            </a:r>
            <a:r>
              <a:rPr lang="en-US" sz="3200" i="1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lọc</a:t>
            </a:r>
            <a:r>
              <a:rPr lang="en-US" sz="3200" i="1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và</a:t>
            </a:r>
            <a:r>
              <a:rPr lang="en-US" sz="3200" i="1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phương</a:t>
            </a:r>
            <a:r>
              <a:rPr lang="en-US" sz="3200" i="1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pháp</a:t>
            </a:r>
            <a:r>
              <a:rPr lang="en-US" sz="3200" i="1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cô</a:t>
            </a:r>
            <a:r>
              <a:rPr lang="en-US" sz="3200" i="1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cạn</a:t>
            </a:r>
            <a:r>
              <a:rPr lang="en-US" sz="3200" i="1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được</a:t>
            </a:r>
            <a:r>
              <a:rPr lang="en-US" sz="3200" i="1" dirty="0">
                <a:solidFill>
                  <a:srgbClr val="FF0000"/>
                </a:solidFill>
                <a:latin typeface="#9Slide03 Ample" panose="02000000000000000000" pitchFamily="2" charset="0"/>
              </a:rPr>
              <a:t> dung </a:t>
            </a:r>
            <a:r>
              <a:rPr lang="en-US" sz="3200" i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khi</a:t>
            </a:r>
            <a:r>
              <a:rPr lang="en-US" sz="3200" i="1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nào</a:t>
            </a:r>
            <a:r>
              <a:rPr lang="en-US" sz="3200" i="1" dirty="0">
                <a:solidFill>
                  <a:srgbClr val="FF0000"/>
                </a:solidFill>
                <a:latin typeface="#9Slide03 Ample" panose="02000000000000000000" pitchFamily="2" charset="0"/>
              </a:rPr>
              <a:t>?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</a:rPr>
              <a:t>  </a:t>
            </a:r>
            <a:r>
              <a:rPr lang="en-US" sz="3200" i="1" u="sng" dirty="0" err="1">
                <a:solidFill>
                  <a:schemeClr val="tx1"/>
                </a:solidFill>
                <a:latin typeface="#9Slide03 Ample" panose="02000000000000000000" pitchFamily="2" charset="0"/>
              </a:rPr>
              <a:t>Lời</a:t>
            </a:r>
            <a:r>
              <a:rPr lang="en-US" sz="3200" i="1" u="sng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3200" i="1" u="sng" dirty="0" err="1">
                <a:solidFill>
                  <a:schemeClr val="tx1"/>
                </a:solidFill>
                <a:latin typeface="#9Slide03 Ample" panose="02000000000000000000" pitchFamily="2" charset="0"/>
              </a:rPr>
              <a:t>giải</a:t>
            </a:r>
            <a:r>
              <a:rPr lang="en-US" sz="3200" i="1" u="sng" dirty="0">
                <a:solidFill>
                  <a:schemeClr val="tx1"/>
                </a:solidFill>
                <a:latin typeface="#9Slide03 Ample" panose="02000000000000000000" pitchFamily="2" charset="0"/>
              </a:rPr>
              <a:t>: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</a:rPr>
              <a:t>-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Lọc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tách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chất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rắn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</a:rPr>
              <a:t> tan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ra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khỏi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chất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lỏng</a:t>
            </a:r>
            <a:endParaRPr lang="en-US" sz="3200" dirty="0">
              <a:solidFill>
                <a:schemeClr val="tx1"/>
              </a:solidFill>
              <a:latin typeface="#9Slide03 Ample" panose="02000000000000000000" pitchFamily="2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</a:rPr>
              <a:t>  -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Cô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cạn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tách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chất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</a:rPr>
              <a:t> tan (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hoá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hơi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</a:rPr>
              <a:t> ở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nhiệt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độ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cao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</a:rPr>
              <a:t>)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ra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khỏi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</a:rPr>
              <a:t> dung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dịch</a:t>
            </a:r>
            <a:endParaRPr lang="en-US" sz="3200" dirty="0">
              <a:solidFill>
                <a:schemeClr val="tx1"/>
              </a:solidFill>
              <a:latin typeface="#9Slide03 Ample" panose="02000000000000000000" pitchFamily="2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843434E-A2F8-AA81-ED4C-BADFCD218F5F}"/>
              </a:ext>
            </a:extLst>
          </p:cNvPr>
          <p:cNvSpPr txBox="1">
            <a:spLocks/>
          </p:cNvSpPr>
          <p:nvPr/>
        </p:nvSpPr>
        <p:spPr>
          <a:xfrm>
            <a:off x="568152" y="239339"/>
            <a:ext cx="8596668" cy="8097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700" b="1" dirty="0">
                <a:solidFill>
                  <a:srgbClr val="FF000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II. </a:t>
            </a:r>
            <a:r>
              <a:rPr lang="en-US" sz="4700" b="1" dirty="0" err="1">
                <a:solidFill>
                  <a:srgbClr val="FF000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4700" b="1" dirty="0">
                <a:solidFill>
                  <a:srgbClr val="FF000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rgbClr val="FF000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4700" b="1" dirty="0">
                <a:solidFill>
                  <a:srgbClr val="FF000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rgbClr val="FF000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cách</a:t>
            </a:r>
            <a:r>
              <a:rPr lang="en-US" sz="4700" b="1" dirty="0">
                <a:solidFill>
                  <a:srgbClr val="FF000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rgbClr val="FF000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tách</a:t>
            </a:r>
            <a:r>
              <a:rPr lang="en-US" sz="4700" b="1" dirty="0">
                <a:solidFill>
                  <a:srgbClr val="FF000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solidFill>
                  <a:srgbClr val="FF000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chất</a:t>
            </a:r>
            <a:b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27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A20E8-0DD7-58E9-5ED5-3147BC4D6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b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9AEDC-F553-BC59-6E6F-E737629C8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19367"/>
            <a:ext cx="9585782" cy="4062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2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solidFill>
                  <a:schemeClr val="accent2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chemeClr val="accent2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cạn</a:t>
            </a:r>
            <a:endParaRPr lang="en-US" sz="3200" dirty="0">
              <a:solidFill>
                <a:schemeClr val="accent2"/>
              </a:solidFill>
              <a:latin typeface="#9Slide03 Ample" panose="02000000000000000000" pitchFamily="2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Tách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tan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rắn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khỏi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dịch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huyền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bay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hơi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rắn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cạn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muối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bay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hơi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muối</a:t>
            </a:r>
            <a:endParaRPr lang="en-US" sz="3200" dirty="0">
              <a:solidFill>
                <a:schemeClr val="tx1"/>
              </a:solidFill>
              <a:latin typeface="#9Slide03 Amp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24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2A85E-2267-6004-B92F-F7430864D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559" y="442992"/>
            <a:ext cx="8596668" cy="13208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II. </a:t>
            </a:r>
            <a:r>
              <a:rPr lang="en-US" dirty="0" err="1">
                <a:solidFill>
                  <a:srgbClr val="FF0000"/>
                </a:solidFill>
              </a:rPr>
              <a:t>Một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số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cách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tách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chất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C3312C-38FA-650C-9E3C-B3D739545996}"/>
              </a:ext>
            </a:extLst>
          </p:cNvPr>
          <p:cNvSpPr txBox="1"/>
          <p:nvPr/>
        </p:nvSpPr>
        <p:spPr>
          <a:xfrm>
            <a:off x="684559" y="1103392"/>
            <a:ext cx="191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3.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Chiết</a:t>
            </a:r>
            <a:endParaRPr lang="en-US" sz="32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0D43B1-FDCF-8358-0051-D2DF65453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59" y="2351473"/>
            <a:ext cx="3057952" cy="35723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CA1BDA-2E61-E6C7-3921-8BE49710B3EE}"/>
              </a:ext>
            </a:extLst>
          </p:cNvPr>
          <p:cNvSpPr txBox="1"/>
          <p:nvPr/>
        </p:nvSpPr>
        <p:spPr>
          <a:xfrm>
            <a:off x="5897880" y="2715260"/>
            <a:ext cx="33761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#9Slide03 Ample" panose="02000000000000000000" pitchFamily="2" charset="0"/>
              </a:rPr>
              <a:t>Làm</a:t>
            </a:r>
            <a:r>
              <a:rPr lang="en-US" sz="3200" dirty="0"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latin typeface="#9Slide03 Ample" panose="02000000000000000000" pitchFamily="2" charset="0"/>
              </a:rPr>
              <a:t>thế</a:t>
            </a:r>
            <a:r>
              <a:rPr lang="en-US" sz="3200" dirty="0"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latin typeface="#9Slide03 Ample" panose="02000000000000000000" pitchFamily="2" charset="0"/>
              </a:rPr>
              <a:t>nào</a:t>
            </a:r>
            <a:r>
              <a:rPr lang="en-US" sz="3200" dirty="0"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latin typeface="#9Slide03 Ample" panose="02000000000000000000" pitchFamily="2" charset="0"/>
              </a:rPr>
              <a:t>để</a:t>
            </a:r>
            <a:r>
              <a:rPr lang="en-US" sz="3200" dirty="0"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latin typeface="#9Slide03 Ample" panose="02000000000000000000" pitchFamily="2" charset="0"/>
              </a:rPr>
              <a:t>tách</a:t>
            </a:r>
            <a:r>
              <a:rPr lang="en-US" sz="3200" dirty="0"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latin typeface="#9Slide03 Ample" panose="02000000000000000000" pitchFamily="2" charset="0"/>
              </a:rPr>
              <a:t>dầu</a:t>
            </a:r>
            <a:r>
              <a:rPr lang="en-US" sz="3200" dirty="0"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latin typeface="#9Slide03 Ample" panose="02000000000000000000" pitchFamily="2" charset="0"/>
              </a:rPr>
              <a:t>ăn</a:t>
            </a:r>
            <a:r>
              <a:rPr lang="en-US" sz="3200" dirty="0"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latin typeface="#9Slide03 Ample" panose="02000000000000000000" pitchFamily="2" charset="0"/>
              </a:rPr>
              <a:t>ra</a:t>
            </a:r>
            <a:r>
              <a:rPr lang="en-US" sz="3200" dirty="0"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latin typeface="#9Slide03 Ample" panose="02000000000000000000" pitchFamily="2" charset="0"/>
              </a:rPr>
              <a:t>khỏi</a:t>
            </a:r>
            <a:r>
              <a:rPr lang="en-US" sz="3200" dirty="0"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latin typeface="#9Slide03 Ample" panose="02000000000000000000" pitchFamily="2" charset="0"/>
              </a:rPr>
              <a:t>nước</a:t>
            </a:r>
            <a:r>
              <a:rPr lang="en-US" sz="3200" dirty="0">
                <a:latin typeface="#9Slide03 Ample" panose="020000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24046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93C83-C00A-268B-2B13-99470F0D7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91236"/>
            <a:ext cx="8596668" cy="13208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II. MỘT SỐ CÁCH TÁCH CHẤT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292484-7D81-CB5B-28BF-989599DE750F}"/>
              </a:ext>
            </a:extLst>
          </p:cNvPr>
          <p:cNvSpPr txBox="1"/>
          <p:nvPr/>
        </p:nvSpPr>
        <p:spPr>
          <a:xfrm>
            <a:off x="645088" y="2400323"/>
            <a:ext cx="39032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#9Slide03 Ample" panose="02000000000000000000" pitchFamily="2" charset="0"/>
              </a:rPr>
              <a:t>Dùng</a:t>
            </a:r>
            <a:r>
              <a:rPr lang="en-US" sz="3200" dirty="0"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latin typeface="#9Slide03 Ample" panose="02000000000000000000" pitchFamily="2" charset="0"/>
              </a:rPr>
              <a:t>các</a:t>
            </a:r>
            <a:r>
              <a:rPr lang="en-US" sz="3200" dirty="0"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latin typeface="#9Slide03 Ample" panose="02000000000000000000" pitchFamily="2" charset="0"/>
              </a:rPr>
              <a:t>dụng</a:t>
            </a:r>
            <a:r>
              <a:rPr lang="en-US" sz="3200" dirty="0"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latin typeface="#9Slide03 Ample" panose="02000000000000000000" pitchFamily="2" charset="0"/>
              </a:rPr>
              <a:t>cụ</a:t>
            </a:r>
            <a:r>
              <a:rPr lang="en-US" sz="3200" dirty="0"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latin typeface="#9Slide03 Ample" panose="02000000000000000000" pitchFamily="2" charset="0"/>
              </a:rPr>
              <a:t>như</a:t>
            </a:r>
            <a:r>
              <a:rPr lang="en-US" sz="3200" dirty="0"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latin typeface="#9Slide03 Ample" panose="02000000000000000000" pitchFamily="2" charset="0"/>
              </a:rPr>
              <a:t>bình</a:t>
            </a:r>
            <a:r>
              <a:rPr lang="en-US" sz="3200" dirty="0"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latin typeface="#9Slide03 Ample" panose="02000000000000000000" pitchFamily="2" charset="0"/>
              </a:rPr>
              <a:t>chiết</a:t>
            </a:r>
            <a:r>
              <a:rPr lang="en-US" sz="3200" dirty="0">
                <a:latin typeface="#9Slide03 Ample" panose="02000000000000000000" pitchFamily="2" charset="0"/>
              </a:rPr>
              <a:t>, </a:t>
            </a:r>
            <a:r>
              <a:rPr lang="en-US" sz="3200" dirty="0" err="1">
                <a:latin typeface="#9Slide03 Ample" panose="02000000000000000000" pitchFamily="2" charset="0"/>
              </a:rPr>
              <a:t>phễu</a:t>
            </a:r>
            <a:r>
              <a:rPr lang="en-US" sz="3200" dirty="0"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latin typeface="#9Slide03 Ample" panose="02000000000000000000" pitchFamily="2" charset="0"/>
              </a:rPr>
              <a:t>chiết</a:t>
            </a:r>
            <a:r>
              <a:rPr lang="en-US" sz="3200" dirty="0">
                <a:latin typeface="#9Slide03 Ample" panose="02000000000000000000" pitchFamily="2" charset="0"/>
              </a:rPr>
              <a:t> ta </a:t>
            </a:r>
            <a:r>
              <a:rPr lang="en-US" sz="3200" dirty="0" err="1">
                <a:latin typeface="#9Slide03 Ample" panose="02000000000000000000" pitchFamily="2" charset="0"/>
              </a:rPr>
              <a:t>có</a:t>
            </a:r>
            <a:r>
              <a:rPr lang="en-US" sz="3200" dirty="0"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latin typeface="#9Slide03 Ample" panose="02000000000000000000" pitchFamily="2" charset="0"/>
              </a:rPr>
              <a:t>thể</a:t>
            </a:r>
            <a:r>
              <a:rPr lang="en-US" sz="3200" dirty="0"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latin typeface="#9Slide03 Ample" panose="02000000000000000000" pitchFamily="2" charset="0"/>
              </a:rPr>
              <a:t>tách</a:t>
            </a:r>
            <a:r>
              <a:rPr lang="en-US" sz="3200" dirty="0"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latin typeface="#9Slide03 Ample" panose="02000000000000000000" pitchFamily="2" charset="0"/>
              </a:rPr>
              <a:t>hai</a:t>
            </a:r>
            <a:r>
              <a:rPr lang="en-US" sz="3200" dirty="0"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latin typeface="#9Slide03 Ample" panose="02000000000000000000" pitchFamily="2" charset="0"/>
              </a:rPr>
              <a:t>chất</a:t>
            </a:r>
            <a:r>
              <a:rPr lang="en-US" sz="3200" dirty="0"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latin typeface="#9Slide03 Ample" panose="02000000000000000000" pitchFamily="2" charset="0"/>
              </a:rPr>
              <a:t>lỏng</a:t>
            </a:r>
            <a:r>
              <a:rPr lang="en-US" sz="3200" dirty="0"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latin typeface="#9Slide03 Ample" panose="02000000000000000000" pitchFamily="2" charset="0"/>
              </a:rPr>
              <a:t>ra</a:t>
            </a:r>
            <a:endParaRPr lang="en-US" sz="3200" dirty="0">
              <a:latin typeface="#9Slide03 Ample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1471FC-6F47-72D0-E189-E7FFD0A6EC06}"/>
              </a:ext>
            </a:extLst>
          </p:cNvPr>
          <p:cNvSpPr txBox="1"/>
          <p:nvPr/>
        </p:nvSpPr>
        <p:spPr>
          <a:xfrm>
            <a:off x="684559" y="1127260"/>
            <a:ext cx="191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  <a:latin typeface="#9Slide03 Ample" panose="02000000000000000000" pitchFamily="2" charset="0"/>
              </a:rPr>
              <a:t>3. </a:t>
            </a:r>
            <a:r>
              <a:rPr lang="en-US" sz="3200" dirty="0" err="1">
                <a:solidFill>
                  <a:schemeClr val="accent2"/>
                </a:solidFill>
                <a:latin typeface="#9Slide03 Ample" panose="02000000000000000000" pitchFamily="2" charset="0"/>
              </a:rPr>
              <a:t>Chiết</a:t>
            </a:r>
            <a:endParaRPr lang="en-US" sz="3200" dirty="0">
              <a:solidFill>
                <a:schemeClr val="accent2"/>
              </a:solidFill>
              <a:latin typeface="#9Slide03 Ample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5A51EF-A71F-E323-68A2-B1A9D45D1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287" y="1712035"/>
            <a:ext cx="3903259" cy="462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389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4C3A3-83E4-1D86-F5C8-5CFDBB5A1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2C07B-6887-0366-F4C1-89217BD2F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568755-EA70-2144-D8C4-5AC367758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10" y="0"/>
            <a:ext cx="1219922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9FF938-A43C-DF8D-1C52-2B8512A0E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9660" y="2322194"/>
            <a:ext cx="3291840" cy="388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718452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B8CBF-2A54-A10A-81B3-944780BCD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634C4-213F-0507-3182-63B38B934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CDC426-6DF5-BF81-FC28-6CE24B09F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22" y="-251460"/>
            <a:ext cx="12517905" cy="71094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A725B9-D585-B053-F601-8014C94BF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2539" y="2436628"/>
            <a:ext cx="3611944" cy="417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86145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1997E-DB21-4CEB-512A-E44CCE849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.4. Thí nghiệm tách dầu ăn">
            <a:hlinkClick r:id="" action="ppaction://media"/>
            <a:extLst>
              <a:ext uri="{FF2B5EF4-FFF2-40B4-BE49-F238E27FC236}">
                <a16:creationId xmlns:a16="http://schemas.microsoft.com/office/drawing/2014/main" id="{37496702-FC0C-9908-9287-11F8F6DB632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099"/>
            <a:ext cx="12192000" cy="6831901"/>
          </a:xfrm>
        </p:spPr>
      </p:pic>
    </p:spTree>
    <p:extLst>
      <p:ext uri="{BB962C8B-B14F-4D97-AF65-F5344CB8AC3E}">
        <p14:creationId xmlns:p14="http://schemas.microsoft.com/office/powerpoint/2010/main" val="55690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2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8418A-9EBB-9E04-CC62-E507820D1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D6545-CC18-D8C3-28F5-817C72195C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9981DE-A344-37CC-34DB-DB5603437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5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6A775-D803-7529-8E54-A3E9BEA6D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36538"/>
            <a:ext cx="8605838" cy="749300"/>
          </a:xfrm>
          <a:noFill/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#9Slide03 Ample" panose="02000000000000000000" pitchFamily="2" charset="0"/>
              </a:rPr>
              <a:t>I. </a:t>
            </a:r>
            <a:r>
              <a:rPr lang="en-US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Nguyên</a:t>
            </a:r>
            <a:r>
              <a:rPr lang="en-US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tắc</a:t>
            </a:r>
            <a:r>
              <a:rPr lang="en-US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tách</a:t>
            </a:r>
            <a:r>
              <a:rPr lang="en-US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chất</a:t>
            </a:r>
            <a:endParaRPr lang="en-US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3E1F5-6154-360F-1E0B-CC015B0CE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Quy trình sản xuất muối sạch trên cát - Công ty TNHH Hồng Dương">
            <a:extLst>
              <a:ext uri="{FF2B5EF4-FFF2-40B4-BE49-F238E27FC236}">
                <a16:creationId xmlns:a16="http://schemas.microsoft.com/office/drawing/2014/main" id="{A65C4EC5-034E-B60C-DA0D-448935A07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1269336"/>
            <a:ext cx="7985575" cy="48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011145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5B23D-CAFF-F196-42A3-BF371AE87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218" y="609600"/>
            <a:ext cx="7356143" cy="495869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b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F73E9-9085-0797-AC50-B30845085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265" y="1488613"/>
            <a:ext cx="10104397" cy="3880773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chemeClr val="accent2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solidFill>
                  <a:schemeClr val="accent2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Chiết</a:t>
            </a:r>
            <a:endParaRPr lang="en-US" sz="3200" dirty="0">
              <a:solidFill>
                <a:schemeClr val="accent2"/>
              </a:solidFill>
              <a:latin typeface="#9Slide03 Ample" panose="02000000000000000000" pitchFamily="2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Tách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lỏng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tan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khỏi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hỗn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hợp</a:t>
            </a:r>
            <a:endParaRPr lang="en-US" sz="3200" dirty="0">
              <a:solidFill>
                <a:schemeClr val="tx1"/>
              </a:solidFill>
              <a:latin typeface="#9Slide03 Ample" panose="02000000000000000000" pitchFamily="2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chiết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phễu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chiết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tách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riêng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dầu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khỏi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hỗn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dầu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tx1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17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037"/>
            <a:ext cx="12192000" cy="6895037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64288" y="-37137"/>
            <a:ext cx="11743344" cy="6857999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5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18088" y="402328"/>
            <a:ext cx="10575467" cy="2335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buClrTx/>
              <a:buFontTx/>
              <a:buNone/>
            </a:pPr>
            <a:r>
              <a:rPr lang="en-US" altLang="en-US" sz="2500" dirty="0">
                <a:solidFill>
                  <a:prstClr val="white"/>
                </a:solidFill>
                <a:latin typeface="Montserrat" panose="00000500000000000000" pitchFamily="2" charset="-93"/>
              </a:rPr>
              <a:t>Cho </a:t>
            </a:r>
            <a:r>
              <a:rPr lang="en-US" altLang="en-US" sz="2500" dirty="0" err="1">
                <a:solidFill>
                  <a:prstClr val="white"/>
                </a:solidFill>
                <a:latin typeface="Montserrat" panose="00000500000000000000" pitchFamily="2" charset="-93"/>
              </a:rPr>
              <a:t>hỗn</a:t>
            </a:r>
            <a:r>
              <a:rPr lang="en-US" altLang="en-US" sz="2500" dirty="0">
                <a:solidFill>
                  <a:prstClr val="white"/>
                </a:solidFill>
                <a:latin typeface="Montserrat" panose="00000500000000000000" pitchFamily="2" charset="-93"/>
              </a:rPr>
              <a:t> </a:t>
            </a:r>
            <a:r>
              <a:rPr lang="en-US" altLang="en-US" sz="2500" dirty="0" err="1">
                <a:solidFill>
                  <a:prstClr val="white"/>
                </a:solidFill>
                <a:latin typeface="Montserrat" panose="00000500000000000000" pitchFamily="2" charset="-93"/>
              </a:rPr>
              <a:t>hợp</a:t>
            </a:r>
            <a:r>
              <a:rPr lang="en-US" altLang="en-US" sz="2500" dirty="0">
                <a:solidFill>
                  <a:prstClr val="white"/>
                </a:solidFill>
                <a:latin typeface="Montserrat" panose="00000500000000000000" pitchFamily="2" charset="-93"/>
              </a:rPr>
              <a:t> </a:t>
            </a:r>
            <a:r>
              <a:rPr lang="en-US" altLang="en-US" sz="2500" dirty="0" err="1">
                <a:solidFill>
                  <a:prstClr val="white"/>
                </a:solidFill>
                <a:latin typeface="Montserrat" panose="00000500000000000000" pitchFamily="2" charset="-93"/>
              </a:rPr>
              <a:t>bột</a:t>
            </a:r>
            <a:r>
              <a:rPr lang="en-US" altLang="en-US" sz="2500" dirty="0">
                <a:solidFill>
                  <a:prstClr val="white"/>
                </a:solidFill>
                <a:latin typeface="Montserrat" panose="00000500000000000000" pitchFamily="2" charset="-93"/>
              </a:rPr>
              <a:t> </a:t>
            </a:r>
            <a:r>
              <a:rPr lang="en-US" altLang="en-US" sz="2500" dirty="0" err="1">
                <a:solidFill>
                  <a:prstClr val="white"/>
                </a:solidFill>
                <a:latin typeface="Montserrat" panose="00000500000000000000" pitchFamily="2" charset="-93"/>
              </a:rPr>
              <a:t>gồm</a:t>
            </a:r>
            <a:r>
              <a:rPr lang="en-US" altLang="en-US" sz="2500" dirty="0">
                <a:solidFill>
                  <a:prstClr val="white"/>
                </a:solidFill>
                <a:latin typeface="Montserrat" panose="00000500000000000000" pitchFamily="2" charset="-93"/>
              </a:rPr>
              <a:t> </a:t>
            </a:r>
            <a:r>
              <a:rPr lang="en-US" altLang="en-US" sz="2500" dirty="0" err="1">
                <a:solidFill>
                  <a:prstClr val="white"/>
                </a:solidFill>
                <a:latin typeface="Montserrat" panose="00000500000000000000" pitchFamily="2" charset="-93"/>
              </a:rPr>
              <a:t>bột</a:t>
            </a:r>
            <a:r>
              <a:rPr lang="en-US" altLang="en-US" sz="2500" dirty="0">
                <a:solidFill>
                  <a:prstClr val="white"/>
                </a:solidFill>
                <a:latin typeface="Montserrat" panose="00000500000000000000" pitchFamily="2" charset="-93"/>
              </a:rPr>
              <a:t> </a:t>
            </a:r>
            <a:r>
              <a:rPr lang="en-US" altLang="en-US" sz="2500" dirty="0" err="1">
                <a:solidFill>
                  <a:prstClr val="white"/>
                </a:solidFill>
                <a:latin typeface="Montserrat" panose="00000500000000000000" pitchFamily="2" charset="-93"/>
              </a:rPr>
              <a:t>sắt</a:t>
            </a:r>
            <a:r>
              <a:rPr lang="en-US" altLang="en-US" sz="2500" dirty="0">
                <a:solidFill>
                  <a:prstClr val="white"/>
                </a:solidFill>
                <a:latin typeface="Montserrat" panose="00000500000000000000" pitchFamily="2" charset="-93"/>
              </a:rPr>
              <a:t>, </a:t>
            </a:r>
            <a:r>
              <a:rPr lang="en-US" altLang="en-US" sz="2500" dirty="0" err="1">
                <a:solidFill>
                  <a:prstClr val="white"/>
                </a:solidFill>
                <a:latin typeface="Montserrat" panose="00000500000000000000" pitchFamily="2" charset="-93"/>
              </a:rPr>
              <a:t>bột</a:t>
            </a:r>
            <a:r>
              <a:rPr lang="en-US" altLang="en-US" sz="2500" dirty="0">
                <a:solidFill>
                  <a:prstClr val="white"/>
                </a:solidFill>
                <a:latin typeface="Montserrat" panose="00000500000000000000" pitchFamily="2" charset="-93"/>
              </a:rPr>
              <a:t> </a:t>
            </a:r>
            <a:r>
              <a:rPr lang="en-US" altLang="en-US" sz="2500" dirty="0" err="1">
                <a:solidFill>
                  <a:prstClr val="white"/>
                </a:solidFill>
                <a:latin typeface="Montserrat" panose="00000500000000000000" pitchFamily="2" charset="-93"/>
              </a:rPr>
              <a:t>nhôm</a:t>
            </a:r>
            <a:r>
              <a:rPr lang="en-US" altLang="en-US" sz="2500" dirty="0">
                <a:solidFill>
                  <a:prstClr val="white"/>
                </a:solidFill>
                <a:latin typeface="Montserrat" panose="00000500000000000000" pitchFamily="2" charset="-93"/>
              </a:rPr>
              <a:t>, </a:t>
            </a:r>
            <a:r>
              <a:rPr lang="en-US" altLang="en-US" sz="2500" dirty="0" err="1">
                <a:solidFill>
                  <a:prstClr val="white"/>
                </a:solidFill>
                <a:latin typeface="Montserrat" panose="00000500000000000000" pitchFamily="2" charset="-93"/>
              </a:rPr>
              <a:t>bột</a:t>
            </a:r>
            <a:r>
              <a:rPr lang="en-US" altLang="en-US" sz="2500" dirty="0">
                <a:solidFill>
                  <a:prstClr val="white"/>
                </a:solidFill>
                <a:latin typeface="Montserrat" panose="00000500000000000000" pitchFamily="2" charset="-93"/>
              </a:rPr>
              <a:t> </a:t>
            </a:r>
            <a:r>
              <a:rPr lang="en-US" altLang="en-US" sz="2500" dirty="0" err="1">
                <a:solidFill>
                  <a:prstClr val="white"/>
                </a:solidFill>
                <a:latin typeface="Montserrat" panose="00000500000000000000" pitchFamily="2" charset="-93"/>
              </a:rPr>
              <a:t>gỗ</a:t>
            </a:r>
            <a:r>
              <a:rPr lang="en-US" altLang="en-US" sz="2500" dirty="0">
                <a:solidFill>
                  <a:prstClr val="white"/>
                </a:solidFill>
                <a:latin typeface="Montserrat" panose="00000500000000000000" pitchFamily="2" charset="-93"/>
              </a:rPr>
              <a:t> </a:t>
            </a:r>
            <a:r>
              <a:rPr lang="en-US" altLang="en-US" sz="2500" dirty="0" err="1">
                <a:solidFill>
                  <a:prstClr val="white"/>
                </a:solidFill>
                <a:latin typeface="Montserrat" panose="00000500000000000000" pitchFamily="2" charset="-93"/>
              </a:rPr>
              <a:t>trộn</a:t>
            </a:r>
            <a:r>
              <a:rPr lang="en-US" altLang="en-US" sz="2500" dirty="0">
                <a:solidFill>
                  <a:prstClr val="white"/>
                </a:solidFill>
                <a:latin typeface="Montserrat" panose="00000500000000000000" pitchFamily="2" charset="-93"/>
              </a:rPr>
              <a:t> </a:t>
            </a:r>
            <a:r>
              <a:rPr lang="en-US" altLang="en-US" sz="2500" dirty="0" err="1">
                <a:solidFill>
                  <a:prstClr val="white"/>
                </a:solidFill>
                <a:latin typeface="Montserrat" panose="00000500000000000000" pitchFamily="2" charset="-93"/>
              </a:rPr>
              <a:t>lẫn</a:t>
            </a:r>
            <a:r>
              <a:rPr lang="en-US" altLang="en-US" sz="2500" dirty="0">
                <a:solidFill>
                  <a:prstClr val="white"/>
                </a:solidFill>
                <a:latin typeface="Montserrat" panose="00000500000000000000" pitchFamily="2" charset="-93"/>
              </a:rPr>
              <a:t> </a:t>
            </a:r>
            <a:r>
              <a:rPr lang="en-US" altLang="en-US" sz="2500" dirty="0" err="1">
                <a:solidFill>
                  <a:prstClr val="white"/>
                </a:solidFill>
                <a:latin typeface="Montserrat" panose="00000500000000000000" pitchFamily="2" charset="-93"/>
              </a:rPr>
              <a:t>với</a:t>
            </a:r>
            <a:r>
              <a:rPr lang="en-US" altLang="en-US" sz="2500" dirty="0">
                <a:solidFill>
                  <a:prstClr val="white"/>
                </a:solidFill>
                <a:latin typeface="Montserrat" panose="00000500000000000000" pitchFamily="2" charset="-93"/>
              </a:rPr>
              <a:t> </a:t>
            </a:r>
            <a:r>
              <a:rPr lang="en-US" altLang="en-US" sz="2500" dirty="0" err="1">
                <a:solidFill>
                  <a:prstClr val="white"/>
                </a:solidFill>
                <a:latin typeface="Montserrat" panose="00000500000000000000" pitchFamily="2" charset="-93"/>
              </a:rPr>
              <a:t>nhau</a:t>
            </a:r>
            <a:r>
              <a:rPr lang="en-US" altLang="en-US" sz="2500" dirty="0">
                <a:solidFill>
                  <a:prstClr val="white"/>
                </a:solidFill>
                <a:latin typeface="Montserrat" panose="00000500000000000000" pitchFamily="2" charset="-93"/>
              </a:rPr>
              <a:t>. </a:t>
            </a:r>
            <a:r>
              <a:rPr lang="en-US" altLang="en-US" sz="2500" dirty="0" err="1">
                <a:solidFill>
                  <a:prstClr val="white"/>
                </a:solidFill>
                <a:latin typeface="Montserrat" panose="00000500000000000000" pitchFamily="2" charset="-93"/>
              </a:rPr>
              <a:t>Hãy</a:t>
            </a:r>
            <a:r>
              <a:rPr lang="en-US" altLang="en-US" sz="2500" dirty="0">
                <a:solidFill>
                  <a:prstClr val="white"/>
                </a:solidFill>
                <a:latin typeface="Montserrat" panose="00000500000000000000" pitchFamily="2" charset="-93"/>
              </a:rPr>
              <a:t> </a:t>
            </a:r>
            <a:r>
              <a:rPr lang="en-US" altLang="en-US" sz="2500" dirty="0" err="1">
                <a:solidFill>
                  <a:prstClr val="white"/>
                </a:solidFill>
                <a:latin typeface="Montserrat" panose="00000500000000000000" pitchFamily="2" charset="-93"/>
              </a:rPr>
              <a:t>nêu</a:t>
            </a:r>
            <a:r>
              <a:rPr lang="en-US" altLang="en-US" sz="2500" dirty="0">
                <a:solidFill>
                  <a:prstClr val="white"/>
                </a:solidFill>
                <a:latin typeface="Montserrat" panose="00000500000000000000" pitchFamily="2" charset="-93"/>
              </a:rPr>
              <a:t> </a:t>
            </a:r>
            <a:r>
              <a:rPr lang="en-US" altLang="en-US" sz="2500" dirty="0" err="1">
                <a:solidFill>
                  <a:prstClr val="white"/>
                </a:solidFill>
                <a:latin typeface="Montserrat" panose="00000500000000000000" pitchFamily="2" charset="-93"/>
              </a:rPr>
              <a:t>cách</a:t>
            </a:r>
            <a:r>
              <a:rPr lang="en-US" altLang="en-US" sz="2500" dirty="0">
                <a:solidFill>
                  <a:prstClr val="white"/>
                </a:solidFill>
                <a:latin typeface="Montserrat" panose="00000500000000000000" pitchFamily="2" charset="-93"/>
              </a:rPr>
              <a:t> </a:t>
            </a:r>
            <a:r>
              <a:rPr lang="en-US" altLang="en-US" sz="2500" dirty="0" err="1">
                <a:solidFill>
                  <a:prstClr val="white"/>
                </a:solidFill>
                <a:latin typeface="Montserrat" panose="00000500000000000000" pitchFamily="2" charset="-93"/>
              </a:rPr>
              <a:t>làm</a:t>
            </a:r>
            <a:r>
              <a:rPr lang="en-US" altLang="en-US" sz="2500" dirty="0">
                <a:solidFill>
                  <a:prstClr val="white"/>
                </a:solidFill>
                <a:latin typeface="Montserrat" panose="00000500000000000000" pitchFamily="2" charset="-93"/>
              </a:rPr>
              <a:t> </a:t>
            </a:r>
            <a:r>
              <a:rPr lang="en-US" altLang="en-US" sz="2500" dirty="0" err="1">
                <a:solidFill>
                  <a:prstClr val="white"/>
                </a:solidFill>
                <a:latin typeface="Montserrat" panose="00000500000000000000" pitchFamily="2" charset="-93"/>
              </a:rPr>
              <a:t>để</a:t>
            </a:r>
            <a:r>
              <a:rPr lang="en-US" altLang="en-US" sz="2500" dirty="0">
                <a:solidFill>
                  <a:prstClr val="white"/>
                </a:solidFill>
                <a:latin typeface="Montserrat" panose="00000500000000000000" pitchFamily="2" charset="-93"/>
              </a:rPr>
              <a:t> </a:t>
            </a:r>
            <a:r>
              <a:rPr lang="en-US" altLang="en-US" sz="2500" dirty="0" err="1">
                <a:solidFill>
                  <a:prstClr val="white"/>
                </a:solidFill>
                <a:latin typeface="Montserrat" panose="00000500000000000000" pitchFamily="2" charset="-93"/>
              </a:rPr>
              <a:t>tách</a:t>
            </a:r>
            <a:r>
              <a:rPr lang="en-US" altLang="en-US" sz="2500" dirty="0">
                <a:solidFill>
                  <a:prstClr val="white"/>
                </a:solidFill>
                <a:latin typeface="Montserrat" panose="00000500000000000000" pitchFamily="2" charset="-93"/>
              </a:rPr>
              <a:t> </a:t>
            </a:r>
            <a:r>
              <a:rPr lang="en-US" altLang="en-US" sz="2500" dirty="0" err="1">
                <a:solidFill>
                  <a:prstClr val="white"/>
                </a:solidFill>
                <a:latin typeface="Montserrat" panose="00000500000000000000" pitchFamily="2" charset="-93"/>
              </a:rPr>
              <a:t>riêng</a:t>
            </a:r>
            <a:r>
              <a:rPr lang="en-US" altLang="en-US" sz="2500" dirty="0">
                <a:solidFill>
                  <a:prstClr val="white"/>
                </a:solidFill>
                <a:latin typeface="Montserrat" panose="00000500000000000000" pitchFamily="2" charset="-93"/>
              </a:rPr>
              <a:t> </a:t>
            </a:r>
            <a:r>
              <a:rPr lang="en-US" altLang="en-US" sz="2500" dirty="0" err="1">
                <a:solidFill>
                  <a:prstClr val="white"/>
                </a:solidFill>
                <a:latin typeface="Montserrat" panose="00000500000000000000" pitchFamily="2" charset="-93"/>
              </a:rPr>
              <a:t>mỗi</a:t>
            </a:r>
            <a:r>
              <a:rPr lang="en-US" altLang="en-US" sz="2500" dirty="0">
                <a:solidFill>
                  <a:prstClr val="white"/>
                </a:solidFill>
                <a:latin typeface="Montserrat" panose="00000500000000000000" pitchFamily="2" charset="-93"/>
              </a:rPr>
              <a:t> </a:t>
            </a:r>
            <a:r>
              <a:rPr lang="en-US" altLang="en-US" sz="2500" dirty="0" err="1">
                <a:solidFill>
                  <a:prstClr val="white"/>
                </a:solidFill>
                <a:latin typeface="Montserrat" panose="00000500000000000000" pitchFamily="2" charset="-93"/>
              </a:rPr>
              <a:t>chất</a:t>
            </a:r>
            <a:r>
              <a:rPr lang="en-US" altLang="en-US" sz="2500" dirty="0">
                <a:solidFill>
                  <a:prstClr val="white"/>
                </a:solidFill>
                <a:latin typeface="Montserrat" panose="00000500000000000000" pitchFamily="2" charset="-93"/>
              </a:rPr>
              <a:t> </a:t>
            </a:r>
          </a:p>
          <a:p>
            <a:pPr eaLnBrk="0" hangingPunct="0">
              <a:lnSpc>
                <a:spcPct val="150000"/>
              </a:lnSpc>
              <a:buClrTx/>
              <a:buFontTx/>
              <a:buNone/>
            </a:pPr>
            <a:r>
              <a:rPr lang="en-US" altLang="en-US" sz="2500" dirty="0" err="1">
                <a:solidFill>
                  <a:prstClr val="white"/>
                </a:solidFill>
                <a:latin typeface="Montserrat" panose="00000500000000000000" pitchFamily="2" charset="-93"/>
              </a:rPr>
              <a:t>trong</a:t>
            </a:r>
            <a:r>
              <a:rPr lang="en-US" altLang="en-US" sz="2500" dirty="0">
                <a:solidFill>
                  <a:prstClr val="white"/>
                </a:solidFill>
                <a:latin typeface="Montserrat" panose="00000500000000000000" pitchFamily="2" charset="-93"/>
              </a:rPr>
              <a:t> </a:t>
            </a:r>
            <a:r>
              <a:rPr lang="en-US" altLang="en-US" sz="2500" dirty="0" err="1">
                <a:solidFill>
                  <a:prstClr val="white"/>
                </a:solidFill>
                <a:latin typeface="Montserrat" panose="00000500000000000000" pitchFamily="2" charset="-93"/>
              </a:rPr>
              <a:t>hỗn</a:t>
            </a:r>
            <a:r>
              <a:rPr lang="en-US" altLang="en-US" sz="2500" dirty="0">
                <a:solidFill>
                  <a:prstClr val="white"/>
                </a:solidFill>
                <a:latin typeface="Montserrat" panose="00000500000000000000" pitchFamily="2" charset="-93"/>
              </a:rPr>
              <a:t> </a:t>
            </a:r>
            <a:r>
              <a:rPr lang="en-US" altLang="en-US" sz="2500" dirty="0" err="1">
                <a:solidFill>
                  <a:prstClr val="white"/>
                </a:solidFill>
                <a:latin typeface="Montserrat" panose="00000500000000000000" pitchFamily="2" charset="-93"/>
              </a:rPr>
              <a:t>hợp</a:t>
            </a:r>
            <a:r>
              <a:rPr lang="en-US" altLang="en-US" sz="2500" dirty="0">
                <a:solidFill>
                  <a:prstClr val="white"/>
                </a:solidFill>
                <a:latin typeface="Montserrat" panose="00000500000000000000" pitchFamily="2" charset="-93"/>
              </a:rPr>
              <a:t> </a:t>
            </a:r>
            <a:r>
              <a:rPr lang="en-US" altLang="en-US" sz="2500" dirty="0" err="1">
                <a:solidFill>
                  <a:prstClr val="white"/>
                </a:solidFill>
                <a:latin typeface="Montserrat" panose="00000500000000000000" pitchFamily="2" charset="-93"/>
              </a:rPr>
              <a:t>vụn</a:t>
            </a:r>
            <a:r>
              <a:rPr lang="en-US" altLang="en-US" sz="2500" dirty="0">
                <a:solidFill>
                  <a:prstClr val="white"/>
                </a:solidFill>
                <a:latin typeface="Montserrat" panose="00000500000000000000" pitchFamily="2" charset="-93"/>
              </a:rPr>
              <a:t> </a:t>
            </a:r>
            <a:r>
              <a:rPr lang="en-US" altLang="en-US" sz="2500" dirty="0" err="1">
                <a:solidFill>
                  <a:prstClr val="white"/>
                </a:solidFill>
                <a:latin typeface="Montserrat" panose="00000500000000000000" pitchFamily="2" charset="-93"/>
              </a:rPr>
              <a:t>rất</a:t>
            </a:r>
            <a:r>
              <a:rPr lang="en-US" altLang="en-US" sz="2500" dirty="0">
                <a:solidFill>
                  <a:prstClr val="white"/>
                </a:solidFill>
                <a:latin typeface="Montserrat" panose="00000500000000000000" pitchFamily="2" charset="-93"/>
              </a:rPr>
              <a:t> </a:t>
            </a:r>
            <a:r>
              <a:rPr lang="en-US" altLang="en-US" sz="2500" dirty="0" err="1">
                <a:solidFill>
                  <a:prstClr val="white"/>
                </a:solidFill>
                <a:latin typeface="Montserrat" panose="00000500000000000000" pitchFamily="2" charset="-93"/>
              </a:rPr>
              <a:t>nhỏ</a:t>
            </a:r>
            <a:r>
              <a:rPr lang="en-US" altLang="en-US" sz="2500" dirty="0">
                <a:solidFill>
                  <a:prstClr val="white"/>
                </a:solidFill>
                <a:latin typeface="Montserrat" panose="00000500000000000000" pitchFamily="2" charset="-93"/>
              </a:rPr>
              <a:t> </a:t>
            </a:r>
            <a:r>
              <a:rPr lang="en-US" altLang="en-US" sz="2500" dirty="0" err="1">
                <a:solidFill>
                  <a:prstClr val="white"/>
                </a:solidFill>
                <a:latin typeface="Montserrat" panose="00000500000000000000" pitchFamily="2" charset="-93"/>
              </a:rPr>
              <a:t>ba</a:t>
            </a:r>
            <a:r>
              <a:rPr lang="en-US" altLang="en-US" sz="2500" dirty="0">
                <a:solidFill>
                  <a:prstClr val="white"/>
                </a:solidFill>
                <a:latin typeface="Montserrat" panose="00000500000000000000" pitchFamily="2" charset="-93"/>
              </a:rPr>
              <a:t> </a:t>
            </a:r>
            <a:r>
              <a:rPr lang="en-US" altLang="en-US" sz="2500" dirty="0" err="1">
                <a:solidFill>
                  <a:prstClr val="white"/>
                </a:solidFill>
                <a:latin typeface="Montserrat" panose="00000500000000000000" pitchFamily="2" charset="-93"/>
              </a:rPr>
              <a:t>chất</a:t>
            </a:r>
            <a:r>
              <a:rPr lang="en-US" altLang="en-US" sz="2500" dirty="0">
                <a:solidFill>
                  <a:prstClr val="white"/>
                </a:solidFill>
                <a:latin typeface="Montserrat" panose="00000500000000000000" pitchFamily="2" charset="-93"/>
              </a:rPr>
              <a:t> </a:t>
            </a:r>
            <a:r>
              <a:rPr lang="en-US" altLang="en-US" sz="2500" dirty="0" err="1">
                <a:solidFill>
                  <a:prstClr val="white"/>
                </a:solidFill>
                <a:latin typeface="Montserrat" panose="00000500000000000000" pitchFamily="2" charset="-93"/>
              </a:rPr>
              <a:t>trên.Biết</a:t>
            </a:r>
            <a:r>
              <a:rPr lang="en-US" altLang="en-US" sz="2500" dirty="0">
                <a:solidFill>
                  <a:prstClr val="white"/>
                </a:solidFill>
                <a:latin typeface="Montserrat" panose="00000500000000000000" pitchFamily="2" charset="-93"/>
              </a:rPr>
              <a:t> </a:t>
            </a:r>
            <a:r>
              <a:rPr lang="en-US" altLang="en-US" sz="2500" dirty="0" err="1">
                <a:solidFill>
                  <a:prstClr val="white"/>
                </a:solidFill>
                <a:latin typeface="Montserrat" panose="00000500000000000000" pitchFamily="2" charset="-93"/>
              </a:rPr>
              <a:t>rằng</a:t>
            </a:r>
            <a:r>
              <a:rPr lang="en-US" altLang="en-US" sz="2500" dirty="0">
                <a:solidFill>
                  <a:prstClr val="white"/>
                </a:solidFill>
                <a:latin typeface="Montserrat" panose="00000500000000000000" pitchFamily="2" charset="-93"/>
              </a:rPr>
              <a:t> </a:t>
            </a:r>
            <a:r>
              <a:rPr lang="en-US" altLang="en-US" sz="2500" dirty="0" err="1">
                <a:solidFill>
                  <a:prstClr val="white"/>
                </a:solidFill>
                <a:latin typeface="Montserrat" panose="00000500000000000000" pitchFamily="2" charset="-93"/>
              </a:rPr>
              <a:t>bột</a:t>
            </a:r>
            <a:r>
              <a:rPr lang="en-US" altLang="en-US" sz="2500" dirty="0">
                <a:solidFill>
                  <a:prstClr val="white"/>
                </a:solidFill>
                <a:latin typeface="Montserrat" panose="00000500000000000000" pitchFamily="2" charset="-93"/>
              </a:rPr>
              <a:t> </a:t>
            </a:r>
            <a:r>
              <a:rPr lang="en-US" altLang="en-US" sz="2500" dirty="0" err="1">
                <a:solidFill>
                  <a:prstClr val="white"/>
                </a:solidFill>
                <a:latin typeface="Montserrat" panose="00000500000000000000" pitchFamily="2" charset="-93"/>
              </a:rPr>
              <a:t>gỗ</a:t>
            </a:r>
            <a:r>
              <a:rPr lang="en-US" altLang="en-US" sz="2500" dirty="0">
                <a:solidFill>
                  <a:prstClr val="white"/>
                </a:solidFill>
                <a:latin typeface="Montserrat" panose="00000500000000000000" pitchFamily="2" charset="-93"/>
              </a:rPr>
              <a:t> </a:t>
            </a:r>
            <a:r>
              <a:rPr lang="en-US" altLang="en-US" sz="2500" dirty="0" err="1">
                <a:solidFill>
                  <a:prstClr val="white"/>
                </a:solidFill>
                <a:latin typeface="Montserrat" panose="00000500000000000000" pitchFamily="2" charset="-93"/>
              </a:rPr>
              <a:t>nhẹ</a:t>
            </a:r>
            <a:r>
              <a:rPr lang="en-US" altLang="en-US" sz="2500" dirty="0">
                <a:solidFill>
                  <a:prstClr val="white"/>
                </a:solidFill>
                <a:latin typeface="Montserrat" panose="00000500000000000000" pitchFamily="2" charset="-93"/>
              </a:rPr>
              <a:t> </a:t>
            </a:r>
            <a:r>
              <a:rPr lang="en-US" altLang="en-US" sz="2500" dirty="0" err="1">
                <a:solidFill>
                  <a:prstClr val="white"/>
                </a:solidFill>
                <a:latin typeface="Montserrat" panose="00000500000000000000" pitchFamily="2" charset="-93"/>
              </a:rPr>
              <a:t>hơn</a:t>
            </a:r>
            <a:r>
              <a:rPr lang="en-US" altLang="en-US" sz="2500" dirty="0">
                <a:solidFill>
                  <a:prstClr val="white"/>
                </a:solidFill>
                <a:latin typeface="Montserrat" panose="00000500000000000000" pitchFamily="2" charset="-93"/>
              </a:rPr>
              <a:t> </a:t>
            </a:r>
            <a:r>
              <a:rPr lang="en-US" altLang="en-US" sz="2500" dirty="0" err="1">
                <a:solidFill>
                  <a:prstClr val="white"/>
                </a:solidFill>
                <a:latin typeface="Montserrat" panose="00000500000000000000" pitchFamily="2" charset="-93"/>
              </a:rPr>
              <a:t>nước</a:t>
            </a:r>
            <a:r>
              <a:rPr lang="en-US" altLang="en-US" sz="2500" dirty="0">
                <a:solidFill>
                  <a:prstClr val="white"/>
                </a:solidFill>
                <a:latin typeface="Montserrat" panose="00000500000000000000" pitchFamily="2" charset="-93"/>
              </a:rPr>
              <a:t>, </a:t>
            </a:r>
            <a:r>
              <a:rPr lang="en-US" altLang="en-US" sz="2500" dirty="0" err="1">
                <a:solidFill>
                  <a:prstClr val="white"/>
                </a:solidFill>
                <a:latin typeface="Montserrat" panose="00000500000000000000" pitchFamily="2" charset="-93"/>
              </a:rPr>
              <a:t>bột</a:t>
            </a:r>
            <a:r>
              <a:rPr lang="en-US" altLang="en-US" sz="2500" dirty="0">
                <a:solidFill>
                  <a:prstClr val="white"/>
                </a:solidFill>
                <a:latin typeface="Montserrat" panose="00000500000000000000" pitchFamily="2" charset="-93"/>
              </a:rPr>
              <a:t> </a:t>
            </a:r>
            <a:r>
              <a:rPr lang="en-US" altLang="en-US" sz="2500" dirty="0" err="1">
                <a:solidFill>
                  <a:prstClr val="white"/>
                </a:solidFill>
                <a:latin typeface="Montserrat" panose="00000500000000000000" pitchFamily="2" charset="-93"/>
              </a:rPr>
              <a:t>nhôm</a:t>
            </a:r>
            <a:r>
              <a:rPr lang="en-US" altLang="en-US" sz="2500" dirty="0">
                <a:solidFill>
                  <a:prstClr val="white"/>
                </a:solidFill>
                <a:latin typeface="Montserrat" panose="00000500000000000000" pitchFamily="2" charset="-93"/>
              </a:rPr>
              <a:t> </a:t>
            </a:r>
            <a:r>
              <a:rPr lang="en-US" altLang="en-US" sz="2500" dirty="0" err="1">
                <a:solidFill>
                  <a:prstClr val="white"/>
                </a:solidFill>
                <a:latin typeface="Montserrat" panose="00000500000000000000" pitchFamily="2" charset="-93"/>
              </a:rPr>
              <a:t>và</a:t>
            </a:r>
            <a:r>
              <a:rPr lang="en-US" altLang="en-US" sz="2500" dirty="0">
                <a:solidFill>
                  <a:prstClr val="white"/>
                </a:solidFill>
                <a:latin typeface="Montserrat" panose="00000500000000000000" pitchFamily="2" charset="-93"/>
              </a:rPr>
              <a:t> </a:t>
            </a:r>
            <a:r>
              <a:rPr lang="en-US" altLang="en-US" sz="2500" dirty="0" err="1">
                <a:solidFill>
                  <a:prstClr val="white"/>
                </a:solidFill>
                <a:latin typeface="Montserrat" panose="00000500000000000000" pitchFamily="2" charset="-93"/>
              </a:rPr>
              <a:t>bột</a:t>
            </a:r>
            <a:r>
              <a:rPr lang="en-US" altLang="en-US" sz="2500" dirty="0">
                <a:solidFill>
                  <a:prstClr val="white"/>
                </a:solidFill>
                <a:latin typeface="Montserrat" panose="00000500000000000000" pitchFamily="2" charset="-93"/>
              </a:rPr>
              <a:t> </a:t>
            </a:r>
            <a:r>
              <a:rPr lang="en-US" altLang="en-US" sz="2500" dirty="0" err="1">
                <a:solidFill>
                  <a:prstClr val="white"/>
                </a:solidFill>
                <a:latin typeface="Montserrat" panose="00000500000000000000" pitchFamily="2" charset="-93"/>
              </a:rPr>
              <a:t>sắt</a:t>
            </a:r>
            <a:r>
              <a:rPr lang="en-US" altLang="en-US" sz="2500" dirty="0">
                <a:solidFill>
                  <a:prstClr val="white"/>
                </a:solidFill>
                <a:latin typeface="Montserrat" panose="00000500000000000000" pitchFamily="2" charset="-93"/>
              </a:rPr>
              <a:t> </a:t>
            </a:r>
            <a:r>
              <a:rPr lang="en-US" altLang="en-US" sz="2500" dirty="0" err="1">
                <a:solidFill>
                  <a:prstClr val="white"/>
                </a:solidFill>
                <a:latin typeface="Montserrat" panose="00000500000000000000" pitchFamily="2" charset="-93"/>
              </a:rPr>
              <a:t>nặng</a:t>
            </a:r>
            <a:r>
              <a:rPr lang="en-US" altLang="en-US" sz="2500" dirty="0">
                <a:solidFill>
                  <a:prstClr val="white"/>
                </a:solidFill>
                <a:latin typeface="Montserrat" panose="00000500000000000000" pitchFamily="2" charset="-93"/>
              </a:rPr>
              <a:t> </a:t>
            </a:r>
            <a:r>
              <a:rPr lang="en-US" altLang="en-US" sz="2500" dirty="0" err="1">
                <a:solidFill>
                  <a:prstClr val="white"/>
                </a:solidFill>
                <a:latin typeface="Montserrat" panose="00000500000000000000" pitchFamily="2" charset="-93"/>
              </a:rPr>
              <a:t>hơn</a:t>
            </a:r>
            <a:r>
              <a:rPr lang="en-US" altLang="en-US" sz="2500" dirty="0">
                <a:solidFill>
                  <a:prstClr val="white"/>
                </a:solidFill>
                <a:latin typeface="Montserrat" panose="00000500000000000000" pitchFamily="2" charset="-93"/>
              </a:rPr>
              <a:t> </a:t>
            </a:r>
            <a:r>
              <a:rPr lang="en-US" altLang="en-US" sz="2500" dirty="0" err="1">
                <a:solidFill>
                  <a:prstClr val="white"/>
                </a:solidFill>
                <a:latin typeface="Montserrat" panose="00000500000000000000" pitchFamily="2" charset="-93"/>
              </a:rPr>
              <a:t>nước</a:t>
            </a:r>
            <a:r>
              <a:rPr lang="en-US" altLang="en-US" sz="2500" dirty="0">
                <a:solidFill>
                  <a:prstClr val="white"/>
                </a:solidFill>
                <a:latin typeface="Montserrat" panose="00000500000000000000" pitchFamily="2" charset="-93"/>
              </a:rPr>
              <a:t>.</a:t>
            </a:r>
          </a:p>
        </p:txBody>
      </p:sp>
      <p:pic>
        <p:nvPicPr>
          <p:cNvPr id="14" name="Picture 5" descr="blkboard-c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1672" y="5743075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29244" y="-22532"/>
            <a:ext cx="707379" cy="1580725"/>
            <a:chOff x="1630900" y="-341258"/>
            <a:chExt cx="729672" cy="2012695"/>
          </a:xfrm>
        </p:grpSpPr>
        <p:sp>
          <p:nvSpPr>
            <p:cNvPr id="4" name="Rounded Rectangle 3"/>
            <p:cNvSpPr/>
            <p:nvPr/>
          </p:nvSpPr>
          <p:spPr>
            <a:xfrm>
              <a:off x="1818996" y="599497"/>
              <a:ext cx="286601" cy="818866"/>
            </a:xfrm>
            <a:prstGeom prst="roundRect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</a:schemeClr>
                </a:gs>
                <a:gs pos="50000">
                  <a:schemeClr val="bg2">
                    <a:shade val="675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635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753727" y="196689"/>
              <a:ext cx="450377" cy="818866"/>
            </a:xfrm>
            <a:prstGeom prst="roundRect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</a:schemeClr>
                </a:gs>
                <a:gs pos="50000">
                  <a:schemeClr val="bg2">
                    <a:shade val="675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635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630900" y="-341258"/>
              <a:ext cx="696033" cy="818866"/>
            </a:xfrm>
            <a:prstGeom prst="roundRect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</a:schemeClr>
                </a:gs>
                <a:gs pos="50000">
                  <a:schemeClr val="bg2">
                    <a:shade val="675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635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630900" y="1387213"/>
              <a:ext cx="729672" cy="284224"/>
              <a:chOff x="6168782" y="2148344"/>
              <a:chExt cx="729672" cy="284224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6168782" y="2148344"/>
                <a:ext cx="729672" cy="284224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bg2">
                      <a:shade val="30000"/>
                      <a:satMod val="115000"/>
                    </a:schemeClr>
                  </a:gs>
                  <a:gs pos="50000">
                    <a:schemeClr val="bg2">
                      <a:shade val="67500"/>
                      <a:satMod val="115000"/>
                    </a:schemeClr>
                  </a:gs>
                  <a:gs pos="100000">
                    <a:schemeClr val="bg2">
                      <a:shade val="100000"/>
                      <a:satMod val="115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>
                <a:softEdge rad="63500"/>
              </a:effectLst>
              <a:scene3d>
                <a:camera prst="perspectiveFront"/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6560914" y="2225125"/>
                <a:ext cx="202084" cy="1434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  <a:softEdge rad="63500"/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6213969" y="2225125"/>
                <a:ext cx="168180" cy="12824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  <a:softEdge rad="63500"/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384639A-6505-4178-8CF0-CAD6E7FE8D6F}"/>
              </a:ext>
            </a:extLst>
          </p:cNvPr>
          <p:cNvGrpSpPr/>
          <p:nvPr/>
        </p:nvGrpSpPr>
        <p:grpSpPr>
          <a:xfrm>
            <a:off x="349145" y="2791063"/>
            <a:ext cx="10723975" cy="4368667"/>
            <a:chOff x="232265" y="2245853"/>
            <a:chExt cx="10723975" cy="4368667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1338DF66-EF7A-41E1-ABFC-B7C1684239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8200" y="3667283"/>
              <a:ext cx="2947237" cy="2947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CB6B0C7-42CF-4DB7-8CB4-D1F12D2B7128}"/>
                </a:ext>
              </a:extLst>
            </p:cNvPr>
            <p:cNvGrpSpPr/>
            <p:nvPr/>
          </p:nvGrpSpPr>
          <p:grpSpPr>
            <a:xfrm>
              <a:off x="232265" y="2245853"/>
              <a:ext cx="10723975" cy="3850629"/>
              <a:chOff x="1385148" y="2382680"/>
              <a:chExt cx="10723975" cy="3850629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AAAB324C-8443-45EF-B15D-43F1B5FFEBD6}"/>
                  </a:ext>
                </a:extLst>
              </p:cNvPr>
              <p:cNvGrpSpPr/>
              <p:nvPr/>
            </p:nvGrpSpPr>
            <p:grpSpPr>
              <a:xfrm>
                <a:off x="1385148" y="2771391"/>
                <a:ext cx="1421326" cy="2335576"/>
                <a:chOff x="1385148" y="2771391"/>
                <a:chExt cx="1421326" cy="2335576"/>
              </a:xfrm>
            </p:grpSpPr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FB58BE40-3066-4B43-AEB4-1D27BC637EC2}"/>
                    </a:ext>
                  </a:extLst>
                </p:cNvPr>
                <p:cNvSpPr/>
                <p:nvPr/>
              </p:nvSpPr>
              <p:spPr>
                <a:xfrm>
                  <a:off x="1385148" y="2771391"/>
                  <a:ext cx="1421326" cy="2335576"/>
                </a:xfrm>
                <a:prstGeom prst="roundRect">
                  <a:avLst>
                    <a:gd name="adj" fmla="val 26006"/>
                  </a:avLst>
                </a:prstGeom>
                <a:solidFill>
                  <a:srgbClr val="E8E46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ClrTx/>
                    <a:buFontTx/>
                    <a:buNone/>
                  </a:pPr>
                  <a:endParaRPr lang="en-US" b="1">
                    <a:solidFill>
                      <a:prstClr val="black">
                        <a:lumMod val="85000"/>
                        <a:lumOff val="15000"/>
                      </a:prstClr>
                    </a:solidFill>
                  </a:endParaRP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24DBA694-D476-405B-B874-7FA0FDC2054F}"/>
                    </a:ext>
                  </a:extLst>
                </p:cNvPr>
                <p:cNvSpPr txBox="1"/>
                <p:nvPr/>
              </p:nvSpPr>
              <p:spPr>
                <a:xfrm>
                  <a:off x="1669069" y="3150571"/>
                  <a:ext cx="819655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buClrTx/>
                    <a:buFontTx/>
                    <a:buNone/>
                  </a:pPr>
                  <a:r>
                    <a:rPr lang="en-US" sz="2500" b="1" dirty="0" err="1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latin typeface="Montserrat" panose="00000500000000000000" pitchFamily="2" charset="-93"/>
                    </a:rPr>
                    <a:t>Sắt</a:t>
                  </a:r>
                  <a:endParaRPr lang="en-US" sz="25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Montserrat" panose="00000500000000000000" pitchFamily="2" charset="-93"/>
                  </a:endParaRP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229881C1-E8B0-48FA-8D75-803B95B2A70C}"/>
                    </a:ext>
                  </a:extLst>
                </p:cNvPr>
                <p:cNvSpPr txBox="1"/>
                <p:nvPr/>
              </p:nvSpPr>
              <p:spPr>
                <a:xfrm>
                  <a:off x="1435183" y="3700652"/>
                  <a:ext cx="1321257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buClrTx/>
                    <a:buFontTx/>
                    <a:buNone/>
                  </a:pPr>
                  <a:r>
                    <a:rPr lang="en-US" sz="2500" b="1" dirty="0" err="1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latin typeface="Montserrat" panose="00000500000000000000" pitchFamily="2" charset="-93"/>
                    </a:rPr>
                    <a:t>Nhôm</a:t>
                  </a:r>
                  <a:endParaRPr lang="en-US" sz="25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Montserrat" panose="00000500000000000000" pitchFamily="2" charset="-93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213B83A-05BD-4020-B186-0E531906E27D}"/>
                    </a:ext>
                  </a:extLst>
                </p:cNvPr>
                <p:cNvSpPr txBox="1"/>
                <p:nvPr/>
              </p:nvSpPr>
              <p:spPr>
                <a:xfrm>
                  <a:off x="1537969" y="4283898"/>
                  <a:ext cx="1018628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buClrTx/>
                    <a:buFontTx/>
                    <a:buNone/>
                  </a:pPr>
                  <a:r>
                    <a:rPr lang="en-US" sz="2500" b="1" dirty="0" err="1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latin typeface="Montserrat" panose="00000500000000000000" pitchFamily="2" charset="-93"/>
                    </a:rPr>
                    <a:t>Gỗ</a:t>
                  </a:r>
                  <a:endParaRPr lang="en-US" sz="25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Montserrat" panose="00000500000000000000" pitchFamily="2" charset="-93"/>
                  </a:endParaRPr>
                </a:p>
              </p:txBody>
            </p:sp>
          </p:grp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AE788F46-4113-400F-B225-3D509451572E}"/>
                  </a:ext>
                </a:extLst>
              </p:cNvPr>
              <p:cNvCxnSpPr>
                <a:stCxn id="12" idx="3"/>
              </p:cNvCxnSpPr>
              <p:nvPr/>
            </p:nvCxnSpPr>
            <p:spPr>
              <a:xfrm>
                <a:off x="2806474" y="3939179"/>
                <a:ext cx="1426313" cy="28137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6F92007-225E-403E-8E8E-BAC1F180BB24}"/>
                  </a:ext>
                </a:extLst>
              </p:cNvPr>
              <p:cNvSpPr txBox="1"/>
              <p:nvPr/>
            </p:nvSpPr>
            <p:spPr>
              <a:xfrm>
                <a:off x="2959296" y="3395733"/>
                <a:ext cx="1103061" cy="9635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b="1" dirty="0">
                    <a:solidFill>
                      <a:prstClr val="white"/>
                    </a:solidFill>
                    <a:latin typeface="Montserrat" panose="00000500000000000000" pitchFamily="2" charset="-93"/>
                  </a:rPr>
                  <a:t>Nam </a:t>
                </a:r>
                <a:r>
                  <a:rPr lang="en-US" sz="2000" b="1" dirty="0" err="1">
                    <a:solidFill>
                      <a:prstClr val="white"/>
                    </a:solidFill>
                    <a:latin typeface="Montserrat" panose="00000500000000000000" pitchFamily="2" charset="-93"/>
                  </a:rPr>
                  <a:t>Châm</a:t>
                </a:r>
                <a:endParaRPr lang="en-US" sz="2000" b="1" dirty="0">
                  <a:solidFill>
                    <a:prstClr val="white"/>
                  </a:solidFill>
                  <a:latin typeface="Montserrat" panose="00000500000000000000" pitchFamily="2" charset="-93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CAF37F59-3F65-4AE0-9740-155A9E516767}"/>
                  </a:ext>
                </a:extLst>
              </p:cNvPr>
              <p:cNvGrpSpPr/>
              <p:nvPr/>
            </p:nvGrpSpPr>
            <p:grpSpPr>
              <a:xfrm>
                <a:off x="5175720" y="2382680"/>
                <a:ext cx="6933403" cy="3850629"/>
                <a:chOff x="1385148" y="2771391"/>
                <a:chExt cx="5447897" cy="7323824"/>
              </a:xfrm>
            </p:grpSpPr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5C5655B8-6CBE-40BB-982D-B638C9BD64ED}"/>
                    </a:ext>
                  </a:extLst>
                </p:cNvPr>
                <p:cNvSpPr/>
                <p:nvPr/>
              </p:nvSpPr>
              <p:spPr>
                <a:xfrm>
                  <a:off x="1385148" y="2771391"/>
                  <a:ext cx="1180603" cy="1624503"/>
                </a:xfrm>
                <a:prstGeom prst="roundRect">
                  <a:avLst>
                    <a:gd name="adj" fmla="val 26006"/>
                  </a:avLst>
                </a:prstGeom>
                <a:solidFill>
                  <a:srgbClr val="E8E46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ClrTx/>
                    <a:buFontTx/>
                    <a:buNone/>
                  </a:pPr>
                  <a:endParaRPr lang="en-US" b="1">
                    <a:solidFill>
                      <a:prstClr val="black">
                        <a:lumMod val="85000"/>
                        <a:lumOff val="15000"/>
                      </a:prstClr>
                    </a:solidFill>
                  </a:endParaRP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6ED8511D-8F13-4902-B6B7-7A0C46866827}"/>
                    </a:ext>
                  </a:extLst>
                </p:cNvPr>
                <p:cNvSpPr txBox="1"/>
                <p:nvPr/>
              </p:nvSpPr>
              <p:spPr>
                <a:xfrm>
                  <a:off x="1571118" y="3169057"/>
                  <a:ext cx="808662" cy="9073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buClrTx/>
                    <a:buFontTx/>
                    <a:buNone/>
                  </a:pPr>
                  <a:r>
                    <a:rPr lang="en-US" sz="2500" b="1" dirty="0" err="1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latin typeface="Montserrat" panose="00000500000000000000" pitchFamily="2" charset="-93"/>
                    </a:rPr>
                    <a:t>Sắt</a:t>
                  </a:r>
                  <a:endParaRPr lang="en-US" sz="25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Montserrat" panose="00000500000000000000" pitchFamily="2" charset="-93"/>
                  </a:endParaRPr>
                </a:p>
              </p:txBody>
            </p:sp>
            <p:sp>
              <p:nvSpPr>
                <p:cNvPr id="63" name="Rectangle: Rounded Corners 62">
                  <a:extLst>
                    <a:ext uri="{FF2B5EF4-FFF2-40B4-BE49-F238E27FC236}">
                      <a16:creationId xmlns:a16="http://schemas.microsoft.com/office/drawing/2014/main" id="{3FB6365F-6C3C-412F-8274-E8D508A7F480}"/>
                    </a:ext>
                  </a:extLst>
                </p:cNvPr>
                <p:cNvSpPr/>
                <p:nvPr/>
              </p:nvSpPr>
              <p:spPr>
                <a:xfrm>
                  <a:off x="5652442" y="6225973"/>
                  <a:ext cx="1180603" cy="1624503"/>
                </a:xfrm>
                <a:prstGeom prst="roundRect">
                  <a:avLst>
                    <a:gd name="adj" fmla="val 26006"/>
                  </a:avLst>
                </a:prstGeom>
                <a:solidFill>
                  <a:srgbClr val="E8E46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ClrTx/>
                    <a:buFontTx/>
                    <a:buNone/>
                  </a:pPr>
                  <a:endParaRPr lang="en-US" b="1">
                    <a:solidFill>
                      <a:prstClr val="black">
                        <a:lumMod val="85000"/>
                        <a:lumOff val="15000"/>
                      </a:prstClr>
                    </a:solidFill>
                  </a:endParaRP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5BE0C238-88BB-47A5-A57A-ED3114A0FD58}"/>
                    </a:ext>
                  </a:extLst>
                </p:cNvPr>
                <p:cNvSpPr txBox="1"/>
                <p:nvPr/>
              </p:nvSpPr>
              <p:spPr>
                <a:xfrm>
                  <a:off x="5838412" y="6623637"/>
                  <a:ext cx="808662" cy="9073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buClrTx/>
                    <a:buFontTx/>
                    <a:buNone/>
                  </a:pPr>
                  <a:r>
                    <a:rPr lang="en-US" sz="2500" b="1" dirty="0" err="1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latin typeface="Montserrat" panose="00000500000000000000" pitchFamily="2" charset="-93"/>
                    </a:rPr>
                    <a:t>Gỗ</a:t>
                  </a:r>
                  <a:endParaRPr lang="en-US" sz="25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Montserrat" panose="00000500000000000000" pitchFamily="2" charset="-93"/>
                  </a:endParaRPr>
                </a:p>
              </p:txBody>
            </p:sp>
            <p:sp>
              <p:nvSpPr>
                <p:cNvPr id="67" name="Rectangle: Rounded Corners 66">
                  <a:extLst>
                    <a:ext uri="{FF2B5EF4-FFF2-40B4-BE49-F238E27FC236}">
                      <a16:creationId xmlns:a16="http://schemas.microsoft.com/office/drawing/2014/main" id="{0086B096-C2D6-424F-A76C-EA33B3371765}"/>
                    </a:ext>
                  </a:extLst>
                </p:cNvPr>
                <p:cNvSpPr/>
                <p:nvPr/>
              </p:nvSpPr>
              <p:spPr>
                <a:xfrm>
                  <a:off x="5553545" y="8470712"/>
                  <a:ext cx="1180603" cy="1624503"/>
                </a:xfrm>
                <a:prstGeom prst="roundRect">
                  <a:avLst>
                    <a:gd name="adj" fmla="val 26006"/>
                  </a:avLst>
                </a:prstGeom>
                <a:solidFill>
                  <a:srgbClr val="E8E46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ClrTx/>
                    <a:buFontTx/>
                    <a:buNone/>
                  </a:pPr>
                  <a:endParaRPr lang="en-US" b="1">
                    <a:solidFill>
                      <a:prstClr val="black">
                        <a:lumMod val="85000"/>
                        <a:lumOff val="15000"/>
                      </a:prstClr>
                    </a:solidFill>
                  </a:endParaRP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45CE93F7-315F-4D50-AE65-6994198CAA9B}"/>
                    </a:ext>
                  </a:extLst>
                </p:cNvPr>
                <p:cNvSpPr txBox="1"/>
                <p:nvPr/>
              </p:nvSpPr>
              <p:spPr>
                <a:xfrm>
                  <a:off x="5646789" y="8861608"/>
                  <a:ext cx="1052748" cy="9073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buClrTx/>
                    <a:buFontTx/>
                    <a:buNone/>
                  </a:pPr>
                  <a:r>
                    <a:rPr lang="en-US" sz="2500" b="1" dirty="0" err="1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latin typeface="Montserrat" panose="00000500000000000000" pitchFamily="2" charset="-93"/>
                    </a:rPr>
                    <a:t>Nhôm</a:t>
                  </a:r>
                  <a:endParaRPr lang="en-US" sz="25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Montserrat" panose="00000500000000000000" pitchFamily="2" charset="-93"/>
                  </a:endParaRPr>
                </a:p>
              </p:txBody>
            </p:sp>
          </p:grp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A70876F7-20CD-433F-A272-CC8423C6245F}"/>
                  </a:ext>
                </a:extLst>
              </p:cNvPr>
              <p:cNvCxnSpPr/>
              <p:nvPr/>
            </p:nvCxnSpPr>
            <p:spPr>
              <a:xfrm flipV="1">
                <a:off x="4232787" y="2858186"/>
                <a:ext cx="929148" cy="110913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7DDA527-EE5A-4517-B442-316DA6056FDA}"/>
                  </a:ext>
                </a:extLst>
              </p:cNvPr>
              <p:cNvSpPr txBox="1"/>
              <p:nvPr/>
            </p:nvSpPr>
            <p:spPr>
              <a:xfrm rot="18755979">
                <a:off x="3927213" y="2831598"/>
                <a:ext cx="1103062" cy="501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b="1" dirty="0" err="1">
                    <a:solidFill>
                      <a:prstClr val="white"/>
                    </a:solidFill>
                    <a:latin typeface="Montserrat" panose="00000500000000000000" pitchFamily="2" charset="-93"/>
                  </a:rPr>
                  <a:t>Hút</a:t>
                </a:r>
                <a:endParaRPr lang="en-US" sz="2000" b="1" dirty="0">
                  <a:solidFill>
                    <a:prstClr val="white"/>
                  </a:solidFill>
                  <a:latin typeface="Montserrat" panose="00000500000000000000" pitchFamily="2" charset="-93"/>
                </a:endParaRPr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50EA3556-C9D4-4324-98D1-A60BF47B6B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48231" y="3968134"/>
                <a:ext cx="929148" cy="110913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DC6B6EA6-8FF6-492B-A2D1-A09C9DBB143A}"/>
                  </a:ext>
                </a:extLst>
              </p:cNvPr>
              <p:cNvSpPr/>
              <p:nvPr/>
            </p:nvSpPr>
            <p:spPr>
              <a:xfrm>
                <a:off x="5192823" y="4418757"/>
                <a:ext cx="1502524" cy="1376419"/>
              </a:xfrm>
              <a:prstGeom prst="roundRect">
                <a:avLst>
                  <a:gd name="adj" fmla="val 26006"/>
                </a:avLst>
              </a:prstGeom>
              <a:solidFill>
                <a:srgbClr val="E8E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b="1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B1BCEC7-A75D-4659-8DC2-6C38915DE1F8}"/>
                  </a:ext>
                </a:extLst>
              </p:cNvPr>
              <p:cNvSpPr txBox="1"/>
              <p:nvPr/>
            </p:nvSpPr>
            <p:spPr>
              <a:xfrm>
                <a:off x="5320713" y="4626042"/>
                <a:ext cx="1321256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n-US" sz="25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Montserrat" panose="00000500000000000000" pitchFamily="2" charset="-93"/>
                  </a:rPr>
                  <a:t>Nhôm</a:t>
                </a:r>
                <a:endParaRPr lang="en-US" sz="25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Montserrat" panose="00000500000000000000" pitchFamily="2" charset="-93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B0B4958-2A6E-466A-9C40-0E56867335CD}"/>
                  </a:ext>
                </a:extLst>
              </p:cNvPr>
              <p:cNvSpPr txBox="1"/>
              <p:nvPr/>
            </p:nvSpPr>
            <p:spPr>
              <a:xfrm>
                <a:off x="5423501" y="5209288"/>
                <a:ext cx="1018629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n-US" sz="25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Montserrat" panose="00000500000000000000" pitchFamily="2" charset="-93"/>
                  </a:rPr>
                  <a:t>Gỗ</a:t>
                </a:r>
                <a:endParaRPr lang="en-US" sz="25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Montserrat" panose="00000500000000000000" pitchFamily="2" charset="-93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02F2256-6ED0-4966-8720-D30C5B17E50D}"/>
                  </a:ext>
                </a:extLst>
              </p:cNvPr>
              <p:cNvSpPr txBox="1"/>
              <p:nvPr/>
            </p:nvSpPr>
            <p:spPr>
              <a:xfrm>
                <a:off x="6604205" y="4658256"/>
                <a:ext cx="1103061" cy="501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b="1" dirty="0">
                    <a:solidFill>
                      <a:prstClr val="white"/>
                    </a:solidFill>
                    <a:latin typeface="Montserrat" panose="00000500000000000000" pitchFamily="2" charset="-93"/>
                  </a:rPr>
                  <a:t>Nước</a:t>
                </a:r>
              </a:p>
            </p:txBody>
          </p: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1A57216B-CE59-4A78-81A5-11F8F8655EEC}"/>
                  </a:ext>
                </a:extLst>
              </p:cNvPr>
              <p:cNvCxnSpPr/>
              <p:nvPr/>
            </p:nvCxnSpPr>
            <p:spPr>
              <a:xfrm>
                <a:off x="6678244" y="5160189"/>
                <a:ext cx="1029022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FAB865AA-8007-440B-A39C-8DC7166D09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3264" y="4282091"/>
                <a:ext cx="1307493" cy="7297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34B9A946-E306-485E-B558-3ECCAE7ACE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32070" y="5300902"/>
                <a:ext cx="1225096" cy="7708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29B21475-7CB3-42AF-9985-6FB7ED5CEF86}"/>
                  </a:ext>
                </a:extLst>
              </p:cNvPr>
              <p:cNvSpPr txBox="1"/>
              <p:nvPr/>
            </p:nvSpPr>
            <p:spPr>
              <a:xfrm>
                <a:off x="9206790" y="4067528"/>
                <a:ext cx="1103061" cy="501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b="1" dirty="0" err="1">
                    <a:solidFill>
                      <a:prstClr val="white"/>
                    </a:solidFill>
                    <a:latin typeface="Montserrat" panose="00000500000000000000" pitchFamily="2" charset="-93"/>
                  </a:rPr>
                  <a:t>Gạn</a:t>
                </a:r>
                <a:endParaRPr lang="en-US" sz="2000" b="1" dirty="0">
                  <a:solidFill>
                    <a:prstClr val="white"/>
                  </a:solidFill>
                  <a:latin typeface="Montserrat" panose="00000500000000000000" pitchFamily="2" charset="-93"/>
                </a:endParaRPr>
              </a:p>
            </p:txBody>
          </p: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8075A472-826A-43FF-8245-82BEB3F03E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01940" y="4669723"/>
                <a:ext cx="1604659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BCDD453B-DAFD-45EC-B415-099BC90293CD}"/>
                  </a:ext>
                </a:extLst>
              </p:cNvPr>
              <p:cNvSpPr txBox="1"/>
              <p:nvPr/>
            </p:nvSpPr>
            <p:spPr>
              <a:xfrm>
                <a:off x="9167420" y="5277728"/>
                <a:ext cx="1103061" cy="501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b="1" dirty="0" err="1">
                    <a:solidFill>
                      <a:prstClr val="white"/>
                    </a:solidFill>
                    <a:latin typeface="Montserrat" panose="00000500000000000000" pitchFamily="2" charset="-93"/>
                  </a:rPr>
                  <a:t>Lọc</a:t>
                </a:r>
                <a:endParaRPr lang="en-US" sz="2000" b="1" dirty="0">
                  <a:solidFill>
                    <a:prstClr val="white"/>
                  </a:solidFill>
                  <a:latin typeface="Montserrat" panose="00000500000000000000" pitchFamily="2" charset="-93"/>
                </a:endParaRPr>
              </a:p>
            </p:txBody>
          </p: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77F460C4-EAAF-4940-9651-01C8411942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46684" y="5837391"/>
                <a:ext cx="1604659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4871752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60;p37"/>
          <p:cNvSpPr txBox="1">
            <a:spLocks/>
          </p:cNvSpPr>
          <p:nvPr/>
        </p:nvSpPr>
        <p:spPr>
          <a:xfrm>
            <a:off x="1252536" y="1459557"/>
            <a:ext cx="10130168" cy="1347185"/>
          </a:xfrm>
          <a:prstGeom prst="rect">
            <a:avLst/>
          </a:prstGeom>
          <a:ln w="38100">
            <a:solidFill>
              <a:schemeClr val="accent1"/>
            </a:solidFill>
            <a:prstDash val="dashDot"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2133"/>
              </a:spcAft>
            </a:pPr>
            <a:r>
              <a:rPr lang="vi-VN" sz="3200" dirty="0">
                <a:solidFill>
                  <a:srgbClr val="FF0000"/>
                </a:solidFill>
                <a:latin typeface="Patrick Hand" panose="020B0604020202020204" charset="0"/>
              </a:rPr>
              <a:t>Khai thác dầu mỏ dưới đáy biển thường thu được hỗn hợp dầu mỏ và nước biển. Người ta làm thế nào để tách dầu mỏ ra khỏi hỗn hợp?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29958" y="142543"/>
            <a:ext cx="3520965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867" dirty="0">
                <a:latin typeface="Patrick Hand" panose="020B0604020202020204" charset="0"/>
              </a:rPr>
              <a:t>Vận dụng</a:t>
            </a:r>
            <a:endParaRPr lang="en-US" sz="5867" dirty="0">
              <a:latin typeface="Patrick Hand" panose="020B0604020202020204" charset="0"/>
            </a:endParaRPr>
          </a:p>
        </p:txBody>
      </p:sp>
      <p:pic>
        <p:nvPicPr>
          <p:cNvPr id="6" name="Picture 2" descr="Hình ảnh Dấu Chấm Hỏi, Câu Hỏi Clipart, Dấu Hỏi Sáng Tạo, Nghi Ngờ miễn phí  tải tập tin PNG PSDComment và Vecto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94" b="91875" l="10000" r="90000">
                        <a14:foregroundMark x1="60313" y1="67031" x2="43438" y2="76094"/>
                        <a14:foregroundMark x1="39375" y1="70938" x2="37500" y2="72031"/>
                        <a14:foregroundMark x1="64531" y1="80781" x2="64531" y2="83906"/>
                        <a14:foregroundMark x1="55781" y1="60781" x2="57188" y2="61875"/>
                        <a14:foregroundMark x1="46563" y1="62813" x2="42031" y2="63594"/>
                        <a14:foregroundMark x1="47969" y1="67813" x2="45313" y2="7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41" y="880419"/>
            <a:ext cx="1279239" cy="96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79267" y="3172451"/>
            <a:ext cx="10970996" cy="1898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38658" algn="just">
              <a:lnSpc>
                <a:spcPct val="125000"/>
              </a:lnSpc>
              <a:tabLst>
                <a:tab pos="240447" algn="l"/>
              </a:tabLst>
            </a:pPr>
            <a:r>
              <a:rPr lang="en-US" sz="3200" dirty="0" err="1">
                <a:latin typeface="Patrick Hand" panose="020B0604020202020204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Patrick Hand" panose="020B0604020202020204" charset="0"/>
                <a:ea typeface="Times New Roman" panose="02020603050405020304" pitchFamily="18" charset="0"/>
              </a:rPr>
              <a:t>tách</a:t>
            </a:r>
            <a:r>
              <a:rPr lang="en-US" sz="3200" dirty="0"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Patrick Hand" panose="020B0604020202020204" charset="0"/>
                <a:ea typeface="Times New Roman" panose="02020603050405020304" pitchFamily="18" charset="0"/>
              </a:rPr>
              <a:t>dầu</a:t>
            </a:r>
            <a:r>
              <a:rPr lang="en-US" sz="3200" dirty="0"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Patrick Hand" panose="020B0604020202020204" charset="0"/>
                <a:ea typeface="Times New Roman" panose="02020603050405020304" pitchFamily="18" charset="0"/>
              </a:rPr>
              <a:t>mỏ</a:t>
            </a:r>
            <a:r>
              <a:rPr lang="en-US" sz="3200" dirty="0"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Patrick Hand" panose="020B0604020202020204" charset="0"/>
                <a:ea typeface="Times New Roman" panose="02020603050405020304" pitchFamily="18" charset="0"/>
              </a:rPr>
              <a:t>khỏi</a:t>
            </a:r>
            <a:r>
              <a:rPr lang="en-US" sz="3200" dirty="0"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Patrick Hand" panose="020B0604020202020204" charset="0"/>
                <a:ea typeface="Times New Roman" panose="02020603050405020304" pitchFamily="18" charset="0"/>
              </a:rPr>
              <a:t>hỗn</a:t>
            </a:r>
            <a:r>
              <a:rPr lang="en-US" sz="3200" dirty="0"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Patrick Hand" panose="020B0604020202020204" charset="0"/>
                <a:ea typeface="Times New Roman" panose="02020603050405020304" pitchFamily="18" charset="0"/>
              </a:rPr>
              <a:t>hợp</a:t>
            </a:r>
            <a:r>
              <a:rPr lang="en-US" sz="3200" dirty="0"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Patrick Hand" panose="020B0604020202020204" charset="0"/>
                <a:ea typeface="Times New Roman" panose="02020603050405020304" pitchFamily="18" charset="0"/>
              </a:rPr>
              <a:t>dầu</a:t>
            </a:r>
            <a:r>
              <a:rPr lang="en-US" sz="3200" dirty="0"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Patrick Hand" panose="020B0604020202020204" charset="0"/>
                <a:ea typeface="Times New Roman" panose="02020603050405020304" pitchFamily="18" charset="0"/>
              </a:rPr>
              <a:t>mỏ</a:t>
            </a:r>
            <a:r>
              <a:rPr lang="en-US" sz="3200" dirty="0"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Patrick Hand" panose="020B0604020202020204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Patrick Hand" panose="020B0604020202020204" charset="0"/>
                <a:ea typeface="Times New Roman" panose="02020603050405020304" pitchFamily="18" charset="0"/>
              </a:rPr>
              <a:t>nước</a:t>
            </a:r>
            <a:r>
              <a:rPr lang="en-US" sz="3200" dirty="0"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Patrick Hand" panose="020B0604020202020204" charset="0"/>
                <a:ea typeface="Times New Roman" panose="02020603050405020304" pitchFamily="18" charset="0"/>
              </a:rPr>
              <a:t>biển</a:t>
            </a:r>
            <a:r>
              <a:rPr lang="en-US" sz="3200" dirty="0"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Patrick Hand" panose="020B0604020202020204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latin typeface="Patrick Hand" panose="020B0604020202020204" charset="0"/>
                <a:ea typeface="Times New Roman" panose="02020603050405020304" pitchFamily="18" charset="0"/>
              </a:rPr>
              <a:t> ta </a:t>
            </a:r>
            <a:r>
              <a:rPr lang="en-US" sz="3200" dirty="0" err="1">
                <a:latin typeface="Patrick Hand" panose="020B0604020202020204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Patrick Hand" panose="020B0604020202020204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Patrick Hand" panose="020B0604020202020204" charset="0"/>
                <a:ea typeface="Times New Roman" panose="02020603050405020304" pitchFamily="18" charset="0"/>
              </a:rPr>
              <a:t>dùng</a:t>
            </a:r>
            <a:r>
              <a:rPr lang="en-US" sz="3200" dirty="0"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Patrick Hand" panose="020B0604020202020204" charset="0"/>
                <a:ea typeface="Times New Roman" panose="02020603050405020304" pitchFamily="18" charset="0"/>
              </a:rPr>
              <a:t>phương</a:t>
            </a:r>
            <a:r>
              <a:rPr lang="en-US" sz="3200" dirty="0"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Patrick Hand" panose="020B0604020202020204" charset="0"/>
                <a:ea typeface="Times New Roman" panose="02020603050405020304" pitchFamily="18" charset="0"/>
              </a:rPr>
              <a:t>pháp</a:t>
            </a:r>
            <a:r>
              <a:rPr lang="en-US" sz="3200" dirty="0"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Patrick Hand" panose="020B0604020202020204" charset="0"/>
                <a:ea typeface="Times New Roman" panose="02020603050405020304" pitchFamily="18" charset="0"/>
              </a:rPr>
              <a:t>chiết</a:t>
            </a:r>
            <a:r>
              <a:rPr lang="en-US" sz="3200" dirty="0">
                <a:latin typeface="Patrick Hand" panose="020B0604020202020204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latin typeface="Patrick Hand" panose="020B0604020202020204" charset="0"/>
                <a:ea typeface="Times New Roman" panose="02020603050405020304" pitchFamily="18" charset="0"/>
              </a:rPr>
              <a:t>Dầu</a:t>
            </a:r>
            <a:r>
              <a:rPr lang="en-US" sz="3200" dirty="0"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Patrick Hand" panose="020B0604020202020204" charset="0"/>
                <a:ea typeface="Times New Roman" panose="02020603050405020304" pitchFamily="18" charset="0"/>
              </a:rPr>
              <a:t>mỏ</a:t>
            </a:r>
            <a:r>
              <a:rPr lang="en-US" sz="3200" dirty="0"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Patrick Hand" panose="020B0604020202020204" charset="0"/>
                <a:ea typeface="Times New Roman" panose="02020603050405020304" pitchFamily="18" charset="0"/>
              </a:rPr>
              <a:t>ít</a:t>
            </a:r>
            <a:r>
              <a:rPr lang="en-US" sz="3200" dirty="0">
                <a:latin typeface="Patrick Hand" panose="020B0604020202020204" charset="0"/>
                <a:ea typeface="Times New Roman" panose="02020603050405020304" pitchFamily="18" charset="0"/>
              </a:rPr>
              <a:t> tan </a:t>
            </a:r>
            <a:r>
              <a:rPr lang="en-US" sz="3200" dirty="0" err="1">
                <a:latin typeface="Patrick Hand" panose="020B0604020202020204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Patrick Hand" panose="020B0604020202020204" charset="0"/>
                <a:ea typeface="Times New Roman" panose="02020603050405020304" pitchFamily="18" charset="0"/>
              </a:rPr>
              <a:t>nước</a:t>
            </a:r>
            <a:r>
              <a:rPr lang="en-US" sz="3200" dirty="0"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Patrick Hand" panose="020B0604020202020204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Patrick Hand" panose="020B0604020202020204" charset="0"/>
                <a:ea typeface="Times New Roman" panose="02020603050405020304" pitchFamily="18" charset="0"/>
              </a:rPr>
              <a:t>nhẹ</a:t>
            </a:r>
            <a:r>
              <a:rPr lang="en-US" sz="3200" dirty="0"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Patrick Hand" panose="020B0604020202020204" charset="0"/>
                <a:ea typeface="Times New Roman" panose="02020603050405020304" pitchFamily="18" charset="0"/>
              </a:rPr>
              <a:t>hơn</a:t>
            </a:r>
            <a:r>
              <a:rPr lang="en-US" sz="3200" dirty="0"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Patrick Hand" panose="020B0604020202020204" charset="0"/>
                <a:ea typeface="Times New Roman" panose="02020603050405020304" pitchFamily="18" charset="0"/>
              </a:rPr>
              <a:t>nước</a:t>
            </a:r>
            <a:r>
              <a:rPr lang="en-US" sz="3200" dirty="0"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Patrick Hand" panose="020B0604020202020204" charset="0"/>
                <a:ea typeface="Times New Roman" panose="02020603050405020304" pitchFamily="18" charset="0"/>
              </a:rPr>
              <a:t>nên</a:t>
            </a:r>
            <a:r>
              <a:rPr lang="en-US" sz="3200" dirty="0"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Patrick Hand" panose="020B0604020202020204" charset="0"/>
                <a:ea typeface="Times New Roman" panose="02020603050405020304" pitchFamily="18" charset="0"/>
              </a:rPr>
              <a:t>khi</a:t>
            </a:r>
            <a:r>
              <a:rPr lang="en-US" sz="3200" dirty="0"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Patrick Hand" panose="020B0604020202020204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Patrick Hand" panose="020B0604020202020204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Patrick Hand" panose="020B0604020202020204" charset="0"/>
                <a:ea typeface="Times New Roman" panose="02020603050405020304" pitchFamily="18" charset="0"/>
              </a:rPr>
              <a:t>phễu</a:t>
            </a:r>
            <a:r>
              <a:rPr lang="en-US" sz="3200" dirty="0"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Patrick Hand" panose="020B0604020202020204" charset="0"/>
                <a:ea typeface="Times New Roman" panose="02020603050405020304" pitchFamily="18" charset="0"/>
              </a:rPr>
              <a:t>chiết</a:t>
            </a:r>
            <a:r>
              <a:rPr lang="en-US" sz="3200" dirty="0"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Patrick Hand" panose="020B0604020202020204" charset="0"/>
                <a:ea typeface="Times New Roman" panose="02020603050405020304" pitchFamily="18" charset="0"/>
              </a:rPr>
              <a:t>thu</a:t>
            </a:r>
            <a:r>
              <a:rPr lang="en-US" sz="3200" dirty="0"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Patrick Hand" panose="020B0604020202020204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Patrick Hand" panose="020B0604020202020204" charset="0"/>
                <a:ea typeface="Times New Roman" panose="02020603050405020304" pitchFamily="18" charset="0"/>
              </a:rPr>
              <a:t>nước</a:t>
            </a:r>
            <a:r>
              <a:rPr lang="en-US" sz="3200" dirty="0"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Patrick Hand" panose="020B0604020202020204" charset="0"/>
                <a:ea typeface="Times New Roman" panose="02020603050405020304" pitchFamily="18" charset="0"/>
              </a:rPr>
              <a:t>biển</a:t>
            </a:r>
            <a:r>
              <a:rPr lang="en-US" sz="3200" dirty="0">
                <a:latin typeface="Patrick Hand" panose="020B0604020202020204" charset="0"/>
                <a:ea typeface="Times New Roman" panose="02020603050405020304" pitchFamily="18" charset="0"/>
              </a:rPr>
              <a:t> (ở </a:t>
            </a:r>
            <a:r>
              <a:rPr lang="en-US" sz="3200" dirty="0" err="1">
                <a:latin typeface="Patrick Hand" panose="020B0604020202020204" charset="0"/>
                <a:ea typeface="Times New Roman" panose="02020603050405020304" pitchFamily="18" charset="0"/>
              </a:rPr>
              <a:t>bình</a:t>
            </a:r>
            <a:r>
              <a:rPr lang="en-US" sz="3200" dirty="0"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Patrick Hand" panose="020B0604020202020204" charset="0"/>
                <a:ea typeface="Times New Roman" panose="02020603050405020304" pitchFamily="18" charset="0"/>
              </a:rPr>
              <a:t>hứng</a:t>
            </a:r>
            <a:r>
              <a:rPr lang="en-US" sz="3200" dirty="0">
                <a:latin typeface="Patrick Hand" panose="020B0604020202020204" charset="0"/>
                <a:ea typeface="Times New Roman" panose="02020603050405020304" pitchFamily="18" charset="0"/>
              </a:rPr>
              <a:t>), </a:t>
            </a:r>
            <a:r>
              <a:rPr lang="en-US" sz="3200" dirty="0" err="1">
                <a:latin typeface="Patrick Hand" panose="020B0604020202020204" charset="0"/>
                <a:ea typeface="Times New Roman" panose="02020603050405020304" pitchFamily="18" charset="0"/>
              </a:rPr>
              <a:t>dầu</a:t>
            </a:r>
            <a:r>
              <a:rPr lang="en-US" sz="3200" dirty="0"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Patrick Hand" panose="020B0604020202020204" charset="0"/>
                <a:ea typeface="Times New Roman" panose="02020603050405020304" pitchFamily="18" charset="0"/>
              </a:rPr>
              <a:t>mỏ</a:t>
            </a:r>
            <a:r>
              <a:rPr lang="en-US" sz="3200" dirty="0">
                <a:latin typeface="Patrick Hand" panose="020B0604020202020204" charset="0"/>
                <a:ea typeface="Times New Roman" panose="02020603050405020304" pitchFamily="18" charset="0"/>
              </a:rPr>
              <a:t> ở </a:t>
            </a:r>
            <a:r>
              <a:rPr lang="en-US" sz="3200" dirty="0" err="1">
                <a:latin typeface="Patrick Hand" panose="020B0604020202020204" charset="0"/>
                <a:ea typeface="Times New Roman" panose="02020603050405020304" pitchFamily="18" charset="0"/>
              </a:rPr>
              <a:t>phễu</a:t>
            </a:r>
            <a:r>
              <a:rPr lang="en-US" sz="3200" dirty="0">
                <a:latin typeface="Patrick Han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Patrick Hand" panose="020B0604020202020204" charset="0"/>
                <a:ea typeface="Times New Roman" panose="02020603050405020304" pitchFamily="18" charset="0"/>
              </a:rPr>
              <a:t>chiết</a:t>
            </a:r>
            <a:r>
              <a:rPr lang="en-US" sz="3200" dirty="0">
                <a:latin typeface="Patrick Hand" panose="020B0604020202020204" charset="0"/>
                <a:ea typeface="Times New Roman" panose="02020603050405020304" pitchFamily="18" charset="0"/>
              </a:rPr>
              <a:t>.</a:t>
            </a:r>
            <a:endParaRPr lang="en-US" sz="2667" dirty="0">
              <a:latin typeface="Patrick Hand" panose="020B060402020202020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13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926"/>
            <a:ext cx="12179709" cy="686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596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6" y="-10951"/>
            <a:ext cx="12172593" cy="686895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9780998" y="2369905"/>
            <a:ext cx="630149" cy="65754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7484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510"/>
            <a:ext cx="12192000" cy="686951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041168" y="2342508"/>
            <a:ext cx="630149" cy="65754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8436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3" y="-41314"/>
            <a:ext cx="12119428" cy="689931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87676" y="2342507"/>
            <a:ext cx="630149" cy="65754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9779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171"/>
            <a:ext cx="12192000" cy="688317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315182" y="2068529"/>
            <a:ext cx="630149" cy="65754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40541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45" y="0"/>
            <a:ext cx="12198145" cy="685454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616503" y="2082229"/>
            <a:ext cx="630149" cy="65754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53334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579" y="13771"/>
            <a:ext cx="12216580" cy="684422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9644008" y="2027433"/>
            <a:ext cx="630149" cy="65754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49791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458B2-FC61-B274-C9AF-55217E029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77500" cy="123507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#9Slide03 Ample" panose="02000000000000000000" pitchFamily="2" charset="0"/>
              </a:rPr>
              <a:t>I. </a:t>
            </a:r>
            <a:r>
              <a:rPr lang="en-US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Nguyên</a:t>
            </a:r>
            <a:r>
              <a:rPr lang="en-US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tắc</a:t>
            </a:r>
            <a:r>
              <a:rPr lang="en-US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tách</a:t>
            </a:r>
            <a:r>
              <a:rPr lang="en-US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chất</a:t>
            </a:r>
            <a:endParaRPr lang="en-US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CB017-31ED-FEC3-961D-354659077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5746" y="5044292"/>
            <a:ext cx="8619699" cy="14620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tách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chất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hỗn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dựa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khác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tính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chất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chúng</a:t>
            </a:r>
            <a:endParaRPr lang="en-US" sz="2800" dirty="0">
              <a:solidFill>
                <a:schemeClr val="tx1"/>
              </a:solidFill>
              <a:latin typeface="#9Slide03 Ample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542DF4-3137-AE52-8A17-826E6066B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676" y="1439981"/>
            <a:ext cx="6305266" cy="333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8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46" y="3453"/>
            <a:ext cx="12198145" cy="685454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726094" y="2773180"/>
            <a:ext cx="630149" cy="65754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46612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D8EDE-FA4E-A46C-A2D2-63FC6A10A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09866-F480-ABED-FA8F-B2CA0C4C5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203605-4A89-CF7A-DEE1-2F0B372C7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18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27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26E2D-002A-D857-B9A3-A48EC786B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841" y="322997"/>
            <a:ext cx="9350138" cy="1320800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#9Slide03 Ample" panose="02000000000000000000" pitchFamily="2" charset="0"/>
              </a:rPr>
              <a:t>? </a:t>
            </a:r>
            <a:r>
              <a:rPr lang="en-US" sz="28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Trên</a:t>
            </a:r>
            <a:r>
              <a:rPr lang="en-US" sz="2800" dirty="0">
                <a:solidFill>
                  <a:schemeClr val="bg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thực</a:t>
            </a:r>
            <a:r>
              <a:rPr lang="en-US" sz="2800" dirty="0">
                <a:solidFill>
                  <a:schemeClr val="bg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tế</a:t>
            </a:r>
            <a:r>
              <a:rPr lang="en-US" sz="2800" dirty="0">
                <a:solidFill>
                  <a:schemeClr val="bg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thường</a:t>
            </a:r>
            <a:r>
              <a:rPr lang="en-US" sz="2800" dirty="0">
                <a:solidFill>
                  <a:schemeClr val="bg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gặp</a:t>
            </a:r>
            <a:r>
              <a:rPr lang="en-US" sz="2800" dirty="0">
                <a:solidFill>
                  <a:schemeClr val="bg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chất</a:t>
            </a:r>
            <a:r>
              <a:rPr lang="en-US" sz="2800" dirty="0">
                <a:solidFill>
                  <a:schemeClr val="bg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tinh</a:t>
            </a:r>
            <a:r>
              <a:rPr lang="en-US" sz="2800" dirty="0">
                <a:solidFill>
                  <a:schemeClr val="bg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khiết</a:t>
            </a:r>
            <a:r>
              <a:rPr lang="en-US" sz="2800" dirty="0">
                <a:solidFill>
                  <a:schemeClr val="bg1"/>
                </a:solidFill>
                <a:latin typeface="#9Slide03 Ample" panose="02000000000000000000" pitchFamily="2" charset="0"/>
              </a:rPr>
              <a:t> hay </a:t>
            </a:r>
            <a:r>
              <a:rPr lang="en-US" sz="28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hỗn</a:t>
            </a:r>
            <a:r>
              <a:rPr lang="en-US" sz="2800" dirty="0">
                <a:solidFill>
                  <a:schemeClr val="bg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hợp</a:t>
            </a:r>
            <a:r>
              <a:rPr lang="en-US" sz="2800" dirty="0">
                <a:solidFill>
                  <a:schemeClr val="bg1"/>
                </a:solidFill>
                <a:latin typeface="#9Slide03 Ample" panose="02000000000000000000" pitchFamily="2" charset="0"/>
              </a:rPr>
              <a:t>?</a:t>
            </a:r>
            <a:br>
              <a:rPr lang="en-US" sz="2800" dirty="0">
                <a:solidFill>
                  <a:schemeClr val="bg1"/>
                </a:solidFill>
                <a:latin typeface="#9Slide03 Ample" panose="02000000000000000000" pitchFamily="2" charset="0"/>
              </a:rPr>
            </a:br>
            <a:r>
              <a:rPr lang="en-US" sz="28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Vì</a:t>
            </a:r>
            <a:r>
              <a:rPr lang="en-US" sz="2800" dirty="0">
                <a:solidFill>
                  <a:schemeClr val="bg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sao</a:t>
            </a:r>
            <a:r>
              <a:rPr lang="en-US" sz="2800" dirty="0">
                <a:solidFill>
                  <a:schemeClr val="bg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chúng</a:t>
            </a:r>
            <a:r>
              <a:rPr lang="en-US" sz="2800" dirty="0">
                <a:solidFill>
                  <a:schemeClr val="bg1"/>
                </a:solidFill>
                <a:latin typeface="#9Slide03 Ample" panose="02000000000000000000" pitchFamily="2" charset="0"/>
              </a:rPr>
              <a:t> ta </a:t>
            </a:r>
            <a:r>
              <a:rPr lang="en-US" sz="28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lại</a:t>
            </a:r>
            <a:r>
              <a:rPr lang="en-US" sz="2800" dirty="0">
                <a:solidFill>
                  <a:schemeClr val="bg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cần</a:t>
            </a:r>
            <a:r>
              <a:rPr lang="en-US" sz="2800" dirty="0">
                <a:solidFill>
                  <a:schemeClr val="bg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phải</a:t>
            </a:r>
            <a:r>
              <a:rPr lang="en-US" sz="2800" dirty="0">
                <a:solidFill>
                  <a:schemeClr val="bg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tách</a:t>
            </a:r>
            <a:r>
              <a:rPr lang="en-US" sz="2800" dirty="0">
                <a:solidFill>
                  <a:schemeClr val="bg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mple" panose="02000000000000000000" pitchFamily="2" charset="0"/>
              </a:rPr>
              <a:t>chất</a:t>
            </a:r>
            <a:r>
              <a:rPr lang="en-US" sz="2800" dirty="0">
                <a:solidFill>
                  <a:schemeClr val="bg1"/>
                </a:solidFill>
                <a:latin typeface="#9Slide03 Ample" panose="02000000000000000000" pitchFamily="2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8979E-D7C8-282A-E8B8-F5A6D11A1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841" y="2133293"/>
            <a:ext cx="859666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Trả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tế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thường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gặp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hỗn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chất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tinh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khiết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hoàn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toàn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cực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hiếm</a:t>
            </a:r>
            <a:endParaRPr lang="en-US" sz="2800" dirty="0">
              <a:solidFill>
                <a:schemeClr val="tx1"/>
              </a:solidFill>
              <a:latin typeface="#9Slide03 Ample" panose="02000000000000000000" pitchFamily="2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phẩn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tách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chất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sử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chất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chất</a:t>
            </a:r>
            <a:endParaRPr lang="en-US" sz="2800" dirty="0">
              <a:solidFill>
                <a:schemeClr val="tx1"/>
              </a:solidFill>
              <a:latin typeface="#9Slide03 Amp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171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43BFC-60C1-BFC9-7639-CEE776B4E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131" y="296134"/>
            <a:ext cx="9641633" cy="13208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?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Lấy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ví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dụ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quá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trình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tách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chất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nhiên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đời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sống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biết</a:t>
            </a:r>
            <a:endParaRPr lang="en-US" sz="28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43470-57DF-529A-23B4-2DCE340E6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4187" y="5402706"/>
            <a:ext cx="7003626" cy="14552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quá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trình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tách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chất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nấu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canh</a:t>
            </a:r>
            <a:r>
              <a:rPr lang="en-US" sz="2800" dirty="0">
                <a:solidFill>
                  <a:schemeClr val="tx1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Ample" panose="02000000000000000000" pitchFamily="2" charset="0"/>
              </a:rPr>
              <a:t>cua</a:t>
            </a:r>
            <a:endParaRPr lang="en-US" sz="2800" dirty="0">
              <a:solidFill>
                <a:schemeClr val="tx1"/>
              </a:solidFill>
              <a:latin typeface="#9Slide03 Ample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67A19C-4AA5-AD8A-688B-AED8AAF2C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715" y="2055412"/>
            <a:ext cx="4143953" cy="28864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F5AC19-D8D8-47A5-9AF7-B84637BF5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188" y="2069702"/>
            <a:ext cx="4344006" cy="285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6384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1A568-76C3-D982-09D7-57666C741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95DDD2-FD0A-75CE-C6A5-5210895394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95582" y="1392072"/>
            <a:ext cx="4299293" cy="3232231"/>
          </a:xfrm>
        </p:spPr>
      </p:pic>
      <p:pic>
        <p:nvPicPr>
          <p:cNvPr id="2050" name="Picture 2" descr="Máy lọc không khí và tạo ionizer FAP-48D có điều khiển từ xa -Hàng chính  hãng – Nội thất &amp; gia dụng Huy Ngọc">
            <a:extLst>
              <a:ext uri="{FF2B5EF4-FFF2-40B4-BE49-F238E27FC236}">
                <a16:creationId xmlns:a16="http://schemas.microsoft.com/office/drawing/2014/main" id="{61828F6D-C46B-9742-36AD-FDBE3CCB6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01" y="1171080"/>
            <a:ext cx="4454593" cy="345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57E0FC-D33A-DB6D-A2D9-A001824E78EA}"/>
              </a:ext>
            </a:extLst>
          </p:cNvPr>
          <p:cNvSpPr txBox="1"/>
          <p:nvPr/>
        </p:nvSpPr>
        <p:spPr>
          <a:xfrm>
            <a:off x="1424615" y="5317588"/>
            <a:ext cx="3051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#9Slide03 Ample" panose="02000000000000000000" pitchFamily="2" charset="0"/>
              </a:rPr>
              <a:t>Máy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lọc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không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khí</a:t>
            </a:r>
            <a:endParaRPr lang="en-US" sz="2800" dirty="0">
              <a:latin typeface="#9Slide03 Ample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0425E1-07BE-7AD9-E7B3-C92AABB3A8CE}"/>
              </a:ext>
            </a:extLst>
          </p:cNvPr>
          <p:cNvSpPr txBox="1"/>
          <p:nvPr/>
        </p:nvSpPr>
        <p:spPr>
          <a:xfrm>
            <a:off x="6565667" y="5317588"/>
            <a:ext cx="2447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#9Slide03 Ample" panose="02000000000000000000" pitchFamily="2" charset="0"/>
              </a:rPr>
              <a:t>Máy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lọc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nước</a:t>
            </a:r>
            <a:endParaRPr lang="en-US" sz="2800" dirty="0">
              <a:latin typeface="#9Slide03 Amp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9450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" name="Google Shape;1923;p69"/>
          <p:cNvSpPr/>
          <p:nvPr/>
        </p:nvSpPr>
        <p:spPr>
          <a:xfrm>
            <a:off x="9550749" y="2552300"/>
            <a:ext cx="1080212" cy="1182169"/>
          </a:xfrm>
          <a:custGeom>
            <a:avLst/>
            <a:gdLst/>
            <a:ahLst/>
            <a:cxnLst/>
            <a:rect l="l" t="t" r="r" b="b"/>
            <a:pathLst>
              <a:path w="42831" h="34400" extrusionOk="0">
                <a:moveTo>
                  <a:pt x="42684" y="32139"/>
                </a:moveTo>
                <a:cubicBezTo>
                  <a:pt x="42663" y="31323"/>
                  <a:pt x="42684" y="30487"/>
                  <a:pt x="42684" y="29691"/>
                </a:cubicBezTo>
                <a:lnTo>
                  <a:pt x="42601" y="21908"/>
                </a:lnTo>
                <a:cubicBezTo>
                  <a:pt x="42580" y="19355"/>
                  <a:pt x="42559" y="16823"/>
                  <a:pt x="42559" y="14250"/>
                </a:cubicBezTo>
                <a:cubicBezTo>
                  <a:pt x="42559" y="13643"/>
                  <a:pt x="42496" y="13078"/>
                  <a:pt x="42370" y="12492"/>
                </a:cubicBezTo>
                <a:cubicBezTo>
                  <a:pt x="42287" y="12157"/>
                  <a:pt x="42203" y="11802"/>
                  <a:pt x="42203" y="11446"/>
                </a:cubicBezTo>
                <a:cubicBezTo>
                  <a:pt x="42182" y="10818"/>
                  <a:pt x="42245" y="10191"/>
                  <a:pt x="42203" y="9605"/>
                </a:cubicBezTo>
                <a:cubicBezTo>
                  <a:pt x="42203" y="9291"/>
                  <a:pt x="42203" y="8914"/>
                  <a:pt x="42098" y="8621"/>
                </a:cubicBezTo>
                <a:cubicBezTo>
                  <a:pt x="41889" y="7994"/>
                  <a:pt x="41826" y="7366"/>
                  <a:pt x="41868" y="6696"/>
                </a:cubicBezTo>
                <a:cubicBezTo>
                  <a:pt x="41889" y="6278"/>
                  <a:pt x="41889" y="5838"/>
                  <a:pt x="41889" y="5420"/>
                </a:cubicBezTo>
                <a:cubicBezTo>
                  <a:pt x="41889" y="4750"/>
                  <a:pt x="41889" y="4102"/>
                  <a:pt x="41847" y="3453"/>
                </a:cubicBezTo>
                <a:cubicBezTo>
                  <a:pt x="41764" y="2637"/>
                  <a:pt x="41659" y="1821"/>
                  <a:pt x="41533" y="859"/>
                </a:cubicBezTo>
                <a:cubicBezTo>
                  <a:pt x="40676" y="1047"/>
                  <a:pt x="39880" y="440"/>
                  <a:pt x="39023" y="629"/>
                </a:cubicBezTo>
                <a:cubicBezTo>
                  <a:pt x="38939" y="649"/>
                  <a:pt x="38813" y="629"/>
                  <a:pt x="38730" y="566"/>
                </a:cubicBezTo>
                <a:cubicBezTo>
                  <a:pt x="38186" y="294"/>
                  <a:pt x="37600" y="398"/>
                  <a:pt x="37035" y="356"/>
                </a:cubicBezTo>
                <a:cubicBezTo>
                  <a:pt x="36763" y="356"/>
                  <a:pt x="36512" y="398"/>
                  <a:pt x="36282" y="294"/>
                </a:cubicBezTo>
                <a:cubicBezTo>
                  <a:pt x="35926" y="126"/>
                  <a:pt x="35591" y="126"/>
                  <a:pt x="35256" y="126"/>
                </a:cubicBezTo>
                <a:cubicBezTo>
                  <a:pt x="34398" y="147"/>
                  <a:pt x="33520" y="147"/>
                  <a:pt x="32662" y="189"/>
                </a:cubicBezTo>
                <a:cubicBezTo>
                  <a:pt x="31323" y="231"/>
                  <a:pt x="29963" y="336"/>
                  <a:pt x="28644" y="43"/>
                </a:cubicBezTo>
                <a:cubicBezTo>
                  <a:pt x="28435" y="1"/>
                  <a:pt x="28184" y="22"/>
                  <a:pt x="27954" y="22"/>
                </a:cubicBezTo>
                <a:cubicBezTo>
                  <a:pt x="26510" y="43"/>
                  <a:pt x="25087" y="43"/>
                  <a:pt x="23644" y="126"/>
                </a:cubicBezTo>
                <a:cubicBezTo>
                  <a:pt x="22367" y="189"/>
                  <a:pt x="21070" y="84"/>
                  <a:pt x="19815" y="461"/>
                </a:cubicBezTo>
                <a:cubicBezTo>
                  <a:pt x="19605" y="545"/>
                  <a:pt x="19375" y="503"/>
                  <a:pt x="19145" y="524"/>
                </a:cubicBezTo>
                <a:cubicBezTo>
                  <a:pt x="18852" y="545"/>
                  <a:pt x="18559" y="545"/>
                  <a:pt x="18287" y="649"/>
                </a:cubicBezTo>
                <a:cubicBezTo>
                  <a:pt x="17492" y="921"/>
                  <a:pt x="16718" y="880"/>
                  <a:pt x="15902" y="921"/>
                </a:cubicBezTo>
                <a:cubicBezTo>
                  <a:pt x="15065" y="942"/>
                  <a:pt x="14228" y="942"/>
                  <a:pt x="13412" y="963"/>
                </a:cubicBezTo>
                <a:cubicBezTo>
                  <a:pt x="9939" y="1047"/>
                  <a:pt x="6424" y="1152"/>
                  <a:pt x="2950" y="1193"/>
                </a:cubicBezTo>
                <a:cubicBezTo>
                  <a:pt x="2636" y="1193"/>
                  <a:pt x="2323" y="1152"/>
                  <a:pt x="2009" y="1047"/>
                </a:cubicBezTo>
                <a:cubicBezTo>
                  <a:pt x="1360" y="838"/>
                  <a:pt x="711" y="880"/>
                  <a:pt x="42" y="1026"/>
                </a:cubicBezTo>
                <a:cubicBezTo>
                  <a:pt x="21" y="1193"/>
                  <a:pt x="0" y="1340"/>
                  <a:pt x="0" y="1465"/>
                </a:cubicBezTo>
                <a:cubicBezTo>
                  <a:pt x="21" y="3328"/>
                  <a:pt x="84" y="5211"/>
                  <a:pt x="105" y="7052"/>
                </a:cubicBezTo>
                <a:cubicBezTo>
                  <a:pt x="398" y="8245"/>
                  <a:pt x="356" y="9458"/>
                  <a:pt x="523" y="10651"/>
                </a:cubicBezTo>
                <a:cubicBezTo>
                  <a:pt x="628" y="11488"/>
                  <a:pt x="774" y="12325"/>
                  <a:pt x="753" y="13183"/>
                </a:cubicBezTo>
                <a:cubicBezTo>
                  <a:pt x="753" y="13601"/>
                  <a:pt x="753" y="14041"/>
                  <a:pt x="774" y="14459"/>
                </a:cubicBezTo>
                <a:cubicBezTo>
                  <a:pt x="837" y="15401"/>
                  <a:pt x="732" y="16363"/>
                  <a:pt x="1046" y="17284"/>
                </a:cubicBezTo>
                <a:cubicBezTo>
                  <a:pt x="1130" y="17514"/>
                  <a:pt x="1130" y="17807"/>
                  <a:pt x="1130" y="18079"/>
                </a:cubicBezTo>
                <a:cubicBezTo>
                  <a:pt x="1151" y="20108"/>
                  <a:pt x="1172" y="22117"/>
                  <a:pt x="1235" y="24168"/>
                </a:cubicBezTo>
                <a:cubicBezTo>
                  <a:pt x="1235" y="24837"/>
                  <a:pt x="1193" y="25549"/>
                  <a:pt x="1360" y="26197"/>
                </a:cubicBezTo>
                <a:cubicBezTo>
                  <a:pt x="1507" y="26929"/>
                  <a:pt x="1590" y="27704"/>
                  <a:pt x="1590" y="28436"/>
                </a:cubicBezTo>
                <a:cubicBezTo>
                  <a:pt x="1590" y="28708"/>
                  <a:pt x="1611" y="29022"/>
                  <a:pt x="1716" y="29294"/>
                </a:cubicBezTo>
                <a:cubicBezTo>
                  <a:pt x="1883" y="29754"/>
                  <a:pt x="1925" y="30256"/>
                  <a:pt x="1925" y="30738"/>
                </a:cubicBezTo>
                <a:cubicBezTo>
                  <a:pt x="1925" y="31533"/>
                  <a:pt x="1925" y="32370"/>
                  <a:pt x="1967" y="33186"/>
                </a:cubicBezTo>
                <a:cubicBezTo>
                  <a:pt x="1967" y="33583"/>
                  <a:pt x="1925" y="33981"/>
                  <a:pt x="2092" y="34357"/>
                </a:cubicBezTo>
                <a:cubicBezTo>
                  <a:pt x="2218" y="34357"/>
                  <a:pt x="2344" y="34399"/>
                  <a:pt x="2490" y="34399"/>
                </a:cubicBezTo>
                <a:cubicBezTo>
                  <a:pt x="4059" y="34357"/>
                  <a:pt x="5629" y="34336"/>
                  <a:pt x="7198" y="34253"/>
                </a:cubicBezTo>
                <a:cubicBezTo>
                  <a:pt x="7637" y="34232"/>
                  <a:pt x="8077" y="34127"/>
                  <a:pt x="8516" y="34044"/>
                </a:cubicBezTo>
                <a:cubicBezTo>
                  <a:pt x="8788" y="34002"/>
                  <a:pt x="9018" y="33918"/>
                  <a:pt x="9290" y="33918"/>
                </a:cubicBezTo>
                <a:cubicBezTo>
                  <a:pt x="11111" y="33876"/>
                  <a:pt x="12952" y="33834"/>
                  <a:pt x="14751" y="33792"/>
                </a:cubicBezTo>
                <a:cubicBezTo>
                  <a:pt x="14981" y="33792"/>
                  <a:pt x="15212" y="33792"/>
                  <a:pt x="15400" y="33709"/>
                </a:cubicBezTo>
                <a:cubicBezTo>
                  <a:pt x="16048" y="33479"/>
                  <a:pt x="16739" y="33500"/>
                  <a:pt x="17388" y="33395"/>
                </a:cubicBezTo>
                <a:cubicBezTo>
                  <a:pt x="18413" y="33248"/>
                  <a:pt x="19438" y="33144"/>
                  <a:pt x="20422" y="32976"/>
                </a:cubicBezTo>
                <a:cubicBezTo>
                  <a:pt x="21175" y="32851"/>
                  <a:pt x="21949" y="32683"/>
                  <a:pt x="22702" y="32725"/>
                </a:cubicBezTo>
                <a:cubicBezTo>
                  <a:pt x="23142" y="32725"/>
                  <a:pt x="23581" y="32725"/>
                  <a:pt x="24041" y="32683"/>
                </a:cubicBezTo>
                <a:cubicBezTo>
                  <a:pt x="25150" y="32642"/>
                  <a:pt x="26280" y="32746"/>
                  <a:pt x="27389" y="32349"/>
                </a:cubicBezTo>
                <a:cubicBezTo>
                  <a:pt x="27536" y="32286"/>
                  <a:pt x="27703" y="32286"/>
                  <a:pt x="27849" y="32286"/>
                </a:cubicBezTo>
                <a:cubicBezTo>
                  <a:pt x="28770" y="32265"/>
                  <a:pt x="29712" y="32223"/>
                  <a:pt x="30653" y="32223"/>
                </a:cubicBezTo>
                <a:cubicBezTo>
                  <a:pt x="30967" y="32223"/>
                  <a:pt x="31281" y="32265"/>
                  <a:pt x="31595" y="32370"/>
                </a:cubicBezTo>
                <a:cubicBezTo>
                  <a:pt x="32034" y="32537"/>
                  <a:pt x="32453" y="32537"/>
                  <a:pt x="32934" y="32495"/>
                </a:cubicBezTo>
                <a:cubicBezTo>
                  <a:pt x="33624" y="32453"/>
                  <a:pt x="34336" y="32432"/>
                  <a:pt x="35047" y="32411"/>
                </a:cubicBezTo>
                <a:cubicBezTo>
                  <a:pt x="35194" y="32411"/>
                  <a:pt x="35382" y="32411"/>
                  <a:pt x="35507" y="32474"/>
                </a:cubicBezTo>
                <a:cubicBezTo>
                  <a:pt x="35926" y="32683"/>
                  <a:pt x="36386" y="32663"/>
                  <a:pt x="36826" y="32663"/>
                </a:cubicBezTo>
                <a:cubicBezTo>
                  <a:pt x="37056" y="32663"/>
                  <a:pt x="37286" y="32621"/>
                  <a:pt x="37474" y="32683"/>
                </a:cubicBezTo>
                <a:cubicBezTo>
                  <a:pt x="38123" y="32976"/>
                  <a:pt x="38855" y="32872"/>
                  <a:pt x="39546" y="33081"/>
                </a:cubicBezTo>
                <a:cubicBezTo>
                  <a:pt x="39776" y="33165"/>
                  <a:pt x="40048" y="33165"/>
                  <a:pt x="40299" y="33165"/>
                </a:cubicBezTo>
                <a:cubicBezTo>
                  <a:pt x="41136" y="33165"/>
                  <a:pt x="41994" y="33144"/>
                  <a:pt x="42831" y="33102"/>
                </a:cubicBezTo>
                <a:cubicBezTo>
                  <a:pt x="42726" y="32788"/>
                  <a:pt x="42684" y="32474"/>
                  <a:pt x="42684" y="3213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vi-VN" sz="6400">
                <a:solidFill>
                  <a:schemeClr val="accent1"/>
                </a:solidFill>
                <a:latin typeface="Patrick Hand" panose="020B0604020202020204" charset="0"/>
              </a:rPr>
              <a:t>03</a:t>
            </a:r>
            <a:endParaRPr sz="6400">
              <a:solidFill>
                <a:schemeClr val="accent1"/>
              </a:solidFill>
              <a:latin typeface="Patrick Hand" panose="020B0604020202020204" charset="0"/>
            </a:endParaRPr>
          </a:p>
        </p:txBody>
      </p:sp>
      <p:sp>
        <p:nvSpPr>
          <p:cNvPr id="1924" name="Google Shape;1924;p69"/>
          <p:cNvSpPr/>
          <p:nvPr/>
        </p:nvSpPr>
        <p:spPr>
          <a:xfrm rot="200907">
            <a:off x="5959633" y="2475427"/>
            <a:ext cx="1159791" cy="1209191"/>
          </a:xfrm>
          <a:custGeom>
            <a:avLst/>
            <a:gdLst/>
            <a:ahLst/>
            <a:cxnLst/>
            <a:rect l="l" t="t" r="r" b="b"/>
            <a:pathLst>
              <a:path w="42831" h="34400" extrusionOk="0">
                <a:moveTo>
                  <a:pt x="42684" y="32139"/>
                </a:moveTo>
                <a:cubicBezTo>
                  <a:pt x="42663" y="31323"/>
                  <a:pt x="42684" y="30487"/>
                  <a:pt x="42684" y="29691"/>
                </a:cubicBezTo>
                <a:lnTo>
                  <a:pt x="42601" y="21908"/>
                </a:lnTo>
                <a:cubicBezTo>
                  <a:pt x="42580" y="19355"/>
                  <a:pt x="42559" y="16823"/>
                  <a:pt x="42559" y="14250"/>
                </a:cubicBezTo>
                <a:cubicBezTo>
                  <a:pt x="42559" y="13643"/>
                  <a:pt x="42496" y="13078"/>
                  <a:pt x="42370" y="12492"/>
                </a:cubicBezTo>
                <a:cubicBezTo>
                  <a:pt x="42287" y="12157"/>
                  <a:pt x="42203" y="11802"/>
                  <a:pt x="42203" y="11446"/>
                </a:cubicBezTo>
                <a:cubicBezTo>
                  <a:pt x="42182" y="10818"/>
                  <a:pt x="42245" y="10191"/>
                  <a:pt x="42203" y="9605"/>
                </a:cubicBezTo>
                <a:cubicBezTo>
                  <a:pt x="42203" y="9291"/>
                  <a:pt x="42203" y="8914"/>
                  <a:pt x="42098" y="8621"/>
                </a:cubicBezTo>
                <a:cubicBezTo>
                  <a:pt x="41889" y="7994"/>
                  <a:pt x="41826" y="7366"/>
                  <a:pt x="41868" y="6696"/>
                </a:cubicBezTo>
                <a:cubicBezTo>
                  <a:pt x="41889" y="6278"/>
                  <a:pt x="41889" y="5838"/>
                  <a:pt x="41889" y="5420"/>
                </a:cubicBezTo>
                <a:cubicBezTo>
                  <a:pt x="41889" y="4750"/>
                  <a:pt x="41889" y="4102"/>
                  <a:pt x="41847" y="3453"/>
                </a:cubicBezTo>
                <a:cubicBezTo>
                  <a:pt x="41764" y="2637"/>
                  <a:pt x="41659" y="1821"/>
                  <a:pt x="41533" y="859"/>
                </a:cubicBezTo>
                <a:cubicBezTo>
                  <a:pt x="40676" y="1047"/>
                  <a:pt x="39880" y="440"/>
                  <a:pt x="39023" y="629"/>
                </a:cubicBezTo>
                <a:cubicBezTo>
                  <a:pt x="38939" y="649"/>
                  <a:pt x="38813" y="629"/>
                  <a:pt x="38730" y="566"/>
                </a:cubicBezTo>
                <a:cubicBezTo>
                  <a:pt x="38186" y="294"/>
                  <a:pt x="37600" y="398"/>
                  <a:pt x="37035" y="356"/>
                </a:cubicBezTo>
                <a:cubicBezTo>
                  <a:pt x="36763" y="356"/>
                  <a:pt x="36512" y="398"/>
                  <a:pt x="36282" y="294"/>
                </a:cubicBezTo>
                <a:cubicBezTo>
                  <a:pt x="35926" y="126"/>
                  <a:pt x="35591" y="126"/>
                  <a:pt x="35256" y="126"/>
                </a:cubicBezTo>
                <a:cubicBezTo>
                  <a:pt x="34398" y="147"/>
                  <a:pt x="33520" y="147"/>
                  <a:pt x="32662" y="189"/>
                </a:cubicBezTo>
                <a:cubicBezTo>
                  <a:pt x="31323" y="231"/>
                  <a:pt x="29963" y="336"/>
                  <a:pt x="28644" y="43"/>
                </a:cubicBezTo>
                <a:cubicBezTo>
                  <a:pt x="28435" y="1"/>
                  <a:pt x="28184" y="22"/>
                  <a:pt x="27954" y="22"/>
                </a:cubicBezTo>
                <a:cubicBezTo>
                  <a:pt x="26510" y="43"/>
                  <a:pt x="25087" y="43"/>
                  <a:pt x="23644" y="126"/>
                </a:cubicBezTo>
                <a:cubicBezTo>
                  <a:pt x="22367" y="189"/>
                  <a:pt x="21070" y="84"/>
                  <a:pt x="19815" y="461"/>
                </a:cubicBezTo>
                <a:cubicBezTo>
                  <a:pt x="19605" y="545"/>
                  <a:pt x="19375" y="503"/>
                  <a:pt x="19145" y="524"/>
                </a:cubicBezTo>
                <a:cubicBezTo>
                  <a:pt x="18852" y="545"/>
                  <a:pt x="18559" y="545"/>
                  <a:pt x="18287" y="649"/>
                </a:cubicBezTo>
                <a:cubicBezTo>
                  <a:pt x="17492" y="921"/>
                  <a:pt x="16718" y="880"/>
                  <a:pt x="15902" y="921"/>
                </a:cubicBezTo>
                <a:cubicBezTo>
                  <a:pt x="15065" y="942"/>
                  <a:pt x="14228" y="942"/>
                  <a:pt x="13412" y="963"/>
                </a:cubicBezTo>
                <a:cubicBezTo>
                  <a:pt x="9939" y="1047"/>
                  <a:pt x="6424" y="1152"/>
                  <a:pt x="2950" y="1193"/>
                </a:cubicBezTo>
                <a:cubicBezTo>
                  <a:pt x="2636" y="1193"/>
                  <a:pt x="2323" y="1152"/>
                  <a:pt x="2009" y="1047"/>
                </a:cubicBezTo>
                <a:cubicBezTo>
                  <a:pt x="1360" y="838"/>
                  <a:pt x="711" y="880"/>
                  <a:pt x="42" y="1026"/>
                </a:cubicBezTo>
                <a:cubicBezTo>
                  <a:pt x="21" y="1193"/>
                  <a:pt x="0" y="1340"/>
                  <a:pt x="0" y="1465"/>
                </a:cubicBezTo>
                <a:cubicBezTo>
                  <a:pt x="21" y="3328"/>
                  <a:pt x="84" y="5211"/>
                  <a:pt x="105" y="7052"/>
                </a:cubicBezTo>
                <a:cubicBezTo>
                  <a:pt x="398" y="8245"/>
                  <a:pt x="356" y="9458"/>
                  <a:pt x="523" y="10651"/>
                </a:cubicBezTo>
                <a:cubicBezTo>
                  <a:pt x="628" y="11488"/>
                  <a:pt x="774" y="12325"/>
                  <a:pt x="753" y="13183"/>
                </a:cubicBezTo>
                <a:cubicBezTo>
                  <a:pt x="753" y="13601"/>
                  <a:pt x="753" y="14041"/>
                  <a:pt x="774" y="14459"/>
                </a:cubicBezTo>
                <a:cubicBezTo>
                  <a:pt x="837" y="15401"/>
                  <a:pt x="732" y="16363"/>
                  <a:pt x="1046" y="17284"/>
                </a:cubicBezTo>
                <a:cubicBezTo>
                  <a:pt x="1130" y="17514"/>
                  <a:pt x="1130" y="17807"/>
                  <a:pt x="1130" y="18079"/>
                </a:cubicBezTo>
                <a:cubicBezTo>
                  <a:pt x="1151" y="20108"/>
                  <a:pt x="1172" y="22117"/>
                  <a:pt x="1235" y="24168"/>
                </a:cubicBezTo>
                <a:cubicBezTo>
                  <a:pt x="1235" y="24837"/>
                  <a:pt x="1193" y="25549"/>
                  <a:pt x="1360" y="26197"/>
                </a:cubicBezTo>
                <a:cubicBezTo>
                  <a:pt x="1507" y="26929"/>
                  <a:pt x="1590" y="27704"/>
                  <a:pt x="1590" y="28436"/>
                </a:cubicBezTo>
                <a:cubicBezTo>
                  <a:pt x="1590" y="28708"/>
                  <a:pt x="1611" y="29022"/>
                  <a:pt x="1716" y="29294"/>
                </a:cubicBezTo>
                <a:cubicBezTo>
                  <a:pt x="1883" y="29754"/>
                  <a:pt x="1925" y="30256"/>
                  <a:pt x="1925" y="30738"/>
                </a:cubicBezTo>
                <a:cubicBezTo>
                  <a:pt x="1925" y="31533"/>
                  <a:pt x="1925" y="32370"/>
                  <a:pt x="1967" y="33186"/>
                </a:cubicBezTo>
                <a:cubicBezTo>
                  <a:pt x="1967" y="33583"/>
                  <a:pt x="1925" y="33981"/>
                  <a:pt x="2092" y="34357"/>
                </a:cubicBezTo>
                <a:cubicBezTo>
                  <a:pt x="2218" y="34357"/>
                  <a:pt x="2344" y="34399"/>
                  <a:pt x="2490" y="34399"/>
                </a:cubicBezTo>
                <a:cubicBezTo>
                  <a:pt x="4059" y="34357"/>
                  <a:pt x="5629" y="34336"/>
                  <a:pt x="7198" y="34253"/>
                </a:cubicBezTo>
                <a:cubicBezTo>
                  <a:pt x="7637" y="34232"/>
                  <a:pt x="8077" y="34127"/>
                  <a:pt x="8516" y="34044"/>
                </a:cubicBezTo>
                <a:cubicBezTo>
                  <a:pt x="8788" y="34002"/>
                  <a:pt x="9018" y="33918"/>
                  <a:pt x="9290" y="33918"/>
                </a:cubicBezTo>
                <a:cubicBezTo>
                  <a:pt x="11111" y="33876"/>
                  <a:pt x="12952" y="33834"/>
                  <a:pt x="14751" y="33792"/>
                </a:cubicBezTo>
                <a:cubicBezTo>
                  <a:pt x="14981" y="33792"/>
                  <a:pt x="15212" y="33792"/>
                  <a:pt x="15400" y="33709"/>
                </a:cubicBezTo>
                <a:cubicBezTo>
                  <a:pt x="16048" y="33479"/>
                  <a:pt x="16739" y="33500"/>
                  <a:pt x="17388" y="33395"/>
                </a:cubicBezTo>
                <a:cubicBezTo>
                  <a:pt x="18413" y="33248"/>
                  <a:pt x="19438" y="33144"/>
                  <a:pt x="20422" y="32976"/>
                </a:cubicBezTo>
                <a:cubicBezTo>
                  <a:pt x="21175" y="32851"/>
                  <a:pt x="21949" y="32683"/>
                  <a:pt x="22702" y="32725"/>
                </a:cubicBezTo>
                <a:cubicBezTo>
                  <a:pt x="23142" y="32725"/>
                  <a:pt x="23581" y="32725"/>
                  <a:pt x="24041" y="32683"/>
                </a:cubicBezTo>
                <a:cubicBezTo>
                  <a:pt x="25150" y="32642"/>
                  <a:pt x="26280" y="32746"/>
                  <a:pt x="27389" y="32349"/>
                </a:cubicBezTo>
                <a:cubicBezTo>
                  <a:pt x="27536" y="32286"/>
                  <a:pt x="27703" y="32286"/>
                  <a:pt x="27849" y="32286"/>
                </a:cubicBezTo>
                <a:cubicBezTo>
                  <a:pt x="28770" y="32265"/>
                  <a:pt x="29712" y="32223"/>
                  <a:pt x="30653" y="32223"/>
                </a:cubicBezTo>
                <a:cubicBezTo>
                  <a:pt x="30967" y="32223"/>
                  <a:pt x="31281" y="32265"/>
                  <a:pt x="31595" y="32370"/>
                </a:cubicBezTo>
                <a:cubicBezTo>
                  <a:pt x="32034" y="32537"/>
                  <a:pt x="32453" y="32537"/>
                  <a:pt x="32934" y="32495"/>
                </a:cubicBezTo>
                <a:cubicBezTo>
                  <a:pt x="33624" y="32453"/>
                  <a:pt x="34336" y="32432"/>
                  <a:pt x="35047" y="32411"/>
                </a:cubicBezTo>
                <a:cubicBezTo>
                  <a:pt x="35194" y="32411"/>
                  <a:pt x="35382" y="32411"/>
                  <a:pt x="35507" y="32474"/>
                </a:cubicBezTo>
                <a:cubicBezTo>
                  <a:pt x="35926" y="32683"/>
                  <a:pt x="36386" y="32663"/>
                  <a:pt x="36826" y="32663"/>
                </a:cubicBezTo>
                <a:cubicBezTo>
                  <a:pt x="37056" y="32663"/>
                  <a:pt x="37286" y="32621"/>
                  <a:pt x="37474" y="32683"/>
                </a:cubicBezTo>
                <a:cubicBezTo>
                  <a:pt x="38123" y="32976"/>
                  <a:pt x="38855" y="32872"/>
                  <a:pt x="39546" y="33081"/>
                </a:cubicBezTo>
                <a:cubicBezTo>
                  <a:pt x="39776" y="33165"/>
                  <a:pt x="40048" y="33165"/>
                  <a:pt x="40299" y="33165"/>
                </a:cubicBezTo>
                <a:cubicBezTo>
                  <a:pt x="41136" y="33165"/>
                  <a:pt x="41994" y="33144"/>
                  <a:pt x="42831" y="33102"/>
                </a:cubicBezTo>
                <a:cubicBezTo>
                  <a:pt x="42726" y="32788"/>
                  <a:pt x="42684" y="32474"/>
                  <a:pt x="42684" y="3213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vi-VN" sz="6400">
                <a:solidFill>
                  <a:schemeClr val="accent1"/>
                </a:solidFill>
                <a:latin typeface="Patrick Hand" panose="020B0604020202020204" charset="0"/>
              </a:rPr>
              <a:t>02</a:t>
            </a:r>
            <a:endParaRPr sz="6400">
              <a:solidFill>
                <a:schemeClr val="accent1"/>
              </a:solidFill>
              <a:latin typeface="Patrick Hand" panose="020B0604020202020204" charset="0"/>
            </a:endParaRPr>
          </a:p>
        </p:txBody>
      </p:sp>
      <p:sp>
        <p:nvSpPr>
          <p:cNvPr id="1925" name="Google Shape;1925;p69"/>
          <p:cNvSpPr/>
          <p:nvPr/>
        </p:nvSpPr>
        <p:spPr>
          <a:xfrm>
            <a:off x="2058069" y="2400183"/>
            <a:ext cx="1229296" cy="1182851"/>
          </a:xfrm>
          <a:custGeom>
            <a:avLst/>
            <a:gdLst/>
            <a:ahLst/>
            <a:cxnLst/>
            <a:rect l="l" t="t" r="r" b="b"/>
            <a:pathLst>
              <a:path w="42831" h="34400" extrusionOk="0">
                <a:moveTo>
                  <a:pt x="42684" y="32139"/>
                </a:moveTo>
                <a:cubicBezTo>
                  <a:pt x="42663" y="31323"/>
                  <a:pt x="42684" y="30487"/>
                  <a:pt x="42684" y="29691"/>
                </a:cubicBezTo>
                <a:lnTo>
                  <a:pt x="42601" y="21908"/>
                </a:lnTo>
                <a:cubicBezTo>
                  <a:pt x="42580" y="19355"/>
                  <a:pt x="42559" y="16823"/>
                  <a:pt x="42559" y="14250"/>
                </a:cubicBezTo>
                <a:cubicBezTo>
                  <a:pt x="42559" y="13643"/>
                  <a:pt x="42496" y="13078"/>
                  <a:pt x="42370" y="12492"/>
                </a:cubicBezTo>
                <a:cubicBezTo>
                  <a:pt x="42287" y="12157"/>
                  <a:pt x="42203" y="11802"/>
                  <a:pt x="42203" y="11446"/>
                </a:cubicBezTo>
                <a:cubicBezTo>
                  <a:pt x="42182" y="10818"/>
                  <a:pt x="42245" y="10191"/>
                  <a:pt x="42203" y="9605"/>
                </a:cubicBezTo>
                <a:cubicBezTo>
                  <a:pt x="42203" y="9291"/>
                  <a:pt x="42203" y="8914"/>
                  <a:pt x="42098" y="8621"/>
                </a:cubicBezTo>
                <a:cubicBezTo>
                  <a:pt x="41889" y="7994"/>
                  <a:pt x="41826" y="7366"/>
                  <a:pt x="41868" y="6696"/>
                </a:cubicBezTo>
                <a:cubicBezTo>
                  <a:pt x="41889" y="6278"/>
                  <a:pt x="41889" y="5838"/>
                  <a:pt x="41889" y="5420"/>
                </a:cubicBezTo>
                <a:cubicBezTo>
                  <a:pt x="41889" y="4750"/>
                  <a:pt x="41889" y="4102"/>
                  <a:pt x="41847" y="3453"/>
                </a:cubicBezTo>
                <a:cubicBezTo>
                  <a:pt x="41764" y="2637"/>
                  <a:pt x="41659" y="1821"/>
                  <a:pt x="41533" y="859"/>
                </a:cubicBezTo>
                <a:cubicBezTo>
                  <a:pt x="40676" y="1047"/>
                  <a:pt x="39880" y="440"/>
                  <a:pt x="39023" y="629"/>
                </a:cubicBezTo>
                <a:cubicBezTo>
                  <a:pt x="38939" y="649"/>
                  <a:pt x="38813" y="629"/>
                  <a:pt x="38730" y="566"/>
                </a:cubicBezTo>
                <a:cubicBezTo>
                  <a:pt x="38186" y="294"/>
                  <a:pt x="37600" y="398"/>
                  <a:pt x="37035" y="356"/>
                </a:cubicBezTo>
                <a:cubicBezTo>
                  <a:pt x="36763" y="356"/>
                  <a:pt x="36512" y="398"/>
                  <a:pt x="36282" y="294"/>
                </a:cubicBezTo>
                <a:cubicBezTo>
                  <a:pt x="35926" y="126"/>
                  <a:pt x="35591" y="126"/>
                  <a:pt x="35256" y="126"/>
                </a:cubicBezTo>
                <a:cubicBezTo>
                  <a:pt x="34398" y="147"/>
                  <a:pt x="33520" y="147"/>
                  <a:pt x="32662" y="189"/>
                </a:cubicBezTo>
                <a:cubicBezTo>
                  <a:pt x="31323" y="231"/>
                  <a:pt x="29963" y="336"/>
                  <a:pt x="28644" y="43"/>
                </a:cubicBezTo>
                <a:cubicBezTo>
                  <a:pt x="28435" y="1"/>
                  <a:pt x="28184" y="22"/>
                  <a:pt x="27954" y="22"/>
                </a:cubicBezTo>
                <a:cubicBezTo>
                  <a:pt x="26510" y="43"/>
                  <a:pt x="25087" y="43"/>
                  <a:pt x="23644" y="126"/>
                </a:cubicBezTo>
                <a:cubicBezTo>
                  <a:pt x="22367" y="189"/>
                  <a:pt x="21070" y="84"/>
                  <a:pt x="19815" y="461"/>
                </a:cubicBezTo>
                <a:cubicBezTo>
                  <a:pt x="19605" y="545"/>
                  <a:pt x="19375" y="503"/>
                  <a:pt x="19145" y="524"/>
                </a:cubicBezTo>
                <a:cubicBezTo>
                  <a:pt x="18852" y="545"/>
                  <a:pt x="18559" y="545"/>
                  <a:pt x="18287" y="649"/>
                </a:cubicBezTo>
                <a:cubicBezTo>
                  <a:pt x="17492" y="921"/>
                  <a:pt x="16718" y="880"/>
                  <a:pt x="15902" y="921"/>
                </a:cubicBezTo>
                <a:cubicBezTo>
                  <a:pt x="15065" y="942"/>
                  <a:pt x="14228" y="942"/>
                  <a:pt x="13412" y="963"/>
                </a:cubicBezTo>
                <a:cubicBezTo>
                  <a:pt x="9939" y="1047"/>
                  <a:pt x="6424" y="1152"/>
                  <a:pt x="2950" y="1193"/>
                </a:cubicBezTo>
                <a:cubicBezTo>
                  <a:pt x="2636" y="1193"/>
                  <a:pt x="2323" y="1152"/>
                  <a:pt x="2009" y="1047"/>
                </a:cubicBezTo>
                <a:cubicBezTo>
                  <a:pt x="1360" y="838"/>
                  <a:pt x="711" y="880"/>
                  <a:pt x="42" y="1026"/>
                </a:cubicBezTo>
                <a:cubicBezTo>
                  <a:pt x="21" y="1193"/>
                  <a:pt x="0" y="1340"/>
                  <a:pt x="0" y="1465"/>
                </a:cubicBezTo>
                <a:cubicBezTo>
                  <a:pt x="21" y="3328"/>
                  <a:pt x="84" y="5211"/>
                  <a:pt x="105" y="7052"/>
                </a:cubicBezTo>
                <a:cubicBezTo>
                  <a:pt x="398" y="8245"/>
                  <a:pt x="356" y="9458"/>
                  <a:pt x="523" y="10651"/>
                </a:cubicBezTo>
                <a:cubicBezTo>
                  <a:pt x="628" y="11488"/>
                  <a:pt x="774" y="12325"/>
                  <a:pt x="753" y="13183"/>
                </a:cubicBezTo>
                <a:cubicBezTo>
                  <a:pt x="753" y="13601"/>
                  <a:pt x="753" y="14041"/>
                  <a:pt x="774" y="14459"/>
                </a:cubicBezTo>
                <a:cubicBezTo>
                  <a:pt x="837" y="15401"/>
                  <a:pt x="732" y="16363"/>
                  <a:pt x="1046" y="17284"/>
                </a:cubicBezTo>
                <a:cubicBezTo>
                  <a:pt x="1130" y="17514"/>
                  <a:pt x="1130" y="17807"/>
                  <a:pt x="1130" y="18079"/>
                </a:cubicBezTo>
                <a:cubicBezTo>
                  <a:pt x="1151" y="20108"/>
                  <a:pt x="1172" y="22117"/>
                  <a:pt x="1235" y="24168"/>
                </a:cubicBezTo>
                <a:cubicBezTo>
                  <a:pt x="1235" y="24837"/>
                  <a:pt x="1193" y="25549"/>
                  <a:pt x="1360" y="26197"/>
                </a:cubicBezTo>
                <a:cubicBezTo>
                  <a:pt x="1507" y="26929"/>
                  <a:pt x="1590" y="27704"/>
                  <a:pt x="1590" y="28436"/>
                </a:cubicBezTo>
                <a:cubicBezTo>
                  <a:pt x="1590" y="28708"/>
                  <a:pt x="1611" y="29022"/>
                  <a:pt x="1716" y="29294"/>
                </a:cubicBezTo>
                <a:cubicBezTo>
                  <a:pt x="1883" y="29754"/>
                  <a:pt x="1925" y="30256"/>
                  <a:pt x="1925" y="30738"/>
                </a:cubicBezTo>
                <a:cubicBezTo>
                  <a:pt x="1925" y="31533"/>
                  <a:pt x="1925" y="32370"/>
                  <a:pt x="1967" y="33186"/>
                </a:cubicBezTo>
                <a:cubicBezTo>
                  <a:pt x="1967" y="33583"/>
                  <a:pt x="1925" y="33981"/>
                  <a:pt x="2092" y="34357"/>
                </a:cubicBezTo>
                <a:cubicBezTo>
                  <a:pt x="2218" y="34357"/>
                  <a:pt x="2344" y="34399"/>
                  <a:pt x="2490" y="34399"/>
                </a:cubicBezTo>
                <a:cubicBezTo>
                  <a:pt x="4059" y="34357"/>
                  <a:pt x="5629" y="34336"/>
                  <a:pt x="7198" y="34253"/>
                </a:cubicBezTo>
                <a:cubicBezTo>
                  <a:pt x="7637" y="34232"/>
                  <a:pt x="8077" y="34127"/>
                  <a:pt x="8516" y="34044"/>
                </a:cubicBezTo>
                <a:cubicBezTo>
                  <a:pt x="8788" y="34002"/>
                  <a:pt x="9018" y="33918"/>
                  <a:pt x="9290" y="33918"/>
                </a:cubicBezTo>
                <a:cubicBezTo>
                  <a:pt x="11111" y="33876"/>
                  <a:pt x="12952" y="33834"/>
                  <a:pt x="14751" y="33792"/>
                </a:cubicBezTo>
                <a:cubicBezTo>
                  <a:pt x="14981" y="33792"/>
                  <a:pt x="15212" y="33792"/>
                  <a:pt x="15400" y="33709"/>
                </a:cubicBezTo>
                <a:cubicBezTo>
                  <a:pt x="16048" y="33479"/>
                  <a:pt x="16739" y="33500"/>
                  <a:pt x="17388" y="33395"/>
                </a:cubicBezTo>
                <a:cubicBezTo>
                  <a:pt x="18413" y="33248"/>
                  <a:pt x="19438" y="33144"/>
                  <a:pt x="20422" y="32976"/>
                </a:cubicBezTo>
                <a:cubicBezTo>
                  <a:pt x="21175" y="32851"/>
                  <a:pt x="21949" y="32683"/>
                  <a:pt x="22702" y="32725"/>
                </a:cubicBezTo>
                <a:cubicBezTo>
                  <a:pt x="23142" y="32725"/>
                  <a:pt x="23581" y="32725"/>
                  <a:pt x="24041" y="32683"/>
                </a:cubicBezTo>
                <a:cubicBezTo>
                  <a:pt x="25150" y="32642"/>
                  <a:pt x="26280" y="32746"/>
                  <a:pt x="27389" y="32349"/>
                </a:cubicBezTo>
                <a:cubicBezTo>
                  <a:pt x="27536" y="32286"/>
                  <a:pt x="27703" y="32286"/>
                  <a:pt x="27849" y="32286"/>
                </a:cubicBezTo>
                <a:cubicBezTo>
                  <a:pt x="28770" y="32265"/>
                  <a:pt x="29712" y="32223"/>
                  <a:pt x="30653" y="32223"/>
                </a:cubicBezTo>
                <a:cubicBezTo>
                  <a:pt x="30967" y="32223"/>
                  <a:pt x="31281" y="32265"/>
                  <a:pt x="31595" y="32370"/>
                </a:cubicBezTo>
                <a:cubicBezTo>
                  <a:pt x="32034" y="32537"/>
                  <a:pt x="32453" y="32537"/>
                  <a:pt x="32934" y="32495"/>
                </a:cubicBezTo>
                <a:cubicBezTo>
                  <a:pt x="33624" y="32453"/>
                  <a:pt x="34336" y="32432"/>
                  <a:pt x="35047" y="32411"/>
                </a:cubicBezTo>
                <a:cubicBezTo>
                  <a:pt x="35194" y="32411"/>
                  <a:pt x="35382" y="32411"/>
                  <a:pt x="35507" y="32474"/>
                </a:cubicBezTo>
                <a:cubicBezTo>
                  <a:pt x="35926" y="32683"/>
                  <a:pt x="36386" y="32663"/>
                  <a:pt x="36826" y="32663"/>
                </a:cubicBezTo>
                <a:cubicBezTo>
                  <a:pt x="37056" y="32663"/>
                  <a:pt x="37286" y="32621"/>
                  <a:pt x="37474" y="32683"/>
                </a:cubicBezTo>
                <a:cubicBezTo>
                  <a:pt x="38123" y="32976"/>
                  <a:pt x="38855" y="32872"/>
                  <a:pt x="39546" y="33081"/>
                </a:cubicBezTo>
                <a:cubicBezTo>
                  <a:pt x="39776" y="33165"/>
                  <a:pt x="40048" y="33165"/>
                  <a:pt x="40299" y="33165"/>
                </a:cubicBezTo>
                <a:cubicBezTo>
                  <a:pt x="41136" y="33165"/>
                  <a:pt x="41994" y="33144"/>
                  <a:pt x="42831" y="33102"/>
                </a:cubicBezTo>
                <a:cubicBezTo>
                  <a:pt x="42726" y="32788"/>
                  <a:pt x="42684" y="32474"/>
                  <a:pt x="42684" y="3213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vi-VN" sz="6400">
                <a:solidFill>
                  <a:schemeClr val="accent1"/>
                </a:solidFill>
                <a:latin typeface="Patrick Hand" panose="020B0604020202020204" charset="0"/>
              </a:rPr>
              <a:t>01</a:t>
            </a:r>
            <a:endParaRPr sz="6400">
              <a:solidFill>
                <a:schemeClr val="accent1"/>
              </a:solidFill>
              <a:latin typeface="Patrick Hand" panose="020B0604020202020204" charset="0"/>
            </a:endParaRPr>
          </a:p>
        </p:txBody>
      </p:sp>
      <p:sp>
        <p:nvSpPr>
          <p:cNvPr id="1926" name="Google Shape;1926;p69"/>
          <p:cNvSpPr txBox="1">
            <a:spLocks noGrp="1"/>
          </p:cNvSpPr>
          <p:nvPr>
            <p:ph type="title"/>
          </p:nvPr>
        </p:nvSpPr>
        <p:spPr>
          <a:xfrm>
            <a:off x="2499580" y="678659"/>
            <a:ext cx="69596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vi-VN" dirty="0"/>
              <a:t>II. MỘT SỐ CÁCH TÁCH CHẤT</a:t>
            </a:r>
            <a:endParaRPr dirty="0"/>
          </a:p>
        </p:txBody>
      </p:sp>
      <p:sp>
        <p:nvSpPr>
          <p:cNvPr id="1927" name="Google Shape;1927;p69"/>
          <p:cNvSpPr txBox="1">
            <a:spLocks noGrp="1"/>
          </p:cNvSpPr>
          <p:nvPr>
            <p:ph type="subTitle" idx="1"/>
          </p:nvPr>
        </p:nvSpPr>
        <p:spPr>
          <a:xfrm>
            <a:off x="883722" y="4220032"/>
            <a:ext cx="3428212" cy="546400"/>
          </a:xfrm>
          <a:prstGeom prst="rect">
            <a:avLst/>
          </a:prstGeom>
        </p:spPr>
        <p:txBody>
          <a:bodyPr spcFirstLastPara="1" vert="horz" wrap="square" lIns="0" tIns="121900" rIns="0" bIns="121900" rtlCol="0" anchor="ctr" anchorCtr="0">
            <a:noAutofit/>
          </a:bodyPr>
          <a:lstStyle/>
          <a:p>
            <a:pPr marL="0" indent="0"/>
            <a:r>
              <a:rPr lang="vi-VN" sz="3733" dirty="0"/>
              <a:t>Lắng, gạn và lọc</a:t>
            </a:r>
            <a:endParaRPr sz="3733" dirty="0"/>
          </a:p>
        </p:txBody>
      </p:sp>
      <p:sp>
        <p:nvSpPr>
          <p:cNvPr id="1929" name="Google Shape;1929;p69"/>
          <p:cNvSpPr txBox="1">
            <a:spLocks noGrp="1"/>
          </p:cNvSpPr>
          <p:nvPr>
            <p:ph type="subTitle" idx="3"/>
          </p:nvPr>
        </p:nvSpPr>
        <p:spPr>
          <a:xfrm>
            <a:off x="9202271" y="4215423"/>
            <a:ext cx="1989200" cy="546400"/>
          </a:xfrm>
          <a:prstGeom prst="rect">
            <a:avLst/>
          </a:prstGeom>
        </p:spPr>
        <p:txBody>
          <a:bodyPr spcFirstLastPara="1" vert="horz" wrap="square" lIns="0" tIns="121900" rIns="0" bIns="121900" rtlCol="0" anchor="ctr" anchorCtr="0">
            <a:noAutofit/>
          </a:bodyPr>
          <a:lstStyle/>
          <a:p>
            <a:pPr marL="0" indent="0"/>
            <a:r>
              <a:rPr lang="vi-VN" sz="3733"/>
              <a:t>CHIẾT</a:t>
            </a:r>
            <a:endParaRPr sz="3733"/>
          </a:p>
        </p:txBody>
      </p:sp>
      <p:sp>
        <p:nvSpPr>
          <p:cNvPr id="1931" name="Google Shape;1931;p69"/>
          <p:cNvSpPr txBox="1">
            <a:spLocks noGrp="1"/>
          </p:cNvSpPr>
          <p:nvPr>
            <p:ph type="subTitle" idx="5"/>
          </p:nvPr>
        </p:nvSpPr>
        <p:spPr>
          <a:xfrm>
            <a:off x="5408296" y="4220032"/>
            <a:ext cx="1989200" cy="546400"/>
          </a:xfrm>
          <a:prstGeom prst="rect">
            <a:avLst/>
          </a:prstGeom>
        </p:spPr>
        <p:txBody>
          <a:bodyPr spcFirstLastPara="1" vert="horz" wrap="square" lIns="0" tIns="121900" rIns="0" bIns="121900" rtlCol="0" anchor="ctr" anchorCtr="0">
            <a:noAutofit/>
          </a:bodyPr>
          <a:lstStyle/>
          <a:p>
            <a:pPr marL="0" indent="0"/>
            <a:r>
              <a:rPr lang="vi-VN" sz="3733"/>
              <a:t>CÔ CẠN</a:t>
            </a:r>
            <a:endParaRPr sz="3733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22" y="2528963"/>
            <a:ext cx="1225164" cy="11242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339" y="2406996"/>
            <a:ext cx="1631797" cy="1246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845" y="2459601"/>
            <a:ext cx="1207491" cy="1262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3" grpId="0" animBg="1"/>
      <p:bldP spid="1924" grpId="0" animBg="1"/>
      <p:bldP spid="1925" grpId="0" animBg="1"/>
      <p:bldP spid="1927" grpId="0" build="p"/>
      <p:bldP spid="1929" grpId="0" build="p"/>
      <p:bldP spid="193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26447-DFED-CABA-A678-3C61DD0BD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88" y="483277"/>
            <a:ext cx="8129041" cy="769034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#9Slide03 Ample" panose="02000000000000000000" pitchFamily="2" charset="0"/>
              </a:rPr>
              <a:t>II. </a:t>
            </a:r>
            <a:r>
              <a:rPr lang="en-US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cách</a:t>
            </a:r>
            <a:r>
              <a:rPr lang="en-US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tách</a:t>
            </a:r>
            <a:r>
              <a:rPr lang="en-US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chất</a:t>
            </a:r>
            <a:r>
              <a:rPr lang="en-US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56D5D-2736-619A-12E6-B636F2772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888" y="1229714"/>
            <a:ext cx="4921608" cy="10327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accent2"/>
                </a:solidFill>
                <a:latin typeface="#9Slide03 Ample" panose="02000000000000000000" pitchFamily="2" charset="0"/>
              </a:rPr>
              <a:t>1. </a:t>
            </a:r>
            <a:r>
              <a:rPr lang="en-US" sz="2800" dirty="0" err="1">
                <a:solidFill>
                  <a:schemeClr val="accent2"/>
                </a:solidFill>
                <a:latin typeface="#9Slide03 Ample" panose="02000000000000000000" pitchFamily="2" charset="0"/>
              </a:rPr>
              <a:t>Lắng</a:t>
            </a:r>
            <a:r>
              <a:rPr lang="en-US" sz="2800" dirty="0">
                <a:solidFill>
                  <a:schemeClr val="accent2"/>
                </a:solidFill>
                <a:latin typeface="#9Slide03 Ample" panose="02000000000000000000" pitchFamily="2" charset="0"/>
              </a:rPr>
              <a:t>, </a:t>
            </a:r>
            <a:r>
              <a:rPr lang="en-US" sz="2800" dirty="0" err="1">
                <a:solidFill>
                  <a:schemeClr val="accent2"/>
                </a:solidFill>
                <a:latin typeface="#9Slide03 Ample" panose="02000000000000000000" pitchFamily="2" charset="0"/>
              </a:rPr>
              <a:t>gạn</a:t>
            </a:r>
            <a:r>
              <a:rPr lang="en-US" sz="2800" dirty="0">
                <a:solidFill>
                  <a:schemeClr val="accent2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#9Slide03 Ample" panose="02000000000000000000" pitchFamily="2" charset="0"/>
              </a:rPr>
              <a:t>và</a:t>
            </a:r>
            <a:r>
              <a:rPr lang="en-US" sz="2800" dirty="0">
                <a:solidFill>
                  <a:schemeClr val="accent2"/>
                </a:solidFill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#9Slide03 Ample" panose="02000000000000000000" pitchFamily="2" charset="0"/>
              </a:rPr>
              <a:t>lọc</a:t>
            </a:r>
            <a:endParaRPr lang="en-US" sz="2800" dirty="0">
              <a:solidFill>
                <a:schemeClr val="accent2"/>
              </a:solidFill>
              <a:latin typeface="#9Slide03 Ample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82D7A7-368C-6F83-CEB6-77CDDA93F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315" y="1860959"/>
            <a:ext cx="6502353" cy="36631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087102-51B0-F508-AD2F-906E2369CA5D}"/>
              </a:ext>
            </a:extLst>
          </p:cNvPr>
          <p:cNvSpPr txBox="1"/>
          <p:nvPr/>
        </p:nvSpPr>
        <p:spPr>
          <a:xfrm>
            <a:off x="1510975" y="5655744"/>
            <a:ext cx="8129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#9Slide03 Ample" panose="02000000000000000000" pitchFamily="2" charset="0"/>
              </a:rPr>
              <a:t>Khi </a:t>
            </a:r>
            <a:r>
              <a:rPr lang="en-US" sz="2800" dirty="0" err="1">
                <a:latin typeface="#9Slide03 Ample" panose="02000000000000000000" pitchFamily="2" charset="0"/>
              </a:rPr>
              <a:t>lặng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gió</a:t>
            </a:r>
            <a:r>
              <a:rPr lang="en-US" sz="2800" dirty="0">
                <a:latin typeface="#9Slide03 Ample" panose="02000000000000000000" pitchFamily="2" charset="0"/>
              </a:rPr>
              <a:t>, </a:t>
            </a:r>
            <a:r>
              <a:rPr lang="en-US" sz="2800" dirty="0" err="1">
                <a:latin typeface="#9Slide03 Ample" panose="02000000000000000000" pitchFamily="2" charset="0"/>
              </a:rPr>
              <a:t>sau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một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thời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gian</a:t>
            </a:r>
            <a:r>
              <a:rPr lang="en-US" sz="2800" dirty="0">
                <a:latin typeface="#9Slide03 Ample" panose="02000000000000000000" pitchFamily="2" charset="0"/>
              </a:rPr>
              <a:t>, </a:t>
            </a:r>
            <a:r>
              <a:rPr lang="en-US" sz="2800" dirty="0" err="1">
                <a:latin typeface="#9Slide03 Ample" panose="02000000000000000000" pitchFamily="2" charset="0"/>
              </a:rPr>
              <a:t>hạt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bụi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nặng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hơn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tự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động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lắng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xuống</a:t>
            </a:r>
            <a:endParaRPr lang="en-US" sz="2800" dirty="0">
              <a:latin typeface="#9Slide03 Amp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18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249</TotalTime>
  <Words>940</Words>
  <Application>Microsoft Office PowerPoint</Application>
  <PresentationFormat>Widescreen</PresentationFormat>
  <Paragraphs>90</Paragraphs>
  <Slides>41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#9Slide03 Ample</vt:lpstr>
      <vt:lpstr>Arial</vt:lpstr>
      <vt:lpstr>Calibri</vt:lpstr>
      <vt:lpstr>Montserrat</vt:lpstr>
      <vt:lpstr>Patrick Hand</vt:lpstr>
      <vt:lpstr>Patrick Hand SC</vt:lpstr>
      <vt:lpstr>Tahoma</vt:lpstr>
      <vt:lpstr>Times New Roman</vt:lpstr>
      <vt:lpstr>Trebuchet MS</vt:lpstr>
      <vt:lpstr>Wingdings 3</vt:lpstr>
      <vt:lpstr>Facet</vt:lpstr>
      <vt:lpstr>BÀI 17: TÁCH CHẤT KHỎI  HỖN HỢP</vt:lpstr>
      <vt:lpstr>PowerPoint Presentation</vt:lpstr>
      <vt:lpstr>I. Nguyên tắc tách chất</vt:lpstr>
      <vt:lpstr>I. Nguyên tắc tách chất</vt:lpstr>
      <vt:lpstr>? Trên thực tế em thường gặp chất tinh khiết hay hỗn hợp? Vì sao chúng ta lại cần phải tách chất?</vt:lpstr>
      <vt:lpstr>? Lấy ví dụ về quá trình tách chất trong tự nhiên và trong đời sống mà em biết</vt:lpstr>
      <vt:lpstr>PowerPoint Presentation</vt:lpstr>
      <vt:lpstr>II. MỘT SỐ CÁCH TÁCH CHẤT</vt:lpstr>
      <vt:lpstr>II. Một số cách tách chất </vt:lpstr>
      <vt:lpstr>1. Lắng, gạn và lọc</vt:lpstr>
      <vt:lpstr>PowerPoint Presentation</vt:lpstr>
      <vt:lpstr>PowerPoint Presentation</vt:lpstr>
      <vt:lpstr>PowerPoint Presentation</vt:lpstr>
      <vt:lpstr>PowerPoint Presentation</vt:lpstr>
      <vt:lpstr>? Tại sao hạt bụi bị tách ra khỏi không khí, hạt phù sa bị tách khỏi nước song?</vt:lpstr>
      <vt:lpstr>PowerPoint Presentation</vt:lpstr>
      <vt:lpstr>II. Một số cách tách chất </vt:lpstr>
      <vt:lpstr>II. Một số cách tách chất </vt:lpstr>
      <vt:lpstr>? Quá trình làm muối từ nước biển sử dụng phương pháp tách chất nào?</vt:lpstr>
      <vt:lpstr>PowerPoint Presentation</vt:lpstr>
      <vt:lpstr>PowerPoint Presentation</vt:lpstr>
      <vt:lpstr>2. Cô cạn</vt:lpstr>
      <vt:lpstr>II. Một số cách tách chất </vt:lpstr>
      <vt:lpstr>II. Một số cách tách chất</vt:lpstr>
      <vt:lpstr>II. MỘT SỐ CÁCH TÁCH CHẤT</vt:lpstr>
      <vt:lpstr>PowerPoint Presentation</vt:lpstr>
      <vt:lpstr>PowerPoint Presentation</vt:lpstr>
      <vt:lpstr>PowerPoint Presentation</vt:lpstr>
      <vt:lpstr>PowerPoint Presentation</vt:lpstr>
      <vt:lpstr>II. Một số cách tách chất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17: TÁCH CHẤT KHỎI HỖN HỢP</dc:title>
  <dc:creator>Administrator</dc:creator>
  <cp:lastModifiedBy>Administrator</cp:lastModifiedBy>
  <cp:revision>9</cp:revision>
  <dcterms:created xsi:type="dcterms:W3CDTF">2023-10-31T00:51:49Z</dcterms:created>
  <dcterms:modified xsi:type="dcterms:W3CDTF">2023-11-07T13:40:06Z</dcterms:modified>
</cp:coreProperties>
</file>