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70" r:id="rId4"/>
    <p:sldId id="269" r:id="rId5"/>
    <p:sldId id="273" r:id="rId6"/>
    <p:sldId id="274" r:id="rId7"/>
    <p:sldId id="278" r:id="rId8"/>
    <p:sldId id="275" r:id="rId9"/>
    <p:sldId id="277" r:id="rId10"/>
    <p:sldId id="279" r:id="rId11"/>
    <p:sldId id="257" r:id="rId12"/>
    <p:sldId id="280" r:id="rId13"/>
    <p:sldId id="281" r:id="rId14"/>
    <p:sldId id="258" r:id="rId15"/>
    <p:sldId id="282" r:id="rId16"/>
    <p:sldId id="283" r:id="rId17"/>
    <p:sldId id="256" r:id="rId18"/>
    <p:sldId id="259" r:id="rId19"/>
    <p:sldId id="284" r:id="rId20"/>
    <p:sldId id="285" r:id="rId21"/>
    <p:sldId id="286" r:id="rId22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Tahoma" panose="020B0604030504040204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DCADCB"/>
    <a:srgbClr val="30CFCD"/>
    <a:srgbClr val="0E73B7"/>
    <a:srgbClr val="E43230"/>
    <a:srgbClr val="E99D05"/>
    <a:srgbClr val="DBB2CB"/>
    <a:srgbClr val="9F7906"/>
    <a:srgbClr val="E9AAD4"/>
    <a:srgbClr val="668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6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6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10/1/21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13.xml"/><Relationship Id="rId7" Type="http://schemas.openxmlformats.org/officeDocument/2006/relationships/slide" Target="slide5.xml"/><Relationship Id="rId12" Type="http://schemas.openxmlformats.org/officeDocument/2006/relationships/image" Target="../media/image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4.xml"/><Relationship Id="rId11" Type="http://schemas.openxmlformats.org/officeDocument/2006/relationships/image" Target="../media/image2.gif"/><Relationship Id="rId5" Type="http://schemas.openxmlformats.org/officeDocument/2006/relationships/slide" Target="slide3.xml"/><Relationship Id="rId10" Type="http://schemas.openxmlformats.org/officeDocument/2006/relationships/slide" Target="slide8.xml"/><Relationship Id="rId4" Type="http://schemas.openxmlformats.org/officeDocument/2006/relationships/image" Target="../media/image1.png"/><Relationship Id="rId9" Type="http://schemas.openxmlformats.org/officeDocument/2006/relationships/slide" Target="slide7.xml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97424" y="932474"/>
            <a:ext cx="1087981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VÒNG QUAY MAY MẮN</a:t>
            </a:r>
            <a:endParaRPr lang="en-US" sz="8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-104173" y="2133672"/>
            <a:ext cx="12400345" cy="2332604"/>
          </a:xfrm>
        </p:spPr>
        <p:txBody>
          <a:bodyPr>
            <a:normAutofit/>
          </a:bodyPr>
          <a:lstStyle/>
          <a:p>
            <a:r>
              <a:rPr lang="en-US" sz="50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5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5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50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50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0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5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5000" b="1" dirty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50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5000" b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45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(Hs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2224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5"/>
    </mc:Choice>
    <mc:Fallback xmlns="">
      <p:transition spd="slow" advTm="10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22 Mẫu thiết kế kiến trúc nhà 400 triệu đẹp đáng để xây dựng | ROMAN">
            <a:extLst>
              <a:ext uri="{FF2B5EF4-FFF2-40B4-BE49-F238E27FC236}">
                <a16:creationId xmlns:a16="http://schemas.microsoft.com/office/drawing/2014/main" id="{6433C35E-51F0-0A48-816E-4B798935C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5" r="-2" b="-2"/>
          <a:stretch/>
        </p:blipFill>
        <p:spPr bwMode="auto">
          <a:xfrm>
            <a:off x="1543050" y="10"/>
            <a:ext cx="6572643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ạch ốp tường 25x50cm kỹ thuật số">
            <a:extLst>
              <a:ext uri="{FF2B5EF4-FFF2-40B4-BE49-F238E27FC236}">
                <a16:creationId xmlns:a16="http://schemas.microsoft.com/office/drawing/2014/main" id="{37CFD9EE-964B-9B4A-93FD-EE174356A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0" r="3778" b="-1"/>
          <a:stretch/>
        </p:blipFill>
        <p:spPr bwMode="auto">
          <a:xfrm>
            <a:off x="8255330" y="3456433"/>
            <a:ext cx="393667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ạch ống 4 lỗ&gt;Cong ty Co Phan Gach Ngoi Kien Giang, Gạch cẩn tường, Gạch  đồng tiền, ngói lợp 22, Gạch 3 lỗ">
            <a:extLst>
              <a:ext uri="{FF2B5EF4-FFF2-40B4-BE49-F238E27FC236}">
                <a16:creationId xmlns:a16="http://schemas.microsoft.com/office/drawing/2014/main" id="{FA511D9E-BBEB-2A4A-8535-C8F0349A1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1" b="16890"/>
          <a:stretch/>
        </p:blipFill>
        <p:spPr bwMode="auto">
          <a:xfrm>
            <a:off x="4393871" y="3456432"/>
            <a:ext cx="3721036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9" name="Freeform: Shape 78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1" name="Freeform: Shape 80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6A25DB-7A62-AA46-B83D-B8C538F1CB24}"/>
              </a:ext>
            </a:extLst>
          </p:cNvPr>
          <p:cNvSpPr txBox="1"/>
          <p:nvPr/>
        </p:nvSpPr>
        <p:spPr>
          <a:xfrm>
            <a:off x="128016" y="1948815"/>
            <a:ext cx="3805392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err="1"/>
              <a:t>Nguyên</a:t>
            </a:r>
            <a:r>
              <a:rPr lang="en-US" sz="3000" dirty="0"/>
              <a:t> </a:t>
            </a:r>
            <a:r>
              <a:rPr lang="en-US" sz="3000" dirty="0" err="1"/>
              <a:t>liệu</a:t>
            </a:r>
            <a:r>
              <a:rPr lang="en-US" sz="3000" dirty="0"/>
              <a:t> </a:t>
            </a:r>
            <a:r>
              <a:rPr lang="en-US" sz="3000" dirty="0" err="1"/>
              <a:t>chính</a:t>
            </a:r>
            <a:r>
              <a:rPr lang="en-US" sz="3000" dirty="0"/>
              <a:t> </a:t>
            </a:r>
            <a:r>
              <a:rPr lang="en-US" sz="3000" dirty="0" err="1"/>
              <a:t>tạo</a:t>
            </a:r>
            <a:r>
              <a:rPr lang="en-US" sz="3000" dirty="0"/>
              <a:t> </a:t>
            </a:r>
            <a:r>
              <a:rPr lang="en-US" sz="3000" dirty="0" err="1"/>
              <a:t>nên</a:t>
            </a:r>
            <a:r>
              <a:rPr lang="en-US" sz="3000" dirty="0"/>
              <a:t> </a:t>
            </a:r>
            <a:r>
              <a:rPr lang="en-US" sz="3000" dirty="0" err="1"/>
              <a:t>ngôi</a:t>
            </a:r>
            <a:r>
              <a:rPr lang="en-US" sz="3000" dirty="0"/>
              <a:t> </a:t>
            </a:r>
            <a:r>
              <a:rPr lang="en-US" sz="3000" dirty="0" err="1"/>
              <a:t>nhà</a:t>
            </a:r>
            <a:r>
              <a:rPr lang="en-US" sz="3000" dirty="0"/>
              <a:t>- </a:t>
            </a:r>
            <a:r>
              <a:rPr lang="en-US" sz="3000" dirty="0" err="1"/>
              <a:t>Gạch</a:t>
            </a:r>
            <a:endParaRPr lang="en-US" sz="3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1030" name="Picture 6" descr="Gạch hoa lát nền prime 40x40 mã 9246">
            <a:extLst>
              <a:ext uri="{FF2B5EF4-FFF2-40B4-BE49-F238E27FC236}">
                <a16:creationId xmlns:a16="http://schemas.microsoft.com/office/drawing/2014/main" id="{F439787E-39C2-264A-B54B-270799D8B8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1" r="-1" b="14009"/>
          <a:stretch/>
        </p:blipFill>
        <p:spPr bwMode="auto"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E0165F-46DC-9F46-9D18-9B09D776C77C}"/>
              </a:ext>
            </a:extLst>
          </p:cNvPr>
          <p:cNvSpPr txBox="1"/>
          <p:nvPr/>
        </p:nvSpPr>
        <p:spPr>
          <a:xfrm>
            <a:off x="128016" y="3243263"/>
            <a:ext cx="3558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T</a:t>
            </a:r>
            <a:r>
              <a:rPr lang="en-VN" sz="3000" dirty="0"/>
              <a:t>hành phần chính của gạch: Đất, nước .</a:t>
            </a:r>
          </a:p>
        </p:txBody>
      </p:sp>
    </p:spTree>
    <p:extLst>
      <p:ext uri="{BB962C8B-B14F-4D97-AF65-F5344CB8AC3E}">
        <p14:creationId xmlns:p14="http://schemas.microsoft.com/office/powerpoint/2010/main" val="90951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8079F7B9-AF69-E343-B451-664D9ABC22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856"/>
          <a:stretch/>
        </p:blipFill>
        <p:spPr>
          <a:xfrm>
            <a:off x="926374" y="321734"/>
            <a:ext cx="4488420" cy="2905170"/>
          </a:xfrm>
          <a:prstGeom prst="rect">
            <a:avLst/>
          </a:prstGeom>
        </p:spPr>
      </p:pic>
      <p:pic>
        <p:nvPicPr>
          <p:cNvPr id="2052" name="Picture 4" descr="Hinh Anh Con Tho De Thuong">
            <a:extLst>
              <a:ext uri="{FF2B5EF4-FFF2-40B4-BE49-F238E27FC236}">
                <a16:creationId xmlns:a16="http://schemas.microsoft.com/office/drawing/2014/main" id="{417C4BB8-AED1-BC44-8732-62076E6EE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959" y="3631096"/>
            <a:ext cx="5065247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Một cái cây png | PNGEgg">
            <a:extLst>
              <a:ext uri="{FF2B5EF4-FFF2-40B4-BE49-F238E27FC236}">
                <a16:creationId xmlns:a16="http://schemas.microsoft.com/office/drawing/2014/main" id="{3F01E461-217D-B849-9F78-A6F4EE4E3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8034" y="643313"/>
            <a:ext cx="5426764" cy="542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12. Tế bào - đơn vị cơ sở của sự sống - Hoc24">
            <a:extLst>
              <a:ext uri="{FF2B5EF4-FFF2-40B4-BE49-F238E27FC236}">
                <a16:creationId xmlns:a16="http://schemas.microsoft.com/office/drawing/2014/main" id="{7DB6D94A-F94A-9F44-9DA3-04B69FC235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1880886" cy="163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1718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52" y="626276"/>
            <a:ext cx="10239469" cy="56941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18090" y="640674"/>
            <a:ext cx="308723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sz="2800" b="1" dirty="0"/>
          </a:p>
        </p:txBody>
      </p:sp>
      <p:sp>
        <p:nvSpPr>
          <p:cNvPr id="9" name="Oval 8"/>
          <p:cNvSpPr/>
          <p:nvPr/>
        </p:nvSpPr>
        <p:spPr>
          <a:xfrm>
            <a:off x="4721380" y="1914347"/>
            <a:ext cx="2643612" cy="226925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LOẠI TẾ BÀ</a:t>
            </a:r>
            <a:r>
              <a:rPr lang="en-US" sz="28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548379"/>
            <a:ext cx="283524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41412" y="5811897"/>
            <a:ext cx="283524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934922" y="4068774"/>
            <a:ext cx="1643958" cy="22477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148464" y="5550287"/>
            <a:ext cx="283524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155313" y="4295869"/>
            <a:ext cx="2219610" cy="7333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923728" y="3341762"/>
            <a:ext cx="1782402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125485" y="2885964"/>
            <a:ext cx="277187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34535" y="626276"/>
            <a:ext cx="1498346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 rot="1574511">
            <a:off x="787712" y="918937"/>
            <a:ext cx="4141205" cy="209215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3374" y="84240"/>
            <a:ext cx="3892990" cy="290597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nào?và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250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CEA7A-590C-1B43-92D8-BA8B513FE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95" y="272528"/>
            <a:ext cx="12087828" cy="1325563"/>
          </a:xfrm>
        </p:spPr>
        <p:txBody>
          <a:bodyPr/>
          <a:lstStyle/>
          <a:p>
            <a:pPr algn="ctr"/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19. Cấu tạo và chức năng các thành phần </a:t>
            </a:r>
            <a:b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tế bào( 4  tiết)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8AD82-9ACB-904D-985B-7F0C68717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iết 1. Cấu tạo và chức năng các thành phần của tế bào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iết 2. Tế bào nhân sơ và tế bào nhân thực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iết 3. Tế bào động vật và tế bào thực vật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iết 4. Báo cáo sản phẩm dự án về tế bào, ôn tập nội dung bài 18 và bài 19.</a:t>
            </a:r>
          </a:p>
        </p:txBody>
      </p:sp>
    </p:spTree>
    <p:extLst>
      <p:ext uri="{BB962C8B-B14F-4D97-AF65-F5344CB8AC3E}">
        <p14:creationId xmlns:p14="http://schemas.microsoft.com/office/powerpoint/2010/main" val="2678966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452E91-ACE5-D348-A0AE-DA470759C1AA}"/>
              </a:ext>
            </a:extLst>
          </p:cNvPr>
          <p:cNvSpPr txBox="1"/>
          <p:nvPr/>
        </p:nvSpPr>
        <p:spPr>
          <a:xfrm>
            <a:off x="451413" y="370390"/>
            <a:ext cx="11192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Quát sát video sau</a:t>
            </a:r>
          </a:p>
        </p:txBody>
      </p:sp>
      <p:pic>
        <p:nvPicPr>
          <p:cNvPr id="5" name="cấu tạo tế bào.mp4" descr="cấu tạo tế bào.mp4">
            <a:hlinkClick r:id="" action="ppaction://media"/>
            <a:extLst>
              <a:ext uri="{FF2B5EF4-FFF2-40B4-BE49-F238E27FC236}">
                <a16:creationId xmlns:a16="http://schemas.microsoft.com/office/drawing/2014/main" id="{6D8E5915-ED23-9947-B647-A10D2697EB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100" y="1169043"/>
            <a:ext cx="10845800" cy="522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7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08229"/>
            <a:ext cx="9144000" cy="113795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19: CẤU TẠO VÀ CHỨC NĂNG CÁC THÀNH PHẦN CỦA TẾ BÀO</a:t>
            </a:r>
          </a:p>
        </p:txBody>
      </p:sp>
      <p:sp>
        <p:nvSpPr>
          <p:cNvPr id="3" name="Rectangle 2"/>
          <p:cNvSpPr/>
          <p:nvPr/>
        </p:nvSpPr>
        <p:spPr>
          <a:xfrm>
            <a:off x="266514" y="1279731"/>
            <a:ext cx="2662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5" name="Oval Callout 4"/>
          <p:cNvSpPr/>
          <p:nvPr/>
        </p:nvSpPr>
        <p:spPr>
          <a:xfrm>
            <a:off x="81481" y="2527229"/>
            <a:ext cx="4255128" cy="3448994"/>
          </a:xfrm>
          <a:prstGeom prst="wedgeEllipseCallout">
            <a:avLst>
              <a:gd name="adj1" fmla="val 57123"/>
              <a:gd name="adj2" fmla="val 8113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SGK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67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74" name="Picture 2" descr="Tế bào là gì?">
            <a:extLst>
              <a:ext uri="{FF2B5EF4-FFF2-40B4-BE49-F238E27FC236}">
                <a16:creationId xmlns:a16="http://schemas.microsoft.com/office/drawing/2014/main" id="{F59D3622-7F59-8C48-8129-1400D6412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047" y="1802951"/>
            <a:ext cx="5286953" cy="490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6BFCAA3-FE2B-0A4A-BB35-5B221EE00CA2}"/>
              </a:ext>
            </a:extLst>
          </p:cNvPr>
          <p:cNvCxnSpPr/>
          <p:nvPr/>
        </p:nvCxnSpPr>
        <p:spPr>
          <a:xfrm flipV="1">
            <a:off x="8829675" y="1171575"/>
            <a:ext cx="1343025" cy="10144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62F6734-A2C5-F54A-9BD0-16BE242C4C74}"/>
              </a:ext>
            </a:extLst>
          </p:cNvPr>
          <p:cNvCxnSpPr/>
          <p:nvPr/>
        </p:nvCxnSpPr>
        <p:spPr>
          <a:xfrm flipH="1">
            <a:off x="4595149" y="5127585"/>
            <a:ext cx="2187616" cy="3819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6806209-8673-7F47-9BB5-E8033A30EC08}"/>
              </a:ext>
            </a:extLst>
          </p:cNvPr>
          <p:cNvCxnSpPr>
            <a:cxnSpLocks/>
          </p:cNvCxnSpPr>
          <p:nvPr/>
        </p:nvCxnSpPr>
        <p:spPr>
          <a:xfrm>
            <a:off x="8829675" y="4849792"/>
            <a:ext cx="2860755" cy="4687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AE9E29B-E8F6-5549-8530-53A9F98169BD}"/>
              </a:ext>
            </a:extLst>
          </p:cNvPr>
          <p:cNvSpPr txBox="1"/>
          <p:nvPr/>
        </p:nvSpPr>
        <p:spPr>
          <a:xfrm>
            <a:off x="10266744" y="844952"/>
            <a:ext cx="544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C2D380-B594-3B4D-BB03-F5B4DA9C789D}"/>
              </a:ext>
            </a:extLst>
          </p:cNvPr>
          <p:cNvSpPr txBox="1"/>
          <p:nvPr/>
        </p:nvSpPr>
        <p:spPr>
          <a:xfrm>
            <a:off x="11647990" y="5153721"/>
            <a:ext cx="544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3BC351-D5B0-2E42-A645-3BEB7B64CF60}"/>
              </a:ext>
            </a:extLst>
          </p:cNvPr>
          <p:cNvSpPr txBox="1"/>
          <p:nvPr/>
        </p:nvSpPr>
        <p:spPr>
          <a:xfrm>
            <a:off x="4193874" y="5395732"/>
            <a:ext cx="544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CCEB4F-CA15-E34D-9D3F-25F203247917}"/>
              </a:ext>
            </a:extLst>
          </p:cNvPr>
          <p:cNvSpPr txBox="1"/>
          <p:nvPr/>
        </p:nvSpPr>
        <p:spPr>
          <a:xfrm>
            <a:off x="10235097" y="1161518"/>
            <a:ext cx="1508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VN" dirty="0"/>
              <a:t>àng tế bào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050A51-6DC6-FD44-B651-45AC4F4F2287}"/>
              </a:ext>
            </a:extLst>
          </p:cNvPr>
          <p:cNvSpPr txBox="1"/>
          <p:nvPr/>
        </p:nvSpPr>
        <p:spPr>
          <a:xfrm>
            <a:off x="10989470" y="5523053"/>
            <a:ext cx="1508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Nhân</a:t>
            </a:r>
            <a:endParaRPr lang="en-VN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F31427-77FE-6D48-89BC-9383FD019F07}"/>
              </a:ext>
            </a:extLst>
          </p:cNvPr>
          <p:cNvSpPr txBox="1"/>
          <p:nvPr/>
        </p:nvSpPr>
        <p:spPr>
          <a:xfrm>
            <a:off x="3886200" y="5846355"/>
            <a:ext cx="1512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Tế bào chất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15169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13" grpId="0"/>
      <p:bldP spid="15" grpId="0"/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66566"/>
            <a:ext cx="12032055" cy="1137955"/>
          </a:xfrm>
        </p:spPr>
        <p:txBody>
          <a:bodyPr>
            <a:norm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BÀI 19: CẤU TẠO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CHỨC NĂNG CÁC THÀNH PHẦN CỦA TẾ BÀO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37" t="29709" b="32726"/>
          <a:stretch/>
        </p:blipFill>
        <p:spPr>
          <a:xfrm>
            <a:off x="1891426" y="1199957"/>
            <a:ext cx="8872396" cy="4801521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17694" y="751438"/>
            <a:ext cx="4725910" cy="2319569"/>
          </a:xfrm>
          <a:prstGeom prst="wedgeEllipseCallout">
            <a:avLst>
              <a:gd name="adj1" fmla="val 37332"/>
              <a:gd name="adj2" fmla="val 3991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chất,tham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938242" y="1092953"/>
            <a:ext cx="28504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0" y="3313569"/>
            <a:ext cx="3784349" cy="3440316"/>
          </a:xfrm>
          <a:prstGeom prst="wedgeEllipseCallout">
            <a:avLst>
              <a:gd name="adj1" fmla="val 55426"/>
              <a:gd name="adj2" fmla="val -731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7505323" y="1199958"/>
            <a:ext cx="4296485" cy="2982743"/>
          </a:xfrm>
          <a:prstGeom prst="wedgeEllipseCallout">
            <a:avLst>
              <a:gd name="adj1" fmla="val -51110"/>
              <a:gd name="adj2" fmla="val 2533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7831396" y="1199957"/>
            <a:ext cx="4230688" cy="3833769"/>
          </a:xfrm>
          <a:prstGeom prst="wedgeEllipseCallout">
            <a:avLst>
              <a:gd name="adj1" fmla="val -45332"/>
              <a:gd name="adj2" fmla="val 351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Oval 14"/>
          <p:cNvSpPr/>
          <p:nvPr/>
        </p:nvSpPr>
        <p:spPr>
          <a:xfrm flipH="1" flipV="1">
            <a:off x="7974150" y="4075569"/>
            <a:ext cx="45719" cy="499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V="1">
            <a:off x="7031820" y="2978591"/>
            <a:ext cx="45719" cy="92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982135" y="4277921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725514" y="4430321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660621" y="4320179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668183" y="3929354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748152" y="3656253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036341" y="3247339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197803" y="3110026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458853" y="2972716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710850" y="2844442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999038" y="2779558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133313" y="2723736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412469" y="2667897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664462" y="2657354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689295" y="3805638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907395" y="2646793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484480" y="5488071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990790" y="5595210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002457" y="5747598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282553" y="5862658"/>
            <a:ext cx="6779531" cy="9144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504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3" grpId="0" animBg="1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2EE175-8BD0-A044-9558-CAB34F02D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95" y="272528"/>
            <a:ext cx="1208782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10 Bài 19. Cấu tạo và chức năng các thành phần </a:t>
            </a:r>
            <a:b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tế bào( Tiết 1)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1EDE1B-1603-4142-8EA2-9B51769CE1D8}"/>
              </a:ext>
            </a:extLst>
          </p:cNvPr>
          <p:cNvSpPr/>
          <p:nvPr/>
        </p:nvSpPr>
        <p:spPr>
          <a:xfrm>
            <a:off x="185195" y="1598091"/>
            <a:ext cx="328327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986FA7-5910-B040-9432-636856922B64}"/>
              </a:ext>
            </a:extLst>
          </p:cNvPr>
          <p:cNvSpPr txBox="1"/>
          <p:nvPr/>
        </p:nvSpPr>
        <p:spPr>
          <a:xfrm>
            <a:off x="185195" y="2243138"/>
            <a:ext cx="10930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ngoài cùng ,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giữa màng tế bào và nhân có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983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968A9-4A78-0A4A-8015-8A8F403C5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b="1" dirty="0">
                <a:solidFill>
                  <a:srgbClr val="FF0000"/>
                </a:solidFill>
              </a:rPr>
              <a:t>Bài tập: </a:t>
            </a:r>
            <a:r>
              <a:rPr lang="en-VN" dirty="0"/>
              <a:t>Nối tên thành phần và chức năng tương ứng  các bộ phận của tế bào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2338E6C-C67B-9D4B-B231-985B0C186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551880"/>
              </p:ext>
            </p:extLst>
          </p:nvPr>
        </p:nvGraphicFramePr>
        <p:xfrm>
          <a:off x="627559" y="2486936"/>
          <a:ext cx="4141211" cy="227188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41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2176">
                <a:tc>
                  <a:txBody>
                    <a:bodyPr/>
                    <a:lstStyle/>
                    <a:p>
                      <a:r>
                        <a:rPr lang="vi-VN" sz="2000" noProof="0" dirty="0">
                          <a:latin typeface="#9Slide03 Swiss Condensed Bold" panose="02000500000000000000" pitchFamily="2" charset="0"/>
                        </a:rPr>
                        <a:t>A – Thành</a:t>
                      </a:r>
                      <a:r>
                        <a:rPr lang="vi-VN" sz="2000" baseline="0" noProof="0" dirty="0">
                          <a:latin typeface="#9Slide03 Swiss Condensed Bold" panose="02000500000000000000" pitchFamily="2" charset="0"/>
                        </a:rPr>
                        <a:t> phần của tế bào</a:t>
                      </a:r>
                      <a:endParaRPr lang="vi-VN" sz="2000" noProof="0" dirty="0">
                        <a:latin typeface="#9Slide03 Swiss Condensed Bold" panose="02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901">
                <a:tc>
                  <a:txBody>
                    <a:bodyPr/>
                    <a:lstStyle/>
                    <a:p>
                      <a:r>
                        <a:rPr lang="vi-VN" sz="2000" noProof="0" dirty="0">
                          <a:solidFill>
                            <a:srgbClr val="002060"/>
                          </a:solidFill>
                          <a:latin typeface="#9Slide03 Swiss Condensed Bold" panose="02000500000000000000" pitchFamily="2" charset="0"/>
                        </a:rPr>
                        <a:t>1. Màng</a:t>
                      </a:r>
                      <a:r>
                        <a:rPr lang="vi-VN" sz="2000" baseline="0" noProof="0" dirty="0">
                          <a:solidFill>
                            <a:srgbClr val="002060"/>
                          </a:solidFill>
                          <a:latin typeface="#9Slide03 Swiss Condensed Bold" panose="02000500000000000000" pitchFamily="2" charset="0"/>
                        </a:rPr>
                        <a:t> tế bào</a:t>
                      </a:r>
                      <a:endParaRPr lang="vi-VN" sz="2000" noProof="0" dirty="0">
                        <a:solidFill>
                          <a:srgbClr val="002060"/>
                        </a:solidFill>
                        <a:latin typeface="#9Slide03 Swiss Condensed Bold" panose="02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143">
                <a:tc>
                  <a:txBody>
                    <a:bodyPr/>
                    <a:lstStyle/>
                    <a:p>
                      <a:r>
                        <a:rPr lang="vi-VN" sz="2000" noProof="0" dirty="0">
                          <a:solidFill>
                            <a:srgbClr val="002060"/>
                          </a:solidFill>
                          <a:latin typeface="#9Slide03 Swiss Condensed Bold" panose="02000500000000000000" pitchFamily="2" charset="0"/>
                        </a:rPr>
                        <a:t>2. </a:t>
                      </a:r>
                      <a:r>
                        <a:rPr lang="en-US" sz="2000" baseline="0" noProof="0" dirty="0">
                          <a:solidFill>
                            <a:srgbClr val="002060"/>
                          </a:solidFill>
                          <a:latin typeface="#9Slide03 Swiss Condensed Bold" panose="02000500000000000000" pitchFamily="2" charset="0"/>
                        </a:rPr>
                        <a:t>T</a:t>
                      </a:r>
                      <a:r>
                        <a:rPr lang="vi-VN" sz="2000" baseline="0" noProof="0" dirty="0">
                          <a:solidFill>
                            <a:srgbClr val="002060"/>
                          </a:solidFill>
                          <a:latin typeface="#9Slide03 Swiss Condensed Bold" panose="02000500000000000000" pitchFamily="2" charset="0"/>
                        </a:rPr>
                        <a:t>ế bào</a:t>
                      </a:r>
                      <a:r>
                        <a:rPr lang="en-US" sz="2000" baseline="0" noProof="0" dirty="0">
                          <a:solidFill>
                            <a:srgbClr val="002060"/>
                          </a:solidFill>
                          <a:latin typeface="#9Slide03 Swiss Condensed Bold" panose="02000500000000000000" pitchFamily="2" charset="0"/>
                        </a:rPr>
                        <a:t> </a:t>
                      </a:r>
                      <a:r>
                        <a:rPr lang="vi-VN" sz="2000" baseline="0" noProof="0" dirty="0">
                          <a:solidFill>
                            <a:srgbClr val="002060"/>
                          </a:solidFill>
                          <a:latin typeface="#9Slide03 Swiss Condensed Bold" panose="02000500000000000000" pitchFamily="2" charset="0"/>
                        </a:rPr>
                        <a:t>chất</a:t>
                      </a:r>
                      <a:endParaRPr lang="vi-VN" sz="2000" noProof="0" dirty="0">
                        <a:solidFill>
                          <a:srgbClr val="002060"/>
                        </a:solidFill>
                        <a:latin typeface="#9Slide03 Swiss Condensed Bold" panose="02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662">
                <a:tc>
                  <a:txBody>
                    <a:bodyPr/>
                    <a:lstStyle/>
                    <a:p>
                      <a:r>
                        <a:rPr lang="vi-VN" sz="2000" noProof="0" dirty="0">
                          <a:solidFill>
                            <a:srgbClr val="002060"/>
                          </a:solidFill>
                          <a:latin typeface="#9Slide03 Swiss Condensed Bold" panose="02000500000000000000" pitchFamily="2" charset="0"/>
                        </a:rPr>
                        <a:t>3. Nhân</a:t>
                      </a:r>
                      <a:r>
                        <a:rPr lang="vi-VN" sz="2000" baseline="0" noProof="0" dirty="0">
                          <a:solidFill>
                            <a:srgbClr val="002060"/>
                          </a:solidFill>
                          <a:latin typeface="#9Slide03 Swiss Condensed Bold" panose="02000500000000000000" pitchFamily="2" charset="0"/>
                        </a:rPr>
                        <a:t> tế bào hoặc vùng nhân</a:t>
                      </a:r>
                      <a:endParaRPr lang="vi-VN" sz="2000" noProof="0" dirty="0">
                        <a:solidFill>
                          <a:srgbClr val="002060"/>
                        </a:solidFill>
                        <a:latin typeface="#9Slide03 Swiss Condensed Bold" panose="02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72CBB2B-D1B0-6048-A498-D5F6B8AE73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08214"/>
              </p:ext>
            </p:extLst>
          </p:nvPr>
        </p:nvGraphicFramePr>
        <p:xfrm>
          <a:off x="5605768" y="2486936"/>
          <a:ext cx="5958673" cy="222450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958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5899">
                <a:tc>
                  <a:txBody>
                    <a:bodyPr/>
                    <a:lstStyle/>
                    <a:p>
                      <a:pPr algn="just"/>
                      <a:r>
                        <a:rPr lang="vi-VN" sz="2000" noProof="0" dirty="0">
                          <a:latin typeface="#9Slide03 Swiss Condensed Bold" panose="02000500000000000000" pitchFamily="2" charset="0"/>
                        </a:rPr>
                        <a:t>B</a:t>
                      </a:r>
                      <a:r>
                        <a:rPr lang="vi-VN" sz="2000" baseline="0" noProof="0" dirty="0">
                          <a:latin typeface="#9Slide03 Swiss Condensed Bold" panose="02000500000000000000" pitchFamily="2" charset="0"/>
                        </a:rPr>
                        <a:t> – Chức năng</a:t>
                      </a:r>
                      <a:endParaRPr lang="vi-VN" sz="2000" noProof="0" dirty="0">
                        <a:latin typeface="#9Slide03 Swiss Condensed Bold" panose="02000500000000000000" pitchFamily="2" charset="0"/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105">
                <a:tc>
                  <a:txBody>
                    <a:bodyPr/>
                    <a:lstStyle/>
                    <a:p>
                      <a:pPr algn="just"/>
                      <a:r>
                        <a:rPr lang="vi-VN" sz="2000" noProof="0" dirty="0">
                          <a:solidFill>
                            <a:srgbClr val="C00000"/>
                          </a:solidFill>
                          <a:latin typeface="#9Slide03 Swiss Condensed Bold" panose="02000500000000000000" pitchFamily="2" charset="0"/>
                        </a:rPr>
                        <a:t>a. Điều</a:t>
                      </a:r>
                      <a:r>
                        <a:rPr lang="vi-VN" sz="2000" baseline="0" noProof="0" dirty="0">
                          <a:solidFill>
                            <a:srgbClr val="C00000"/>
                          </a:solidFill>
                          <a:latin typeface="#9Slide03 Swiss Condensed Bold" panose="02000500000000000000" pitchFamily="2" charset="0"/>
                        </a:rPr>
                        <a:t> khiển mọi hoạt động sống của tế bào.</a:t>
                      </a:r>
                      <a:endParaRPr lang="vi-VN" sz="2000" noProof="0" dirty="0">
                        <a:solidFill>
                          <a:srgbClr val="C00000"/>
                        </a:solidFill>
                        <a:latin typeface="#9Slide03 Swiss Condensed Bold" panose="02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133">
                <a:tc>
                  <a:txBody>
                    <a:bodyPr/>
                    <a:lstStyle/>
                    <a:p>
                      <a:pPr algn="just"/>
                      <a:r>
                        <a:rPr lang="vi-VN" sz="2000" noProof="0" dirty="0">
                          <a:solidFill>
                            <a:srgbClr val="C00000"/>
                          </a:solidFill>
                          <a:latin typeface="#9Slide03 Swiss Condensed Bold" panose="02000500000000000000" pitchFamily="2" charset="0"/>
                        </a:rPr>
                        <a:t>b. Bảo</a:t>
                      </a:r>
                      <a:r>
                        <a:rPr lang="vi-VN" sz="2000" baseline="0" noProof="0" dirty="0">
                          <a:solidFill>
                            <a:srgbClr val="C00000"/>
                          </a:solidFill>
                          <a:latin typeface="#9Slide03 Swiss Condensed Bold" panose="02000500000000000000" pitchFamily="2" charset="0"/>
                        </a:rPr>
                        <a:t> vệ và kiểm soát các chất đi vào, đi ra khỏi tế bào.</a:t>
                      </a:r>
                      <a:endParaRPr lang="vi-VN" sz="2000" noProof="0" dirty="0">
                        <a:solidFill>
                          <a:srgbClr val="C00000"/>
                        </a:solidFill>
                        <a:latin typeface="#9Slide03 Swiss Condensed Bold" panose="02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369">
                <a:tc>
                  <a:txBody>
                    <a:bodyPr/>
                    <a:lstStyle/>
                    <a:p>
                      <a:pPr algn="just"/>
                      <a:r>
                        <a:rPr lang="vi-VN" sz="2000" noProof="0" dirty="0">
                          <a:solidFill>
                            <a:srgbClr val="C00000"/>
                          </a:solidFill>
                          <a:latin typeface="#9Slide03 Swiss Condensed Bold" panose="02000500000000000000" pitchFamily="2" charset="0"/>
                        </a:rPr>
                        <a:t>c. Là</a:t>
                      </a:r>
                      <a:r>
                        <a:rPr lang="vi-VN" sz="2000" baseline="0" noProof="0" dirty="0">
                          <a:solidFill>
                            <a:srgbClr val="C00000"/>
                          </a:solidFill>
                          <a:latin typeface="#9Slide03 Swiss Condensed Bold" panose="02000500000000000000" pitchFamily="2" charset="0"/>
                        </a:rPr>
                        <a:t> nơi diễn ra các hoạt động sống của tế bào.</a:t>
                      </a:r>
                      <a:endParaRPr lang="vi-VN" sz="2000" noProof="0" dirty="0">
                        <a:solidFill>
                          <a:srgbClr val="C00000"/>
                        </a:solidFill>
                        <a:latin typeface="#9Slide03 Swiss Condensed Bold" panose="02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3A595B4-CF3C-9847-9E3F-9DA995A066CF}"/>
              </a:ext>
            </a:extLst>
          </p:cNvPr>
          <p:cNvCxnSpPr>
            <a:cxnSpLocks/>
          </p:cNvCxnSpPr>
          <p:nvPr/>
        </p:nvCxnSpPr>
        <p:spPr>
          <a:xfrm>
            <a:off x="4768770" y="3345084"/>
            <a:ext cx="787078" cy="5903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57A0A61-5C5D-224A-8611-1D5F5BB445B0}"/>
              </a:ext>
            </a:extLst>
          </p:cNvPr>
          <p:cNvCxnSpPr/>
          <p:nvPr/>
        </p:nvCxnSpPr>
        <p:spPr>
          <a:xfrm>
            <a:off x="4768770" y="3854370"/>
            <a:ext cx="836998" cy="7060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914A57D-2B6C-184B-868D-4E3FC2897046}"/>
              </a:ext>
            </a:extLst>
          </p:cNvPr>
          <p:cNvCxnSpPr/>
          <p:nvPr/>
        </p:nvCxnSpPr>
        <p:spPr>
          <a:xfrm flipV="1">
            <a:off x="4768770" y="3234862"/>
            <a:ext cx="836998" cy="13024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11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DD7DE-B330-2141-8505-A0F961DA5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38" y="1371600"/>
            <a:ext cx="11625262" cy="2519363"/>
          </a:xfrm>
        </p:spPr>
        <p:txBody>
          <a:bodyPr>
            <a:no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Dặn dò: </a:t>
            </a:r>
            <a:r>
              <a:rPr lang="en-VN" sz="5400" b="1" dirty="0"/>
              <a:t>-</a:t>
            </a:r>
            <a:r>
              <a:rPr lang="en-VN" sz="5400" b="1" dirty="0">
                <a:solidFill>
                  <a:srgbClr val="FF0000"/>
                </a:solidFill>
              </a:rPr>
              <a:t> </a:t>
            </a:r>
            <a:r>
              <a:rPr lang="en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nội dung bài</a:t>
            </a:r>
            <a:br>
              <a:rPr lang="en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Đọc trước phần tế bào nhân thực và tế bào nhân sơ</a:t>
            </a:r>
          </a:p>
        </p:txBody>
      </p:sp>
    </p:spTree>
    <p:extLst>
      <p:ext uri="{BB962C8B-B14F-4D97-AF65-F5344CB8AC3E}">
        <p14:creationId xmlns:p14="http://schemas.microsoft.com/office/powerpoint/2010/main" val="2864863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323960"/>
            <a:ext cx="5042125" cy="5036855"/>
            <a:chOff x="5425622" y="113954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113954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48509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98072" y="5616411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308481" y="377141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881" y="66380"/>
            <a:ext cx="1475511" cy="15141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52" y="2255676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53" y="5451628"/>
            <a:ext cx="1242047" cy="105939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535964" y="5403792"/>
            <a:ext cx="1208625" cy="115506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bào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nhiên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b="1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b="1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Sile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chính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55418" y="131029"/>
            <a:ext cx="10950392" cy="1604597"/>
          </a:xfrm>
          <a:prstGeom prst="snip2Diag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bào.Ví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47241" y="1949346"/>
            <a:ext cx="566977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thiết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49346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trúc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47241" y="2838518"/>
            <a:ext cx="566977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Chất phụ thuộc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  <a:solidFill>
            <a:srgbClr val="000066"/>
          </a:solidFill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 err="1">
                <a:solidFill>
                  <a:srgbClr val="DCADCB"/>
                </a:solidFill>
                <a:latin typeface="Times New Roman" pitchFamily="18" charset="0"/>
                <a:cs typeface="Times New Roman" pitchFamily="18" charset="0"/>
              </a:rPr>
              <a:t>Sile</a:t>
            </a:r>
            <a:r>
              <a:rPr lang="en-US" sz="2400" dirty="0">
                <a:solidFill>
                  <a:srgbClr val="DCAD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DCADCB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vi-VN" sz="2400" dirty="0">
              <a:solidFill>
                <a:srgbClr val="DCAD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110220" y="199869"/>
            <a:ext cx="9927193" cy="2000890"/>
          </a:xfrm>
          <a:prstGeom prst="snip2Diag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59480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đĩa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59899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xoắn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48397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48816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que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2606830"/>
            <a:ext cx="885137" cy="708059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3503891"/>
            <a:ext cx="804536" cy="70408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515488"/>
            <a:ext cx="804742" cy="707197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626800"/>
            <a:ext cx="804742" cy="707197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 err="1">
                <a:solidFill>
                  <a:srgbClr val="DCADCB"/>
                </a:solidFill>
                <a:latin typeface="Times New Roman" pitchFamily="18" charset="0"/>
                <a:cs typeface="Times New Roman" pitchFamily="18" charset="0"/>
              </a:rPr>
              <a:t>Sile</a:t>
            </a:r>
            <a:r>
              <a:rPr lang="en-US" sz="2400" dirty="0">
                <a:solidFill>
                  <a:srgbClr val="DCAD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DCADCB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vi-VN" sz="2400" dirty="0">
              <a:solidFill>
                <a:srgbClr val="DCAD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110220" y="199869"/>
            <a:ext cx="9927193" cy="1845907"/>
          </a:xfrm>
          <a:prstGeom prst="snip2Diag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2516" y="2445282"/>
            <a:ext cx="570450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Tế bào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44947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hút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12516" y="3334454"/>
            <a:ext cx="570450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hồi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33864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Tế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bào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trùng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roi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802" y="2501753"/>
            <a:ext cx="805722" cy="70805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88" y="3429044"/>
            <a:ext cx="804536" cy="643628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177" y="3410411"/>
            <a:ext cx="804742" cy="707197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327" y="2553425"/>
            <a:ext cx="732592" cy="643793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 err="1">
                <a:solidFill>
                  <a:srgbClr val="DCADCB"/>
                </a:solidFill>
                <a:latin typeface="Times New Roman" pitchFamily="18" charset="0"/>
                <a:cs typeface="Times New Roman" pitchFamily="18" charset="0"/>
              </a:rPr>
              <a:t>Sile</a:t>
            </a:r>
            <a:r>
              <a:rPr lang="en-US" sz="2400" dirty="0">
                <a:solidFill>
                  <a:srgbClr val="DCAD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DCADCB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vi-VN" sz="2400" dirty="0">
              <a:solidFill>
                <a:srgbClr val="DCAD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08377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83502" y="260068"/>
            <a:ext cx="9927193" cy="1892402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 tế bào chủ yếu quan sát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được bằng…..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3068" y="2290302"/>
            <a:ext cx="577395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Kính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lúp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29449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Kính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hiển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vi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5919" y="3212838"/>
            <a:ext cx="577395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Mắt thường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18366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cận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315777"/>
            <a:ext cx="805722" cy="70805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3212838"/>
            <a:ext cx="804536" cy="70408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224435"/>
            <a:ext cx="804742" cy="707197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367449"/>
            <a:ext cx="804742" cy="643793"/>
          </a:xfrm>
          <a:prstGeom prst="rect">
            <a:avLst/>
          </a:prstGeom>
          <a:solidFill>
            <a:srgbClr val="000066"/>
          </a:solidFill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Sile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83502" y="351632"/>
            <a:ext cx="9927193" cy="1892402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Ý kiến nào dưới đây là đúng?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3068" y="2290302"/>
            <a:ext cx="510443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Tất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cả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loại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tế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bào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đều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cùng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d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kích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thước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giống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nhau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6000" y="230605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B.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loại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tế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bào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thường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dạng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kích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thước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khác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nhau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5919" y="3212838"/>
            <a:ext cx="577395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</a:rPr>
              <a:t>Tất cả các loại tế bào đều có cùng hình dạng nhưng kích thước khác nhau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18366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Tất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cả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loại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tế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bào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cùng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kích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thước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nhưng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dạng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khác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nhau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315777"/>
            <a:ext cx="805722" cy="70805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3212838"/>
            <a:ext cx="804536" cy="70408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224435"/>
            <a:ext cx="804742" cy="707197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367449"/>
            <a:ext cx="804742" cy="643793"/>
          </a:xfrm>
          <a:prstGeom prst="rect">
            <a:avLst/>
          </a:prstGeom>
          <a:solidFill>
            <a:srgbClr val="000066"/>
          </a:solidFill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Sile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30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52" y="626276"/>
            <a:ext cx="10239469" cy="56941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18090" y="640674"/>
            <a:ext cx="308723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sz="2800" b="1" dirty="0"/>
          </a:p>
        </p:txBody>
      </p:sp>
      <p:sp>
        <p:nvSpPr>
          <p:cNvPr id="9" name="Oval 8"/>
          <p:cNvSpPr/>
          <p:nvPr/>
        </p:nvSpPr>
        <p:spPr>
          <a:xfrm>
            <a:off x="4721380" y="1914347"/>
            <a:ext cx="2643612" cy="226925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LOẠI TẾ BÀ</a:t>
            </a:r>
            <a:r>
              <a:rPr lang="en-US" sz="28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548379"/>
            <a:ext cx="283524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41412" y="5811897"/>
            <a:ext cx="283524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934922" y="4068774"/>
            <a:ext cx="1643958" cy="22477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148464" y="5550287"/>
            <a:ext cx="283524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155313" y="4295869"/>
            <a:ext cx="2219610" cy="7333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923728" y="3341762"/>
            <a:ext cx="1782402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125485" y="2885964"/>
            <a:ext cx="277187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34535" y="626276"/>
            <a:ext cx="1498346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 rot="1574511">
            <a:off x="787712" y="918937"/>
            <a:ext cx="4141205" cy="209215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8543" y="96475"/>
            <a:ext cx="3892990" cy="17122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7148464" cy="20189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do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92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994</Words>
  <Application>Microsoft Macintosh PowerPoint</Application>
  <PresentationFormat>Widescreen</PresentationFormat>
  <Paragraphs>113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Times New Roman</vt:lpstr>
      <vt:lpstr>Calibri</vt:lpstr>
      <vt:lpstr>Arial</vt:lpstr>
      <vt:lpstr>Tahoma</vt:lpstr>
      <vt:lpstr>Calibri Light</vt:lpstr>
      <vt:lpstr>#9Slide03 Swiss Condensed Bold</vt:lpstr>
      <vt:lpstr>Office Theme</vt:lpstr>
      <vt:lpstr>1_Office Theme</vt:lpstr>
      <vt:lpstr>2_Office Theme</vt:lpstr>
      <vt:lpstr>Trả lời đúng 1 câu  học sinh được quay điểm  (Hs có quyền lấy điểm hoặc không lấy điểm)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19. Cấu tạo và chức năng các thành phần  của tế bào( 4  tiết)</vt:lpstr>
      <vt:lpstr>PowerPoint Presentation</vt:lpstr>
      <vt:lpstr>BÀI 19: CẤU TẠO VÀ CHỨC NĂNG CÁC THÀNH PHẦN CỦA TẾ BÀO</vt:lpstr>
      <vt:lpstr>BÀI 19: CẤU TẠO VÀ CHỨC NĂNG CÁC THÀNH PHẦN CỦA TẾ BÀO</vt:lpstr>
      <vt:lpstr>Tiết 10 Bài 19. Cấu tạo và chức năng các thành phần  của tế bào( Tiết 1)</vt:lpstr>
      <vt:lpstr>Bài tập: Nối tên thành phần và chức năng tương ứng  các bộ phận của tế bào</vt:lpstr>
      <vt:lpstr>Dặn dò: - Học thuộc nội dung bài - Đọc trước phần tế bào nhân thực và tế bào nhân sơ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phuong lan</cp:lastModifiedBy>
  <cp:revision>106</cp:revision>
  <dcterms:created xsi:type="dcterms:W3CDTF">2018-05-10T00:06:18Z</dcterms:created>
  <dcterms:modified xsi:type="dcterms:W3CDTF">2021-10-01T00:58:45Z</dcterms:modified>
</cp:coreProperties>
</file>