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8" r:id="rId4"/>
    <p:sldId id="259" r:id="rId5"/>
    <p:sldId id="260" r:id="rId6"/>
    <p:sldId id="261" r:id="rId7"/>
    <p:sldId id="265" r:id="rId8"/>
    <p:sldId id="271" r:id="rId9"/>
    <p:sldId id="270" r:id="rId10"/>
    <p:sldId id="273" r:id="rId11"/>
    <p:sldId id="274" r:id="rId12"/>
    <p:sldId id="278" r:id="rId13"/>
    <p:sldId id="276" r:id="rId14"/>
    <p:sldId id="275" r:id="rId15"/>
    <p:sldId id="277" r:id="rId16"/>
    <p:sldId id="279" r:id="rId17"/>
    <p:sldId id="266" r:id="rId18"/>
    <p:sldId id="272" r:id="rId19"/>
    <p:sldId id="267" r:id="rId20"/>
    <p:sldId id="262"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5794"/>
  </p:normalViewPr>
  <p:slideViewPr>
    <p:cSldViewPr>
      <p:cViewPr varScale="1">
        <p:scale>
          <a:sx n="107" d="100"/>
          <a:sy n="107" d="100"/>
        </p:scale>
        <p:origin x="1432"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xm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o-vang-co-dien-e1437447489203.jpg">
            <a:hlinkClick r:id="rId2" action="ppaction://hlinksldjump"/>
          </p:cNvPr>
          <p:cNvPicPr>
            <a:picLocks noGrp="1" noChangeAspect="1"/>
          </p:cNvPicPr>
          <p:nvPr>
            <p:ph idx="1"/>
          </p:nvPr>
        </p:nvPicPr>
        <p:blipFill>
          <a:blip r:embed="rId3" cstate="print"/>
          <a:stretch>
            <a:fillRect/>
          </a:stretch>
        </p:blipFill>
        <p:spPr>
          <a:xfrm>
            <a:off x="0" y="0"/>
            <a:ext cx="9144000" cy="6858000"/>
          </a:xfrm>
        </p:spPr>
      </p:pic>
      <p:sp>
        <p:nvSpPr>
          <p:cNvPr id="7" name="Rectangle 6">
            <a:extLst>
              <a:ext uri="{FF2B5EF4-FFF2-40B4-BE49-F238E27FC236}">
                <a16:creationId xmlns:a16="http://schemas.microsoft.com/office/drawing/2014/main" id="{BD7A2930-7667-43D2-8B42-8AF6C3389138}"/>
              </a:ext>
            </a:extLst>
          </p:cNvPr>
          <p:cNvSpPr/>
          <p:nvPr/>
        </p:nvSpPr>
        <p:spPr>
          <a:xfrm>
            <a:off x="0" y="0"/>
            <a:ext cx="4876800" cy="17526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chemeClr val="accent4"/>
                  </a:solidFill>
                  <a:prstDash val="solid"/>
                </a:ln>
                <a:solidFill>
                  <a:srgbClr val="FFFF00"/>
                </a:solidFill>
                <a:latin typeface="Tahoma" panose="020B0604030504040204" pitchFamily="34" charset="0"/>
                <a:ea typeface="Tahoma" panose="020B0604030504040204" pitchFamily="34" charset="0"/>
                <a:cs typeface="Tahoma" panose="020B0604030504040204" pitchFamily="34" charset="0"/>
              </a:rPr>
              <a:t>TRÒ CH</a:t>
            </a:r>
            <a:r>
              <a:rPr lang="vi-VN" sz="8000" b="1" dirty="0">
                <a:ln w="12700" cmpd="sng">
                  <a:solidFill>
                    <a:schemeClr val="accent4"/>
                  </a:solidFill>
                  <a:prstDash val="solid"/>
                </a:ln>
                <a:solidFill>
                  <a:srgbClr val="FFFF00"/>
                </a:solidFill>
                <a:latin typeface="Tahoma" panose="020B0604030504040204" pitchFamily="34" charset="0"/>
                <a:ea typeface="Tahoma" panose="020B0604030504040204" pitchFamily="34" charset="0"/>
                <a:cs typeface="Tahoma" panose="020B0604030504040204" pitchFamily="34" charset="0"/>
              </a:rPr>
              <a:t>Ơ</a:t>
            </a:r>
            <a:r>
              <a:rPr lang="en-US" sz="8000" b="1" dirty="0">
                <a:ln w="12700" cmpd="sng">
                  <a:solidFill>
                    <a:schemeClr val="accent4"/>
                  </a:solidFill>
                  <a:prstDash val="solid"/>
                </a:ln>
                <a:solidFill>
                  <a:srgbClr val="FFFF00"/>
                </a:solidFill>
                <a:latin typeface="Tahoma" panose="020B0604030504040204" pitchFamily="34" charset="0"/>
                <a:ea typeface="Tahoma" panose="020B0604030504040204" pitchFamily="34" charset="0"/>
                <a:cs typeface="Tahoma" panose="020B0604030504040204" pitchFamily="34" charset="0"/>
              </a:rPr>
              <a:t>I</a:t>
            </a:r>
          </a:p>
          <a:p>
            <a:pPr algn="ctr"/>
            <a:r>
              <a:rPr lang="en-US" sz="8000" b="1" dirty="0">
                <a:ln w="12700" cmpd="sng">
                  <a:solidFill>
                    <a:schemeClr val="accent4"/>
                  </a:solidFill>
                  <a:prstDash val="solid"/>
                </a:ln>
                <a:solidFill>
                  <a:srgbClr val="FFFF00"/>
                </a:solidFill>
                <a:latin typeface="Tahoma" panose="020B0604030504040204" pitchFamily="34" charset="0"/>
                <a:ea typeface="Tahoma" panose="020B0604030504040204" pitchFamily="34" charset="0"/>
                <a:cs typeface="Tahoma" panose="020B0604030504040204" pitchFamily="34" charset="0"/>
              </a:rPr>
              <a:t> ĐÀO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4">
            <a:extLst>
              <a:ext uri="{FF2B5EF4-FFF2-40B4-BE49-F238E27FC236}">
                <a16:creationId xmlns:a16="http://schemas.microsoft.com/office/drawing/2014/main" id="{939CF3BE-ED8A-0C45-A116-CE58D142F430}"/>
              </a:ext>
            </a:extLst>
          </p:cNvPr>
          <p:cNvSpPr/>
          <p:nvPr/>
        </p:nvSpPr>
        <p:spPr>
          <a:xfrm>
            <a:off x="434164" y="1322785"/>
            <a:ext cx="2160621"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b="1" kern="1200" dirty="0" err="1">
                <a:solidFill>
                  <a:srgbClr val="FFFFFF"/>
                </a:solidFill>
                <a:latin typeface="+mj-lt"/>
                <a:ea typeface="+mj-ea"/>
                <a:cs typeface="+mj-cs"/>
              </a:rPr>
              <a:t>Nêu</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đặc</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điểm</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từng</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thành</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phần</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của</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tế</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bào</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động</a:t>
            </a:r>
            <a:r>
              <a:rPr lang="en-US" sz="3500" b="1" kern="1200" dirty="0">
                <a:solidFill>
                  <a:srgbClr val="FFFFFF"/>
                </a:solidFill>
                <a:latin typeface="+mj-lt"/>
                <a:ea typeface="+mj-ea"/>
                <a:cs typeface="+mj-cs"/>
              </a:rPr>
              <a:t> </a:t>
            </a:r>
            <a:r>
              <a:rPr lang="en-US" sz="3500" b="1" kern="1200" dirty="0" err="1">
                <a:solidFill>
                  <a:srgbClr val="FFFFFF"/>
                </a:solidFill>
                <a:latin typeface="+mj-lt"/>
                <a:ea typeface="+mj-ea"/>
                <a:cs typeface="+mj-cs"/>
              </a:rPr>
              <a:t>vật</a:t>
            </a:r>
            <a:endParaRPr lang="en-US" sz="3500" b="1"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D966DCE8-20C7-5440-BEDE-AB5D3702D182}"/>
              </a:ext>
            </a:extLst>
          </p:cNvPr>
          <p:cNvPicPr>
            <a:picLocks noChangeAspect="1"/>
          </p:cNvPicPr>
          <p:nvPr/>
        </p:nvPicPr>
        <p:blipFill rotWithShape="1">
          <a:blip r:embed="rId2"/>
          <a:srcRect l="2629" t="28987" b="18936"/>
          <a:stretch/>
        </p:blipFill>
        <p:spPr>
          <a:xfrm>
            <a:off x="3376821" y="852633"/>
            <a:ext cx="5419311" cy="5152735"/>
          </a:xfrm>
          <a:prstGeom prst="rect">
            <a:avLst/>
          </a:prstGeom>
        </p:spPr>
      </p:pic>
    </p:spTree>
    <p:extLst>
      <p:ext uri="{BB962C8B-B14F-4D97-AF65-F5344CB8AC3E}">
        <p14:creationId xmlns:p14="http://schemas.microsoft.com/office/powerpoint/2010/main" val="2625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365DA5-6E60-3945-9093-3055F9CB7530}"/>
              </a:ext>
            </a:extLst>
          </p:cNvPr>
          <p:cNvPicPr>
            <a:picLocks noChangeAspect="1"/>
          </p:cNvPicPr>
          <p:nvPr/>
        </p:nvPicPr>
        <p:blipFill rotWithShape="1">
          <a:blip r:embed="rId2"/>
          <a:srcRect l="2629" t="28987" b="18936"/>
          <a:stretch/>
        </p:blipFill>
        <p:spPr>
          <a:xfrm>
            <a:off x="4824414" y="609600"/>
            <a:ext cx="4267199" cy="4724400"/>
          </a:xfrm>
          <a:prstGeom prst="rect">
            <a:avLst/>
          </a:prstGeom>
        </p:spPr>
      </p:pic>
      <p:sp>
        <p:nvSpPr>
          <p:cNvPr id="5" name="TextBox 4">
            <a:extLst>
              <a:ext uri="{FF2B5EF4-FFF2-40B4-BE49-F238E27FC236}">
                <a16:creationId xmlns:a16="http://schemas.microsoft.com/office/drawing/2014/main" id="{50C050BE-9EF9-3E45-A782-88AA7C49E209}"/>
              </a:ext>
            </a:extLst>
          </p:cNvPr>
          <p:cNvSpPr txBox="1"/>
          <p:nvPr/>
        </p:nvSpPr>
        <p:spPr>
          <a:xfrm>
            <a:off x="152400" y="1538287"/>
            <a:ext cx="4724400" cy="938719"/>
          </a:xfrm>
          <a:prstGeom prst="rect">
            <a:avLst/>
          </a:prstGeom>
          <a:noFill/>
        </p:spPr>
        <p:txBody>
          <a:bodyPr wrap="square" rtlCol="0">
            <a:spAutoFit/>
          </a:bodyPr>
          <a:lstStyle/>
          <a:p>
            <a:r>
              <a:rPr lang="en-VN" sz="3000" b="1" u="sng" dirty="0">
                <a:solidFill>
                  <a:srgbClr val="FF0000"/>
                </a:solidFill>
                <a:latin typeface="Times New Roman" panose="02020603050405020304" pitchFamily="18" charset="0"/>
                <a:cs typeface="Times New Roman" panose="02020603050405020304" pitchFamily="18" charset="0"/>
              </a:rPr>
              <a:t>Màng tế bào</a:t>
            </a:r>
            <a:r>
              <a:rPr lang="en-VN" sz="3000" dirty="0">
                <a:latin typeface="Times New Roman" panose="02020603050405020304" pitchFamily="18" charset="0"/>
                <a:cs typeface="Times New Roman" panose="02020603050405020304" pitchFamily="18" charset="0"/>
              </a:rPr>
              <a:t>: </a:t>
            </a:r>
            <a:r>
              <a:rPr lang="en-VN" sz="2500" dirty="0">
                <a:latin typeface="Times New Roman" panose="02020603050405020304" pitchFamily="18" charset="0"/>
                <a:cs typeface="Times New Roman" panose="02020603050405020304" pitchFamily="18" charset="0"/>
              </a:rPr>
              <a:t>Bao bọc bên ngoài tế bào chất</a:t>
            </a:r>
          </a:p>
        </p:txBody>
      </p:sp>
      <p:sp>
        <p:nvSpPr>
          <p:cNvPr id="6" name="TextBox 5">
            <a:extLst>
              <a:ext uri="{FF2B5EF4-FFF2-40B4-BE49-F238E27FC236}">
                <a16:creationId xmlns:a16="http://schemas.microsoft.com/office/drawing/2014/main" id="{0A8A8756-A252-0E45-8D17-9C8DC7B6AA11}"/>
              </a:ext>
            </a:extLst>
          </p:cNvPr>
          <p:cNvSpPr txBox="1"/>
          <p:nvPr/>
        </p:nvSpPr>
        <p:spPr>
          <a:xfrm>
            <a:off x="152400" y="3145914"/>
            <a:ext cx="4724400" cy="1708160"/>
          </a:xfrm>
          <a:prstGeom prst="rect">
            <a:avLst/>
          </a:prstGeom>
          <a:noFill/>
        </p:spPr>
        <p:txBody>
          <a:bodyPr wrap="square" rtlCol="0">
            <a:spAutoFit/>
          </a:bodyPr>
          <a:lstStyle/>
          <a:p>
            <a:r>
              <a:rPr lang="en-US" sz="3000" b="1" u="sng" dirty="0" err="1">
                <a:solidFill>
                  <a:srgbClr val="FF0000"/>
                </a:solidFill>
                <a:latin typeface="Times New Roman" panose="02020603050405020304" pitchFamily="18" charset="0"/>
                <a:cs typeface="Times New Roman" panose="02020603050405020304" pitchFamily="18" charset="0"/>
              </a:rPr>
              <a:t>Tế</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bào</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chất</a:t>
            </a:r>
            <a:r>
              <a:rPr lang="en-US" sz="3000" b="1" u="sng" dirty="0">
                <a:solidFill>
                  <a:srgbClr val="FF0000"/>
                </a:solidFill>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cs typeface="Times New Roman" panose="02020603050405020304" pitchFamily="18" charset="0"/>
              </a:rPr>
              <a:t>, co </a:t>
            </a:r>
            <a:r>
              <a:rPr lang="en-US" sz="2500" dirty="0" err="1">
                <a:latin typeface="Times New Roman" panose="02020603050405020304" pitchFamily="18" charset="0"/>
                <a:cs typeface="Times New Roman" panose="02020603050405020304" pitchFamily="18" charset="0"/>
              </a:rPr>
              <a:t>bóp</a:t>
            </a:r>
            <a:endParaRPr lang="en-US" sz="2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00DD45-0ECC-5D45-8D83-26E94B248FDE}"/>
              </a:ext>
            </a:extLst>
          </p:cNvPr>
          <p:cNvSpPr txBox="1"/>
          <p:nvPr/>
        </p:nvSpPr>
        <p:spPr>
          <a:xfrm>
            <a:off x="190500" y="5522982"/>
            <a:ext cx="5029200" cy="553998"/>
          </a:xfrm>
          <a:prstGeom prst="rect">
            <a:avLst/>
          </a:prstGeom>
          <a:noFill/>
        </p:spPr>
        <p:txBody>
          <a:bodyPr wrap="square" rtlCol="0">
            <a:spAutoFit/>
          </a:bodyPr>
          <a:lstStyle/>
          <a:p>
            <a:r>
              <a:rPr lang="en-VN" sz="3000" b="1" u="sng" dirty="0">
                <a:solidFill>
                  <a:srgbClr val="FF0000"/>
                </a:solidFill>
                <a:latin typeface="Times New Roman" panose="02020603050405020304" pitchFamily="18" charset="0"/>
                <a:cs typeface="Times New Roman" panose="02020603050405020304" pitchFamily="18" charset="0"/>
              </a:rPr>
              <a:t>Nhân: </a:t>
            </a:r>
            <a:r>
              <a:rPr lang="en-VN" sz="2500" dirty="0">
                <a:latin typeface="Times New Roman" panose="02020603050405020304" pitchFamily="18" charset="0"/>
                <a:cs typeface="Times New Roman" panose="02020603050405020304" pitchFamily="18" charset="0"/>
              </a:rPr>
              <a:t>Có nhân hoàn chỉnh</a:t>
            </a:r>
          </a:p>
        </p:txBody>
      </p:sp>
      <p:sp>
        <p:nvSpPr>
          <p:cNvPr id="8" name="TextBox 7">
            <a:extLst>
              <a:ext uri="{FF2B5EF4-FFF2-40B4-BE49-F238E27FC236}">
                <a16:creationId xmlns:a16="http://schemas.microsoft.com/office/drawing/2014/main" id="{95F3BFBD-90C7-7541-A088-86031F33D442}"/>
              </a:ext>
            </a:extLst>
          </p:cNvPr>
          <p:cNvSpPr txBox="1"/>
          <p:nvPr/>
        </p:nvSpPr>
        <p:spPr>
          <a:xfrm>
            <a:off x="352425" y="228600"/>
            <a:ext cx="3938587" cy="553998"/>
          </a:xfrm>
          <a:prstGeom prst="rect">
            <a:avLst/>
          </a:prstGeom>
          <a:noFill/>
        </p:spPr>
        <p:txBody>
          <a:bodyPr wrap="square" rtlCol="0">
            <a:spAutoFit/>
          </a:bodyPr>
          <a:lstStyle/>
          <a:p>
            <a:r>
              <a:rPr lang="en-VN" sz="3000" b="1" dirty="0">
                <a:solidFill>
                  <a:srgbClr val="002060"/>
                </a:solidFill>
                <a:latin typeface="Times New Roman" panose="02020603050405020304" pitchFamily="18" charset="0"/>
                <a:cs typeface="Times New Roman" panose="02020603050405020304" pitchFamily="18" charset="0"/>
              </a:rPr>
              <a:t>Gồm 3 phần chính</a:t>
            </a:r>
          </a:p>
        </p:txBody>
      </p:sp>
    </p:spTree>
    <p:extLst>
      <p:ext uri="{BB962C8B-B14F-4D97-AF65-F5344CB8AC3E}">
        <p14:creationId xmlns:p14="http://schemas.microsoft.com/office/powerpoint/2010/main" val="2531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C97A5110-E345-7644-85BD-1293E8F8F4BC}"/>
              </a:ext>
            </a:extLst>
          </p:cNvPr>
          <p:cNvSpPr/>
          <p:nvPr/>
        </p:nvSpPr>
        <p:spPr>
          <a:xfrm>
            <a:off x="309956" y="1734766"/>
            <a:ext cx="4449144" cy="7392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mj-lt"/>
                <a:ea typeface="+mj-ea"/>
                <a:cs typeface="+mj-cs"/>
              </a:rPr>
              <a:t>1. </a:t>
            </a:r>
            <a:r>
              <a:rPr lang="en-US" sz="3800" b="1" kern="1200" dirty="0" err="1">
                <a:solidFill>
                  <a:schemeClr val="tx1"/>
                </a:solidFill>
                <a:latin typeface="+mj-lt"/>
                <a:ea typeface="+mj-ea"/>
                <a:cs typeface="+mj-cs"/>
              </a:rPr>
              <a:t>Tế</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bào</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động</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vật</a:t>
            </a:r>
            <a:endParaRPr lang="en-US" sz="3800" b="1" kern="1200" dirty="0">
              <a:solidFill>
                <a:schemeClr val="tx1"/>
              </a:solidFill>
              <a:latin typeface="+mj-lt"/>
              <a:ea typeface="+mj-ea"/>
              <a:cs typeface="+mj-cs"/>
            </a:endParaRPr>
          </a:p>
        </p:txBody>
      </p:sp>
      <p:pic>
        <p:nvPicPr>
          <p:cNvPr id="5" name="Picture 4" descr="Drawing Love GIF by Ai and Aiko">
            <a:extLst>
              <a:ext uri="{FF2B5EF4-FFF2-40B4-BE49-F238E27FC236}">
                <a16:creationId xmlns:a16="http://schemas.microsoft.com/office/drawing/2014/main" id="{4E249574-6E79-FE42-AF57-0A9D707445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7681385" y="772499"/>
            <a:ext cx="1401230" cy="13705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DA9ED6-B51F-8D4B-A297-F666AC2E4DEA}"/>
              </a:ext>
            </a:extLst>
          </p:cNvPr>
          <p:cNvSpPr/>
          <p:nvPr/>
        </p:nvSpPr>
        <p:spPr>
          <a:xfrm>
            <a:off x="762000" y="257438"/>
            <a:ext cx="8001000" cy="1477328"/>
          </a:xfrm>
          <a:prstGeom prst="rect">
            <a:avLst/>
          </a:prstGeom>
        </p:spPr>
        <p:txBody>
          <a:bodyPr wrap="square">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19: CẤU TẠO VÀ CHỨC NĂNG </a:t>
            </a:r>
          </a:p>
          <a:p>
            <a:pPr algn="ctr"/>
            <a:r>
              <a:rPr lang="en-US" sz="3000" b="1" dirty="0">
                <a:solidFill>
                  <a:srgbClr val="FF0000"/>
                </a:solidFill>
                <a:latin typeface="Times New Roman" panose="02020603050405020304" pitchFamily="18" charset="0"/>
                <a:cs typeface="Times New Roman" panose="02020603050405020304" pitchFamily="18" charset="0"/>
              </a:rPr>
              <a:t>CÁC THÀNH PHẦN CỦA TẾ BÀO</a:t>
            </a:r>
          </a:p>
          <a:p>
            <a:pPr algn="ct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Tiết</a:t>
            </a:r>
            <a:r>
              <a:rPr lang="en-US" sz="3000" b="1" dirty="0">
                <a:solidFill>
                  <a:srgbClr val="FF0000"/>
                </a:solidFill>
                <a:latin typeface="Times New Roman" panose="02020603050405020304" pitchFamily="18" charset="0"/>
                <a:cs typeface="Times New Roman" panose="02020603050405020304" pitchFamily="18" charset="0"/>
              </a:rPr>
              <a:t> 3)</a:t>
            </a:r>
          </a:p>
        </p:txBody>
      </p:sp>
      <p:sp>
        <p:nvSpPr>
          <p:cNvPr id="7" name="TextBox 6">
            <a:extLst>
              <a:ext uri="{FF2B5EF4-FFF2-40B4-BE49-F238E27FC236}">
                <a16:creationId xmlns:a16="http://schemas.microsoft.com/office/drawing/2014/main" id="{C850A6C7-7B5E-3D4B-8193-069AE0A6AAA5}"/>
              </a:ext>
            </a:extLst>
          </p:cNvPr>
          <p:cNvSpPr txBox="1"/>
          <p:nvPr/>
        </p:nvSpPr>
        <p:spPr>
          <a:xfrm>
            <a:off x="442385" y="2743200"/>
            <a:ext cx="7558615" cy="2015936"/>
          </a:xfrm>
          <a:prstGeom prst="rect">
            <a:avLst/>
          </a:prstGeom>
          <a:noFill/>
        </p:spPr>
        <p:txBody>
          <a:bodyPr wrap="square" rtlCol="0">
            <a:spAutoFit/>
          </a:bodyPr>
          <a:lstStyle/>
          <a:p>
            <a:r>
              <a:rPr lang="en-VN" sz="2500" dirty="0"/>
              <a:t>Gồm 3 phần</a:t>
            </a:r>
          </a:p>
          <a:p>
            <a:pPr marL="285750" indent="-285750">
              <a:buFontTx/>
              <a:buChar char="-"/>
            </a:pPr>
            <a:r>
              <a:rPr lang="en-VN" sz="2500" dirty="0"/>
              <a:t>Màng tế bào : Bao bọc bên ngoài tế bào</a:t>
            </a:r>
          </a:p>
          <a:p>
            <a:pPr marL="285750" indent="-285750">
              <a:buFontTx/>
              <a:buChar char="-"/>
            </a:pPr>
            <a:r>
              <a:rPr lang="en-US" sz="2500" dirty="0" err="1"/>
              <a:t>Tế</a:t>
            </a:r>
            <a:r>
              <a:rPr lang="en-US" sz="2500" dirty="0"/>
              <a:t> </a:t>
            </a:r>
            <a:r>
              <a:rPr lang="en-US" sz="2500" dirty="0" err="1"/>
              <a:t>bào</a:t>
            </a:r>
            <a:r>
              <a:rPr lang="en-US" sz="2500" dirty="0"/>
              <a:t> </a:t>
            </a:r>
            <a:r>
              <a:rPr lang="en-US" sz="2500" dirty="0" err="1"/>
              <a:t>chất</a:t>
            </a:r>
            <a:r>
              <a:rPr lang="en-US" sz="2500" dirty="0"/>
              <a:t>: </a:t>
            </a:r>
            <a:r>
              <a:rPr lang="en-US" sz="2500" dirty="0" err="1"/>
              <a:t>Có</a:t>
            </a:r>
            <a:r>
              <a:rPr lang="en-US" sz="2500" dirty="0"/>
              <a:t> </a:t>
            </a:r>
            <a:r>
              <a:rPr lang="en-US" sz="2500" dirty="0" err="1"/>
              <a:t>ti</a:t>
            </a:r>
            <a:r>
              <a:rPr lang="en-US" sz="2500" dirty="0"/>
              <a:t> </a:t>
            </a:r>
            <a:r>
              <a:rPr lang="en-US" sz="2500" dirty="0" err="1"/>
              <a:t>thể,đa</a:t>
            </a:r>
            <a:r>
              <a:rPr lang="en-US" sz="2500" dirty="0"/>
              <a:t> </a:t>
            </a:r>
            <a:r>
              <a:rPr lang="en-US" sz="2500" dirty="0" err="1"/>
              <a:t>phần</a:t>
            </a:r>
            <a:r>
              <a:rPr lang="en-US" sz="2500" dirty="0"/>
              <a:t> </a:t>
            </a:r>
            <a:r>
              <a:rPr lang="en-US" sz="2500" dirty="0" err="1"/>
              <a:t>không</a:t>
            </a:r>
            <a:r>
              <a:rPr lang="en-US" sz="2500" dirty="0"/>
              <a:t> </a:t>
            </a:r>
            <a:r>
              <a:rPr lang="en-US" sz="2500" dirty="0" err="1"/>
              <a:t>có</a:t>
            </a:r>
            <a:r>
              <a:rPr lang="en-US" sz="2500" dirty="0"/>
              <a:t> </a:t>
            </a:r>
            <a:r>
              <a:rPr lang="en-US" sz="2500" dirty="0" err="1"/>
              <a:t>không</a:t>
            </a:r>
            <a:r>
              <a:rPr lang="en-US" sz="2500" dirty="0"/>
              <a:t> </a:t>
            </a:r>
            <a:r>
              <a:rPr lang="en-US" sz="2500" dirty="0" err="1"/>
              <a:t>bào</a:t>
            </a:r>
            <a:r>
              <a:rPr lang="en-US" sz="2500" dirty="0"/>
              <a:t>, </a:t>
            </a:r>
            <a:r>
              <a:rPr lang="en-US" sz="2500" dirty="0" err="1"/>
              <a:t>một</a:t>
            </a:r>
            <a:r>
              <a:rPr lang="en-US" sz="2500" dirty="0"/>
              <a:t> </a:t>
            </a:r>
            <a:r>
              <a:rPr lang="en-US" sz="2500" dirty="0" err="1"/>
              <a:t>số</a:t>
            </a:r>
            <a:r>
              <a:rPr lang="en-US" sz="2500" dirty="0"/>
              <a:t> </a:t>
            </a:r>
            <a:r>
              <a:rPr lang="en-US" sz="2500" dirty="0" err="1"/>
              <a:t>ít</a:t>
            </a:r>
            <a:r>
              <a:rPr lang="en-US" sz="2500" dirty="0"/>
              <a:t> </a:t>
            </a:r>
            <a:r>
              <a:rPr lang="en-US" sz="2500" dirty="0" err="1"/>
              <a:t>có</a:t>
            </a:r>
            <a:r>
              <a:rPr lang="en-US" sz="2500" dirty="0"/>
              <a:t> </a:t>
            </a:r>
            <a:r>
              <a:rPr lang="en-US" sz="2500" dirty="0" err="1"/>
              <a:t>không</a:t>
            </a:r>
            <a:r>
              <a:rPr lang="en-US" sz="2500" dirty="0"/>
              <a:t> </a:t>
            </a:r>
            <a:r>
              <a:rPr lang="en-US" sz="2500" dirty="0" err="1"/>
              <a:t>bào</a:t>
            </a:r>
            <a:endParaRPr lang="en-US" sz="2500" dirty="0"/>
          </a:p>
          <a:p>
            <a:pPr marL="285750" indent="-285750">
              <a:buFontTx/>
              <a:buChar char="-"/>
            </a:pPr>
            <a:r>
              <a:rPr lang="en-US" sz="2500" dirty="0" err="1"/>
              <a:t>Nhân</a:t>
            </a:r>
            <a:r>
              <a:rPr lang="en-US" sz="2500" dirty="0"/>
              <a:t>: </a:t>
            </a:r>
            <a:r>
              <a:rPr lang="en-US" sz="2500" dirty="0" err="1"/>
              <a:t>Hoàn</a:t>
            </a:r>
            <a:r>
              <a:rPr lang="en-US" sz="2500" dirty="0"/>
              <a:t> </a:t>
            </a:r>
            <a:r>
              <a:rPr lang="en-US" sz="2500" dirty="0" err="1"/>
              <a:t>chỉnh</a:t>
            </a:r>
            <a:endParaRPr lang="en-VN" sz="2500" dirty="0"/>
          </a:p>
        </p:txBody>
      </p:sp>
    </p:spTree>
    <p:extLst>
      <p:ext uri="{BB962C8B-B14F-4D97-AF65-F5344CB8AC3E}">
        <p14:creationId xmlns:p14="http://schemas.microsoft.com/office/powerpoint/2010/main" val="193617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17859C1D-F226-7E42-B8C0-5DB3A7039111}"/>
              </a:ext>
            </a:extLst>
          </p:cNvPr>
          <p:cNvSpPr/>
          <p:nvPr/>
        </p:nvSpPr>
        <p:spPr>
          <a:xfrm>
            <a:off x="621505" y="224350"/>
            <a:ext cx="7900987" cy="8174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rgbClr val="00B050"/>
                </a:solidFill>
                <a:latin typeface="+mj-lt"/>
                <a:ea typeface="+mj-ea"/>
                <a:cs typeface="+mj-cs"/>
              </a:rPr>
              <a:t>2. </a:t>
            </a:r>
            <a:r>
              <a:rPr lang="en-US" sz="4000" b="1" kern="1200" dirty="0" err="1">
                <a:solidFill>
                  <a:srgbClr val="00B050"/>
                </a:solidFill>
                <a:latin typeface="+mj-lt"/>
                <a:ea typeface="+mj-ea"/>
                <a:cs typeface="+mj-cs"/>
              </a:rPr>
              <a:t>Tế</a:t>
            </a:r>
            <a:r>
              <a:rPr lang="en-US" sz="4000" b="1" kern="1200" dirty="0">
                <a:solidFill>
                  <a:srgbClr val="00B050"/>
                </a:solidFill>
                <a:latin typeface="+mj-lt"/>
                <a:ea typeface="+mj-ea"/>
                <a:cs typeface="+mj-cs"/>
              </a:rPr>
              <a:t> </a:t>
            </a:r>
            <a:r>
              <a:rPr lang="en-US" sz="4000" b="1" kern="1200" dirty="0" err="1">
                <a:solidFill>
                  <a:srgbClr val="00B050"/>
                </a:solidFill>
                <a:latin typeface="+mj-lt"/>
                <a:ea typeface="+mj-ea"/>
                <a:cs typeface="+mj-cs"/>
              </a:rPr>
              <a:t>bào</a:t>
            </a:r>
            <a:r>
              <a:rPr lang="en-US" sz="4000" b="1" kern="1200" dirty="0">
                <a:solidFill>
                  <a:srgbClr val="00B050"/>
                </a:solidFill>
                <a:latin typeface="+mj-lt"/>
                <a:ea typeface="+mj-ea"/>
                <a:cs typeface="+mj-cs"/>
              </a:rPr>
              <a:t> </a:t>
            </a:r>
            <a:r>
              <a:rPr lang="en-US" sz="4000" b="1" kern="1200" dirty="0" err="1">
                <a:solidFill>
                  <a:srgbClr val="00B050"/>
                </a:solidFill>
                <a:latin typeface="+mj-lt"/>
                <a:ea typeface="+mj-ea"/>
                <a:cs typeface="+mj-cs"/>
              </a:rPr>
              <a:t>thực</a:t>
            </a:r>
            <a:r>
              <a:rPr lang="en-US" sz="4000" b="1" kern="1200" dirty="0">
                <a:solidFill>
                  <a:srgbClr val="00B050"/>
                </a:solidFill>
                <a:latin typeface="+mj-lt"/>
                <a:ea typeface="+mj-ea"/>
                <a:cs typeface="+mj-cs"/>
              </a:rPr>
              <a:t> </a:t>
            </a:r>
            <a:r>
              <a:rPr lang="en-US" sz="4000" b="1" kern="1200" dirty="0" err="1">
                <a:solidFill>
                  <a:srgbClr val="00B050"/>
                </a:solidFill>
                <a:latin typeface="+mj-lt"/>
                <a:ea typeface="+mj-ea"/>
                <a:cs typeface="+mj-cs"/>
              </a:rPr>
              <a:t>vật</a:t>
            </a:r>
            <a:endParaRPr lang="en-US" sz="4000" b="1" kern="1200" dirty="0">
              <a:solidFill>
                <a:srgbClr val="00B050"/>
              </a:solidFill>
              <a:latin typeface="+mj-lt"/>
              <a:ea typeface="+mj-ea"/>
              <a:cs typeface="+mj-cs"/>
            </a:endParaRPr>
          </a:p>
        </p:txBody>
      </p:sp>
      <p:pic>
        <p:nvPicPr>
          <p:cNvPr id="7" name="Picture 6" descr="Diagram&#10;&#10;Description automatically generated">
            <a:extLst>
              <a:ext uri="{FF2B5EF4-FFF2-40B4-BE49-F238E27FC236}">
                <a16:creationId xmlns:a16="http://schemas.microsoft.com/office/drawing/2014/main" id="{03AE0908-1AF9-7546-A0F9-EBA8225E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1219200"/>
            <a:ext cx="4562474" cy="5029200"/>
          </a:xfrm>
          <a:prstGeom prst="rect">
            <a:avLst/>
          </a:prstGeom>
        </p:spPr>
      </p:pic>
      <p:sp>
        <p:nvSpPr>
          <p:cNvPr id="5" name="AutoShape 2" descr="Bài tập (Chủ đề 7) - Hoc24">
            <a:extLst>
              <a:ext uri="{FF2B5EF4-FFF2-40B4-BE49-F238E27FC236}">
                <a16:creationId xmlns:a16="http://schemas.microsoft.com/office/drawing/2014/main" id="{BF334A05-225A-5B48-86F1-4290199A67E3}"/>
              </a:ext>
            </a:extLst>
          </p:cNvPr>
          <p:cNvSpPr>
            <a:spLocks noChangeAspect="1" noChangeArrowheads="1"/>
          </p:cNvSpPr>
          <p:nvPr/>
        </p:nvSpPr>
        <p:spPr bwMode="auto">
          <a:xfrm>
            <a:off x="4419600" y="3276600"/>
            <a:ext cx="23622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10" name="Rectangle 9">
            <a:extLst>
              <a:ext uri="{FF2B5EF4-FFF2-40B4-BE49-F238E27FC236}">
                <a16:creationId xmlns:a16="http://schemas.microsoft.com/office/drawing/2014/main" id="{40938D73-46BD-3E4E-9B1C-283C7FBD02D4}"/>
              </a:ext>
            </a:extLst>
          </p:cNvPr>
          <p:cNvSpPr/>
          <p:nvPr/>
        </p:nvSpPr>
        <p:spPr>
          <a:xfrm>
            <a:off x="224202" y="1266103"/>
            <a:ext cx="3852500" cy="2923877"/>
          </a:xfrm>
          <a:prstGeom prst="rect">
            <a:avLst/>
          </a:prstGeom>
        </p:spPr>
        <p:txBody>
          <a:bodyPr wrap="square">
            <a:spAutoFit/>
          </a:bodyPr>
          <a:lstStyle/>
          <a:p>
            <a:r>
              <a:rPr lang="en-US" sz="2300" b="1" dirty="0">
                <a:solidFill>
                  <a:schemeClr val="tx2">
                    <a:lumMod val="75000"/>
                  </a:schemeClr>
                </a:solidFill>
                <a:latin typeface="Times New Roman" panose="02020603050405020304" pitchFamily="18" charset="0"/>
                <a:cs typeface="Times New Roman" panose="02020603050405020304" pitchFamily="18" charset="0"/>
              </a:rPr>
              <a:t>Quan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sát</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hình</a:t>
            </a:r>
            <a:r>
              <a:rPr lang="en-US" sz="2300" b="1" dirty="0">
                <a:solidFill>
                  <a:schemeClr val="tx2">
                    <a:lumMod val="75000"/>
                  </a:schemeClr>
                </a:solidFill>
                <a:latin typeface="Times New Roman" panose="02020603050405020304" pitchFamily="18" charset="0"/>
                <a:cs typeface="Times New Roman" panose="02020603050405020304" pitchFamily="18" charset="0"/>
              </a:rPr>
              <a:t> 19.3</a:t>
            </a:r>
          </a:p>
          <a:p>
            <a:r>
              <a:rPr lang="en-US" sz="2300" b="1" dirty="0" err="1">
                <a:solidFill>
                  <a:schemeClr val="tx2">
                    <a:lumMod val="75000"/>
                  </a:schemeClr>
                </a:solidFill>
                <a:latin typeface="Times New Roman" panose="02020603050405020304" pitchFamily="18" charset="0"/>
                <a:cs typeface="Times New Roman" panose="02020603050405020304" pitchFamily="18" charset="0"/>
              </a:rPr>
              <a:t>Hãy</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chú</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thích</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các</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bộ</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phận</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tế</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bào</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thực</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vật</a:t>
            </a:r>
            <a:endParaRPr lang="en-US" sz="2300" b="1" dirty="0">
              <a:solidFill>
                <a:schemeClr val="tx2">
                  <a:lumMod val="75000"/>
                </a:schemeClr>
              </a:solidFill>
              <a:latin typeface="Times New Roman" panose="02020603050405020304" pitchFamily="18" charset="0"/>
              <a:cs typeface="Times New Roman" panose="02020603050405020304" pitchFamily="18" charset="0"/>
            </a:endParaRPr>
          </a:p>
          <a:p>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Một</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số</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từ</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gợi</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ý</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Màng</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tế</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bào</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tế</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bào</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chất,ti</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thể</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nhân</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không</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bào</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thành</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tế</a:t>
            </a:r>
            <a:r>
              <a:rPr lang="en-US" sz="2300" b="1" dirty="0">
                <a:solidFill>
                  <a:schemeClr val="tx2">
                    <a:lumMod val="75000"/>
                  </a:schemeClr>
                </a:solidFill>
                <a:latin typeface="Times New Roman" panose="02020603050405020304" pitchFamily="18" charset="0"/>
                <a:cs typeface="Times New Roman" panose="02020603050405020304" pitchFamily="18" charset="0"/>
              </a:rPr>
              <a:t> </a:t>
            </a:r>
            <a:r>
              <a:rPr lang="en-US" sz="2300" b="1" dirty="0" err="1">
                <a:solidFill>
                  <a:schemeClr val="tx2">
                    <a:lumMod val="75000"/>
                  </a:schemeClr>
                </a:solidFill>
                <a:latin typeface="Times New Roman" panose="02020603050405020304" pitchFamily="18" charset="0"/>
                <a:cs typeface="Times New Roman" panose="02020603050405020304" pitchFamily="18" charset="0"/>
              </a:rPr>
              <a:t>bào</a:t>
            </a:r>
            <a:r>
              <a:rPr lang="en-US" sz="2300" b="1" dirty="0">
                <a:solidFill>
                  <a:schemeClr val="tx2">
                    <a:lumMod val="75000"/>
                  </a:schemeClr>
                </a:solidFill>
                <a:latin typeface="Times New Roman" panose="02020603050405020304" pitchFamily="18" charset="0"/>
                <a:cs typeface="Times New Roman" panose="02020603050405020304" pitchFamily="18" charset="0"/>
              </a:rPr>
              <a:t>)</a:t>
            </a:r>
          </a:p>
          <a:p>
            <a:endParaRPr lang="en-US" sz="2300" b="1" dirty="0">
              <a:solidFill>
                <a:srgbClr val="7030A0"/>
              </a:solidFill>
              <a:latin typeface="Times New Roman" panose="02020603050405020304" pitchFamily="18" charset="0"/>
              <a:cs typeface="Times New Roman" panose="02020603050405020304" pitchFamily="18" charset="0"/>
            </a:endParaRPr>
          </a:p>
          <a:p>
            <a:endParaRPr lang="en-US" sz="2300" b="1" dirty="0">
              <a:solidFill>
                <a:srgbClr val="7030A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18B50E2-FE49-9141-B4B5-868B41719908}"/>
              </a:ext>
            </a:extLst>
          </p:cNvPr>
          <p:cNvSpPr/>
          <p:nvPr/>
        </p:nvSpPr>
        <p:spPr>
          <a:xfrm>
            <a:off x="7234240" y="1778706"/>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1</a:t>
            </a:r>
          </a:p>
        </p:txBody>
      </p:sp>
      <p:sp>
        <p:nvSpPr>
          <p:cNvPr id="15" name="Rectangle 14">
            <a:extLst>
              <a:ext uri="{FF2B5EF4-FFF2-40B4-BE49-F238E27FC236}">
                <a16:creationId xmlns:a16="http://schemas.microsoft.com/office/drawing/2014/main" id="{DB7032A5-8B76-9145-814A-128C1C233EA6}"/>
              </a:ext>
            </a:extLst>
          </p:cNvPr>
          <p:cNvSpPr/>
          <p:nvPr/>
        </p:nvSpPr>
        <p:spPr>
          <a:xfrm>
            <a:off x="7648575" y="2768796"/>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2</a:t>
            </a:r>
          </a:p>
        </p:txBody>
      </p:sp>
      <p:sp>
        <p:nvSpPr>
          <p:cNvPr id="16" name="Rectangle 15">
            <a:extLst>
              <a:ext uri="{FF2B5EF4-FFF2-40B4-BE49-F238E27FC236}">
                <a16:creationId xmlns:a16="http://schemas.microsoft.com/office/drawing/2014/main" id="{64DECDFE-0303-0540-B38D-596AF1256389}"/>
              </a:ext>
            </a:extLst>
          </p:cNvPr>
          <p:cNvSpPr/>
          <p:nvPr/>
        </p:nvSpPr>
        <p:spPr>
          <a:xfrm>
            <a:off x="7372350" y="3715474"/>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3</a:t>
            </a:r>
          </a:p>
        </p:txBody>
      </p:sp>
      <p:sp>
        <p:nvSpPr>
          <p:cNvPr id="17" name="Rectangle 16">
            <a:extLst>
              <a:ext uri="{FF2B5EF4-FFF2-40B4-BE49-F238E27FC236}">
                <a16:creationId xmlns:a16="http://schemas.microsoft.com/office/drawing/2014/main" id="{F44494FA-8886-854D-A557-3943569D6BAB}"/>
              </a:ext>
            </a:extLst>
          </p:cNvPr>
          <p:cNvSpPr/>
          <p:nvPr/>
        </p:nvSpPr>
        <p:spPr>
          <a:xfrm>
            <a:off x="4241005" y="1808341"/>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4</a:t>
            </a:r>
          </a:p>
        </p:txBody>
      </p:sp>
      <p:sp>
        <p:nvSpPr>
          <p:cNvPr id="18" name="Rectangle 17">
            <a:extLst>
              <a:ext uri="{FF2B5EF4-FFF2-40B4-BE49-F238E27FC236}">
                <a16:creationId xmlns:a16="http://schemas.microsoft.com/office/drawing/2014/main" id="{58DC2CFC-4A13-114C-9E1E-1F21BF112DF9}"/>
              </a:ext>
            </a:extLst>
          </p:cNvPr>
          <p:cNvSpPr/>
          <p:nvPr/>
        </p:nvSpPr>
        <p:spPr>
          <a:xfrm>
            <a:off x="4076702" y="2702631"/>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5</a:t>
            </a:r>
          </a:p>
        </p:txBody>
      </p:sp>
      <p:sp>
        <p:nvSpPr>
          <p:cNvPr id="19" name="Rectangle 18">
            <a:extLst>
              <a:ext uri="{FF2B5EF4-FFF2-40B4-BE49-F238E27FC236}">
                <a16:creationId xmlns:a16="http://schemas.microsoft.com/office/drawing/2014/main" id="{5F144959-3C38-B943-862E-15F5E7EC042B}"/>
              </a:ext>
            </a:extLst>
          </p:cNvPr>
          <p:cNvSpPr/>
          <p:nvPr/>
        </p:nvSpPr>
        <p:spPr>
          <a:xfrm>
            <a:off x="4026698" y="3566755"/>
            <a:ext cx="1066800" cy="735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dirty="0"/>
              <a:t>6</a:t>
            </a:r>
          </a:p>
        </p:txBody>
      </p:sp>
    </p:spTree>
    <p:extLst>
      <p:ext uri="{BB962C8B-B14F-4D97-AF65-F5344CB8AC3E}">
        <p14:creationId xmlns:p14="http://schemas.microsoft.com/office/powerpoint/2010/main" val="11197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9"/>
                                        </p:tgtEl>
                                        <p:attrNameLst>
                                          <p:attrName>ppt_x</p:attrName>
                                        </p:attrNameLst>
                                      </p:cBhvr>
                                      <p:tavLst>
                                        <p:tav tm="0">
                                          <p:val>
                                            <p:strVal val="ppt_x"/>
                                          </p:val>
                                        </p:tav>
                                        <p:tav tm="100000">
                                          <p:val>
                                            <p:strVal val="ppt_x"/>
                                          </p:val>
                                        </p:tav>
                                      </p:tavLst>
                                    </p:anim>
                                    <p:anim calcmode="lin" valueType="num">
                                      <p:cBhvr additive="base">
                                        <p:cTn id="63" dur="500"/>
                                        <p:tgtEl>
                                          <p:spTgt spid="19"/>
                                        </p:tgtEl>
                                        <p:attrNameLst>
                                          <p:attrName>ppt_y</p:attrName>
                                        </p:attrNameLst>
                                      </p:cBhvr>
                                      <p:tavLst>
                                        <p:tav tm="0">
                                          <p:val>
                                            <p:strVal val="ppt_y"/>
                                          </p:val>
                                        </p:tav>
                                        <p:tav tm="100000">
                                          <p:val>
                                            <p:strVal val="1+ppt_h/2"/>
                                          </p:val>
                                        </p:tav>
                                      </p:tavLst>
                                    </p:anim>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8" grpId="0" animBg="1"/>
      <p:bldP spid="8"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5"/>
            <a:ext cx="5401456" cy="1508760"/>
          </a:xfrm>
          <a:prstGeom prst="rect">
            <a:avLst/>
          </a:prstGeom>
          <a:solidFill>
            <a:srgbClr val="4E3F6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2"/>
            <a:ext cx="1396288" cy="1506594"/>
          </a:xfrm>
          <a:prstGeom prst="rect">
            <a:avLst/>
          </a:prstGeom>
          <a:solidFill>
            <a:srgbClr val="8DED18">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2130552"/>
            <a:ext cx="5404104" cy="4270248"/>
          </a:xfrm>
          <a:prstGeom prst="rect">
            <a:avLst/>
          </a:prstGeom>
          <a:solidFill>
            <a:srgbClr val="8DED1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Quan sát hình 2.3 và 2.4, lập bảng so sánh sự giống nhau và khác nhau về  thành phần cấu tạo giữa tế bào động vật và tế bào thực vật. | [">
            <a:extLst>
              <a:ext uri="{FF2B5EF4-FFF2-40B4-BE49-F238E27FC236}">
                <a16:creationId xmlns:a16="http://schemas.microsoft.com/office/drawing/2014/main" id="{CC6D8FCD-7025-C145-B5A2-DA7FA82B8E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606" y="2127680"/>
            <a:ext cx="6301140" cy="427024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2127680"/>
            <a:ext cx="2915493"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78B6FB-C7C1-2A4B-9BA4-068D75307711}"/>
              </a:ext>
            </a:extLst>
          </p:cNvPr>
          <p:cNvSpPr/>
          <p:nvPr/>
        </p:nvSpPr>
        <p:spPr>
          <a:xfrm>
            <a:off x="6934200" y="2393792"/>
            <a:ext cx="1667942" cy="3740893"/>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26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9DCEEF8-129C-6349-81BC-FE923372F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80" y="2016073"/>
            <a:ext cx="4724400" cy="4267200"/>
          </a:xfrm>
          <a:prstGeom prst="rect">
            <a:avLst/>
          </a:prstGeom>
        </p:spPr>
      </p:pic>
      <p:sp>
        <p:nvSpPr>
          <p:cNvPr id="7" name="TextBox 6">
            <a:extLst>
              <a:ext uri="{FF2B5EF4-FFF2-40B4-BE49-F238E27FC236}">
                <a16:creationId xmlns:a16="http://schemas.microsoft.com/office/drawing/2014/main" id="{89B253C7-4F3C-5B41-843C-043A4F6AF525}"/>
              </a:ext>
            </a:extLst>
          </p:cNvPr>
          <p:cNvSpPr txBox="1"/>
          <p:nvPr/>
        </p:nvSpPr>
        <p:spPr>
          <a:xfrm>
            <a:off x="148590" y="179940"/>
            <a:ext cx="8995410" cy="1246495"/>
          </a:xfrm>
          <a:prstGeom prst="rect">
            <a:avLst/>
          </a:prstGeom>
          <a:noFill/>
        </p:spPr>
        <p:txBody>
          <a:bodyPr wrap="square" rtlCol="0">
            <a:spAutoFit/>
          </a:bodyPr>
          <a:lstStyle/>
          <a:p>
            <a:r>
              <a:rPr lang="en-VN" dirty="0"/>
              <a:t> </a:t>
            </a:r>
            <a:r>
              <a:rPr lang="en-VN" sz="2500" b="1" dirty="0"/>
              <a:t>Cấu tạo : 4 phần:</a:t>
            </a:r>
          </a:p>
          <a:p>
            <a:pPr algn="ctr"/>
            <a:r>
              <a:rPr lang="en-VN" sz="2500" b="1" dirty="0"/>
              <a:t>Ngoài 3 phần chính là màng tế bào, tế bào chất , nhân thì </a:t>
            </a:r>
          </a:p>
          <a:p>
            <a:pPr algn="ctr"/>
            <a:r>
              <a:rPr lang="en-VN" sz="2500" b="1" dirty="0"/>
              <a:t>bên ngoài có thành tế bào</a:t>
            </a:r>
          </a:p>
        </p:txBody>
      </p:sp>
      <p:sp>
        <p:nvSpPr>
          <p:cNvPr id="8" name="TextBox 7">
            <a:extLst>
              <a:ext uri="{FF2B5EF4-FFF2-40B4-BE49-F238E27FC236}">
                <a16:creationId xmlns:a16="http://schemas.microsoft.com/office/drawing/2014/main" id="{6AB27DC5-5ABA-0840-BC9E-5474B3CEE9A5}"/>
              </a:ext>
            </a:extLst>
          </p:cNvPr>
          <p:cNvSpPr txBox="1"/>
          <p:nvPr/>
        </p:nvSpPr>
        <p:spPr>
          <a:xfrm>
            <a:off x="274320" y="1415909"/>
            <a:ext cx="3505200" cy="1200329"/>
          </a:xfrm>
          <a:prstGeom prst="rect">
            <a:avLst/>
          </a:prstGeom>
          <a:noFill/>
        </p:spPr>
        <p:txBody>
          <a:bodyPr wrap="square" rtlCol="0">
            <a:spAutoFit/>
          </a:bodyPr>
          <a:lstStyle/>
          <a:p>
            <a:r>
              <a:rPr lang="en-VN" b="1" dirty="0">
                <a:solidFill>
                  <a:srgbClr val="C00000"/>
                </a:solidFill>
              </a:rPr>
              <a:t>- Thành tế bào: </a:t>
            </a:r>
            <a:r>
              <a:rPr lang="en-VN" dirty="0"/>
              <a:t>bao bọc bên ngoài màng tế bào gúp bảo vệ tế bào và làm cho tế bào có hình dạng nhất định</a:t>
            </a:r>
          </a:p>
        </p:txBody>
      </p:sp>
      <p:sp>
        <p:nvSpPr>
          <p:cNvPr id="9" name="TextBox 8">
            <a:extLst>
              <a:ext uri="{FF2B5EF4-FFF2-40B4-BE49-F238E27FC236}">
                <a16:creationId xmlns:a16="http://schemas.microsoft.com/office/drawing/2014/main" id="{2B8D0231-EEF2-2941-B43D-BF4472C7092E}"/>
              </a:ext>
            </a:extLst>
          </p:cNvPr>
          <p:cNvSpPr txBox="1"/>
          <p:nvPr/>
        </p:nvSpPr>
        <p:spPr>
          <a:xfrm>
            <a:off x="274320" y="3526852"/>
            <a:ext cx="3505200" cy="1754326"/>
          </a:xfrm>
          <a:prstGeom prst="rect">
            <a:avLst/>
          </a:prstGeom>
          <a:noFill/>
        </p:spPr>
        <p:txBody>
          <a:bodyPr wrap="square" rtlCol="0">
            <a:spAutoFit/>
          </a:bodyPr>
          <a:lstStyle/>
          <a:p>
            <a:r>
              <a:rPr lang="en-VN" b="1" dirty="0">
                <a:solidFill>
                  <a:srgbClr val="C00000"/>
                </a:solidFill>
              </a:rPr>
              <a:t>- Tế bào chất: </a:t>
            </a:r>
            <a:r>
              <a:rPr lang="en-VN" dirty="0"/>
              <a:t>Có ti thể, không bào, lục lạp.</a:t>
            </a:r>
          </a:p>
          <a:p>
            <a:r>
              <a:rPr lang="en-VN" b="1" dirty="0">
                <a:solidFill>
                  <a:srgbClr val="00B050"/>
                </a:solidFill>
              </a:rPr>
              <a:t>+ Lục lạp  </a:t>
            </a:r>
            <a:r>
              <a:rPr lang="en-VN" dirty="0"/>
              <a:t>giúp hấp thụ ánh sáng mặt trời trong quá trình quang hợp để tổng hợp chất hữu cơ</a:t>
            </a:r>
          </a:p>
          <a:p>
            <a:r>
              <a:rPr lang="en-VN" b="1" dirty="0">
                <a:solidFill>
                  <a:srgbClr val="00B050"/>
                </a:solidFill>
              </a:rPr>
              <a:t>+ Không bào</a:t>
            </a:r>
            <a:r>
              <a:rPr lang="en-VN" dirty="0"/>
              <a:t>: Chứa chất dự trữ</a:t>
            </a:r>
          </a:p>
        </p:txBody>
      </p:sp>
      <p:sp>
        <p:nvSpPr>
          <p:cNvPr id="10" name="TextBox 9">
            <a:extLst>
              <a:ext uri="{FF2B5EF4-FFF2-40B4-BE49-F238E27FC236}">
                <a16:creationId xmlns:a16="http://schemas.microsoft.com/office/drawing/2014/main" id="{86401F08-457A-3840-B2D6-0F65CD5450E0}"/>
              </a:ext>
            </a:extLst>
          </p:cNvPr>
          <p:cNvSpPr txBox="1"/>
          <p:nvPr/>
        </p:nvSpPr>
        <p:spPr>
          <a:xfrm>
            <a:off x="304800" y="5438281"/>
            <a:ext cx="3505200" cy="369332"/>
          </a:xfrm>
          <a:prstGeom prst="rect">
            <a:avLst/>
          </a:prstGeom>
          <a:noFill/>
        </p:spPr>
        <p:txBody>
          <a:bodyPr wrap="square" rtlCol="0">
            <a:spAutoFit/>
          </a:bodyPr>
          <a:lstStyle/>
          <a:p>
            <a:r>
              <a:rPr lang="en-US" b="1" dirty="0">
                <a:solidFill>
                  <a:srgbClr val="C00000"/>
                </a:solidFill>
              </a:rPr>
              <a:t>- N</a:t>
            </a:r>
            <a:r>
              <a:rPr lang="en-VN" b="1" dirty="0">
                <a:solidFill>
                  <a:srgbClr val="C00000"/>
                </a:solidFill>
              </a:rPr>
              <a:t>hân: </a:t>
            </a:r>
            <a:r>
              <a:rPr lang="en-VN" dirty="0"/>
              <a:t>Hoàn chỉnh</a:t>
            </a:r>
          </a:p>
        </p:txBody>
      </p:sp>
      <p:sp>
        <p:nvSpPr>
          <p:cNvPr id="11" name="TextBox 10">
            <a:extLst>
              <a:ext uri="{FF2B5EF4-FFF2-40B4-BE49-F238E27FC236}">
                <a16:creationId xmlns:a16="http://schemas.microsoft.com/office/drawing/2014/main" id="{9CDDD7EB-B5BC-7A41-BA8F-E02EE5EC244D}"/>
              </a:ext>
            </a:extLst>
          </p:cNvPr>
          <p:cNvSpPr txBox="1"/>
          <p:nvPr/>
        </p:nvSpPr>
        <p:spPr>
          <a:xfrm>
            <a:off x="281940" y="2684818"/>
            <a:ext cx="3505200" cy="646331"/>
          </a:xfrm>
          <a:prstGeom prst="rect">
            <a:avLst/>
          </a:prstGeom>
          <a:noFill/>
        </p:spPr>
        <p:txBody>
          <a:bodyPr wrap="square" rtlCol="0">
            <a:spAutoFit/>
          </a:bodyPr>
          <a:lstStyle/>
          <a:p>
            <a:r>
              <a:rPr lang="en-US" b="1" dirty="0">
                <a:solidFill>
                  <a:srgbClr val="C00000"/>
                </a:solidFill>
              </a:rPr>
              <a:t>- </a:t>
            </a:r>
            <a:r>
              <a:rPr lang="vi-VN" b="1" dirty="0">
                <a:solidFill>
                  <a:srgbClr val="C00000"/>
                </a:solidFill>
              </a:rPr>
              <a:t>Màng tế bào</a:t>
            </a:r>
            <a:r>
              <a:rPr lang="vi-VN" dirty="0"/>
              <a:t>: Bao bọc bên ngoài tế  bào chất</a:t>
            </a:r>
            <a:endParaRPr lang="en-VN" dirty="0"/>
          </a:p>
        </p:txBody>
      </p:sp>
    </p:spTree>
    <p:extLst>
      <p:ext uri="{BB962C8B-B14F-4D97-AF65-F5344CB8AC3E}">
        <p14:creationId xmlns:p14="http://schemas.microsoft.com/office/powerpoint/2010/main" val="3553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47225-B488-E048-A215-685B7F9E337E}"/>
              </a:ext>
            </a:extLst>
          </p:cNvPr>
          <p:cNvSpPr/>
          <p:nvPr/>
        </p:nvSpPr>
        <p:spPr>
          <a:xfrm>
            <a:off x="0" y="533400"/>
            <a:ext cx="4449144" cy="7392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dirty="0">
                <a:latin typeface="+mj-lt"/>
                <a:ea typeface="+mj-ea"/>
                <a:cs typeface="+mj-cs"/>
              </a:rPr>
              <a:t>2</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Tế</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bào</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thực</a:t>
            </a:r>
            <a:r>
              <a:rPr lang="en-US" sz="3800" b="1" kern="1200" dirty="0">
                <a:solidFill>
                  <a:schemeClr val="tx1"/>
                </a:solidFill>
                <a:latin typeface="+mj-lt"/>
                <a:ea typeface="+mj-ea"/>
                <a:cs typeface="+mj-cs"/>
              </a:rPr>
              <a:t> </a:t>
            </a:r>
            <a:r>
              <a:rPr lang="en-US" sz="3800" b="1" kern="1200" dirty="0" err="1">
                <a:solidFill>
                  <a:schemeClr val="tx1"/>
                </a:solidFill>
                <a:latin typeface="+mj-lt"/>
                <a:ea typeface="+mj-ea"/>
                <a:cs typeface="+mj-cs"/>
              </a:rPr>
              <a:t>vật</a:t>
            </a:r>
            <a:endParaRPr lang="en-US" sz="3800" b="1" kern="1200" dirty="0">
              <a:solidFill>
                <a:schemeClr val="tx1"/>
              </a:solidFill>
              <a:latin typeface="+mj-lt"/>
              <a:ea typeface="+mj-ea"/>
              <a:cs typeface="+mj-cs"/>
            </a:endParaRPr>
          </a:p>
        </p:txBody>
      </p:sp>
      <p:pic>
        <p:nvPicPr>
          <p:cNvPr id="5" name="Picture 4" descr="Drawing Love GIF by Ai and Aiko">
            <a:extLst>
              <a:ext uri="{FF2B5EF4-FFF2-40B4-BE49-F238E27FC236}">
                <a16:creationId xmlns:a16="http://schemas.microsoft.com/office/drawing/2014/main" id="{1CC013B0-C09C-C844-B63E-8FE91416FE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7391400" y="533400"/>
            <a:ext cx="1401230" cy="13705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D9302F-FF7C-6447-8A89-0AE6CA69E6DA}"/>
              </a:ext>
            </a:extLst>
          </p:cNvPr>
          <p:cNvSpPr txBox="1"/>
          <p:nvPr/>
        </p:nvSpPr>
        <p:spPr>
          <a:xfrm>
            <a:off x="360895" y="1676400"/>
            <a:ext cx="7558615" cy="2015936"/>
          </a:xfrm>
          <a:prstGeom prst="rect">
            <a:avLst/>
          </a:prstGeom>
          <a:noFill/>
        </p:spPr>
        <p:txBody>
          <a:bodyPr wrap="square" rtlCol="0">
            <a:spAutoFit/>
          </a:bodyPr>
          <a:lstStyle/>
          <a:p>
            <a:r>
              <a:rPr lang="en-VN" sz="2500" dirty="0"/>
              <a:t>Gồm 4 phần</a:t>
            </a:r>
          </a:p>
          <a:p>
            <a:r>
              <a:rPr lang="en-VN" sz="2500" dirty="0"/>
              <a:t>- Thành tế bào: Nằm ngoài màng tế bào</a:t>
            </a:r>
          </a:p>
          <a:p>
            <a:pPr marL="285750" indent="-285750">
              <a:buFontTx/>
              <a:buChar char="-"/>
            </a:pPr>
            <a:r>
              <a:rPr lang="en-VN" sz="2500" dirty="0"/>
              <a:t>Màng tế bào : Bao bọc bên ngoài tế bào</a:t>
            </a:r>
          </a:p>
          <a:p>
            <a:pPr marL="285750" indent="-285750">
              <a:buFontTx/>
              <a:buChar char="-"/>
            </a:pPr>
            <a:r>
              <a:rPr lang="en-US" sz="2500" dirty="0" err="1"/>
              <a:t>Tế</a:t>
            </a:r>
            <a:r>
              <a:rPr lang="en-US" sz="2500" dirty="0"/>
              <a:t> </a:t>
            </a:r>
            <a:r>
              <a:rPr lang="en-US" sz="2500" dirty="0" err="1"/>
              <a:t>bào</a:t>
            </a:r>
            <a:r>
              <a:rPr lang="en-US" sz="2500" dirty="0"/>
              <a:t> </a:t>
            </a:r>
            <a:r>
              <a:rPr lang="en-US" sz="2500" dirty="0" err="1"/>
              <a:t>chất</a:t>
            </a:r>
            <a:r>
              <a:rPr lang="en-US" sz="2500" dirty="0"/>
              <a:t>: </a:t>
            </a:r>
            <a:r>
              <a:rPr lang="en-US" sz="2500" dirty="0" err="1"/>
              <a:t>Có</a:t>
            </a:r>
            <a:r>
              <a:rPr lang="en-US" sz="2500" dirty="0"/>
              <a:t> </a:t>
            </a:r>
            <a:r>
              <a:rPr lang="en-US" sz="2500" dirty="0" err="1"/>
              <a:t>ti</a:t>
            </a:r>
            <a:r>
              <a:rPr lang="en-US" sz="2500" dirty="0"/>
              <a:t> </a:t>
            </a:r>
            <a:r>
              <a:rPr lang="en-US" sz="2500" dirty="0" err="1"/>
              <a:t>thể</a:t>
            </a:r>
            <a:r>
              <a:rPr lang="en-US" sz="2500" dirty="0"/>
              <a:t>, </a:t>
            </a:r>
            <a:r>
              <a:rPr lang="en-US" sz="2500" dirty="0" err="1"/>
              <a:t>không</a:t>
            </a:r>
            <a:r>
              <a:rPr lang="en-US" sz="2500" dirty="0"/>
              <a:t> </a:t>
            </a:r>
            <a:r>
              <a:rPr lang="en-US" sz="2500" dirty="0" err="1"/>
              <a:t>bào</a:t>
            </a:r>
            <a:r>
              <a:rPr lang="en-US" sz="2500" dirty="0"/>
              <a:t>, </a:t>
            </a:r>
            <a:r>
              <a:rPr lang="en-US" sz="2500" dirty="0" err="1"/>
              <a:t>lục</a:t>
            </a:r>
            <a:r>
              <a:rPr lang="en-US" sz="2500" dirty="0"/>
              <a:t> </a:t>
            </a:r>
            <a:r>
              <a:rPr lang="en-US" sz="2500" dirty="0" err="1"/>
              <a:t>lạp</a:t>
            </a:r>
            <a:endParaRPr lang="en-US" sz="2500" dirty="0"/>
          </a:p>
          <a:p>
            <a:pPr marL="285750" indent="-285750">
              <a:buFontTx/>
              <a:buChar char="-"/>
            </a:pPr>
            <a:r>
              <a:rPr lang="en-US" sz="2500" dirty="0" err="1"/>
              <a:t>Nhân</a:t>
            </a:r>
            <a:r>
              <a:rPr lang="en-US" sz="2500" dirty="0"/>
              <a:t>: </a:t>
            </a:r>
            <a:r>
              <a:rPr lang="en-US" sz="2500" dirty="0" err="1"/>
              <a:t>Hoàn</a:t>
            </a:r>
            <a:r>
              <a:rPr lang="en-US" sz="2500" dirty="0"/>
              <a:t> </a:t>
            </a:r>
            <a:r>
              <a:rPr lang="en-US" sz="2500" dirty="0" err="1"/>
              <a:t>chỉnh</a:t>
            </a:r>
            <a:endParaRPr lang="en-VN" sz="2500" dirty="0"/>
          </a:p>
        </p:txBody>
      </p:sp>
    </p:spTree>
    <p:extLst>
      <p:ext uri="{BB962C8B-B14F-4D97-AF65-F5344CB8AC3E}">
        <p14:creationId xmlns:p14="http://schemas.microsoft.com/office/powerpoint/2010/main" val="156043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9963" y="517996"/>
            <a:ext cx="5539337" cy="477054"/>
          </a:xfrm>
          <a:prstGeom prst="rect">
            <a:avLst/>
          </a:prstGeom>
        </p:spPr>
        <p:txBody>
          <a:bodyPr wrap="none">
            <a:spAutoFit/>
          </a:bodyPr>
          <a:lstStyle/>
          <a:p>
            <a:r>
              <a:rPr lang="en-US" sz="2500" b="1" dirty="0">
                <a:solidFill>
                  <a:srgbClr val="7030A0"/>
                </a:solidFill>
                <a:latin typeface="Times New Roman" panose="02020603050405020304" pitchFamily="18" charset="0"/>
                <a:cs typeface="Times New Roman" panose="02020603050405020304" pitchFamily="18" charset="0"/>
              </a:rPr>
              <a:t>III.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động</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vật</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và</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thực</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vật</a:t>
            </a:r>
            <a:r>
              <a:rPr lang="en-US" sz="2500" b="1" dirty="0">
                <a:solidFill>
                  <a:srgbClr val="7030A0"/>
                </a:solidFill>
                <a:latin typeface="Times New Roman" panose="02020603050405020304" pitchFamily="18" charset="0"/>
                <a:cs typeface="Times New Roman" panose="02020603050405020304" pitchFamily="18" charset="0"/>
              </a:rPr>
              <a:t>:</a:t>
            </a:r>
            <a:endParaRPr lang="en-US" sz="2500" b="1" dirty="0">
              <a:solidFill>
                <a:srgbClr val="7030A0"/>
              </a:solidFill>
            </a:endParaRPr>
          </a:p>
        </p:txBody>
      </p:sp>
      <p:pic>
        <p:nvPicPr>
          <p:cNvPr id="3" name="Picture 2"/>
          <p:cNvPicPr>
            <a:picLocks noChangeAspect="1"/>
          </p:cNvPicPr>
          <p:nvPr/>
        </p:nvPicPr>
        <p:blipFill rotWithShape="1">
          <a:blip r:embed="rId2"/>
          <a:srcRect l="2629" t="28987" b="18936"/>
          <a:stretch/>
        </p:blipFill>
        <p:spPr>
          <a:xfrm>
            <a:off x="451824" y="1674229"/>
            <a:ext cx="3272828" cy="2777150"/>
          </a:xfrm>
          <a:prstGeom prst="rect">
            <a:avLst/>
          </a:prstGeom>
        </p:spPr>
      </p:pic>
      <p:pic>
        <p:nvPicPr>
          <p:cNvPr id="16" name="Picture 15"/>
          <p:cNvPicPr>
            <a:picLocks noChangeAspect="1"/>
          </p:cNvPicPr>
          <p:nvPr/>
        </p:nvPicPr>
        <p:blipFill rotWithShape="1">
          <a:blip r:embed="rId3"/>
          <a:srcRect l="1" t="30182" r="12587" b="29725"/>
          <a:stretch/>
        </p:blipFill>
        <p:spPr>
          <a:xfrm>
            <a:off x="4572000" y="1835099"/>
            <a:ext cx="3761714" cy="3067287"/>
          </a:xfrm>
          <a:prstGeom prst="rect">
            <a:avLst/>
          </a:prstGeom>
        </p:spPr>
      </p:pic>
      <p:sp>
        <p:nvSpPr>
          <p:cNvPr id="17" name="Rectangle 16"/>
          <p:cNvSpPr/>
          <p:nvPr/>
        </p:nvSpPr>
        <p:spPr>
          <a:xfrm>
            <a:off x="4338873" y="1828061"/>
            <a:ext cx="2288263"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Không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endParaRPr lang="en-US" sz="1200" b="1"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7183924" y="4113405"/>
            <a:ext cx="1276540"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Thành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r>
              <a:rPr lang="en-US" sz="1200" b="1" dirty="0">
                <a:latin typeface="Times New Roman" panose="02020603050405020304" pitchFamily="18" charset="0"/>
                <a:cs typeface="Times New Roman" panose="02020603050405020304" pitchFamily="18" charset="0"/>
              </a:rPr>
              <a:t> </a:t>
            </a:r>
          </a:p>
          <a:p>
            <a:pPr algn="ctr"/>
            <a:endParaRPr lang="en-US"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8038911" y="3539332"/>
            <a:ext cx="843105" cy="276999"/>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Lục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lạp</a:t>
            </a:r>
            <a:endParaRPr lang="en-US" sz="1200" dirty="0">
              <a:latin typeface="Times New Roman" panose="02020603050405020304" pitchFamily="18" charset="0"/>
              <a:cs typeface="Times New Roman" panose="02020603050405020304" pitchFamily="18" charset="0"/>
            </a:endParaRPr>
          </a:p>
        </p:txBody>
      </p:sp>
      <p:sp>
        <p:nvSpPr>
          <p:cNvPr id="21" name="Oval Callout 20"/>
          <p:cNvSpPr/>
          <p:nvPr/>
        </p:nvSpPr>
        <p:spPr>
          <a:xfrm>
            <a:off x="122221" y="4895348"/>
            <a:ext cx="8961800" cy="1044398"/>
          </a:xfrm>
          <a:prstGeom prst="wedgeEllipseCallout">
            <a:avLst>
              <a:gd name="adj1" fmla="val -3282"/>
              <a:gd name="adj2" fmla="val -6971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latin typeface="Times New Roman" panose="02020603050405020304" pitchFamily="18" charset="0"/>
                <a:cs typeface="Times New Roman" panose="02020603050405020304" pitchFamily="18" charset="0"/>
              </a:rPr>
              <a:t>Quan </a:t>
            </a:r>
            <a:r>
              <a:rPr lang="en-US" sz="2100" dirty="0" err="1">
                <a:solidFill>
                  <a:schemeClr val="bg1"/>
                </a:solidFill>
                <a:latin typeface="Times New Roman" panose="02020603050405020304" pitchFamily="18" charset="0"/>
                <a:cs typeface="Times New Roman" panose="02020603050405020304" pitchFamily="18" charset="0"/>
              </a:rPr>
              <a:t>sát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hình</a:t>
            </a:r>
            <a:r>
              <a:rPr lang="en-US" sz="2100" dirty="0">
                <a:solidFill>
                  <a:schemeClr val="bg1"/>
                </a:solidFill>
                <a:latin typeface="Times New Roman" panose="02020603050405020304" pitchFamily="18" charset="0"/>
                <a:cs typeface="Times New Roman" panose="02020603050405020304" pitchFamily="18" charset="0"/>
              </a:rPr>
              <a:t> 2.3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2.4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qua </a:t>
            </a:r>
            <a:r>
              <a:rPr lang="en-US" sz="2100" dirty="0" err="1">
                <a:solidFill>
                  <a:schemeClr val="bg1"/>
                </a:solidFill>
                <a:latin typeface="Times New Roman" panose="02020603050405020304" pitchFamily="18" charset="0"/>
                <a:cs typeface="Times New Roman" panose="02020603050405020304" pitchFamily="18" charset="0"/>
              </a:rPr>
              <a:t>phần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hiểu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bảng</a:t>
            </a:r>
            <a:r>
              <a:rPr lang="en-US" sz="2100" dirty="0">
                <a:solidFill>
                  <a:schemeClr val="bg1"/>
                </a:solidFill>
                <a:latin typeface="Times New Roman" panose="02020603050405020304" pitchFamily="18" charset="0"/>
                <a:cs typeface="Times New Roman" panose="02020603050405020304" pitchFamily="18" charset="0"/>
              </a:rPr>
              <a:t> so </a:t>
            </a:r>
            <a:r>
              <a:rPr lang="en-US" sz="2100" dirty="0" err="1">
                <a:solidFill>
                  <a:schemeClr val="bg1"/>
                </a:solidFill>
                <a:latin typeface="Times New Roman" panose="02020603050405020304" pitchFamily="18" charset="0"/>
                <a:cs typeface="Times New Roman" panose="02020603050405020304" pitchFamily="18" charset="0"/>
              </a:rPr>
              <a:t>sánh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sự</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giống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nhau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thành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phần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cấu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tạo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giữa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tế</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động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tế</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thực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endParaRPr lang="en-US" sz="2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3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728" y="225198"/>
            <a:ext cx="9084021" cy="64945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C00000"/>
                </a:solidFill>
                <a:latin typeface="Times New Roman" panose="02020603050405020304" pitchFamily="18" charset="0"/>
                <a:cs typeface="Times New Roman" panose="02020603050405020304" pitchFamily="18" charset="0"/>
              </a:rPr>
              <a:t>BÀI 19: CẤU TẠO VÀ CHỨC NĂNG CÁC </a:t>
            </a:r>
          </a:p>
          <a:p>
            <a:pPr algn="ctr"/>
            <a:r>
              <a:rPr lang="en-US" sz="3000" b="1" dirty="0">
                <a:solidFill>
                  <a:srgbClr val="C00000"/>
                </a:solidFill>
                <a:latin typeface="Times New Roman" panose="02020603050405020304" pitchFamily="18" charset="0"/>
                <a:cs typeface="Times New Roman" panose="02020603050405020304" pitchFamily="18" charset="0"/>
              </a:rPr>
              <a:t>THÀNH PHẦN CỦA TẾ BÀO( </a:t>
            </a:r>
            <a:r>
              <a:rPr lang="en-US" sz="3000" b="1" dirty="0" err="1">
                <a:solidFill>
                  <a:srgbClr val="C00000"/>
                </a:solidFill>
                <a:latin typeface="Times New Roman" panose="02020603050405020304" pitchFamily="18" charset="0"/>
                <a:cs typeface="Times New Roman" panose="02020603050405020304" pitchFamily="18" charset="0"/>
              </a:rPr>
              <a:t>Tiết</a:t>
            </a:r>
            <a:r>
              <a:rPr lang="en-US" sz="3000" b="1" dirty="0">
                <a:solidFill>
                  <a:srgbClr val="C00000"/>
                </a:solidFill>
                <a:latin typeface="Times New Roman" panose="02020603050405020304" pitchFamily="18" charset="0"/>
                <a:cs typeface="Times New Roman" panose="02020603050405020304" pitchFamily="18" charset="0"/>
              </a:rPr>
              <a:t> 3)</a:t>
            </a:r>
          </a:p>
        </p:txBody>
      </p:sp>
      <p:sp>
        <p:nvSpPr>
          <p:cNvPr id="5" name="Rectangle 4"/>
          <p:cNvSpPr/>
          <p:nvPr/>
        </p:nvSpPr>
        <p:spPr>
          <a:xfrm>
            <a:off x="1383795" y="1028645"/>
            <a:ext cx="7080785" cy="553998"/>
          </a:xfrm>
          <a:prstGeom prst="rect">
            <a:avLst/>
          </a:prstGeom>
        </p:spPr>
        <p:txBody>
          <a:bodyPr wrap="none">
            <a:spAutoFit/>
          </a:bodyPr>
          <a:lstStyle/>
          <a:p>
            <a:r>
              <a:rPr lang="en-US" sz="3000" b="1" dirty="0">
                <a:solidFill>
                  <a:srgbClr val="7030A0"/>
                </a:solidFill>
                <a:latin typeface="Times New Roman" panose="02020603050405020304" pitchFamily="18" charset="0"/>
                <a:cs typeface="Times New Roman" panose="02020603050405020304" pitchFamily="18" charset="0"/>
              </a:rPr>
              <a:t>So </a:t>
            </a:r>
            <a:r>
              <a:rPr lang="en-US" sz="3000" b="1" dirty="0" err="1">
                <a:solidFill>
                  <a:srgbClr val="7030A0"/>
                </a:solidFill>
                <a:latin typeface="Times New Roman" panose="02020603050405020304" pitchFamily="18" charset="0"/>
                <a:cs typeface="Times New Roman" panose="02020603050405020304" pitchFamily="18" charset="0"/>
              </a:rPr>
              <a:t>sánh</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tế</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bào</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động</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vật</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và</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tế</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bào</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thực</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vật</a:t>
            </a:r>
            <a:endParaRPr lang="en-US" sz="3000" b="1" dirty="0">
              <a:solidFill>
                <a:srgbClr val="7030A0"/>
              </a:solidFill>
            </a:endParaRPr>
          </a:p>
        </p:txBody>
      </p:sp>
      <p:pic>
        <p:nvPicPr>
          <p:cNvPr id="3" name="Picture 2"/>
          <p:cNvPicPr>
            <a:picLocks noChangeAspect="1"/>
          </p:cNvPicPr>
          <p:nvPr/>
        </p:nvPicPr>
        <p:blipFill rotWithShape="1">
          <a:blip r:embed="rId2"/>
          <a:srcRect l="2629" t="28987" b="18936"/>
          <a:stretch/>
        </p:blipFill>
        <p:spPr>
          <a:xfrm>
            <a:off x="407406" y="1559991"/>
            <a:ext cx="3631194" cy="2170163"/>
          </a:xfrm>
          <a:prstGeom prst="rect">
            <a:avLst/>
          </a:prstGeom>
        </p:spPr>
      </p:pic>
      <p:graphicFrame>
        <p:nvGraphicFramePr>
          <p:cNvPr id="2" name="Table 5">
            <a:extLst>
              <a:ext uri="{FF2B5EF4-FFF2-40B4-BE49-F238E27FC236}">
                <a16:creationId xmlns:a16="http://schemas.microsoft.com/office/drawing/2014/main" id="{11582BE1-D1CE-7144-BB59-07BDC953101F}"/>
              </a:ext>
            </a:extLst>
          </p:cNvPr>
          <p:cNvGraphicFramePr>
            <a:graphicFrameLocks noGrp="1"/>
          </p:cNvGraphicFramePr>
          <p:nvPr>
            <p:extLst>
              <p:ext uri="{D42A27DB-BD31-4B8C-83A1-F6EECF244321}">
                <p14:modId xmlns:p14="http://schemas.microsoft.com/office/powerpoint/2010/main" val="2082277142"/>
              </p:ext>
            </p:extLst>
          </p:nvPr>
        </p:nvGraphicFramePr>
        <p:xfrm>
          <a:off x="407406" y="3887001"/>
          <a:ext cx="8764887" cy="3057040"/>
        </p:xfrm>
        <a:graphic>
          <a:graphicData uri="http://schemas.openxmlformats.org/drawingml/2006/table">
            <a:tbl>
              <a:tblPr firstRow="1" bandRow="1">
                <a:tableStyleId>{D7AC3CCA-C797-4891-BE02-D94E43425B78}</a:tableStyleId>
              </a:tblPr>
              <a:tblGrid>
                <a:gridCol w="1814466">
                  <a:extLst>
                    <a:ext uri="{9D8B030D-6E8A-4147-A177-3AD203B41FA5}">
                      <a16:colId xmlns:a16="http://schemas.microsoft.com/office/drawing/2014/main" val="3536523214"/>
                    </a:ext>
                  </a:extLst>
                </a:gridCol>
                <a:gridCol w="2438400">
                  <a:extLst>
                    <a:ext uri="{9D8B030D-6E8A-4147-A177-3AD203B41FA5}">
                      <a16:colId xmlns:a16="http://schemas.microsoft.com/office/drawing/2014/main" val="1941914043"/>
                    </a:ext>
                  </a:extLst>
                </a:gridCol>
                <a:gridCol w="4512021">
                  <a:extLst>
                    <a:ext uri="{9D8B030D-6E8A-4147-A177-3AD203B41FA5}">
                      <a16:colId xmlns:a16="http://schemas.microsoft.com/office/drawing/2014/main" val="223535646"/>
                    </a:ext>
                  </a:extLst>
                </a:gridCol>
              </a:tblGrid>
              <a:tr h="611408">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extLst>
                  <a:ext uri="{0D108BD9-81ED-4DB2-BD59-A6C34878D82A}">
                    <a16:rowId xmlns:a16="http://schemas.microsoft.com/office/drawing/2014/main" val="1052195009"/>
                  </a:ext>
                </a:extLst>
              </a:tr>
              <a:tr h="611408">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extLst>
                  <a:ext uri="{0D108BD9-81ED-4DB2-BD59-A6C34878D82A}">
                    <a16:rowId xmlns:a16="http://schemas.microsoft.com/office/drawing/2014/main" val="982097807"/>
                  </a:ext>
                </a:extLst>
              </a:tr>
              <a:tr h="611408">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extLst>
                  <a:ext uri="{0D108BD9-81ED-4DB2-BD59-A6C34878D82A}">
                    <a16:rowId xmlns:a16="http://schemas.microsoft.com/office/drawing/2014/main" val="1988952206"/>
                  </a:ext>
                </a:extLst>
              </a:tr>
              <a:tr h="611408">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extLst>
                  <a:ext uri="{0D108BD9-81ED-4DB2-BD59-A6C34878D82A}">
                    <a16:rowId xmlns:a16="http://schemas.microsoft.com/office/drawing/2014/main" val="230497647"/>
                  </a:ext>
                </a:extLst>
              </a:tr>
              <a:tr h="611408">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tc>
                  <a:txBody>
                    <a:bodyPr/>
                    <a:lstStyle/>
                    <a:p>
                      <a:endParaRPr lang="en-VN" dirty="0">
                        <a:solidFill>
                          <a:schemeClr val="accent6">
                            <a:lumMod val="75000"/>
                          </a:schemeClr>
                        </a:solidFill>
                      </a:endParaRPr>
                    </a:p>
                  </a:txBody>
                  <a:tcPr/>
                </a:tc>
                <a:extLst>
                  <a:ext uri="{0D108BD9-81ED-4DB2-BD59-A6C34878D82A}">
                    <a16:rowId xmlns:a16="http://schemas.microsoft.com/office/drawing/2014/main" val="1846632553"/>
                  </a:ext>
                </a:extLst>
              </a:tr>
            </a:tbl>
          </a:graphicData>
        </a:graphic>
      </p:graphicFrame>
      <p:sp>
        <p:nvSpPr>
          <p:cNvPr id="6" name="TextBox 5">
            <a:extLst>
              <a:ext uri="{FF2B5EF4-FFF2-40B4-BE49-F238E27FC236}">
                <a16:creationId xmlns:a16="http://schemas.microsoft.com/office/drawing/2014/main" id="{0F469F0B-F93D-0841-A987-AC80B2BAC859}"/>
              </a:ext>
            </a:extLst>
          </p:cNvPr>
          <p:cNvSpPr txBox="1"/>
          <p:nvPr/>
        </p:nvSpPr>
        <p:spPr>
          <a:xfrm>
            <a:off x="522519" y="3998809"/>
            <a:ext cx="1447800" cy="369332"/>
          </a:xfrm>
          <a:prstGeom prst="rect">
            <a:avLst/>
          </a:prstGeom>
          <a:noFill/>
        </p:spPr>
        <p:txBody>
          <a:bodyPr wrap="square" rtlCol="0">
            <a:spAutoFit/>
          </a:bodyPr>
          <a:lstStyle/>
          <a:p>
            <a:pPr algn="ctr"/>
            <a:r>
              <a:rPr lang="en-VN" b="1" dirty="0">
                <a:solidFill>
                  <a:srgbClr val="C00000"/>
                </a:solidFill>
              </a:rPr>
              <a:t>Thành phần</a:t>
            </a:r>
          </a:p>
        </p:txBody>
      </p:sp>
      <p:sp>
        <p:nvSpPr>
          <p:cNvPr id="12" name="TextBox 11">
            <a:extLst>
              <a:ext uri="{FF2B5EF4-FFF2-40B4-BE49-F238E27FC236}">
                <a16:creationId xmlns:a16="http://schemas.microsoft.com/office/drawing/2014/main" id="{EF6A27AD-9B13-454F-9A31-28FBF3AAFB08}"/>
              </a:ext>
            </a:extLst>
          </p:cNvPr>
          <p:cNvSpPr txBox="1"/>
          <p:nvPr/>
        </p:nvSpPr>
        <p:spPr>
          <a:xfrm>
            <a:off x="2311426" y="4019314"/>
            <a:ext cx="2196294" cy="369332"/>
          </a:xfrm>
          <a:prstGeom prst="rect">
            <a:avLst/>
          </a:prstGeom>
          <a:noFill/>
        </p:spPr>
        <p:txBody>
          <a:bodyPr wrap="square" rtlCol="0">
            <a:spAutoFit/>
          </a:bodyPr>
          <a:lstStyle/>
          <a:p>
            <a:pPr algn="ctr"/>
            <a:r>
              <a:rPr lang="en-VN" b="1" dirty="0">
                <a:solidFill>
                  <a:srgbClr val="C00000"/>
                </a:solidFill>
              </a:rPr>
              <a:t>Tế bào động vật</a:t>
            </a:r>
          </a:p>
        </p:txBody>
      </p:sp>
      <p:sp>
        <p:nvSpPr>
          <p:cNvPr id="13" name="TextBox 12">
            <a:extLst>
              <a:ext uri="{FF2B5EF4-FFF2-40B4-BE49-F238E27FC236}">
                <a16:creationId xmlns:a16="http://schemas.microsoft.com/office/drawing/2014/main" id="{B56347B7-AA3C-134F-BEEE-54B7604E9099}"/>
              </a:ext>
            </a:extLst>
          </p:cNvPr>
          <p:cNvSpPr txBox="1"/>
          <p:nvPr/>
        </p:nvSpPr>
        <p:spPr>
          <a:xfrm>
            <a:off x="5484568" y="3982485"/>
            <a:ext cx="2768154" cy="369332"/>
          </a:xfrm>
          <a:prstGeom prst="rect">
            <a:avLst/>
          </a:prstGeom>
          <a:noFill/>
        </p:spPr>
        <p:txBody>
          <a:bodyPr wrap="square" rtlCol="0">
            <a:spAutoFit/>
          </a:bodyPr>
          <a:lstStyle/>
          <a:p>
            <a:pPr algn="ctr"/>
            <a:r>
              <a:rPr lang="en-VN" b="1" dirty="0">
                <a:solidFill>
                  <a:srgbClr val="C00000"/>
                </a:solidFill>
              </a:rPr>
              <a:t>Tế bào thực vật</a:t>
            </a:r>
          </a:p>
        </p:txBody>
      </p:sp>
      <p:sp>
        <p:nvSpPr>
          <p:cNvPr id="14" name="TextBox 13">
            <a:extLst>
              <a:ext uri="{FF2B5EF4-FFF2-40B4-BE49-F238E27FC236}">
                <a16:creationId xmlns:a16="http://schemas.microsoft.com/office/drawing/2014/main" id="{65DEE275-B99B-6B41-9DE5-A6A1024884F8}"/>
              </a:ext>
            </a:extLst>
          </p:cNvPr>
          <p:cNvSpPr txBox="1"/>
          <p:nvPr/>
        </p:nvSpPr>
        <p:spPr>
          <a:xfrm>
            <a:off x="522519" y="4648773"/>
            <a:ext cx="1447800" cy="369332"/>
          </a:xfrm>
          <a:prstGeom prst="rect">
            <a:avLst/>
          </a:prstGeom>
          <a:noFill/>
        </p:spPr>
        <p:txBody>
          <a:bodyPr wrap="square" rtlCol="0">
            <a:spAutoFit/>
          </a:bodyPr>
          <a:lstStyle/>
          <a:p>
            <a:pPr algn="ctr"/>
            <a:r>
              <a:rPr lang="en-VN" b="1" dirty="0"/>
              <a:t>Thành tế bào</a:t>
            </a:r>
          </a:p>
        </p:txBody>
      </p:sp>
      <p:sp>
        <p:nvSpPr>
          <p:cNvPr id="15" name="TextBox 14">
            <a:extLst>
              <a:ext uri="{FF2B5EF4-FFF2-40B4-BE49-F238E27FC236}">
                <a16:creationId xmlns:a16="http://schemas.microsoft.com/office/drawing/2014/main" id="{D442C55A-DCE5-9F41-B61C-504DFD44302D}"/>
              </a:ext>
            </a:extLst>
          </p:cNvPr>
          <p:cNvSpPr txBox="1"/>
          <p:nvPr/>
        </p:nvSpPr>
        <p:spPr>
          <a:xfrm>
            <a:off x="522519" y="5218967"/>
            <a:ext cx="1447800" cy="369332"/>
          </a:xfrm>
          <a:prstGeom prst="rect">
            <a:avLst/>
          </a:prstGeom>
          <a:noFill/>
        </p:spPr>
        <p:txBody>
          <a:bodyPr wrap="square" rtlCol="0">
            <a:spAutoFit/>
          </a:bodyPr>
          <a:lstStyle/>
          <a:p>
            <a:pPr algn="ctr"/>
            <a:r>
              <a:rPr lang="en-VN" b="1" dirty="0"/>
              <a:t>Màng tế bào</a:t>
            </a:r>
          </a:p>
        </p:txBody>
      </p:sp>
      <p:sp>
        <p:nvSpPr>
          <p:cNvPr id="18" name="TextBox 17">
            <a:extLst>
              <a:ext uri="{FF2B5EF4-FFF2-40B4-BE49-F238E27FC236}">
                <a16:creationId xmlns:a16="http://schemas.microsoft.com/office/drawing/2014/main" id="{A888C4D9-2759-3449-A80F-F53BCDC1B7A0}"/>
              </a:ext>
            </a:extLst>
          </p:cNvPr>
          <p:cNvSpPr txBox="1"/>
          <p:nvPr/>
        </p:nvSpPr>
        <p:spPr>
          <a:xfrm>
            <a:off x="422646" y="5856953"/>
            <a:ext cx="1447800" cy="369332"/>
          </a:xfrm>
          <a:prstGeom prst="rect">
            <a:avLst/>
          </a:prstGeom>
          <a:noFill/>
        </p:spPr>
        <p:txBody>
          <a:bodyPr wrap="square" rtlCol="0">
            <a:spAutoFit/>
          </a:bodyPr>
          <a:lstStyle/>
          <a:p>
            <a:pPr algn="ctr"/>
            <a:r>
              <a:rPr lang="en-VN" b="1" dirty="0"/>
              <a:t>Tế bào chất</a:t>
            </a:r>
          </a:p>
        </p:txBody>
      </p:sp>
      <p:sp>
        <p:nvSpPr>
          <p:cNvPr id="21" name="TextBox 20">
            <a:extLst>
              <a:ext uri="{FF2B5EF4-FFF2-40B4-BE49-F238E27FC236}">
                <a16:creationId xmlns:a16="http://schemas.microsoft.com/office/drawing/2014/main" id="{51451374-AE5B-4B4C-9D0E-FC9668AA4E99}"/>
              </a:ext>
            </a:extLst>
          </p:cNvPr>
          <p:cNvSpPr txBox="1"/>
          <p:nvPr/>
        </p:nvSpPr>
        <p:spPr>
          <a:xfrm>
            <a:off x="422646" y="6391350"/>
            <a:ext cx="1447800" cy="369332"/>
          </a:xfrm>
          <a:prstGeom prst="rect">
            <a:avLst/>
          </a:prstGeom>
          <a:noFill/>
        </p:spPr>
        <p:txBody>
          <a:bodyPr wrap="square" rtlCol="0">
            <a:spAutoFit/>
          </a:bodyPr>
          <a:lstStyle/>
          <a:p>
            <a:pPr algn="ctr"/>
            <a:r>
              <a:rPr lang="en-VN" b="1" dirty="0"/>
              <a:t>Nhân</a:t>
            </a:r>
          </a:p>
        </p:txBody>
      </p:sp>
      <p:sp>
        <p:nvSpPr>
          <p:cNvPr id="22" name="TextBox 21">
            <a:extLst>
              <a:ext uri="{FF2B5EF4-FFF2-40B4-BE49-F238E27FC236}">
                <a16:creationId xmlns:a16="http://schemas.microsoft.com/office/drawing/2014/main" id="{A3A49596-43CC-CA43-8809-DF024BAD93E6}"/>
              </a:ext>
            </a:extLst>
          </p:cNvPr>
          <p:cNvSpPr txBox="1"/>
          <p:nvPr/>
        </p:nvSpPr>
        <p:spPr>
          <a:xfrm>
            <a:off x="2685673" y="4628660"/>
            <a:ext cx="1447800" cy="369332"/>
          </a:xfrm>
          <a:prstGeom prst="rect">
            <a:avLst/>
          </a:prstGeom>
          <a:noFill/>
        </p:spPr>
        <p:txBody>
          <a:bodyPr wrap="square" rtlCol="0">
            <a:spAutoFit/>
          </a:bodyPr>
          <a:lstStyle/>
          <a:p>
            <a:r>
              <a:rPr lang="en-VN" dirty="0"/>
              <a:t>Không có</a:t>
            </a:r>
          </a:p>
        </p:txBody>
      </p:sp>
      <p:sp>
        <p:nvSpPr>
          <p:cNvPr id="23" name="TextBox 22">
            <a:extLst>
              <a:ext uri="{FF2B5EF4-FFF2-40B4-BE49-F238E27FC236}">
                <a16:creationId xmlns:a16="http://schemas.microsoft.com/office/drawing/2014/main" id="{2EE2D03B-1900-784E-B3E5-2D8E78CE57DE}"/>
              </a:ext>
            </a:extLst>
          </p:cNvPr>
          <p:cNvSpPr txBox="1"/>
          <p:nvPr/>
        </p:nvSpPr>
        <p:spPr>
          <a:xfrm>
            <a:off x="4924188" y="4610670"/>
            <a:ext cx="4114800" cy="369332"/>
          </a:xfrm>
          <a:prstGeom prst="rect">
            <a:avLst/>
          </a:prstGeom>
          <a:noFill/>
        </p:spPr>
        <p:txBody>
          <a:bodyPr wrap="square" rtlCol="0">
            <a:spAutoFit/>
          </a:bodyPr>
          <a:lstStyle/>
          <a:p>
            <a:r>
              <a:rPr lang="en-VN" dirty="0"/>
              <a:t>Có, giữ hình dạng tế bào được ổn định</a:t>
            </a:r>
          </a:p>
        </p:txBody>
      </p:sp>
      <p:sp>
        <p:nvSpPr>
          <p:cNvPr id="24" name="TextBox 23">
            <a:extLst>
              <a:ext uri="{FF2B5EF4-FFF2-40B4-BE49-F238E27FC236}">
                <a16:creationId xmlns:a16="http://schemas.microsoft.com/office/drawing/2014/main" id="{1ED42B78-2374-394F-84D8-8FE04696BAA4}"/>
              </a:ext>
            </a:extLst>
          </p:cNvPr>
          <p:cNvSpPr txBox="1"/>
          <p:nvPr/>
        </p:nvSpPr>
        <p:spPr>
          <a:xfrm>
            <a:off x="2400036" y="5256874"/>
            <a:ext cx="1447800" cy="369332"/>
          </a:xfrm>
          <a:prstGeom prst="rect">
            <a:avLst/>
          </a:prstGeom>
          <a:noFill/>
        </p:spPr>
        <p:txBody>
          <a:bodyPr wrap="square" rtlCol="0">
            <a:spAutoFit/>
          </a:bodyPr>
          <a:lstStyle/>
          <a:p>
            <a:pPr algn="ctr"/>
            <a:r>
              <a:rPr lang="en-VN" dirty="0"/>
              <a:t>Có</a:t>
            </a:r>
          </a:p>
        </p:txBody>
      </p:sp>
      <p:sp>
        <p:nvSpPr>
          <p:cNvPr id="25" name="TextBox 24">
            <a:extLst>
              <a:ext uri="{FF2B5EF4-FFF2-40B4-BE49-F238E27FC236}">
                <a16:creationId xmlns:a16="http://schemas.microsoft.com/office/drawing/2014/main" id="{3E7BF640-393A-6340-B8C9-8FDFB54F9EB8}"/>
              </a:ext>
            </a:extLst>
          </p:cNvPr>
          <p:cNvSpPr txBox="1"/>
          <p:nvPr/>
        </p:nvSpPr>
        <p:spPr>
          <a:xfrm>
            <a:off x="5562142" y="5238856"/>
            <a:ext cx="1447800" cy="369332"/>
          </a:xfrm>
          <a:prstGeom prst="rect">
            <a:avLst/>
          </a:prstGeom>
          <a:noFill/>
        </p:spPr>
        <p:txBody>
          <a:bodyPr wrap="square" rtlCol="0">
            <a:spAutoFit/>
          </a:bodyPr>
          <a:lstStyle/>
          <a:p>
            <a:pPr algn="ctr"/>
            <a:r>
              <a:rPr lang="en-VN" dirty="0"/>
              <a:t>Có</a:t>
            </a:r>
          </a:p>
        </p:txBody>
      </p:sp>
      <p:sp>
        <p:nvSpPr>
          <p:cNvPr id="26" name="TextBox 25">
            <a:extLst>
              <a:ext uri="{FF2B5EF4-FFF2-40B4-BE49-F238E27FC236}">
                <a16:creationId xmlns:a16="http://schemas.microsoft.com/office/drawing/2014/main" id="{7BC3BBE4-F906-E742-9E5D-DB58453F7B92}"/>
              </a:ext>
            </a:extLst>
          </p:cNvPr>
          <p:cNvSpPr txBox="1"/>
          <p:nvPr/>
        </p:nvSpPr>
        <p:spPr>
          <a:xfrm>
            <a:off x="2194062" y="5718453"/>
            <a:ext cx="2347948" cy="646331"/>
          </a:xfrm>
          <a:prstGeom prst="rect">
            <a:avLst/>
          </a:prstGeom>
          <a:noFill/>
        </p:spPr>
        <p:txBody>
          <a:bodyPr wrap="square" rtlCol="0">
            <a:spAutoFit/>
          </a:bodyPr>
          <a:lstStyle/>
          <a:p>
            <a:r>
              <a:rPr lang="en-VN" dirty="0"/>
              <a:t>Chứa ti thế, một số ít có không bào</a:t>
            </a:r>
          </a:p>
        </p:txBody>
      </p:sp>
      <p:sp>
        <p:nvSpPr>
          <p:cNvPr id="27" name="TextBox 26">
            <a:extLst>
              <a:ext uri="{FF2B5EF4-FFF2-40B4-BE49-F238E27FC236}">
                <a16:creationId xmlns:a16="http://schemas.microsoft.com/office/drawing/2014/main" id="{4AB4E0D9-8A6C-6C47-86AF-19F28370A868}"/>
              </a:ext>
            </a:extLst>
          </p:cNvPr>
          <p:cNvSpPr txBox="1"/>
          <p:nvPr/>
        </p:nvSpPr>
        <p:spPr>
          <a:xfrm>
            <a:off x="4542010" y="5715344"/>
            <a:ext cx="4460530" cy="646331"/>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DAC2F9D8-0185-B640-AC8F-EFCF0E58603C}"/>
              </a:ext>
            </a:extLst>
          </p:cNvPr>
          <p:cNvSpPr txBox="1"/>
          <p:nvPr/>
        </p:nvSpPr>
        <p:spPr>
          <a:xfrm>
            <a:off x="2446599" y="6436167"/>
            <a:ext cx="2178560" cy="369332"/>
          </a:xfrm>
          <a:prstGeom prst="rect">
            <a:avLst/>
          </a:prstGeom>
          <a:noFill/>
        </p:spPr>
        <p:txBody>
          <a:bodyPr wrap="square" rtlCol="0">
            <a:spAutoFit/>
          </a:bodyPr>
          <a:lstStyle/>
          <a:p>
            <a:r>
              <a:rPr lang="en-VN" dirty="0"/>
              <a:t>Có nhân hoàn chỉnh</a:t>
            </a:r>
          </a:p>
        </p:txBody>
      </p:sp>
      <p:sp>
        <p:nvSpPr>
          <p:cNvPr id="29" name="TextBox 28">
            <a:extLst>
              <a:ext uri="{FF2B5EF4-FFF2-40B4-BE49-F238E27FC236}">
                <a16:creationId xmlns:a16="http://schemas.microsoft.com/office/drawing/2014/main" id="{B2DF5BE3-70C0-0C47-8BD8-32887832E497}"/>
              </a:ext>
            </a:extLst>
          </p:cNvPr>
          <p:cNvSpPr txBox="1"/>
          <p:nvPr/>
        </p:nvSpPr>
        <p:spPr>
          <a:xfrm>
            <a:off x="5920662" y="6427289"/>
            <a:ext cx="2178560" cy="369332"/>
          </a:xfrm>
          <a:prstGeom prst="rect">
            <a:avLst/>
          </a:prstGeom>
          <a:noFill/>
        </p:spPr>
        <p:txBody>
          <a:bodyPr wrap="square" rtlCol="0">
            <a:spAutoFit/>
          </a:bodyPr>
          <a:lstStyle/>
          <a:p>
            <a:r>
              <a:rPr lang="en-VN" dirty="0"/>
              <a:t>Có nhân hoàn chỉnh</a:t>
            </a:r>
          </a:p>
        </p:txBody>
      </p:sp>
      <p:pic>
        <p:nvPicPr>
          <p:cNvPr id="32" name="Picture 2" descr="Quan sát hình 2.3 và 2.4, lập bảng so sánh sự giống nhau và khác nhau về  thành phần cấu tạo giữa tế bào động vật và tế bào thực vật. | [">
            <a:extLst>
              <a:ext uri="{FF2B5EF4-FFF2-40B4-BE49-F238E27FC236}">
                <a16:creationId xmlns:a16="http://schemas.microsoft.com/office/drawing/2014/main" id="{C8ACA01D-83D6-C348-9F49-7B5B00502B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2345" y="1609996"/>
            <a:ext cx="4613700" cy="216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dissolve">
                                      <p:cBhvr>
                                        <p:cTn id="63" dur="500"/>
                                        <p:tgtEl>
                                          <p:spTgt spid="2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dissolv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P spid="14" grpId="0"/>
      <p:bldP spid="15" grpId="0"/>
      <p:bldP spid="18"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323"/>
            <a:ext cx="9084021" cy="6494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a:latin typeface="Times New Roman" panose="02020603050405020304" pitchFamily="18" charset="0"/>
                <a:cs typeface="Times New Roman" panose="02020603050405020304" pitchFamily="18" charset="0"/>
              </a:rPr>
              <a:t>BÀI 19: CẤU TẠO </a:t>
            </a:r>
            <a:r>
              <a:rPr lang="en-US" sz="2250" dirty="0">
                <a:latin typeface="Times New Roman" panose="02020603050405020304" pitchFamily="18" charset="0"/>
                <a:cs typeface="Times New Roman" panose="02020603050405020304" pitchFamily="18" charset="0"/>
              </a:rPr>
              <a:t>VÀ CHỨC NĂNG CÁC THÀNH PHẦN CỦA TẾ BÀO</a:t>
            </a:r>
          </a:p>
        </p:txBody>
      </p:sp>
      <p:sp>
        <p:nvSpPr>
          <p:cNvPr id="5" name="Rectangle 4"/>
          <p:cNvSpPr/>
          <p:nvPr/>
        </p:nvSpPr>
        <p:spPr>
          <a:xfrm>
            <a:off x="2305453" y="1286883"/>
            <a:ext cx="4677819" cy="415498"/>
          </a:xfrm>
          <a:prstGeom prst="rect">
            <a:avLst/>
          </a:prstGeom>
        </p:spPr>
        <p:txBody>
          <a:bodyPr wrap="none">
            <a:spAutoFit/>
          </a:bodyPr>
          <a:lstStyle/>
          <a:p>
            <a:r>
              <a:rPr lang="en-US" sz="2100" b="1" dirty="0">
                <a:solidFill>
                  <a:srgbClr val="7030A0"/>
                </a:solidFill>
                <a:latin typeface="Times New Roman" panose="02020603050405020304" pitchFamily="18" charset="0"/>
                <a:cs typeface="Times New Roman" panose="02020603050405020304" pitchFamily="18" charset="0"/>
              </a:rPr>
              <a:t>III. </a:t>
            </a:r>
            <a:r>
              <a:rPr lang="en-US" sz="2100" b="1" dirty="0" err="1">
                <a:solidFill>
                  <a:srgbClr val="7030A0"/>
                </a:solidFill>
                <a:latin typeface="Times New Roman" panose="02020603050405020304" pitchFamily="18" charset="0"/>
                <a:cs typeface="Times New Roman" panose="02020603050405020304" pitchFamily="18" charset="0"/>
              </a:rPr>
              <a:t>Tế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bào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động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vật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và</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bào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thực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vật</a:t>
            </a:r>
            <a:r>
              <a:rPr lang="en-US" sz="2100" b="1" dirty="0">
                <a:solidFill>
                  <a:srgbClr val="7030A0"/>
                </a:solidFill>
                <a:latin typeface="Times New Roman" panose="02020603050405020304" pitchFamily="18" charset="0"/>
                <a:cs typeface="Times New Roman" panose="02020603050405020304" pitchFamily="18" charset="0"/>
              </a:rPr>
              <a:t>:</a:t>
            </a:r>
            <a:endParaRPr lang="en-US" sz="1350" b="1" dirty="0">
              <a:solidFill>
                <a:srgbClr val="7030A0"/>
              </a:solidFill>
            </a:endParaRPr>
          </a:p>
        </p:txBody>
      </p:sp>
      <p:pic>
        <p:nvPicPr>
          <p:cNvPr id="3" name="Picture 2"/>
          <p:cNvPicPr>
            <a:picLocks noChangeAspect="1"/>
          </p:cNvPicPr>
          <p:nvPr/>
        </p:nvPicPr>
        <p:blipFill rotWithShape="1">
          <a:blip r:embed="rId2"/>
          <a:srcRect l="2629" t="28987" b="18936"/>
          <a:stretch/>
        </p:blipFill>
        <p:spPr>
          <a:xfrm>
            <a:off x="451824" y="1674229"/>
            <a:ext cx="3272828" cy="2777150"/>
          </a:xfrm>
          <a:prstGeom prst="rect">
            <a:avLst/>
          </a:prstGeom>
        </p:spPr>
      </p:pic>
      <p:pic>
        <p:nvPicPr>
          <p:cNvPr id="16" name="Picture 15"/>
          <p:cNvPicPr>
            <a:picLocks noChangeAspect="1"/>
          </p:cNvPicPr>
          <p:nvPr/>
        </p:nvPicPr>
        <p:blipFill rotWithShape="1">
          <a:blip r:embed="rId3"/>
          <a:srcRect l="1" t="30182" r="12587" b="29725"/>
          <a:stretch/>
        </p:blipFill>
        <p:spPr>
          <a:xfrm>
            <a:off x="4350303" y="1855196"/>
            <a:ext cx="3761714" cy="3067287"/>
          </a:xfrm>
          <a:prstGeom prst="rect">
            <a:avLst/>
          </a:prstGeom>
        </p:spPr>
      </p:pic>
      <p:sp>
        <p:nvSpPr>
          <p:cNvPr id="17" name="Rectangle 16"/>
          <p:cNvSpPr/>
          <p:nvPr/>
        </p:nvSpPr>
        <p:spPr>
          <a:xfrm>
            <a:off x="4338873" y="1828061"/>
            <a:ext cx="2288263"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Không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endParaRPr lang="en-US" sz="1200" b="1"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6850717" y="4123865"/>
            <a:ext cx="1276540"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Thành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r>
              <a:rPr lang="en-US" sz="1200" b="1" dirty="0">
                <a:latin typeface="Times New Roman" panose="02020603050405020304" pitchFamily="18" charset="0"/>
                <a:cs typeface="Times New Roman" panose="02020603050405020304" pitchFamily="18" charset="0"/>
              </a:rPr>
              <a:t> </a:t>
            </a:r>
          </a:p>
          <a:p>
            <a:pPr algn="ctr"/>
            <a:endParaRPr lang="en-US"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7645595" y="3574488"/>
            <a:ext cx="843105" cy="276999"/>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Lục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lạp</a:t>
            </a:r>
            <a:endParaRPr lang="en-US" sz="1200" dirty="0">
              <a:latin typeface="Times New Roman" panose="02020603050405020304" pitchFamily="18" charset="0"/>
              <a:cs typeface="Times New Roman" panose="02020603050405020304" pitchFamily="18" charset="0"/>
            </a:endParaRPr>
          </a:p>
        </p:txBody>
      </p:sp>
      <p:sp>
        <p:nvSpPr>
          <p:cNvPr id="21" name="Oval Callout 20"/>
          <p:cNvSpPr/>
          <p:nvPr/>
        </p:nvSpPr>
        <p:spPr>
          <a:xfrm>
            <a:off x="122221" y="4856618"/>
            <a:ext cx="8961800" cy="1083128"/>
          </a:xfrm>
          <a:prstGeom prst="wedgeEllipseCallout">
            <a:avLst>
              <a:gd name="adj1" fmla="val -3282"/>
              <a:gd name="adj2" fmla="val -6971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bg1"/>
                </a:solidFill>
                <a:latin typeface="Times New Roman" panose="02020603050405020304" pitchFamily="18" charset="0"/>
                <a:cs typeface="Times New Roman" panose="02020603050405020304" pitchFamily="18" charset="0"/>
              </a:rPr>
              <a:t>Cấu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trúc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tế</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thực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giúp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cây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cứng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cáp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dù</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có</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hệ</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xương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nâng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như</a:t>
            </a:r>
            <a:r>
              <a:rPr lang="en-US" sz="2100" dirty="0">
                <a:solidFill>
                  <a:schemeClr val="bg1"/>
                </a:solidFill>
                <a:latin typeface="Times New Roman" panose="02020603050405020304" pitchFamily="18" charset="0"/>
                <a:cs typeface="Times New Roman" panose="02020603050405020304" pitchFamily="18" charset="0"/>
              </a:rPr>
              <a:t> ở </a:t>
            </a:r>
            <a:r>
              <a:rPr lang="en-US" sz="2100" dirty="0" err="1">
                <a:solidFill>
                  <a:schemeClr val="bg1"/>
                </a:solidFill>
                <a:latin typeface="Times New Roman" panose="02020603050405020304" pitchFamily="18" charset="0"/>
                <a:cs typeface="Times New Roman" panose="02020603050405020304" pitchFamily="18" charset="0"/>
              </a:rPr>
              <a:t>động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10" name="Oval Callout 9"/>
          <p:cNvSpPr/>
          <p:nvPr/>
        </p:nvSpPr>
        <p:spPr>
          <a:xfrm>
            <a:off x="122221" y="4851796"/>
            <a:ext cx="8961800" cy="1141030"/>
          </a:xfrm>
          <a:prstGeom prst="wedgeEllipseCallout">
            <a:avLst>
              <a:gd name="adj1" fmla="val -3282"/>
              <a:gd name="adj2" fmla="val -6971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FFF00"/>
                </a:solidFill>
                <a:latin typeface="Times New Roman" panose="02020603050405020304" pitchFamily="18" charset="0"/>
                <a:cs typeface="Times New Roman" panose="02020603050405020304" pitchFamily="18" charset="0"/>
              </a:rPr>
              <a:t>Do </a:t>
            </a:r>
            <a:r>
              <a:rPr lang="en-US" sz="2100" dirty="0" err="1">
                <a:solidFill>
                  <a:srgbClr val="FFFF00"/>
                </a:solidFill>
                <a:latin typeface="Times New Roman" panose="02020603050405020304" pitchFamily="18" charset="0"/>
                <a:cs typeface="Times New Roman" panose="02020603050405020304" pitchFamily="18" charset="0"/>
              </a:rPr>
              <a:t>tế</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bào</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thực</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vật</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có</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thành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tế</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bào</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cứng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cáp</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nên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nó</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vừa</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quy</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định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hình</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dạng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tế</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bào</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vừa</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bảo</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vệ</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tế</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bào</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và</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vừa</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giúp</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cây</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cứng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cáp</a:t>
            </a:r>
            <a:r>
              <a:rPr lang="en-US" sz="21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14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noi do.jpg"/>
          <p:cNvPicPr>
            <a:picLocks noChangeAspect="1"/>
          </p:cNvPicPr>
          <p:nvPr/>
        </p:nvPicPr>
        <p:blipFill>
          <a:blip r:embed="rId2" cstate="print"/>
          <a:stretch>
            <a:fillRect/>
          </a:stretch>
        </p:blipFill>
        <p:spPr>
          <a:xfrm>
            <a:off x="0" y="0"/>
            <a:ext cx="9144000" cy="6858000"/>
          </a:xfrm>
          <a:prstGeom prst="rect">
            <a:avLst/>
          </a:prstGeom>
        </p:spPr>
      </p:pic>
      <p:sp>
        <p:nvSpPr>
          <p:cNvPr id="25" name="Rectangle 24"/>
          <p:cNvSpPr/>
          <p:nvPr/>
        </p:nvSpPr>
        <p:spPr>
          <a:xfrm>
            <a:off x="6705600" y="4800600"/>
            <a:ext cx="1060262" cy="523220"/>
          </a:xfrm>
          <a:prstGeom prst="rect">
            <a:avLst/>
          </a:prstGeom>
        </p:spPr>
        <p:txBody>
          <a:bodyPr wrap="square">
            <a:spAutoFit/>
          </a:bodyPr>
          <a:lstStyle/>
          <a:p>
            <a:r>
              <a:rPr lang="en-US" sz="2800" b="1" dirty="0">
                <a:solidFill>
                  <a:srgbClr val="FFFF00"/>
                </a:solidFill>
                <a:latin typeface="Britannic Bold" panose="020B0903060703020204" pitchFamily="34" charset="0"/>
                <a:cs typeface="Champion Script" panose="020B0506030404030204" pitchFamily="34" charset="0"/>
              </a:rPr>
              <a:t>150$</a:t>
            </a:r>
          </a:p>
        </p:txBody>
      </p:sp>
      <p:grpSp>
        <p:nvGrpSpPr>
          <p:cNvPr id="69" name="Group 68">
            <a:extLst>
              <a:ext uri="{FF2B5EF4-FFF2-40B4-BE49-F238E27FC236}">
                <a16:creationId xmlns:a16="http://schemas.microsoft.com/office/drawing/2014/main" id="{EAB7FC20-9893-4252-B5F3-43AD599870F5}"/>
              </a:ext>
            </a:extLst>
          </p:cNvPr>
          <p:cNvGrpSpPr/>
          <p:nvPr/>
        </p:nvGrpSpPr>
        <p:grpSpPr>
          <a:xfrm>
            <a:off x="4267200" y="0"/>
            <a:ext cx="904836" cy="685800"/>
            <a:chOff x="3547978" y="824200"/>
            <a:chExt cx="3624593" cy="2932387"/>
          </a:xfrm>
        </p:grpSpPr>
        <p:sp>
          <p:nvSpPr>
            <p:cNvPr id="70" name="Rounded Rectangle 3">
              <a:extLst>
                <a:ext uri="{FF2B5EF4-FFF2-40B4-BE49-F238E27FC236}">
                  <a16:creationId xmlns:a16="http://schemas.microsoft.com/office/drawing/2014/main" id="{3352A93C-1A23-4035-A956-E4A23868BF2B}"/>
                </a:ext>
              </a:extLst>
            </p:cNvPr>
            <p:cNvSpPr/>
            <p:nvPr/>
          </p:nvSpPr>
          <p:spPr>
            <a:xfrm>
              <a:off x="4303986" y="1707070"/>
              <a:ext cx="2112579" cy="2049517"/>
            </a:xfrm>
            <a:prstGeom prst="roundRect">
              <a:avLst>
                <a:gd name="adj" fmla="val 3743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a:extLst>
                <a:ext uri="{FF2B5EF4-FFF2-40B4-BE49-F238E27FC236}">
                  <a16:creationId xmlns:a16="http://schemas.microsoft.com/office/drawing/2014/main" id="{4A1BEEE5-A57F-4A41-BD67-65B6379ED504}"/>
                </a:ext>
              </a:extLst>
            </p:cNvPr>
            <p:cNvSpPr/>
            <p:nvPr/>
          </p:nvSpPr>
          <p:spPr>
            <a:xfrm rot="16200000">
              <a:off x="4587765" y="540421"/>
              <a:ext cx="1545023" cy="2112581"/>
            </a:xfrm>
            <a:prstGeom prst="flowChartDelay">
              <a:avLst/>
            </a:prstGeom>
            <a:solidFill>
              <a:srgbClr val="A54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a:extLst>
                <a:ext uri="{FF2B5EF4-FFF2-40B4-BE49-F238E27FC236}">
                  <a16:creationId xmlns:a16="http://schemas.microsoft.com/office/drawing/2014/main" id="{B668CB81-3605-44D7-A1D9-4A8653E3D3AF}"/>
                </a:ext>
              </a:extLst>
            </p:cNvPr>
            <p:cNvSpPr/>
            <p:nvPr/>
          </p:nvSpPr>
          <p:spPr>
            <a:xfrm>
              <a:off x="6416565" y="2369223"/>
              <a:ext cx="299545" cy="441434"/>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a:extLst>
                <a:ext uri="{FF2B5EF4-FFF2-40B4-BE49-F238E27FC236}">
                  <a16:creationId xmlns:a16="http://schemas.microsoft.com/office/drawing/2014/main" id="{E72C6A44-C186-4BE4-B881-7EF1053A44A3}"/>
                </a:ext>
              </a:extLst>
            </p:cNvPr>
            <p:cNvSpPr/>
            <p:nvPr/>
          </p:nvSpPr>
          <p:spPr>
            <a:xfrm flipH="1">
              <a:off x="4004439" y="2384991"/>
              <a:ext cx="299545" cy="441434"/>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CDA4B06C-6A5E-491E-8CE9-70D5AEDFE8EA}"/>
                </a:ext>
              </a:extLst>
            </p:cNvPr>
            <p:cNvSpPr/>
            <p:nvPr/>
          </p:nvSpPr>
          <p:spPr>
            <a:xfrm rot="16200000">
              <a:off x="4855450" y="233733"/>
              <a:ext cx="1009650" cy="3624593"/>
            </a:xfrm>
            <a:prstGeom prst="moon">
              <a:avLst>
                <a:gd name="adj" fmla="val 3584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2">
              <a:extLst>
                <a:ext uri="{FF2B5EF4-FFF2-40B4-BE49-F238E27FC236}">
                  <a16:creationId xmlns:a16="http://schemas.microsoft.com/office/drawing/2014/main" id="{13FC5D06-C4C4-42D6-B00D-3B0D8A457921}"/>
                </a:ext>
              </a:extLst>
            </p:cNvPr>
            <p:cNvSpPr/>
            <p:nvPr/>
          </p:nvSpPr>
          <p:spPr>
            <a:xfrm>
              <a:off x="5188531" y="2983290"/>
              <a:ext cx="216613" cy="434340"/>
            </a:xfrm>
            <a:prstGeom prst="roundRect">
              <a:avLst>
                <a:gd name="adj" fmla="val 38653"/>
              </a:avLst>
            </a:prstGeom>
            <a:solidFill>
              <a:srgbClr val="C45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0">
              <a:extLst>
                <a:ext uri="{FF2B5EF4-FFF2-40B4-BE49-F238E27FC236}">
                  <a16:creationId xmlns:a16="http://schemas.microsoft.com/office/drawing/2014/main" id="{05D34F3A-ACC4-4D11-A7E8-6758A7733250}"/>
                </a:ext>
              </a:extLst>
            </p:cNvPr>
            <p:cNvSpPr/>
            <p:nvPr/>
          </p:nvSpPr>
          <p:spPr>
            <a:xfrm>
              <a:off x="5032615" y="2983290"/>
              <a:ext cx="216613" cy="434340"/>
            </a:xfrm>
            <a:prstGeom prst="roundRect">
              <a:avLst>
                <a:gd name="adj" fmla="val 38653"/>
              </a:avLst>
            </a:prstGeom>
            <a:solidFill>
              <a:srgbClr val="C45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5">
              <a:extLst>
                <a:ext uri="{FF2B5EF4-FFF2-40B4-BE49-F238E27FC236}">
                  <a16:creationId xmlns:a16="http://schemas.microsoft.com/office/drawing/2014/main" id="{371C282B-0A5B-4614-A1C4-235A8D023A48}"/>
                </a:ext>
              </a:extLst>
            </p:cNvPr>
            <p:cNvSpPr/>
            <p:nvPr/>
          </p:nvSpPr>
          <p:spPr>
            <a:xfrm>
              <a:off x="5500362" y="2983290"/>
              <a:ext cx="216613" cy="434340"/>
            </a:xfrm>
            <a:prstGeom prst="roundRect">
              <a:avLst>
                <a:gd name="adj" fmla="val 38653"/>
              </a:avLst>
            </a:prstGeom>
            <a:solidFill>
              <a:srgbClr val="C45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6">
              <a:extLst>
                <a:ext uri="{FF2B5EF4-FFF2-40B4-BE49-F238E27FC236}">
                  <a16:creationId xmlns:a16="http://schemas.microsoft.com/office/drawing/2014/main" id="{FF4868B0-DF2C-4538-8506-64C57E8344A2}"/>
                </a:ext>
              </a:extLst>
            </p:cNvPr>
            <p:cNvSpPr/>
            <p:nvPr/>
          </p:nvSpPr>
          <p:spPr>
            <a:xfrm>
              <a:off x="5344447" y="2983290"/>
              <a:ext cx="216613" cy="434340"/>
            </a:xfrm>
            <a:prstGeom prst="roundRect">
              <a:avLst>
                <a:gd name="adj" fmla="val 38653"/>
              </a:avLst>
            </a:prstGeom>
            <a:solidFill>
              <a:srgbClr val="C45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17">
              <a:extLst>
                <a:ext uri="{FF2B5EF4-FFF2-40B4-BE49-F238E27FC236}">
                  <a16:creationId xmlns:a16="http://schemas.microsoft.com/office/drawing/2014/main" id="{AC3621C9-3A04-415D-80A0-E60193C38E26}"/>
                </a:ext>
              </a:extLst>
            </p:cNvPr>
            <p:cNvSpPr/>
            <p:nvPr/>
          </p:nvSpPr>
          <p:spPr>
            <a:xfrm>
              <a:off x="5305100" y="2646436"/>
              <a:ext cx="160020" cy="358140"/>
            </a:xfrm>
            <a:prstGeom prst="roundRect">
              <a:avLst>
                <a:gd name="adj" fmla="val 3006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8">
              <a:extLst>
                <a:ext uri="{FF2B5EF4-FFF2-40B4-BE49-F238E27FC236}">
                  <a16:creationId xmlns:a16="http://schemas.microsoft.com/office/drawing/2014/main" id="{E76959B1-8B55-43A4-95D5-BA43B71318EB}"/>
                </a:ext>
              </a:extLst>
            </p:cNvPr>
            <p:cNvSpPr/>
            <p:nvPr/>
          </p:nvSpPr>
          <p:spPr>
            <a:xfrm rot="16200000">
              <a:off x="5858731" y="2430052"/>
              <a:ext cx="74628" cy="3581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9">
              <a:extLst>
                <a:ext uri="{FF2B5EF4-FFF2-40B4-BE49-F238E27FC236}">
                  <a16:creationId xmlns:a16="http://schemas.microsoft.com/office/drawing/2014/main" id="{5687C18E-2969-4B0A-90C7-3329C6658EB0}"/>
                </a:ext>
              </a:extLst>
            </p:cNvPr>
            <p:cNvSpPr/>
            <p:nvPr/>
          </p:nvSpPr>
          <p:spPr>
            <a:xfrm rot="16200000">
              <a:off x="4758181" y="2427361"/>
              <a:ext cx="80010" cy="3581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0E21B78E-473E-4B8B-9199-F1293B3F2E04}"/>
              </a:ext>
            </a:extLst>
          </p:cNvPr>
          <p:cNvGrpSpPr/>
          <p:nvPr/>
        </p:nvGrpSpPr>
        <p:grpSpPr>
          <a:xfrm>
            <a:off x="4267200" y="609600"/>
            <a:ext cx="965178" cy="567044"/>
            <a:chOff x="9116622" y="4080294"/>
            <a:chExt cx="2973931" cy="2256382"/>
          </a:xfrm>
        </p:grpSpPr>
        <p:grpSp>
          <p:nvGrpSpPr>
            <p:cNvPr id="83" name="Group 74">
              <a:extLst>
                <a:ext uri="{FF2B5EF4-FFF2-40B4-BE49-F238E27FC236}">
                  <a16:creationId xmlns:a16="http://schemas.microsoft.com/office/drawing/2014/main" id="{2884FE29-5501-4F27-B8D9-B11DD1AC07DA}"/>
                </a:ext>
              </a:extLst>
            </p:cNvPr>
            <p:cNvGrpSpPr/>
            <p:nvPr/>
          </p:nvGrpSpPr>
          <p:grpSpPr>
            <a:xfrm>
              <a:off x="9353504" y="4080294"/>
              <a:ext cx="2737049" cy="2256382"/>
              <a:chOff x="9080035" y="2596602"/>
              <a:chExt cx="3589900" cy="2959457"/>
            </a:xfrm>
          </p:grpSpPr>
          <p:sp>
            <p:nvSpPr>
              <p:cNvPr id="85" name="Rectangle 84">
                <a:extLst>
                  <a:ext uri="{FF2B5EF4-FFF2-40B4-BE49-F238E27FC236}">
                    <a16:creationId xmlns:a16="http://schemas.microsoft.com/office/drawing/2014/main" id="{91921090-8F62-4E1B-88E3-AA9C00F66BE6}"/>
                  </a:ext>
                </a:extLst>
              </p:cNvPr>
              <p:cNvSpPr/>
              <p:nvPr/>
            </p:nvSpPr>
            <p:spPr>
              <a:xfrm>
                <a:off x="9367325" y="2891878"/>
                <a:ext cx="2552700" cy="143445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37">
                <a:extLst>
                  <a:ext uri="{FF2B5EF4-FFF2-40B4-BE49-F238E27FC236}">
                    <a16:creationId xmlns:a16="http://schemas.microsoft.com/office/drawing/2014/main" id="{855FB45E-1611-4BC7-8CE6-D5AA3EB86B92}"/>
                  </a:ext>
                </a:extLst>
              </p:cNvPr>
              <p:cNvSpPr/>
              <p:nvPr/>
            </p:nvSpPr>
            <p:spPr>
              <a:xfrm>
                <a:off x="11691425" y="2644227"/>
                <a:ext cx="571500" cy="19206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38">
                <a:extLst>
                  <a:ext uri="{FF2B5EF4-FFF2-40B4-BE49-F238E27FC236}">
                    <a16:creationId xmlns:a16="http://schemas.microsoft.com/office/drawing/2014/main" id="{7F18F1BF-908B-474B-938C-B5B21A231834}"/>
                  </a:ext>
                </a:extLst>
              </p:cNvPr>
              <p:cNvSpPr/>
              <p:nvPr/>
            </p:nvSpPr>
            <p:spPr>
              <a:xfrm>
                <a:off x="9080035" y="2596602"/>
                <a:ext cx="571500" cy="19206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40">
                <a:extLst>
                  <a:ext uri="{FF2B5EF4-FFF2-40B4-BE49-F238E27FC236}">
                    <a16:creationId xmlns:a16="http://schemas.microsoft.com/office/drawing/2014/main" id="{09F863F0-5F36-435A-BAA2-E9A8D15C95A6}"/>
                  </a:ext>
                </a:extLst>
              </p:cNvPr>
              <p:cNvSpPr/>
              <p:nvPr/>
            </p:nvSpPr>
            <p:spPr>
              <a:xfrm>
                <a:off x="12245433" y="2700638"/>
                <a:ext cx="424502" cy="28554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ounded Rectangle 43">
              <a:extLst>
                <a:ext uri="{FF2B5EF4-FFF2-40B4-BE49-F238E27FC236}">
                  <a16:creationId xmlns:a16="http://schemas.microsoft.com/office/drawing/2014/main" id="{A842426C-6F08-4B9B-AF89-29E6D104B917}"/>
                </a:ext>
              </a:extLst>
            </p:cNvPr>
            <p:cNvSpPr/>
            <p:nvPr/>
          </p:nvSpPr>
          <p:spPr>
            <a:xfrm>
              <a:off x="9116622" y="4104047"/>
              <a:ext cx="291208" cy="223262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Connector 88">
            <a:extLst>
              <a:ext uri="{FF2B5EF4-FFF2-40B4-BE49-F238E27FC236}">
                <a16:creationId xmlns:a16="http://schemas.microsoft.com/office/drawing/2014/main" id="{F869E0E7-AC35-4E44-A5EF-1B860F1BADF5}"/>
              </a:ext>
            </a:extLst>
          </p:cNvPr>
          <p:cNvCxnSpPr>
            <a:cxnSpLocks/>
          </p:cNvCxnSpPr>
          <p:nvPr/>
        </p:nvCxnSpPr>
        <p:spPr>
          <a:xfrm>
            <a:off x="4648200" y="914400"/>
            <a:ext cx="1828800" cy="55626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D131E8FE-18A5-4B93-9B33-699F50ED8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51551">
            <a:off x="5280644" y="4711768"/>
            <a:ext cx="1745492" cy="1815000"/>
          </a:xfrm>
          <a:prstGeom prst="rect">
            <a:avLst/>
          </a:prstGeom>
        </p:spPr>
      </p:pic>
      <p:sp>
        <p:nvSpPr>
          <p:cNvPr id="98" name="TextBox 97">
            <a:extLst>
              <a:ext uri="{FF2B5EF4-FFF2-40B4-BE49-F238E27FC236}">
                <a16:creationId xmlns:a16="http://schemas.microsoft.com/office/drawing/2014/main" id="{A8BB3BB3-2DE1-4E9A-BFBD-1C12AA1BCD6B}"/>
              </a:ext>
            </a:extLst>
          </p:cNvPr>
          <p:cNvSpPr txBox="1"/>
          <p:nvPr/>
        </p:nvSpPr>
        <p:spPr>
          <a:xfrm>
            <a:off x="2590800" y="3505200"/>
            <a:ext cx="1049429" cy="523220"/>
          </a:xfrm>
          <a:prstGeom prst="rect">
            <a:avLst/>
          </a:prstGeom>
          <a:noFill/>
        </p:spPr>
        <p:txBody>
          <a:bodyPr wrap="square" rtlCol="0">
            <a:spAutoFit/>
          </a:bodyPr>
          <a:lstStyle/>
          <a:p>
            <a:r>
              <a:rPr lang="en-US" sz="2800" b="1" dirty="0">
                <a:solidFill>
                  <a:srgbClr val="FFFF00"/>
                </a:solidFill>
                <a:latin typeface="Britannic Bold" panose="020B0903060703020204" pitchFamily="34" charset="0"/>
                <a:cs typeface="Champion Script" panose="020B0506030404030204" pitchFamily="34" charset="0"/>
              </a:rPr>
              <a:t>50$</a:t>
            </a:r>
          </a:p>
        </p:txBody>
      </p:sp>
      <p:cxnSp>
        <p:nvCxnSpPr>
          <p:cNvPr id="99" name="Straight Connector 98"/>
          <p:cNvCxnSpPr>
            <a:cxnSpLocks/>
            <a:stCxn id="85" idx="2"/>
          </p:cNvCxnSpPr>
          <p:nvPr/>
        </p:nvCxnSpPr>
        <p:spPr>
          <a:xfrm flipH="1">
            <a:off x="4191000" y="941023"/>
            <a:ext cx="539992" cy="3173777"/>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6">
            <a:hlinkClick r:id="rId5" action="ppaction://hlinksldjump"/>
            <a:extLst>
              <a:ext uri="{FF2B5EF4-FFF2-40B4-BE49-F238E27FC236}">
                <a16:creationId xmlns:a16="http://schemas.microsoft.com/office/drawing/2014/main" id="{5F5E6354-74CB-4578-993C-8A3D8C180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43701" flipV="1">
            <a:off x="3662163" y="3402428"/>
            <a:ext cx="988700" cy="1006464"/>
          </a:xfrm>
          <a:prstGeom prst="rect">
            <a:avLst/>
          </a:prstGeom>
        </p:spPr>
      </p:pic>
      <p:pic>
        <p:nvPicPr>
          <p:cNvPr id="106" name="Picture 105" descr="1.jpg"/>
          <p:cNvPicPr>
            <a:picLocks noChangeAspect="1"/>
          </p:cNvPicPr>
          <p:nvPr/>
        </p:nvPicPr>
        <p:blipFill>
          <a:blip r:embed="rId7" cstate="print"/>
          <a:stretch>
            <a:fillRect/>
          </a:stretch>
        </p:blipFill>
        <p:spPr>
          <a:xfrm>
            <a:off x="0" y="0"/>
            <a:ext cx="3733800" cy="1070688"/>
          </a:xfrm>
          <a:prstGeom prst="rect">
            <a:avLst/>
          </a:prstGeom>
        </p:spPr>
      </p:pic>
      <p:sp>
        <p:nvSpPr>
          <p:cNvPr id="107" name="TextBox 106">
            <a:extLst>
              <a:ext uri="{FF2B5EF4-FFF2-40B4-BE49-F238E27FC236}">
                <a16:creationId xmlns:a16="http://schemas.microsoft.com/office/drawing/2014/main" id="{9AEB9DB1-3DBE-4B42-B829-AE6DA8A6C03E}"/>
              </a:ext>
            </a:extLst>
          </p:cNvPr>
          <p:cNvSpPr txBox="1"/>
          <p:nvPr/>
        </p:nvSpPr>
        <p:spPr>
          <a:xfrm>
            <a:off x="1219200" y="5562600"/>
            <a:ext cx="1459054" cy="707886"/>
          </a:xfrm>
          <a:prstGeom prst="rect">
            <a:avLst/>
          </a:prstGeom>
          <a:noFill/>
        </p:spPr>
        <p:txBody>
          <a:bodyPr wrap="none" rtlCol="0">
            <a:spAutoFit/>
          </a:bodyPr>
          <a:lstStyle/>
          <a:p>
            <a:r>
              <a:rPr lang="en-US" sz="4000" b="1" dirty="0">
                <a:solidFill>
                  <a:srgbClr val="FFFF00"/>
                </a:solidFill>
                <a:latin typeface="Britannic Bold" panose="020B0903060703020204" pitchFamily="34" charset="0"/>
                <a:cs typeface="Champion Script" panose="020B0506030404030204" pitchFamily="34" charset="0"/>
              </a:rPr>
              <a:t>150$</a:t>
            </a:r>
          </a:p>
        </p:txBody>
      </p:sp>
      <p:cxnSp>
        <p:nvCxnSpPr>
          <p:cNvPr id="125" name="Straight Connector 124"/>
          <p:cNvCxnSpPr>
            <a:cxnSpLocks/>
          </p:cNvCxnSpPr>
          <p:nvPr/>
        </p:nvCxnSpPr>
        <p:spPr>
          <a:xfrm flipH="1">
            <a:off x="914400" y="1066800"/>
            <a:ext cx="3733801" cy="33528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a:hlinkClick r:id="rId8"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2400"/>
            <a:ext cx="2493818" cy="1828800"/>
          </a:xfrm>
          <a:prstGeom prst="rect">
            <a:avLst/>
          </a:prstGeom>
        </p:spPr>
      </p:pic>
      <p:sp>
        <p:nvSpPr>
          <p:cNvPr id="133" name="TextBox 132">
            <a:extLst>
              <a:ext uri="{FF2B5EF4-FFF2-40B4-BE49-F238E27FC236}">
                <a16:creationId xmlns:a16="http://schemas.microsoft.com/office/drawing/2014/main" id="{D1DF82DC-BEFB-41A7-AD35-7C5CE4B44277}"/>
              </a:ext>
            </a:extLst>
          </p:cNvPr>
          <p:cNvSpPr txBox="1"/>
          <p:nvPr/>
        </p:nvSpPr>
        <p:spPr>
          <a:xfrm>
            <a:off x="7772400" y="2667000"/>
            <a:ext cx="1124026" cy="707886"/>
          </a:xfrm>
          <a:prstGeom prst="rect">
            <a:avLst/>
          </a:prstGeom>
          <a:noFill/>
        </p:spPr>
        <p:txBody>
          <a:bodyPr wrap="none" rtlCol="0">
            <a:spAutoFit/>
          </a:bodyPr>
          <a:lstStyle/>
          <a:p>
            <a:r>
              <a:rPr lang="en-US" sz="4000" b="1" dirty="0">
                <a:solidFill>
                  <a:srgbClr val="FFFF00"/>
                </a:solidFill>
                <a:latin typeface="Britannic Bold" panose="020B0903060703020204" pitchFamily="34" charset="0"/>
                <a:cs typeface="Champion Script" panose="020B0506030404030204" pitchFamily="34" charset="0"/>
              </a:rPr>
              <a:t>20$</a:t>
            </a:r>
          </a:p>
        </p:txBody>
      </p:sp>
      <p:cxnSp>
        <p:nvCxnSpPr>
          <p:cNvPr id="134" name="Straight Connector 133">
            <a:extLst>
              <a:ext uri="{FF2B5EF4-FFF2-40B4-BE49-F238E27FC236}">
                <a16:creationId xmlns:a16="http://schemas.microsoft.com/office/drawing/2014/main" id="{89088168-F37F-4414-83D7-25D344CB8832}"/>
              </a:ext>
            </a:extLst>
          </p:cNvPr>
          <p:cNvCxnSpPr>
            <a:cxnSpLocks/>
          </p:cNvCxnSpPr>
          <p:nvPr/>
        </p:nvCxnSpPr>
        <p:spPr>
          <a:xfrm>
            <a:off x="4724400" y="1143000"/>
            <a:ext cx="2667000" cy="24384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Picture 4">
            <a:hlinkClick r:id="rId9" action="ppaction://hlinksldjump"/>
            <a:extLst>
              <a:ext uri="{FF2B5EF4-FFF2-40B4-BE49-F238E27FC236}">
                <a16:creationId xmlns:a16="http://schemas.microsoft.com/office/drawing/2014/main" id="{09C96DFA-0498-415B-A64F-347931DAA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10400" y="3276600"/>
            <a:ext cx="990600" cy="970999"/>
          </a:xfrm>
          <a:prstGeom prst="rect">
            <a:avLst/>
          </a:prstGeom>
        </p:spPr>
      </p:pic>
      <p:cxnSp>
        <p:nvCxnSpPr>
          <p:cNvPr id="40" name="Straight Connector 39">
            <a:extLst>
              <a:ext uri="{FF2B5EF4-FFF2-40B4-BE49-F238E27FC236}">
                <a16:creationId xmlns:a16="http://schemas.microsoft.com/office/drawing/2014/main" id="{BF8AF885-CD0B-49EA-BB27-54F87079845C}"/>
              </a:ext>
            </a:extLst>
          </p:cNvPr>
          <p:cNvCxnSpPr>
            <a:cxnSpLocks/>
          </p:cNvCxnSpPr>
          <p:nvPr/>
        </p:nvCxnSpPr>
        <p:spPr>
          <a:xfrm flipH="1">
            <a:off x="1066800" y="1066800"/>
            <a:ext cx="3581400" cy="22860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1DF82DC-BEFB-41A7-AD35-7C5CE4B44277}"/>
              </a:ext>
            </a:extLst>
          </p:cNvPr>
          <p:cNvSpPr txBox="1"/>
          <p:nvPr/>
        </p:nvSpPr>
        <p:spPr>
          <a:xfrm>
            <a:off x="685800" y="2057400"/>
            <a:ext cx="990600" cy="584775"/>
          </a:xfrm>
          <a:prstGeom prst="rect">
            <a:avLst/>
          </a:prstGeom>
          <a:noFill/>
        </p:spPr>
        <p:txBody>
          <a:bodyPr wrap="square" rtlCol="0">
            <a:spAutoFit/>
          </a:bodyPr>
          <a:lstStyle/>
          <a:p>
            <a:r>
              <a:rPr lang="en-US" sz="3200" b="1" dirty="0">
                <a:solidFill>
                  <a:srgbClr val="FFFF00"/>
                </a:solidFill>
                <a:latin typeface="Britannic Bold" panose="020B0903060703020204" pitchFamily="34" charset="0"/>
                <a:cs typeface="Champion Script" panose="020B0506030404030204" pitchFamily="34" charset="0"/>
              </a:rPr>
              <a:t>10$</a:t>
            </a:r>
          </a:p>
        </p:txBody>
      </p:sp>
      <p:pic>
        <p:nvPicPr>
          <p:cNvPr id="6" name="Picture 5">
            <a:hlinkClick r:id="rId10" action="ppaction://hlinksldjump"/>
            <a:extLst>
              <a:ext uri="{FF2B5EF4-FFF2-40B4-BE49-F238E27FC236}">
                <a16:creationId xmlns:a16="http://schemas.microsoft.com/office/drawing/2014/main" id="{51438933-F446-4EBA-BE88-4D2B52DC4A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985395" flipH="1">
            <a:off x="796403" y="2928521"/>
            <a:ext cx="700666" cy="772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3.95833E-6 -1.11111E-6 L 3.95833E-6 0.00556 " pathEditMode="relative" rAng="0" ptsTypes="AA">
                                      <p:cBhvr>
                                        <p:cTn id="6" dur="750" fill="hold"/>
                                        <p:tgtEl>
                                          <p:spTgt spid="69"/>
                                        </p:tgtEl>
                                        <p:attrNameLst>
                                          <p:attrName>ppt_x</p:attrName>
                                          <p:attrName>ppt_y</p:attrName>
                                        </p:attrNameLst>
                                      </p:cBhvr>
                                      <p:rCtr x="0" y="27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strips(downLeft)">
                                      <p:cBhvr>
                                        <p:cTn id="12" dur="2000"/>
                                        <p:tgtEl>
                                          <p:spTgt spid="89"/>
                                        </p:tgtEl>
                                      </p:cBhvr>
                                    </p:animEffect>
                                  </p:childTnLst>
                                </p:cTn>
                              </p:par>
                            </p:childTnLst>
                          </p:cTn>
                        </p:par>
                        <p:par>
                          <p:cTn id="13" fill="hold">
                            <p:stCondLst>
                              <p:cond delay="2000"/>
                            </p:stCondLst>
                            <p:childTnLst>
                              <p:par>
                                <p:cTn id="14" presetID="18" presetClass="exit" presetSubtype="6" fill="hold" nodeType="afterEffect">
                                  <p:stCondLst>
                                    <p:cond delay="0"/>
                                  </p:stCondLst>
                                  <p:childTnLst>
                                    <p:animEffect transition="out" filter="strips(downRight)">
                                      <p:cBhvr>
                                        <p:cTn id="15" dur="5000"/>
                                        <p:tgtEl>
                                          <p:spTgt spid="89"/>
                                        </p:tgtEl>
                                      </p:cBhvr>
                                    </p:animEffect>
                                    <p:set>
                                      <p:cBhvr>
                                        <p:cTn id="16" dur="1" fill="hold">
                                          <p:stCondLst>
                                            <p:cond delay="4999"/>
                                          </p:stCondLst>
                                        </p:cTn>
                                        <p:tgtEl>
                                          <p:spTgt spid="89"/>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4.16667E-6 7.40741E-7 L -0.15782 -0.70232 " pathEditMode="relative" rAng="0" ptsTypes="AA">
                                      <p:cBhvr>
                                        <p:cTn id="18" dur="6500" fill="hold"/>
                                        <p:tgtEl>
                                          <p:spTgt spid="3"/>
                                        </p:tgtEl>
                                        <p:attrNameLst>
                                          <p:attrName>ppt_x</p:attrName>
                                          <p:attrName>ppt_y</p:attrName>
                                        </p:attrNameLst>
                                      </p:cBhvr>
                                      <p:rCtr x="-79" y="-351"/>
                                    </p:animMotion>
                                  </p:childTnLst>
                                </p:cTn>
                              </p:par>
                              <p:par>
                                <p:cTn id="19" presetID="47" presetClass="exit" presetSubtype="0" fill="hold" grpId="0" nodeType="withEffect">
                                  <p:stCondLst>
                                    <p:cond delay="0"/>
                                  </p:stCondLst>
                                  <p:childTnLst>
                                    <p:animEffect transition="out" filter="fade">
                                      <p:cBhvr>
                                        <p:cTn id="20" dur="1000"/>
                                        <p:tgtEl>
                                          <p:spTgt spid="25"/>
                                        </p:tgtEl>
                                      </p:cBhvr>
                                    </p:animEffect>
                                    <p:anim calcmode="lin" valueType="num">
                                      <p:cBhvr>
                                        <p:cTn id="21" dur="1000"/>
                                        <p:tgtEl>
                                          <p:spTgt spid="25"/>
                                        </p:tgtEl>
                                        <p:attrNameLst>
                                          <p:attrName>ppt_x</p:attrName>
                                        </p:attrNameLst>
                                      </p:cBhvr>
                                      <p:tavLst>
                                        <p:tav tm="0">
                                          <p:val>
                                            <p:strVal val="ppt_x"/>
                                          </p:val>
                                        </p:tav>
                                        <p:tav tm="100000">
                                          <p:val>
                                            <p:strVal val="ppt_x"/>
                                          </p:val>
                                        </p:tav>
                                      </p:tavLst>
                                    </p:anim>
                                    <p:anim calcmode="lin" valueType="num">
                                      <p:cBhvr>
                                        <p:cTn id="22" dur="1000"/>
                                        <p:tgtEl>
                                          <p:spTgt spid="25"/>
                                        </p:tgtEl>
                                        <p:attrNameLst>
                                          <p:attrName>ppt_y</p:attrName>
                                        </p:attrNameLst>
                                      </p:cBhvr>
                                      <p:tavLst>
                                        <p:tav tm="0">
                                          <p:val>
                                            <p:strVal val="ppt_y"/>
                                          </p:val>
                                        </p:tav>
                                        <p:tav tm="100000">
                                          <p:val>
                                            <p:strVal val="ppt_y-.1"/>
                                          </p:val>
                                        </p:tav>
                                      </p:tavLst>
                                    </p:anim>
                                    <p:set>
                                      <p:cBhvr>
                                        <p:cTn id="23" dur="1" fill="hold">
                                          <p:stCondLst>
                                            <p:cond delay="999"/>
                                          </p:stCondLst>
                                        </p:cTn>
                                        <p:tgtEl>
                                          <p:spTgt spid="25"/>
                                        </p:tgtEl>
                                        <p:attrNameLst>
                                          <p:attrName>style.visibility</p:attrName>
                                        </p:attrNameLst>
                                      </p:cBhvr>
                                      <p:to>
                                        <p:strVal val="hidden"/>
                                      </p:to>
                                    </p:set>
                                  </p:childTnLst>
                                </p:cTn>
                              </p:par>
                            </p:childTnLst>
                          </p:cTn>
                        </p:par>
                        <p:par>
                          <p:cTn id="24" fill="hold">
                            <p:stCondLst>
                              <p:cond delay="8500"/>
                            </p:stCondLst>
                            <p:childTnLst>
                              <p:par>
                                <p:cTn id="25" presetID="49" presetClass="exit" presetSubtype="0" accel="100000" fill="hold" nodeType="afterEffect">
                                  <p:stCondLst>
                                    <p:cond delay="0"/>
                                  </p:stCondLst>
                                  <p:childTnLst>
                                    <p:anim calcmode="lin" valueType="num">
                                      <p:cBhvr>
                                        <p:cTn id="26" dur="500"/>
                                        <p:tgtEl>
                                          <p:spTgt spid="3"/>
                                        </p:tgtEl>
                                        <p:attrNameLst>
                                          <p:attrName>ppt_w</p:attrName>
                                        </p:attrNameLst>
                                      </p:cBhvr>
                                      <p:tavLst>
                                        <p:tav tm="0">
                                          <p:val>
                                            <p:strVal val="ppt_w"/>
                                          </p:val>
                                        </p:tav>
                                        <p:tav tm="100000">
                                          <p:val>
                                            <p:fltVal val="0"/>
                                          </p:val>
                                        </p:tav>
                                      </p:tavLst>
                                    </p:anim>
                                    <p:anim calcmode="lin" valueType="num">
                                      <p:cBhvr>
                                        <p:cTn id="27" dur="500"/>
                                        <p:tgtEl>
                                          <p:spTgt spid="3"/>
                                        </p:tgtEl>
                                        <p:attrNameLst>
                                          <p:attrName>ppt_h</p:attrName>
                                        </p:attrNameLst>
                                      </p:cBhvr>
                                      <p:tavLst>
                                        <p:tav tm="0">
                                          <p:val>
                                            <p:strVal val="ppt_h"/>
                                          </p:val>
                                        </p:tav>
                                        <p:tav tm="100000">
                                          <p:val>
                                            <p:fltVal val="0"/>
                                          </p:val>
                                        </p:tav>
                                      </p:tavLst>
                                    </p:anim>
                                    <p:anim calcmode="lin" valueType="num">
                                      <p:cBhvr>
                                        <p:cTn id="28" dur="500"/>
                                        <p:tgtEl>
                                          <p:spTgt spid="3"/>
                                        </p:tgtEl>
                                        <p:attrNameLst>
                                          <p:attrName>style.rotation</p:attrName>
                                        </p:attrNameLst>
                                      </p:cBhvr>
                                      <p:tavLst>
                                        <p:tav tm="0">
                                          <p:val>
                                            <p:fltVal val="0"/>
                                          </p:val>
                                        </p:tav>
                                        <p:tav tm="100000">
                                          <p:val>
                                            <p:fltVal val="360"/>
                                          </p:val>
                                        </p:tav>
                                      </p:tavLst>
                                    </p:anim>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strips(downLeft)">
                                      <p:cBhvr>
                                        <p:cTn id="36" dur="1000"/>
                                        <p:tgtEl>
                                          <p:spTgt spid="99"/>
                                        </p:tgtEl>
                                      </p:cBhvr>
                                    </p:animEffect>
                                  </p:childTnLst>
                                </p:cTn>
                              </p:par>
                            </p:childTnLst>
                          </p:cTn>
                        </p:par>
                        <p:par>
                          <p:cTn id="37" fill="hold">
                            <p:stCondLst>
                              <p:cond delay="1000"/>
                            </p:stCondLst>
                            <p:childTnLst>
                              <p:par>
                                <p:cTn id="38" presetID="18" presetClass="exit" presetSubtype="12" fill="hold" nodeType="afterEffect">
                                  <p:stCondLst>
                                    <p:cond delay="0"/>
                                  </p:stCondLst>
                                  <p:childTnLst>
                                    <p:animEffect transition="out" filter="strips(downLeft)">
                                      <p:cBhvr>
                                        <p:cTn id="39" dur="3000"/>
                                        <p:tgtEl>
                                          <p:spTgt spid="99"/>
                                        </p:tgtEl>
                                      </p:cBhvr>
                                    </p:animEffect>
                                    <p:set>
                                      <p:cBhvr>
                                        <p:cTn id="40" dur="1" fill="hold">
                                          <p:stCondLst>
                                            <p:cond delay="2999"/>
                                          </p:stCondLst>
                                        </p:cTn>
                                        <p:tgtEl>
                                          <p:spTgt spid="99"/>
                                        </p:tgtEl>
                                        <p:attrNameLst>
                                          <p:attrName>style.visibility</p:attrName>
                                        </p:attrNameLst>
                                      </p:cBhvr>
                                      <p:to>
                                        <p:strVal val="hidden"/>
                                      </p:to>
                                    </p:set>
                                  </p:childTnLst>
                                </p:cTn>
                              </p:par>
                              <p:par>
                                <p:cTn id="41" presetID="42" presetClass="path" presetSubtype="0" accel="50000" decel="50000" fill="hold" nodeType="withEffect">
                                  <p:stCondLst>
                                    <p:cond delay="0"/>
                                  </p:stCondLst>
                                  <p:childTnLst>
                                    <p:animMotion origin="layout" path="M -3.88889E-6 -4.44444E-6 L 0.06216 -0.41388 " pathEditMode="relative" rAng="0" ptsTypes="AA">
                                      <p:cBhvr>
                                        <p:cTn id="42" dur="3000" fill="hold"/>
                                        <p:tgtEl>
                                          <p:spTgt spid="7"/>
                                        </p:tgtEl>
                                        <p:attrNameLst>
                                          <p:attrName>ppt_x</p:attrName>
                                          <p:attrName>ppt_y</p:attrName>
                                        </p:attrNameLst>
                                      </p:cBhvr>
                                      <p:rCtr x="31" y="-207"/>
                                    </p:animMotion>
                                  </p:childTnLst>
                                </p:cTn>
                              </p:par>
                              <p:par>
                                <p:cTn id="43" presetID="47" presetClass="exit" presetSubtype="0" fill="hold" grpId="0" nodeType="withEffect">
                                  <p:stCondLst>
                                    <p:cond delay="0"/>
                                  </p:stCondLst>
                                  <p:childTnLst>
                                    <p:animEffect transition="out" filter="fade">
                                      <p:cBhvr>
                                        <p:cTn id="44" dur="1000"/>
                                        <p:tgtEl>
                                          <p:spTgt spid="98"/>
                                        </p:tgtEl>
                                      </p:cBhvr>
                                    </p:animEffect>
                                    <p:anim calcmode="lin" valueType="num">
                                      <p:cBhvr>
                                        <p:cTn id="45" dur="1000"/>
                                        <p:tgtEl>
                                          <p:spTgt spid="98"/>
                                        </p:tgtEl>
                                        <p:attrNameLst>
                                          <p:attrName>ppt_x</p:attrName>
                                        </p:attrNameLst>
                                      </p:cBhvr>
                                      <p:tavLst>
                                        <p:tav tm="0">
                                          <p:val>
                                            <p:strVal val="ppt_x"/>
                                          </p:val>
                                        </p:tav>
                                        <p:tav tm="100000">
                                          <p:val>
                                            <p:strVal val="ppt_x"/>
                                          </p:val>
                                        </p:tav>
                                      </p:tavLst>
                                    </p:anim>
                                    <p:anim calcmode="lin" valueType="num">
                                      <p:cBhvr>
                                        <p:cTn id="46" dur="1000"/>
                                        <p:tgtEl>
                                          <p:spTgt spid="98"/>
                                        </p:tgtEl>
                                        <p:attrNameLst>
                                          <p:attrName>ppt_y</p:attrName>
                                        </p:attrNameLst>
                                      </p:cBhvr>
                                      <p:tavLst>
                                        <p:tav tm="0">
                                          <p:val>
                                            <p:strVal val="ppt_y"/>
                                          </p:val>
                                        </p:tav>
                                        <p:tav tm="100000">
                                          <p:val>
                                            <p:strVal val="ppt_y-.1"/>
                                          </p:val>
                                        </p:tav>
                                      </p:tavLst>
                                    </p:anim>
                                    <p:set>
                                      <p:cBhvr>
                                        <p:cTn id="47" dur="1" fill="hold">
                                          <p:stCondLst>
                                            <p:cond delay="999"/>
                                          </p:stCondLst>
                                        </p:cTn>
                                        <p:tgtEl>
                                          <p:spTgt spid="98"/>
                                        </p:tgtEl>
                                        <p:attrNameLst>
                                          <p:attrName>style.visibility</p:attrName>
                                        </p:attrNameLst>
                                      </p:cBhvr>
                                      <p:to>
                                        <p:strVal val="hidden"/>
                                      </p:to>
                                    </p:set>
                                  </p:childTnLst>
                                </p:cTn>
                              </p:par>
                            </p:childTnLst>
                          </p:cTn>
                        </p:par>
                        <p:par>
                          <p:cTn id="48" fill="hold">
                            <p:stCondLst>
                              <p:cond delay="4000"/>
                            </p:stCondLst>
                            <p:childTnLst>
                              <p:par>
                                <p:cTn id="49" presetID="49" presetClass="exit" presetSubtype="0" accel="100000" fill="hold" nodeType="afterEffect">
                                  <p:stCondLst>
                                    <p:cond delay="0"/>
                                  </p:stCondLst>
                                  <p:childTnLst>
                                    <p:anim calcmode="lin" valueType="num">
                                      <p:cBhvr>
                                        <p:cTn id="50" dur="500"/>
                                        <p:tgtEl>
                                          <p:spTgt spid="7"/>
                                        </p:tgtEl>
                                        <p:attrNameLst>
                                          <p:attrName>ppt_w</p:attrName>
                                        </p:attrNameLst>
                                      </p:cBhvr>
                                      <p:tavLst>
                                        <p:tav tm="0">
                                          <p:val>
                                            <p:strVal val="ppt_w"/>
                                          </p:val>
                                        </p:tav>
                                        <p:tav tm="100000">
                                          <p:val>
                                            <p:fltVal val="0"/>
                                          </p:val>
                                        </p:tav>
                                      </p:tavLst>
                                    </p:anim>
                                    <p:anim calcmode="lin" valueType="num">
                                      <p:cBhvr>
                                        <p:cTn id="51" dur="500"/>
                                        <p:tgtEl>
                                          <p:spTgt spid="7"/>
                                        </p:tgtEl>
                                        <p:attrNameLst>
                                          <p:attrName>ppt_h</p:attrName>
                                        </p:attrNameLst>
                                      </p:cBhvr>
                                      <p:tavLst>
                                        <p:tav tm="0">
                                          <p:val>
                                            <p:strVal val="ppt_h"/>
                                          </p:val>
                                        </p:tav>
                                        <p:tav tm="100000">
                                          <p:val>
                                            <p:fltVal val="0"/>
                                          </p:val>
                                        </p:tav>
                                      </p:tavLst>
                                    </p:anim>
                                    <p:anim calcmode="lin" valueType="num">
                                      <p:cBhvr>
                                        <p:cTn id="52" dur="500"/>
                                        <p:tgtEl>
                                          <p:spTgt spid="7"/>
                                        </p:tgtEl>
                                        <p:attrNameLst>
                                          <p:attrName>style.rotation</p:attrName>
                                        </p:attrNameLst>
                                      </p:cBhvr>
                                      <p:tavLst>
                                        <p:tav tm="0">
                                          <p:val>
                                            <p:fltVal val="0"/>
                                          </p:val>
                                        </p:tav>
                                        <p:tav tm="100000">
                                          <p:val>
                                            <p:fltVal val="360"/>
                                          </p:val>
                                        </p:tav>
                                      </p:tavLst>
                                    </p:anim>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25"/>
                                        </p:tgtEl>
                                        <p:attrNameLst>
                                          <p:attrName>style.visibility</p:attrName>
                                        </p:attrNameLst>
                                      </p:cBhvr>
                                      <p:to>
                                        <p:strVal val="visible"/>
                                      </p:to>
                                    </p:set>
                                    <p:animEffect transition="in" filter="strips(downLeft)">
                                      <p:cBhvr>
                                        <p:cTn id="60" dur="500"/>
                                        <p:tgtEl>
                                          <p:spTgt spid="125"/>
                                        </p:tgtEl>
                                      </p:cBhvr>
                                    </p:animEffect>
                                  </p:childTnLst>
                                </p:cTn>
                              </p:par>
                            </p:childTnLst>
                          </p:cTn>
                        </p:par>
                        <p:par>
                          <p:cTn id="61" fill="hold">
                            <p:stCondLst>
                              <p:cond delay="500"/>
                            </p:stCondLst>
                            <p:childTnLst>
                              <p:par>
                                <p:cTn id="62" presetID="18" presetClass="exit" presetSubtype="12" fill="hold" nodeType="afterEffect">
                                  <p:stCondLst>
                                    <p:cond delay="0"/>
                                  </p:stCondLst>
                                  <p:childTnLst>
                                    <p:animEffect transition="out" filter="strips(downLeft)">
                                      <p:cBhvr>
                                        <p:cTn id="63" dur="4750"/>
                                        <p:tgtEl>
                                          <p:spTgt spid="125"/>
                                        </p:tgtEl>
                                      </p:cBhvr>
                                    </p:animEffect>
                                    <p:set>
                                      <p:cBhvr>
                                        <p:cTn id="64" dur="1" fill="hold">
                                          <p:stCondLst>
                                            <p:cond delay="4749"/>
                                          </p:stCondLst>
                                        </p:cTn>
                                        <p:tgtEl>
                                          <p:spTgt spid="125"/>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0.00087 0 L 0.39913 -0.54444 " pathEditMode="relative" rAng="0" ptsTypes="AA">
                                      <p:cBhvr>
                                        <p:cTn id="66" dur="5000" fill="hold"/>
                                        <p:tgtEl>
                                          <p:spTgt spid="4"/>
                                        </p:tgtEl>
                                        <p:attrNameLst>
                                          <p:attrName>ppt_x</p:attrName>
                                          <p:attrName>ppt_y</p:attrName>
                                        </p:attrNameLst>
                                      </p:cBhvr>
                                      <p:rCtr x="200" y="-272"/>
                                    </p:animMotion>
                                  </p:childTnLst>
                                </p:cTn>
                              </p:par>
                              <p:par>
                                <p:cTn id="67" presetID="47" presetClass="exit" presetSubtype="0" fill="hold" grpId="0" nodeType="withEffect">
                                  <p:stCondLst>
                                    <p:cond delay="0"/>
                                  </p:stCondLst>
                                  <p:childTnLst>
                                    <p:animEffect transition="out" filter="fade">
                                      <p:cBhvr>
                                        <p:cTn id="68" dur="1000"/>
                                        <p:tgtEl>
                                          <p:spTgt spid="107"/>
                                        </p:tgtEl>
                                      </p:cBhvr>
                                    </p:animEffect>
                                    <p:anim calcmode="lin" valueType="num">
                                      <p:cBhvr>
                                        <p:cTn id="69" dur="1000"/>
                                        <p:tgtEl>
                                          <p:spTgt spid="107"/>
                                        </p:tgtEl>
                                        <p:attrNameLst>
                                          <p:attrName>ppt_x</p:attrName>
                                        </p:attrNameLst>
                                      </p:cBhvr>
                                      <p:tavLst>
                                        <p:tav tm="0">
                                          <p:val>
                                            <p:strVal val="ppt_x"/>
                                          </p:val>
                                        </p:tav>
                                        <p:tav tm="100000">
                                          <p:val>
                                            <p:strVal val="ppt_x"/>
                                          </p:val>
                                        </p:tav>
                                      </p:tavLst>
                                    </p:anim>
                                    <p:anim calcmode="lin" valueType="num">
                                      <p:cBhvr>
                                        <p:cTn id="70" dur="1000"/>
                                        <p:tgtEl>
                                          <p:spTgt spid="107"/>
                                        </p:tgtEl>
                                        <p:attrNameLst>
                                          <p:attrName>ppt_y</p:attrName>
                                        </p:attrNameLst>
                                      </p:cBhvr>
                                      <p:tavLst>
                                        <p:tav tm="0">
                                          <p:val>
                                            <p:strVal val="ppt_y"/>
                                          </p:val>
                                        </p:tav>
                                        <p:tav tm="100000">
                                          <p:val>
                                            <p:strVal val="ppt_y-.1"/>
                                          </p:val>
                                        </p:tav>
                                      </p:tavLst>
                                    </p:anim>
                                    <p:set>
                                      <p:cBhvr>
                                        <p:cTn id="71" dur="1" fill="hold">
                                          <p:stCondLst>
                                            <p:cond delay="999"/>
                                          </p:stCondLst>
                                        </p:cTn>
                                        <p:tgtEl>
                                          <p:spTgt spid="107"/>
                                        </p:tgtEl>
                                        <p:attrNameLst>
                                          <p:attrName>style.visibility</p:attrName>
                                        </p:attrNameLst>
                                      </p:cBhvr>
                                      <p:to>
                                        <p:strVal val="hidden"/>
                                      </p:to>
                                    </p:set>
                                  </p:childTnLst>
                                </p:cTn>
                              </p:par>
                            </p:childTnLst>
                          </p:cTn>
                        </p:par>
                        <p:par>
                          <p:cTn id="72" fill="hold">
                            <p:stCondLst>
                              <p:cond delay="5500"/>
                            </p:stCondLst>
                            <p:childTnLst>
                              <p:par>
                                <p:cTn id="73" presetID="49" presetClass="exit" presetSubtype="0" accel="100000" fill="hold" nodeType="afterEffect">
                                  <p:stCondLst>
                                    <p:cond delay="0"/>
                                  </p:stCondLst>
                                  <p:childTnLst>
                                    <p:anim calcmode="lin" valueType="num">
                                      <p:cBhvr>
                                        <p:cTn id="74" dur="500"/>
                                        <p:tgtEl>
                                          <p:spTgt spid="4"/>
                                        </p:tgtEl>
                                        <p:attrNameLst>
                                          <p:attrName>ppt_w</p:attrName>
                                        </p:attrNameLst>
                                      </p:cBhvr>
                                      <p:tavLst>
                                        <p:tav tm="0">
                                          <p:val>
                                            <p:strVal val="ppt_w"/>
                                          </p:val>
                                        </p:tav>
                                        <p:tav tm="100000">
                                          <p:val>
                                            <p:fltVal val="0"/>
                                          </p:val>
                                        </p:tav>
                                      </p:tavLst>
                                    </p:anim>
                                    <p:anim calcmode="lin" valueType="num">
                                      <p:cBhvr>
                                        <p:cTn id="75" dur="500"/>
                                        <p:tgtEl>
                                          <p:spTgt spid="4"/>
                                        </p:tgtEl>
                                        <p:attrNameLst>
                                          <p:attrName>ppt_h</p:attrName>
                                        </p:attrNameLst>
                                      </p:cBhvr>
                                      <p:tavLst>
                                        <p:tav tm="0">
                                          <p:val>
                                            <p:strVal val="ppt_h"/>
                                          </p:val>
                                        </p:tav>
                                        <p:tav tm="100000">
                                          <p:val>
                                            <p:fltVal val="0"/>
                                          </p:val>
                                        </p:tav>
                                      </p:tavLst>
                                    </p:anim>
                                    <p:anim calcmode="lin" valueType="num">
                                      <p:cBhvr>
                                        <p:cTn id="76" dur="500"/>
                                        <p:tgtEl>
                                          <p:spTgt spid="4"/>
                                        </p:tgtEl>
                                        <p:attrNameLst>
                                          <p:attrName>style.rotation</p:attrName>
                                        </p:attrNameLst>
                                      </p:cBhvr>
                                      <p:tavLst>
                                        <p:tav tm="0">
                                          <p:val>
                                            <p:fltVal val="0"/>
                                          </p:val>
                                        </p:tav>
                                        <p:tav tm="100000">
                                          <p:val>
                                            <p:fltVal val="360"/>
                                          </p:val>
                                        </p:tav>
                                      </p:tavLst>
                                    </p:anim>
                                    <p:animEffect transition="out" filter="fade">
                                      <p:cBhvr>
                                        <p:cTn id="77" dur="500"/>
                                        <p:tgtEl>
                                          <p:spTgt spid="4"/>
                                        </p:tgtEl>
                                      </p:cBhvr>
                                    </p:animEffect>
                                    <p:set>
                                      <p:cBhvr>
                                        <p:cTn id="7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9" restart="whenNotActive" fill="hold" evtFilter="cancelBubble" nodeType="interactiveSeq">
                <p:stCondLst>
                  <p:cond evt="onClick" delay="0">
                    <p:tgtEl>
                      <p:spTgt spid="5"/>
                    </p:tgtEl>
                  </p:cond>
                </p:stCondLst>
                <p:endSync evt="end" delay="0">
                  <p:rtn val="all"/>
                </p:endSync>
                <p:childTnLst>
                  <p:par>
                    <p:cTn id="80" fill="hold">
                      <p:stCondLst>
                        <p:cond delay="0"/>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strips(downLeft)">
                                      <p:cBhvr>
                                        <p:cTn id="84" dur="500"/>
                                        <p:tgtEl>
                                          <p:spTgt spid="134"/>
                                        </p:tgtEl>
                                      </p:cBhvr>
                                    </p:animEffect>
                                  </p:childTnLst>
                                </p:cTn>
                              </p:par>
                            </p:childTnLst>
                          </p:cTn>
                        </p:par>
                        <p:par>
                          <p:cTn id="85" fill="hold">
                            <p:stCondLst>
                              <p:cond delay="500"/>
                            </p:stCondLst>
                            <p:childTnLst>
                              <p:par>
                                <p:cTn id="86" presetID="18" presetClass="exit" presetSubtype="6" fill="hold" nodeType="afterEffect">
                                  <p:stCondLst>
                                    <p:cond delay="0"/>
                                  </p:stCondLst>
                                  <p:childTnLst>
                                    <p:animEffect transition="out" filter="strips(downRight)">
                                      <p:cBhvr>
                                        <p:cTn id="87" dur="3000"/>
                                        <p:tgtEl>
                                          <p:spTgt spid="134"/>
                                        </p:tgtEl>
                                      </p:cBhvr>
                                    </p:animEffect>
                                    <p:set>
                                      <p:cBhvr>
                                        <p:cTn id="88" dur="1" fill="hold">
                                          <p:stCondLst>
                                            <p:cond delay="2999"/>
                                          </p:stCondLst>
                                        </p:cTn>
                                        <p:tgtEl>
                                          <p:spTgt spid="134"/>
                                        </p:tgtEl>
                                        <p:attrNameLst>
                                          <p:attrName>style.visibility</p:attrName>
                                        </p:attrNameLst>
                                      </p:cBhvr>
                                      <p:to>
                                        <p:strVal val="hidden"/>
                                      </p:to>
                                    </p:set>
                                  </p:childTnLst>
                                </p:cTn>
                              </p:par>
                              <p:par>
                                <p:cTn id="89" presetID="42" presetClass="path" presetSubtype="0" accel="50000" decel="50000" fill="hold" nodeType="withEffect">
                                  <p:stCondLst>
                                    <p:cond delay="0"/>
                                  </p:stCondLst>
                                  <p:childTnLst>
                                    <p:animMotion origin="layout" path="M 0 -0.00995 L -0.31667 -0.38888 " pathEditMode="relative" rAng="0" ptsTypes="AA">
                                      <p:cBhvr>
                                        <p:cTn id="90" dur="3000" fill="hold"/>
                                        <p:tgtEl>
                                          <p:spTgt spid="5"/>
                                        </p:tgtEl>
                                        <p:attrNameLst>
                                          <p:attrName>ppt_x</p:attrName>
                                          <p:attrName>ppt_y</p:attrName>
                                        </p:attrNameLst>
                                      </p:cBhvr>
                                      <p:rCtr x="-158" y="-190"/>
                                    </p:animMotion>
                                  </p:childTnLst>
                                </p:cTn>
                              </p:par>
                              <p:par>
                                <p:cTn id="91" presetID="47" presetClass="exit" presetSubtype="0" fill="hold" grpId="0" nodeType="withEffect">
                                  <p:stCondLst>
                                    <p:cond delay="0"/>
                                  </p:stCondLst>
                                  <p:childTnLst>
                                    <p:animEffect transition="out" filter="fade">
                                      <p:cBhvr>
                                        <p:cTn id="92" dur="1000"/>
                                        <p:tgtEl>
                                          <p:spTgt spid="133"/>
                                        </p:tgtEl>
                                      </p:cBhvr>
                                    </p:animEffect>
                                    <p:anim calcmode="lin" valueType="num">
                                      <p:cBhvr>
                                        <p:cTn id="93" dur="1000"/>
                                        <p:tgtEl>
                                          <p:spTgt spid="133"/>
                                        </p:tgtEl>
                                        <p:attrNameLst>
                                          <p:attrName>ppt_x</p:attrName>
                                        </p:attrNameLst>
                                      </p:cBhvr>
                                      <p:tavLst>
                                        <p:tav tm="0">
                                          <p:val>
                                            <p:strVal val="ppt_x"/>
                                          </p:val>
                                        </p:tav>
                                        <p:tav tm="100000">
                                          <p:val>
                                            <p:strVal val="ppt_x"/>
                                          </p:val>
                                        </p:tav>
                                      </p:tavLst>
                                    </p:anim>
                                    <p:anim calcmode="lin" valueType="num">
                                      <p:cBhvr>
                                        <p:cTn id="94" dur="1000"/>
                                        <p:tgtEl>
                                          <p:spTgt spid="133"/>
                                        </p:tgtEl>
                                        <p:attrNameLst>
                                          <p:attrName>ppt_y</p:attrName>
                                        </p:attrNameLst>
                                      </p:cBhvr>
                                      <p:tavLst>
                                        <p:tav tm="0">
                                          <p:val>
                                            <p:strVal val="ppt_y"/>
                                          </p:val>
                                        </p:tav>
                                        <p:tav tm="100000">
                                          <p:val>
                                            <p:strVal val="ppt_y-.1"/>
                                          </p:val>
                                        </p:tav>
                                      </p:tavLst>
                                    </p:anim>
                                    <p:set>
                                      <p:cBhvr>
                                        <p:cTn id="95" dur="1" fill="hold">
                                          <p:stCondLst>
                                            <p:cond delay="999"/>
                                          </p:stCondLst>
                                        </p:cTn>
                                        <p:tgtEl>
                                          <p:spTgt spid="133"/>
                                        </p:tgtEl>
                                        <p:attrNameLst>
                                          <p:attrName>style.visibility</p:attrName>
                                        </p:attrNameLst>
                                      </p:cBhvr>
                                      <p:to>
                                        <p:strVal val="hidden"/>
                                      </p:to>
                                    </p:set>
                                  </p:childTnLst>
                                </p:cTn>
                              </p:par>
                            </p:childTnLst>
                          </p:cTn>
                        </p:par>
                        <p:par>
                          <p:cTn id="96" fill="hold">
                            <p:stCondLst>
                              <p:cond delay="3500"/>
                            </p:stCondLst>
                            <p:childTnLst>
                              <p:par>
                                <p:cTn id="97" presetID="49" presetClass="exit" presetSubtype="0" accel="100000" fill="hold" nodeType="afterEffect">
                                  <p:stCondLst>
                                    <p:cond delay="0"/>
                                  </p:stCondLst>
                                  <p:childTnLst>
                                    <p:anim calcmode="lin" valueType="num">
                                      <p:cBhvr>
                                        <p:cTn id="98" dur="500"/>
                                        <p:tgtEl>
                                          <p:spTgt spid="5"/>
                                        </p:tgtEl>
                                        <p:attrNameLst>
                                          <p:attrName>ppt_w</p:attrName>
                                        </p:attrNameLst>
                                      </p:cBhvr>
                                      <p:tavLst>
                                        <p:tav tm="0">
                                          <p:val>
                                            <p:strVal val="ppt_w"/>
                                          </p:val>
                                        </p:tav>
                                        <p:tav tm="100000">
                                          <p:val>
                                            <p:fltVal val="0"/>
                                          </p:val>
                                        </p:tav>
                                      </p:tavLst>
                                    </p:anim>
                                    <p:anim calcmode="lin" valueType="num">
                                      <p:cBhvr>
                                        <p:cTn id="99" dur="500"/>
                                        <p:tgtEl>
                                          <p:spTgt spid="5"/>
                                        </p:tgtEl>
                                        <p:attrNameLst>
                                          <p:attrName>ppt_h</p:attrName>
                                        </p:attrNameLst>
                                      </p:cBhvr>
                                      <p:tavLst>
                                        <p:tav tm="0">
                                          <p:val>
                                            <p:strVal val="ppt_h"/>
                                          </p:val>
                                        </p:tav>
                                        <p:tav tm="100000">
                                          <p:val>
                                            <p:fltVal val="0"/>
                                          </p:val>
                                        </p:tav>
                                      </p:tavLst>
                                    </p:anim>
                                    <p:anim calcmode="lin" valueType="num">
                                      <p:cBhvr>
                                        <p:cTn id="100" dur="500"/>
                                        <p:tgtEl>
                                          <p:spTgt spid="5"/>
                                        </p:tgtEl>
                                        <p:attrNameLst>
                                          <p:attrName>style.rotation</p:attrName>
                                        </p:attrNameLst>
                                      </p:cBhvr>
                                      <p:tavLst>
                                        <p:tav tm="0">
                                          <p:val>
                                            <p:fltVal val="0"/>
                                          </p:val>
                                        </p:tav>
                                        <p:tav tm="100000">
                                          <p:val>
                                            <p:fltVal val="360"/>
                                          </p:val>
                                        </p:tav>
                                      </p:tavLst>
                                    </p:anim>
                                    <p:animEffect transition="out" filter="fade">
                                      <p:cBhvr>
                                        <p:cTn id="101" dur="500"/>
                                        <p:tgtEl>
                                          <p:spTgt spid="5"/>
                                        </p:tgtEl>
                                      </p:cBhvr>
                                    </p:animEffect>
                                    <p:set>
                                      <p:cBhvr>
                                        <p:cTn id="10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8" presetClass="entr" presetSubtype="12" fill="hold"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strips(downLeft)">
                                      <p:cBhvr>
                                        <p:cTn id="108" dur="1000"/>
                                        <p:tgtEl>
                                          <p:spTgt spid="40"/>
                                        </p:tgtEl>
                                      </p:cBhvr>
                                    </p:animEffect>
                                  </p:childTnLst>
                                </p:cTn>
                              </p:par>
                            </p:childTnLst>
                          </p:cTn>
                        </p:par>
                        <p:par>
                          <p:cTn id="109" fill="hold">
                            <p:stCondLst>
                              <p:cond delay="1000"/>
                            </p:stCondLst>
                            <p:childTnLst>
                              <p:par>
                                <p:cTn id="110" presetID="18" presetClass="exit" presetSubtype="12" fill="hold" nodeType="afterEffect">
                                  <p:stCondLst>
                                    <p:cond delay="0"/>
                                  </p:stCondLst>
                                  <p:childTnLst>
                                    <p:animEffect transition="out" filter="strips(downLeft)">
                                      <p:cBhvr>
                                        <p:cTn id="111" dur="3500"/>
                                        <p:tgtEl>
                                          <p:spTgt spid="40"/>
                                        </p:tgtEl>
                                      </p:cBhvr>
                                    </p:animEffect>
                                    <p:set>
                                      <p:cBhvr>
                                        <p:cTn id="112" dur="1" fill="hold">
                                          <p:stCondLst>
                                            <p:cond delay="3499"/>
                                          </p:stCondLst>
                                        </p:cTn>
                                        <p:tgtEl>
                                          <p:spTgt spid="40"/>
                                        </p:tgtEl>
                                        <p:attrNameLst>
                                          <p:attrName>style.visibility</p:attrName>
                                        </p:attrNameLst>
                                      </p:cBhvr>
                                      <p:to>
                                        <p:strVal val="hidden"/>
                                      </p:to>
                                    </p:set>
                                  </p:childTnLst>
                                </p:cTn>
                              </p:par>
                              <p:par>
                                <p:cTn id="113" presetID="42" presetClass="path" presetSubtype="0" accel="50000" decel="50000" fill="hold" nodeType="withEffect">
                                  <p:stCondLst>
                                    <p:cond delay="0"/>
                                  </p:stCondLst>
                                  <p:childTnLst>
                                    <p:animMotion origin="layout" path="M 0 3.33333E-6 L 0.38333 -0.3 " pathEditMode="relative" rAng="0" ptsTypes="AA">
                                      <p:cBhvr>
                                        <p:cTn id="114" dur="3750" fill="hold"/>
                                        <p:tgtEl>
                                          <p:spTgt spid="6"/>
                                        </p:tgtEl>
                                        <p:attrNameLst>
                                          <p:attrName>ppt_x</p:attrName>
                                          <p:attrName>ppt_y</p:attrName>
                                        </p:attrNameLst>
                                      </p:cBhvr>
                                      <p:rCtr x="192" y="-150"/>
                                    </p:animMotion>
                                  </p:childTnLst>
                                </p:cTn>
                              </p:par>
                              <p:par>
                                <p:cTn id="115" presetID="47" presetClass="exit" presetSubtype="0" fill="hold" grpId="1" nodeType="withEffect">
                                  <p:stCondLst>
                                    <p:cond delay="0"/>
                                  </p:stCondLst>
                                  <p:childTnLst>
                                    <p:animEffect transition="out" filter="fade">
                                      <p:cBhvr>
                                        <p:cTn id="116" dur="1000"/>
                                        <p:tgtEl>
                                          <p:spTgt spid="43"/>
                                        </p:tgtEl>
                                      </p:cBhvr>
                                    </p:animEffect>
                                    <p:anim calcmode="lin" valueType="num">
                                      <p:cBhvr>
                                        <p:cTn id="117" dur="1000"/>
                                        <p:tgtEl>
                                          <p:spTgt spid="43"/>
                                        </p:tgtEl>
                                        <p:attrNameLst>
                                          <p:attrName>ppt_x</p:attrName>
                                        </p:attrNameLst>
                                      </p:cBhvr>
                                      <p:tavLst>
                                        <p:tav tm="0">
                                          <p:val>
                                            <p:strVal val="ppt_x"/>
                                          </p:val>
                                        </p:tav>
                                        <p:tav tm="100000">
                                          <p:val>
                                            <p:strVal val="ppt_x"/>
                                          </p:val>
                                        </p:tav>
                                      </p:tavLst>
                                    </p:anim>
                                    <p:anim calcmode="lin" valueType="num">
                                      <p:cBhvr>
                                        <p:cTn id="118" dur="1000"/>
                                        <p:tgtEl>
                                          <p:spTgt spid="43"/>
                                        </p:tgtEl>
                                        <p:attrNameLst>
                                          <p:attrName>ppt_y</p:attrName>
                                        </p:attrNameLst>
                                      </p:cBhvr>
                                      <p:tavLst>
                                        <p:tav tm="0">
                                          <p:val>
                                            <p:strVal val="ppt_y"/>
                                          </p:val>
                                        </p:tav>
                                        <p:tav tm="100000">
                                          <p:val>
                                            <p:strVal val="ppt_y-.1"/>
                                          </p:val>
                                        </p:tav>
                                      </p:tavLst>
                                    </p:anim>
                                    <p:set>
                                      <p:cBhvr>
                                        <p:cTn id="119" dur="1" fill="hold">
                                          <p:stCondLst>
                                            <p:cond delay="999"/>
                                          </p:stCondLst>
                                        </p:cTn>
                                        <p:tgtEl>
                                          <p:spTgt spid="43"/>
                                        </p:tgtEl>
                                        <p:attrNameLst>
                                          <p:attrName>style.visibility</p:attrName>
                                        </p:attrNameLst>
                                      </p:cBhvr>
                                      <p:to>
                                        <p:strVal val="hidden"/>
                                      </p:to>
                                    </p:set>
                                  </p:childTnLst>
                                </p:cTn>
                              </p:par>
                            </p:childTnLst>
                          </p:cTn>
                        </p:par>
                        <p:par>
                          <p:cTn id="120" fill="hold">
                            <p:stCondLst>
                              <p:cond delay="4750"/>
                            </p:stCondLst>
                            <p:childTnLst>
                              <p:par>
                                <p:cTn id="121" presetID="49" presetClass="exit" presetSubtype="0" accel="100000" fill="hold" nodeType="afterEffect">
                                  <p:stCondLst>
                                    <p:cond delay="0"/>
                                  </p:stCondLst>
                                  <p:childTnLst>
                                    <p:anim calcmode="lin" valueType="num">
                                      <p:cBhvr>
                                        <p:cTn id="122" dur="500"/>
                                        <p:tgtEl>
                                          <p:spTgt spid="6"/>
                                        </p:tgtEl>
                                        <p:attrNameLst>
                                          <p:attrName>ppt_w</p:attrName>
                                        </p:attrNameLst>
                                      </p:cBhvr>
                                      <p:tavLst>
                                        <p:tav tm="0">
                                          <p:val>
                                            <p:strVal val="ppt_w"/>
                                          </p:val>
                                        </p:tav>
                                        <p:tav tm="100000">
                                          <p:val>
                                            <p:fltVal val="0"/>
                                          </p:val>
                                        </p:tav>
                                      </p:tavLst>
                                    </p:anim>
                                    <p:anim calcmode="lin" valueType="num">
                                      <p:cBhvr>
                                        <p:cTn id="123" dur="500"/>
                                        <p:tgtEl>
                                          <p:spTgt spid="6"/>
                                        </p:tgtEl>
                                        <p:attrNameLst>
                                          <p:attrName>ppt_h</p:attrName>
                                        </p:attrNameLst>
                                      </p:cBhvr>
                                      <p:tavLst>
                                        <p:tav tm="0">
                                          <p:val>
                                            <p:strVal val="ppt_h"/>
                                          </p:val>
                                        </p:tav>
                                        <p:tav tm="100000">
                                          <p:val>
                                            <p:fltVal val="0"/>
                                          </p:val>
                                        </p:tav>
                                      </p:tavLst>
                                    </p:anim>
                                    <p:anim calcmode="lin" valueType="num">
                                      <p:cBhvr>
                                        <p:cTn id="124" dur="500"/>
                                        <p:tgtEl>
                                          <p:spTgt spid="6"/>
                                        </p:tgtEl>
                                        <p:attrNameLst>
                                          <p:attrName>style.rotation</p:attrName>
                                        </p:attrNameLst>
                                      </p:cBhvr>
                                      <p:tavLst>
                                        <p:tav tm="0">
                                          <p:val>
                                            <p:fltVal val="0"/>
                                          </p:val>
                                        </p:tav>
                                        <p:tav tm="100000">
                                          <p:val>
                                            <p:fltVal val="360"/>
                                          </p:val>
                                        </p:tav>
                                      </p:tavLst>
                                    </p:anim>
                                    <p:animEffect transition="out" filter="fade">
                                      <p:cBhvr>
                                        <p:cTn id="125" dur="500"/>
                                        <p:tgtEl>
                                          <p:spTgt spid="6"/>
                                        </p:tgtEl>
                                      </p:cBhvr>
                                    </p:animEffect>
                                    <p:set>
                                      <p:cBhvr>
                                        <p:cTn id="12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p:bldP spid="98" grpId="0"/>
      <p:bldP spid="107" grpId="0"/>
      <p:bldP spid="133" grpId="0"/>
      <p:bldP spid="4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323"/>
            <a:ext cx="9084021" cy="6494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a:latin typeface="Times New Roman" panose="02020603050405020304" pitchFamily="18" charset="0"/>
                <a:cs typeface="Times New Roman" panose="02020603050405020304" pitchFamily="18" charset="0"/>
              </a:rPr>
              <a:t>BÀI 19: CẤU TẠO </a:t>
            </a:r>
            <a:r>
              <a:rPr lang="en-US" sz="2250" dirty="0">
                <a:latin typeface="Times New Roman" panose="02020603050405020304" pitchFamily="18" charset="0"/>
                <a:cs typeface="Times New Roman" panose="02020603050405020304" pitchFamily="18" charset="0"/>
              </a:rPr>
              <a:t>VÀ CHỨC NĂNG CÁC THÀNH PHẦN CỦA TẾ BÀO</a:t>
            </a:r>
          </a:p>
        </p:txBody>
      </p:sp>
      <p:sp>
        <p:nvSpPr>
          <p:cNvPr id="5" name="Rectangle 4"/>
          <p:cNvSpPr/>
          <p:nvPr/>
        </p:nvSpPr>
        <p:spPr>
          <a:xfrm>
            <a:off x="2305453" y="1286883"/>
            <a:ext cx="4677819" cy="415498"/>
          </a:xfrm>
          <a:prstGeom prst="rect">
            <a:avLst/>
          </a:prstGeom>
        </p:spPr>
        <p:txBody>
          <a:bodyPr wrap="none">
            <a:spAutoFit/>
          </a:bodyPr>
          <a:lstStyle/>
          <a:p>
            <a:r>
              <a:rPr lang="en-US" sz="2100" b="1" dirty="0">
                <a:solidFill>
                  <a:srgbClr val="7030A0"/>
                </a:solidFill>
                <a:latin typeface="Times New Roman" panose="02020603050405020304" pitchFamily="18" charset="0"/>
                <a:cs typeface="Times New Roman" panose="02020603050405020304" pitchFamily="18" charset="0"/>
              </a:rPr>
              <a:t>III. </a:t>
            </a:r>
            <a:r>
              <a:rPr lang="en-US" sz="2100" b="1" dirty="0" err="1">
                <a:solidFill>
                  <a:srgbClr val="7030A0"/>
                </a:solidFill>
                <a:latin typeface="Times New Roman" panose="02020603050405020304" pitchFamily="18" charset="0"/>
                <a:cs typeface="Times New Roman" panose="02020603050405020304" pitchFamily="18" charset="0"/>
              </a:rPr>
              <a:t>Tế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bào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động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vật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và</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tế</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bào</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thực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vật</a:t>
            </a:r>
            <a:r>
              <a:rPr lang="en-US" sz="2100" b="1" dirty="0">
                <a:solidFill>
                  <a:srgbClr val="7030A0"/>
                </a:solidFill>
                <a:latin typeface="Times New Roman" panose="02020603050405020304" pitchFamily="18" charset="0"/>
                <a:cs typeface="Times New Roman" panose="02020603050405020304" pitchFamily="18" charset="0"/>
              </a:rPr>
              <a:t>:</a:t>
            </a:r>
            <a:endParaRPr lang="en-US" sz="1350" b="1" dirty="0">
              <a:solidFill>
                <a:srgbClr val="7030A0"/>
              </a:solidFill>
            </a:endParaRPr>
          </a:p>
        </p:txBody>
      </p:sp>
      <p:pic>
        <p:nvPicPr>
          <p:cNvPr id="3" name="Picture 2"/>
          <p:cNvPicPr>
            <a:picLocks noChangeAspect="1"/>
          </p:cNvPicPr>
          <p:nvPr/>
        </p:nvPicPr>
        <p:blipFill rotWithShape="1">
          <a:blip r:embed="rId2"/>
          <a:srcRect l="2629" t="28987" b="18936"/>
          <a:stretch/>
        </p:blipFill>
        <p:spPr>
          <a:xfrm>
            <a:off x="451824" y="1674229"/>
            <a:ext cx="3272828" cy="2777150"/>
          </a:xfrm>
          <a:prstGeom prst="rect">
            <a:avLst/>
          </a:prstGeom>
        </p:spPr>
      </p:pic>
      <p:pic>
        <p:nvPicPr>
          <p:cNvPr id="16" name="Picture 15"/>
          <p:cNvPicPr>
            <a:picLocks noChangeAspect="1"/>
          </p:cNvPicPr>
          <p:nvPr/>
        </p:nvPicPr>
        <p:blipFill rotWithShape="1">
          <a:blip r:embed="rId3"/>
          <a:srcRect l="1" t="30182" r="12587" b="29725"/>
          <a:stretch/>
        </p:blipFill>
        <p:spPr>
          <a:xfrm>
            <a:off x="4623491" y="1828061"/>
            <a:ext cx="3761714" cy="3067287"/>
          </a:xfrm>
          <a:prstGeom prst="rect">
            <a:avLst/>
          </a:prstGeom>
        </p:spPr>
      </p:pic>
      <p:sp>
        <p:nvSpPr>
          <p:cNvPr id="17" name="Rectangle 16"/>
          <p:cNvSpPr/>
          <p:nvPr/>
        </p:nvSpPr>
        <p:spPr>
          <a:xfrm>
            <a:off x="4338873" y="1828061"/>
            <a:ext cx="2288263"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Không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endParaRPr lang="en-US" sz="1200" b="1"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7183924" y="4113405"/>
            <a:ext cx="1276540" cy="461665"/>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Thành</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bào</a:t>
            </a:r>
            <a:r>
              <a:rPr lang="en-US" sz="1200" b="1" dirty="0">
                <a:latin typeface="Times New Roman" panose="02020603050405020304" pitchFamily="18" charset="0"/>
                <a:cs typeface="Times New Roman" panose="02020603050405020304" pitchFamily="18" charset="0"/>
              </a:rPr>
              <a:t> </a:t>
            </a:r>
          </a:p>
          <a:p>
            <a:pPr algn="ctr"/>
            <a:endParaRPr lang="en-US"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8038911" y="3539332"/>
            <a:ext cx="843105" cy="276999"/>
          </a:xfrm>
          <a:prstGeom prst="rect">
            <a:avLst/>
          </a:prstGeom>
          <a:solidFill>
            <a:schemeClr val="bg1"/>
          </a:solid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Lục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lạp</a:t>
            </a:r>
            <a:endParaRPr lang="en-US" sz="1200" dirty="0">
              <a:latin typeface="Times New Roman" panose="02020603050405020304" pitchFamily="18" charset="0"/>
              <a:cs typeface="Times New Roman" panose="02020603050405020304" pitchFamily="18" charset="0"/>
            </a:endParaRPr>
          </a:p>
        </p:txBody>
      </p:sp>
      <p:sp>
        <p:nvSpPr>
          <p:cNvPr id="21" name="Oval Callout 20"/>
          <p:cNvSpPr/>
          <p:nvPr/>
        </p:nvSpPr>
        <p:spPr>
          <a:xfrm>
            <a:off x="122221" y="4856618"/>
            <a:ext cx="8961800" cy="1083128"/>
          </a:xfrm>
          <a:prstGeom prst="wedgeEllipseCallout">
            <a:avLst>
              <a:gd name="adj1" fmla="val -3282"/>
              <a:gd name="adj2" fmla="val -6971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bg1"/>
                </a:solidFill>
                <a:latin typeface="Times New Roman" panose="02020603050405020304" pitchFamily="18" charset="0"/>
                <a:cs typeface="Times New Roman" panose="02020603050405020304" pitchFamily="18" charset="0"/>
              </a:rPr>
              <a:t>Những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điểm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nhau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giữa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tế</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động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tế</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bào</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thực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vật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có</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liên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gì</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thức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sống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nhau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chúng</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10" name="Oval Callout 9"/>
          <p:cNvSpPr/>
          <p:nvPr/>
        </p:nvSpPr>
        <p:spPr>
          <a:xfrm>
            <a:off x="-359876" y="4721754"/>
            <a:ext cx="9730212" cy="1268918"/>
          </a:xfrm>
          <a:prstGeom prst="wedgeEllipseCallout">
            <a:avLst>
              <a:gd name="adj1" fmla="val -3282"/>
              <a:gd name="adj2" fmla="val -6971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lớn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giữa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diệp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giúp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tổng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hợp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dưỡng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endParaRPr lang="en-US" sz="21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5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57250"/>
            <a:ext cx="9084021" cy="6494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a:latin typeface="Times New Roman" panose="02020603050405020304" pitchFamily="18" charset="0"/>
                <a:cs typeface="Times New Roman" panose="02020603050405020304" pitchFamily="18" charset="0"/>
              </a:rPr>
              <a:t>BÀI 19: CẤU TẠO </a:t>
            </a:r>
            <a:r>
              <a:rPr lang="en-US" sz="2250" dirty="0">
                <a:latin typeface="Times New Roman" panose="02020603050405020304" pitchFamily="18" charset="0"/>
                <a:cs typeface="Times New Roman" panose="02020603050405020304" pitchFamily="18" charset="0"/>
              </a:rPr>
              <a:t>VÀ CHỨC NĂNG CÁC THÀNH PHẦN CỦA TẾ BÀO</a:t>
            </a:r>
          </a:p>
        </p:txBody>
      </p:sp>
      <p:pic>
        <p:nvPicPr>
          <p:cNvPr id="5" name="Picture 4"/>
          <p:cNvPicPr>
            <a:picLocks noChangeAspect="1"/>
          </p:cNvPicPr>
          <p:nvPr/>
        </p:nvPicPr>
        <p:blipFill>
          <a:blip r:embed="rId2"/>
          <a:stretch>
            <a:fillRect/>
          </a:stretch>
        </p:blipFill>
        <p:spPr>
          <a:xfrm>
            <a:off x="12662" y="1393691"/>
            <a:ext cx="4383186" cy="4423677"/>
          </a:xfrm>
          <a:prstGeom prst="rect">
            <a:avLst/>
          </a:prstGeom>
        </p:spPr>
      </p:pic>
      <p:sp>
        <p:nvSpPr>
          <p:cNvPr id="7" name="Cloud Callout 6"/>
          <p:cNvSpPr/>
          <p:nvPr/>
        </p:nvSpPr>
        <p:spPr>
          <a:xfrm>
            <a:off x="4243813" y="1439489"/>
            <a:ext cx="4447515" cy="2166041"/>
          </a:xfrm>
          <a:prstGeom prst="cloudCallout">
            <a:avLst>
              <a:gd name="adj1" fmla="val -48633"/>
              <a:gd name="adj2" fmla="val 515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rgbClr val="C00000"/>
                </a:solidFill>
                <a:latin typeface="Times New Roman" panose="02020603050405020304" pitchFamily="18" charset="0"/>
                <a:cs typeface="Times New Roman" panose="02020603050405020304" pitchFamily="18" charset="0"/>
              </a:rPr>
              <a:t>Nếu</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em</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nhìn</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trái</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đất</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từ</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vũ</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trụ</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em</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sẽ</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thấy</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hầu</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hết</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các</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vùng</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đất</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liền</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là</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màu</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xanh</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lá</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cây.Màu</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xanh</a:t>
            </a:r>
            <a:r>
              <a:rPr lang="en-US" sz="2100" dirty="0">
                <a:solidFill>
                  <a:srgbClr val="C00000"/>
                </a:solidFill>
                <a:latin typeface="Times New Roman" panose="02020603050405020304" pitchFamily="18" charset="0"/>
                <a:cs typeface="Times New Roman" panose="02020603050405020304" pitchFamily="18" charset="0"/>
              </a:rPr>
              <a:t> </a:t>
            </a:r>
            <a:r>
              <a:rPr lang="en-US" sz="2100" dirty="0" err="1">
                <a:solidFill>
                  <a:srgbClr val="C00000"/>
                </a:solidFill>
                <a:latin typeface="Times New Roman" panose="02020603050405020304" pitchFamily="18" charset="0"/>
                <a:cs typeface="Times New Roman" panose="02020603050405020304" pitchFamily="18" charset="0"/>
              </a:rPr>
              <a:t>đó</a:t>
            </a:r>
            <a:r>
              <a:rPr lang="en-US" sz="2100" dirty="0">
                <a:solidFill>
                  <a:srgbClr val="C00000"/>
                </a:solidFill>
                <a:latin typeface="Times New Roman" panose="02020603050405020304" pitchFamily="18" charset="0"/>
                <a:cs typeface="Times New Roman" panose="02020603050405020304" pitchFamily="18" charset="0"/>
              </a:rPr>
              <a:t> do </a:t>
            </a:r>
            <a:r>
              <a:rPr lang="en-US" sz="2100" dirty="0" err="1">
                <a:solidFill>
                  <a:srgbClr val="C00000"/>
                </a:solidFill>
                <a:latin typeface="Times New Roman" panose="02020603050405020304" pitchFamily="18" charset="0"/>
                <a:cs typeface="Times New Roman" panose="02020603050405020304" pitchFamily="18" charset="0"/>
              </a:rPr>
              <a:t>đâu</a:t>
            </a:r>
            <a:r>
              <a:rPr lang="en-US" sz="2100" dirty="0">
                <a:solidFill>
                  <a:srgbClr val="C00000"/>
                </a:solidFill>
                <a:latin typeface="Times New Roman" panose="02020603050405020304" pitchFamily="18" charset="0"/>
                <a:cs typeface="Times New Roman" panose="02020603050405020304" pitchFamily="18" charset="0"/>
              </a:rPr>
              <a:t>?</a:t>
            </a:r>
          </a:p>
        </p:txBody>
      </p:sp>
      <p:sp>
        <p:nvSpPr>
          <p:cNvPr id="8" name="Cloud Callout 7"/>
          <p:cNvSpPr/>
          <p:nvPr/>
        </p:nvSpPr>
        <p:spPr>
          <a:xfrm>
            <a:off x="4367822" y="1506706"/>
            <a:ext cx="4199497" cy="1898565"/>
          </a:xfrm>
          <a:prstGeom prst="cloudCallout">
            <a:avLst>
              <a:gd name="adj1" fmla="val -44657"/>
              <a:gd name="adj2" fmla="val 4139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solidFill>
                  <a:schemeClr val="accent6">
                    <a:lumMod val="50000"/>
                  </a:schemeClr>
                </a:solidFill>
                <a:latin typeface="Times New Roman" panose="02020603050405020304" pitchFamily="18" charset="0"/>
                <a:cs typeface="Times New Roman" panose="02020603050405020304" pitchFamily="18" charset="0"/>
              </a:rPr>
              <a:t>Màu</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xanh</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100" b="1" dirty="0">
                <a:solidFill>
                  <a:schemeClr val="accent6">
                    <a:lumMod val="50000"/>
                  </a:schemeClr>
                </a:solidFill>
                <a:latin typeface="Times New Roman" panose="02020603050405020304" pitchFamily="18" charset="0"/>
                <a:cs typeface="Times New Roman" panose="02020603050405020304" pitchFamily="18" charset="0"/>
              </a:rPr>
              <a:t> do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diệp</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lục</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tế</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bào</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tạo</a:t>
            </a:r>
            <a:r>
              <a:rPr lang="en-US" sz="2100" b="1" dirty="0">
                <a:solidFill>
                  <a:schemeClr val="accent6">
                    <a:lumMod val="50000"/>
                  </a:schemeClr>
                </a:solidFill>
                <a:latin typeface="Times New Roman" panose="02020603050405020304" pitchFamily="18" charset="0"/>
                <a:cs typeface="Times New Roman" panose="02020603050405020304" pitchFamily="18" charset="0"/>
              </a:rPr>
              <a:t> </a:t>
            </a:r>
            <a:r>
              <a:rPr lang="en-US" sz="2100" b="1" dirty="0" err="1">
                <a:solidFill>
                  <a:schemeClr val="accent6">
                    <a:lumMod val="50000"/>
                  </a:schemeClr>
                </a:solidFill>
                <a:latin typeface="Times New Roman" panose="02020603050405020304" pitchFamily="18" charset="0"/>
                <a:cs typeface="Times New Roman" panose="02020603050405020304" pitchFamily="18" charset="0"/>
              </a:rPr>
              <a:t>nên</a:t>
            </a:r>
            <a:r>
              <a:rPr lang="en-US" sz="21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5122" name="Picture 2" descr="Quan sát hình 2.3 và 2.4, lập bảng so sánh sự giống nhau và khác nhau về  thành phần cấu tạo giữa tế bào động vật và tế bào thực vật. | [">
            <a:extLst>
              <a:ext uri="{FF2B5EF4-FFF2-40B4-BE49-F238E27FC236}">
                <a16:creationId xmlns:a16="http://schemas.microsoft.com/office/drawing/2014/main" id="{51D14E69-5509-AC4C-AE2B-927DCC5F9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651328"/>
            <a:ext cx="4469409"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0" y="152400"/>
            <a:ext cx="9144000" cy="2819400"/>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3000" dirty="0"/>
          </a:p>
          <a:p>
            <a:pPr algn="ctr"/>
            <a:endParaRPr lang="en-US" sz="3000" dirty="0"/>
          </a:p>
          <a:p>
            <a:pPr algn="ctr"/>
            <a:r>
              <a:rPr lang="en-US" sz="3000" dirty="0" err="1"/>
              <a:t>Câu</a:t>
            </a:r>
            <a:r>
              <a:rPr lang="en-US" sz="3000" dirty="0"/>
              <a:t> </a:t>
            </a:r>
            <a:r>
              <a:rPr lang="en-US" sz="3000" dirty="0" err="1"/>
              <a:t>hỏi</a:t>
            </a:r>
            <a:r>
              <a:rPr lang="en-US" sz="3000" dirty="0"/>
              <a:t> </a:t>
            </a:r>
            <a:r>
              <a:rPr lang="en-US" sz="3000" dirty="0" err="1"/>
              <a:t>số</a:t>
            </a:r>
            <a:r>
              <a:rPr lang="en-US" sz="3000" dirty="0"/>
              <a:t> 1</a:t>
            </a:r>
          </a:p>
          <a:p>
            <a:pPr algn="ctr"/>
            <a:r>
              <a:rPr lang="en-US" sz="3000" dirty="0" err="1"/>
              <a:t>Cấu</a:t>
            </a:r>
            <a:r>
              <a:rPr lang="en-US" sz="3000" dirty="0"/>
              <a:t> </a:t>
            </a:r>
            <a:r>
              <a:rPr lang="en-US" sz="3000" dirty="0" err="1"/>
              <a:t>tạo</a:t>
            </a:r>
            <a:r>
              <a:rPr lang="en-US" sz="3000" dirty="0"/>
              <a:t> </a:t>
            </a: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sơ</a:t>
            </a:r>
            <a:r>
              <a:rPr lang="en-US" sz="3000" dirty="0"/>
              <a:t> </a:t>
            </a:r>
            <a:r>
              <a:rPr lang="en-US" sz="3000" dirty="0" err="1"/>
              <a:t>gồm</a:t>
            </a:r>
            <a:r>
              <a:rPr lang="en-US" sz="3000" dirty="0"/>
              <a:t> </a:t>
            </a:r>
            <a:r>
              <a:rPr lang="en-US" sz="3000" dirty="0" err="1"/>
              <a:t>những</a:t>
            </a:r>
            <a:r>
              <a:rPr lang="en-US" sz="3000" dirty="0"/>
              <a:t> </a:t>
            </a:r>
            <a:r>
              <a:rPr lang="en-US" sz="3000" dirty="0" err="1"/>
              <a:t>phần</a:t>
            </a:r>
            <a:r>
              <a:rPr lang="en-US" sz="3000" dirty="0"/>
              <a:t> </a:t>
            </a:r>
            <a:r>
              <a:rPr lang="en-US" sz="3000" dirty="0" err="1"/>
              <a:t>nào</a:t>
            </a:r>
            <a:r>
              <a:rPr lang="en-US" sz="3000" dirty="0"/>
              <a:t>?</a:t>
            </a:r>
          </a:p>
          <a:p>
            <a:pPr marL="514350" indent="-514350" algn="ctr">
              <a:buAutoNum type="alphaUcPeriod"/>
            </a:pP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nhân</a:t>
            </a:r>
            <a:endParaRPr lang="en-US" sz="3000" dirty="0"/>
          </a:p>
          <a:p>
            <a:pPr marL="514350" indent="-514350" algn="ctr">
              <a:buAutoNum type="alphaUcPeriod"/>
            </a:pPr>
            <a:r>
              <a:rPr lang="en-US" sz="3000" dirty="0" err="1"/>
              <a:t>Màng</a:t>
            </a:r>
            <a:r>
              <a:rPr lang="en-US" sz="3000" dirty="0"/>
              <a:t> </a:t>
            </a:r>
            <a:r>
              <a:rPr lang="en-US" sz="3000" dirty="0" err="1"/>
              <a:t>tế</a:t>
            </a:r>
            <a:r>
              <a:rPr lang="en-US" sz="3000" dirty="0"/>
              <a:t> </a:t>
            </a:r>
            <a:r>
              <a:rPr lang="en-US" sz="3000" dirty="0" err="1"/>
              <a:t>bào</a:t>
            </a:r>
            <a:r>
              <a:rPr lang="en-US" sz="3000" dirty="0"/>
              <a:t>, </a:t>
            </a: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vùng</a:t>
            </a:r>
            <a:r>
              <a:rPr lang="en-US" sz="3000" dirty="0"/>
              <a:t> </a:t>
            </a:r>
            <a:r>
              <a:rPr lang="en-US" sz="3000" dirty="0" err="1"/>
              <a:t>nhân</a:t>
            </a:r>
            <a:endParaRPr lang="en-US" sz="3000" dirty="0"/>
          </a:p>
          <a:p>
            <a:pPr marL="514350" indent="-514350" algn="ctr">
              <a:buAutoNum type="alphaUcPeriod"/>
            </a:pPr>
            <a:r>
              <a:rPr lang="en-US" sz="3000" dirty="0" err="1"/>
              <a:t>Màng</a:t>
            </a:r>
            <a:r>
              <a:rPr lang="en-US" sz="3000" dirty="0"/>
              <a:t> </a:t>
            </a:r>
            <a:r>
              <a:rPr lang="en-US" sz="3000" dirty="0" err="1"/>
              <a:t>tế</a:t>
            </a:r>
            <a:r>
              <a:rPr lang="en-US" sz="3000" dirty="0"/>
              <a:t> </a:t>
            </a:r>
            <a:r>
              <a:rPr lang="en-US" sz="3000" dirty="0" err="1"/>
              <a:t>bào</a:t>
            </a:r>
            <a:r>
              <a:rPr lang="en-US" sz="3000" dirty="0"/>
              <a:t>, </a:t>
            </a: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nhân</a:t>
            </a:r>
            <a:endParaRPr lang="en-US" sz="3000" dirty="0"/>
          </a:p>
          <a:p>
            <a:pPr marL="514350" indent="-514350" algn="ctr">
              <a:buAutoNum type="alphaUcPeriod"/>
            </a:pPr>
            <a:endParaRPr lang="en-US" sz="3000" dirty="0"/>
          </a:p>
          <a:p>
            <a:pPr algn="ctr"/>
            <a:endParaRPr lang="en-US" sz="3000" dirty="0"/>
          </a:p>
          <a:p>
            <a:pPr algn="ctr"/>
            <a:endParaRPr lang="en-US" sz="3000" dirty="0"/>
          </a:p>
        </p:txBody>
      </p:sp>
      <p:pic>
        <p:nvPicPr>
          <p:cNvPr id="9" name="Picture 8">
            <a:hlinkClick r:id="rId2"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5410200" y="3265810"/>
            <a:ext cx="4202514" cy="3592190"/>
          </a:xfrm>
          <a:prstGeom prst="rect">
            <a:avLst/>
          </a:prstGeom>
        </p:spPr>
      </p:pic>
    </p:spTree>
    <p:extLst>
      <p:ext uri="{BB962C8B-B14F-4D97-AF65-F5344CB8AC3E}">
        <p14:creationId xmlns:p14="http://schemas.microsoft.com/office/powerpoint/2010/main" val="10568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157463" y="152400"/>
            <a:ext cx="8829073" cy="2715836"/>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3000" dirty="0" err="1"/>
              <a:t>Câu</a:t>
            </a:r>
            <a:r>
              <a:rPr lang="en-US" sz="3000" dirty="0"/>
              <a:t> </a:t>
            </a:r>
            <a:r>
              <a:rPr lang="en-US" sz="3000" dirty="0" err="1"/>
              <a:t>hỏi</a:t>
            </a:r>
            <a:r>
              <a:rPr lang="en-US" sz="3000" dirty="0"/>
              <a:t> </a:t>
            </a:r>
            <a:r>
              <a:rPr lang="en-US" sz="3000" dirty="0" err="1"/>
              <a:t>số</a:t>
            </a:r>
            <a:r>
              <a:rPr lang="en-US" sz="3000" dirty="0"/>
              <a:t> 2</a:t>
            </a:r>
          </a:p>
          <a:p>
            <a:pPr algn="ct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sơ</a:t>
            </a:r>
            <a:r>
              <a:rPr lang="en-US" sz="3000" dirty="0"/>
              <a:t> </a:t>
            </a:r>
            <a:r>
              <a:rPr lang="en-US" sz="3000" dirty="0" err="1"/>
              <a:t>thường</a:t>
            </a:r>
            <a:r>
              <a:rPr lang="en-US" sz="3000" dirty="0"/>
              <a:t> </a:t>
            </a:r>
            <a:r>
              <a:rPr lang="en-US" sz="3000" dirty="0" err="1"/>
              <a:t>có</a:t>
            </a:r>
            <a:r>
              <a:rPr lang="en-US" sz="3000" dirty="0"/>
              <a:t> </a:t>
            </a:r>
            <a:r>
              <a:rPr lang="en-US" sz="3000" dirty="0" err="1"/>
              <a:t>ở</a:t>
            </a:r>
            <a:r>
              <a:rPr lang="en-US" sz="3000" dirty="0"/>
              <a:t> </a:t>
            </a:r>
            <a:r>
              <a:rPr lang="en-US" sz="3000" dirty="0" err="1"/>
              <a:t>sinh</a:t>
            </a:r>
            <a:r>
              <a:rPr lang="en-US" sz="3000" dirty="0"/>
              <a:t> </a:t>
            </a:r>
            <a:r>
              <a:rPr lang="en-US" sz="3000" dirty="0" err="1"/>
              <a:t>vật</a:t>
            </a:r>
            <a:r>
              <a:rPr lang="en-US" sz="3000" dirty="0"/>
              <a:t> </a:t>
            </a:r>
            <a:r>
              <a:rPr lang="en-US" sz="3000" dirty="0" err="1"/>
              <a:t>nào</a:t>
            </a:r>
            <a:r>
              <a:rPr lang="en-US" sz="3000" dirty="0"/>
              <a:t> </a:t>
            </a:r>
            <a:r>
              <a:rPr lang="en-US" sz="3000" dirty="0" err="1"/>
              <a:t>dưới</a:t>
            </a:r>
            <a:r>
              <a:rPr lang="en-US" sz="3000" dirty="0"/>
              <a:t> </a:t>
            </a:r>
            <a:r>
              <a:rPr lang="en-US" sz="3000" dirty="0" err="1"/>
              <a:t>đây</a:t>
            </a:r>
            <a:r>
              <a:rPr lang="en-US" sz="3000" dirty="0"/>
              <a:t>?</a:t>
            </a:r>
          </a:p>
          <a:p>
            <a:pPr marL="514350" indent="-514350" algn="ctr">
              <a:buAutoNum type="alphaUcPeriod"/>
            </a:pPr>
            <a:r>
              <a:rPr lang="en-US" sz="3000" dirty="0"/>
              <a:t>Vi </a:t>
            </a:r>
            <a:r>
              <a:rPr lang="en-US" sz="3000" dirty="0" err="1"/>
              <a:t>khuẩn</a:t>
            </a:r>
            <a:endParaRPr lang="en-US" sz="3000" dirty="0"/>
          </a:p>
          <a:p>
            <a:pPr marL="514350" indent="-514350" algn="ctr">
              <a:buAutoNum type="alphaUcPeriod"/>
            </a:pPr>
            <a:r>
              <a:rPr lang="en-US" sz="3000" dirty="0" err="1"/>
              <a:t>Cây</a:t>
            </a:r>
            <a:r>
              <a:rPr lang="en-US" sz="3000" dirty="0"/>
              <a:t> cam</a:t>
            </a:r>
          </a:p>
          <a:p>
            <a:pPr marL="514350" indent="-514350" algn="ctr">
              <a:buAutoNum type="alphaUcPeriod"/>
            </a:pPr>
            <a:r>
              <a:rPr lang="en-US" sz="3000" dirty="0"/>
              <a:t>Con </a:t>
            </a:r>
            <a:r>
              <a:rPr lang="en-US" sz="3000" dirty="0" err="1"/>
              <a:t>mèo</a:t>
            </a:r>
            <a:endParaRPr lang="en-US" sz="3000" dirty="0"/>
          </a:p>
        </p:txBody>
      </p:sp>
      <p:pic>
        <p:nvPicPr>
          <p:cNvPr id="9" name="Picture 8">
            <a:hlinkClick r:id="rId2"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5246532" y="3365451"/>
            <a:ext cx="4202514" cy="3592190"/>
          </a:xfrm>
          <a:prstGeom prst="rect">
            <a:avLst/>
          </a:prstGeom>
        </p:spPr>
      </p:pic>
    </p:spTree>
    <p:extLst>
      <p:ext uri="{BB962C8B-B14F-4D97-AF65-F5344CB8AC3E}">
        <p14:creationId xmlns:p14="http://schemas.microsoft.com/office/powerpoint/2010/main" val="21492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157463" y="457200"/>
            <a:ext cx="8829073" cy="2514600"/>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3000" dirty="0" err="1"/>
              <a:t>Câu</a:t>
            </a:r>
            <a:r>
              <a:rPr lang="en-US" sz="3000" dirty="0"/>
              <a:t> </a:t>
            </a:r>
            <a:r>
              <a:rPr lang="en-US" sz="3000" dirty="0" err="1"/>
              <a:t>hỏi</a:t>
            </a:r>
            <a:r>
              <a:rPr lang="en-US" sz="3000" dirty="0"/>
              <a:t> </a:t>
            </a:r>
            <a:r>
              <a:rPr lang="en-US" sz="3000" dirty="0" err="1"/>
              <a:t>số</a:t>
            </a:r>
            <a:r>
              <a:rPr lang="en-US" sz="3000" dirty="0"/>
              <a:t> 3</a:t>
            </a:r>
          </a:p>
          <a:p>
            <a:pPr algn="ctr"/>
            <a:r>
              <a:rPr lang="en-US" sz="3000" dirty="0" err="1"/>
              <a:t>Nhân</a:t>
            </a:r>
            <a:r>
              <a:rPr lang="en-US" sz="3000" dirty="0"/>
              <a:t> </a:t>
            </a:r>
            <a:r>
              <a:rPr lang="en-US" sz="3000" dirty="0" err="1"/>
              <a:t>của</a:t>
            </a:r>
            <a:r>
              <a:rPr lang="en-US" sz="3000" dirty="0"/>
              <a:t> </a:t>
            </a: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chuẩn</a:t>
            </a:r>
            <a:r>
              <a:rPr lang="en-US" sz="3000" dirty="0"/>
              <a:t> </a:t>
            </a:r>
            <a:r>
              <a:rPr lang="en-US" sz="3000" dirty="0" err="1"/>
              <a:t>có</a:t>
            </a:r>
            <a:r>
              <a:rPr lang="en-US" sz="3000" dirty="0"/>
              <a:t> </a:t>
            </a:r>
            <a:r>
              <a:rPr lang="en-US" sz="3000" dirty="0" err="1"/>
              <a:t>cấu</a:t>
            </a:r>
            <a:r>
              <a:rPr lang="en-US" sz="3000" dirty="0"/>
              <a:t> </a:t>
            </a:r>
            <a:r>
              <a:rPr lang="en-US" sz="3000" dirty="0" err="1"/>
              <a:t>tạo</a:t>
            </a:r>
            <a:r>
              <a:rPr lang="en-US" sz="3000" dirty="0"/>
              <a:t> </a:t>
            </a:r>
            <a:r>
              <a:rPr lang="en-US" sz="3000" dirty="0" err="1"/>
              <a:t>như</a:t>
            </a:r>
            <a:r>
              <a:rPr lang="en-US" sz="3000" dirty="0"/>
              <a:t> </a:t>
            </a:r>
            <a:r>
              <a:rPr lang="en-US" sz="3000" dirty="0" err="1"/>
              <a:t>thế</a:t>
            </a:r>
            <a:r>
              <a:rPr lang="en-US" sz="3000" dirty="0"/>
              <a:t> </a:t>
            </a:r>
            <a:r>
              <a:rPr lang="en-US" sz="3000" dirty="0" err="1"/>
              <a:t>nào</a:t>
            </a:r>
            <a:r>
              <a:rPr lang="en-US" sz="3000" dirty="0"/>
              <a:t>?</a:t>
            </a:r>
          </a:p>
          <a:p>
            <a:pPr marL="514350" indent="-514350" algn="ctr">
              <a:buAutoNum type="alphaUcPeriod"/>
            </a:pPr>
            <a:r>
              <a:rPr lang="en-US" sz="3000" dirty="0" err="1"/>
              <a:t>Chưa</a:t>
            </a:r>
            <a:r>
              <a:rPr lang="en-US" sz="3000" dirty="0"/>
              <a:t> </a:t>
            </a:r>
            <a:r>
              <a:rPr lang="en-US" sz="3000" dirty="0" err="1"/>
              <a:t>có</a:t>
            </a:r>
            <a:r>
              <a:rPr lang="en-US" sz="3000" dirty="0"/>
              <a:t> </a:t>
            </a:r>
            <a:r>
              <a:rPr lang="en-US" sz="3000" dirty="0" err="1"/>
              <a:t>màng</a:t>
            </a:r>
            <a:r>
              <a:rPr lang="en-US" sz="3000" dirty="0"/>
              <a:t> </a:t>
            </a:r>
            <a:r>
              <a:rPr lang="en-US" sz="3000" dirty="0" err="1"/>
              <a:t>nhân</a:t>
            </a:r>
            <a:endParaRPr lang="en-US" sz="3000" dirty="0"/>
          </a:p>
          <a:p>
            <a:pPr marL="514350" indent="-514350" algn="ctr">
              <a:buAutoNum type="alphaUcPeriod"/>
            </a:pPr>
            <a:r>
              <a:rPr lang="en-US" sz="3000" dirty="0"/>
              <a:t> </a:t>
            </a:r>
            <a:r>
              <a:rPr lang="en-US" sz="3000" dirty="0" err="1"/>
              <a:t>Có</a:t>
            </a:r>
            <a:r>
              <a:rPr lang="en-US" sz="3000" dirty="0"/>
              <a:t>  </a:t>
            </a:r>
            <a:r>
              <a:rPr lang="en-US" sz="3000" dirty="0" err="1"/>
              <a:t>màng</a:t>
            </a:r>
            <a:r>
              <a:rPr lang="en-US" sz="3000" dirty="0"/>
              <a:t> </a:t>
            </a:r>
            <a:r>
              <a:rPr lang="en-US" sz="3000" dirty="0" err="1"/>
              <a:t>nhân</a:t>
            </a:r>
            <a:endParaRPr lang="en-US" sz="3000" dirty="0"/>
          </a:p>
          <a:p>
            <a:pPr marL="514350" indent="-514350" algn="ctr">
              <a:buAutoNum type="alphaUcPeriod"/>
            </a:pPr>
            <a:r>
              <a:rPr lang="en-US" sz="3000" dirty="0" err="1"/>
              <a:t>Hoàn</a:t>
            </a:r>
            <a:r>
              <a:rPr lang="en-US" sz="3000" dirty="0"/>
              <a:t> </a:t>
            </a:r>
            <a:r>
              <a:rPr lang="en-US" sz="3000" dirty="0" err="1"/>
              <a:t>chỉnh</a:t>
            </a:r>
            <a:r>
              <a:rPr lang="en-US" sz="3000" dirty="0"/>
              <a:t>, </a:t>
            </a:r>
            <a:r>
              <a:rPr lang="en-US" sz="3000" dirty="0" err="1"/>
              <a:t>có</a:t>
            </a:r>
            <a:r>
              <a:rPr lang="en-US" sz="3000" dirty="0"/>
              <a:t> </a:t>
            </a:r>
            <a:r>
              <a:rPr lang="en-US" sz="3000" dirty="0" err="1"/>
              <a:t>màng</a:t>
            </a:r>
            <a:r>
              <a:rPr lang="en-US" sz="3000" dirty="0"/>
              <a:t> </a:t>
            </a:r>
            <a:r>
              <a:rPr lang="en-US" sz="3000" dirty="0" err="1"/>
              <a:t>nhân</a:t>
            </a:r>
            <a:endParaRPr lang="en-US" sz="3000" dirty="0"/>
          </a:p>
        </p:txBody>
      </p:sp>
      <p:pic>
        <p:nvPicPr>
          <p:cNvPr id="9" name="Picture 8">
            <a:hlinkClick r:id="rId2"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5246532" y="3365451"/>
            <a:ext cx="4202514" cy="3592190"/>
          </a:xfrm>
          <a:prstGeom prst="rect">
            <a:avLst/>
          </a:prstGeom>
        </p:spPr>
      </p:pic>
    </p:spTree>
    <p:extLst>
      <p:ext uri="{BB962C8B-B14F-4D97-AF65-F5344CB8AC3E}">
        <p14:creationId xmlns:p14="http://schemas.microsoft.com/office/powerpoint/2010/main" val="5394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157463" y="228600"/>
            <a:ext cx="8829073" cy="2779385"/>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3000" dirty="0" err="1"/>
              <a:t>Câu</a:t>
            </a:r>
            <a:r>
              <a:rPr lang="en-US" sz="3000" dirty="0"/>
              <a:t> </a:t>
            </a:r>
            <a:r>
              <a:rPr lang="en-US" sz="3000" dirty="0" err="1"/>
              <a:t>hỏi</a:t>
            </a:r>
            <a:r>
              <a:rPr lang="en-US" sz="3000" dirty="0"/>
              <a:t> </a:t>
            </a:r>
            <a:r>
              <a:rPr lang="en-US" sz="3000" dirty="0" err="1"/>
              <a:t>số</a:t>
            </a:r>
            <a:r>
              <a:rPr lang="en-US" sz="3000" dirty="0"/>
              <a:t> 4</a:t>
            </a:r>
          </a:p>
          <a:p>
            <a:pPr algn="ct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không</a:t>
            </a:r>
            <a:r>
              <a:rPr lang="en-US" sz="3000" dirty="0"/>
              <a:t> </a:t>
            </a:r>
            <a:r>
              <a:rPr lang="en-US" sz="3000" dirty="0" err="1"/>
              <a:t>có</a:t>
            </a:r>
            <a:r>
              <a:rPr lang="en-US" sz="3000" dirty="0"/>
              <a:t> </a:t>
            </a:r>
            <a:r>
              <a:rPr lang="en-US" sz="3000" dirty="0" err="1"/>
              <a:t>hệ</a:t>
            </a:r>
            <a:r>
              <a:rPr lang="en-US" sz="3000" dirty="0"/>
              <a:t> </a:t>
            </a:r>
            <a:r>
              <a:rPr lang="en-US" sz="3000" dirty="0" err="1"/>
              <a:t>thống</a:t>
            </a:r>
            <a:r>
              <a:rPr lang="en-US" sz="3000" dirty="0"/>
              <a:t> </a:t>
            </a:r>
            <a:r>
              <a:rPr lang="en-US" sz="3000" dirty="0" err="1"/>
              <a:t>nội</a:t>
            </a:r>
            <a:r>
              <a:rPr lang="en-US" sz="3000" dirty="0"/>
              <a:t> </a:t>
            </a:r>
            <a:r>
              <a:rPr lang="en-US" sz="3000" dirty="0" err="1"/>
              <a:t>màng</a:t>
            </a:r>
            <a:r>
              <a:rPr lang="en-US" sz="3000" dirty="0"/>
              <a:t>, </a:t>
            </a:r>
            <a:r>
              <a:rPr lang="en-US" sz="3000" dirty="0" err="1"/>
              <a:t>các</a:t>
            </a:r>
            <a:r>
              <a:rPr lang="en-US" sz="3000" dirty="0"/>
              <a:t> </a:t>
            </a:r>
            <a:r>
              <a:rPr lang="en-US" sz="3000" dirty="0" err="1"/>
              <a:t>bào</a:t>
            </a:r>
            <a:r>
              <a:rPr lang="en-US" sz="3000" dirty="0"/>
              <a:t> </a:t>
            </a:r>
            <a:r>
              <a:rPr lang="en-US" sz="3000" dirty="0" err="1"/>
              <a:t>quan</a:t>
            </a:r>
            <a:r>
              <a:rPr lang="en-US" sz="3000" dirty="0"/>
              <a:t> </a:t>
            </a:r>
            <a:r>
              <a:rPr lang="en-US" sz="3000" dirty="0" err="1"/>
              <a:t>chưa</a:t>
            </a:r>
            <a:r>
              <a:rPr lang="en-US" sz="3000" dirty="0"/>
              <a:t> </a:t>
            </a:r>
            <a:r>
              <a:rPr lang="en-US" sz="3000" dirty="0" err="1"/>
              <a:t>có</a:t>
            </a:r>
            <a:r>
              <a:rPr lang="en-US" sz="3000" dirty="0"/>
              <a:t> </a:t>
            </a:r>
            <a:r>
              <a:rPr lang="en-US" sz="3000" dirty="0" err="1"/>
              <a:t>màng</a:t>
            </a:r>
            <a:r>
              <a:rPr lang="en-US" sz="3000" dirty="0"/>
              <a:t> bao </a:t>
            </a:r>
            <a:r>
              <a:rPr lang="en-US" sz="3000" dirty="0" err="1"/>
              <a:t>bọc</a:t>
            </a:r>
            <a:r>
              <a:rPr lang="en-US" sz="3000" dirty="0"/>
              <a:t> </a:t>
            </a:r>
            <a:r>
              <a:rPr lang="en-US" sz="3000" dirty="0" err="1"/>
              <a:t>là</a:t>
            </a:r>
            <a:r>
              <a:rPr lang="en-US" sz="3000" dirty="0"/>
              <a:t> </a:t>
            </a:r>
            <a:r>
              <a:rPr lang="en-US" sz="3000" dirty="0" err="1"/>
              <a:t>đặc</a:t>
            </a:r>
            <a:r>
              <a:rPr lang="en-US" sz="3000" dirty="0"/>
              <a:t> </a:t>
            </a:r>
            <a:r>
              <a:rPr lang="en-US" sz="3000" dirty="0" err="1"/>
              <a:t>điểm</a:t>
            </a:r>
            <a:r>
              <a:rPr lang="en-US" sz="3000" dirty="0"/>
              <a:t> </a:t>
            </a:r>
            <a:r>
              <a:rPr lang="en-US" sz="3000" dirty="0" err="1"/>
              <a:t>của</a:t>
            </a:r>
            <a:r>
              <a:rPr lang="en-US" sz="3000" dirty="0"/>
              <a:t> </a:t>
            </a:r>
            <a:r>
              <a:rPr lang="en-US" sz="3000" dirty="0" err="1"/>
              <a:t>tế</a:t>
            </a:r>
            <a:r>
              <a:rPr lang="en-US" sz="3000" dirty="0"/>
              <a:t> </a:t>
            </a:r>
            <a:r>
              <a:rPr lang="en-US" sz="3000" dirty="0" err="1"/>
              <a:t>bào</a:t>
            </a:r>
            <a:r>
              <a:rPr lang="en-US" sz="3000" dirty="0"/>
              <a:t> </a:t>
            </a:r>
            <a:r>
              <a:rPr lang="en-US" sz="3000" dirty="0" err="1"/>
              <a:t>nào</a:t>
            </a:r>
            <a:r>
              <a:rPr lang="en-US" sz="3000" dirty="0"/>
              <a:t>?</a:t>
            </a:r>
          </a:p>
          <a:p>
            <a:pPr marL="514350" indent="-514350" algn="ctr">
              <a:buAutoNum type="alphaUcPeriod"/>
            </a:pP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sơ</a:t>
            </a:r>
            <a:endParaRPr lang="en-US" sz="3000" dirty="0"/>
          </a:p>
          <a:p>
            <a:pPr marL="514350" indent="-514350" algn="ctr">
              <a:buAutoNum type="alphaUcPeriod"/>
            </a:pP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chuẩn</a:t>
            </a:r>
            <a:endParaRPr lang="en-US" sz="3000" dirty="0"/>
          </a:p>
          <a:p>
            <a:pPr algn="ctr"/>
            <a:endParaRPr lang="en-US" sz="3000" dirty="0"/>
          </a:p>
        </p:txBody>
      </p:sp>
      <p:pic>
        <p:nvPicPr>
          <p:cNvPr id="9" name="Picture 8">
            <a:hlinkClick r:id="rId2"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5246532" y="3365451"/>
            <a:ext cx="4202514" cy="3592190"/>
          </a:xfrm>
          <a:prstGeom prst="rect">
            <a:avLst/>
          </a:prstGeom>
        </p:spPr>
      </p:pic>
    </p:spTree>
    <p:extLst>
      <p:ext uri="{BB962C8B-B14F-4D97-AF65-F5344CB8AC3E}">
        <p14:creationId xmlns:p14="http://schemas.microsoft.com/office/powerpoint/2010/main" val="24978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0" y="232039"/>
            <a:ext cx="8829073" cy="3160385"/>
          </a:xfrm>
          <a:prstGeom prst="rect">
            <a:avLst/>
          </a:prstGeom>
          <a:ln w="57150"/>
        </p:spPr>
        <p:style>
          <a:lnRef idx="3">
            <a:schemeClr val="lt1"/>
          </a:lnRef>
          <a:fillRef idx="1">
            <a:schemeClr val="accent2"/>
          </a:fillRef>
          <a:effectRef idx="1">
            <a:schemeClr val="accent2"/>
          </a:effectRef>
          <a:fontRef idx="minor">
            <a:schemeClr val="lt1"/>
          </a:fontRef>
        </p:style>
        <p:txBody>
          <a:bodyPr rtlCol="0" anchor="ctr"/>
          <a:lstStyle/>
          <a:p>
            <a:pPr algn="ctr"/>
            <a:r>
              <a:rPr lang="en-US" sz="3000" dirty="0" err="1"/>
              <a:t>Câu</a:t>
            </a:r>
            <a:r>
              <a:rPr lang="en-US" sz="3000" dirty="0"/>
              <a:t> </a:t>
            </a:r>
            <a:r>
              <a:rPr lang="en-US" sz="3000" dirty="0" err="1"/>
              <a:t>hỏi</a:t>
            </a:r>
            <a:r>
              <a:rPr lang="en-US" sz="3000" dirty="0"/>
              <a:t> </a:t>
            </a:r>
            <a:r>
              <a:rPr lang="en-US" sz="3000" dirty="0" err="1"/>
              <a:t>số</a:t>
            </a:r>
            <a:r>
              <a:rPr lang="en-US" sz="3000" dirty="0"/>
              <a:t> 5</a:t>
            </a:r>
          </a:p>
          <a:p>
            <a:pPr algn="ct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sơ</a:t>
            </a:r>
            <a:r>
              <a:rPr lang="en-US" sz="3000" dirty="0"/>
              <a:t> </a:t>
            </a:r>
            <a:r>
              <a:rPr lang="en-US" sz="3000" dirty="0" err="1"/>
              <a:t>và</a:t>
            </a:r>
            <a:r>
              <a:rPr lang="en-US" sz="3000" dirty="0"/>
              <a:t> </a:t>
            </a:r>
            <a:r>
              <a:rPr lang="en-US" sz="3000" dirty="0" err="1"/>
              <a:t>tế</a:t>
            </a:r>
            <a:r>
              <a:rPr lang="en-US" sz="3000" dirty="0"/>
              <a:t> </a:t>
            </a:r>
            <a:r>
              <a:rPr lang="en-US" sz="3000" dirty="0" err="1"/>
              <a:t>bào</a:t>
            </a:r>
            <a:r>
              <a:rPr lang="en-US" sz="3000" dirty="0"/>
              <a:t> </a:t>
            </a:r>
            <a:r>
              <a:rPr lang="en-US" sz="3000" dirty="0" err="1"/>
              <a:t>nhân</a:t>
            </a:r>
            <a:r>
              <a:rPr lang="en-US" sz="3000" dirty="0"/>
              <a:t> </a:t>
            </a:r>
            <a:r>
              <a:rPr lang="en-US" sz="3000" dirty="0" err="1"/>
              <a:t>chuẩn</a:t>
            </a:r>
            <a:r>
              <a:rPr lang="en-US" sz="3000" dirty="0"/>
              <a:t> </a:t>
            </a:r>
            <a:r>
              <a:rPr lang="en-US" sz="3000" dirty="0" err="1"/>
              <a:t>giống</a:t>
            </a:r>
            <a:r>
              <a:rPr lang="en-US" sz="3000" dirty="0"/>
              <a:t> </a:t>
            </a:r>
            <a:r>
              <a:rPr lang="en-US" sz="3000" dirty="0" err="1"/>
              <a:t>nhau</a:t>
            </a:r>
            <a:r>
              <a:rPr lang="en-US" sz="3000" dirty="0"/>
              <a:t> </a:t>
            </a:r>
            <a:r>
              <a:rPr lang="en-US" sz="3000" dirty="0" err="1"/>
              <a:t>ở</a:t>
            </a:r>
            <a:r>
              <a:rPr lang="en-US" sz="3000" dirty="0"/>
              <a:t> </a:t>
            </a:r>
            <a:r>
              <a:rPr lang="en-US" sz="3000" dirty="0" err="1"/>
              <a:t>điểm</a:t>
            </a:r>
            <a:r>
              <a:rPr lang="en-US" sz="3000" dirty="0"/>
              <a:t> </a:t>
            </a:r>
            <a:r>
              <a:rPr lang="en-US" sz="3000" dirty="0" err="1"/>
              <a:t>nào</a:t>
            </a:r>
            <a:endParaRPr lang="en-US" sz="3000" dirty="0"/>
          </a:p>
          <a:p>
            <a:pPr marL="514350" indent="-514350" algn="ctr">
              <a:buAutoNum type="alphaUcPeriod"/>
            </a:pPr>
            <a:r>
              <a:rPr lang="en-US" sz="3000" dirty="0" err="1"/>
              <a:t>Cùng</a:t>
            </a:r>
            <a:r>
              <a:rPr lang="en-US" sz="3000" dirty="0"/>
              <a:t> </a:t>
            </a:r>
            <a:r>
              <a:rPr lang="en-US" sz="3000" dirty="0" err="1"/>
              <a:t>có</a:t>
            </a:r>
            <a:r>
              <a:rPr lang="en-US" sz="3000" dirty="0"/>
              <a:t> </a:t>
            </a:r>
            <a:r>
              <a:rPr lang="en-US" sz="3000" dirty="0" err="1"/>
              <a:t>màng</a:t>
            </a:r>
            <a:r>
              <a:rPr lang="en-US" sz="3000" dirty="0"/>
              <a:t> </a:t>
            </a:r>
            <a:r>
              <a:rPr lang="en-US" sz="3000" dirty="0" err="1"/>
              <a:t>tế</a:t>
            </a:r>
            <a:r>
              <a:rPr lang="en-US" sz="3000" dirty="0"/>
              <a:t> </a:t>
            </a:r>
            <a:r>
              <a:rPr lang="en-US" sz="3000" dirty="0" err="1"/>
              <a:t>bào</a:t>
            </a:r>
            <a:r>
              <a:rPr lang="en-US" sz="3000" dirty="0"/>
              <a:t>, </a:t>
            </a: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nhân</a:t>
            </a:r>
            <a:endParaRPr lang="en-US" sz="3000" dirty="0"/>
          </a:p>
          <a:p>
            <a:pPr marL="514350" indent="-514350" algn="ctr">
              <a:buAutoNum type="alphaUcPeriod"/>
            </a:pPr>
            <a:r>
              <a:rPr lang="en-US" sz="3000" dirty="0" err="1"/>
              <a:t>Cùng</a:t>
            </a:r>
            <a:r>
              <a:rPr lang="en-US" sz="3000" dirty="0"/>
              <a:t> </a:t>
            </a:r>
            <a:r>
              <a:rPr lang="en-US" sz="3000" dirty="0" err="1"/>
              <a:t>có</a:t>
            </a:r>
            <a:r>
              <a:rPr lang="en-US" sz="3000" dirty="0"/>
              <a:t> </a:t>
            </a:r>
            <a:r>
              <a:rPr lang="en-US" sz="3000" dirty="0" err="1"/>
              <a:t>màng</a:t>
            </a:r>
            <a:r>
              <a:rPr lang="en-US" sz="3000" dirty="0"/>
              <a:t> </a:t>
            </a:r>
            <a:r>
              <a:rPr lang="en-US" sz="3000" dirty="0" err="1"/>
              <a:t>tế</a:t>
            </a:r>
            <a:r>
              <a:rPr lang="en-US" sz="3000" dirty="0"/>
              <a:t> </a:t>
            </a:r>
            <a:r>
              <a:rPr lang="en-US" sz="3000" dirty="0" err="1"/>
              <a:t>bào</a:t>
            </a:r>
            <a:r>
              <a:rPr lang="en-US" sz="3000" dirty="0"/>
              <a:t> , </a:t>
            </a:r>
            <a:r>
              <a:rPr lang="en-US" sz="3000" dirty="0" err="1"/>
              <a:t>tế</a:t>
            </a:r>
            <a:r>
              <a:rPr lang="en-US" sz="3000" dirty="0"/>
              <a:t> </a:t>
            </a:r>
            <a:r>
              <a:rPr lang="en-US" sz="3000" dirty="0" err="1"/>
              <a:t>bào</a:t>
            </a:r>
            <a:r>
              <a:rPr lang="en-US" sz="3000" dirty="0"/>
              <a:t> </a:t>
            </a:r>
            <a:r>
              <a:rPr lang="en-US" sz="3000" dirty="0" err="1"/>
              <a:t>chất</a:t>
            </a:r>
            <a:endParaRPr lang="en-US" sz="3000" dirty="0"/>
          </a:p>
          <a:p>
            <a:pPr marL="514350" indent="-514350" algn="ctr">
              <a:buAutoNum type="alphaUcPeriod"/>
            </a:pPr>
            <a:r>
              <a:rPr lang="en-US" sz="3000" dirty="0" err="1"/>
              <a:t>Cùng</a:t>
            </a:r>
            <a:r>
              <a:rPr lang="en-US" sz="3000" dirty="0"/>
              <a:t> </a:t>
            </a:r>
            <a:r>
              <a:rPr lang="en-US" sz="3000" dirty="0" err="1"/>
              <a:t>có</a:t>
            </a:r>
            <a:r>
              <a:rPr lang="en-US" sz="3000" dirty="0"/>
              <a:t> </a:t>
            </a:r>
            <a:r>
              <a:rPr lang="en-US" sz="3000" dirty="0" err="1"/>
              <a:t>màng</a:t>
            </a:r>
            <a:r>
              <a:rPr lang="en-US" sz="3000" dirty="0"/>
              <a:t> </a:t>
            </a:r>
            <a:r>
              <a:rPr lang="en-US" sz="3000" dirty="0" err="1"/>
              <a:t>tế</a:t>
            </a:r>
            <a:r>
              <a:rPr lang="en-US" sz="3000" dirty="0"/>
              <a:t> </a:t>
            </a:r>
            <a:r>
              <a:rPr lang="en-US" sz="3000" dirty="0" err="1"/>
              <a:t>bào</a:t>
            </a:r>
            <a:r>
              <a:rPr lang="en-US" sz="3000" dirty="0"/>
              <a:t>, </a:t>
            </a:r>
            <a:r>
              <a:rPr lang="en-US" sz="3000" dirty="0" err="1"/>
              <a:t>tế</a:t>
            </a:r>
            <a:r>
              <a:rPr lang="en-US" sz="3000" dirty="0"/>
              <a:t> </a:t>
            </a:r>
            <a:r>
              <a:rPr lang="en-US" sz="3000" dirty="0" err="1"/>
              <a:t>bào</a:t>
            </a:r>
            <a:r>
              <a:rPr lang="en-US" sz="3000" dirty="0"/>
              <a:t> </a:t>
            </a:r>
            <a:r>
              <a:rPr lang="en-US" sz="3000" dirty="0" err="1"/>
              <a:t>chất</a:t>
            </a:r>
            <a:r>
              <a:rPr lang="en-US" sz="3000" dirty="0"/>
              <a:t>, </a:t>
            </a:r>
            <a:r>
              <a:rPr lang="en-US" sz="3000" dirty="0" err="1"/>
              <a:t>vùng</a:t>
            </a:r>
            <a:r>
              <a:rPr lang="en-US" sz="3000" dirty="0"/>
              <a:t> </a:t>
            </a:r>
            <a:r>
              <a:rPr lang="en-US" sz="3000" dirty="0" err="1"/>
              <a:t>nhân</a:t>
            </a:r>
            <a:endParaRPr lang="en-US" sz="3000" dirty="0"/>
          </a:p>
          <a:p>
            <a:pPr algn="ctr"/>
            <a:endParaRPr lang="en-US" sz="3000" dirty="0"/>
          </a:p>
        </p:txBody>
      </p:sp>
      <p:pic>
        <p:nvPicPr>
          <p:cNvPr id="9" name="Picture 8">
            <a:hlinkClick r:id="rId2" action="ppaction://hlinksldjump"/>
            <a:extLst>
              <a:ext uri="{FF2B5EF4-FFF2-40B4-BE49-F238E27FC236}">
                <a16:creationId xmlns:a16="http://schemas.microsoft.com/office/drawing/2014/main" id="{2752541A-CCD0-44E9-A966-4E4DB58C94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5246532" y="3365451"/>
            <a:ext cx="4202514" cy="3592190"/>
          </a:xfrm>
          <a:prstGeom prst="rect">
            <a:avLst/>
          </a:prstGeom>
        </p:spPr>
      </p:pic>
    </p:spTree>
    <p:extLst>
      <p:ext uri="{BB962C8B-B14F-4D97-AF65-F5344CB8AC3E}">
        <p14:creationId xmlns:p14="http://schemas.microsoft.com/office/powerpoint/2010/main" val="24978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1BC0BB59-A6B4-A14E-B11F-7B9135119CA5}"/>
              </a:ext>
            </a:extLst>
          </p:cNvPr>
          <p:cNvSpPr/>
          <p:nvPr/>
        </p:nvSpPr>
        <p:spPr>
          <a:xfrm>
            <a:off x="957400" y="619890"/>
            <a:ext cx="6281600" cy="1757906"/>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a:ln w="0"/>
                <a:solidFill>
                  <a:schemeClr val="tx1"/>
                </a:solidFill>
                <a:effectLst>
                  <a:outerShdw blurRad="38100" dist="19050" dir="2700000" algn="tl" rotWithShape="0">
                    <a:schemeClr val="dk1">
                      <a:alpha val="40000"/>
                    </a:schemeClr>
                  </a:outerShdw>
                </a:effectLst>
              </a:rPr>
              <a:t>T</a:t>
            </a:r>
            <a:r>
              <a:rPr lang="en-VN" sz="4000" dirty="0">
                <a:ln w="0"/>
                <a:solidFill>
                  <a:schemeClr val="tx1"/>
                </a:solidFill>
                <a:effectLst>
                  <a:outerShdw blurRad="38100" dist="19050" dir="2700000" algn="tl" rotWithShape="0">
                    <a:schemeClr val="dk1">
                      <a:alpha val="40000"/>
                    </a:schemeClr>
                  </a:outerShdw>
                </a:effectLst>
              </a:rPr>
              <a:t>ế bào nhân thực</a:t>
            </a:r>
          </a:p>
        </p:txBody>
      </p:sp>
      <p:sp>
        <p:nvSpPr>
          <p:cNvPr id="7" name="Curved Right Arrow 6">
            <a:extLst>
              <a:ext uri="{FF2B5EF4-FFF2-40B4-BE49-F238E27FC236}">
                <a16:creationId xmlns:a16="http://schemas.microsoft.com/office/drawing/2014/main" id="{A6DD7685-9C3B-EF45-AADA-F07032ACE029}"/>
              </a:ext>
            </a:extLst>
          </p:cNvPr>
          <p:cNvSpPr/>
          <p:nvPr/>
        </p:nvSpPr>
        <p:spPr>
          <a:xfrm>
            <a:off x="468776" y="1734032"/>
            <a:ext cx="772609" cy="12761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solidFill>
                <a:schemeClr val="tx1"/>
              </a:solidFill>
            </a:endParaRPr>
          </a:p>
        </p:txBody>
      </p:sp>
      <p:sp>
        <p:nvSpPr>
          <p:cNvPr id="9" name="Rectangle 8">
            <a:extLst>
              <a:ext uri="{FF2B5EF4-FFF2-40B4-BE49-F238E27FC236}">
                <a16:creationId xmlns:a16="http://schemas.microsoft.com/office/drawing/2014/main" id="{4F3ED26C-74BD-E042-8CED-4D3F235E81F7}"/>
              </a:ext>
            </a:extLst>
          </p:cNvPr>
          <p:cNvSpPr/>
          <p:nvPr/>
        </p:nvSpPr>
        <p:spPr>
          <a:xfrm>
            <a:off x="321197" y="2992780"/>
            <a:ext cx="2930477" cy="2950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C</a:t>
            </a:r>
            <a:r>
              <a:rPr lang="en-VN" sz="2000" dirty="0"/>
              <a:t>ấu tạo gồm 3 phần: Màng tế bào, tế bào chất, nhân</a:t>
            </a:r>
          </a:p>
          <a:p>
            <a:pPr marL="214313" indent="-214313">
              <a:buFontTx/>
              <a:buChar char="-"/>
            </a:pPr>
            <a:r>
              <a:rPr lang="en-VN" sz="2000" dirty="0"/>
              <a:t>Tế bào chất có hệ thống nội màng, các bào quan có màng bao bọc. </a:t>
            </a:r>
          </a:p>
          <a:p>
            <a:pPr marL="214313" indent="-214313">
              <a:buFontTx/>
              <a:buChar char="-"/>
            </a:pPr>
            <a:r>
              <a:rPr lang="en-VN" sz="2000" dirty="0"/>
              <a:t>Nhân hoàn chình, có màng nhân bao bọc</a:t>
            </a:r>
          </a:p>
        </p:txBody>
      </p:sp>
      <p:sp>
        <p:nvSpPr>
          <p:cNvPr id="10" name="Curved Left Arrow 9">
            <a:extLst>
              <a:ext uri="{FF2B5EF4-FFF2-40B4-BE49-F238E27FC236}">
                <a16:creationId xmlns:a16="http://schemas.microsoft.com/office/drawing/2014/main" id="{2C328550-9F69-7D46-BE66-43742E7F329A}"/>
              </a:ext>
            </a:extLst>
          </p:cNvPr>
          <p:cNvSpPr/>
          <p:nvPr/>
        </p:nvSpPr>
        <p:spPr>
          <a:xfrm>
            <a:off x="6467355" y="1493134"/>
            <a:ext cx="616352" cy="10938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solidFill>
                <a:schemeClr val="tx1"/>
              </a:solidFill>
            </a:endParaRPr>
          </a:p>
        </p:txBody>
      </p:sp>
      <p:sp>
        <p:nvSpPr>
          <p:cNvPr id="15" name="Rectangle 14">
            <a:extLst>
              <a:ext uri="{FF2B5EF4-FFF2-40B4-BE49-F238E27FC236}">
                <a16:creationId xmlns:a16="http://schemas.microsoft.com/office/drawing/2014/main" id="{A01B5C8A-18FF-DB40-908B-F53E0D206ED4}"/>
              </a:ext>
            </a:extLst>
          </p:cNvPr>
          <p:cNvSpPr/>
          <p:nvPr/>
        </p:nvSpPr>
        <p:spPr>
          <a:xfrm>
            <a:off x="4419600" y="2601118"/>
            <a:ext cx="4201458" cy="10981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Các</a:t>
            </a:r>
            <a:r>
              <a:rPr lang="en-US" sz="2000" dirty="0"/>
              <a:t> </a:t>
            </a:r>
            <a:r>
              <a:rPr lang="en-US" sz="2000" dirty="0" err="1"/>
              <a:t>loại</a:t>
            </a:r>
            <a:r>
              <a:rPr lang="en-US" sz="2000" dirty="0"/>
              <a:t> </a:t>
            </a:r>
            <a:r>
              <a:rPr lang="en-US" sz="2000" dirty="0" err="1"/>
              <a:t>tế</a:t>
            </a:r>
            <a:r>
              <a:rPr lang="en-US" sz="2000" dirty="0"/>
              <a:t> </a:t>
            </a:r>
            <a:r>
              <a:rPr lang="en-US" sz="2000" dirty="0" err="1"/>
              <a:t>bào</a:t>
            </a:r>
            <a:r>
              <a:rPr lang="en-US" sz="2000" dirty="0"/>
              <a:t> </a:t>
            </a:r>
            <a:r>
              <a:rPr lang="en-US" sz="2000" dirty="0" err="1"/>
              <a:t>nhân</a:t>
            </a:r>
            <a:r>
              <a:rPr lang="en-US" sz="2000" dirty="0"/>
              <a:t> </a:t>
            </a:r>
            <a:r>
              <a:rPr lang="en-US" sz="2000" dirty="0" err="1"/>
              <a:t>thực</a:t>
            </a:r>
            <a:r>
              <a:rPr lang="en-US" sz="2000" dirty="0"/>
              <a:t>: </a:t>
            </a:r>
            <a:r>
              <a:rPr lang="en-US" sz="2000" dirty="0" err="1"/>
              <a:t>Tế</a:t>
            </a:r>
            <a:r>
              <a:rPr lang="en-US" sz="2000" dirty="0"/>
              <a:t> </a:t>
            </a:r>
            <a:r>
              <a:rPr lang="en-US" sz="2000" dirty="0" err="1"/>
              <a:t>bào</a:t>
            </a:r>
            <a:r>
              <a:rPr lang="en-US" sz="2000" dirty="0"/>
              <a:t> </a:t>
            </a:r>
            <a:r>
              <a:rPr lang="en-US" sz="2000" dirty="0" err="1"/>
              <a:t>động</a:t>
            </a:r>
            <a:r>
              <a:rPr lang="en-US" sz="2000" dirty="0"/>
              <a:t> </a:t>
            </a:r>
            <a:r>
              <a:rPr lang="en-US" sz="2000" dirty="0" err="1"/>
              <a:t>vật</a:t>
            </a:r>
            <a:r>
              <a:rPr lang="en-US" sz="2000" dirty="0"/>
              <a:t>, </a:t>
            </a:r>
            <a:r>
              <a:rPr lang="en-US" sz="2000" dirty="0" err="1"/>
              <a:t>tế</a:t>
            </a:r>
            <a:r>
              <a:rPr lang="en-US" sz="2000" dirty="0"/>
              <a:t> </a:t>
            </a:r>
            <a:r>
              <a:rPr lang="en-US" sz="2000" dirty="0" err="1"/>
              <a:t>bào</a:t>
            </a:r>
            <a:r>
              <a:rPr lang="en-US" sz="2000" dirty="0"/>
              <a:t> </a:t>
            </a:r>
            <a:r>
              <a:rPr lang="en-US" sz="2000" dirty="0" err="1"/>
              <a:t>thực</a:t>
            </a:r>
            <a:r>
              <a:rPr lang="en-US" sz="2000" dirty="0"/>
              <a:t> </a:t>
            </a:r>
            <a:r>
              <a:rPr lang="en-US" sz="2000" dirty="0" err="1"/>
              <a:t>vật</a:t>
            </a:r>
            <a:r>
              <a:rPr lang="en-US" sz="2000" dirty="0"/>
              <a:t>, </a:t>
            </a:r>
            <a:r>
              <a:rPr lang="en-US" sz="2000" dirty="0" err="1"/>
              <a:t>tế</a:t>
            </a:r>
            <a:r>
              <a:rPr lang="en-US" sz="2000" dirty="0"/>
              <a:t> </a:t>
            </a:r>
            <a:r>
              <a:rPr lang="en-US" sz="2000" dirty="0" err="1"/>
              <a:t>bào</a:t>
            </a:r>
            <a:r>
              <a:rPr lang="en-US" sz="2000" dirty="0"/>
              <a:t> </a:t>
            </a:r>
            <a:r>
              <a:rPr lang="en-US" sz="2000" dirty="0" err="1"/>
              <a:t>nấm</a:t>
            </a:r>
            <a:r>
              <a:rPr lang="en-US" sz="2000" dirty="0"/>
              <a:t>…</a:t>
            </a:r>
            <a:endParaRPr lang="en-VN" sz="2000" dirty="0"/>
          </a:p>
        </p:txBody>
      </p:sp>
      <p:cxnSp>
        <p:nvCxnSpPr>
          <p:cNvPr id="17" name="Straight Arrow Connector 16">
            <a:extLst>
              <a:ext uri="{FF2B5EF4-FFF2-40B4-BE49-F238E27FC236}">
                <a16:creationId xmlns:a16="http://schemas.microsoft.com/office/drawing/2014/main" id="{EE4B9A65-D154-3943-80BB-27FB6A6419C4}"/>
              </a:ext>
            </a:extLst>
          </p:cNvPr>
          <p:cNvCxnSpPr>
            <a:cxnSpLocks/>
          </p:cNvCxnSpPr>
          <p:nvPr/>
        </p:nvCxnSpPr>
        <p:spPr>
          <a:xfrm>
            <a:off x="6531093" y="3719882"/>
            <a:ext cx="1012707" cy="329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A133B1CE-FFAB-3A41-813A-03D216A91DCB}"/>
              </a:ext>
            </a:extLst>
          </p:cNvPr>
          <p:cNvCxnSpPr>
            <a:cxnSpLocks/>
          </p:cNvCxnSpPr>
          <p:nvPr/>
        </p:nvCxnSpPr>
        <p:spPr>
          <a:xfrm flipH="1">
            <a:off x="5545510" y="3701401"/>
            <a:ext cx="950376" cy="3483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7A1716B5-839A-3849-AB48-1067CC88EB8A}"/>
              </a:ext>
            </a:extLst>
          </p:cNvPr>
          <p:cNvPicPr>
            <a:picLocks noChangeAspect="1"/>
          </p:cNvPicPr>
          <p:nvPr/>
        </p:nvPicPr>
        <p:blipFill rotWithShape="1">
          <a:blip r:embed="rId2"/>
          <a:srcRect l="2629" t="28987" b="18936"/>
          <a:stretch/>
        </p:blipFill>
        <p:spPr>
          <a:xfrm>
            <a:off x="3726643" y="4068207"/>
            <a:ext cx="2352554" cy="2412116"/>
          </a:xfrm>
          <a:prstGeom prst="rect">
            <a:avLst/>
          </a:prstGeom>
        </p:spPr>
      </p:pic>
      <p:pic>
        <p:nvPicPr>
          <p:cNvPr id="21" name="Picture 20">
            <a:extLst>
              <a:ext uri="{FF2B5EF4-FFF2-40B4-BE49-F238E27FC236}">
                <a16:creationId xmlns:a16="http://schemas.microsoft.com/office/drawing/2014/main" id="{F4B423C0-1F41-6B48-B9C9-7FBA20CBB753}"/>
              </a:ext>
            </a:extLst>
          </p:cNvPr>
          <p:cNvPicPr>
            <a:picLocks noChangeAspect="1"/>
          </p:cNvPicPr>
          <p:nvPr/>
        </p:nvPicPr>
        <p:blipFill rotWithShape="1">
          <a:blip r:embed="rId3"/>
          <a:srcRect l="1" t="30182" r="12587" b="29725"/>
          <a:stretch/>
        </p:blipFill>
        <p:spPr>
          <a:xfrm>
            <a:off x="6554165" y="4070308"/>
            <a:ext cx="2268638" cy="2482891"/>
          </a:xfrm>
          <a:prstGeom prst="rect">
            <a:avLst/>
          </a:prstGeom>
        </p:spPr>
      </p:pic>
    </p:spTree>
    <p:extLst>
      <p:ext uri="{BB962C8B-B14F-4D97-AF65-F5344CB8AC3E}">
        <p14:creationId xmlns:p14="http://schemas.microsoft.com/office/powerpoint/2010/main" val="42739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par>
                                <p:cTn id="27" presetID="6"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par>
                                <p:cTn id="30" presetID="6"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par>
                                <p:cTn id="33" presetID="6"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1712D9-E07D-344F-A461-A3D97F4EF1CA}"/>
              </a:ext>
            </a:extLst>
          </p:cNvPr>
          <p:cNvSpPr txBox="1">
            <a:spLocks/>
          </p:cNvSpPr>
          <p:nvPr/>
        </p:nvSpPr>
        <p:spPr>
          <a:xfrm>
            <a:off x="135200" y="166428"/>
            <a:ext cx="9084021" cy="171959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FF0000"/>
                </a:solidFill>
                <a:latin typeface="Times New Roman" panose="02020603050405020304" pitchFamily="18" charset="0"/>
                <a:cs typeface="Times New Roman" panose="02020603050405020304" pitchFamily="18" charset="0"/>
              </a:rPr>
              <a:t>BÀI 19: CẤU TẠO VÀ CHỨC NĂNG </a:t>
            </a:r>
          </a:p>
          <a:p>
            <a:pPr algn="ctr"/>
            <a:r>
              <a:rPr lang="en-US" sz="3000" b="1" dirty="0">
                <a:solidFill>
                  <a:srgbClr val="FF0000"/>
                </a:solidFill>
                <a:latin typeface="Times New Roman" panose="02020603050405020304" pitchFamily="18" charset="0"/>
                <a:cs typeface="Times New Roman" panose="02020603050405020304" pitchFamily="18" charset="0"/>
              </a:rPr>
              <a:t>CÁC THÀNH PHẦN CỦA TẾ BÀO</a:t>
            </a:r>
          </a:p>
          <a:p>
            <a:pPr algn="ct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Tiết</a:t>
            </a:r>
            <a:r>
              <a:rPr lang="en-US" sz="3000" b="1" dirty="0">
                <a:solidFill>
                  <a:srgbClr val="FF0000"/>
                </a:solidFill>
                <a:latin typeface="Times New Roman" panose="02020603050405020304" pitchFamily="18" charset="0"/>
                <a:cs typeface="Times New Roman" panose="02020603050405020304" pitchFamily="18" charset="0"/>
              </a:rPr>
              <a:t> 3)</a:t>
            </a:r>
          </a:p>
        </p:txBody>
      </p:sp>
      <p:sp>
        <p:nvSpPr>
          <p:cNvPr id="5" name="Rectangle 4">
            <a:extLst>
              <a:ext uri="{FF2B5EF4-FFF2-40B4-BE49-F238E27FC236}">
                <a16:creationId xmlns:a16="http://schemas.microsoft.com/office/drawing/2014/main" id="{C71D11A7-8393-A640-8DFF-E3045289AC6D}"/>
              </a:ext>
            </a:extLst>
          </p:cNvPr>
          <p:cNvSpPr/>
          <p:nvPr/>
        </p:nvSpPr>
        <p:spPr>
          <a:xfrm>
            <a:off x="144725" y="1876498"/>
            <a:ext cx="6475940" cy="553998"/>
          </a:xfrm>
          <a:prstGeom prst="rect">
            <a:avLst/>
          </a:prstGeom>
        </p:spPr>
        <p:txBody>
          <a:bodyPr wrap="none">
            <a:spAutoFit/>
          </a:bodyPr>
          <a:lstStyle/>
          <a:p>
            <a:r>
              <a:rPr lang="en-US" sz="3000" b="1" dirty="0">
                <a:solidFill>
                  <a:srgbClr val="7030A0"/>
                </a:solidFill>
                <a:latin typeface="Times New Roman" panose="02020603050405020304" pitchFamily="18" charset="0"/>
                <a:cs typeface="Times New Roman" panose="02020603050405020304" pitchFamily="18" charset="0"/>
              </a:rPr>
              <a:t>III. </a:t>
            </a:r>
            <a:r>
              <a:rPr lang="en-US" sz="3000" b="1" dirty="0" err="1">
                <a:solidFill>
                  <a:srgbClr val="7030A0"/>
                </a:solidFill>
                <a:latin typeface="Times New Roman" panose="02020603050405020304" pitchFamily="18" charset="0"/>
                <a:cs typeface="Times New Roman" panose="02020603050405020304" pitchFamily="18" charset="0"/>
              </a:rPr>
              <a:t>Tế</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bào</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động</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vật</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và</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tế</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bào</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thực</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vật</a:t>
            </a:r>
            <a:endParaRPr lang="en-US" sz="3000" b="1" dirty="0">
              <a:solidFill>
                <a:srgbClr val="7030A0"/>
              </a:solidFill>
            </a:endParaRPr>
          </a:p>
        </p:txBody>
      </p:sp>
      <p:sp>
        <p:nvSpPr>
          <p:cNvPr id="6" name="Rectangle 5">
            <a:extLst>
              <a:ext uri="{FF2B5EF4-FFF2-40B4-BE49-F238E27FC236}">
                <a16:creationId xmlns:a16="http://schemas.microsoft.com/office/drawing/2014/main" id="{ADEB4F6C-F8FF-A84B-9916-F270C3D9F19E}"/>
              </a:ext>
            </a:extLst>
          </p:cNvPr>
          <p:cNvSpPr/>
          <p:nvPr/>
        </p:nvSpPr>
        <p:spPr>
          <a:xfrm>
            <a:off x="222051" y="2330814"/>
            <a:ext cx="2698816" cy="477054"/>
          </a:xfrm>
          <a:prstGeom prst="rect">
            <a:avLst/>
          </a:prstGeom>
        </p:spPr>
        <p:txBody>
          <a:bodyPr wrap="none">
            <a:spAutoFit/>
          </a:bodyPr>
          <a:lstStyle/>
          <a:p>
            <a:r>
              <a:rPr lang="en-US" sz="2500" b="1" dirty="0">
                <a:solidFill>
                  <a:srgbClr val="7030A0"/>
                </a:solidFill>
                <a:latin typeface="Times New Roman" panose="02020603050405020304" pitchFamily="18" charset="0"/>
                <a:cs typeface="Times New Roman" panose="02020603050405020304" pitchFamily="18" charset="0"/>
              </a:rPr>
              <a:t>1.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động</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vật</a:t>
            </a:r>
            <a:endParaRPr lang="en-US" sz="2500" b="1" dirty="0">
              <a:solidFill>
                <a:srgbClr val="7030A0"/>
              </a:solidFill>
            </a:endParaRPr>
          </a:p>
        </p:txBody>
      </p:sp>
      <p:pic>
        <p:nvPicPr>
          <p:cNvPr id="7" name="Picture 6">
            <a:extLst>
              <a:ext uri="{FF2B5EF4-FFF2-40B4-BE49-F238E27FC236}">
                <a16:creationId xmlns:a16="http://schemas.microsoft.com/office/drawing/2014/main" id="{0ADF5EE7-3688-8940-AA46-B98FB65B027B}"/>
              </a:ext>
            </a:extLst>
          </p:cNvPr>
          <p:cNvPicPr>
            <a:picLocks noChangeAspect="1"/>
          </p:cNvPicPr>
          <p:nvPr/>
        </p:nvPicPr>
        <p:blipFill rotWithShape="1">
          <a:blip r:embed="rId2"/>
          <a:srcRect l="2629" t="28987" b="18936"/>
          <a:stretch/>
        </p:blipFill>
        <p:spPr>
          <a:xfrm>
            <a:off x="5701867" y="2490429"/>
            <a:ext cx="3274680" cy="2777150"/>
          </a:xfrm>
          <a:prstGeom prst="rect">
            <a:avLst/>
          </a:prstGeom>
        </p:spPr>
      </p:pic>
      <p:sp>
        <p:nvSpPr>
          <p:cNvPr id="8" name="Rectangle 7">
            <a:extLst>
              <a:ext uri="{FF2B5EF4-FFF2-40B4-BE49-F238E27FC236}">
                <a16:creationId xmlns:a16="http://schemas.microsoft.com/office/drawing/2014/main" id="{1E44E017-C7D2-7B43-8B51-DC7DF6147EC7}"/>
              </a:ext>
            </a:extLst>
          </p:cNvPr>
          <p:cNvSpPr/>
          <p:nvPr/>
        </p:nvSpPr>
        <p:spPr>
          <a:xfrm>
            <a:off x="403592" y="2867043"/>
            <a:ext cx="4625608" cy="2723823"/>
          </a:xfrm>
          <a:prstGeom prst="rect">
            <a:avLst/>
          </a:prstGeom>
        </p:spPr>
        <p:txBody>
          <a:bodyPr wrap="square">
            <a:spAutoFit/>
          </a:bodyPr>
          <a:lstStyle/>
          <a:p>
            <a:r>
              <a:rPr lang="en-US" sz="2500" b="1" dirty="0">
                <a:solidFill>
                  <a:srgbClr val="7030A0"/>
                </a:solidFill>
                <a:latin typeface="Times New Roman" panose="02020603050405020304" pitchFamily="18" charset="0"/>
                <a:cs typeface="Times New Roman" panose="02020603050405020304" pitchFamily="18" charset="0"/>
              </a:rPr>
              <a:t>Quan </a:t>
            </a:r>
            <a:r>
              <a:rPr lang="en-US" sz="2500" b="1" dirty="0" err="1">
                <a:solidFill>
                  <a:srgbClr val="7030A0"/>
                </a:solidFill>
                <a:latin typeface="Times New Roman" panose="02020603050405020304" pitchFamily="18" charset="0"/>
                <a:cs typeface="Times New Roman" panose="02020603050405020304" pitchFamily="18" charset="0"/>
              </a:rPr>
              <a:t>sát</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hình</a:t>
            </a:r>
            <a:r>
              <a:rPr lang="en-US" sz="2500" b="1" dirty="0">
                <a:solidFill>
                  <a:srgbClr val="7030A0"/>
                </a:solidFill>
                <a:latin typeface="Times New Roman" panose="02020603050405020304" pitchFamily="18" charset="0"/>
                <a:cs typeface="Times New Roman" panose="02020603050405020304" pitchFamily="18" charset="0"/>
              </a:rPr>
              <a:t> 19.3</a:t>
            </a:r>
          </a:p>
          <a:p>
            <a:r>
              <a:rPr lang="en-US" sz="2500" b="1" dirty="0" err="1">
                <a:solidFill>
                  <a:srgbClr val="7030A0"/>
                </a:solidFill>
                <a:latin typeface="Times New Roman" panose="02020603050405020304" pitchFamily="18" charset="0"/>
                <a:cs typeface="Times New Roman" panose="02020603050405020304" pitchFamily="18" charset="0"/>
              </a:rPr>
              <a:t>Hãy</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chú</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thích</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các</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bộ</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phận</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của</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động</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vật</a:t>
            </a:r>
            <a:endParaRPr lang="en-US" sz="2500" b="1" dirty="0">
              <a:solidFill>
                <a:srgbClr val="7030A0"/>
              </a:solidFill>
              <a:latin typeface="Times New Roman" panose="02020603050405020304" pitchFamily="18" charset="0"/>
              <a:cs typeface="Times New Roman" panose="02020603050405020304" pitchFamily="18" charset="0"/>
            </a:endParaRPr>
          </a:p>
          <a:p>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Một</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số</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từ</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gợi</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ý</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Màng</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tế</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bào</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chất</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ti</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thể</a:t>
            </a:r>
            <a:r>
              <a:rPr lang="en-US" sz="2500" b="1" dirty="0">
                <a:solidFill>
                  <a:srgbClr val="7030A0"/>
                </a:solidFill>
                <a:latin typeface="Times New Roman" panose="02020603050405020304" pitchFamily="18" charset="0"/>
                <a:cs typeface="Times New Roman" panose="02020603050405020304" pitchFamily="18" charset="0"/>
              </a:rPr>
              <a:t>, </a:t>
            </a:r>
            <a:r>
              <a:rPr lang="en-US" sz="2500" b="1" dirty="0" err="1">
                <a:solidFill>
                  <a:srgbClr val="7030A0"/>
                </a:solidFill>
                <a:latin typeface="Times New Roman" panose="02020603050405020304" pitchFamily="18" charset="0"/>
                <a:cs typeface="Times New Roman" panose="02020603050405020304" pitchFamily="18" charset="0"/>
              </a:rPr>
              <a:t>nhân</a:t>
            </a:r>
            <a:r>
              <a:rPr lang="en-US" sz="2500" b="1" dirty="0">
                <a:solidFill>
                  <a:srgbClr val="7030A0"/>
                </a:solidFill>
                <a:latin typeface="Times New Roman" panose="02020603050405020304" pitchFamily="18" charset="0"/>
                <a:cs typeface="Times New Roman" panose="02020603050405020304" pitchFamily="18" charset="0"/>
              </a:rPr>
              <a:t>)</a:t>
            </a:r>
          </a:p>
          <a:p>
            <a:endParaRPr lang="en-US" sz="2300" b="1" dirty="0">
              <a:solidFill>
                <a:srgbClr val="7030A0"/>
              </a:solidFill>
              <a:latin typeface="Times New Roman" panose="02020603050405020304" pitchFamily="18" charset="0"/>
              <a:cs typeface="Times New Roman" panose="02020603050405020304" pitchFamily="18" charset="0"/>
            </a:endParaRPr>
          </a:p>
          <a:p>
            <a:endParaRPr lang="en-US" sz="2300" b="1" dirty="0">
              <a:solidFill>
                <a:srgbClr val="7030A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D86713E-43B0-7442-89A3-0EF52D2E678A}"/>
              </a:ext>
            </a:extLst>
          </p:cNvPr>
          <p:cNvSpPr/>
          <p:nvPr/>
        </p:nvSpPr>
        <p:spPr>
          <a:xfrm>
            <a:off x="5966154" y="5041863"/>
            <a:ext cx="1309022" cy="2212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H</a:t>
            </a:r>
            <a:r>
              <a:rPr lang="en-VN" sz="1350" dirty="0"/>
              <a:t>ình 19.3 a</a:t>
            </a:r>
          </a:p>
        </p:txBody>
      </p:sp>
      <p:sp>
        <p:nvSpPr>
          <p:cNvPr id="10" name="Rectangle 9">
            <a:extLst>
              <a:ext uri="{FF2B5EF4-FFF2-40B4-BE49-F238E27FC236}">
                <a16:creationId xmlns:a16="http://schemas.microsoft.com/office/drawing/2014/main" id="{ADA75C38-D21E-C049-8274-4289E1AC97AE}"/>
              </a:ext>
            </a:extLst>
          </p:cNvPr>
          <p:cNvSpPr/>
          <p:nvPr/>
        </p:nvSpPr>
        <p:spPr>
          <a:xfrm>
            <a:off x="7340134" y="2525954"/>
            <a:ext cx="820060" cy="25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1350" dirty="0"/>
              <a:t>1</a:t>
            </a:r>
          </a:p>
        </p:txBody>
      </p:sp>
      <p:sp>
        <p:nvSpPr>
          <p:cNvPr id="11" name="Rectangle 10">
            <a:extLst>
              <a:ext uri="{FF2B5EF4-FFF2-40B4-BE49-F238E27FC236}">
                <a16:creationId xmlns:a16="http://schemas.microsoft.com/office/drawing/2014/main" id="{0F8DF965-A447-934C-9EA0-A8184E105912}"/>
              </a:ext>
            </a:extLst>
          </p:cNvPr>
          <p:cNvSpPr/>
          <p:nvPr/>
        </p:nvSpPr>
        <p:spPr>
          <a:xfrm>
            <a:off x="6111897" y="2573516"/>
            <a:ext cx="820060" cy="25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1350" dirty="0"/>
              <a:t>2</a:t>
            </a:r>
          </a:p>
        </p:txBody>
      </p:sp>
      <p:sp>
        <p:nvSpPr>
          <p:cNvPr id="12" name="Rectangle 11">
            <a:extLst>
              <a:ext uri="{FF2B5EF4-FFF2-40B4-BE49-F238E27FC236}">
                <a16:creationId xmlns:a16="http://schemas.microsoft.com/office/drawing/2014/main" id="{708EFA9B-D747-2945-B53E-613D63893001}"/>
              </a:ext>
            </a:extLst>
          </p:cNvPr>
          <p:cNvSpPr/>
          <p:nvPr/>
        </p:nvSpPr>
        <p:spPr>
          <a:xfrm>
            <a:off x="5701867" y="4577113"/>
            <a:ext cx="820060" cy="25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1350" dirty="0"/>
              <a:t>3</a:t>
            </a:r>
          </a:p>
        </p:txBody>
      </p:sp>
      <p:sp>
        <p:nvSpPr>
          <p:cNvPr id="13" name="Rectangle 12">
            <a:extLst>
              <a:ext uri="{FF2B5EF4-FFF2-40B4-BE49-F238E27FC236}">
                <a16:creationId xmlns:a16="http://schemas.microsoft.com/office/drawing/2014/main" id="{E0CE1964-1646-734D-B63A-B5060E53837B}"/>
              </a:ext>
            </a:extLst>
          </p:cNvPr>
          <p:cNvSpPr/>
          <p:nvPr/>
        </p:nvSpPr>
        <p:spPr>
          <a:xfrm>
            <a:off x="8001337" y="4577112"/>
            <a:ext cx="820060" cy="25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1350" dirty="0"/>
              <a:t>4</a:t>
            </a:r>
          </a:p>
        </p:txBody>
      </p:sp>
    </p:spTree>
    <p:extLst>
      <p:ext uri="{BB962C8B-B14F-4D97-AF65-F5344CB8AC3E}">
        <p14:creationId xmlns:p14="http://schemas.microsoft.com/office/powerpoint/2010/main" val="34890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1117</Words>
  <Application>Microsoft Macintosh PowerPoint</Application>
  <PresentationFormat>On-screen Show (4:3)</PresentationFormat>
  <Paragraphs>131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Britannic Bold</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phuong lan</cp:lastModifiedBy>
  <cp:revision>27</cp:revision>
  <dcterms:created xsi:type="dcterms:W3CDTF">2006-08-16T00:00:00Z</dcterms:created>
  <dcterms:modified xsi:type="dcterms:W3CDTF">2021-09-27T12:52:18Z</dcterms:modified>
</cp:coreProperties>
</file>