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6" r:id="rId5"/>
    <p:sldId id="282" r:id="rId6"/>
    <p:sldId id="267" r:id="rId7"/>
    <p:sldId id="268" r:id="rId8"/>
    <p:sldId id="269" r:id="rId9"/>
    <p:sldId id="270" r:id="rId10"/>
    <p:sldId id="260" r:id="rId11"/>
    <p:sldId id="271" r:id="rId12"/>
    <p:sldId id="272" r:id="rId13"/>
    <p:sldId id="261" r:id="rId14"/>
    <p:sldId id="273" r:id="rId15"/>
    <p:sldId id="274" r:id="rId16"/>
    <p:sldId id="275" r:id="rId17"/>
    <p:sldId id="276" r:id="rId18"/>
    <p:sldId id="277" r:id="rId19"/>
    <p:sldId id="278" r:id="rId20"/>
    <p:sldId id="279" r:id="rId21"/>
    <p:sldId id="262"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1644D-413E-47EC-A79C-6F840028EF10}" type="datetimeFigureOut">
              <a:rPr lang="en-US" smtClean="0"/>
              <a:t>2/23/2024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DE3C4-2DBB-4D79-BCEB-8D125DC64EE0}" type="slidenum">
              <a:rPr lang="en-US" smtClean="0"/>
              <a:t>‹#›</a:t>
            </a:fld>
            <a:endParaRPr lang="en-US"/>
          </a:p>
        </p:txBody>
      </p:sp>
    </p:spTree>
    <p:extLst>
      <p:ext uri="{BB962C8B-B14F-4D97-AF65-F5344CB8AC3E}">
        <p14:creationId xmlns:p14="http://schemas.microsoft.com/office/powerpoint/2010/main" val="188430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txBox="1">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6863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extLst>
      <p:ext uri="{BB962C8B-B14F-4D97-AF65-F5344CB8AC3E}">
        <p14:creationId xmlns:p14="http://schemas.microsoft.com/office/powerpoint/2010/main" val="34070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extLst>
      <p:ext uri="{BB962C8B-B14F-4D97-AF65-F5344CB8AC3E}">
        <p14:creationId xmlns:p14="http://schemas.microsoft.com/office/powerpoint/2010/main" val="328077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988D6-CB4C-4C44-AFA1-6146B8E250C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988D6-CB4C-4C44-AFA1-6146B8E250C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988D6-CB4C-4C44-AFA1-6146B8E250C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A60E9C67-14A1-4471-975A-48773B28EC94}" type="slidenum">
              <a:rPr lang="en-US"/>
              <a:pPr>
                <a:defRPr/>
              </a:pPr>
              <a:t>‹#›</a:t>
            </a:fld>
            <a:endParaRPr lang="en-US"/>
          </a:p>
        </p:txBody>
      </p:sp>
    </p:spTree>
    <p:extLst>
      <p:ext uri="{BB962C8B-B14F-4D97-AF65-F5344CB8AC3E}">
        <p14:creationId xmlns:p14="http://schemas.microsoft.com/office/powerpoint/2010/main" val="35543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7988D6-CB4C-4C44-AFA1-6146B8E250C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988D6-CB4C-4C44-AFA1-6146B8E250C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7988D6-CB4C-4C44-AFA1-6146B8E250C7}"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988D6-CB4C-4C44-AFA1-6146B8E250C7}"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DA9C1-4746-4391-8AB4-EE67576A571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988D6-CB4C-4C44-AFA1-6146B8E250C7}"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988D6-CB4C-4C44-AFA1-6146B8E250C7}"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988D6-CB4C-4C44-AFA1-6146B8E250C7}"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988D6-CB4C-4C44-AFA1-6146B8E250C7}"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C7988D6-CB4C-4C44-AFA1-6146B8E250C7}" type="datetimeFigureOut">
              <a:rPr lang="en-US" smtClean="0"/>
              <a:t>2/23/2024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1EDA9C1-4746-4391-8AB4-EE67576A57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mbafrance-uk.org/kids/1936.ht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2133600" y="416312"/>
            <a:ext cx="5943600" cy="914400"/>
          </a:xfrm>
          <a:prstGeom prst="rect">
            <a:avLst/>
          </a:prstGeom>
          <a:extLst>
            <a:ext uri="{91240B29-F687-4F45-9708-019B960494DF}">
              <a14:hiddenLine xmlns:a14="http://schemas.microsoft.com/office/drawing/2010/main" w="19050">
                <a:solidFill>
                  <a:srgbClr val="FFFF00"/>
                </a:solidFill>
                <a:round/>
                <a:headEnd/>
                <a:tailEnd/>
              </a14:hiddenLine>
            </a:ext>
          </a:extLst>
        </p:spPr>
        <p:txBody>
          <a:bodyPr wrap="none" fromWordArt="1">
            <a:prstTxWarp prst="textPlain">
              <a:avLst/>
            </a:prstTxWarp>
          </a:bodyPr>
          <a:lstStyle/>
          <a:p>
            <a:pPr algn="ctr"/>
            <a:r>
              <a:rPr lang="en-US" b="1" kern="10" dirty="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TIẾT 2</a:t>
            </a:r>
            <a:r>
              <a:rPr lang="vi-VN" b="1" kern="1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3</a:t>
            </a:r>
            <a:r>
              <a:rPr lang="en-US" b="1" kern="1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 </a:t>
            </a:r>
            <a:r>
              <a:rPr lang="en-US" b="1" kern="10" dirty="0" err="1">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Bài</a:t>
            </a:r>
            <a:r>
              <a:rPr lang="en-US" b="1" kern="10" dirty="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 20:</a:t>
            </a:r>
          </a:p>
        </p:txBody>
      </p:sp>
      <p:sp>
        <p:nvSpPr>
          <p:cNvPr id="2" name="Rectangle 1"/>
          <p:cNvSpPr/>
          <p:nvPr/>
        </p:nvSpPr>
        <p:spPr>
          <a:xfrm>
            <a:off x="710628" y="1872974"/>
            <a:ext cx="7722744" cy="3416320"/>
          </a:xfrm>
          <a:prstGeom prst="rect">
            <a:avLst/>
          </a:prstGeom>
          <a:noFill/>
        </p:spPr>
        <p:txBody>
          <a:bodyPr wrap="square" lIns="91440" tIns="45720" rIns="91440" bIns="45720">
            <a:prstTxWarp prst="textInflate">
              <a:avLst/>
            </a:prstTxWarp>
            <a:spAutoFit/>
          </a:bodyPr>
          <a:lstStyle/>
          <a:p>
            <a:pPr algn="ctr"/>
            <a:r>
              <a:rPr lang="en-US" sz="5400" b="1" kern="10">
                <a:solidFill>
                  <a:srgbClr val="0000FF"/>
                </a:solidFill>
                <a:effectLst>
                  <a:outerShdw dist="35921" dir="2700000" algn="ctr" rotWithShape="0">
                    <a:srgbClr val="990000"/>
                  </a:outerShdw>
                </a:effectLst>
                <a:latin typeface="Times New Roman"/>
                <a:cs typeface="Times New Roman"/>
              </a:rPr>
              <a:t>CUỘC VẬN ĐỘNG DÂN CHỦ </a:t>
            </a:r>
          </a:p>
          <a:p>
            <a:pPr algn="ctr"/>
            <a:r>
              <a:rPr lang="en-US" sz="5400" b="1" kern="10">
                <a:solidFill>
                  <a:srgbClr val="0000FF"/>
                </a:solidFill>
                <a:effectLst>
                  <a:outerShdw dist="35921" dir="2700000" algn="ctr" rotWithShape="0">
                    <a:srgbClr val="990000"/>
                  </a:outerShdw>
                </a:effectLst>
                <a:latin typeface="Times New Roman"/>
                <a:cs typeface="Times New Roman"/>
              </a:rPr>
              <a:t>TRONG NHỮNG NĂM 1936 - 1939</a:t>
            </a:r>
          </a:p>
        </p:txBody>
      </p:sp>
    </p:spTree>
    <p:extLst>
      <p:ext uri="{BB962C8B-B14F-4D97-AF65-F5344CB8AC3E}">
        <p14:creationId xmlns:p14="http://schemas.microsoft.com/office/powerpoint/2010/main" val="346034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6982" y="1409700"/>
            <a:ext cx="8970818" cy="4191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2. Tình hình trong nước:</a:t>
            </a:r>
          </a:p>
        </p:txBody>
      </p:sp>
      <p:sp>
        <p:nvSpPr>
          <p:cNvPr id="6"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7" name="Rectangle 6"/>
          <p:cNvSpPr>
            <a:spLocks noChangeArrowheads="1"/>
          </p:cNvSpPr>
          <p:nvPr/>
        </p:nvSpPr>
        <p:spPr bwMode="auto">
          <a:xfrm>
            <a:off x="173182" y="2209800"/>
            <a:ext cx="8970818" cy="838200"/>
          </a:xfrm>
          <a:prstGeom prst="rect">
            <a:avLst/>
          </a:prstGeom>
          <a:noFill/>
          <a:ln w="9525">
            <a:noFill/>
            <a:miter lim="800000"/>
            <a:headEnd/>
            <a:tailEnd/>
          </a:ln>
          <a:effectLst/>
        </p:spPr>
        <p:txBody>
          <a:bodyPr anchor="ctr"/>
          <a:lstStyle/>
          <a:p>
            <a:pPr algn="ctr"/>
            <a:r>
              <a:rPr lang="en-US" sz="3000" b="1">
                <a:solidFill>
                  <a:srgbClr val="FF0000"/>
                </a:solidFill>
                <a:latin typeface="Times New Roman" pitchFamily="18" charset="0"/>
              </a:rPr>
              <a:t>Nêu những điểm đáng chú ý về tình hình trong nước 1936 – 1939?</a:t>
            </a:r>
          </a:p>
        </p:txBody>
      </p:sp>
      <p:sp>
        <p:nvSpPr>
          <p:cNvPr id="8" name="Rectangle 7"/>
          <p:cNvSpPr>
            <a:spLocks noChangeArrowheads="1"/>
          </p:cNvSpPr>
          <p:nvPr/>
        </p:nvSpPr>
        <p:spPr bwMode="auto">
          <a:xfrm>
            <a:off x="76200" y="3276600"/>
            <a:ext cx="8970818" cy="1447800"/>
          </a:xfrm>
          <a:prstGeom prst="rect">
            <a:avLst/>
          </a:prstGeom>
          <a:noFill/>
          <a:ln w="9525">
            <a:noFill/>
            <a:miter lim="800000"/>
            <a:headEnd/>
            <a:tailEnd/>
          </a:ln>
          <a:effectLst/>
        </p:spPr>
        <p:txBody>
          <a:bodyPr anchor="ctr"/>
          <a:lstStyle/>
          <a:p>
            <a:pPr algn="just"/>
            <a:r>
              <a:rPr lang="en-US" sz="3000">
                <a:solidFill>
                  <a:srgbClr val="0000FF"/>
                </a:solidFill>
                <a:latin typeface="Times New Roman" pitchFamily="18" charset="0"/>
              </a:rPr>
              <a:t>- Do hậu quả của cuộc khủng hoảng kinh tế thế giới (1929 -1933) </a:t>
            </a:r>
            <a:r>
              <a:rPr lang="en-US" sz="3000">
                <a:solidFill>
                  <a:srgbClr val="0000FF"/>
                </a:solidFill>
                <a:latin typeface="Times New Roman" pitchFamily="18" charset="0"/>
                <a:sym typeface="Wingdings" pitchFamily="2" charset="2"/>
              </a:rPr>
              <a:t> ảnh hưởng đến đời sống các tầng lớp giai cấp.</a:t>
            </a:r>
            <a:endParaRPr lang="en-US" sz="3000">
              <a:solidFill>
                <a:srgbClr val="0000FF"/>
              </a:solidFill>
              <a:latin typeface="Times New Roman" pitchFamily="18" charset="0"/>
            </a:endParaRPr>
          </a:p>
        </p:txBody>
      </p:sp>
      <p:sp>
        <p:nvSpPr>
          <p:cNvPr id="2" name="Rectangle 7">
            <a:extLst>
              <a:ext uri="{FF2B5EF4-FFF2-40B4-BE49-F238E27FC236}">
                <a16:creationId xmlns="" xmlns:a16="http://schemas.microsoft.com/office/drawing/2014/main" id="{920BC7A8-1E91-AB4F-A98C-E54A477F8461}"/>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NONG DAN 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4419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Nong dan Phap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419600" cy="335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4220" name="Group 12"/>
          <p:cNvGraphicFramePr>
            <a:graphicFrameLocks noGrp="1"/>
          </p:cNvGraphicFramePr>
          <p:nvPr/>
        </p:nvGraphicFramePr>
        <p:xfrm>
          <a:off x="1828800" y="4953000"/>
          <a:ext cx="5791200" cy="457200"/>
        </p:xfrm>
        <a:graphic>
          <a:graphicData uri="http://schemas.openxmlformats.org/drawingml/2006/table">
            <a:tbl>
              <a:tblPr/>
              <a:tblGrid>
                <a:gridCol w="5791200">
                  <a:extLst>
                    <a:ext uri="{9D8B030D-6E8A-4147-A177-3AD203B41FA5}">
                      <a16:colId xmlns=""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1" u="none" strike="noStrike" cap="none" normalizeH="0" baseline="0">
                          <a:ln>
                            <a:noFill/>
                          </a:ln>
                          <a:solidFill>
                            <a:schemeClr val="tx1"/>
                          </a:solidFill>
                          <a:effectLst/>
                          <a:latin typeface="Times New Roman" pitchFamily="18" charset="0"/>
                        </a:rPr>
                        <a:t>Tình cảnh khốn cùng của người nông dân</a:t>
                      </a:r>
                      <a:endParaRPr kumimoji="0" lang="en-US" sz="2000" b="1" i="1"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alpha val="50000"/>
                      </a:srgb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14436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6982" y="1409700"/>
            <a:ext cx="8970818" cy="4191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2. Tình hình trong nước:</a:t>
            </a:r>
          </a:p>
        </p:txBody>
      </p:sp>
      <p:sp>
        <p:nvSpPr>
          <p:cNvPr id="6"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8" name="Rectangle 7"/>
          <p:cNvSpPr>
            <a:spLocks noChangeArrowheads="1"/>
          </p:cNvSpPr>
          <p:nvPr/>
        </p:nvSpPr>
        <p:spPr bwMode="auto">
          <a:xfrm>
            <a:off x="65387" y="2057400"/>
            <a:ext cx="8970818" cy="1447800"/>
          </a:xfrm>
          <a:prstGeom prst="rect">
            <a:avLst/>
          </a:prstGeom>
          <a:noFill/>
          <a:ln w="9525">
            <a:noFill/>
            <a:miter lim="800000"/>
            <a:headEnd/>
            <a:tailEnd/>
          </a:ln>
          <a:effectLst/>
        </p:spPr>
        <p:txBody>
          <a:bodyPr anchor="ctr"/>
          <a:lstStyle/>
          <a:p>
            <a:pPr algn="just"/>
            <a:r>
              <a:rPr lang="en-US" sz="3000">
                <a:solidFill>
                  <a:srgbClr val="0000FF"/>
                </a:solidFill>
                <a:latin typeface="Times New Roman" pitchFamily="18" charset="0"/>
              </a:rPr>
              <a:t>- Bọn phản động Pháp thi hành chính sách bóc lột, vơ vét, khủng bố, đàn áp</a:t>
            </a:r>
            <a:r>
              <a:rPr lang="en-US" sz="3000">
                <a:solidFill>
                  <a:srgbClr val="0000FF"/>
                </a:solidFill>
                <a:latin typeface="Times New Roman" pitchFamily="18" charset="0"/>
                <a:sym typeface="Wingdings" pitchFamily="2" charset="2"/>
              </a:rPr>
              <a:t>.</a:t>
            </a:r>
            <a:endParaRPr lang="en-US" sz="3000">
              <a:solidFill>
                <a:srgbClr val="0000FF"/>
              </a:solidFill>
              <a:latin typeface="Times New Roman" pitchFamily="18" charset="0"/>
            </a:endParaRPr>
          </a:p>
        </p:txBody>
      </p:sp>
      <p:sp>
        <p:nvSpPr>
          <p:cNvPr id="9" name="Rectangle 8"/>
          <p:cNvSpPr>
            <a:spLocks noChangeArrowheads="1"/>
          </p:cNvSpPr>
          <p:nvPr/>
        </p:nvSpPr>
        <p:spPr bwMode="auto">
          <a:xfrm>
            <a:off x="117426" y="3810000"/>
            <a:ext cx="8970818" cy="1052945"/>
          </a:xfrm>
          <a:prstGeom prst="rect">
            <a:avLst/>
          </a:prstGeom>
          <a:noFill/>
          <a:ln w="9525">
            <a:noFill/>
            <a:miter lim="800000"/>
            <a:headEnd/>
            <a:tailEnd/>
          </a:ln>
          <a:effectLst/>
        </p:spPr>
        <p:txBody>
          <a:bodyPr anchor="ctr"/>
          <a:lstStyle/>
          <a:p>
            <a:pPr algn="just"/>
            <a:r>
              <a:rPr lang="en-US" sz="3000">
                <a:solidFill>
                  <a:srgbClr val="0000FF"/>
                </a:solidFill>
                <a:latin typeface="Times New Roman" pitchFamily="18" charset="0"/>
              </a:rPr>
              <a:t>- Một số tù chính trị được thả và đã nhanh chóng tìm cách hoạt động trở lại </a:t>
            </a:r>
            <a:r>
              <a:rPr lang="en-US" sz="3000">
                <a:solidFill>
                  <a:srgbClr val="0000FF"/>
                </a:solidFill>
                <a:latin typeface="Times New Roman" pitchFamily="18" charset="0"/>
                <a:sym typeface="Wingdings" pitchFamily="2" charset="2"/>
              </a:rPr>
              <a:t> nhiều cơ sở được phục hồi.</a:t>
            </a:r>
            <a:endParaRPr lang="en-US" sz="3000">
              <a:solidFill>
                <a:srgbClr val="0000FF"/>
              </a:solidFill>
              <a:latin typeface="Times New Roman" pitchFamily="18" charset="0"/>
            </a:endParaRPr>
          </a:p>
        </p:txBody>
      </p:sp>
      <p:sp>
        <p:nvSpPr>
          <p:cNvPr id="2" name="Rectangle 7">
            <a:extLst>
              <a:ext uri="{FF2B5EF4-FFF2-40B4-BE49-F238E27FC236}">
                <a16:creationId xmlns="" xmlns:a16="http://schemas.microsoft.com/office/drawing/2014/main" id="{BB33E76F-BCB7-E441-AC00-40661F8A7230}"/>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2443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Chủ trương của Đảng:</a:t>
            </a:r>
          </a:p>
        </p:txBody>
      </p:sp>
      <p:sp>
        <p:nvSpPr>
          <p:cNvPr id="7" name="Rectangle 6"/>
          <p:cNvSpPr>
            <a:spLocks noChangeArrowheads="1"/>
          </p:cNvSpPr>
          <p:nvPr/>
        </p:nvSpPr>
        <p:spPr bwMode="auto">
          <a:xfrm>
            <a:off x="571500" y="3309257"/>
            <a:ext cx="8001000" cy="914400"/>
          </a:xfrm>
          <a:prstGeom prst="rect">
            <a:avLst/>
          </a:prstGeom>
          <a:noFill/>
          <a:ln w="9525">
            <a:noFill/>
            <a:miter lim="800000"/>
            <a:headEnd/>
            <a:tailEnd/>
          </a:ln>
          <a:effectLst/>
        </p:spPr>
        <p:txBody>
          <a:bodyPr anchor="ctr"/>
          <a:lstStyle/>
          <a:p>
            <a:pPr algn="ctr"/>
            <a:r>
              <a:rPr lang="en-US" sz="3000" b="1">
                <a:solidFill>
                  <a:srgbClr val="FF0000"/>
                </a:solidFill>
                <a:latin typeface="Times New Roman" pitchFamily="18" charset="0"/>
              </a:rPr>
              <a:t>Tại hội nghị trung ương Đảng Cộng sản Đông Dương đã đưa ra những chủ trương nào?</a:t>
            </a:r>
          </a:p>
        </p:txBody>
      </p:sp>
      <p:sp>
        <p:nvSpPr>
          <p:cNvPr id="2" name="Rectangle 7">
            <a:extLst>
              <a:ext uri="{FF2B5EF4-FFF2-40B4-BE49-F238E27FC236}">
                <a16:creationId xmlns="" xmlns:a16="http://schemas.microsoft.com/office/drawing/2014/main" id="{5A0EE060-2A38-8D43-A1D0-B06D005F7E03}"/>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oan_cnh_dai_hoi_7_qtcs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0" y="5791200"/>
            <a:ext cx="4343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i="1">
                <a:solidFill>
                  <a:srgbClr val="C00000"/>
                </a:solidFill>
                <a:latin typeface="Times New Roman" pitchFamily="18" charset="0"/>
              </a:rPr>
              <a:t>Quang cảnh : Đại hội lần thứ VII Quốc tế Cộng sản họp ở Mát-xcơ-va .</a:t>
            </a:r>
          </a:p>
        </p:txBody>
      </p:sp>
      <p:pic>
        <p:nvPicPr>
          <p:cNvPr id="82955" name="Picture 11" descr="LeHong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Text Box 12"/>
          <p:cNvSpPr txBox="1">
            <a:spLocks noChangeArrowheads="1"/>
          </p:cNvSpPr>
          <p:nvPr/>
        </p:nvSpPr>
        <p:spPr bwMode="auto">
          <a:xfrm>
            <a:off x="4648200" y="5229225"/>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400" i="1">
                <a:solidFill>
                  <a:srgbClr val="C00000"/>
                </a:solidFill>
                <a:latin typeface="Times New Roman" pitchFamily="18" charset="0"/>
              </a:rPr>
              <a:t>Đồng chí Lê Hồng Phong – Đoàn đại biểu Đảng Cộng sản Đông Dương do Lê Hồng Phong dẫn đầu tham dự Đại Hội.</a:t>
            </a:r>
            <a:endParaRPr lang="en-US" sz="2400" i="1">
              <a:solidFill>
                <a:srgbClr val="C00000"/>
              </a:solidFill>
              <a:latin typeface="Arial" charset="0"/>
            </a:endParaRPr>
          </a:p>
        </p:txBody>
      </p:sp>
    </p:spTree>
    <p:extLst>
      <p:ext uri="{BB962C8B-B14F-4D97-AF65-F5344CB8AC3E}">
        <p14:creationId xmlns:p14="http://schemas.microsoft.com/office/powerpoint/2010/main" val="179928403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par>
                                <p:cTn id="8" presetID="6" presetClass="entr" presetSubtype="16"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circle(in)">
                                      <p:cBhvr>
                                        <p:cTn id="10" dur="20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82955"/>
                                        </p:tgtEl>
                                        <p:attrNameLst>
                                          <p:attrName>style.visibility</p:attrName>
                                        </p:attrNameLst>
                                      </p:cBhvr>
                                      <p:to>
                                        <p:strVal val="visible"/>
                                      </p:to>
                                    </p:set>
                                    <p:animEffect transition="in" filter="diamond(in)">
                                      <p:cBhvr>
                                        <p:cTn id="15" dur="2000"/>
                                        <p:tgtEl>
                                          <p:spTgt spid="8295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2956"/>
                                        </p:tgtEl>
                                        <p:attrNameLst>
                                          <p:attrName>style.visibility</p:attrName>
                                        </p:attrNameLst>
                                      </p:cBhvr>
                                      <p:to>
                                        <p:strVal val="visible"/>
                                      </p:to>
                                    </p:set>
                                    <p:animEffect transition="in" filter="diamond(in)">
                                      <p:cBhvr>
                                        <p:cTn id="18" dur="2000"/>
                                        <p:tgtEl>
                                          <p:spTgt spid="82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829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Chủ trương của Đảng:</a:t>
            </a:r>
          </a:p>
        </p:txBody>
      </p:sp>
      <p:sp>
        <p:nvSpPr>
          <p:cNvPr id="7" name="Rectangle 6"/>
          <p:cNvSpPr>
            <a:spLocks noChangeArrowheads="1"/>
          </p:cNvSpPr>
          <p:nvPr/>
        </p:nvSpPr>
        <p:spPr bwMode="auto">
          <a:xfrm>
            <a:off x="457200" y="2362200"/>
            <a:ext cx="8001000" cy="762000"/>
          </a:xfrm>
          <a:prstGeom prst="rect">
            <a:avLst/>
          </a:prstGeom>
          <a:noFill/>
          <a:ln w="9525">
            <a:noFill/>
            <a:miter lim="800000"/>
            <a:headEnd/>
            <a:tailEnd/>
          </a:ln>
          <a:effectLst/>
        </p:spPr>
        <p:txBody>
          <a:bodyPr anchor="ctr"/>
          <a:lstStyle/>
          <a:p>
            <a:pPr algn="ctr"/>
            <a:r>
              <a:rPr lang="en-US" sz="2800" dirty="0" err="1">
                <a:solidFill>
                  <a:srgbClr val="FF0000"/>
                </a:solidFill>
                <a:latin typeface="Times New Roman" pitchFamily="18" charset="0"/>
              </a:rPr>
              <a:t>Tại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hội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nghị</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trung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ương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Đảng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Cộng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sản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Đông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Dương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đã</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đưa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ra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những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chủ</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trương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nào</a:t>
            </a:r>
            <a:r>
              <a:rPr lang="en-US" sz="2800" dirty="0">
                <a:solidFill>
                  <a:srgbClr val="FF0000"/>
                </a:solidFill>
                <a:latin typeface="Times New Roman" pitchFamily="18" charset="0"/>
              </a:rPr>
              <a:t>?</a:t>
            </a:r>
          </a:p>
        </p:txBody>
      </p:sp>
      <p:sp>
        <p:nvSpPr>
          <p:cNvPr id="8" name="Rectangle 7"/>
          <p:cNvSpPr>
            <a:spLocks noChangeArrowheads="1"/>
          </p:cNvSpPr>
          <p:nvPr/>
        </p:nvSpPr>
        <p:spPr bwMode="auto">
          <a:xfrm>
            <a:off x="457200" y="3048000"/>
            <a:ext cx="8001000" cy="990600"/>
          </a:xfrm>
          <a:prstGeom prst="rect">
            <a:avLst/>
          </a:prstGeom>
          <a:noFill/>
          <a:ln w="9525">
            <a:noFill/>
            <a:miter lim="800000"/>
            <a:headEnd/>
            <a:tailEnd/>
          </a:ln>
          <a:effectLst/>
        </p:spPr>
        <p:txBody>
          <a:bodyPr anchor="ctr"/>
          <a:lstStyle/>
          <a:p>
            <a:r>
              <a:rPr lang="en-US" sz="2800" dirty="0">
                <a:solidFill>
                  <a:srgbClr val="0000FF"/>
                </a:solidFill>
                <a:latin typeface="Times New Roman" pitchFamily="18" charset="0"/>
              </a:rPr>
              <a:t>- </a:t>
            </a:r>
            <a:r>
              <a:rPr lang="en-US" sz="2800" dirty="0" err="1">
                <a:solidFill>
                  <a:srgbClr val="0000FF"/>
                </a:solidFill>
                <a:latin typeface="Times New Roman" pitchFamily="18" charset="0"/>
              </a:rPr>
              <a:t>Xác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định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kẻ</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thù</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cụ</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thể</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mắt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bọn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phản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động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Pháp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bè</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lũ</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tay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sai</a:t>
            </a:r>
            <a:r>
              <a:rPr lang="en-US" sz="2800" dirty="0">
                <a:solidFill>
                  <a:srgbClr val="0000FF"/>
                </a:solidFill>
                <a:latin typeface="Times New Roman" pitchFamily="18" charset="0"/>
              </a:rPr>
              <a:t>.</a:t>
            </a:r>
          </a:p>
        </p:txBody>
      </p:sp>
      <p:sp>
        <p:nvSpPr>
          <p:cNvPr id="9" name="Rectangle 8"/>
          <p:cNvSpPr>
            <a:spLocks noChangeArrowheads="1"/>
          </p:cNvSpPr>
          <p:nvPr/>
        </p:nvSpPr>
        <p:spPr bwMode="auto">
          <a:xfrm>
            <a:off x="446314" y="3962400"/>
            <a:ext cx="8001000" cy="1306286"/>
          </a:xfrm>
          <a:prstGeom prst="rect">
            <a:avLst/>
          </a:prstGeom>
          <a:noFill/>
          <a:ln w="9525">
            <a:noFill/>
            <a:miter lim="800000"/>
            <a:headEnd/>
            <a:tailEnd/>
          </a:ln>
          <a:effectLst/>
        </p:spPr>
        <p:txBody>
          <a:bodyPr anchor="ctr"/>
          <a:lstStyle/>
          <a:p>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Nhiệm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vụ</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Chống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phát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xít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chống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chiến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đế</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quốc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chống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bọn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phản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động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thuộc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địa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tay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đòi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tự</a:t>
            </a:r>
            <a:r>
              <a:rPr lang="en-US" sz="2800" dirty="0">
                <a:solidFill>
                  <a:srgbClr val="0000FF"/>
                </a:solidFill>
                <a:latin typeface="Times New Roman" pitchFamily="18" charset="0"/>
              </a:rPr>
              <a:t> do </a:t>
            </a:r>
            <a:r>
              <a:rPr lang="en-US" sz="2800" dirty="0" err="1">
                <a:solidFill>
                  <a:srgbClr val="0000FF"/>
                </a:solidFill>
                <a:latin typeface="Times New Roman" pitchFamily="18" charset="0"/>
              </a:rPr>
              <a:t>dân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chủ</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cơm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áo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hòa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bình</a:t>
            </a:r>
            <a:r>
              <a:rPr lang="en-US" sz="2800" dirty="0">
                <a:solidFill>
                  <a:srgbClr val="0000FF"/>
                </a:solidFill>
                <a:latin typeface="Times New Roman" pitchFamily="18" charset="0"/>
              </a:rPr>
              <a:t>.</a:t>
            </a:r>
          </a:p>
        </p:txBody>
      </p:sp>
      <p:sp>
        <p:nvSpPr>
          <p:cNvPr id="10" name="Rectangle 9"/>
          <p:cNvSpPr>
            <a:spLocks noChangeArrowheads="1"/>
          </p:cNvSpPr>
          <p:nvPr/>
        </p:nvSpPr>
        <p:spPr bwMode="auto">
          <a:xfrm>
            <a:off x="381000" y="5257800"/>
            <a:ext cx="8001000" cy="1371600"/>
          </a:xfrm>
          <a:prstGeom prst="rect">
            <a:avLst/>
          </a:prstGeom>
          <a:noFill/>
          <a:ln w="9525">
            <a:noFill/>
            <a:miter lim="800000"/>
            <a:headEnd/>
            <a:tailEnd/>
          </a:ln>
          <a:effectLst/>
        </p:spPr>
        <p:txBody>
          <a:bodyPr anchor="ctr"/>
          <a:lstStyle/>
          <a:p>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Chủ</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trương</a:t>
            </a:r>
            <a:r>
              <a:rPr lang="en-US" sz="2800" dirty="0">
                <a:solidFill>
                  <a:srgbClr val="0000FF"/>
                </a:solidFill>
                <a:latin typeface="Times New Roman" pitchFamily="18" charset="0"/>
              </a:rPr>
              <a:t> </a:t>
            </a:r>
            <a:r>
              <a:rPr lang="en-US" sz="2800" dirty="0" smtClean="0">
                <a:solidFill>
                  <a:srgbClr val="0000FF"/>
                </a:solidFill>
                <a:latin typeface="Times New Roman" pitchFamily="18" charset="0"/>
              </a:rPr>
              <a:t>: </a:t>
            </a:r>
            <a:r>
              <a:rPr lang="en-US" sz="2800" dirty="0" err="1">
                <a:solidFill>
                  <a:srgbClr val="0000FF"/>
                </a:solidFill>
                <a:latin typeface="Times New Roman" pitchFamily="18" charset="0"/>
              </a:rPr>
              <a:t>năm</a:t>
            </a:r>
            <a:r>
              <a:rPr lang="en-US" sz="2800" dirty="0">
                <a:solidFill>
                  <a:srgbClr val="0000FF"/>
                </a:solidFill>
                <a:latin typeface="Times New Roman" pitchFamily="18" charset="0"/>
              </a:rPr>
              <a:t> 1936 </a:t>
            </a:r>
            <a:r>
              <a:rPr lang="en-US" sz="2800" dirty="0" err="1">
                <a:solidFill>
                  <a:srgbClr val="0000FF"/>
                </a:solidFill>
                <a:latin typeface="Times New Roman" pitchFamily="18" charset="0"/>
              </a:rPr>
              <a:t>thành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lập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Mặt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trận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phản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đế</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Đông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Dương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đổi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thành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Mặt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trận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chủ</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Đông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Dương</a:t>
            </a:r>
            <a:r>
              <a:rPr lang="en-US" sz="2800" dirty="0">
                <a:solidFill>
                  <a:srgbClr val="0000FF"/>
                </a:solidFill>
                <a:latin typeface="Times New Roman" pitchFamily="18" charset="0"/>
              </a:rPr>
              <a:t>.</a:t>
            </a:r>
          </a:p>
        </p:txBody>
      </p:sp>
      <p:sp>
        <p:nvSpPr>
          <p:cNvPr id="2" name="Rectangle 7">
            <a:extLst>
              <a:ext uri="{FF2B5EF4-FFF2-40B4-BE49-F238E27FC236}">
                <a16:creationId xmlns="" xmlns:a16="http://schemas.microsoft.com/office/drawing/2014/main" id="{6B542281-ED88-8B4C-8E1E-A99CD1E6E266}"/>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23238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Chủ trương của Đảng:</a:t>
            </a:r>
          </a:p>
        </p:txBody>
      </p:sp>
      <p:sp>
        <p:nvSpPr>
          <p:cNvPr id="8" name="Rectangle 7"/>
          <p:cNvSpPr>
            <a:spLocks noChangeArrowheads="1"/>
          </p:cNvSpPr>
          <p:nvPr/>
        </p:nvSpPr>
        <p:spPr bwMode="auto">
          <a:xfrm>
            <a:off x="424543" y="2438400"/>
            <a:ext cx="8001000" cy="990600"/>
          </a:xfrm>
          <a:prstGeom prst="rect">
            <a:avLst/>
          </a:prstGeom>
          <a:noFill/>
          <a:ln w="9525">
            <a:noFill/>
            <a:miter lim="800000"/>
            <a:headEnd/>
            <a:tailEnd/>
          </a:ln>
          <a:effectLst/>
        </p:spPr>
        <p:txBody>
          <a:bodyPr anchor="ctr"/>
          <a:lstStyle/>
          <a:p>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Hình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thức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phương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pháp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đấu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đấu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hợp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pháp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nửa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hợp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pháp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công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khai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nửa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công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khai</a:t>
            </a:r>
            <a:r>
              <a:rPr lang="en-US" sz="2800" dirty="0">
                <a:solidFill>
                  <a:srgbClr val="0000FF"/>
                </a:solidFill>
                <a:latin typeface="Times New Roman" pitchFamily="18" charset="0"/>
              </a:rPr>
              <a:t>.</a:t>
            </a:r>
          </a:p>
        </p:txBody>
      </p:sp>
      <p:sp>
        <p:nvSpPr>
          <p:cNvPr id="11" name="Rectangle 10"/>
          <p:cNvSpPr>
            <a:spLocks noChangeArrowheads="1"/>
          </p:cNvSpPr>
          <p:nvPr/>
        </p:nvSpPr>
        <p:spPr bwMode="auto">
          <a:xfrm>
            <a:off x="413657" y="3657600"/>
            <a:ext cx="8001000" cy="1219200"/>
          </a:xfrm>
          <a:prstGeom prst="rect">
            <a:avLst/>
          </a:prstGeom>
          <a:noFill/>
          <a:ln w="9525">
            <a:noFill/>
            <a:miter lim="800000"/>
            <a:headEnd/>
            <a:tailEnd/>
          </a:ln>
          <a:effectLst/>
        </p:spPr>
        <p:txBody>
          <a:bodyPr anchor="ctr"/>
          <a:lstStyle/>
          <a:p>
            <a:pPr algn="ctr"/>
            <a:r>
              <a:rPr lang="en-US" sz="2800" b="1">
                <a:solidFill>
                  <a:srgbClr val="C00000"/>
                </a:solidFill>
                <a:latin typeface="Times New Roman" pitchFamily="18" charset="0"/>
              </a:rPr>
              <a:t>Các em có suy nghĩ và nhận xét gì về chủ trương mà Đảng Công sản Đông Dương đã đề ra trong giai đoạn 1936 - 1939?</a:t>
            </a:r>
          </a:p>
        </p:txBody>
      </p:sp>
      <p:sp>
        <p:nvSpPr>
          <p:cNvPr id="2" name="Rectangle 7">
            <a:extLst>
              <a:ext uri="{FF2B5EF4-FFF2-40B4-BE49-F238E27FC236}">
                <a16:creationId xmlns="" xmlns:a16="http://schemas.microsoft.com/office/drawing/2014/main" id="{C7F8F8FE-30F9-A74A-9300-1A95F9178499}"/>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7194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2. Các phong trào tiêu biểu:</a:t>
            </a:r>
          </a:p>
        </p:txBody>
      </p:sp>
      <p:sp>
        <p:nvSpPr>
          <p:cNvPr id="7" name="Rectangle 6"/>
          <p:cNvSpPr>
            <a:spLocks noChangeArrowheads="1"/>
          </p:cNvSpPr>
          <p:nvPr/>
        </p:nvSpPr>
        <p:spPr bwMode="auto">
          <a:xfrm>
            <a:off x="0" y="2438400"/>
            <a:ext cx="9144000" cy="609600"/>
          </a:xfrm>
          <a:prstGeom prst="rect">
            <a:avLst/>
          </a:prstGeom>
          <a:noFill/>
          <a:ln w="9525">
            <a:noFill/>
            <a:miter lim="800000"/>
            <a:headEnd/>
            <a:tailEnd/>
          </a:ln>
          <a:effectLst/>
        </p:spPr>
        <p:txBody>
          <a:bodyPr anchor="ctr"/>
          <a:lstStyle/>
          <a:p>
            <a:r>
              <a:rPr lang="en-US" sz="3000">
                <a:solidFill>
                  <a:srgbClr val="0000FF"/>
                </a:solidFill>
                <a:latin typeface="Times New Roman" pitchFamily="18" charset="0"/>
              </a:rPr>
              <a:t>- Tháng 8/1936 Phong trào Đông Dương đại hội.</a:t>
            </a:r>
          </a:p>
        </p:txBody>
      </p:sp>
      <p:sp>
        <p:nvSpPr>
          <p:cNvPr id="9" name="Rectangle 8"/>
          <p:cNvSpPr>
            <a:spLocks noChangeArrowheads="1"/>
          </p:cNvSpPr>
          <p:nvPr/>
        </p:nvSpPr>
        <p:spPr bwMode="auto">
          <a:xfrm>
            <a:off x="0" y="3418114"/>
            <a:ext cx="9144000" cy="762000"/>
          </a:xfrm>
          <a:prstGeom prst="rect">
            <a:avLst/>
          </a:prstGeom>
          <a:noFill/>
          <a:ln w="9525">
            <a:noFill/>
            <a:miter lim="800000"/>
            <a:headEnd/>
            <a:tailEnd/>
          </a:ln>
          <a:effectLst/>
        </p:spPr>
        <p:txBody>
          <a:bodyPr anchor="ctr"/>
          <a:lstStyle/>
          <a:p>
            <a:r>
              <a:rPr lang="en-US" sz="3000">
                <a:solidFill>
                  <a:srgbClr val="0000FF"/>
                </a:solidFill>
                <a:latin typeface="Times New Roman" pitchFamily="18" charset="0"/>
              </a:rPr>
              <a:t>- 1937 Phong trào đoán phái viên chính phủ Pháp và toàn quyền mới.</a:t>
            </a:r>
          </a:p>
        </p:txBody>
      </p:sp>
      <p:sp>
        <p:nvSpPr>
          <p:cNvPr id="10" name="Rectangle 9"/>
          <p:cNvSpPr>
            <a:spLocks noChangeArrowheads="1"/>
          </p:cNvSpPr>
          <p:nvPr/>
        </p:nvSpPr>
        <p:spPr bwMode="auto">
          <a:xfrm>
            <a:off x="0" y="4299857"/>
            <a:ext cx="9144000" cy="762000"/>
          </a:xfrm>
          <a:prstGeom prst="rect">
            <a:avLst/>
          </a:prstGeom>
          <a:noFill/>
          <a:ln w="9525">
            <a:noFill/>
            <a:miter lim="800000"/>
            <a:headEnd/>
            <a:tailEnd/>
          </a:ln>
          <a:effectLst/>
        </p:spPr>
        <p:txBody>
          <a:bodyPr anchor="ctr"/>
          <a:lstStyle/>
          <a:p>
            <a:r>
              <a:rPr lang="en-US" sz="3000">
                <a:solidFill>
                  <a:srgbClr val="0000FF"/>
                </a:solidFill>
                <a:latin typeface="Times New Roman" pitchFamily="18" charset="0"/>
              </a:rPr>
              <a:t>- 01/5/1938 Cuộc mítting tại khu đấu xảo (Hà Nội).</a:t>
            </a:r>
          </a:p>
        </p:txBody>
      </p:sp>
      <p:sp>
        <p:nvSpPr>
          <p:cNvPr id="2" name="Rectangle 7">
            <a:extLst>
              <a:ext uri="{FF2B5EF4-FFF2-40B4-BE49-F238E27FC236}">
                <a16:creationId xmlns="" xmlns:a16="http://schemas.microsoft.com/office/drawing/2014/main" id="{73D8DF3E-55D3-D94F-9C9F-BD6EEE334FF1}"/>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19542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04-Cuoc-mitting-11908-30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724400" cy="2971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6" descr="SGK%20Lich%20su%2012%20tap%202%20hinh%207_jpg"/>
          <p:cNvPicPr>
            <a:picLocks noGrp="1" noChangeAspect="1" noChangeArrowheads="1"/>
          </p:cNvPicPr>
          <p:nvPr>
            <p:ph type="body" idx="4294967295"/>
          </p:nvPr>
        </p:nvPicPr>
        <p:blipFill>
          <a:blip r:embed="rId3">
            <a:lum bright="6000" contrast="6000"/>
            <a:extLst>
              <a:ext uri="{28A0092B-C50C-407E-A947-70E740481C1C}">
                <a14:useLocalDpi xmlns:a14="http://schemas.microsoft.com/office/drawing/2010/main" val="0"/>
              </a:ext>
            </a:extLst>
          </a:blip>
          <a:srcRect/>
          <a:stretch>
            <a:fillRect/>
          </a:stretch>
        </p:blipFill>
        <p:spPr>
          <a:xfrm>
            <a:off x="4724400" y="3048000"/>
            <a:ext cx="4419600" cy="3200400"/>
          </a:xfrm>
          <a:noFill/>
          <a:ln w="28575">
            <a:solidFill>
              <a:schemeClr val="bg1"/>
            </a:solidFill>
            <a:miter lim="800000"/>
            <a:headEnd/>
            <a:tailEnd/>
          </a:ln>
        </p:spPr>
      </p:pic>
      <p:pic>
        <p:nvPicPr>
          <p:cNvPr id="30724" name="Picture 7" descr="5">
            <a:hlinkClick r:id="rId4" action="ppaction://hlinksldjump"/>
          </p:cNvPr>
          <p:cNvPicPr>
            <a:picLocks noChangeAspect="1" noChangeArrowheads="1"/>
          </p:cNvPicPr>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0" y="2971800"/>
            <a:ext cx="4724400" cy="3352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8"/>
          <p:cNvSpPr txBox="1">
            <a:spLocks noChangeArrowheads="1"/>
          </p:cNvSpPr>
          <p:nvPr/>
        </p:nvSpPr>
        <p:spPr bwMode="auto">
          <a:xfrm>
            <a:off x="228600" y="6457950"/>
            <a:ext cx="8686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lnSpc>
                <a:spcPct val="85000"/>
              </a:lnSpc>
              <a:spcBef>
                <a:spcPct val="45000"/>
              </a:spcBef>
              <a:spcAft>
                <a:spcPct val="20000"/>
              </a:spcAft>
            </a:pPr>
            <a:r>
              <a:rPr lang="en-US" sz="2000" b="1" i="1">
                <a:solidFill>
                  <a:srgbClr val="C00000"/>
                </a:solidFill>
                <a:latin typeface="Times New Roman" pitchFamily="18" charset="0"/>
              </a:rPr>
              <a:t>Mít tinh kỉ niệm ngày Quốc tế Lao động (1/5/1938) tại khu Đấu Xảo </a:t>
            </a:r>
          </a:p>
        </p:txBody>
      </p:sp>
      <p:sp>
        <p:nvSpPr>
          <p:cNvPr id="30727" name="Text Box 7"/>
          <p:cNvSpPr txBox="1">
            <a:spLocks noChangeArrowheads="1"/>
          </p:cNvSpPr>
          <p:nvPr/>
        </p:nvSpPr>
        <p:spPr bwMode="auto">
          <a:xfrm>
            <a:off x="4724400" y="136525"/>
            <a:ext cx="4419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i="1">
                <a:solidFill>
                  <a:srgbClr val="0000FF"/>
                </a:solidFill>
                <a:latin typeface="Times New Roman" pitchFamily="18" charset="0"/>
              </a:rPr>
              <a:t>Ngày Quốc tế lao động 1/5/1938, tại Khu Đấu xảo( Hà Nội), đã diễn ra một cuộc mít tinh khổng lồ của 2,5 vạn người hô vang các khẩu hiệu đòi tự do lập hội ái hữu, nghiệp đoàn, đòi thi hành triệt để luật lao động, đòi giảm thuế, chống phát xít, chống chiến tranh đế quốc, ủng hộ hoà bình và chống nạn sinh hoạt đắt đỏ. </a:t>
            </a:r>
          </a:p>
        </p:txBody>
      </p:sp>
    </p:spTree>
    <p:extLst>
      <p:ext uri="{BB962C8B-B14F-4D97-AF65-F5344CB8AC3E}">
        <p14:creationId xmlns:p14="http://schemas.microsoft.com/office/powerpoint/2010/main" val="2248727451"/>
      </p:ext>
    </p:extLst>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 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2. Các phong trào tiêu biểu:</a:t>
            </a:r>
          </a:p>
        </p:txBody>
      </p:sp>
      <p:sp>
        <p:nvSpPr>
          <p:cNvPr id="7" name="Rectangle 6"/>
          <p:cNvSpPr>
            <a:spLocks noChangeArrowheads="1"/>
          </p:cNvSpPr>
          <p:nvPr/>
        </p:nvSpPr>
        <p:spPr bwMode="auto">
          <a:xfrm>
            <a:off x="0" y="2438400"/>
            <a:ext cx="9144000" cy="609600"/>
          </a:xfrm>
          <a:prstGeom prst="rect">
            <a:avLst/>
          </a:prstGeom>
          <a:noFill/>
          <a:ln w="9525">
            <a:noFill/>
            <a:miter lim="800000"/>
            <a:headEnd/>
            <a:tailEnd/>
          </a:ln>
          <a:effectLst/>
        </p:spPr>
        <p:txBody>
          <a:bodyPr anchor="ctr"/>
          <a:lstStyle/>
          <a:p>
            <a:r>
              <a:rPr lang="en-US" sz="3000">
                <a:solidFill>
                  <a:srgbClr val="0000FF"/>
                </a:solidFill>
                <a:latin typeface="Times New Roman" pitchFamily="18" charset="0"/>
              </a:rPr>
              <a:t>- Báo chí công khai: Tiền phong, Dân chúng, Lao động...</a:t>
            </a:r>
          </a:p>
        </p:txBody>
      </p:sp>
      <p:pic>
        <p:nvPicPr>
          <p:cNvPr id="8"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4800" y="3200400"/>
            <a:ext cx="4318658" cy="2895600"/>
          </a:xfrm>
          <a:prstGeom prst="rect">
            <a:avLst/>
          </a:prstGeom>
          <a:noFill/>
        </p:spPr>
      </p:pic>
      <p:sp>
        <p:nvSpPr>
          <p:cNvPr id="11" name="Text Box 3"/>
          <p:cNvSpPr txBox="1">
            <a:spLocks noChangeArrowheads="1"/>
          </p:cNvSpPr>
          <p:nvPr/>
        </p:nvSpPr>
        <p:spPr bwMode="auto">
          <a:xfrm>
            <a:off x="4724400" y="4297624"/>
            <a:ext cx="3442944" cy="46166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400" b="1" i="1">
                <a:solidFill>
                  <a:srgbClr val="C00000"/>
                </a:solidFill>
                <a:latin typeface="Times New Roman" pitchFamily="18" charset="0"/>
              </a:rPr>
              <a:t>Báo chí năm 1935 - 1939</a:t>
            </a:r>
          </a:p>
        </p:txBody>
      </p:sp>
      <p:sp>
        <p:nvSpPr>
          <p:cNvPr id="2" name="Rectangle 7">
            <a:extLst>
              <a:ext uri="{FF2B5EF4-FFF2-40B4-BE49-F238E27FC236}">
                <a16:creationId xmlns="" xmlns:a16="http://schemas.microsoft.com/office/drawing/2014/main" id="{92B2303D-B42F-F54F-9BC1-EA1068E637AB}"/>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23288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360"/>
                                          </p:val>
                                        </p:tav>
                                        <p:tav tm="100000">
                                          <p:val>
                                            <p:fltVal val="0"/>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5"/>
          <p:cNvSpPr>
            <a:spLocks noChangeArrowheads="1"/>
          </p:cNvSpPr>
          <p:nvPr/>
        </p:nvSpPr>
        <p:spPr bwMode="auto">
          <a:xfrm>
            <a:off x="96982" y="1115291"/>
            <a:ext cx="9144000" cy="457200"/>
          </a:xfrm>
          <a:prstGeom prst="rect">
            <a:avLst/>
          </a:prstGeom>
          <a:noFill/>
          <a:ln w="9525">
            <a:noFill/>
            <a:miter lim="800000"/>
            <a:headEnd/>
            <a:tailEnd/>
          </a:ln>
          <a:effectLst/>
        </p:spPr>
        <p:txBody>
          <a:bodyPr anchor="ctr"/>
          <a:lstStyle/>
          <a:p>
            <a:r>
              <a:rPr lang="en-US" sz="3000" b="1">
                <a:solidFill>
                  <a:srgbClr val="FF0000"/>
                </a:solidFill>
                <a:latin typeface="Times New Roman" pitchFamily="18" charset="0"/>
              </a:rPr>
              <a:t>I. Tình hình thế giới và trong nước.</a:t>
            </a:r>
          </a:p>
        </p:txBody>
      </p:sp>
      <p:sp>
        <p:nvSpPr>
          <p:cNvPr id="6" name="Rectangle 5"/>
          <p:cNvSpPr>
            <a:spLocks noChangeArrowheads="1"/>
          </p:cNvSpPr>
          <p:nvPr/>
        </p:nvSpPr>
        <p:spPr bwMode="auto">
          <a:xfrm>
            <a:off x="76200" y="2209800"/>
            <a:ext cx="9144000" cy="838200"/>
          </a:xfrm>
          <a:prstGeom prst="rect">
            <a:avLst/>
          </a:prstGeom>
          <a:noFill/>
          <a:ln w="9525">
            <a:noFill/>
            <a:miter lim="800000"/>
            <a:headEnd/>
            <a:tailEnd/>
          </a:ln>
          <a:effectLst/>
        </p:spPr>
        <p:txBody>
          <a:bodyPr anchor="ctr"/>
          <a:lstStyle/>
          <a:p>
            <a:r>
              <a:rPr lang="en-US" sz="3000" b="1">
                <a:solidFill>
                  <a:srgbClr val="FF0000"/>
                </a:solidFill>
                <a:latin typeface="Times New Roman" pitchFamily="18" charset="0"/>
              </a:rPr>
              <a:t>II. Mặt trận dân chủ Đông Dương và phong trào dấu tranh đòi tự do, dân chủ.</a:t>
            </a:r>
          </a:p>
        </p:txBody>
      </p:sp>
      <p:sp>
        <p:nvSpPr>
          <p:cNvPr id="7" name="Rectangle 5"/>
          <p:cNvSpPr>
            <a:spLocks noChangeArrowheads="1"/>
          </p:cNvSpPr>
          <p:nvPr/>
        </p:nvSpPr>
        <p:spPr bwMode="auto">
          <a:xfrm>
            <a:off x="96982" y="3733800"/>
            <a:ext cx="9144000" cy="457200"/>
          </a:xfrm>
          <a:prstGeom prst="rect">
            <a:avLst/>
          </a:prstGeom>
          <a:noFill/>
          <a:ln w="9525">
            <a:noFill/>
            <a:miter lim="800000"/>
            <a:headEnd/>
            <a:tailEnd/>
          </a:ln>
          <a:effectLst/>
        </p:spPr>
        <p:txBody>
          <a:bodyPr anchor="ctr"/>
          <a:lstStyle/>
          <a:p>
            <a:r>
              <a:rPr lang="en-US" sz="3000" b="1">
                <a:solidFill>
                  <a:srgbClr val="FF0000"/>
                </a:solidFill>
                <a:latin typeface="Times New Roman" pitchFamily="18" charset="0"/>
              </a:rPr>
              <a:t>III. Ý nghĩa của phong trào.</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0886" y="885371"/>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III. Ý nghĩa của phong trào.</a:t>
            </a:r>
          </a:p>
        </p:txBody>
      </p:sp>
      <p:sp>
        <p:nvSpPr>
          <p:cNvPr id="10" name="Rectangle 5"/>
          <p:cNvSpPr>
            <a:spLocks noChangeArrowheads="1"/>
          </p:cNvSpPr>
          <p:nvPr/>
        </p:nvSpPr>
        <p:spPr bwMode="auto">
          <a:xfrm>
            <a:off x="152400" y="1524000"/>
            <a:ext cx="8763000" cy="457200"/>
          </a:xfrm>
          <a:prstGeom prst="rect">
            <a:avLst/>
          </a:prstGeom>
          <a:noFill/>
          <a:ln w="9525">
            <a:noFill/>
            <a:miter lim="800000"/>
            <a:headEnd/>
            <a:tailEnd/>
          </a:ln>
          <a:effectLst/>
        </p:spPr>
        <p:txBody>
          <a:bodyPr anchor="ctr"/>
          <a:lstStyle/>
          <a:p>
            <a:r>
              <a:rPr lang="en-US" sz="3000" b="1">
                <a:solidFill>
                  <a:srgbClr val="FF0000"/>
                </a:solidFill>
                <a:latin typeface="Times New Roman" pitchFamily="18" charset="0"/>
              </a:rPr>
              <a:t>Hãy nêu ý nghĩa phong trào dân chủ 1936 – 1939?</a:t>
            </a:r>
          </a:p>
        </p:txBody>
      </p:sp>
      <p:sp>
        <p:nvSpPr>
          <p:cNvPr id="6" name="Rectangle 5"/>
          <p:cNvSpPr>
            <a:spLocks noChangeArrowheads="1"/>
          </p:cNvSpPr>
          <p:nvPr/>
        </p:nvSpPr>
        <p:spPr bwMode="auto">
          <a:xfrm>
            <a:off x="152400" y="2057400"/>
            <a:ext cx="8763000" cy="4114800"/>
          </a:xfrm>
          <a:prstGeom prst="rect">
            <a:avLst/>
          </a:prstGeom>
          <a:noFill/>
          <a:ln w="9525">
            <a:noFill/>
            <a:miter lim="800000"/>
            <a:headEnd/>
            <a:tailEnd/>
          </a:ln>
          <a:effectLst/>
        </p:spPr>
        <p:txBody>
          <a:bodyPr anchor="ctr"/>
          <a:lstStyle/>
          <a:p>
            <a:pPr algn="just">
              <a:buClrTx/>
              <a:buFontTx/>
              <a:buNone/>
            </a:pPr>
            <a:r>
              <a:rPr lang="vi-VN" altLang="x-none" sz="3200">
                <a:solidFill>
                  <a:srgbClr val="0000FF"/>
                </a:solidFill>
                <a:latin typeface="Arial" panose="020B0604020202020204" pitchFamily="34" charset="0"/>
              </a:rPr>
              <a:t>- Trình độ chính trị, công tác của cán bộ, đảng viên được nâng cao,</a:t>
            </a:r>
            <a:r>
              <a:rPr lang="en-US" altLang="x-none" sz="3200">
                <a:solidFill>
                  <a:srgbClr val="0000FF"/>
                </a:solidFill>
                <a:latin typeface="Arial" panose="020B0604020202020204" pitchFamily="34" charset="0"/>
              </a:rPr>
              <a:t> </a:t>
            </a:r>
            <a:r>
              <a:rPr lang="vi-VN" altLang="x-none" sz="3200">
                <a:solidFill>
                  <a:srgbClr val="0000FF"/>
                </a:solidFill>
                <a:latin typeface="Arial" panose="020B0604020202020204" pitchFamily="34" charset="0"/>
              </a:rPr>
              <a:t>uy tín, ảnh hưởng của Đảng được mở rộng.</a:t>
            </a:r>
          </a:p>
          <a:p>
            <a:pPr algn="just">
              <a:buClrTx/>
              <a:buFontTx/>
              <a:buNone/>
            </a:pPr>
            <a:r>
              <a:rPr lang="vi-VN" altLang="x-none" sz="3200">
                <a:solidFill>
                  <a:srgbClr val="0000FF"/>
                </a:solidFill>
                <a:latin typeface="Arial" panose="020B0604020202020204" pitchFamily="34" charset="0"/>
              </a:rPr>
              <a:t>- Quần chúng được tập dượt đấu tranh, một đội quân chính trị hùng hậu được hình thành.</a:t>
            </a:r>
          </a:p>
          <a:p>
            <a:pPr algn="just">
              <a:buClrTx/>
              <a:buFontTx/>
              <a:buNone/>
            </a:pPr>
            <a:r>
              <a:rPr lang="vi-VN" altLang="x-none" sz="3200">
                <a:solidFill>
                  <a:srgbClr val="0000FF"/>
                </a:solidFill>
                <a:latin typeface="Arial" panose="020B0604020202020204" pitchFamily="34" charset="0"/>
              </a:rPr>
              <a:t>- Phong trào là cuộc tập dượt lần thứ hai chuẩn bị cho Cách mạng Tháng Tám năm 1945. </a:t>
            </a:r>
          </a:p>
        </p:txBody>
      </p:sp>
      <p:sp>
        <p:nvSpPr>
          <p:cNvPr id="2" name="Rectangle 7">
            <a:extLst>
              <a:ext uri="{FF2B5EF4-FFF2-40B4-BE49-F238E27FC236}">
                <a16:creationId xmlns="" xmlns:a16="http://schemas.microsoft.com/office/drawing/2014/main" id="{48F6D68F-C27E-9149-891F-9279838D4204}"/>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24593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276600" y="0"/>
            <a:ext cx="2895600" cy="1219200"/>
          </a:xfrm>
          <a:prstGeom prst="ellipse">
            <a:avLst/>
          </a:prstGeom>
          <a:solidFill>
            <a:schemeClr val="accent2"/>
          </a:solidFill>
          <a:ln>
            <a:noFill/>
          </a:ln>
          <a:effectLst/>
        </p:spPr>
        <p:txBody>
          <a:bodyPr wrap="none" lIns="90000" tIns="46800" rIns="90000" bIns="468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Calibri" pitchFamily="34" charset="0"/>
                <a:ea typeface="Lucida Sans Unicode" pitchFamily="34" charset="0"/>
                <a:cs typeface="Lucida Sans Unicode" pitchFamily="34" charset="0"/>
              </a:rPr>
              <a:t>C</a:t>
            </a:r>
            <a:r>
              <a:rPr lang="vi-VN" sz="3200" b="1">
                <a:solidFill>
                  <a:srgbClr val="FF0000"/>
                </a:solidFill>
                <a:latin typeface="Calibri" pitchFamily="34" charset="0"/>
                <a:ea typeface="Lucida Sans Unicode" pitchFamily="34" charset="0"/>
                <a:cs typeface="Lucida Sans Unicode" pitchFamily="34" charset="0"/>
              </a:rPr>
              <a:t>ỦNG CỐ</a:t>
            </a:r>
          </a:p>
        </p:txBody>
      </p:sp>
      <p:sp>
        <p:nvSpPr>
          <p:cNvPr id="6" name="Text Box 17"/>
          <p:cNvSpPr txBox="1">
            <a:spLocks noChangeArrowheads="1"/>
          </p:cNvSpPr>
          <p:nvPr/>
        </p:nvSpPr>
        <p:spPr bwMode="auto">
          <a:xfrm>
            <a:off x="1600200" y="1981200"/>
            <a:ext cx="5638800" cy="2062103"/>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3200" b="1">
                <a:solidFill>
                  <a:srgbClr val="FF0000"/>
                </a:solidFill>
                <a:latin typeface="Times New Roman" pitchFamily="18" charset="0"/>
              </a:rPr>
              <a:t>Em hãy so sánh phong trào cách mạng 1930-1931 với phong trào 1936-1939 theo mẫu sau:</a:t>
            </a:r>
            <a:endParaRPr lang="en-US" sz="3200" b="1">
              <a:solidFill>
                <a:srgbClr val="FF0000"/>
              </a:solidFill>
              <a:latin typeface=".VnAvant" pitchFamily="34" charset="0"/>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6" y="20445"/>
            <a:ext cx="30480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42891" y="510309"/>
            <a:ext cx="3611418"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8442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75" name="Group 79"/>
          <p:cNvGraphicFramePr>
            <a:graphicFrameLocks noGrp="1"/>
          </p:cNvGraphicFramePr>
          <p:nvPr>
            <p:ph/>
            <p:extLst>
              <p:ext uri="{D42A27DB-BD31-4B8C-83A1-F6EECF244321}">
                <p14:modId xmlns:p14="http://schemas.microsoft.com/office/powerpoint/2010/main" val="2829013675"/>
              </p:ext>
            </p:extLst>
          </p:nvPr>
        </p:nvGraphicFramePr>
        <p:xfrm>
          <a:off x="152400" y="277813"/>
          <a:ext cx="8839200" cy="5921375"/>
        </p:xfrm>
        <a:graphic>
          <a:graphicData uri="http://schemas.openxmlformats.org/drawingml/2006/table">
            <a:tbl>
              <a:tblPr/>
              <a:tblGrid>
                <a:gridCol w="2946400">
                  <a:extLst>
                    <a:ext uri="{9D8B030D-6E8A-4147-A177-3AD203B41FA5}">
                      <a16:colId xmlns="" xmlns:a16="http://schemas.microsoft.com/office/drawing/2014/main" val="20000"/>
                    </a:ext>
                  </a:extLst>
                </a:gridCol>
                <a:gridCol w="2946400">
                  <a:extLst>
                    <a:ext uri="{9D8B030D-6E8A-4147-A177-3AD203B41FA5}">
                      <a16:colId xmlns="" xmlns:a16="http://schemas.microsoft.com/office/drawing/2014/main" val="20001"/>
                    </a:ext>
                  </a:extLst>
                </a:gridCol>
                <a:gridCol w="2946400">
                  <a:extLst>
                    <a:ext uri="{9D8B030D-6E8A-4147-A177-3AD203B41FA5}">
                      <a16:colId xmlns="" xmlns:a16="http://schemas.microsoft.com/office/drawing/2014/main" val="20002"/>
                    </a:ext>
                  </a:extLst>
                </a:gridCol>
              </a:tblGrid>
              <a:tr h="410632">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a:ln>
                            <a:noFill/>
                          </a:ln>
                          <a:effectLst>
                            <a:outerShdw blurRad="38100" dist="38100" dir="2700000" algn="tl">
                              <a:srgbClr val="000000"/>
                            </a:outerShdw>
                          </a:effectLst>
                        </a:rPr>
                        <a:t>NỘI DUNG</a:t>
                      </a:r>
                      <a:endParaRPr kumimoji="0" lang="en-US" sz="2000" b="1" i="0" u="none" strike="noStrike" cap="none" normalizeH="0" baseline="0" dirty="0">
                        <a:ln>
                          <a:noFill/>
                        </a:ln>
                        <a:solidFill>
                          <a:srgbClr val="FF0000"/>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a:ln>
                            <a:noFill/>
                          </a:ln>
                          <a:effectLst>
                            <a:outerShdw blurRad="38100" dist="38100" dir="2700000" algn="tl">
                              <a:srgbClr val="000000"/>
                            </a:outerShdw>
                          </a:effectLst>
                        </a:rPr>
                        <a:t>1930-1931</a:t>
                      </a:r>
                      <a:endParaRPr kumimoji="0" lang="en-US" sz="2000" b="1" i="0" u="none" strike="noStrike" cap="none" normalizeH="0" baseline="0">
                        <a:ln>
                          <a:noFill/>
                        </a:ln>
                        <a:solidFill>
                          <a:srgbClr val="FF0000"/>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a:ln>
                            <a:noFill/>
                          </a:ln>
                          <a:effectLst>
                            <a:outerShdw blurRad="38100" dist="38100" dir="2700000" algn="tl">
                              <a:srgbClr val="000000"/>
                            </a:outerShdw>
                          </a:effectLst>
                        </a:rPr>
                        <a:t>1936-1939</a:t>
                      </a:r>
                      <a:endParaRPr kumimoji="0" lang="en-US" sz="2000" b="1" i="0" u="none" strike="noStrike" cap="none" normalizeH="0" baseline="0">
                        <a:ln>
                          <a:noFill/>
                        </a:ln>
                        <a:solidFill>
                          <a:srgbClr val="FF0000"/>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 xmlns:a16="http://schemas.microsoft.com/office/drawing/2014/main" val="10000"/>
                  </a:ext>
                </a:extLst>
              </a:tr>
              <a:tr h="646175">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rPr>
                        <a:t>Kẻ</a:t>
                      </a:r>
                      <a:r>
                        <a:rPr kumimoji="0" lang="en-US" sz="2000" u="none" strike="noStrike" cap="none" normalizeH="0" baseline="0" dirty="0">
                          <a:ln>
                            <a:noFill/>
                          </a:ln>
                          <a:effectLst>
                            <a:outerShdw blurRad="38100" dist="38100" dir="2700000" algn="tl">
                              <a:srgbClr val="000000"/>
                            </a:outerShdw>
                          </a:effectLst>
                        </a:rPr>
                        <a:t> </a:t>
                      </a:r>
                      <a:r>
                        <a:rPr kumimoji="0" lang="en-US" sz="2000" u="none" strike="noStrike" cap="none" normalizeH="0" baseline="0" dirty="0" err="1">
                          <a:ln>
                            <a:noFill/>
                          </a:ln>
                          <a:effectLst/>
                        </a:rPr>
                        <a:t>thù</a:t>
                      </a:r>
                      <a:endParaRPr kumimoji="0" lang="en-US" sz="2000" b="1" i="0" u="none" strike="noStrike" cap="none" normalizeH="0" baseline="0" dirty="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82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u="none" strike="noStrike" cap="none" normalizeH="0" baseline="0">
                        <a:ln>
                          <a:noFill/>
                        </a:ln>
                        <a:effectLst>
                          <a:outerShdw blurRad="38100" dist="38100" dir="2700000" algn="tl">
                            <a:srgbClr val="FFFFFF"/>
                          </a:outerShdw>
                        </a:effectLst>
                      </a:endParaRPr>
                    </a:p>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 xmlns:a16="http://schemas.microsoft.com/office/drawing/2014/main" val="10001"/>
                  </a:ext>
                </a:extLst>
              </a:tr>
              <a:tr h="1549549">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rPr>
                        <a:t>Nhiệm</a:t>
                      </a:r>
                      <a:r>
                        <a:rPr kumimoji="0" lang="en-US" sz="2000" u="none" strike="noStrike" cap="none" normalizeH="0" baseline="0" dirty="0">
                          <a:ln>
                            <a:noFill/>
                          </a:ln>
                          <a:effectLst/>
                        </a:rPr>
                        <a:t> </a:t>
                      </a:r>
                      <a:r>
                        <a:rPr kumimoji="0" lang="en-US" sz="2000" u="none" strike="noStrike" cap="none" normalizeH="0" baseline="0" dirty="0" err="1">
                          <a:ln>
                            <a:noFill/>
                          </a:ln>
                          <a:effectLst/>
                        </a:rPr>
                        <a:t>vụ</a:t>
                      </a:r>
                      <a:endParaRPr kumimoji="0" lang="en-US" sz="2000" u="none" strike="noStrike" cap="none" normalizeH="0" baseline="0" dirty="0">
                        <a:ln>
                          <a:noFill/>
                        </a:ln>
                        <a:effectLst/>
                      </a:endParaRPr>
                    </a:p>
                    <a:p>
                      <a:pPr marL="0" marR="0" lvl="0" indent="0" algn="l" defTabSz="449263" rtl="0" eaLnBrk="1" fontAlgn="base" latinLnBrk="0" hangingPunct="1">
                        <a:lnSpc>
                          <a:spcPct val="108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a:ln>
                            <a:noFill/>
                          </a:ln>
                          <a:effectLst/>
                        </a:rPr>
                        <a:t>(</a:t>
                      </a:r>
                      <a:r>
                        <a:rPr kumimoji="0" lang="en-US" sz="2000" u="none" strike="noStrike" cap="none" normalizeH="0" baseline="0" dirty="0" err="1">
                          <a:ln>
                            <a:noFill/>
                          </a:ln>
                          <a:effectLst/>
                        </a:rPr>
                        <a:t>Khẩu</a:t>
                      </a:r>
                      <a:r>
                        <a:rPr kumimoji="0" lang="en-US" sz="2000" u="none" strike="noStrike" cap="none" normalizeH="0" baseline="0" dirty="0">
                          <a:ln>
                            <a:noFill/>
                          </a:ln>
                          <a:effectLst/>
                        </a:rPr>
                        <a:t> </a:t>
                      </a:r>
                      <a:r>
                        <a:rPr kumimoji="0" lang="en-US" sz="2000" u="none" strike="noStrike" cap="none" normalizeH="0" baseline="0" dirty="0" err="1">
                          <a:ln>
                            <a:noFill/>
                          </a:ln>
                          <a:effectLst/>
                        </a:rPr>
                        <a:t>hiệu</a:t>
                      </a:r>
                      <a:r>
                        <a:rPr kumimoji="0" lang="en-US" sz="2000" u="none" strike="noStrike" cap="none" normalizeH="0" baseline="0" dirty="0">
                          <a:ln>
                            <a:noFill/>
                          </a:ln>
                          <a:effectLst/>
                        </a:rPr>
                        <a:t>)</a:t>
                      </a:r>
                      <a:endParaRPr kumimoji="0" lang="en-US" sz="2000" b="1" i="0" u="none" strike="noStrike" cap="none" normalizeH="0" baseline="0" dirty="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 xmlns:a16="http://schemas.microsoft.com/office/drawing/2014/main" val="10002"/>
                  </a:ext>
                </a:extLst>
              </a:tr>
              <a:tr h="850982">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rPr>
                        <a:t>Mặt</a:t>
                      </a:r>
                      <a:r>
                        <a:rPr kumimoji="0" lang="en-US" sz="2000" u="none" strike="noStrike" cap="none" normalizeH="0" baseline="0" dirty="0">
                          <a:ln>
                            <a:noFill/>
                          </a:ln>
                          <a:effectLst/>
                        </a:rPr>
                        <a:t> </a:t>
                      </a:r>
                      <a:r>
                        <a:rPr kumimoji="0" lang="en-US" sz="2000" u="none" strike="noStrike" cap="none" normalizeH="0" baseline="0" dirty="0" err="1">
                          <a:ln>
                            <a:noFill/>
                          </a:ln>
                          <a:effectLst/>
                        </a:rPr>
                        <a:t>trận</a:t>
                      </a:r>
                      <a:endParaRPr kumimoji="0" lang="en-US" sz="2000" b="1" i="0" u="none" strike="noStrike" cap="none" normalizeH="0" baseline="0" dirty="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 xmlns:a16="http://schemas.microsoft.com/office/drawing/2014/main" val="10003"/>
                  </a:ext>
                </a:extLst>
              </a:tr>
              <a:tr h="1432063">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rPr>
                        <a:t>Hình</a:t>
                      </a:r>
                      <a:r>
                        <a:rPr kumimoji="0" lang="en-US" sz="2000" u="none" strike="noStrike" cap="none" normalizeH="0" baseline="0" dirty="0">
                          <a:ln>
                            <a:noFill/>
                          </a:ln>
                          <a:effectLst/>
                        </a:rPr>
                        <a:t> </a:t>
                      </a:r>
                      <a:r>
                        <a:rPr kumimoji="0" lang="en-US" sz="2000" u="none" strike="noStrike" cap="none" normalizeH="0" baseline="0" dirty="0" err="1">
                          <a:ln>
                            <a:noFill/>
                          </a:ln>
                          <a:effectLst/>
                        </a:rPr>
                        <a:t>thức</a:t>
                      </a:r>
                      <a:r>
                        <a:rPr kumimoji="0" lang="en-US" sz="2000" u="none" strike="noStrike" cap="none" normalizeH="0" baseline="0" dirty="0">
                          <a:ln>
                            <a:noFill/>
                          </a:ln>
                          <a:effectLst/>
                        </a:rPr>
                        <a:t> </a:t>
                      </a:r>
                      <a:r>
                        <a:rPr kumimoji="0" lang="en-US" sz="2000" u="none" strike="noStrike" cap="none" normalizeH="0" baseline="0" dirty="0" err="1">
                          <a:ln>
                            <a:noFill/>
                          </a:ln>
                          <a:effectLst/>
                        </a:rPr>
                        <a:t>và</a:t>
                      </a:r>
                      <a:r>
                        <a:rPr kumimoji="0" lang="en-US" sz="2000" u="none" strike="noStrike" cap="none" normalizeH="0" baseline="0" dirty="0">
                          <a:ln>
                            <a:noFill/>
                          </a:ln>
                          <a:effectLst/>
                        </a:rPr>
                        <a:t> </a:t>
                      </a:r>
                      <a:r>
                        <a:rPr kumimoji="0" lang="en-US" sz="2000" u="none" strike="noStrike" cap="none" normalizeH="0" baseline="0" dirty="0" err="1">
                          <a:ln>
                            <a:noFill/>
                          </a:ln>
                          <a:effectLst/>
                        </a:rPr>
                        <a:t>phương</a:t>
                      </a:r>
                      <a:r>
                        <a:rPr kumimoji="0" lang="en-US" sz="2000" u="none" strike="noStrike" cap="none" normalizeH="0" baseline="0" dirty="0">
                          <a:ln>
                            <a:noFill/>
                          </a:ln>
                          <a:effectLst/>
                        </a:rPr>
                        <a:t> </a:t>
                      </a:r>
                      <a:r>
                        <a:rPr kumimoji="0" lang="en-US" sz="2000" u="none" strike="noStrike" cap="none" normalizeH="0" baseline="0" dirty="0" err="1">
                          <a:ln>
                            <a:noFill/>
                          </a:ln>
                          <a:effectLst/>
                        </a:rPr>
                        <a:t>pháp</a:t>
                      </a:r>
                      <a:r>
                        <a:rPr kumimoji="0" lang="en-US" sz="2000" u="none" strike="noStrike" cap="none" normalizeH="0" baseline="0" dirty="0">
                          <a:ln>
                            <a:noFill/>
                          </a:ln>
                          <a:effectLst/>
                        </a:rPr>
                        <a:t> </a:t>
                      </a:r>
                      <a:r>
                        <a:rPr kumimoji="0" lang="en-US" sz="2000" u="none" strike="noStrike" cap="none" normalizeH="0" baseline="0" dirty="0" err="1">
                          <a:ln>
                            <a:noFill/>
                          </a:ln>
                          <a:effectLst/>
                        </a:rPr>
                        <a:t>đấu</a:t>
                      </a:r>
                      <a:r>
                        <a:rPr kumimoji="0" lang="en-US" sz="2000" u="none" strike="noStrike" cap="none" normalizeH="0" baseline="0" dirty="0">
                          <a:ln>
                            <a:noFill/>
                          </a:ln>
                          <a:effectLst/>
                        </a:rPr>
                        <a:t> </a:t>
                      </a:r>
                      <a:r>
                        <a:rPr kumimoji="0" lang="en-US" sz="2000" u="none" strike="noStrike" cap="none" normalizeH="0" baseline="0" dirty="0" err="1">
                          <a:ln>
                            <a:noFill/>
                          </a:ln>
                          <a:effectLst/>
                        </a:rPr>
                        <a:t>tranh</a:t>
                      </a:r>
                      <a:endParaRPr kumimoji="0" lang="en-US" sz="2000" b="1" i="0" u="none" strike="noStrike" cap="none" normalizeH="0" baseline="0" dirty="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ts val="100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 xmlns:a16="http://schemas.microsoft.com/office/drawing/2014/main" val="10004"/>
                  </a:ext>
                </a:extLst>
              </a:tr>
              <a:tr h="1031974">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u="none" strike="noStrike" cap="none" normalizeH="0" baseline="0" dirty="0" err="1">
                          <a:ln>
                            <a:noFill/>
                          </a:ln>
                          <a:effectLst/>
                        </a:rPr>
                        <a:t>Lực</a:t>
                      </a:r>
                      <a:r>
                        <a:rPr kumimoji="0" lang="en-US" sz="2000" u="none" strike="noStrike" cap="none" normalizeH="0" baseline="0" dirty="0">
                          <a:ln>
                            <a:noFill/>
                          </a:ln>
                          <a:effectLst/>
                        </a:rPr>
                        <a:t> </a:t>
                      </a:r>
                      <a:r>
                        <a:rPr kumimoji="0" lang="en-US" sz="2000" u="none" strike="noStrike" cap="none" normalizeH="0" baseline="0" dirty="0" err="1">
                          <a:ln>
                            <a:noFill/>
                          </a:ln>
                          <a:effectLst/>
                        </a:rPr>
                        <a:t>lượng</a:t>
                      </a:r>
                      <a:r>
                        <a:rPr kumimoji="0" lang="en-US" sz="2000" u="none" strike="noStrike" cap="none" normalizeH="0" baseline="0" dirty="0">
                          <a:ln>
                            <a:noFill/>
                          </a:ln>
                          <a:effectLst/>
                        </a:rPr>
                        <a:t> </a:t>
                      </a:r>
                      <a:r>
                        <a:rPr kumimoji="0" lang="en-US" sz="2000" u="none" strike="noStrike" cap="none" normalizeH="0" baseline="0" dirty="0" err="1">
                          <a:ln>
                            <a:noFill/>
                          </a:ln>
                          <a:effectLst/>
                        </a:rPr>
                        <a:t>tham</a:t>
                      </a:r>
                      <a:r>
                        <a:rPr kumimoji="0" lang="en-US" sz="2000" u="none" strike="noStrike" cap="none" normalizeH="0" baseline="0" dirty="0">
                          <a:ln>
                            <a:noFill/>
                          </a:ln>
                          <a:effectLst/>
                        </a:rPr>
                        <a:t> </a:t>
                      </a:r>
                      <a:r>
                        <a:rPr kumimoji="0" lang="en-US" sz="2000" u="none" strike="noStrike" cap="none" normalizeH="0" baseline="0" dirty="0" err="1">
                          <a:ln>
                            <a:noFill/>
                          </a:ln>
                          <a:effectLst/>
                        </a:rPr>
                        <a:t>gia</a:t>
                      </a:r>
                      <a:endParaRPr kumimoji="0" lang="en-US" sz="2000" b="1" i="0" u="none" strike="noStrike" cap="none" normalizeH="0" baseline="0" dirty="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extLst>
                  <a:ext uri="{0D108BD9-81ED-4DB2-BD59-A6C34878D82A}">
                    <a16:rowId xmlns="" xmlns:a16="http://schemas.microsoft.com/office/drawing/2014/main" val="10005"/>
                  </a:ext>
                </a:extLst>
              </a:tr>
            </a:tbl>
          </a:graphicData>
        </a:graphic>
      </p:graphicFrame>
      <p:sp>
        <p:nvSpPr>
          <p:cNvPr id="55366" name="Text Box 70"/>
          <p:cNvSpPr txBox="1">
            <a:spLocks noChangeArrowheads="1"/>
          </p:cNvSpPr>
          <p:nvPr/>
        </p:nvSpPr>
        <p:spPr bwMode="auto">
          <a:xfrm>
            <a:off x="3352800" y="685800"/>
            <a:ext cx="243840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Đế</a:t>
            </a:r>
            <a:r>
              <a:rPr lang="en-US" sz="1600" b="1" i="1" dirty="0">
                <a:solidFill>
                  <a:srgbClr val="0000FF"/>
                </a:solidFill>
              </a:rPr>
              <a:t> </a:t>
            </a:r>
            <a:r>
              <a:rPr lang="en-US" sz="1600" b="1" i="1" dirty="0" err="1">
                <a:solidFill>
                  <a:srgbClr val="0000FF"/>
                </a:solidFill>
              </a:rPr>
              <a:t>quốc</a:t>
            </a:r>
            <a:r>
              <a:rPr lang="en-US" sz="1600" b="1" i="1">
                <a:solidFill>
                  <a:srgbClr val="0000FF"/>
                </a:solidFill>
              </a:rPr>
              <a:t> và </a:t>
            </a:r>
            <a:r>
              <a:rPr lang="en-US" sz="1600" b="1" i="1" dirty="0" err="1">
                <a:solidFill>
                  <a:srgbClr val="0000FF"/>
                </a:solidFill>
              </a:rPr>
              <a:t>phong</a:t>
            </a:r>
            <a:r>
              <a:rPr lang="en-US" sz="1600" b="1" i="1" dirty="0">
                <a:solidFill>
                  <a:srgbClr val="0000FF"/>
                </a:solidFill>
              </a:rPr>
              <a:t> </a:t>
            </a:r>
            <a:r>
              <a:rPr lang="en-US" sz="1600" b="1" i="1" dirty="0" err="1">
                <a:solidFill>
                  <a:srgbClr val="0000FF"/>
                </a:solidFill>
              </a:rPr>
              <a:t>kiến</a:t>
            </a:r>
            <a:endParaRPr lang="en-US" sz="3200" b="1" dirty="0">
              <a:solidFill>
                <a:srgbClr val="0000FF"/>
              </a:solidFill>
              <a:latin typeface=".VnAvant" pitchFamily="34" charset="0"/>
            </a:endParaRPr>
          </a:p>
        </p:txBody>
      </p:sp>
      <p:sp>
        <p:nvSpPr>
          <p:cNvPr id="55369" name="Text Box 73"/>
          <p:cNvSpPr txBox="1">
            <a:spLocks noChangeArrowheads="1"/>
          </p:cNvSpPr>
          <p:nvPr/>
        </p:nvSpPr>
        <p:spPr bwMode="auto">
          <a:xfrm>
            <a:off x="6096000" y="685800"/>
            <a:ext cx="2438400"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Thực</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Pháp</a:t>
            </a:r>
            <a:r>
              <a:rPr lang="en-US" sz="1600" b="1" i="1" dirty="0">
                <a:solidFill>
                  <a:srgbClr val="0000FF"/>
                </a:solidFill>
              </a:rPr>
              <a:t> </a:t>
            </a:r>
            <a:r>
              <a:rPr lang="en-US" sz="1600" b="1" i="1" dirty="0" err="1">
                <a:solidFill>
                  <a:srgbClr val="0000FF"/>
                </a:solidFill>
              </a:rPr>
              <a:t>phản</a:t>
            </a:r>
            <a:r>
              <a:rPr lang="en-US" sz="1600" b="1" i="1" dirty="0">
                <a:solidFill>
                  <a:srgbClr val="0000FF"/>
                </a:solidFill>
              </a:rPr>
              <a:t> </a:t>
            </a:r>
            <a:r>
              <a:rPr lang="en-US" sz="1600" b="1" i="1" dirty="0" err="1">
                <a:solidFill>
                  <a:srgbClr val="0000FF"/>
                </a:solidFill>
              </a:rPr>
              <a:t>động</a:t>
            </a:r>
            <a:r>
              <a:rPr lang="en-US" sz="1600" b="1" i="1" dirty="0">
                <a:solidFill>
                  <a:srgbClr val="0000FF"/>
                </a:solidFill>
              </a:rPr>
              <a:t>, </a:t>
            </a:r>
            <a:r>
              <a:rPr lang="en-US" sz="1600" b="1" i="1" err="1">
                <a:solidFill>
                  <a:srgbClr val="0000FF"/>
                </a:solidFill>
              </a:rPr>
              <a:t>tay</a:t>
            </a:r>
            <a:r>
              <a:rPr lang="en-US" sz="1600" b="1" i="1">
                <a:solidFill>
                  <a:srgbClr val="0000FF"/>
                </a:solidFill>
              </a:rPr>
              <a:t> sai. </a:t>
            </a:r>
            <a:endParaRPr lang="en-US" sz="3200" b="1" dirty="0">
              <a:solidFill>
                <a:srgbClr val="0000FF"/>
              </a:solidFill>
              <a:latin typeface=".VnAvant" pitchFamily="34" charset="0"/>
            </a:endParaRPr>
          </a:p>
        </p:txBody>
      </p:sp>
      <p:sp>
        <p:nvSpPr>
          <p:cNvPr id="55370" name="Text Box 74"/>
          <p:cNvSpPr txBox="1">
            <a:spLocks noChangeArrowheads="1"/>
          </p:cNvSpPr>
          <p:nvPr/>
        </p:nvSpPr>
        <p:spPr bwMode="auto">
          <a:xfrm>
            <a:off x="3276600" y="1428750"/>
            <a:ext cx="2438400" cy="10772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Chống</a:t>
            </a:r>
            <a:r>
              <a:rPr lang="en-US" sz="1600" b="1" i="1" dirty="0">
                <a:solidFill>
                  <a:srgbClr val="0000FF"/>
                </a:solidFill>
              </a:rPr>
              <a:t> </a:t>
            </a:r>
            <a:r>
              <a:rPr lang="en-US" sz="1600" b="1" i="1" dirty="0" err="1">
                <a:solidFill>
                  <a:srgbClr val="0000FF"/>
                </a:solidFill>
              </a:rPr>
              <a:t>đế</a:t>
            </a:r>
            <a:r>
              <a:rPr lang="en-US" sz="1600" b="1" i="1" dirty="0">
                <a:solidFill>
                  <a:srgbClr val="0000FF"/>
                </a:solidFill>
              </a:rPr>
              <a:t> </a:t>
            </a:r>
            <a:r>
              <a:rPr lang="en-US" sz="1600" b="1" i="1" dirty="0" err="1">
                <a:solidFill>
                  <a:srgbClr val="0000FF"/>
                </a:solidFill>
              </a:rPr>
              <a:t>quốc</a:t>
            </a:r>
            <a:r>
              <a:rPr lang="en-US" sz="1600" b="1" i="1" dirty="0">
                <a:solidFill>
                  <a:srgbClr val="0000FF"/>
                </a:solidFill>
              </a:rPr>
              <a:t> </a:t>
            </a:r>
            <a:r>
              <a:rPr lang="en-US" sz="1600" b="1" i="1" dirty="0" err="1">
                <a:solidFill>
                  <a:srgbClr val="0000FF"/>
                </a:solidFill>
              </a:rPr>
              <a:t>giành</a:t>
            </a:r>
            <a:r>
              <a:rPr lang="en-US" sz="1600" b="1" i="1" dirty="0">
                <a:solidFill>
                  <a:srgbClr val="0000FF"/>
                </a:solidFill>
              </a:rPr>
              <a:t> </a:t>
            </a:r>
            <a:r>
              <a:rPr lang="en-US" sz="1600" b="1" i="1" dirty="0" err="1">
                <a:solidFill>
                  <a:srgbClr val="0000FF"/>
                </a:solidFill>
              </a:rPr>
              <a:t>độc</a:t>
            </a:r>
            <a:r>
              <a:rPr lang="en-US" sz="1600" b="1" i="1" dirty="0">
                <a:solidFill>
                  <a:srgbClr val="0000FF"/>
                </a:solidFill>
              </a:rPr>
              <a:t> </a:t>
            </a:r>
            <a:r>
              <a:rPr lang="en-US" sz="1600" b="1" i="1" dirty="0" err="1">
                <a:solidFill>
                  <a:srgbClr val="0000FF"/>
                </a:solidFill>
              </a:rPr>
              <a:t>lập</a:t>
            </a:r>
            <a:r>
              <a:rPr lang="en-US" sz="1600" b="1" i="1" dirty="0">
                <a:solidFill>
                  <a:srgbClr val="0000FF"/>
                </a:solidFill>
              </a:rPr>
              <a:t>, </a:t>
            </a:r>
            <a:r>
              <a:rPr lang="en-US" sz="1600" b="1" i="1" dirty="0" err="1">
                <a:solidFill>
                  <a:srgbClr val="0000FF"/>
                </a:solidFill>
              </a:rPr>
              <a:t>chống</a:t>
            </a:r>
            <a:r>
              <a:rPr lang="en-US" sz="1600" b="1" i="1" dirty="0">
                <a:solidFill>
                  <a:srgbClr val="0000FF"/>
                </a:solidFill>
              </a:rPr>
              <a:t> </a:t>
            </a:r>
            <a:r>
              <a:rPr lang="en-US" sz="1600" b="1" i="1" dirty="0" err="1">
                <a:solidFill>
                  <a:srgbClr val="0000FF"/>
                </a:solidFill>
              </a:rPr>
              <a:t>phong</a:t>
            </a:r>
            <a:r>
              <a:rPr lang="en-US" sz="1600" b="1" i="1" dirty="0">
                <a:solidFill>
                  <a:srgbClr val="0000FF"/>
                </a:solidFill>
              </a:rPr>
              <a:t> </a:t>
            </a:r>
            <a:r>
              <a:rPr lang="en-US" sz="1600" b="1" i="1" dirty="0" err="1">
                <a:solidFill>
                  <a:srgbClr val="0000FF"/>
                </a:solidFill>
              </a:rPr>
              <a:t>kiến</a:t>
            </a:r>
            <a:r>
              <a:rPr lang="en-US" sz="1600" b="1" i="1" dirty="0">
                <a:solidFill>
                  <a:srgbClr val="0000FF"/>
                </a:solidFill>
              </a:rPr>
              <a:t> </a:t>
            </a:r>
            <a:r>
              <a:rPr lang="en-US" sz="1600" b="1" i="1" dirty="0" err="1">
                <a:solidFill>
                  <a:srgbClr val="0000FF"/>
                </a:solidFill>
              </a:rPr>
              <a:t>giành</a:t>
            </a:r>
            <a:r>
              <a:rPr lang="en-US" sz="1600" b="1" i="1" dirty="0">
                <a:solidFill>
                  <a:srgbClr val="0000FF"/>
                </a:solidFill>
              </a:rPr>
              <a:t> </a:t>
            </a:r>
            <a:r>
              <a:rPr lang="en-US" sz="1600" b="1" i="1" dirty="0" err="1">
                <a:solidFill>
                  <a:srgbClr val="0000FF"/>
                </a:solidFill>
              </a:rPr>
              <a:t>ruộng</a:t>
            </a:r>
            <a:r>
              <a:rPr lang="en-US" sz="1600" b="1" i="1" dirty="0">
                <a:solidFill>
                  <a:srgbClr val="0000FF"/>
                </a:solidFill>
              </a:rPr>
              <a:t> </a:t>
            </a:r>
            <a:r>
              <a:rPr lang="en-US" sz="1600" b="1" i="1" dirty="0" err="1">
                <a:solidFill>
                  <a:srgbClr val="0000FF"/>
                </a:solidFill>
              </a:rPr>
              <a:t>đất</a:t>
            </a:r>
            <a:r>
              <a:rPr lang="en-US" sz="1600" b="1" i="1" dirty="0">
                <a:solidFill>
                  <a:srgbClr val="0000FF"/>
                </a:solidFill>
              </a:rPr>
              <a:t> </a:t>
            </a:r>
            <a:r>
              <a:rPr lang="en-US" sz="1600" b="1" i="1" dirty="0" err="1">
                <a:solidFill>
                  <a:srgbClr val="0000FF"/>
                </a:solidFill>
              </a:rPr>
              <a:t>cho</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cày</a:t>
            </a:r>
            <a:endParaRPr lang="en-US" sz="3200" b="1" dirty="0">
              <a:solidFill>
                <a:srgbClr val="0000FF"/>
              </a:solidFill>
              <a:latin typeface=".VnAvant" pitchFamily="34" charset="0"/>
            </a:endParaRPr>
          </a:p>
        </p:txBody>
      </p:sp>
      <p:sp>
        <p:nvSpPr>
          <p:cNvPr id="55371" name="Text Box 75"/>
          <p:cNvSpPr txBox="1">
            <a:spLocks noChangeArrowheads="1"/>
          </p:cNvSpPr>
          <p:nvPr/>
        </p:nvSpPr>
        <p:spPr bwMode="auto">
          <a:xfrm>
            <a:off x="6019800" y="1295400"/>
            <a:ext cx="2971800" cy="132343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Chống</a:t>
            </a:r>
            <a:r>
              <a:rPr lang="en-US" sz="1600" b="1" i="1" dirty="0">
                <a:solidFill>
                  <a:srgbClr val="0000FF"/>
                </a:solidFill>
              </a:rPr>
              <a:t> </a:t>
            </a:r>
            <a:r>
              <a:rPr lang="en-US" sz="1600" b="1" i="1" err="1">
                <a:solidFill>
                  <a:srgbClr val="0000FF"/>
                </a:solidFill>
              </a:rPr>
              <a:t>phát</a:t>
            </a:r>
            <a:r>
              <a:rPr lang="en-US" sz="1600" b="1" i="1">
                <a:solidFill>
                  <a:srgbClr val="0000FF"/>
                </a:solidFill>
              </a:rPr>
              <a:t> xít, chống </a:t>
            </a:r>
            <a:r>
              <a:rPr lang="en-US" sz="1600" b="1" i="1" err="1">
                <a:solidFill>
                  <a:srgbClr val="0000FF"/>
                </a:solidFill>
              </a:rPr>
              <a:t>chiến</a:t>
            </a:r>
            <a:r>
              <a:rPr lang="en-US" sz="1600" b="1" i="1">
                <a:solidFill>
                  <a:srgbClr val="0000FF"/>
                </a:solidFill>
              </a:rPr>
              <a:t> tranh. Chống </a:t>
            </a:r>
            <a:r>
              <a:rPr lang="en-US" sz="1600" b="1" i="1" dirty="0" err="1">
                <a:solidFill>
                  <a:srgbClr val="0000FF"/>
                </a:solidFill>
              </a:rPr>
              <a:t>thực</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phản</a:t>
            </a:r>
            <a:r>
              <a:rPr lang="en-US" sz="1600" b="1" i="1" dirty="0">
                <a:solidFill>
                  <a:srgbClr val="0000FF"/>
                </a:solidFill>
              </a:rPr>
              <a:t> </a:t>
            </a:r>
            <a:r>
              <a:rPr lang="en-US" sz="1600" b="1" i="1" dirty="0" err="1">
                <a:solidFill>
                  <a:srgbClr val="0000FF"/>
                </a:solidFill>
              </a:rPr>
              <a:t>động</a:t>
            </a:r>
            <a:r>
              <a:rPr lang="en-US" sz="1600" b="1" i="1" dirty="0">
                <a:solidFill>
                  <a:srgbClr val="0000FF"/>
                </a:solidFill>
              </a:rPr>
              <a:t> </a:t>
            </a:r>
            <a:r>
              <a:rPr lang="en-US" sz="1600" b="1" i="1" dirty="0" err="1">
                <a:solidFill>
                  <a:srgbClr val="0000FF"/>
                </a:solidFill>
              </a:rPr>
              <a:t>và</a:t>
            </a:r>
            <a:r>
              <a:rPr lang="en-US" sz="1600" b="1" i="1" dirty="0">
                <a:solidFill>
                  <a:srgbClr val="0000FF"/>
                </a:solidFill>
              </a:rPr>
              <a:t> </a:t>
            </a:r>
            <a:r>
              <a:rPr lang="en-US" sz="1600" b="1" i="1" dirty="0" err="1">
                <a:solidFill>
                  <a:srgbClr val="0000FF"/>
                </a:solidFill>
              </a:rPr>
              <a:t>tay</a:t>
            </a:r>
            <a:r>
              <a:rPr lang="en-US" sz="1600" b="1" i="1" dirty="0">
                <a:solidFill>
                  <a:srgbClr val="0000FF"/>
                </a:solidFill>
              </a:rPr>
              <a:t> </a:t>
            </a:r>
            <a:r>
              <a:rPr lang="en-US" sz="1600" b="1" i="1" dirty="0" err="1">
                <a:solidFill>
                  <a:srgbClr val="0000FF"/>
                </a:solidFill>
              </a:rPr>
              <a:t>sai</a:t>
            </a:r>
            <a:endParaRPr lang="en-US" sz="1600" b="1" i="1" dirty="0">
              <a:solidFill>
                <a:srgbClr val="0000FF"/>
              </a:solidFill>
            </a:endParaRPr>
          </a:p>
          <a:p>
            <a:pPr>
              <a:defRPr/>
            </a:pPr>
            <a:r>
              <a:rPr lang="en-US" sz="1600" b="1" i="1" dirty="0" err="1">
                <a:solidFill>
                  <a:srgbClr val="0000FF"/>
                </a:solidFill>
              </a:rPr>
              <a:t>Đòi</a:t>
            </a:r>
            <a:r>
              <a:rPr lang="en-US" sz="1600" b="1" i="1" dirty="0">
                <a:solidFill>
                  <a:srgbClr val="0000FF"/>
                </a:solidFill>
              </a:rPr>
              <a:t> </a:t>
            </a:r>
            <a:r>
              <a:rPr lang="en-US" sz="1600" b="1" i="1" dirty="0" err="1">
                <a:solidFill>
                  <a:srgbClr val="0000FF"/>
                </a:solidFill>
              </a:rPr>
              <a:t>tự</a:t>
            </a:r>
            <a:r>
              <a:rPr lang="en-US" sz="1600" b="1" i="1" dirty="0">
                <a:solidFill>
                  <a:srgbClr val="0000FF"/>
                </a:solidFill>
              </a:rPr>
              <a:t> do, </a:t>
            </a:r>
            <a:r>
              <a:rPr lang="en-US" sz="1600" b="1" i="1" err="1">
                <a:solidFill>
                  <a:srgbClr val="0000FF"/>
                </a:solidFill>
              </a:rPr>
              <a:t>dân</a:t>
            </a:r>
            <a:r>
              <a:rPr lang="en-US" sz="1600" b="1" i="1">
                <a:solidFill>
                  <a:srgbClr val="0000FF"/>
                </a:solidFill>
              </a:rPr>
              <a:t> chủ, </a:t>
            </a:r>
            <a:r>
              <a:rPr lang="en-US" sz="1600" b="1" i="1" err="1">
                <a:solidFill>
                  <a:srgbClr val="0000FF"/>
                </a:solidFill>
              </a:rPr>
              <a:t>cơm</a:t>
            </a:r>
            <a:r>
              <a:rPr lang="en-US" sz="1600" b="1" i="1">
                <a:solidFill>
                  <a:srgbClr val="0000FF"/>
                </a:solidFill>
              </a:rPr>
              <a:t> áo, </a:t>
            </a:r>
            <a:r>
              <a:rPr lang="en-US" sz="1600" b="1" i="1" dirty="0" err="1">
                <a:solidFill>
                  <a:srgbClr val="0000FF"/>
                </a:solidFill>
              </a:rPr>
              <a:t>hòa</a:t>
            </a:r>
            <a:r>
              <a:rPr lang="en-US" sz="1600" b="1" i="1" dirty="0">
                <a:solidFill>
                  <a:srgbClr val="0000FF"/>
                </a:solidFill>
              </a:rPr>
              <a:t> </a:t>
            </a:r>
            <a:r>
              <a:rPr lang="en-US" sz="1600" b="1" i="1" dirty="0" err="1">
                <a:solidFill>
                  <a:srgbClr val="0000FF"/>
                </a:solidFill>
              </a:rPr>
              <a:t>bình</a:t>
            </a:r>
            <a:endParaRPr lang="en-US" sz="1600" b="1" dirty="0">
              <a:solidFill>
                <a:srgbClr val="0000FF"/>
              </a:solidFill>
              <a:latin typeface=".VnAvant" pitchFamily="34" charset="0"/>
            </a:endParaRPr>
          </a:p>
        </p:txBody>
      </p:sp>
      <p:sp>
        <p:nvSpPr>
          <p:cNvPr id="55373" name="Text Box 77"/>
          <p:cNvSpPr txBox="1">
            <a:spLocks noChangeArrowheads="1"/>
          </p:cNvSpPr>
          <p:nvPr/>
        </p:nvSpPr>
        <p:spPr bwMode="auto">
          <a:xfrm>
            <a:off x="3352800" y="2895600"/>
            <a:ext cx="243840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smtClean="0">
                <a:solidFill>
                  <a:srgbClr val="0000FF"/>
                </a:solidFill>
              </a:rPr>
              <a:t>liên</a:t>
            </a:r>
            <a:r>
              <a:rPr lang="en-US" sz="1600" b="1" i="1" dirty="0" smtClean="0">
                <a:solidFill>
                  <a:srgbClr val="0000FF"/>
                </a:solidFill>
              </a:rPr>
              <a:t> </a:t>
            </a:r>
            <a:r>
              <a:rPr lang="en-US" sz="1600" b="1" i="1" dirty="0">
                <a:solidFill>
                  <a:srgbClr val="0000FF"/>
                </a:solidFill>
              </a:rPr>
              <a:t>minh </a:t>
            </a:r>
            <a:r>
              <a:rPr lang="en-US" sz="1600" b="1" i="1" dirty="0" err="1">
                <a:solidFill>
                  <a:srgbClr val="0000FF"/>
                </a:solidFill>
              </a:rPr>
              <a:t>công</a:t>
            </a:r>
            <a:r>
              <a:rPr lang="en-US" sz="1600" b="1" i="1" dirty="0">
                <a:solidFill>
                  <a:srgbClr val="0000FF"/>
                </a:solidFill>
              </a:rPr>
              <a:t> </a:t>
            </a:r>
            <a:r>
              <a:rPr lang="en-US" sz="1600" b="1" i="1" dirty="0" err="1">
                <a:solidFill>
                  <a:srgbClr val="0000FF"/>
                </a:solidFill>
              </a:rPr>
              <a:t>nông</a:t>
            </a:r>
            <a:endParaRPr lang="en-US" sz="1600" b="1" dirty="0">
              <a:solidFill>
                <a:srgbClr val="0000FF"/>
              </a:solidFill>
              <a:latin typeface=".VnAvant" pitchFamily="34" charset="0"/>
            </a:endParaRPr>
          </a:p>
        </p:txBody>
      </p:sp>
      <p:sp>
        <p:nvSpPr>
          <p:cNvPr id="55374" name="Text Box 78"/>
          <p:cNvSpPr txBox="1">
            <a:spLocks noChangeArrowheads="1"/>
          </p:cNvSpPr>
          <p:nvPr/>
        </p:nvSpPr>
        <p:spPr bwMode="auto">
          <a:xfrm>
            <a:off x="6172200" y="2921000"/>
            <a:ext cx="2743200"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smtClean="0">
                <a:solidFill>
                  <a:srgbClr val="0000FF"/>
                </a:solidFill>
              </a:rPr>
              <a:t>Mọi</a:t>
            </a:r>
            <a:r>
              <a:rPr lang="en-US" sz="1600" b="1" i="1" dirty="0" smtClean="0">
                <a:solidFill>
                  <a:srgbClr val="0000FF"/>
                </a:solidFill>
              </a:rPr>
              <a:t> </a:t>
            </a:r>
            <a:r>
              <a:rPr lang="en-US" sz="1600" b="1" i="1" dirty="0" err="1" smtClean="0">
                <a:solidFill>
                  <a:srgbClr val="0000FF"/>
                </a:solidFill>
              </a:rPr>
              <a:t>lực</a:t>
            </a:r>
            <a:r>
              <a:rPr lang="en-US" sz="1600" b="1" i="1" dirty="0" smtClean="0">
                <a:solidFill>
                  <a:srgbClr val="0000FF"/>
                </a:solidFill>
              </a:rPr>
              <a:t> </a:t>
            </a:r>
            <a:r>
              <a:rPr lang="en-US" sz="1600" b="1" i="1" dirty="0" err="1" smtClean="0">
                <a:solidFill>
                  <a:srgbClr val="0000FF"/>
                </a:solidFill>
              </a:rPr>
              <a:t>lượng</a:t>
            </a:r>
            <a:r>
              <a:rPr lang="en-US" sz="1600" b="1" i="1" dirty="0" smtClean="0">
                <a:solidFill>
                  <a:srgbClr val="0000FF"/>
                </a:solidFill>
              </a:rPr>
              <a:t> </a:t>
            </a:r>
            <a:r>
              <a:rPr lang="en-US" sz="1600" b="1" i="1" dirty="0" err="1" smtClean="0">
                <a:solidFill>
                  <a:srgbClr val="0000FF"/>
                </a:solidFill>
              </a:rPr>
              <a:t>dân</a:t>
            </a:r>
            <a:r>
              <a:rPr lang="en-US" sz="1600" b="1" i="1" dirty="0" smtClean="0">
                <a:solidFill>
                  <a:srgbClr val="0000FF"/>
                </a:solidFill>
              </a:rPr>
              <a:t> </a:t>
            </a:r>
            <a:r>
              <a:rPr lang="en-US" sz="1600" b="1" i="1" dirty="0" err="1" smtClean="0">
                <a:solidFill>
                  <a:srgbClr val="0000FF"/>
                </a:solidFill>
              </a:rPr>
              <a:t>chủ</a:t>
            </a:r>
            <a:r>
              <a:rPr lang="en-US" sz="1600" b="1" i="1" dirty="0" smtClean="0">
                <a:solidFill>
                  <a:srgbClr val="0000FF"/>
                </a:solidFill>
              </a:rPr>
              <a:t> </a:t>
            </a:r>
            <a:r>
              <a:rPr lang="en-US" sz="1600" b="1" i="1" dirty="0" err="1" smtClean="0">
                <a:solidFill>
                  <a:srgbClr val="0000FF"/>
                </a:solidFill>
              </a:rPr>
              <a:t>tiến</a:t>
            </a:r>
            <a:r>
              <a:rPr lang="en-US" sz="1600" b="1" i="1" dirty="0" smtClean="0">
                <a:solidFill>
                  <a:srgbClr val="0000FF"/>
                </a:solidFill>
              </a:rPr>
              <a:t> </a:t>
            </a:r>
            <a:r>
              <a:rPr lang="en-US" sz="1600" b="1" i="1" dirty="0" err="1" smtClean="0">
                <a:solidFill>
                  <a:srgbClr val="0000FF"/>
                </a:solidFill>
              </a:rPr>
              <a:t>bộ</a:t>
            </a:r>
            <a:endParaRPr lang="en-US" sz="1400" b="1" dirty="0">
              <a:solidFill>
                <a:srgbClr val="0000FF"/>
              </a:solidFill>
              <a:latin typeface=".VnAvant" pitchFamily="34" charset="0"/>
            </a:endParaRPr>
          </a:p>
        </p:txBody>
      </p:sp>
      <p:sp>
        <p:nvSpPr>
          <p:cNvPr id="55376" name="Text Box 80"/>
          <p:cNvSpPr txBox="1">
            <a:spLocks noChangeArrowheads="1"/>
          </p:cNvSpPr>
          <p:nvPr/>
        </p:nvSpPr>
        <p:spPr bwMode="auto">
          <a:xfrm>
            <a:off x="3276600" y="3733800"/>
            <a:ext cx="266700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Bí</a:t>
            </a:r>
            <a:r>
              <a:rPr lang="en-US" sz="1600" b="1" i="1" dirty="0">
                <a:solidFill>
                  <a:srgbClr val="0000FF"/>
                </a:solidFill>
              </a:rPr>
              <a:t> </a:t>
            </a:r>
            <a:r>
              <a:rPr lang="en-US" sz="1600" b="1" i="1" dirty="0" err="1">
                <a:solidFill>
                  <a:srgbClr val="0000FF"/>
                </a:solidFill>
              </a:rPr>
              <a:t>mật</a:t>
            </a:r>
            <a:r>
              <a:rPr lang="en-US" sz="1600" b="1" i="1" dirty="0">
                <a:solidFill>
                  <a:srgbClr val="0000FF"/>
                </a:solidFill>
              </a:rPr>
              <a:t>, </a:t>
            </a:r>
            <a:r>
              <a:rPr lang="en-US" sz="1600" b="1" i="1" dirty="0" err="1">
                <a:solidFill>
                  <a:srgbClr val="0000FF"/>
                </a:solidFill>
              </a:rPr>
              <a:t>bất</a:t>
            </a:r>
            <a:r>
              <a:rPr lang="en-US" sz="1600" b="1" i="1" dirty="0">
                <a:solidFill>
                  <a:srgbClr val="0000FF"/>
                </a:solidFill>
              </a:rPr>
              <a:t> </a:t>
            </a:r>
            <a:r>
              <a:rPr lang="en-US" sz="1600" b="1" i="1" dirty="0" err="1">
                <a:solidFill>
                  <a:srgbClr val="0000FF"/>
                </a:solidFill>
              </a:rPr>
              <a:t>hợp</a:t>
            </a:r>
            <a:r>
              <a:rPr lang="en-US" sz="1600" b="1" i="1" dirty="0">
                <a:solidFill>
                  <a:srgbClr val="0000FF"/>
                </a:solidFill>
              </a:rPr>
              <a:t> </a:t>
            </a:r>
            <a:r>
              <a:rPr lang="en-US" sz="1600" b="1" i="1" dirty="0" err="1">
                <a:solidFill>
                  <a:srgbClr val="0000FF"/>
                </a:solidFill>
              </a:rPr>
              <a:t>pháp</a:t>
            </a:r>
            <a:r>
              <a:rPr lang="en-US" sz="1600" b="1" i="1">
                <a:solidFill>
                  <a:srgbClr val="0000FF"/>
                </a:solidFill>
              </a:rPr>
              <a:t> </a:t>
            </a:r>
            <a:endParaRPr lang="en-US" sz="1600" b="1" i="1" dirty="0">
              <a:solidFill>
                <a:srgbClr val="0000FF"/>
              </a:solidFill>
            </a:endParaRPr>
          </a:p>
        </p:txBody>
      </p:sp>
      <p:sp>
        <p:nvSpPr>
          <p:cNvPr id="55377" name="Text Box 81"/>
          <p:cNvSpPr txBox="1">
            <a:spLocks noChangeArrowheads="1"/>
          </p:cNvSpPr>
          <p:nvPr/>
        </p:nvSpPr>
        <p:spPr bwMode="auto">
          <a:xfrm>
            <a:off x="6248400" y="3885572"/>
            <a:ext cx="2438400" cy="7736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2000"/>
              </a:lnSpc>
              <a:spcAft>
                <a:spcPts val="1000"/>
              </a:spcAft>
              <a:buSzPct val="70000"/>
              <a:defRPr/>
            </a:pPr>
            <a:r>
              <a:rPr lang="en-US" b="1" i="1" dirty="0" err="1">
                <a:solidFill>
                  <a:srgbClr val="0000FF"/>
                </a:solidFill>
              </a:rPr>
              <a:t>Hợp</a:t>
            </a:r>
            <a:r>
              <a:rPr lang="en-US" b="1" i="1" dirty="0">
                <a:solidFill>
                  <a:srgbClr val="0000FF"/>
                </a:solidFill>
              </a:rPr>
              <a:t> </a:t>
            </a:r>
            <a:r>
              <a:rPr lang="en-US" b="1" i="1" dirty="0" err="1">
                <a:solidFill>
                  <a:srgbClr val="0000FF"/>
                </a:solidFill>
              </a:rPr>
              <a:t>pháp</a:t>
            </a:r>
            <a:r>
              <a:rPr lang="en-US" b="1" i="1" dirty="0">
                <a:solidFill>
                  <a:srgbClr val="0000FF"/>
                </a:solidFill>
              </a:rPr>
              <a:t>, </a:t>
            </a:r>
            <a:r>
              <a:rPr lang="en-US" b="1" i="1" dirty="0" err="1">
                <a:solidFill>
                  <a:srgbClr val="0000FF"/>
                </a:solidFill>
              </a:rPr>
              <a:t>nửa</a:t>
            </a:r>
            <a:r>
              <a:rPr lang="en-US" b="1" i="1" dirty="0">
                <a:solidFill>
                  <a:srgbClr val="0000FF"/>
                </a:solidFill>
              </a:rPr>
              <a:t> </a:t>
            </a:r>
            <a:r>
              <a:rPr lang="en-US" b="1" i="1" err="1">
                <a:solidFill>
                  <a:srgbClr val="0000FF"/>
                </a:solidFill>
              </a:rPr>
              <a:t>hợp</a:t>
            </a:r>
            <a:r>
              <a:rPr lang="en-US" b="1" i="1">
                <a:solidFill>
                  <a:srgbClr val="0000FF"/>
                </a:solidFill>
              </a:rPr>
              <a:t> pháp, </a:t>
            </a:r>
            <a:r>
              <a:rPr lang="en-US" b="1" i="1" dirty="0" err="1">
                <a:solidFill>
                  <a:srgbClr val="0000FF"/>
                </a:solidFill>
              </a:rPr>
              <a:t>công</a:t>
            </a:r>
            <a:r>
              <a:rPr lang="en-US" b="1" i="1" dirty="0">
                <a:solidFill>
                  <a:srgbClr val="0000FF"/>
                </a:solidFill>
              </a:rPr>
              <a:t> </a:t>
            </a:r>
            <a:r>
              <a:rPr lang="en-US" b="1" i="1" dirty="0" err="1">
                <a:solidFill>
                  <a:srgbClr val="0000FF"/>
                </a:solidFill>
              </a:rPr>
              <a:t>khai</a:t>
            </a:r>
            <a:r>
              <a:rPr lang="en-US" b="1" i="1" dirty="0">
                <a:solidFill>
                  <a:srgbClr val="0000FF"/>
                </a:solidFill>
              </a:rPr>
              <a:t>  hay </a:t>
            </a:r>
            <a:r>
              <a:rPr lang="en-US" b="1" i="1" dirty="0" err="1">
                <a:solidFill>
                  <a:srgbClr val="0000FF"/>
                </a:solidFill>
              </a:rPr>
              <a:t>nửa</a:t>
            </a:r>
            <a:r>
              <a:rPr lang="en-US" b="1" i="1" dirty="0">
                <a:solidFill>
                  <a:srgbClr val="0000FF"/>
                </a:solidFill>
              </a:rPr>
              <a:t> </a:t>
            </a:r>
            <a:r>
              <a:rPr lang="en-US" b="1" i="1" dirty="0" err="1">
                <a:solidFill>
                  <a:srgbClr val="0000FF"/>
                </a:solidFill>
              </a:rPr>
              <a:t>công</a:t>
            </a:r>
            <a:r>
              <a:rPr lang="en-US" b="1" i="1" dirty="0">
                <a:solidFill>
                  <a:srgbClr val="0000FF"/>
                </a:solidFill>
              </a:rPr>
              <a:t> </a:t>
            </a:r>
            <a:r>
              <a:rPr lang="en-US" b="1" i="1" dirty="0" err="1">
                <a:solidFill>
                  <a:srgbClr val="0000FF"/>
                </a:solidFill>
              </a:rPr>
              <a:t>khai</a:t>
            </a:r>
            <a:r>
              <a:rPr lang="en-US" b="1" i="1" dirty="0">
                <a:solidFill>
                  <a:srgbClr val="0000FF"/>
                </a:solidFill>
              </a:rPr>
              <a:t>.</a:t>
            </a:r>
            <a:endParaRPr lang="en-US" sz="1600" b="1" dirty="0">
              <a:solidFill>
                <a:srgbClr val="0000FF"/>
              </a:solidFill>
              <a:latin typeface=".VnAvant" pitchFamily="34" charset="0"/>
            </a:endParaRPr>
          </a:p>
        </p:txBody>
      </p:sp>
      <p:sp>
        <p:nvSpPr>
          <p:cNvPr id="55378" name="Text Box 82"/>
          <p:cNvSpPr txBox="1">
            <a:spLocks noChangeArrowheads="1"/>
          </p:cNvSpPr>
          <p:nvPr/>
        </p:nvSpPr>
        <p:spPr bwMode="auto">
          <a:xfrm>
            <a:off x="3276600" y="5257800"/>
            <a:ext cx="2667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i="1" err="1">
                <a:solidFill>
                  <a:srgbClr val="0000FF"/>
                </a:solidFill>
              </a:rPr>
              <a:t>Công</a:t>
            </a:r>
            <a:r>
              <a:rPr lang="en-US" b="1" i="1">
                <a:solidFill>
                  <a:srgbClr val="0000FF"/>
                </a:solidFill>
              </a:rPr>
              <a:t> nhân,</a:t>
            </a:r>
            <a:endParaRPr lang="en-US" b="1" i="1" dirty="0">
              <a:solidFill>
                <a:srgbClr val="0000FF"/>
              </a:solidFill>
            </a:endParaRPr>
          </a:p>
          <a:p>
            <a:pPr algn="ctr">
              <a:defRPr/>
            </a:pPr>
            <a:r>
              <a:rPr lang="en-US" b="1" i="1" dirty="0" err="1">
                <a:solidFill>
                  <a:srgbClr val="0000FF"/>
                </a:solidFill>
              </a:rPr>
              <a:t>Nông</a:t>
            </a:r>
            <a:r>
              <a:rPr lang="en-US" b="1" i="1" dirty="0">
                <a:solidFill>
                  <a:srgbClr val="0000FF"/>
                </a:solidFill>
              </a:rPr>
              <a:t> </a:t>
            </a:r>
            <a:r>
              <a:rPr lang="en-US" b="1" i="1" dirty="0" err="1">
                <a:solidFill>
                  <a:srgbClr val="0000FF"/>
                </a:solidFill>
              </a:rPr>
              <a:t>dân</a:t>
            </a:r>
            <a:endParaRPr lang="en-US" sz="1600" b="1" dirty="0">
              <a:solidFill>
                <a:srgbClr val="0000FF"/>
              </a:solidFill>
              <a:latin typeface=".VnAvant" pitchFamily="34" charset="0"/>
            </a:endParaRPr>
          </a:p>
        </p:txBody>
      </p:sp>
      <p:sp>
        <p:nvSpPr>
          <p:cNvPr id="55379" name="Text Box 83"/>
          <p:cNvSpPr txBox="1">
            <a:spLocks noChangeArrowheads="1"/>
          </p:cNvSpPr>
          <p:nvPr/>
        </p:nvSpPr>
        <p:spPr bwMode="auto">
          <a:xfrm>
            <a:off x="6172200" y="5181600"/>
            <a:ext cx="2667000" cy="825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err="1">
                <a:solidFill>
                  <a:srgbClr val="0000FF"/>
                </a:solidFill>
              </a:rPr>
              <a:t>Đông</a:t>
            </a:r>
            <a:r>
              <a:rPr lang="en-US" sz="1600" b="1" i="1">
                <a:solidFill>
                  <a:srgbClr val="0000FF"/>
                </a:solidFill>
              </a:rPr>
              <a:t> đảo, </a:t>
            </a:r>
            <a:r>
              <a:rPr lang="en-US" sz="1600" b="1" i="1" dirty="0" err="1">
                <a:solidFill>
                  <a:srgbClr val="0000FF"/>
                </a:solidFill>
              </a:rPr>
              <a:t>không</a:t>
            </a:r>
            <a:r>
              <a:rPr lang="en-US" sz="1600" b="1" i="1" dirty="0">
                <a:solidFill>
                  <a:srgbClr val="0000FF"/>
                </a:solidFill>
              </a:rPr>
              <a:t> </a:t>
            </a:r>
            <a:r>
              <a:rPr lang="en-US" sz="1600" b="1" i="1" dirty="0" err="1">
                <a:solidFill>
                  <a:srgbClr val="0000FF"/>
                </a:solidFill>
              </a:rPr>
              <a:t>phân</a:t>
            </a:r>
            <a:r>
              <a:rPr lang="en-US" sz="1600" b="1" i="1" dirty="0">
                <a:solidFill>
                  <a:srgbClr val="0000FF"/>
                </a:solidFill>
              </a:rPr>
              <a:t> </a:t>
            </a:r>
            <a:r>
              <a:rPr lang="en-US" sz="1600" b="1" i="1" dirty="0" err="1">
                <a:solidFill>
                  <a:srgbClr val="0000FF"/>
                </a:solidFill>
              </a:rPr>
              <a:t>biệt</a:t>
            </a:r>
            <a:r>
              <a:rPr lang="en-US" sz="1600" b="1" i="1" dirty="0">
                <a:solidFill>
                  <a:srgbClr val="0000FF"/>
                </a:solidFill>
              </a:rPr>
              <a:t> </a:t>
            </a:r>
            <a:r>
              <a:rPr lang="en-US" sz="1600" b="1" i="1" err="1">
                <a:solidFill>
                  <a:srgbClr val="0000FF"/>
                </a:solidFill>
              </a:rPr>
              <a:t>thành</a:t>
            </a:r>
            <a:r>
              <a:rPr lang="en-US" sz="1600" b="1" i="1">
                <a:solidFill>
                  <a:srgbClr val="0000FF"/>
                </a:solidFill>
              </a:rPr>
              <a:t> phần, </a:t>
            </a:r>
            <a:r>
              <a:rPr lang="en-US" sz="1600" b="1" i="1" dirty="0" err="1">
                <a:solidFill>
                  <a:srgbClr val="0000FF"/>
                </a:solidFill>
              </a:rPr>
              <a:t>giai</a:t>
            </a:r>
            <a:r>
              <a:rPr lang="en-US" sz="1600" b="1" i="1" dirty="0">
                <a:solidFill>
                  <a:srgbClr val="0000FF"/>
                </a:solidFill>
              </a:rPr>
              <a:t> </a:t>
            </a:r>
            <a:r>
              <a:rPr lang="en-US" sz="1600" b="1" i="1" dirty="0" err="1">
                <a:solidFill>
                  <a:srgbClr val="0000FF"/>
                </a:solidFill>
              </a:rPr>
              <a:t>cấp</a:t>
            </a:r>
            <a:r>
              <a:rPr lang="en-US" sz="1600" b="1" i="1" dirty="0">
                <a:solidFill>
                  <a:srgbClr val="0000FF"/>
                </a:solidFill>
              </a:rPr>
              <a:t>,…. </a:t>
            </a:r>
            <a:endParaRPr lang="en-US" sz="1600" b="1" dirty="0">
              <a:solidFill>
                <a:srgbClr val="0000FF"/>
              </a:solidFill>
              <a:latin typeface=".VnAvant" pitchFamily="34" charset="0"/>
            </a:endParaRPr>
          </a:p>
        </p:txBody>
      </p:sp>
    </p:spTree>
    <p:extLst>
      <p:ext uri="{BB962C8B-B14F-4D97-AF65-F5344CB8AC3E}">
        <p14:creationId xmlns:p14="http://schemas.microsoft.com/office/powerpoint/2010/main" val="297875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366"/>
                                        </p:tgtEl>
                                        <p:attrNameLst>
                                          <p:attrName>style.visibility</p:attrName>
                                        </p:attrNameLst>
                                      </p:cBhvr>
                                      <p:to>
                                        <p:strVal val="visible"/>
                                      </p:to>
                                    </p:set>
                                    <p:animEffect transition="in" filter="circle(in)">
                                      <p:cBhvr>
                                        <p:cTn id="7" dur="2000"/>
                                        <p:tgtEl>
                                          <p:spTgt spid="5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369"/>
                                        </p:tgtEl>
                                        <p:attrNameLst>
                                          <p:attrName>style.visibility</p:attrName>
                                        </p:attrNameLst>
                                      </p:cBhvr>
                                      <p:to>
                                        <p:strVal val="visible"/>
                                      </p:to>
                                    </p:set>
                                    <p:animEffect transition="in" filter="circle(in)">
                                      <p:cBhvr>
                                        <p:cTn id="12" dur="2000"/>
                                        <p:tgtEl>
                                          <p:spTgt spid="55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370"/>
                                        </p:tgtEl>
                                        <p:attrNameLst>
                                          <p:attrName>style.visibility</p:attrName>
                                        </p:attrNameLst>
                                      </p:cBhvr>
                                      <p:to>
                                        <p:strVal val="visible"/>
                                      </p:to>
                                    </p:set>
                                    <p:anim calcmode="lin" valueType="num">
                                      <p:cBhvr additive="base">
                                        <p:cTn id="17" dur="500" fill="hold"/>
                                        <p:tgtEl>
                                          <p:spTgt spid="55370"/>
                                        </p:tgtEl>
                                        <p:attrNameLst>
                                          <p:attrName>ppt_x</p:attrName>
                                        </p:attrNameLst>
                                      </p:cBhvr>
                                      <p:tavLst>
                                        <p:tav tm="0">
                                          <p:val>
                                            <p:strVal val="#ppt_x"/>
                                          </p:val>
                                        </p:tav>
                                        <p:tav tm="100000">
                                          <p:val>
                                            <p:strVal val="#ppt_x"/>
                                          </p:val>
                                        </p:tav>
                                      </p:tavLst>
                                    </p:anim>
                                    <p:anim calcmode="lin" valueType="num">
                                      <p:cBhvr additive="base">
                                        <p:cTn id="18" dur="500" fill="hold"/>
                                        <p:tgtEl>
                                          <p:spTgt spid="5537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371"/>
                                        </p:tgtEl>
                                        <p:attrNameLst>
                                          <p:attrName>style.visibility</p:attrName>
                                        </p:attrNameLst>
                                      </p:cBhvr>
                                      <p:to>
                                        <p:strVal val="visible"/>
                                      </p:to>
                                    </p:set>
                                    <p:anim calcmode="lin" valueType="num">
                                      <p:cBhvr additive="base">
                                        <p:cTn id="23" dur="500" fill="hold"/>
                                        <p:tgtEl>
                                          <p:spTgt spid="55371"/>
                                        </p:tgtEl>
                                        <p:attrNameLst>
                                          <p:attrName>ppt_x</p:attrName>
                                        </p:attrNameLst>
                                      </p:cBhvr>
                                      <p:tavLst>
                                        <p:tav tm="0">
                                          <p:val>
                                            <p:strVal val="#ppt_x"/>
                                          </p:val>
                                        </p:tav>
                                        <p:tav tm="100000">
                                          <p:val>
                                            <p:strVal val="#ppt_x"/>
                                          </p:val>
                                        </p:tav>
                                      </p:tavLst>
                                    </p:anim>
                                    <p:anim calcmode="lin" valueType="num">
                                      <p:cBhvr additive="base">
                                        <p:cTn id="24" dur="500" fill="hold"/>
                                        <p:tgtEl>
                                          <p:spTgt spid="5537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5373"/>
                                        </p:tgtEl>
                                        <p:attrNameLst>
                                          <p:attrName>style.visibility</p:attrName>
                                        </p:attrNameLst>
                                      </p:cBhvr>
                                      <p:to>
                                        <p:strVal val="visible"/>
                                      </p:to>
                                    </p:set>
                                    <p:animEffect transition="in" filter="barn(inVertical)">
                                      <p:cBhvr>
                                        <p:cTn id="29" dur="500"/>
                                        <p:tgtEl>
                                          <p:spTgt spid="553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5374"/>
                                        </p:tgtEl>
                                        <p:attrNameLst>
                                          <p:attrName>style.visibility</p:attrName>
                                        </p:attrNameLst>
                                      </p:cBhvr>
                                      <p:to>
                                        <p:strVal val="visible"/>
                                      </p:to>
                                    </p:set>
                                    <p:animEffect transition="in" filter="barn(inVertical)">
                                      <p:cBhvr>
                                        <p:cTn id="34" dur="500"/>
                                        <p:tgtEl>
                                          <p:spTgt spid="553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5376"/>
                                        </p:tgtEl>
                                        <p:attrNameLst>
                                          <p:attrName>style.visibility</p:attrName>
                                        </p:attrNameLst>
                                      </p:cBhvr>
                                      <p:to>
                                        <p:strVal val="visible"/>
                                      </p:to>
                                    </p:set>
                                    <p:anim calcmode="lin" valueType="num">
                                      <p:cBhvr>
                                        <p:cTn id="39" dur="500" fill="hold"/>
                                        <p:tgtEl>
                                          <p:spTgt spid="55376"/>
                                        </p:tgtEl>
                                        <p:attrNameLst>
                                          <p:attrName>ppt_w</p:attrName>
                                        </p:attrNameLst>
                                      </p:cBhvr>
                                      <p:tavLst>
                                        <p:tav tm="0">
                                          <p:val>
                                            <p:fltVal val="0"/>
                                          </p:val>
                                        </p:tav>
                                        <p:tav tm="100000">
                                          <p:val>
                                            <p:strVal val="#ppt_w"/>
                                          </p:val>
                                        </p:tav>
                                      </p:tavLst>
                                    </p:anim>
                                    <p:anim calcmode="lin" valueType="num">
                                      <p:cBhvr>
                                        <p:cTn id="40" dur="500" fill="hold"/>
                                        <p:tgtEl>
                                          <p:spTgt spid="55376"/>
                                        </p:tgtEl>
                                        <p:attrNameLst>
                                          <p:attrName>ppt_h</p:attrName>
                                        </p:attrNameLst>
                                      </p:cBhvr>
                                      <p:tavLst>
                                        <p:tav tm="0">
                                          <p:val>
                                            <p:fltVal val="0"/>
                                          </p:val>
                                        </p:tav>
                                        <p:tav tm="100000">
                                          <p:val>
                                            <p:strVal val="#ppt_h"/>
                                          </p:val>
                                        </p:tav>
                                      </p:tavLst>
                                    </p:anim>
                                    <p:animEffect transition="in" filter="fade">
                                      <p:cBhvr>
                                        <p:cTn id="41" dur="500"/>
                                        <p:tgtEl>
                                          <p:spTgt spid="553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5377"/>
                                        </p:tgtEl>
                                        <p:attrNameLst>
                                          <p:attrName>style.visibility</p:attrName>
                                        </p:attrNameLst>
                                      </p:cBhvr>
                                      <p:to>
                                        <p:strVal val="visible"/>
                                      </p:to>
                                    </p:set>
                                    <p:anim calcmode="lin" valueType="num">
                                      <p:cBhvr>
                                        <p:cTn id="46" dur="500" fill="hold"/>
                                        <p:tgtEl>
                                          <p:spTgt spid="55377"/>
                                        </p:tgtEl>
                                        <p:attrNameLst>
                                          <p:attrName>ppt_w</p:attrName>
                                        </p:attrNameLst>
                                      </p:cBhvr>
                                      <p:tavLst>
                                        <p:tav tm="0">
                                          <p:val>
                                            <p:fltVal val="0"/>
                                          </p:val>
                                        </p:tav>
                                        <p:tav tm="100000">
                                          <p:val>
                                            <p:strVal val="#ppt_w"/>
                                          </p:val>
                                        </p:tav>
                                      </p:tavLst>
                                    </p:anim>
                                    <p:anim calcmode="lin" valueType="num">
                                      <p:cBhvr>
                                        <p:cTn id="47" dur="500" fill="hold"/>
                                        <p:tgtEl>
                                          <p:spTgt spid="55377"/>
                                        </p:tgtEl>
                                        <p:attrNameLst>
                                          <p:attrName>ppt_h</p:attrName>
                                        </p:attrNameLst>
                                      </p:cBhvr>
                                      <p:tavLst>
                                        <p:tav tm="0">
                                          <p:val>
                                            <p:fltVal val="0"/>
                                          </p:val>
                                        </p:tav>
                                        <p:tav tm="100000">
                                          <p:val>
                                            <p:strVal val="#ppt_h"/>
                                          </p:val>
                                        </p:tav>
                                      </p:tavLst>
                                    </p:anim>
                                    <p:animEffect transition="in" filter="fade">
                                      <p:cBhvr>
                                        <p:cTn id="48" dur="500"/>
                                        <p:tgtEl>
                                          <p:spTgt spid="553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5378"/>
                                        </p:tgtEl>
                                        <p:attrNameLst>
                                          <p:attrName>style.visibility</p:attrName>
                                        </p:attrNameLst>
                                      </p:cBhvr>
                                      <p:to>
                                        <p:strVal val="visible"/>
                                      </p:to>
                                    </p:set>
                                    <p:animEffect transition="in" filter="wipe(down)">
                                      <p:cBhvr>
                                        <p:cTn id="53" dur="580">
                                          <p:stCondLst>
                                            <p:cond delay="0"/>
                                          </p:stCondLst>
                                        </p:cTn>
                                        <p:tgtEl>
                                          <p:spTgt spid="55378"/>
                                        </p:tgtEl>
                                      </p:cBhvr>
                                    </p:animEffect>
                                    <p:anim calcmode="lin" valueType="num">
                                      <p:cBhvr>
                                        <p:cTn id="54" dur="1822" tmFilter="0,0; 0.14,0.36; 0.43,0.73; 0.71,0.91; 1.0,1.0">
                                          <p:stCondLst>
                                            <p:cond delay="0"/>
                                          </p:stCondLst>
                                        </p:cTn>
                                        <p:tgtEl>
                                          <p:spTgt spid="5537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537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537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537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5378"/>
                                        </p:tgtEl>
                                        <p:attrNameLst>
                                          <p:attrName>ppt_y</p:attrName>
                                        </p:attrNameLst>
                                      </p:cBhvr>
                                      <p:tavLst>
                                        <p:tav tm="0" fmla="#ppt_y-sin(pi*$)/81">
                                          <p:val>
                                            <p:fltVal val="0"/>
                                          </p:val>
                                        </p:tav>
                                        <p:tav tm="100000">
                                          <p:val>
                                            <p:fltVal val="1"/>
                                          </p:val>
                                        </p:tav>
                                      </p:tavLst>
                                    </p:anim>
                                    <p:animScale>
                                      <p:cBhvr>
                                        <p:cTn id="59" dur="26">
                                          <p:stCondLst>
                                            <p:cond delay="650"/>
                                          </p:stCondLst>
                                        </p:cTn>
                                        <p:tgtEl>
                                          <p:spTgt spid="55378"/>
                                        </p:tgtEl>
                                      </p:cBhvr>
                                      <p:to x="100000" y="60000"/>
                                    </p:animScale>
                                    <p:animScale>
                                      <p:cBhvr>
                                        <p:cTn id="60" dur="166" decel="50000">
                                          <p:stCondLst>
                                            <p:cond delay="676"/>
                                          </p:stCondLst>
                                        </p:cTn>
                                        <p:tgtEl>
                                          <p:spTgt spid="55378"/>
                                        </p:tgtEl>
                                      </p:cBhvr>
                                      <p:to x="100000" y="100000"/>
                                    </p:animScale>
                                    <p:animScale>
                                      <p:cBhvr>
                                        <p:cTn id="61" dur="26">
                                          <p:stCondLst>
                                            <p:cond delay="1312"/>
                                          </p:stCondLst>
                                        </p:cTn>
                                        <p:tgtEl>
                                          <p:spTgt spid="55378"/>
                                        </p:tgtEl>
                                      </p:cBhvr>
                                      <p:to x="100000" y="80000"/>
                                    </p:animScale>
                                    <p:animScale>
                                      <p:cBhvr>
                                        <p:cTn id="62" dur="166" decel="50000">
                                          <p:stCondLst>
                                            <p:cond delay="1338"/>
                                          </p:stCondLst>
                                        </p:cTn>
                                        <p:tgtEl>
                                          <p:spTgt spid="55378"/>
                                        </p:tgtEl>
                                      </p:cBhvr>
                                      <p:to x="100000" y="100000"/>
                                    </p:animScale>
                                    <p:animScale>
                                      <p:cBhvr>
                                        <p:cTn id="63" dur="26">
                                          <p:stCondLst>
                                            <p:cond delay="1642"/>
                                          </p:stCondLst>
                                        </p:cTn>
                                        <p:tgtEl>
                                          <p:spTgt spid="55378"/>
                                        </p:tgtEl>
                                      </p:cBhvr>
                                      <p:to x="100000" y="90000"/>
                                    </p:animScale>
                                    <p:animScale>
                                      <p:cBhvr>
                                        <p:cTn id="64" dur="166" decel="50000">
                                          <p:stCondLst>
                                            <p:cond delay="1668"/>
                                          </p:stCondLst>
                                        </p:cTn>
                                        <p:tgtEl>
                                          <p:spTgt spid="55378"/>
                                        </p:tgtEl>
                                      </p:cBhvr>
                                      <p:to x="100000" y="100000"/>
                                    </p:animScale>
                                    <p:animScale>
                                      <p:cBhvr>
                                        <p:cTn id="65" dur="26">
                                          <p:stCondLst>
                                            <p:cond delay="1808"/>
                                          </p:stCondLst>
                                        </p:cTn>
                                        <p:tgtEl>
                                          <p:spTgt spid="55378"/>
                                        </p:tgtEl>
                                      </p:cBhvr>
                                      <p:to x="100000" y="95000"/>
                                    </p:animScale>
                                    <p:animScale>
                                      <p:cBhvr>
                                        <p:cTn id="66" dur="166" decel="50000">
                                          <p:stCondLst>
                                            <p:cond delay="1834"/>
                                          </p:stCondLst>
                                        </p:cTn>
                                        <p:tgtEl>
                                          <p:spTgt spid="55378"/>
                                        </p:tgtEl>
                                      </p:cBhvr>
                                      <p:to x="100000" y="100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55379"/>
                                        </p:tgtEl>
                                        <p:attrNameLst>
                                          <p:attrName>style.visibility</p:attrName>
                                        </p:attrNameLst>
                                      </p:cBhvr>
                                      <p:to>
                                        <p:strVal val="visible"/>
                                      </p:to>
                                    </p:set>
                                    <p:animEffect transition="in" filter="wipe(down)">
                                      <p:cBhvr>
                                        <p:cTn id="71" dur="580">
                                          <p:stCondLst>
                                            <p:cond delay="0"/>
                                          </p:stCondLst>
                                        </p:cTn>
                                        <p:tgtEl>
                                          <p:spTgt spid="55379"/>
                                        </p:tgtEl>
                                      </p:cBhvr>
                                    </p:animEffect>
                                    <p:anim calcmode="lin" valueType="num">
                                      <p:cBhvr>
                                        <p:cTn id="72" dur="1822" tmFilter="0,0; 0.14,0.36; 0.43,0.73; 0.71,0.91; 1.0,1.0">
                                          <p:stCondLst>
                                            <p:cond delay="0"/>
                                          </p:stCondLst>
                                        </p:cTn>
                                        <p:tgtEl>
                                          <p:spTgt spid="5537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537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537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537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5379"/>
                                        </p:tgtEl>
                                        <p:attrNameLst>
                                          <p:attrName>ppt_y</p:attrName>
                                        </p:attrNameLst>
                                      </p:cBhvr>
                                      <p:tavLst>
                                        <p:tav tm="0" fmla="#ppt_y-sin(pi*$)/81">
                                          <p:val>
                                            <p:fltVal val="0"/>
                                          </p:val>
                                        </p:tav>
                                        <p:tav tm="100000">
                                          <p:val>
                                            <p:fltVal val="1"/>
                                          </p:val>
                                        </p:tav>
                                      </p:tavLst>
                                    </p:anim>
                                    <p:animScale>
                                      <p:cBhvr>
                                        <p:cTn id="77" dur="26">
                                          <p:stCondLst>
                                            <p:cond delay="650"/>
                                          </p:stCondLst>
                                        </p:cTn>
                                        <p:tgtEl>
                                          <p:spTgt spid="55379"/>
                                        </p:tgtEl>
                                      </p:cBhvr>
                                      <p:to x="100000" y="60000"/>
                                    </p:animScale>
                                    <p:animScale>
                                      <p:cBhvr>
                                        <p:cTn id="78" dur="166" decel="50000">
                                          <p:stCondLst>
                                            <p:cond delay="676"/>
                                          </p:stCondLst>
                                        </p:cTn>
                                        <p:tgtEl>
                                          <p:spTgt spid="55379"/>
                                        </p:tgtEl>
                                      </p:cBhvr>
                                      <p:to x="100000" y="100000"/>
                                    </p:animScale>
                                    <p:animScale>
                                      <p:cBhvr>
                                        <p:cTn id="79" dur="26">
                                          <p:stCondLst>
                                            <p:cond delay="1312"/>
                                          </p:stCondLst>
                                        </p:cTn>
                                        <p:tgtEl>
                                          <p:spTgt spid="55379"/>
                                        </p:tgtEl>
                                      </p:cBhvr>
                                      <p:to x="100000" y="80000"/>
                                    </p:animScale>
                                    <p:animScale>
                                      <p:cBhvr>
                                        <p:cTn id="80" dur="166" decel="50000">
                                          <p:stCondLst>
                                            <p:cond delay="1338"/>
                                          </p:stCondLst>
                                        </p:cTn>
                                        <p:tgtEl>
                                          <p:spTgt spid="55379"/>
                                        </p:tgtEl>
                                      </p:cBhvr>
                                      <p:to x="100000" y="100000"/>
                                    </p:animScale>
                                    <p:animScale>
                                      <p:cBhvr>
                                        <p:cTn id="81" dur="26">
                                          <p:stCondLst>
                                            <p:cond delay="1642"/>
                                          </p:stCondLst>
                                        </p:cTn>
                                        <p:tgtEl>
                                          <p:spTgt spid="55379"/>
                                        </p:tgtEl>
                                      </p:cBhvr>
                                      <p:to x="100000" y="90000"/>
                                    </p:animScale>
                                    <p:animScale>
                                      <p:cBhvr>
                                        <p:cTn id="82" dur="166" decel="50000">
                                          <p:stCondLst>
                                            <p:cond delay="1668"/>
                                          </p:stCondLst>
                                        </p:cTn>
                                        <p:tgtEl>
                                          <p:spTgt spid="55379"/>
                                        </p:tgtEl>
                                      </p:cBhvr>
                                      <p:to x="100000" y="100000"/>
                                    </p:animScale>
                                    <p:animScale>
                                      <p:cBhvr>
                                        <p:cTn id="83" dur="26">
                                          <p:stCondLst>
                                            <p:cond delay="1808"/>
                                          </p:stCondLst>
                                        </p:cTn>
                                        <p:tgtEl>
                                          <p:spTgt spid="55379"/>
                                        </p:tgtEl>
                                      </p:cBhvr>
                                      <p:to x="100000" y="95000"/>
                                    </p:animScale>
                                    <p:animScale>
                                      <p:cBhvr>
                                        <p:cTn id="84" dur="166" decel="50000">
                                          <p:stCondLst>
                                            <p:cond delay="1834"/>
                                          </p:stCondLst>
                                        </p:cTn>
                                        <p:tgtEl>
                                          <p:spTgt spid="553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66" grpId="0"/>
      <p:bldP spid="55369" grpId="0"/>
      <p:bldP spid="55370" grpId="0"/>
      <p:bldP spid="55371" grpId="0"/>
      <p:bldP spid="55373" grpId="0"/>
      <p:bldP spid="55374" grpId="0"/>
      <p:bldP spid="55376" grpId="0"/>
      <p:bldP spid="55377" grpId="0"/>
      <p:bldP spid="55378" grpId="0"/>
      <p:bldP spid="553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ChangeArrowheads="1"/>
          </p:cNvSpPr>
          <p:nvPr/>
        </p:nvSpPr>
        <p:spPr bwMode="auto">
          <a:xfrm>
            <a:off x="215900" y="215900"/>
            <a:ext cx="8712200" cy="936625"/>
          </a:xfrm>
          <a:prstGeom prst="roundRect">
            <a:avLst>
              <a:gd name="adj" fmla="val 16667"/>
            </a:avLst>
          </a:prstGeom>
          <a:noFill/>
          <a:ln w="9525">
            <a:solidFill>
              <a:srgbClr val="3465AF"/>
            </a:solidFill>
            <a:round/>
            <a:headEnd/>
            <a:tailEnd/>
          </a:ln>
          <a:effectLst/>
        </p:spPr>
        <p:txBody>
          <a:bodyPr wrap="none" lIns="90000" tIns="45000" rIns="90000" bIns="45000" anchor="ctr"/>
          <a:lstStyle/>
          <a:p>
            <a:pPr algn="ctr" defTabSz="449263" eaLnBrk="1" hangingPunct="1">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3600" b="1">
                <a:solidFill>
                  <a:srgbClr val="FF0000"/>
                </a:solidFill>
                <a:latin typeface="Calibri" pitchFamily="34" charset="0"/>
                <a:ea typeface="Lucida Sans Unicode" pitchFamily="34" charset="0"/>
                <a:cs typeface="Lucida Sans Unicode" pitchFamily="34" charset="0"/>
              </a:rPr>
              <a:t>HƯỚNG DẪN VỀ NHÀ</a:t>
            </a:r>
          </a:p>
        </p:txBody>
      </p:sp>
      <p:sp>
        <p:nvSpPr>
          <p:cNvPr id="34819" name="Rectangle 5"/>
          <p:cNvSpPr>
            <a:spLocks noChangeArrowheads="1"/>
          </p:cNvSpPr>
          <p:nvPr/>
        </p:nvSpPr>
        <p:spPr bwMode="auto">
          <a:xfrm>
            <a:off x="228600" y="1295400"/>
            <a:ext cx="8567738" cy="4343400"/>
          </a:xfrm>
          <a:prstGeom prst="rect">
            <a:avLst/>
          </a:prstGeom>
          <a:solidFill>
            <a:schemeClr val="accent3">
              <a:lumMod val="20000"/>
              <a:lumOff val="80000"/>
            </a:schemeClr>
          </a:solidFill>
          <a:ln w="9525">
            <a:solidFill>
              <a:srgbClr val="3465AF"/>
            </a:solidFill>
            <a:round/>
            <a:headEnd/>
            <a:tailEnd/>
          </a:ln>
          <a:effectLst/>
        </p:spPr>
        <p:txBody>
          <a:bodyPr wrap="none" lIns="90000" tIns="45000" rIns="90000" bIns="45000" anchor="ctr"/>
          <a:lstStyle/>
          <a:p>
            <a:pPr defTabSz="449263" eaLnBrk="1" hangingPunct="1">
              <a:buClr>
                <a:srgbClr val="000000"/>
              </a:buClr>
              <a:buSzPct val="100000"/>
              <a:buFont typeface="Times New Roman" pitchFamily="18" charset="0"/>
              <a:buNone/>
            </a:pPr>
            <a:r>
              <a:rPr lang="vi-VN" sz="2800">
                <a:solidFill>
                  <a:srgbClr val="0000FF"/>
                </a:solidFill>
                <a:ea typeface="Lucida Sans Unicode" pitchFamily="34" charset="0"/>
                <a:cs typeface="Lucida Sans Unicode" pitchFamily="34" charset="0"/>
              </a:rPr>
              <a:t>1. Học bài </a:t>
            </a:r>
            <a:r>
              <a:rPr lang="en-US" sz="2800">
                <a:solidFill>
                  <a:srgbClr val="0000FF"/>
                </a:solidFill>
                <a:ea typeface="Lucida Sans Unicode" pitchFamily="34" charset="0"/>
                <a:cs typeface="Lucida Sans Unicode" pitchFamily="34" charset="0"/>
              </a:rPr>
              <a:t>cũ</a:t>
            </a:r>
            <a:r>
              <a:rPr lang="vi-VN" sz="2800">
                <a:solidFill>
                  <a:srgbClr val="0000FF"/>
                </a:solidFill>
                <a:ea typeface="Lucida Sans Unicode" pitchFamily="34" charset="0"/>
                <a:cs typeface="Lucida Sans Unicode" pitchFamily="34" charset="0"/>
              </a:rPr>
              <a:t>.</a:t>
            </a:r>
          </a:p>
          <a:p>
            <a:pPr defTabSz="449263" eaLnBrk="1" hangingPunct="1">
              <a:buClr>
                <a:srgbClr val="000000"/>
              </a:buClr>
              <a:buSzPct val="100000"/>
              <a:buFont typeface="Times New Roman" pitchFamily="18" charset="0"/>
              <a:buNone/>
            </a:pPr>
            <a:r>
              <a:rPr lang="vi-VN" sz="2800">
                <a:solidFill>
                  <a:srgbClr val="0000FF"/>
                </a:solidFill>
                <a:ea typeface="Lucida Sans Unicode" pitchFamily="34" charset="0"/>
                <a:cs typeface="Lucida Sans Unicode" pitchFamily="34" charset="0"/>
              </a:rPr>
              <a:t>2.</a:t>
            </a:r>
            <a:r>
              <a:rPr lang="en-US" sz="2800">
                <a:solidFill>
                  <a:srgbClr val="0000FF"/>
                </a:solidFill>
                <a:ea typeface="Lucida Sans Unicode" pitchFamily="34" charset="0"/>
                <a:cs typeface="Lucida Sans Unicode" pitchFamily="34" charset="0"/>
              </a:rPr>
              <a:t> </a:t>
            </a:r>
            <a:r>
              <a:rPr lang="it-IT" sz="2800">
                <a:solidFill>
                  <a:srgbClr val="0000FF"/>
                </a:solidFill>
              </a:rPr>
              <a:t>Chuẩn bị bài 21:</a:t>
            </a:r>
            <a:r>
              <a:rPr lang="it-IT" sz="2800" b="1">
                <a:solidFill>
                  <a:srgbClr val="0000FF"/>
                </a:solidFill>
              </a:rPr>
              <a:t> VIỆT NAM TRONG NHỮNG </a:t>
            </a:r>
          </a:p>
          <a:p>
            <a:pPr indent="3144838" defTabSz="449263" eaLnBrk="1" hangingPunct="1">
              <a:buClr>
                <a:srgbClr val="000000"/>
              </a:buClr>
              <a:buSzPct val="100000"/>
              <a:buFont typeface="Times New Roman" pitchFamily="18" charset="0"/>
              <a:buNone/>
            </a:pPr>
            <a:r>
              <a:rPr lang="it-IT" sz="2800" b="1">
                <a:solidFill>
                  <a:srgbClr val="0000FF"/>
                </a:solidFill>
              </a:rPr>
              <a:t>NĂM 1939 – 1945.</a:t>
            </a:r>
          </a:p>
          <a:p>
            <a:pPr defTabSz="449263"/>
            <a:r>
              <a:rPr lang="it-IT" sz="2800" b="1">
                <a:solidFill>
                  <a:srgbClr val="0000FF"/>
                </a:solidFill>
              </a:rPr>
              <a:t>- </a:t>
            </a:r>
            <a:r>
              <a:rPr lang="it-IT" sz="2800">
                <a:solidFill>
                  <a:srgbClr val="0000FF"/>
                </a:solidFill>
              </a:rPr>
              <a:t>Hãy cho biết tình hình thế giới và Đông Dương</a:t>
            </a:r>
          </a:p>
          <a:p>
            <a:pPr defTabSz="449263"/>
            <a:r>
              <a:rPr lang="it-IT" sz="2800">
                <a:solidFill>
                  <a:srgbClr val="0000FF"/>
                </a:solidFill>
              </a:rPr>
              <a:t> khi Chiến tranh thế giới thứ hai bùng nổ?</a:t>
            </a:r>
            <a:endParaRPr lang="it-IT" sz="2800" b="1">
              <a:solidFill>
                <a:srgbClr val="0000FF"/>
              </a:solidFill>
            </a:endParaRPr>
          </a:p>
          <a:p>
            <a:pPr defTabSz="449263"/>
            <a:r>
              <a:rPr lang="it-IT" sz="2800" b="1">
                <a:solidFill>
                  <a:srgbClr val="0000FF"/>
                </a:solidFill>
              </a:rPr>
              <a:t>- </a:t>
            </a:r>
            <a:r>
              <a:rPr lang="it-IT" sz="2800">
                <a:solidFill>
                  <a:srgbClr val="0000FF"/>
                </a:solidFill>
              </a:rPr>
              <a:t>Nêu những thủ đoạn của Pháp trong việc áp </a:t>
            </a:r>
          </a:p>
          <a:p>
            <a:pPr defTabSz="449263"/>
            <a:r>
              <a:rPr lang="it-IT" sz="2800">
                <a:solidFill>
                  <a:srgbClr val="0000FF"/>
                </a:solidFill>
              </a:rPr>
              <a:t>bức bóc lột nhân dân ta?</a:t>
            </a:r>
          </a:p>
          <a:p>
            <a:pPr defTabSz="449263"/>
            <a:r>
              <a:rPr lang="it-IT" sz="2800">
                <a:solidFill>
                  <a:srgbClr val="0000FF"/>
                </a:solidFill>
              </a:rPr>
              <a:t>- Nguyên nhân khởi nghĩa Bắc Sơn nổ ra?</a:t>
            </a:r>
          </a:p>
          <a:p>
            <a:pPr defTabSz="449263"/>
            <a:r>
              <a:rPr lang="it-IT" sz="2800">
                <a:solidFill>
                  <a:srgbClr val="0000FF"/>
                </a:solidFill>
              </a:rPr>
              <a:t>- Tại sao cuộc khởi nghĩa Nam Kì bùng nổ?</a:t>
            </a:r>
            <a:endParaRPr lang="vi-VN" sz="2800">
              <a:solidFill>
                <a:srgbClr val="0000FF"/>
              </a:solidFill>
            </a:endParaRPr>
          </a:p>
        </p:txBody>
      </p:sp>
    </p:spTree>
    <p:extLst>
      <p:ext uri="{BB962C8B-B14F-4D97-AF65-F5344CB8AC3E}">
        <p14:creationId xmlns:p14="http://schemas.microsoft.com/office/powerpoint/2010/main" val="322177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6" name="Rectangle 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Tình hình thế giới:</a:t>
            </a:r>
          </a:p>
        </p:txBody>
      </p:sp>
      <p:sp>
        <p:nvSpPr>
          <p:cNvPr id="7" name="Rectangle 6"/>
          <p:cNvSpPr>
            <a:spLocks noChangeArrowheads="1"/>
          </p:cNvSpPr>
          <p:nvPr/>
        </p:nvSpPr>
        <p:spPr bwMode="auto">
          <a:xfrm>
            <a:off x="609600" y="2057400"/>
            <a:ext cx="6987309" cy="1066800"/>
          </a:xfrm>
          <a:prstGeom prst="rect">
            <a:avLst/>
          </a:prstGeom>
          <a:noFill/>
          <a:ln w="9525">
            <a:noFill/>
            <a:miter lim="800000"/>
            <a:headEnd/>
            <a:tailEnd/>
          </a:ln>
          <a:effectLst/>
        </p:spPr>
        <p:txBody>
          <a:bodyPr anchor="ctr"/>
          <a:lstStyle/>
          <a:p>
            <a:pPr algn="ctr"/>
            <a:r>
              <a:rPr lang="en-US" sz="3000" b="1">
                <a:solidFill>
                  <a:srgbClr val="C00000"/>
                </a:solidFill>
                <a:latin typeface="Times New Roman" pitchFamily="18" charset="0"/>
              </a:rPr>
              <a:t>Những điểm cơ bản về tình hình thế giới từ 1936 – 1939?</a:t>
            </a:r>
          </a:p>
        </p:txBody>
      </p:sp>
      <p:sp>
        <p:nvSpPr>
          <p:cNvPr id="2" name="Rectangle 7">
            <a:extLst>
              <a:ext uri="{FF2B5EF4-FFF2-40B4-BE49-F238E27FC236}">
                <a16:creationId xmlns="" xmlns:a16="http://schemas.microsoft.com/office/drawing/2014/main" id="{49B0818E-FD24-EB45-8F48-D15CD5D6AFB4}"/>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94" y="1981200"/>
            <a:ext cx="3211286"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38" y="4621887"/>
            <a:ext cx="3189742" cy="2068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326" y="4621887"/>
            <a:ext cx="3265715" cy="2068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oup 2"/>
          <p:cNvGrpSpPr/>
          <p:nvPr/>
        </p:nvGrpSpPr>
        <p:grpSpPr>
          <a:xfrm>
            <a:off x="5118394" y="1905000"/>
            <a:ext cx="3022169" cy="2286000"/>
            <a:chOff x="4572000" y="76200"/>
            <a:chExt cx="4572000" cy="3200400"/>
          </a:xfrm>
        </p:grpSpPr>
        <p:pic>
          <p:nvPicPr>
            <p:cNvPr id="686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6200"/>
              <a:ext cx="45720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524000"/>
              <a:ext cx="1676400" cy="174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616" name="Rectangle 8"/>
          <p:cNvSpPr>
            <a:spLocks noChangeArrowheads="1"/>
          </p:cNvSpPr>
          <p:nvPr/>
        </p:nvSpPr>
        <p:spPr bwMode="auto">
          <a:xfrm>
            <a:off x="838200" y="4191000"/>
            <a:ext cx="579127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sz="2200">
                <a:solidFill>
                  <a:srgbClr val="9900CC"/>
                </a:solidFill>
                <a:latin typeface="VNI-Times" pitchFamily="2" charset="0"/>
                <a:sym typeface="Wingdings" pitchFamily="2" charset="2"/>
              </a:rPr>
              <a:t>Đại khủng hoảng kinh tế thế giới (1929-1933) </a:t>
            </a:r>
          </a:p>
        </p:txBody>
      </p:sp>
      <p:sp>
        <p:nvSpPr>
          <p:cNvPr id="14"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16" name="Rectangle 1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Tình hình thế giới:</a:t>
            </a:r>
          </a:p>
        </p:txBody>
      </p:sp>
      <p:sp>
        <p:nvSpPr>
          <p:cNvPr id="2" name="Rectangle 7">
            <a:extLst>
              <a:ext uri="{FF2B5EF4-FFF2-40B4-BE49-F238E27FC236}">
                <a16:creationId xmlns="" xmlns:a16="http://schemas.microsoft.com/office/drawing/2014/main" id="{F17CD6C0-AA36-EF4B-9359-79FF9E37844F}"/>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3148449427"/>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6" name="Rectangle 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Tình hình thế giới:</a:t>
            </a:r>
          </a:p>
        </p:txBody>
      </p:sp>
      <p:sp>
        <p:nvSpPr>
          <p:cNvPr id="7" name="Rectangle 6"/>
          <p:cNvSpPr>
            <a:spLocks noChangeArrowheads="1"/>
          </p:cNvSpPr>
          <p:nvPr/>
        </p:nvSpPr>
        <p:spPr bwMode="auto">
          <a:xfrm>
            <a:off x="609600" y="2057400"/>
            <a:ext cx="6987309" cy="1066800"/>
          </a:xfrm>
          <a:prstGeom prst="rect">
            <a:avLst/>
          </a:prstGeom>
          <a:noFill/>
          <a:ln w="9525">
            <a:noFill/>
            <a:miter lim="800000"/>
            <a:headEnd/>
            <a:tailEnd/>
          </a:ln>
          <a:effectLst/>
        </p:spPr>
        <p:txBody>
          <a:bodyPr anchor="ctr"/>
          <a:lstStyle/>
          <a:p>
            <a:pPr algn="ctr"/>
            <a:r>
              <a:rPr lang="en-US" sz="3000" b="1">
                <a:solidFill>
                  <a:srgbClr val="C00000"/>
                </a:solidFill>
                <a:latin typeface="Times New Roman" pitchFamily="18" charset="0"/>
              </a:rPr>
              <a:t>Những điểm cơ bản về tình hình thế giới từ 1936 – 1939?</a:t>
            </a:r>
          </a:p>
        </p:txBody>
      </p:sp>
      <p:sp>
        <p:nvSpPr>
          <p:cNvPr id="8" name="Rectangle 7"/>
          <p:cNvSpPr>
            <a:spLocks noChangeArrowheads="1"/>
          </p:cNvSpPr>
          <p:nvPr/>
        </p:nvSpPr>
        <p:spPr bwMode="auto">
          <a:xfrm>
            <a:off x="457200" y="3352800"/>
            <a:ext cx="8458200" cy="2133600"/>
          </a:xfrm>
          <a:prstGeom prst="rect">
            <a:avLst/>
          </a:prstGeom>
          <a:noFill/>
          <a:ln w="9525">
            <a:noFill/>
            <a:miter lim="800000"/>
            <a:headEnd/>
            <a:tailEnd/>
          </a:ln>
          <a:effectLst/>
        </p:spPr>
        <p:txBody>
          <a:bodyPr anchor="ctr"/>
          <a:lstStyle/>
          <a:p>
            <a:pPr algn="just">
              <a:buClrTx/>
              <a:buFontTx/>
              <a:buNone/>
            </a:pPr>
            <a:r>
              <a:rPr lang="en-US" sz="3000" b="1">
                <a:solidFill>
                  <a:srgbClr val="0000FF"/>
                </a:solidFill>
                <a:latin typeface="Times New Roman" pitchFamily="18" charset="0"/>
              </a:rPr>
              <a:t>- </a:t>
            </a:r>
            <a:r>
              <a:rPr lang="vi-VN" altLang="x-none" sz="3200">
                <a:solidFill>
                  <a:srgbClr val="0000FF"/>
                </a:solidFill>
                <a:latin typeface="Arial" panose="020B0604020202020204" pitchFamily="34" charset="0"/>
              </a:rPr>
              <a:t>Chủ nghĩa phát xít lên nắm quyền </a:t>
            </a:r>
            <a:r>
              <a:rPr lang="en-US" altLang="x-none" sz="3200">
                <a:solidFill>
                  <a:srgbClr val="0000FF"/>
                </a:solidFill>
                <a:latin typeface="Arial" panose="020B0604020202020204" pitchFamily="34" charset="0"/>
                <a:sym typeface="Wingdings" pitchFamily="2" charset="2"/>
              </a:rPr>
              <a:t> </a:t>
            </a:r>
            <a:r>
              <a:rPr lang="vi-VN" altLang="x-none" sz="3200">
                <a:solidFill>
                  <a:srgbClr val="0000FF"/>
                </a:solidFill>
                <a:latin typeface="Arial" panose="020B0604020202020204" pitchFamily="34" charset="0"/>
              </a:rPr>
              <a:t>nguy cơ chiến tranh thế giới</a:t>
            </a:r>
            <a:r>
              <a:rPr lang="en-US" altLang="x-none" sz="3200">
                <a:solidFill>
                  <a:srgbClr val="0000FF"/>
                </a:solidFill>
                <a:latin typeface="Arial" panose="020B0604020202020204" pitchFamily="34" charset="0"/>
              </a:rPr>
              <a:t> mới xuất hiện đe dọa hòa bình và an ninh thế giới</a:t>
            </a:r>
            <a:r>
              <a:rPr lang="vi-VN" altLang="x-none" sz="3200">
                <a:solidFill>
                  <a:srgbClr val="0000FF"/>
                </a:solidFill>
                <a:latin typeface="Arial" panose="020B0604020202020204" pitchFamily="34" charset="0"/>
              </a:rPr>
              <a:t>.</a:t>
            </a:r>
            <a:endParaRPr lang="vi-VN" altLang="x-none" sz="3200" dirty="0">
              <a:solidFill>
                <a:srgbClr val="0000FF"/>
              </a:solidFill>
              <a:latin typeface="Arial" panose="020B0604020202020204" pitchFamily="34" charset="0"/>
            </a:endParaRPr>
          </a:p>
        </p:txBody>
      </p:sp>
      <p:sp>
        <p:nvSpPr>
          <p:cNvPr id="2" name="Rectangle 7">
            <a:extLst>
              <a:ext uri="{FF2B5EF4-FFF2-40B4-BE49-F238E27FC236}">
                <a16:creationId xmlns="" xmlns:a16="http://schemas.microsoft.com/office/drawing/2014/main" id="{49B0818E-FD24-EB45-8F48-D15CD5D6AFB4}"/>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5694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6096000" y="2133600"/>
            <a:ext cx="2971800" cy="4410075"/>
            <a:chOff x="6096000" y="2133600"/>
            <a:chExt cx="2971800" cy="4410075"/>
          </a:xfrm>
        </p:grpSpPr>
        <p:pic>
          <p:nvPicPr>
            <p:cNvPr id="655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971800" cy="39624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7" name="Text Box 11"/>
            <p:cNvSpPr txBox="1">
              <a:spLocks noChangeArrowheads="1"/>
            </p:cNvSpPr>
            <p:nvPr/>
          </p:nvSpPr>
          <p:spPr bwMode="auto">
            <a:xfrm>
              <a:off x="6448425" y="6178550"/>
              <a:ext cx="2314575"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HI RÔ HI TÔ ( NHẬT )</a:t>
              </a:r>
            </a:p>
          </p:txBody>
        </p:sp>
      </p:grpSp>
      <p:grpSp>
        <p:nvGrpSpPr>
          <p:cNvPr id="3" name="Group 2"/>
          <p:cNvGrpSpPr/>
          <p:nvPr/>
        </p:nvGrpSpPr>
        <p:grpSpPr>
          <a:xfrm>
            <a:off x="76200" y="2133600"/>
            <a:ext cx="2895600" cy="4410075"/>
            <a:chOff x="76200" y="2133600"/>
            <a:chExt cx="2895600" cy="4410075"/>
          </a:xfrm>
        </p:grpSpPr>
        <p:pic>
          <p:nvPicPr>
            <p:cNvPr id="655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2895600" cy="3962400"/>
            </a:xfrm>
            <a:prstGeom prst="rect">
              <a:avLst/>
            </a:prstGeom>
            <a:noFill/>
            <a:ln w="2857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0" name="Text Box 14"/>
            <p:cNvSpPr txBox="1">
              <a:spLocks noChangeArrowheads="1"/>
            </p:cNvSpPr>
            <p:nvPr/>
          </p:nvSpPr>
          <p:spPr bwMode="auto">
            <a:xfrm>
              <a:off x="463550" y="6178550"/>
              <a:ext cx="1768475"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HÍT - LE ( ĐỨC )</a:t>
              </a:r>
            </a:p>
          </p:txBody>
        </p:sp>
      </p:grpSp>
      <p:grpSp>
        <p:nvGrpSpPr>
          <p:cNvPr id="4" name="Group 3"/>
          <p:cNvGrpSpPr/>
          <p:nvPr/>
        </p:nvGrpSpPr>
        <p:grpSpPr>
          <a:xfrm>
            <a:off x="3048000" y="2133600"/>
            <a:ext cx="2971800" cy="4410075"/>
            <a:chOff x="3048000" y="2133600"/>
            <a:chExt cx="2971800" cy="4410075"/>
          </a:xfrm>
        </p:grpSpPr>
        <p:pic>
          <p:nvPicPr>
            <p:cNvPr id="655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600"/>
              <a:ext cx="2971800" cy="39624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1" name="Text Box 15"/>
            <p:cNvSpPr txBox="1">
              <a:spLocks noChangeArrowheads="1"/>
            </p:cNvSpPr>
            <p:nvPr/>
          </p:nvSpPr>
          <p:spPr bwMode="auto">
            <a:xfrm>
              <a:off x="3181350" y="6178550"/>
              <a:ext cx="2559050"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MUT SÔ LI NI ( ITALIA )</a:t>
              </a:r>
            </a:p>
          </p:txBody>
        </p:sp>
      </p:grpSp>
      <p:sp>
        <p:nvSpPr>
          <p:cNvPr id="11"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I. Tình hình thế giới và trong nước.</a:t>
            </a:r>
          </a:p>
        </p:txBody>
      </p:sp>
      <p:sp>
        <p:nvSpPr>
          <p:cNvPr id="13" name="Rectangle 12"/>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a:solidFill>
                  <a:srgbClr val="0000FF"/>
                </a:solidFill>
                <a:latin typeface="Times New Roman" pitchFamily="18" charset="0"/>
              </a:rPr>
              <a:t>1. Tình hình thế giới:</a:t>
            </a:r>
          </a:p>
        </p:txBody>
      </p:sp>
      <p:sp>
        <p:nvSpPr>
          <p:cNvPr id="2" name="Rectangle 7">
            <a:extLst>
              <a:ext uri="{FF2B5EF4-FFF2-40B4-BE49-F238E27FC236}">
                <a16:creationId xmlns="" xmlns:a16="http://schemas.microsoft.com/office/drawing/2014/main" id="{F18B3532-3F0C-FB44-BF3D-B46E29AA7C21}"/>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1362957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25582" y="1143000"/>
            <a:ext cx="8001000" cy="1066800"/>
          </a:xfrm>
          <a:prstGeom prst="rect">
            <a:avLst/>
          </a:prstGeom>
          <a:noFill/>
          <a:ln w="9525">
            <a:noFill/>
            <a:miter lim="800000"/>
            <a:headEnd/>
            <a:tailEnd/>
          </a:ln>
          <a:effectLst/>
        </p:spPr>
        <p:txBody>
          <a:bodyPr anchor="ctr"/>
          <a:lstStyle/>
          <a:p>
            <a:pPr algn="ctr"/>
            <a:r>
              <a:rPr lang="en-US" sz="3000" b="1">
                <a:solidFill>
                  <a:srgbClr val="C00000"/>
                </a:solidFill>
                <a:latin typeface="Times New Roman" pitchFamily="18" charset="0"/>
              </a:rPr>
              <a:t>Những điểm cơ bản về tình hình thế giới từ 1936 – 1939?</a:t>
            </a:r>
          </a:p>
        </p:txBody>
      </p:sp>
      <p:sp>
        <p:nvSpPr>
          <p:cNvPr id="9" name="Rectangle 8"/>
          <p:cNvSpPr>
            <a:spLocks noChangeArrowheads="1"/>
          </p:cNvSpPr>
          <p:nvPr/>
        </p:nvSpPr>
        <p:spPr bwMode="auto">
          <a:xfrm>
            <a:off x="141514" y="2362200"/>
            <a:ext cx="8860971" cy="3352800"/>
          </a:xfrm>
          <a:prstGeom prst="rect">
            <a:avLst/>
          </a:prstGeom>
          <a:noFill/>
          <a:ln w="9525">
            <a:noFill/>
            <a:miter lim="800000"/>
            <a:headEnd/>
            <a:tailEnd/>
          </a:ln>
          <a:effectLst/>
        </p:spPr>
        <p:txBody>
          <a:bodyPr anchor="ctr"/>
          <a:lstStyle/>
          <a:p>
            <a:pPr>
              <a:buClrTx/>
              <a:buFontTx/>
              <a:buNone/>
            </a:pPr>
            <a:r>
              <a:rPr lang="en-US" sz="3000" b="1">
                <a:solidFill>
                  <a:srgbClr val="0000FF"/>
                </a:solidFill>
                <a:latin typeface="Times New Roman" pitchFamily="18" charset="0"/>
              </a:rPr>
              <a:t>- </a:t>
            </a:r>
            <a:r>
              <a:rPr lang="vi-VN" altLang="x-none" sz="3200">
                <a:solidFill>
                  <a:srgbClr val="0000FF"/>
                </a:solidFill>
                <a:latin typeface="Arial" panose="020B0604020202020204" pitchFamily="34" charset="0"/>
              </a:rPr>
              <a:t>Đại hội lần thứ VII của Quốc tế Cộng sản (7-1935) </a:t>
            </a:r>
            <a:r>
              <a:rPr lang="en-US" altLang="x-none" sz="3200">
                <a:solidFill>
                  <a:srgbClr val="0000FF"/>
                </a:solidFill>
                <a:latin typeface="Arial" panose="020B0604020202020204" pitchFamily="34" charset="0"/>
              </a:rPr>
              <a:t>chỉ rõ:</a:t>
            </a:r>
            <a:endParaRPr lang="vi-VN" altLang="x-none" sz="3200">
              <a:solidFill>
                <a:srgbClr val="0000FF"/>
              </a:solidFill>
              <a:latin typeface="Arial" panose="020B0604020202020204" pitchFamily="34" charset="0"/>
            </a:endParaRPr>
          </a:p>
          <a:p>
            <a:pPr>
              <a:buClrTx/>
              <a:buFontTx/>
              <a:buNone/>
            </a:pPr>
            <a:r>
              <a:rPr lang="en-US" altLang="x-none" sz="3200">
                <a:solidFill>
                  <a:srgbClr val="0000FF"/>
                </a:solidFill>
                <a:latin typeface="Arial" panose="020B0604020202020204" pitchFamily="34" charset="0"/>
              </a:rPr>
              <a:t>+</a:t>
            </a:r>
            <a:r>
              <a:rPr lang="vi-VN" altLang="x-none" sz="3200">
                <a:solidFill>
                  <a:srgbClr val="0000FF"/>
                </a:solidFill>
                <a:latin typeface="Arial" panose="020B0604020202020204" pitchFamily="34" charset="0"/>
              </a:rPr>
              <a:t> </a:t>
            </a:r>
            <a:r>
              <a:rPr lang="en-US" altLang="x-none" sz="3200">
                <a:solidFill>
                  <a:srgbClr val="0000FF"/>
                </a:solidFill>
                <a:latin typeface="Arial" panose="020B0604020202020204" pitchFamily="34" charset="0"/>
              </a:rPr>
              <a:t>Kẻ thù nguy hiểm trước mắt của nhân dân thế giới là chủ nghĩa phát xít.</a:t>
            </a:r>
          </a:p>
          <a:p>
            <a:pPr>
              <a:buClrTx/>
              <a:buFontTx/>
              <a:buNone/>
            </a:pPr>
            <a:r>
              <a:rPr lang="en-US" altLang="x-none" sz="3200">
                <a:solidFill>
                  <a:srgbClr val="0000FF"/>
                </a:solidFill>
                <a:latin typeface="Arial" panose="020B0604020202020204" pitchFamily="34" charset="0"/>
              </a:rPr>
              <a:t>+ Chủ trương thành lập mặt trận nhân dân ở các nước, nhằm tập hợp lực lượng chống phát xít và nguy cơ chiến tranh.</a:t>
            </a:r>
            <a:endParaRPr lang="vi-VN" altLang="x-none" sz="3200" dirty="0">
              <a:solidFill>
                <a:srgbClr val="0000FF"/>
              </a:solidFill>
              <a:latin typeface="Arial" panose="020B0604020202020204" pitchFamily="34" charset="0"/>
            </a:endParaRPr>
          </a:p>
        </p:txBody>
      </p:sp>
      <p:sp>
        <p:nvSpPr>
          <p:cNvPr id="2" name="Rectangle 7">
            <a:extLst>
              <a:ext uri="{FF2B5EF4-FFF2-40B4-BE49-F238E27FC236}">
                <a16:creationId xmlns="" xmlns:a16="http://schemas.microsoft.com/office/drawing/2014/main" id="{89B8F04E-EA58-9C47-9AA3-03BDD1567998}"/>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36165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oan_cnh_dai_hoi_7_qtcs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0" y="5791200"/>
            <a:ext cx="4343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i="1">
                <a:solidFill>
                  <a:srgbClr val="C00000"/>
                </a:solidFill>
                <a:latin typeface="Times New Roman" pitchFamily="18" charset="0"/>
              </a:rPr>
              <a:t>Quang cảnh : Đại hội lần thứ VII Quốc tế Cộng sản họp ở Mát-xcơ-va .</a:t>
            </a:r>
          </a:p>
        </p:txBody>
      </p:sp>
      <p:pic>
        <p:nvPicPr>
          <p:cNvPr id="82955" name="Picture 11" descr="LeHong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Text Box 12"/>
          <p:cNvSpPr txBox="1">
            <a:spLocks noChangeArrowheads="1"/>
          </p:cNvSpPr>
          <p:nvPr/>
        </p:nvSpPr>
        <p:spPr bwMode="auto">
          <a:xfrm>
            <a:off x="4648200" y="5229225"/>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400" i="1">
                <a:solidFill>
                  <a:srgbClr val="C00000"/>
                </a:solidFill>
                <a:latin typeface="Times New Roman" pitchFamily="18" charset="0"/>
              </a:rPr>
              <a:t>Đồng chí Lê Hồng Phong – Đoàn đại biểu Đảng Cộng sản Đông Dương do Lê Hồng Phong dẫn đầu tham dự Đại Hội.</a:t>
            </a:r>
            <a:endParaRPr lang="en-US" sz="2400" i="1">
              <a:solidFill>
                <a:srgbClr val="C00000"/>
              </a:solidFill>
              <a:latin typeface="Arial" charset="0"/>
            </a:endParaRPr>
          </a:p>
        </p:txBody>
      </p:sp>
    </p:spTree>
    <p:extLst>
      <p:ext uri="{BB962C8B-B14F-4D97-AF65-F5344CB8AC3E}">
        <p14:creationId xmlns:p14="http://schemas.microsoft.com/office/powerpoint/2010/main" val="84824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25582" y="863600"/>
            <a:ext cx="8001000" cy="1066800"/>
          </a:xfrm>
          <a:prstGeom prst="rect">
            <a:avLst/>
          </a:prstGeom>
          <a:noFill/>
          <a:ln w="9525">
            <a:noFill/>
            <a:miter lim="800000"/>
            <a:headEnd/>
            <a:tailEnd/>
          </a:ln>
          <a:effectLst/>
        </p:spPr>
        <p:txBody>
          <a:bodyPr anchor="ctr"/>
          <a:lstStyle/>
          <a:p>
            <a:pPr algn="ctr"/>
            <a:r>
              <a:rPr lang="en-US" sz="3000" b="1">
                <a:solidFill>
                  <a:srgbClr val="C00000"/>
                </a:solidFill>
                <a:latin typeface="Times New Roman" pitchFamily="18" charset="0"/>
              </a:rPr>
              <a:t>Những điểm cơ bản về tình hình thế giới từ 1936 – 1939?</a:t>
            </a:r>
          </a:p>
        </p:txBody>
      </p:sp>
      <p:sp>
        <p:nvSpPr>
          <p:cNvPr id="10" name="Rectangle 9"/>
          <p:cNvSpPr>
            <a:spLocks noChangeArrowheads="1"/>
          </p:cNvSpPr>
          <p:nvPr/>
        </p:nvSpPr>
        <p:spPr bwMode="auto">
          <a:xfrm>
            <a:off x="185055" y="1930400"/>
            <a:ext cx="8860972" cy="1375229"/>
          </a:xfrm>
          <a:prstGeom prst="rect">
            <a:avLst/>
          </a:prstGeom>
          <a:noFill/>
          <a:ln w="9525">
            <a:noFill/>
            <a:miter lim="800000"/>
            <a:headEnd/>
            <a:tailEnd/>
          </a:ln>
          <a:effectLst/>
        </p:spPr>
        <p:txBody>
          <a:bodyPr anchor="ctr"/>
          <a:lstStyle/>
          <a:p>
            <a:r>
              <a:rPr lang="en-US" sz="3200">
                <a:solidFill>
                  <a:srgbClr val="0000FF"/>
                </a:solidFill>
                <a:latin typeface="Arial" pitchFamily="34" charset="0"/>
                <a:cs typeface="Arial" pitchFamily="34" charset="0"/>
              </a:rPr>
              <a:t>- Ở Pháp năm 1936 Mặt trận nhân Pháp lên cầm quyền, ban hành một số chính sách tự do dân chủ.</a:t>
            </a:r>
          </a:p>
        </p:txBody>
      </p:sp>
      <p:sp>
        <p:nvSpPr>
          <p:cNvPr id="6" name="Rectangle 2"/>
          <p:cNvSpPr txBox="1">
            <a:spLocks noChangeArrowheads="1"/>
          </p:cNvSpPr>
          <p:nvPr/>
        </p:nvSpPr>
        <p:spPr>
          <a:xfrm>
            <a:off x="1513114" y="6023712"/>
            <a:ext cx="5916386" cy="457200"/>
          </a:xfrm>
          <a:prstGeom prst="rect">
            <a:avLst/>
          </a:prstGeom>
          <a:noFill/>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2500">
                <a:solidFill>
                  <a:srgbClr val="C00000"/>
                </a:solidFill>
                <a:effectLst/>
                <a:latin typeface="Times New Roman" pitchFamily="18" charset="0"/>
              </a:rPr>
              <a:t>Ảnh Mặt trận Nhân dân Pháp thắng cử</a:t>
            </a:r>
          </a:p>
        </p:txBody>
      </p:sp>
      <p:pic>
        <p:nvPicPr>
          <p:cNvPr id="8" name="Picture 3" descr="thb193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841" y="3048000"/>
            <a:ext cx="4343400" cy="297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7">
            <a:extLst>
              <a:ext uri="{FF2B5EF4-FFF2-40B4-BE49-F238E27FC236}">
                <a16:creationId xmlns="" xmlns:a16="http://schemas.microsoft.com/office/drawing/2014/main" id="{AAF3201C-27D2-894B-BC23-F1E848670EE2}"/>
              </a:ext>
            </a:extLst>
          </p:cNvPr>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Tree>
    <p:extLst>
      <p:ext uri="{BB962C8B-B14F-4D97-AF65-F5344CB8AC3E}">
        <p14:creationId xmlns:p14="http://schemas.microsoft.com/office/powerpoint/2010/main" val="16167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148</TotalTime>
  <Words>1491</Words>
  <Application>Microsoft Office PowerPoint</Application>
  <PresentationFormat>On-screen Show (4:3)</PresentationFormat>
  <Paragraphs>135</Paragraphs>
  <Slides>23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.VnAvant</vt:lpstr>
      <vt:lpstr>Arial</vt:lpstr>
      <vt:lpstr>Calibri</vt:lpstr>
      <vt:lpstr>Georgia</vt:lpstr>
      <vt:lpstr>Lucida Sans Unicode</vt:lpstr>
      <vt:lpstr>Times New Roman</vt:lpstr>
      <vt:lpstr>Trebuchet MS</vt:lpstr>
      <vt:lpstr>Verdana</vt:lpstr>
      <vt:lpstr>VNI-Times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63</cp:revision>
  <dcterms:created xsi:type="dcterms:W3CDTF">2020-04-01T08:25:44Z</dcterms:created>
  <dcterms:modified xsi:type="dcterms:W3CDTF">2024-02-23T16:25:03Z</dcterms:modified>
</cp:coreProperties>
</file>