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56" r:id="rId3"/>
    <p:sldId id="257" r:id="rId4"/>
    <p:sldId id="258" r:id="rId5"/>
    <p:sldId id="259" r:id="rId6"/>
    <p:sldId id="260" r:id="rId7"/>
    <p:sldId id="262" r:id="rId8"/>
    <p:sldId id="263" r:id="rId9"/>
    <p:sldId id="264" r:id="rId10"/>
    <p:sldId id="261" r:id="rId11"/>
    <p:sldId id="265" r:id="rId12"/>
    <p:sldId id="266" r:id="rId13"/>
    <p:sldId id="267" r:id="rId14"/>
    <p:sldId id="268" r:id="rId15"/>
    <p:sldId id="269" r:id="rId16"/>
    <p:sldId id="270" r:id="rId17"/>
    <p:sldId id="271" r:id="rId18"/>
    <p:sldId id="272" r:id="rId19"/>
    <p:sldId id="286" r:id="rId20"/>
    <p:sldId id="287" r:id="rId21"/>
    <p:sldId id="288" r:id="rId22"/>
    <p:sldId id="273" r:id="rId23"/>
    <p:sldId id="285" r:id="rId24"/>
    <p:sldId id="284" r:id="rId25"/>
    <p:sldId id="283" r:id="rId26"/>
    <p:sldId id="282" r:id="rId27"/>
    <p:sldId id="281" r:id="rId28"/>
    <p:sldId id="280" r:id="rId29"/>
    <p:sldId id="279" r:id="rId30"/>
    <p:sldId id="277" r:id="rId31"/>
    <p:sldId id="278" r:id="rId32"/>
    <p:sldId id="276" r:id="rId33"/>
    <p:sldId id="274" r:id="rId34"/>
    <p:sldId id="27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43" autoAdjust="0"/>
    <p:restoredTop sz="94660"/>
  </p:normalViewPr>
  <p:slideViewPr>
    <p:cSldViewPr snapToGrid="0">
      <p:cViewPr varScale="1">
        <p:scale>
          <a:sx n="69" d="100"/>
          <a:sy n="69" d="100"/>
        </p:scale>
        <p:origin x="23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CB2012-14B9-4570-94E0-8A55FA3758A8}"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1458799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CB2012-14B9-4570-94E0-8A55FA3758A8}"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354356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CB2012-14B9-4570-94E0-8A55FA3758A8}"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340901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CB2012-14B9-4570-94E0-8A55FA3758A8}"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358913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BCB2012-14B9-4570-94E0-8A55FA3758A8}"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3688370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CB2012-14B9-4570-94E0-8A55FA3758A8}" type="datetimeFigureOut">
              <a:rPr lang="en-US" smtClean="0"/>
              <a:t>10/20/2022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70064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CB2012-14B9-4570-94E0-8A55FA3758A8}" type="datetimeFigureOut">
              <a:rPr lang="en-US" smtClean="0"/>
              <a:t>10/20/2022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3981036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CB2012-14B9-4570-94E0-8A55FA3758A8}" type="datetimeFigureOut">
              <a:rPr lang="en-US" smtClean="0"/>
              <a:t>10/20/2022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961342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B2012-14B9-4570-94E0-8A55FA3758A8}" type="datetimeFigureOut">
              <a:rPr lang="en-US" smtClean="0"/>
              <a:t>10/20/2022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819112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CB2012-14B9-4570-94E0-8A55FA3758A8}" type="datetimeFigureOut">
              <a:rPr lang="en-US" smtClean="0"/>
              <a:t>10/20/2022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1769846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CB2012-14B9-4570-94E0-8A55FA3758A8}" type="datetimeFigureOut">
              <a:rPr lang="en-US" smtClean="0"/>
              <a:t>10/20/2022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38F2D-183B-41F8-B535-7F44E5BB12E6}" type="slidenum">
              <a:rPr lang="en-US" smtClean="0"/>
              <a:t>‹#›</a:t>
            </a:fld>
            <a:endParaRPr lang="en-US"/>
          </a:p>
        </p:txBody>
      </p:sp>
    </p:spTree>
    <p:extLst>
      <p:ext uri="{BB962C8B-B14F-4D97-AF65-F5344CB8AC3E}">
        <p14:creationId xmlns:p14="http://schemas.microsoft.com/office/powerpoint/2010/main" val="3905150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B2012-14B9-4570-94E0-8A55FA3758A8}" type="datetimeFigureOut">
              <a:rPr lang="en-US" smtClean="0"/>
              <a:t>10/20/2022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138F2D-183B-41F8-B535-7F44E5BB12E6}" type="slidenum">
              <a:rPr lang="en-US" smtClean="0"/>
              <a:t>‹#›</a:t>
            </a:fld>
            <a:endParaRPr lang="en-US"/>
          </a:p>
        </p:txBody>
      </p:sp>
    </p:spTree>
    <p:extLst>
      <p:ext uri="{BB962C8B-B14F-4D97-AF65-F5344CB8AC3E}">
        <p14:creationId xmlns:p14="http://schemas.microsoft.com/office/powerpoint/2010/main" val="2356025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6170"/>
            <a:ext cx="12192001" cy="6884170"/>
          </a:xfrm>
          <a:prstGeom prst="rect">
            <a:avLst/>
          </a:prstGeom>
        </p:spPr>
      </p:pic>
      <p:sp>
        <p:nvSpPr>
          <p:cNvPr id="2" name="TextBox 1"/>
          <p:cNvSpPr txBox="1"/>
          <p:nvPr/>
        </p:nvSpPr>
        <p:spPr>
          <a:xfrm>
            <a:off x="3570307" y="1948872"/>
            <a:ext cx="5051384" cy="2585323"/>
          </a:xfrm>
          <a:prstGeom prst="rect">
            <a:avLst/>
          </a:prstGeom>
          <a:noFill/>
        </p:spPr>
        <p:txBody>
          <a:bodyPr wrap="none" rtlCol="0">
            <a:spAutoFit/>
          </a:bodyPr>
          <a:lstStyle/>
          <a:p>
            <a:pPr algn="ctr"/>
            <a:r>
              <a:rPr lang="en-US" sz="5400" b="1" dirty="0" smtClean="0">
                <a:solidFill>
                  <a:srgbClr val="FF0000"/>
                </a:solidFill>
                <a:latin typeface="Times New Roman" panose="02020603050405020304" pitchFamily="18" charset="0"/>
                <a:cs typeface="Times New Roman" panose="02020603050405020304" pitchFamily="18" charset="0"/>
              </a:rPr>
              <a:t>ÔN TẬP</a:t>
            </a:r>
          </a:p>
          <a:p>
            <a:pPr algn="ctr"/>
            <a:r>
              <a:rPr lang="en-US" sz="5400" b="1" dirty="0" smtClean="0">
                <a:solidFill>
                  <a:srgbClr val="FF0000"/>
                </a:solidFill>
                <a:latin typeface="Times New Roman" panose="02020603050405020304" pitchFamily="18" charset="0"/>
                <a:cs typeface="Times New Roman" panose="02020603050405020304" pitchFamily="18" charset="0"/>
              </a:rPr>
              <a:t>TRUYỆN KIỀU</a:t>
            </a:r>
          </a:p>
          <a:p>
            <a:pPr algn="ctr"/>
            <a:r>
              <a:rPr lang="en-US" sz="5400" b="1" dirty="0" smtClean="0">
                <a:solidFill>
                  <a:srgbClr val="FF0000"/>
                </a:solidFill>
                <a:latin typeface="Times New Roman" panose="02020603050405020304" pitchFamily="18" charset="0"/>
                <a:cs typeface="Times New Roman" panose="02020603050405020304" pitchFamily="18" charset="0"/>
              </a:rPr>
              <a:t>(NGUYỄN DU)</a:t>
            </a:r>
            <a:endParaRPr lang="en-US" sz="5400" b="1" dirty="0">
              <a:solidFill>
                <a:srgbClr val="FF0000"/>
              </a:solidFill>
            </a:endParaRPr>
          </a:p>
        </p:txBody>
      </p:sp>
    </p:spTree>
    <p:extLst>
      <p:ext uri="{BB962C8B-B14F-4D97-AF65-F5344CB8AC3E}">
        <p14:creationId xmlns:p14="http://schemas.microsoft.com/office/powerpoint/2010/main" val="3489609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7928" y="544946"/>
            <a:ext cx="11083635" cy="3416320"/>
          </a:xfrm>
          <a:prstGeom prst="rect">
            <a:avLst/>
          </a:prstGeom>
        </p:spPr>
        <p:txBody>
          <a:bodyPr wrap="square">
            <a:spAutoFit/>
          </a:bodyPr>
          <a:lstStyle/>
          <a:p>
            <a:pPr indent="215900" algn="just"/>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4 </a:t>
            </a:r>
            <a:r>
              <a:rPr lang="en-US"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cuối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Họ</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phong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lưu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phép</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đức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hạnh</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đúng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khổ</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lễ</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giáo</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phong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tuổi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búi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tóc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cài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trâm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trướng</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rũ</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màn</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che</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tường</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đông</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ong</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bướm</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mặc</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Hai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cuối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đằm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thắm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chở</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che</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bao</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bọc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bồn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phong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nhuỵ</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Êm</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đềm</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trướng</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rủ</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màn</a:t>
            </a:r>
            <a:r>
              <a:rPr lang="en-US"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che</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r>
              <a:rPr lang="en-US" sz="2400" dirty="0" err="1">
                <a:solidFill>
                  <a:srgbClr val="000000"/>
                </a:solidFill>
                <a:latin typeface="Times New Roman" panose="02020603050405020304" pitchFamily="18" charset="0"/>
                <a:ea typeface="Times New Roman" panose="02020603050405020304" pitchFamily="18" charset="0"/>
              </a:rPr>
              <a:t>Tóm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đoạn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trích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hiện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bút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pháp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miêu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vật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đặc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sắc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Nguyễn</a:t>
            </a:r>
            <a:r>
              <a:rPr lang="en-US" sz="2400" dirty="0">
                <a:solidFill>
                  <a:srgbClr val="000000"/>
                </a:solidFill>
                <a:latin typeface="Times New Roman" panose="02020603050405020304" pitchFamily="18" charset="0"/>
                <a:ea typeface="Times New Roman" panose="02020603050405020304" pitchFamily="18" charset="0"/>
              </a:rPr>
              <a:t> Du </a:t>
            </a:r>
            <a:r>
              <a:rPr lang="en-US" sz="2400" dirty="0" err="1">
                <a:solidFill>
                  <a:srgbClr val="000000"/>
                </a:solidFill>
                <a:latin typeface="Times New Roman" panose="02020603050405020304" pitchFamily="18" charset="0"/>
                <a:ea typeface="Times New Roman" panose="02020603050405020304" pitchFamily="18" charset="0"/>
              </a:rPr>
              <a:t>khắc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hoạ</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nét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riêng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về</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sắc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tài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năng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tính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cách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số</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phận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vật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bằng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bút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pháp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nghệ</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thuật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cổ</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điển</a:t>
            </a:r>
            <a:r>
              <a:rPr lang="en-US" sz="2400" dirty="0">
                <a:solidFill>
                  <a:srgbClr val="000000"/>
                </a:solidFill>
                <a:latin typeface="Times New Roman" panose="02020603050405020304" pitchFamily="18" charset="0"/>
                <a:ea typeface="Times New Roman" panose="02020603050405020304" pitchFamily="18" charset="0"/>
              </a:rPr>
              <a:t>.</a:t>
            </a:r>
            <a:endParaRPr lang="en-US" sz="2400" dirty="0"/>
          </a:p>
        </p:txBody>
      </p:sp>
    </p:spTree>
    <p:extLst>
      <p:ext uri="{BB962C8B-B14F-4D97-AF65-F5344CB8AC3E}">
        <p14:creationId xmlns:p14="http://schemas.microsoft.com/office/powerpoint/2010/main" val="31195739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95564" y="234660"/>
            <a:ext cx="11665527" cy="5693866"/>
          </a:xfrm>
          <a:prstGeom prst="rect">
            <a:avLst/>
          </a:prstGeom>
        </p:spPr>
        <p:txBody>
          <a:bodyPr wrap="square">
            <a:spAutoFit/>
          </a:bodyPr>
          <a:lstStyle/>
          <a:p>
            <a:pPr marR="30480" algn="ctr"/>
            <a:r>
              <a:rPr lang="en-US" sz="2800" b="1" dirty="0">
                <a:latin typeface="Times New Roman" panose="02020603050405020304" pitchFamily="18" charset="0"/>
                <a:ea typeface="Times New Roman" panose="02020603050405020304" pitchFamily="18" charset="0"/>
              </a:rPr>
              <a:t>ĐỀ ĐỌC- HIỂU SỐ 1:</a:t>
            </a:r>
            <a:endParaRPr lang="en-US" sz="2400" dirty="0" smtClean="0">
              <a:effectLst/>
              <a:latin typeface="Times New Roman" panose="02020603050405020304" pitchFamily="18" charset="0"/>
              <a:ea typeface="Times New Roman" panose="02020603050405020304" pitchFamily="18" charset="0"/>
            </a:endParaRPr>
          </a:p>
          <a:p>
            <a:pPr marR="30480" algn="just"/>
            <a:r>
              <a:rPr lang="en-US" sz="2800" dirty="0" err="1">
                <a:latin typeface="Times New Roman" panose="02020603050405020304" pitchFamily="18" charset="0"/>
                <a:ea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Truyện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Nguyễn</a:t>
            </a:r>
            <a:r>
              <a:rPr lang="en-US" sz="2800" dirty="0">
                <a:latin typeface="Times New Roman" panose="02020603050405020304" pitchFamily="18" charset="0"/>
                <a:ea typeface="Times New Roman" panose="02020603050405020304" pitchFamily="18" charset="0"/>
              </a:rPr>
              <a:t> Du </a:t>
            </a:r>
            <a:r>
              <a:rPr lang="en-US" sz="2800" dirty="0" err="1">
                <a:latin typeface="Times New Roman" panose="02020603050405020304" pitchFamily="18" charset="0"/>
                <a:ea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viết</a:t>
            </a:r>
            <a:r>
              <a:rPr lang="en-US" sz="2800" dirty="0">
                <a:latin typeface="Times New Roman" panose="02020603050405020304" pitchFamily="18" charset="0"/>
                <a:ea typeface="Times New Roman" panose="02020603050405020304" pitchFamily="18" charset="0"/>
              </a:rPr>
              <a:t>:</a:t>
            </a:r>
            <a:endParaRPr lang="en-US" sz="2400" dirty="0" smtClean="0">
              <a:effectLst/>
              <a:latin typeface="Times New Roman" panose="02020603050405020304" pitchFamily="18" charset="0"/>
              <a:ea typeface="Times New Roman" panose="02020603050405020304" pitchFamily="18" charset="0"/>
            </a:endParaRPr>
          </a:p>
          <a:p>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Mây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thua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tóc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tuyết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nhường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màu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da”</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Hoa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ghen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thua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thắm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liễu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hờn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kém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xanh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VnTime" panose="020B7200000000000000" pitchFamily="34" charset="0"/>
              <a:ea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Truyện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Kiều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Du)</a:t>
            </a:r>
            <a:endParaRPr lang="en-US" sz="2800" dirty="0">
              <a:latin typeface=".VnTime" panose="020B7200000000000000" pitchFamily="34" charset="0"/>
              <a:ea typeface="Times New Roman" panose="02020603050405020304" pitchFamily="18" charset="0"/>
              <a:cs typeface="Times New Roman" panose="02020603050405020304" pitchFamily="18" charset="0"/>
            </a:endParaRPr>
          </a:p>
          <a:p>
            <a:pPr marR="30480" algn="just"/>
            <a:r>
              <a:rPr lang="en-US" sz="2800" b="1" dirty="0" err="1">
                <a:latin typeface="Times New Roman" panose="02020603050405020304" pitchFamily="18" charset="0"/>
                <a:ea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rPr>
              <a:t> 1:</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trích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từ</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đoạn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trích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Truyện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nêu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vị</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trí</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đoạn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trích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đó</a:t>
            </a:r>
            <a:r>
              <a:rPr lang="en-US" sz="2800" dirty="0">
                <a:latin typeface="Times New Roman" panose="02020603050405020304" pitchFamily="18" charset="0"/>
                <a:ea typeface="Times New Roman" panose="02020603050405020304" pitchFamily="18" charset="0"/>
              </a:rPr>
              <a:t> ?</a:t>
            </a:r>
            <a:endParaRPr lang="en-US" sz="2400" dirty="0" smtClean="0">
              <a:effectLst/>
              <a:latin typeface="Times New Roman" panose="02020603050405020304" pitchFamily="18" charset="0"/>
              <a:ea typeface="Times New Roman" panose="02020603050405020304" pitchFamily="18" charset="0"/>
            </a:endParaRPr>
          </a:p>
          <a:p>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Hai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dirty="0">
                <a:latin typeface="Times New Roman" panose="02020603050405020304" pitchFamily="18" charset="0"/>
                <a:ea typeface="Times New Roman" panose="02020603050405020304" pitchFamily="18" charset="0"/>
                <a:cs typeface="Times New Roman" panose="02020603050405020304" pitchFamily="18" charset="0"/>
              </a:rPr>
            </a:b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Hai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giống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VnTime" panose="020B7200000000000000" pitchFamily="34" charset="0"/>
              <a:ea typeface="Times New Roman" panose="02020603050405020304" pitchFamily="18" charset="0"/>
              <a:cs typeface="Times New Roman" panose="02020603050405020304" pitchFamily="18" charset="0"/>
            </a:endParaRPr>
          </a:p>
          <a:p>
            <a:pPr marR="30480"/>
            <a:r>
              <a:rPr lang="en-US" sz="2800" b="1" dirty="0" err="1">
                <a:latin typeface="Times New Roman" panose="02020603050405020304" pitchFamily="18" charset="0"/>
                <a:ea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rPr>
              <a:t> 4:</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Từ</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chủ</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đề</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sau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với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Thúy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Thuý</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Kiều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có</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vẻ</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đẹp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sắc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sảo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mặn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cả</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tài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lẫn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sắc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Hãy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viết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tiếp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khoảng</a:t>
            </a:r>
            <a:r>
              <a:rPr lang="en-US" sz="2800" dirty="0">
                <a:latin typeface="Times New Roman" panose="02020603050405020304" pitchFamily="18" charset="0"/>
                <a:ea typeface="Times New Roman" panose="02020603050405020304" pitchFamily="18" charset="0"/>
              </a:rPr>
              <a:t> 10 </a:t>
            </a:r>
            <a:r>
              <a:rPr lang="en-US" sz="2800" dirty="0" err="1">
                <a:latin typeface="Times New Roman" panose="02020603050405020304" pitchFamily="18" charset="0"/>
                <a:ea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để</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hoàn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thành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một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đoạn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cách</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Tổng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hợp</a:t>
            </a: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Phân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tích</a:t>
            </a:r>
            <a:r>
              <a:rPr lang="en-US" sz="2800" dirty="0">
                <a:latin typeface="Times New Roman" panose="02020603050405020304" pitchFamily="18" charset="0"/>
                <a:ea typeface="Times New Roman" panose="02020603050405020304" pitchFamily="18" charset="0"/>
              </a:rPr>
              <a:t> - </a:t>
            </a:r>
            <a:r>
              <a:rPr lang="en-US" sz="2800" dirty="0" err="1">
                <a:latin typeface="Times New Roman" panose="02020603050405020304" pitchFamily="18" charset="0"/>
                <a:ea typeface="Times New Roman" panose="02020603050405020304" pitchFamily="18" charset="0"/>
              </a:rPr>
              <a:t>Tổng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hợp</a:t>
            </a:r>
            <a:r>
              <a:rPr lang="en-US" sz="2800" dirty="0" smtClean="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4056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2581" y="95425"/>
            <a:ext cx="11453092" cy="3139321"/>
          </a:xfrm>
          <a:prstGeom prst="rect">
            <a:avLst/>
          </a:prstGeom>
        </p:spPr>
        <p:txBody>
          <a:bodyPr wrap="square">
            <a:spAutoFit/>
          </a:bodyPr>
          <a:lstStyle/>
          <a:p>
            <a:pPr marR="30480"/>
            <a:r>
              <a:rPr lang="en-US"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Hướng</a:t>
            </a:r>
            <a:r>
              <a:rPr lang="en-US" b="1" i="1"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dẫn</a:t>
            </a:r>
            <a:r>
              <a:rPr lang="en-US" b="1" i="1"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làm</a:t>
            </a:r>
            <a:r>
              <a:rPr lang="en-US" b="1" i="1"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bài</a:t>
            </a:r>
            <a:r>
              <a:rPr lang="en-US" b="1" dirty="0" smtClean="0">
                <a:latin typeface="Times New Roman" panose="02020603050405020304" pitchFamily="18" charset="0"/>
                <a:ea typeface="Times New Roman" panose="02020603050405020304" pitchFamily="18" charset="0"/>
              </a:rPr>
              <a:t/>
            </a:r>
            <a:br>
              <a:rPr lang="en-US" b="1" dirty="0" smtClean="0">
                <a:latin typeface="Times New Roman" panose="02020603050405020304" pitchFamily="18" charset="0"/>
                <a:ea typeface="Times New Roman" panose="02020603050405020304" pitchFamily="18" charset="0"/>
              </a:rPr>
            </a:br>
            <a:r>
              <a:rPr lang="en-US" b="1" dirty="0" err="1" smtClean="0">
                <a:latin typeface="Times New Roman" panose="02020603050405020304" pitchFamily="18" charset="0"/>
                <a:ea typeface="Times New Roman" panose="02020603050405020304" pitchFamily="18" charset="0"/>
              </a:rPr>
              <a:t>Câu</a:t>
            </a:r>
            <a:r>
              <a:rPr lang="en-US" b="1" dirty="0" smtClean="0">
                <a:latin typeface="Times New Roman" panose="02020603050405020304" pitchFamily="18" charset="0"/>
                <a:ea typeface="Times New Roman" panose="02020603050405020304" pitchFamily="18" charset="0"/>
              </a:rPr>
              <a:t> 1:</a:t>
            </a:r>
            <a:endParaRPr lang="en-US" sz="1600" dirty="0" smtClean="0">
              <a:effectLst/>
              <a:latin typeface="Times New Roman" panose="02020603050405020304" pitchFamily="18" charset="0"/>
              <a:ea typeface="Times New Roman" panose="02020603050405020304" pitchFamily="18" charset="0"/>
            </a:endParaRPr>
          </a:p>
          <a:p>
            <a:pPr marR="30480" algn="just"/>
            <a:r>
              <a:rPr lang="en-US" dirty="0" smtClean="0">
                <a:latin typeface="Times New Roman" panose="02020603050405020304" pitchFamily="18" charset="0"/>
                <a:ea typeface="Times New Roman" panose="02020603050405020304" pitchFamily="18" charset="0"/>
              </a:rPr>
              <a:t>Hai </a:t>
            </a:r>
            <a:r>
              <a:rPr lang="en-US" dirty="0" err="1" smtClean="0">
                <a:latin typeface="Times New Roman" panose="02020603050405020304" pitchFamily="18" charset="0"/>
                <a:ea typeface="Times New Roman" panose="02020603050405020304" pitchFamily="18" charset="0"/>
              </a:rPr>
              <a:t>câu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thơ</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trên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được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trích</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từ</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văn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bản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Chị</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em</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Thúy</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Kiều</a:t>
            </a:r>
            <a:r>
              <a:rPr lang="en-US"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just"/>
            <a:r>
              <a:rPr lang="en-US" dirty="0" err="1" smtClean="0">
                <a:latin typeface="Times New Roman" panose="02020603050405020304" pitchFamily="18" charset="0"/>
                <a:ea typeface="Times New Roman" panose="02020603050405020304" pitchFamily="18" charset="0"/>
              </a:rPr>
              <a:t>Đoạn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trích</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nằm</a:t>
            </a:r>
            <a:r>
              <a:rPr lang="en-US" dirty="0" smtClean="0">
                <a:latin typeface="Times New Roman" panose="02020603050405020304" pitchFamily="18" charset="0"/>
                <a:ea typeface="Times New Roman" panose="02020603050405020304" pitchFamily="18" charset="0"/>
              </a:rPr>
              <a:t> ở </a:t>
            </a:r>
            <a:r>
              <a:rPr lang="en-US" dirty="0" err="1" smtClean="0">
                <a:latin typeface="Times New Roman" panose="02020603050405020304" pitchFamily="18" charset="0"/>
                <a:ea typeface="Times New Roman" panose="02020603050405020304" pitchFamily="18" charset="0"/>
              </a:rPr>
              <a:t>phần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mở</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đầu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phần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gặp</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gỡ</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và</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đính</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ước</a:t>
            </a:r>
            <a:r>
              <a:rPr lang="en-US"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r>
              <a:rPr lang="en-US" b="1" dirty="0" err="1" smtClean="0">
                <a:latin typeface="Times New Roman" panose="02020603050405020304" pitchFamily="18" charset="0"/>
                <a:ea typeface="Times New Roman" panose="02020603050405020304" pitchFamily="18" charset="0"/>
              </a:rPr>
              <a:t>Câu</a:t>
            </a:r>
            <a:r>
              <a:rPr lang="en-US" b="1" dirty="0" smtClean="0">
                <a:latin typeface="Times New Roman" panose="02020603050405020304" pitchFamily="18" charset="0"/>
                <a:ea typeface="Times New Roman" panose="02020603050405020304" pitchFamily="18" charset="0"/>
              </a:rPr>
              <a:t> 2:</a:t>
            </a:r>
            <a:r>
              <a:rPr lang="en-US" dirty="0" smtClean="0">
                <a:latin typeface="Times New Roman" panose="02020603050405020304" pitchFamily="18" charset="0"/>
                <a:ea typeface="Times New Roman" panose="02020603050405020304" pitchFamily="18" charset="0"/>
              </a:rPr>
              <a:t>  Hai </a:t>
            </a:r>
            <a:r>
              <a:rPr lang="en-US" dirty="0" err="1" smtClean="0">
                <a:latin typeface="Times New Roman" panose="02020603050405020304" pitchFamily="18" charset="0"/>
                <a:ea typeface="Times New Roman" panose="02020603050405020304" pitchFamily="18" charset="0"/>
              </a:rPr>
              <a:t>câu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thơ</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trên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câu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đầu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nói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về</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Thúy</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Vân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câu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sau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nói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về</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Thuý</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Kiều</a:t>
            </a:r>
            <a:r>
              <a:rPr lang="en-US" dirty="0" smtClean="0">
                <a:latin typeface="Times New Roman" panose="02020603050405020304" pitchFamily="18" charset="0"/>
                <a:ea typeface="Times New Roman" panose="02020603050405020304" pitchFamily="18" charset="0"/>
              </a:rPr>
              <a:t>.</a:t>
            </a:r>
            <a:br>
              <a:rPr lang="en-US" dirty="0" smtClean="0">
                <a:latin typeface="Times New Roman" panose="02020603050405020304" pitchFamily="18" charset="0"/>
                <a:ea typeface="Times New Roman" panose="02020603050405020304" pitchFamily="18" charset="0"/>
              </a:rPr>
            </a:br>
            <a:r>
              <a:rPr lang="en-US" b="1" dirty="0" err="1" smtClean="0">
                <a:latin typeface="Times New Roman" panose="02020603050405020304" pitchFamily="18" charset="0"/>
                <a:ea typeface="Times New Roman" panose="02020603050405020304" pitchFamily="18" charset="0"/>
              </a:rPr>
              <a:t>Câu</a:t>
            </a:r>
            <a:r>
              <a:rPr lang="en-US" b="1" dirty="0" smtClean="0">
                <a:latin typeface="Times New Roman" panose="02020603050405020304" pitchFamily="18" charset="0"/>
                <a:ea typeface="Times New Roman" panose="02020603050405020304" pitchFamily="18" charset="0"/>
              </a:rPr>
              <a:t> 3:</a:t>
            </a:r>
            <a:r>
              <a:rPr lang="en-US"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r>
              <a:rPr lang="en-US"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Giống</a:t>
            </a:r>
            <a:r>
              <a:rPr lang="en-US" b="1" i="1"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nhau</a:t>
            </a:r>
            <a:r>
              <a:rPr lang="en-US" b="1" i="1" dirty="0" smtClean="0">
                <a:latin typeface="Times New Roman" panose="02020603050405020304" pitchFamily="18" charset="0"/>
                <a:ea typeface="Times New Roman" panose="02020603050405020304" pitchFamily="18" charset="0"/>
              </a:rPr>
              <a: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Tả</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nhan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sắc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hai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nàng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như</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vậy</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là</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Nguyễn</a:t>
            </a:r>
            <a:r>
              <a:rPr lang="en-US" dirty="0" smtClean="0">
                <a:latin typeface="Times New Roman" panose="02020603050405020304" pitchFamily="18" charset="0"/>
                <a:ea typeface="Times New Roman" panose="02020603050405020304" pitchFamily="18" charset="0"/>
              </a:rPr>
              <a:t> Du </a:t>
            </a:r>
            <a:r>
              <a:rPr lang="en-US" dirty="0" err="1" smtClean="0">
                <a:latin typeface="Times New Roman" panose="02020603050405020304" pitchFamily="18" charset="0"/>
                <a:ea typeface="Times New Roman" panose="02020603050405020304" pitchFamily="18" charset="0"/>
              </a:rPr>
              <a:t>đã</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sử</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dụng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bút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pháp</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ước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lệ</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tượng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trưng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một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bút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pháp</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quen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thuộc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thơ</a:t>
            </a:r>
            <a:r>
              <a:rPr lang="en-US" dirty="0" smtClean="0">
                <a:latin typeface="Times New Roman" panose="02020603050405020304" pitchFamily="18" charset="0"/>
                <a:ea typeface="Times New Roman" panose="02020603050405020304" pitchFamily="18" charset="0"/>
              </a:rPr>
              <a:t> ca </a:t>
            </a:r>
            <a:r>
              <a:rPr lang="en-US" dirty="0" err="1" smtClean="0">
                <a:latin typeface="Times New Roman" panose="02020603050405020304" pitchFamily="18" charset="0"/>
                <a:ea typeface="Times New Roman" panose="02020603050405020304" pitchFamily="18" charset="0"/>
              </a:rPr>
              <a:t>cổ</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điển</a:t>
            </a:r>
            <a:r>
              <a:rPr lang="en-US" dirty="0" smtClean="0">
                <a:latin typeface="Times New Roman" panose="02020603050405020304" pitchFamily="18" charset="0"/>
                <a:ea typeface="Times New Roman" panose="02020603050405020304" pitchFamily="18" charset="0"/>
              </a:rPr>
              <a:t> – </a:t>
            </a:r>
            <a:r>
              <a:rPr lang="en-US" dirty="0" err="1" smtClean="0">
                <a:latin typeface="Times New Roman" panose="02020603050405020304" pitchFamily="18" charset="0"/>
                <a:ea typeface="Times New Roman" panose="02020603050405020304" pitchFamily="18" charset="0"/>
              </a:rPr>
              <a:t>dùng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để</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tả</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nhân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vật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chính</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diện</a:t>
            </a:r>
            <a:r>
              <a:rPr lang="en-US" dirty="0" smtClean="0">
                <a:latin typeface="Times New Roman" panose="02020603050405020304" pitchFamily="18" charset="0"/>
                <a:ea typeface="Times New Roman" panose="02020603050405020304" pitchFamily="18" charset="0"/>
              </a:rPr>
              <a:t> – </a:t>
            </a:r>
            <a:r>
              <a:rPr lang="en-US" dirty="0" err="1" smtClean="0">
                <a:latin typeface="Times New Roman" panose="02020603050405020304" pitchFamily="18" charset="0"/>
                <a:ea typeface="Times New Roman" panose="02020603050405020304" pitchFamily="18" charset="0"/>
              </a:rPr>
              <a:t>lấy</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cái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đẹp</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tự</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nhiên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để</a:t>
            </a:r>
            <a:r>
              <a:rPr lang="en-US" dirty="0" smtClean="0">
                <a:latin typeface="Times New Roman" panose="02020603050405020304" pitchFamily="18" charset="0"/>
                <a:ea typeface="Times New Roman" panose="02020603050405020304" pitchFamily="18" charset="0"/>
              </a:rPr>
              <a:t> so </a:t>
            </a:r>
            <a:r>
              <a:rPr lang="en-US" dirty="0" err="1" smtClean="0">
                <a:latin typeface="Times New Roman" panose="02020603050405020304" pitchFamily="18" charset="0"/>
                <a:ea typeface="Times New Roman" panose="02020603050405020304" pitchFamily="18" charset="0"/>
              </a:rPr>
              <a:t>sánh</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hoặc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ngầm</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ví</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với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cái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đẹp</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nhân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vật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Từ</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đó</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tôn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vinh</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cái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đẹp</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nhân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vật</a:t>
            </a:r>
            <a:r>
              <a:rPr lang="en-US" dirty="0" smtClean="0">
                <a:latin typeface="Times New Roman" panose="02020603050405020304" pitchFamily="18" charset="0"/>
                <a:ea typeface="Times New Roman" panose="02020603050405020304" pitchFamily="18" charset="0"/>
              </a:rPr>
              <a:t>. Ta </a:t>
            </a:r>
            <a:r>
              <a:rPr lang="en-US" dirty="0" err="1" smtClean="0">
                <a:latin typeface="Times New Roman" panose="02020603050405020304" pitchFamily="18" charset="0"/>
                <a:ea typeface="Times New Roman" panose="02020603050405020304" pitchFamily="18" charset="0"/>
              </a:rPr>
              <a:t>dễ</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dàng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hình</a:t>
            </a:r>
            <a:r>
              <a:rPr lang="en-US" dirty="0" smtClean="0">
                <a:latin typeface="Times New Roman" panose="02020603050405020304" pitchFamily="18" charset="0"/>
                <a:ea typeface="Times New Roman" panose="02020603050405020304" pitchFamily="18" charset="0"/>
              </a:rPr>
              <a:t> dung </a:t>
            </a:r>
            <a:r>
              <a:rPr lang="en-US" dirty="0" err="1" smtClean="0">
                <a:latin typeface="Times New Roman" panose="02020603050405020304" pitchFamily="18" charset="0"/>
                <a:ea typeface="Times New Roman" panose="02020603050405020304" pitchFamily="18" charset="0"/>
              </a:rPr>
              <a:t>nhan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sắc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mỗi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người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Thúy</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Vân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tóc</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mượt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mà</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óng</a:t>
            </a:r>
            <a:r>
              <a:rPr lang="en-US" dirty="0" smtClean="0">
                <a:latin typeface="Times New Roman" panose="02020603050405020304" pitchFamily="18" charset="0"/>
                <a:ea typeface="Times New Roman" panose="02020603050405020304" pitchFamily="18" charset="0"/>
              </a:rPr>
              <a:t> ả </a:t>
            </a:r>
            <a:r>
              <a:rPr lang="en-US" dirty="0" err="1" smtClean="0">
                <a:latin typeface="Times New Roman" panose="02020603050405020304" pitchFamily="18" charset="0"/>
                <a:ea typeface="Times New Roman" panose="02020603050405020304" pitchFamily="18" charset="0"/>
              </a:rPr>
              <a:t>hơn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mây</a:t>
            </a:r>
            <a:r>
              <a:rPr lang="en-US" dirty="0" smtClean="0">
                <a:latin typeface="Times New Roman" panose="02020603050405020304" pitchFamily="18" charset="0"/>
                <a:ea typeface="Times New Roman" panose="02020603050405020304" pitchFamily="18" charset="0"/>
              </a:rPr>
              <a:t>, da </a:t>
            </a:r>
            <a:r>
              <a:rPr lang="en-US" dirty="0" err="1" smtClean="0">
                <a:latin typeface="Times New Roman" panose="02020603050405020304" pitchFamily="18" charset="0"/>
                <a:ea typeface="Times New Roman" panose="02020603050405020304" pitchFamily="18" charset="0"/>
              </a:rPr>
              <a:t>trắng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hơn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tuyết</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Còn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Thuý</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Kiều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vẻ</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tươi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thắm</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của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nàng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đến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hoa</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cũng</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phải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ghen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đến</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liễu</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phải</a:t>
            </a:r>
            <a:r>
              <a:rPr lang="en-US" dirty="0" smtClean="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hờn</a:t>
            </a:r>
            <a:r>
              <a:rPr lang="en-US" dirty="0" smtClean="0">
                <a:latin typeface="Times New Roman" panose="02020603050405020304" pitchFamily="18" charset="0"/>
                <a:ea typeface="Times New Roman" panose="02020603050405020304" pitchFamily="18" charset="0"/>
              </a:rPr>
              <a:t>.</a:t>
            </a:r>
            <a:br>
              <a:rPr lang="en-US" dirty="0" smtClean="0">
                <a:latin typeface="Times New Roman" panose="02020603050405020304" pitchFamily="18" charset="0"/>
                <a:ea typeface="Times New Roman" panose="02020603050405020304" pitchFamily="18" charset="0"/>
              </a:rPr>
            </a:br>
            <a:r>
              <a:rPr lang="en-US"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Khác</a:t>
            </a:r>
            <a:r>
              <a:rPr lang="en-US" b="1" i="1" dirty="0" smtClean="0">
                <a:latin typeface="Times New Roman" panose="02020603050405020304" pitchFamily="18" charset="0"/>
                <a:ea typeface="Times New Roman" panose="02020603050405020304" pitchFamily="18" charset="0"/>
              </a:rPr>
              <a:t> </a:t>
            </a:r>
            <a:r>
              <a:rPr lang="en-US" b="1" i="1" dirty="0" err="1" smtClean="0">
                <a:latin typeface="Times New Roman" panose="02020603050405020304" pitchFamily="18" charset="0"/>
                <a:ea typeface="Times New Roman" panose="02020603050405020304" pitchFamily="18" charset="0"/>
              </a:rPr>
              <a:t>nhau</a:t>
            </a:r>
            <a:r>
              <a:rPr lang="en-US" b="1" i="1" dirty="0" smtClean="0">
                <a:latin typeface="Times New Roman" panose="02020603050405020304" pitchFamily="18" charset="0"/>
                <a:ea typeface="Times New Roman" panose="02020603050405020304" pitchFamily="18" charset="0"/>
              </a:rPr>
              <a: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051012267"/>
              </p:ext>
            </p:extLst>
          </p:nvPr>
        </p:nvGraphicFramePr>
        <p:xfrm>
          <a:off x="574442" y="3234745"/>
          <a:ext cx="11081848" cy="2158058"/>
        </p:xfrm>
        <a:graphic>
          <a:graphicData uri="http://schemas.openxmlformats.org/drawingml/2006/table">
            <a:tbl>
              <a:tblPr firstRow="1" firstCol="1" lastRow="1" lastCol="1" bandRow="1" bandCol="1">
                <a:tableStyleId>{5C22544A-7EE6-4342-B048-85BDC9FD1C3A}</a:tableStyleId>
              </a:tblPr>
              <a:tblGrid>
                <a:gridCol w="5540924">
                  <a:extLst>
                    <a:ext uri="{9D8B030D-6E8A-4147-A177-3AD203B41FA5}">
                      <a16:colId xmlns:a16="http://schemas.microsoft.com/office/drawing/2014/main" val="2369956824"/>
                    </a:ext>
                  </a:extLst>
                </a:gridCol>
                <a:gridCol w="5540924">
                  <a:extLst>
                    <a:ext uri="{9D8B030D-6E8A-4147-A177-3AD203B41FA5}">
                      <a16:colId xmlns:a16="http://schemas.microsoft.com/office/drawing/2014/main" val="3598670766"/>
                    </a:ext>
                  </a:extLst>
                </a:gridCol>
              </a:tblGrid>
              <a:tr h="238608">
                <a:tc>
                  <a:txBody>
                    <a:bodyPr/>
                    <a:lstStyle/>
                    <a:p>
                      <a:pPr marL="0" marR="30480" algn="ctr">
                        <a:spcBef>
                          <a:spcPts val="0"/>
                        </a:spcBef>
                        <a:spcAft>
                          <a:spcPts val="0"/>
                        </a:spcAft>
                      </a:pPr>
                      <a:r>
                        <a:rPr lang="fr-FR" sz="1800">
                          <a:effectLst/>
                        </a:rPr>
                        <a:t>Tả Thúy Vân</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30480" algn="ctr">
                        <a:spcBef>
                          <a:spcPts val="0"/>
                        </a:spcBef>
                        <a:spcAft>
                          <a:spcPts val="0"/>
                        </a:spcAft>
                      </a:pPr>
                      <a:r>
                        <a:rPr lang="fr-FR" sz="1800">
                          <a:effectLst/>
                        </a:rPr>
                        <a:t>Tả Thúy Kiều</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86751949"/>
                  </a:ext>
                </a:extLst>
              </a:tr>
              <a:tr h="1883738">
                <a:tc>
                  <a:txBody>
                    <a:bodyPr/>
                    <a:lstStyle/>
                    <a:p>
                      <a:pPr marL="0" marR="30480">
                        <a:spcBef>
                          <a:spcPts val="0"/>
                        </a:spcBef>
                        <a:spcAft>
                          <a:spcPts val="0"/>
                        </a:spcAft>
                      </a:pPr>
                      <a:r>
                        <a:rPr lang="fr-FR" sz="1800">
                          <a:effectLst/>
                        </a:rPr>
                        <a:t>Tác giả miêu tả Thúy Vân cụ thể từ khuôn mặt, nét mày, màu da, nước tóc, miệng cười, tiếng nói để khắc họa một Thúy Vân đẹp, đoan trang, phúc hậu.</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30480">
                        <a:spcBef>
                          <a:spcPts val="0"/>
                        </a:spcBef>
                        <a:spcAft>
                          <a:spcPts val="0"/>
                        </a:spcAft>
                      </a:pPr>
                      <a:r>
                        <a:rPr lang="fr-FR" sz="1800" dirty="0" err="1">
                          <a:effectLst/>
                        </a:rPr>
                        <a:t>Nêu</a:t>
                      </a:r>
                      <a:r>
                        <a:rPr lang="fr-FR" sz="1800" dirty="0">
                          <a:effectLst/>
                        </a:rPr>
                        <a:t> </a:t>
                      </a:r>
                      <a:r>
                        <a:rPr lang="fr-FR" sz="1800" dirty="0" err="1">
                          <a:effectLst/>
                        </a:rPr>
                        <a:t>ấn</a:t>
                      </a:r>
                      <a:r>
                        <a:rPr lang="fr-FR" sz="1800" dirty="0">
                          <a:effectLst/>
                        </a:rPr>
                        <a:t> </a:t>
                      </a:r>
                      <a:r>
                        <a:rPr lang="fr-FR" sz="1800" dirty="0" err="1">
                          <a:effectLst/>
                        </a:rPr>
                        <a:t>tượng</a:t>
                      </a:r>
                      <a:r>
                        <a:rPr lang="fr-FR" sz="1800" dirty="0">
                          <a:effectLst/>
                        </a:rPr>
                        <a:t> </a:t>
                      </a:r>
                      <a:r>
                        <a:rPr lang="fr-FR" sz="1800" dirty="0" err="1">
                          <a:effectLst/>
                        </a:rPr>
                        <a:t>tổng</a:t>
                      </a:r>
                      <a:r>
                        <a:rPr lang="fr-FR" sz="1800" dirty="0">
                          <a:effectLst/>
                        </a:rPr>
                        <a:t> </a:t>
                      </a:r>
                      <a:r>
                        <a:rPr lang="fr-FR" sz="1800" dirty="0" err="1">
                          <a:effectLst/>
                        </a:rPr>
                        <a:t>quát</a:t>
                      </a:r>
                      <a:r>
                        <a:rPr lang="fr-FR" sz="1800" dirty="0">
                          <a:effectLst/>
                        </a:rPr>
                        <a:t> (</a:t>
                      </a:r>
                      <a:r>
                        <a:rPr lang="fr-FR" sz="1800" dirty="0" err="1">
                          <a:effectLst/>
                        </a:rPr>
                        <a:t>sắc</a:t>
                      </a:r>
                      <a:r>
                        <a:rPr lang="fr-FR" sz="1800" dirty="0">
                          <a:effectLst/>
                        </a:rPr>
                        <a:t> </a:t>
                      </a:r>
                      <a:r>
                        <a:rPr lang="fr-FR" sz="1800" dirty="0" err="1">
                          <a:effectLst/>
                        </a:rPr>
                        <a:t>sảo</a:t>
                      </a:r>
                      <a:r>
                        <a:rPr lang="fr-FR" sz="1800" dirty="0">
                          <a:effectLst/>
                        </a:rPr>
                        <a:t>, </a:t>
                      </a:r>
                      <a:r>
                        <a:rPr lang="fr-FR" sz="1800" dirty="0" err="1">
                          <a:effectLst/>
                        </a:rPr>
                        <a:t>mặn</a:t>
                      </a:r>
                      <a:r>
                        <a:rPr lang="fr-FR" sz="1800" dirty="0">
                          <a:effectLst/>
                        </a:rPr>
                        <a:t> </a:t>
                      </a:r>
                      <a:r>
                        <a:rPr lang="fr-FR" sz="1800" dirty="0" err="1">
                          <a:effectLst/>
                        </a:rPr>
                        <a:t>mà</a:t>
                      </a:r>
                      <a:r>
                        <a:rPr lang="fr-FR" sz="1800" dirty="0">
                          <a:effectLst/>
                        </a:rPr>
                        <a:t>), </a:t>
                      </a:r>
                      <a:r>
                        <a:rPr lang="fr-FR" sz="1800" dirty="0" err="1">
                          <a:effectLst/>
                        </a:rPr>
                        <a:t>đặc</a:t>
                      </a:r>
                      <a:r>
                        <a:rPr lang="fr-FR" sz="1800" dirty="0">
                          <a:effectLst/>
                        </a:rPr>
                        <a:t> </a:t>
                      </a:r>
                      <a:r>
                        <a:rPr lang="fr-FR" sz="1800" dirty="0" err="1">
                          <a:effectLst/>
                        </a:rPr>
                        <a:t>tả</a:t>
                      </a:r>
                      <a:r>
                        <a:rPr lang="fr-FR" sz="1800" dirty="0">
                          <a:effectLst/>
                        </a:rPr>
                        <a:t> </a:t>
                      </a:r>
                      <a:r>
                        <a:rPr lang="fr-FR" sz="1800" dirty="0" err="1">
                          <a:effectLst/>
                        </a:rPr>
                        <a:t>đôi</a:t>
                      </a:r>
                      <a:r>
                        <a:rPr lang="fr-FR" sz="1800" dirty="0">
                          <a:effectLst/>
                        </a:rPr>
                        <a:t> </a:t>
                      </a:r>
                      <a:r>
                        <a:rPr lang="fr-FR" sz="1800" dirty="0" err="1">
                          <a:effectLst/>
                        </a:rPr>
                        <a:t>mắt</a:t>
                      </a:r>
                      <a:r>
                        <a:rPr lang="fr-FR" sz="1800" dirty="0">
                          <a:effectLst/>
                        </a:rPr>
                        <a:t>. </a:t>
                      </a:r>
                      <a:r>
                        <a:rPr lang="fr-FR" sz="1800" dirty="0" err="1">
                          <a:effectLst/>
                        </a:rPr>
                        <a:t>Miêu</a:t>
                      </a:r>
                      <a:r>
                        <a:rPr lang="fr-FR" sz="1800" dirty="0">
                          <a:effectLst/>
                        </a:rPr>
                        <a:t> </a:t>
                      </a:r>
                      <a:r>
                        <a:rPr lang="fr-FR" sz="1800" dirty="0" err="1">
                          <a:effectLst/>
                        </a:rPr>
                        <a:t>tả</a:t>
                      </a:r>
                      <a:r>
                        <a:rPr lang="fr-FR" sz="1800" dirty="0">
                          <a:effectLst/>
                        </a:rPr>
                        <a:t> </a:t>
                      </a:r>
                      <a:r>
                        <a:rPr lang="fr-FR" sz="1800" dirty="0" err="1">
                          <a:effectLst/>
                        </a:rPr>
                        <a:t>tác</a:t>
                      </a:r>
                      <a:r>
                        <a:rPr lang="fr-FR" sz="1800" dirty="0">
                          <a:effectLst/>
                        </a:rPr>
                        <a:t> </a:t>
                      </a:r>
                      <a:r>
                        <a:rPr lang="fr-FR" sz="1800" dirty="0" err="1">
                          <a:effectLst/>
                        </a:rPr>
                        <a:t>động</a:t>
                      </a:r>
                      <a:r>
                        <a:rPr lang="fr-FR" sz="1800" dirty="0">
                          <a:effectLst/>
                        </a:rPr>
                        <a:t> </a:t>
                      </a:r>
                      <a:r>
                        <a:rPr lang="fr-FR" sz="1800" dirty="0" err="1">
                          <a:effectLst/>
                        </a:rPr>
                        <a:t>vẻ</a:t>
                      </a:r>
                      <a:r>
                        <a:rPr lang="fr-FR" sz="1800" dirty="0">
                          <a:effectLst/>
                        </a:rPr>
                        <a:t> </a:t>
                      </a:r>
                      <a:r>
                        <a:rPr lang="fr-FR" sz="1800" dirty="0" err="1">
                          <a:effectLst/>
                        </a:rPr>
                        <a:t>đẹp</a:t>
                      </a:r>
                      <a:r>
                        <a:rPr lang="fr-FR" sz="1800" dirty="0">
                          <a:effectLst/>
                        </a:rPr>
                        <a:t> </a:t>
                      </a:r>
                      <a:r>
                        <a:rPr lang="fr-FR" sz="1800" dirty="0" err="1">
                          <a:effectLst/>
                        </a:rPr>
                        <a:t>của</a:t>
                      </a:r>
                      <a:r>
                        <a:rPr lang="fr-FR" sz="1800" dirty="0">
                          <a:effectLst/>
                        </a:rPr>
                        <a:t> </a:t>
                      </a:r>
                      <a:r>
                        <a:rPr lang="fr-FR" sz="1800" dirty="0" err="1">
                          <a:effectLst/>
                        </a:rPr>
                        <a:t>Thuý</a:t>
                      </a:r>
                      <a:r>
                        <a:rPr lang="fr-FR" sz="1800" dirty="0">
                          <a:effectLst/>
                        </a:rPr>
                        <a:t> </a:t>
                      </a:r>
                      <a:r>
                        <a:rPr lang="fr-FR" sz="1800" dirty="0" err="1">
                          <a:effectLst/>
                        </a:rPr>
                        <a:t>Kiều</a:t>
                      </a:r>
                      <a:r>
                        <a:rPr lang="fr-FR" sz="1800" dirty="0">
                          <a:effectLst/>
                        </a:rPr>
                        <a:t>. </a:t>
                      </a:r>
                      <a:r>
                        <a:rPr lang="fr-FR" sz="1800" dirty="0" err="1">
                          <a:effectLst/>
                        </a:rPr>
                        <a:t>Vẻ</a:t>
                      </a:r>
                      <a:r>
                        <a:rPr lang="fr-FR" sz="1800" dirty="0">
                          <a:effectLst/>
                        </a:rPr>
                        <a:t> </a:t>
                      </a:r>
                      <a:r>
                        <a:rPr lang="fr-FR" sz="1800" dirty="0" err="1">
                          <a:effectLst/>
                        </a:rPr>
                        <a:t>đẹp</a:t>
                      </a:r>
                      <a:r>
                        <a:rPr lang="fr-FR" sz="1800" dirty="0">
                          <a:effectLst/>
                        </a:rPr>
                        <a:t> </a:t>
                      </a:r>
                      <a:r>
                        <a:rPr lang="fr-FR" sz="1800" dirty="0" err="1">
                          <a:effectLst/>
                        </a:rPr>
                        <a:t>sắc</a:t>
                      </a:r>
                      <a:r>
                        <a:rPr lang="fr-FR" sz="1800" dirty="0">
                          <a:effectLst/>
                        </a:rPr>
                        <a:t> </a:t>
                      </a:r>
                      <a:r>
                        <a:rPr lang="fr-FR" sz="1800" dirty="0" err="1">
                          <a:effectLst/>
                        </a:rPr>
                        <a:t>sảo</a:t>
                      </a:r>
                      <a:r>
                        <a:rPr lang="fr-FR" sz="1800" dirty="0">
                          <a:effectLst/>
                        </a:rPr>
                        <a:t>, </a:t>
                      </a:r>
                      <a:r>
                        <a:rPr lang="fr-FR" sz="1800" dirty="0" err="1">
                          <a:effectLst/>
                        </a:rPr>
                        <a:t>thông</a:t>
                      </a:r>
                      <a:r>
                        <a:rPr lang="fr-FR" sz="1800" dirty="0">
                          <a:effectLst/>
                        </a:rPr>
                        <a:t> </a:t>
                      </a:r>
                      <a:r>
                        <a:rPr lang="fr-FR" sz="1800" dirty="0" err="1">
                          <a:effectLst/>
                        </a:rPr>
                        <a:t>minh</a:t>
                      </a:r>
                      <a:r>
                        <a:rPr lang="fr-FR" sz="1800" dirty="0">
                          <a:effectLst/>
                        </a:rPr>
                        <a:t> </a:t>
                      </a:r>
                      <a:r>
                        <a:rPr lang="fr-FR" sz="1800" dirty="0" err="1">
                          <a:effectLst/>
                        </a:rPr>
                        <a:t>của</a:t>
                      </a:r>
                      <a:r>
                        <a:rPr lang="fr-FR" sz="1800" dirty="0">
                          <a:effectLst/>
                        </a:rPr>
                        <a:t> </a:t>
                      </a:r>
                      <a:r>
                        <a:rPr lang="fr-FR" sz="1800" dirty="0" err="1">
                          <a:effectLst/>
                        </a:rPr>
                        <a:t>Thuý</a:t>
                      </a:r>
                      <a:r>
                        <a:rPr lang="fr-FR" sz="1800" dirty="0">
                          <a:effectLst/>
                        </a:rPr>
                        <a:t> </a:t>
                      </a:r>
                      <a:r>
                        <a:rPr lang="fr-FR" sz="1800" dirty="0" err="1">
                          <a:effectLst/>
                        </a:rPr>
                        <a:t>Kiều</a:t>
                      </a:r>
                      <a:r>
                        <a:rPr lang="fr-FR" sz="1800" dirty="0">
                          <a:effectLst/>
                        </a:rPr>
                        <a:t> </a:t>
                      </a:r>
                      <a:r>
                        <a:rPr lang="fr-FR" sz="1800" dirty="0" err="1">
                          <a:effectLst/>
                        </a:rPr>
                        <a:t>làm</a:t>
                      </a:r>
                      <a:r>
                        <a:rPr lang="fr-FR" sz="1800" dirty="0">
                          <a:effectLst/>
                        </a:rPr>
                        <a:t> </a:t>
                      </a:r>
                      <a:r>
                        <a:rPr lang="fr-FR" sz="1800" dirty="0" err="1">
                          <a:effectLst/>
                        </a:rPr>
                        <a:t>cho</a:t>
                      </a:r>
                      <a:r>
                        <a:rPr lang="fr-FR" sz="1800" dirty="0">
                          <a:effectLst/>
                        </a:rPr>
                        <a:t> </a:t>
                      </a:r>
                      <a:r>
                        <a:rPr lang="fr-FR" sz="1800" dirty="0" err="1">
                          <a:effectLst/>
                        </a:rPr>
                        <a:t>hoa</a:t>
                      </a:r>
                      <a:r>
                        <a:rPr lang="fr-FR" sz="1800" dirty="0">
                          <a:effectLst/>
                        </a:rPr>
                        <a:t>, </a:t>
                      </a:r>
                      <a:r>
                        <a:rPr lang="fr-FR" sz="1800" dirty="0" err="1">
                          <a:effectLst/>
                        </a:rPr>
                        <a:t>liễu</a:t>
                      </a:r>
                      <a:r>
                        <a:rPr lang="fr-FR" sz="1800" dirty="0">
                          <a:effectLst/>
                        </a:rPr>
                        <a:t> </a:t>
                      </a:r>
                      <a:r>
                        <a:rPr lang="fr-FR" sz="1800" dirty="0" err="1">
                          <a:effectLst/>
                        </a:rPr>
                        <a:t>phải</a:t>
                      </a:r>
                      <a:r>
                        <a:rPr lang="fr-FR" sz="1800" dirty="0">
                          <a:effectLst/>
                        </a:rPr>
                        <a:t> </a:t>
                      </a:r>
                      <a:r>
                        <a:rPr lang="fr-FR" sz="1800" dirty="0" err="1">
                          <a:effectLst/>
                        </a:rPr>
                        <a:t>hờn</a:t>
                      </a:r>
                      <a:r>
                        <a:rPr lang="fr-FR" sz="1800" dirty="0">
                          <a:effectLst/>
                        </a:rPr>
                        <a:t> </a:t>
                      </a:r>
                      <a:r>
                        <a:rPr lang="fr-FR" sz="1800" dirty="0" err="1">
                          <a:effectLst/>
                        </a:rPr>
                        <a:t>ghen</a:t>
                      </a:r>
                      <a:r>
                        <a:rPr lang="fr-FR" sz="1800" dirty="0">
                          <a:effectLst/>
                        </a:rPr>
                        <a:t>, </a:t>
                      </a:r>
                      <a:r>
                        <a:rPr lang="fr-FR" sz="1800" dirty="0" err="1">
                          <a:effectLst/>
                        </a:rPr>
                        <a:t>làm</a:t>
                      </a:r>
                      <a:r>
                        <a:rPr lang="fr-FR" sz="1800" dirty="0">
                          <a:effectLst/>
                        </a:rPr>
                        <a:t> </a:t>
                      </a:r>
                      <a:r>
                        <a:rPr lang="fr-FR" sz="1800" dirty="0" err="1">
                          <a:effectLst/>
                        </a:rPr>
                        <a:t>cho</a:t>
                      </a:r>
                      <a:r>
                        <a:rPr lang="fr-FR" sz="1800" dirty="0">
                          <a:effectLst/>
                        </a:rPr>
                        <a:t> </a:t>
                      </a:r>
                      <a:r>
                        <a:rPr lang="fr-FR" sz="1800" dirty="0" err="1">
                          <a:effectLst/>
                        </a:rPr>
                        <a:t>nước</a:t>
                      </a:r>
                      <a:r>
                        <a:rPr lang="fr-FR" sz="1800" dirty="0">
                          <a:effectLst/>
                        </a:rPr>
                        <a:t>, </a:t>
                      </a:r>
                      <a:r>
                        <a:rPr lang="fr-FR" sz="1800" dirty="0" err="1">
                          <a:effectLst/>
                        </a:rPr>
                        <a:t>thành</a:t>
                      </a:r>
                      <a:r>
                        <a:rPr lang="fr-FR" sz="1800" dirty="0">
                          <a:effectLst/>
                        </a:rPr>
                        <a:t> </a:t>
                      </a:r>
                      <a:r>
                        <a:rPr lang="fr-FR" sz="1800" dirty="0" err="1">
                          <a:effectLst/>
                        </a:rPr>
                        <a:t>phải</a:t>
                      </a:r>
                      <a:r>
                        <a:rPr lang="fr-FR" sz="1800" dirty="0">
                          <a:effectLst/>
                        </a:rPr>
                        <a:t> </a:t>
                      </a:r>
                      <a:r>
                        <a:rPr lang="fr-FR" sz="1800" dirty="0" err="1">
                          <a:effectLst/>
                        </a:rPr>
                        <a:t>nghiêng</a:t>
                      </a:r>
                      <a:r>
                        <a:rPr lang="fr-FR" sz="1800" dirty="0">
                          <a:effectLst/>
                        </a:rPr>
                        <a:t> </a:t>
                      </a:r>
                      <a:r>
                        <a:rPr lang="fr-FR" sz="1800" dirty="0" err="1">
                          <a:effectLst/>
                        </a:rPr>
                        <a:t>đổ</a:t>
                      </a:r>
                      <a:r>
                        <a:rPr lang="fr-FR" sz="1800" dirty="0">
                          <a:effectLst/>
                        </a:rPr>
                        <a:t> Þ </a:t>
                      </a:r>
                      <a:r>
                        <a:rPr lang="fr-FR" sz="1800" dirty="0" err="1">
                          <a:effectLst/>
                        </a:rPr>
                        <a:t>tác</a:t>
                      </a:r>
                      <a:r>
                        <a:rPr lang="fr-FR" sz="1800" dirty="0">
                          <a:effectLst/>
                        </a:rPr>
                        <a:t> </a:t>
                      </a:r>
                      <a:r>
                        <a:rPr lang="fr-FR" sz="1800" dirty="0" err="1">
                          <a:effectLst/>
                        </a:rPr>
                        <a:t>giả</a:t>
                      </a:r>
                      <a:r>
                        <a:rPr lang="fr-FR" sz="1800" dirty="0">
                          <a:effectLst/>
                        </a:rPr>
                        <a:t> </a:t>
                      </a:r>
                      <a:r>
                        <a:rPr lang="fr-FR" sz="1800" dirty="0" err="1">
                          <a:effectLst/>
                        </a:rPr>
                        <a:t>miêu</a:t>
                      </a:r>
                      <a:r>
                        <a:rPr lang="fr-FR" sz="1800" dirty="0">
                          <a:effectLst/>
                        </a:rPr>
                        <a:t> </a:t>
                      </a:r>
                      <a:r>
                        <a:rPr lang="fr-FR" sz="1800" dirty="0" err="1">
                          <a:effectLst/>
                        </a:rPr>
                        <a:t>tả</a:t>
                      </a:r>
                      <a:r>
                        <a:rPr lang="fr-FR" sz="1800" dirty="0">
                          <a:effectLst/>
                        </a:rPr>
                        <a:t> </a:t>
                      </a:r>
                      <a:r>
                        <a:rPr lang="fr-FR" sz="1800" dirty="0" err="1">
                          <a:effectLst/>
                        </a:rPr>
                        <a:t>nét</a:t>
                      </a:r>
                      <a:r>
                        <a:rPr lang="fr-FR" sz="1800" dirty="0">
                          <a:effectLst/>
                        </a:rPr>
                        <a:t> </a:t>
                      </a:r>
                      <a:r>
                        <a:rPr lang="fr-FR" sz="1800" dirty="0" err="1">
                          <a:effectLst/>
                        </a:rPr>
                        <a:t>đẹp</a:t>
                      </a:r>
                      <a:r>
                        <a:rPr lang="fr-FR" sz="1800" dirty="0">
                          <a:effectLst/>
                        </a:rPr>
                        <a:t> </a:t>
                      </a:r>
                      <a:r>
                        <a:rPr lang="fr-FR" sz="1800" dirty="0" err="1">
                          <a:effectLst/>
                        </a:rPr>
                        <a:t>của</a:t>
                      </a:r>
                      <a:r>
                        <a:rPr lang="fr-FR" sz="1800" dirty="0">
                          <a:effectLst/>
                        </a:rPr>
                        <a:t> </a:t>
                      </a:r>
                      <a:r>
                        <a:rPr lang="fr-FR" sz="1800" dirty="0" err="1">
                          <a:effectLst/>
                        </a:rPr>
                        <a:t>Kiều</a:t>
                      </a:r>
                      <a:r>
                        <a:rPr lang="fr-FR" sz="1800" dirty="0">
                          <a:effectLst/>
                        </a:rPr>
                        <a:t> là </a:t>
                      </a:r>
                      <a:r>
                        <a:rPr lang="fr-FR" sz="1800" dirty="0" err="1">
                          <a:effectLst/>
                        </a:rPr>
                        <a:t>để</a:t>
                      </a:r>
                      <a:r>
                        <a:rPr lang="fr-FR" sz="1800" dirty="0">
                          <a:effectLst/>
                        </a:rPr>
                        <a:t> </a:t>
                      </a:r>
                      <a:r>
                        <a:rPr lang="fr-FR" sz="1800" dirty="0" err="1">
                          <a:effectLst/>
                        </a:rPr>
                        <a:t>gợi</a:t>
                      </a:r>
                      <a:r>
                        <a:rPr lang="fr-FR" sz="1800" dirty="0">
                          <a:effectLst/>
                        </a:rPr>
                        <a:t> </a:t>
                      </a:r>
                      <a:r>
                        <a:rPr lang="fr-FR" sz="1800" dirty="0" err="1">
                          <a:effectLst/>
                        </a:rPr>
                        <a:t>tả</a:t>
                      </a:r>
                      <a:r>
                        <a:rPr lang="fr-FR" sz="1800" dirty="0">
                          <a:effectLst/>
                        </a:rPr>
                        <a:t> </a:t>
                      </a:r>
                      <a:r>
                        <a:rPr lang="fr-FR" sz="1800" dirty="0" err="1">
                          <a:effectLst/>
                        </a:rPr>
                        <a:t>vẻ</a:t>
                      </a:r>
                      <a:r>
                        <a:rPr lang="fr-FR" sz="1800" dirty="0">
                          <a:effectLst/>
                        </a:rPr>
                        <a:t> </a:t>
                      </a:r>
                      <a:r>
                        <a:rPr lang="fr-FR" sz="1800" dirty="0" err="1">
                          <a:effectLst/>
                        </a:rPr>
                        <a:t>đẹp</a:t>
                      </a:r>
                      <a:r>
                        <a:rPr lang="fr-FR" sz="1800" dirty="0">
                          <a:effectLst/>
                        </a:rPr>
                        <a:t> </a:t>
                      </a:r>
                      <a:r>
                        <a:rPr lang="fr-FR" sz="1800" dirty="0" err="1">
                          <a:effectLst/>
                        </a:rPr>
                        <a:t>tâm</a:t>
                      </a:r>
                      <a:r>
                        <a:rPr lang="fr-FR" sz="1800" dirty="0">
                          <a:effectLst/>
                        </a:rPr>
                        <a:t> </a:t>
                      </a:r>
                      <a:r>
                        <a:rPr lang="fr-FR" sz="1800" dirty="0" err="1">
                          <a:effectLst/>
                        </a:rPr>
                        <a:t>hồn</a:t>
                      </a:r>
                      <a:r>
                        <a:rPr lang="fr-FR" sz="1800" dirty="0">
                          <a:effectLst/>
                        </a:rPr>
                        <a:t> </a:t>
                      </a:r>
                      <a:r>
                        <a:rPr lang="fr-FR" sz="1800" dirty="0" err="1">
                          <a:effectLst/>
                        </a:rPr>
                        <a:t>Thúy</a:t>
                      </a:r>
                      <a:r>
                        <a:rPr lang="fr-FR" sz="1800" dirty="0">
                          <a:effectLst/>
                        </a:rPr>
                        <a:t> </a:t>
                      </a:r>
                      <a:r>
                        <a:rPr lang="fr-FR" sz="1800" dirty="0" err="1">
                          <a:effectLst/>
                        </a:rPr>
                        <a:t>Kiều</a:t>
                      </a:r>
                      <a:r>
                        <a:rPr lang="fr-FR" sz="1800" dirty="0">
                          <a:effectLst/>
                        </a:rPr>
                        <a:t>.</a:t>
                      </a:r>
                      <a:endParaRPr lang="en-US" sz="11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42706592"/>
                  </a:ext>
                </a:extLst>
              </a:tr>
            </a:tbl>
          </a:graphicData>
        </a:graphic>
      </p:graphicFrame>
      <p:sp>
        <p:nvSpPr>
          <p:cNvPr id="4" name="Rectangle 3"/>
          <p:cNvSpPr/>
          <p:nvPr/>
        </p:nvSpPr>
        <p:spPr>
          <a:xfrm>
            <a:off x="574442" y="5553564"/>
            <a:ext cx="11211158" cy="646331"/>
          </a:xfrm>
          <a:prstGeom prst="rect">
            <a:avLst/>
          </a:prstGeom>
        </p:spPr>
        <p:txBody>
          <a:bodyPr wrap="square">
            <a:spAutoFit/>
          </a:bodyPr>
          <a:lstStyle/>
          <a:p>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điệp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nghệ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thuật</a:t>
            </a:r>
            <a:r>
              <a:rPr lang="fr-FR" dirty="0" smtClean="0">
                <a:latin typeface="Times New Roman" panose="02020603050405020304" pitchFamily="18" charset="0"/>
                <a:ea typeface="Times New Roman" panose="02020603050405020304" pitchFamily="18" charset="0"/>
              </a:rPr>
              <a:t>: Qua </a:t>
            </a:r>
            <a:r>
              <a:rPr lang="fr-FR" dirty="0" err="1" smtClean="0">
                <a:latin typeface="Times New Roman" panose="02020603050405020304" pitchFamily="18" charset="0"/>
                <a:ea typeface="Times New Roman" panose="02020603050405020304" pitchFamily="18" charset="0"/>
              </a:rPr>
              <a:t>cái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ấy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còn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báo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mỗi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người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đoan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trang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phúc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hậu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một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may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mắn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hạnh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phúc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Còn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sảo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mặn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đầy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bất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hạnh</a:t>
            </a:r>
            <a:r>
              <a:rPr lang="fr-FR" dirty="0" smtClean="0">
                <a:latin typeface="Times New Roman" panose="02020603050405020304" pitchFamily="18" charset="0"/>
                <a:ea typeface="Times New Roman" panose="02020603050405020304" pitchFamily="18" charset="0"/>
              </a:rPr>
              <a:t>.</a:t>
            </a:r>
            <a:endParaRPr lang="en-US" dirty="0"/>
          </a:p>
        </p:txBody>
      </p:sp>
    </p:spTree>
    <p:extLst>
      <p:ext uri="{BB962C8B-B14F-4D97-AF65-F5344CB8AC3E}">
        <p14:creationId xmlns:p14="http://schemas.microsoft.com/office/powerpoint/2010/main" val="2321836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671" y="-350982"/>
            <a:ext cx="11702474" cy="7294305"/>
          </a:xfrm>
          <a:prstGeom prst="rect">
            <a:avLst/>
          </a:prstGeom>
        </p:spPr>
        <p:txBody>
          <a:bodyPr wrap="square">
            <a:spAutoFit/>
          </a:bodyPr>
          <a:lstStyle/>
          <a:p>
            <a:pPr marR="30480"/>
            <a:r>
              <a:rPr lang="fr-FR" dirty="0">
                <a:latin typeface="Times New Roman" panose="02020603050405020304" pitchFamily="18" charset="0"/>
                <a:ea typeface="Times New Roman" panose="02020603050405020304" pitchFamily="18" charset="0"/>
              </a:rPr>
              <a:t/>
            </a:r>
            <a:br>
              <a:rPr lang="fr-FR" dirty="0">
                <a:latin typeface="Times New Roman" panose="02020603050405020304" pitchFamily="18" charset="0"/>
                <a:ea typeface="Times New Roman" panose="02020603050405020304" pitchFamily="18" charset="0"/>
              </a:rPr>
            </a:br>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4:</a:t>
            </a:r>
            <a:r>
              <a:rPr lang="fr-FR" dirty="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Đoạn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văn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tham</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khảo</a:t>
            </a:r>
            <a:r>
              <a:rPr lang="fr-FR" b="1" i="1" dirty="0">
                <a:latin typeface="Times New Roman" panose="02020603050405020304" pitchFamily="18" charset="0"/>
                <a:ea typeface="Times New Roman" panose="02020603050405020304" pitchFamily="18" charset="0"/>
              </a:rPr>
              <a:t> : </a:t>
            </a:r>
            <a:endParaRPr lang="en-US" sz="1600" dirty="0" smtClean="0">
              <a:effectLst/>
              <a:latin typeface="Times New Roman" panose="02020603050405020304" pitchFamily="18" charset="0"/>
              <a:ea typeface="Times New Roman" panose="02020603050405020304" pitchFamily="18" charset="0"/>
            </a:endParaRPr>
          </a:p>
          <a:p>
            <a:pPr marR="30480"/>
            <a:r>
              <a:rPr lang="fr-FR" dirty="0">
                <a:latin typeface="Times New Roman" panose="02020603050405020304" pitchFamily="18" charset="0"/>
                <a:ea typeface="Times New Roman" panose="02020603050405020304" pitchFamily="18" charset="0"/>
              </a:rPr>
              <a:t>(1) </a:t>
            </a:r>
            <a:r>
              <a:rPr lang="fr-FR" b="1" i="1" dirty="0" err="1">
                <a:latin typeface="Times New Roman" panose="02020603050405020304" pitchFamily="18" charset="0"/>
                <a:ea typeface="Times New Roman" panose="02020603050405020304" pitchFamily="18" charset="0"/>
              </a:rPr>
              <a:t>Khác</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với</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Thúy</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Vân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Thuý</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Kiều</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có</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vẻ</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đẹp</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sắc</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sảo</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mặn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mà</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cả</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tài</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lẫn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sắc</a:t>
            </a:r>
            <a:r>
              <a:rPr lang="fr-FR" b="1" i="1" dirty="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r>
              <a:rPr lang="fr-FR" dirty="0">
                <a:latin typeface="Times New Roman" panose="02020603050405020304" pitchFamily="18" charset="0"/>
                <a:ea typeface="Times New Roman" panose="02020603050405020304" pitchFamily="18" charset="0"/>
              </a:rPr>
              <a:t>(2)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ấy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được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gợi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tả</a:t>
            </a:r>
            <a:r>
              <a:rPr lang="fr-FR" dirty="0">
                <a:latin typeface="Times New Roman" panose="02020603050405020304" pitchFamily="18" charset="0"/>
                <a:ea typeface="Times New Roman" panose="02020603050405020304" pitchFamily="18" charset="0"/>
              </a:rPr>
              <a:t> qua </a:t>
            </a:r>
            <a:r>
              <a:rPr lang="fr-FR" dirty="0" err="1">
                <a:latin typeface="Times New Roman" panose="02020603050405020304" pitchFamily="18" charset="0"/>
                <a:ea typeface="Times New Roman" panose="02020603050405020304" pitchFamily="18" charset="0"/>
              </a:rPr>
              <a:t>đôi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mắt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bởi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đôi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mắt</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sự</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thể</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hiện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phần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tinh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anh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tâm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hồn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và</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trí</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tuệ</a:t>
            </a:r>
            <a:r>
              <a:rPr lang="fr-FR" dirty="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r>
              <a:rPr lang="fr-FR" dirty="0">
                <a:latin typeface="Times New Roman" panose="02020603050405020304" pitchFamily="18" charset="0"/>
                <a:ea typeface="Times New Roman" panose="02020603050405020304" pitchFamily="18" charset="0"/>
              </a:rPr>
              <a:t>(3) </a:t>
            </a:r>
            <a:r>
              <a:rPr lang="fr-FR" dirty="0" err="1">
                <a:latin typeface="Times New Roman" panose="02020603050405020304" pitchFamily="18" charset="0"/>
                <a:ea typeface="Times New Roman" panose="02020603050405020304" pitchFamily="18" charset="0"/>
              </a:rPr>
              <a:t>Hình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ảnh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ước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lệ</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thuỷ</a:t>
            </a:r>
            <a:r>
              <a:rPr lang="fr-FR" dirty="0">
                <a:latin typeface="Times New Roman" panose="02020603050405020304" pitchFamily="18" charset="0"/>
                <a:ea typeface="Times New Roman" panose="02020603050405020304" pitchFamily="18" charset="0"/>
              </a:rPr>
              <a:t>” – </a:t>
            </a:r>
            <a:r>
              <a:rPr lang="fr-FR" dirty="0" err="1">
                <a:latin typeface="Times New Roman" panose="02020603050405020304" pitchFamily="18" charset="0"/>
                <a:ea typeface="Times New Roman" panose="02020603050405020304" pitchFamily="18" charset="0"/>
              </a:rPr>
              <a:t>làn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nước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mùa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gợn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sóng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gợi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thật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sống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động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đôi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mắt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sáng</a:t>
            </a:r>
            <a:r>
              <a:rPr lang="fr-FR" dirty="0">
                <a:latin typeface="Times New Roman" panose="02020603050405020304" pitchFamily="18" charset="0"/>
                <a:ea typeface="Times New Roman" panose="02020603050405020304" pitchFamily="18" charset="0"/>
              </a:rPr>
              <a:t>, long </a:t>
            </a:r>
            <a:r>
              <a:rPr lang="fr-FR" dirty="0" err="1">
                <a:latin typeface="Times New Roman" panose="02020603050405020304" pitchFamily="18" charset="0"/>
                <a:ea typeface="Times New Roman" panose="02020603050405020304" pitchFamily="18" charset="0"/>
              </a:rPr>
              <a:t>lanh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linh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hoạt</a:t>
            </a:r>
            <a:r>
              <a:rPr lang="fr-FR" dirty="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r>
              <a:rPr lang="fr-FR" dirty="0">
                <a:latin typeface="Times New Roman" panose="02020603050405020304" pitchFamily="18" charset="0"/>
                <a:ea typeface="Times New Roman" panose="02020603050405020304" pitchFamily="18" charset="0"/>
              </a:rPr>
              <a:t>(4) </a:t>
            </a:r>
            <a:r>
              <a:rPr lang="fr-FR" dirty="0" err="1">
                <a:latin typeface="Times New Roman" panose="02020603050405020304" pitchFamily="18" charset="0"/>
                <a:ea typeface="Times New Roman" panose="02020603050405020304" pitchFamily="18" charset="0"/>
              </a:rPr>
              <a:t>Còn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ảnh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ước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lệ</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nét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xuân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sơn</a:t>
            </a:r>
            <a:r>
              <a:rPr lang="fr-FR" dirty="0">
                <a:latin typeface="Times New Roman" panose="02020603050405020304" pitchFamily="18" charset="0"/>
                <a:ea typeface="Times New Roman" panose="02020603050405020304" pitchFamily="18" charset="0"/>
              </a:rPr>
              <a:t>” – </a:t>
            </a:r>
            <a:r>
              <a:rPr lang="fr-FR" dirty="0" err="1">
                <a:latin typeface="Times New Roman" panose="02020603050405020304" pitchFamily="18" charset="0"/>
                <a:ea typeface="Times New Roman" panose="02020603050405020304" pitchFamily="18" charset="0"/>
              </a:rPr>
              <a:t>nét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núi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mùa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xuân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gợi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đôi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lông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mày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thanh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tú</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gương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mặt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trung</a:t>
            </a:r>
            <a:r>
              <a:rPr lang="fr-FR"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r>
              <a:rPr lang="fr-FR" dirty="0">
                <a:latin typeface="Times New Roman" panose="02020603050405020304" pitchFamily="18" charset="0"/>
                <a:ea typeface="Times New Roman" panose="02020603050405020304" pitchFamily="18" charset="0"/>
              </a:rPr>
              <a:t>(5)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quá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mĩ</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và</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sắc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sảo</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có</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sức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quyến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rũ</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lùng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khiến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thiên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nhiên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không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thể</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dễ</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dàng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chịu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chịu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nhường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mà</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phải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nảy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sinh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lòng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đố</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kỵ</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ghen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ghét</a:t>
            </a:r>
            <a:r>
              <a:rPr lang="fr-FR" dirty="0">
                <a:latin typeface="Times New Roman" panose="02020603050405020304" pitchFamily="18" charset="0"/>
                <a:ea typeface="Times New Roman" panose="02020603050405020304" pitchFamily="18" charset="0"/>
              </a:rPr>
              <a:t> ð </a:t>
            </a:r>
            <a:r>
              <a:rPr lang="fr-FR" dirty="0" err="1">
                <a:latin typeface="Times New Roman" panose="02020603050405020304" pitchFamily="18" charset="0"/>
                <a:ea typeface="Times New Roman" panose="02020603050405020304" pitchFamily="18" charset="0"/>
              </a:rPr>
              <a:t>báo</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hiệu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lành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ít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dữ</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ghen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thắm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liễu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hờn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kém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xanh</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(6) </a:t>
            </a:r>
            <a:r>
              <a:rPr lang="fr-FR" dirty="0" err="1">
                <a:latin typeface="Times New Roman" panose="02020603050405020304" pitchFamily="18" charset="0"/>
                <a:ea typeface="Times New Roman" panose="02020603050405020304" pitchFamily="18" charset="0"/>
              </a:rPr>
              <a:t>Không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chỉ</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mang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một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nghiêng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nước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nghiêng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thành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còn</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một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cô</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thông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minh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và</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rất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mực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tài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hoa</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a:t>
            </a:r>
            <a:r>
              <a:rPr lang="fr-FR" dirty="0" err="1">
                <a:latin typeface="Times New Roman" panose="02020603050405020304" pitchFamily="18" charset="0"/>
                <a:ea typeface="Times New Roman" panose="02020603050405020304" pitchFamily="18" charset="0"/>
              </a:rPr>
              <a:t>Thông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minh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vốn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sẵn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tính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trời</a:t>
            </a:r>
            <a:r>
              <a:rPr lang="fr-FR" dirty="0">
                <a:latin typeface="Times New Roman" panose="02020603050405020304" pitchFamily="18" charset="0"/>
                <a:ea typeface="Times New Roman" panose="02020603050405020304" pitchFamily="18" charset="0"/>
              </a:rPr>
              <a:t/>
            </a:r>
            <a:br>
              <a:rPr lang="fr-FR" dirty="0">
                <a:latin typeface="Times New Roman" panose="02020603050405020304" pitchFamily="18" charset="0"/>
                <a:ea typeface="Times New Roman" panose="02020603050405020304" pitchFamily="18" charset="0"/>
              </a:rPr>
            </a:br>
            <a:r>
              <a:rPr lang="fr-FR" dirty="0" err="1">
                <a:latin typeface="Times New Roman" panose="02020603050405020304" pitchFamily="18" charset="0"/>
                <a:ea typeface="Times New Roman" panose="02020603050405020304" pitchFamily="18" charset="0"/>
              </a:rPr>
              <a:t>Pha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nghề</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đủ</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mùi</a:t>
            </a:r>
            <a:r>
              <a:rPr lang="fr-FR" dirty="0">
                <a:latin typeface="Times New Roman" panose="02020603050405020304" pitchFamily="18" charset="0"/>
                <a:ea typeface="Times New Roman" panose="02020603050405020304" pitchFamily="18" charset="0"/>
              </a:rPr>
              <a:t> ca </a:t>
            </a:r>
            <a:r>
              <a:rPr lang="fr-FR" dirty="0" err="1">
                <a:latin typeface="Times New Roman" panose="02020603050405020304" pitchFamily="18" charset="0"/>
                <a:ea typeface="Times New Roman" panose="02020603050405020304" pitchFamily="18" charset="0"/>
              </a:rPr>
              <a:t>ngâm</a:t>
            </a:r>
            <a:r>
              <a:rPr lang="fr-FR" dirty="0">
                <a:latin typeface="Times New Roman" panose="02020603050405020304" pitchFamily="18" charset="0"/>
                <a:ea typeface="Times New Roman" panose="02020603050405020304" pitchFamily="18" charset="0"/>
              </a:rPr>
              <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Cung </a:t>
            </a:r>
            <a:r>
              <a:rPr lang="fr-FR" dirty="0" err="1">
                <a:latin typeface="Times New Roman" panose="02020603050405020304" pitchFamily="18" charset="0"/>
                <a:ea typeface="Times New Roman" panose="02020603050405020304" pitchFamily="18" charset="0"/>
              </a:rPr>
              <a:t>thương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làu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bậc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ngũ</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âm</a:t>
            </a:r>
            <a:r>
              <a:rPr lang="fr-FR" dirty="0">
                <a:latin typeface="Times New Roman" panose="02020603050405020304" pitchFamily="18" charset="0"/>
                <a:ea typeface="Times New Roman" panose="02020603050405020304" pitchFamily="18" charset="0"/>
              </a:rPr>
              <a:t/>
            </a:r>
            <a:br>
              <a:rPr lang="fr-FR" dirty="0">
                <a:latin typeface="Times New Roman" panose="02020603050405020304" pitchFamily="18" charset="0"/>
                <a:ea typeface="Times New Roman" panose="02020603050405020304" pitchFamily="18" charset="0"/>
              </a:rPr>
            </a:br>
            <a:r>
              <a:rPr lang="fr-FR" dirty="0" err="1">
                <a:latin typeface="Times New Roman" panose="02020603050405020304" pitchFamily="18" charset="0"/>
                <a:ea typeface="Times New Roman" panose="02020603050405020304" pitchFamily="18" charset="0"/>
              </a:rPr>
              <a:t>Nghề</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riêng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ăn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đứt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hồ</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cầm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một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trương</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(7) </a:t>
            </a:r>
            <a:r>
              <a:rPr lang="fr-FR" dirty="0" err="1">
                <a:latin typeface="Times New Roman" panose="02020603050405020304" pitchFamily="18" charset="0"/>
                <a:ea typeface="Times New Roman" panose="02020603050405020304" pitchFamily="18" charset="0"/>
              </a:rPr>
              <a:t>Tài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đạt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tới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mức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lí</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tưởng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theo</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quan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niệm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thẩm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mỹ</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kiến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gồm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đủ</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cầm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kỳ</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cờ</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vẽ</a:t>
            </a:r>
            <a:r>
              <a:rPr lang="fr-FR" dirty="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r>
              <a:rPr lang="fr-FR" dirty="0">
                <a:latin typeface="Times New Roman" panose="02020603050405020304" pitchFamily="18" charset="0"/>
                <a:ea typeface="Times New Roman" panose="02020603050405020304" pitchFamily="18" charset="0"/>
              </a:rPr>
              <a:t>(8) </a:t>
            </a:r>
            <a:r>
              <a:rPr lang="fr-FR" dirty="0" err="1">
                <a:latin typeface="Times New Roman" panose="02020603050405020304" pitchFamily="18" charset="0"/>
                <a:ea typeface="Times New Roman" panose="02020603050405020304" pitchFamily="18" charset="0"/>
              </a:rPr>
              <a:t>Đặc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biệt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nhất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vẫn</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tài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nàng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đã</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sở</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trường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năng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khiếu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nghề</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riêng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vượt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mọi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người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ăn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đứt</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(9) </a:t>
            </a:r>
            <a:r>
              <a:rPr lang="fr-FR" dirty="0" err="1">
                <a:latin typeface="Times New Roman" panose="02020603050405020304" pitchFamily="18" charset="0"/>
                <a:ea typeface="Times New Roman" panose="02020603050405020304" pitchFamily="18" charset="0"/>
              </a:rPr>
              <a:t>Đặc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tài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cũng</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để</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ngợi</a:t>
            </a:r>
            <a:r>
              <a:rPr lang="fr-FR" dirty="0">
                <a:latin typeface="Times New Roman" panose="02020603050405020304" pitchFamily="18" charset="0"/>
                <a:ea typeface="Times New Roman" panose="02020603050405020304" pitchFamily="18" charset="0"/>
              </a:rPr>
              <a:t> ca </a:t>
            </a:r>
            <a:r>
              <a:rPr lang="fr-FR" dirty="0" err="1">
                <a:latin typeface="Times New Roman" panose="02020603050405020304" pitchFamily="18" charset="0"/>
                <a:ea typeface="Times New Roman" panose="02020603050405020304" pitchFamily="18" charset="0"/>
              </a:rPr>
              <a:t>cái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tâm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đặc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biệt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nàng</a:t>
            </a:r>
            <a:r>
              <a:rPr lang="fr-FR" dirty="0">
                <a:latin typeface="Times New Roman" panose="02020603050405020304" pitchFamily="18" charset="0"/>
                <a:ea typeface="Times New Roman" panose="02020603050405020304" pitchFamily="18" charset="0"/>
              </a:rPr>
              <a:t>: Cung </a:t>
            </a:r>
            <a:r>
              <a:rPr lang="fr-FR" dirty="0" err="1">
                <a:latin typeface="Times New Roman" panose="02020603050405020304" pitchFamily="18" charset="0"/>
                <a:ea typeface="Times New Roman" panose="02020603050405020304" pitchFamily="18" charset="0"/>
              </a:rPr>
              <a:t>đàn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bạc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mệnh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mà</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tự</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sáng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tác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nghe</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thật</a:t>
            </a:r>
            <a:r>
              <a:rPr lang="fr-FR" dirty="0">
                <a:latin typeface="Times New Roman" panose="02020603050405020304" pitchFamily="18" charset="0"/>
                <a:ea typeface="Times New Roman" panose="02020603050405020304" pitchFamily="18" charset="0"/>
              </a:rPr>
              <a:t> da </a:t>
            </a:r>
            <a:r>
              <a:rPr lang="fr-FR" dirty="0" err="1">
                <a:latin typeface="Times New Roman" panose="02020603050405020304" pitchFamily="18" charset="0"/>
                <a:ea typeface="Times New Roman" panose="02020603050405020304" pitchFamily="18" charset="0"/>
              </a:rPr>
              <a:t>diết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buồn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thương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tiếng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lòng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một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tim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sầu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cảm</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(10)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sự</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kết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hợp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sắc</a:t>
            </a:r>
            <a:r>
              <a:rPr lang="fr-FR" dirty="0">
                <a:latin typeface="Times New Roman" panose="02020603050405020304" pitchFamily="18" charset="0"/>
                <a:ea typeface="Times New Roman" panose="02020603050405020304" pitchFamily="18" charset="0"/>
              </a:rPr>
              <a:t> – </a:t>
            </a:r>
            <a:r>
              <a:rPr lang="fr-FR" dirty="0" err="1">
                <a:latin typeface="Times New Roman" panose="02020603050405020304" pitchFamily="18" charset="0"/>
                <a:ea typeface="Times New Roman" panose="02020603050405020304" pitchFamily="18" charset="0"/>
              </a:rPr>
              <a:t>tài</a:t>
            </a:r>
            <a:r>
              <a:rPr lang="fr-FR" dirty="0">
                <a:latin typeface="Times New Roman" panose="02020603050405020304" pitchFamily="18" charset="0"/>
                <a:ea typeface="Times New Roman" panose="02020603050405020304" pitchFamily="18" charset="0"/>
              </a:rPr>
              <a:t> – </a:t>
            </a:r>
            <a:r>
              <a:rPr lang="fr-FR" dirty="0" err="1">
                <a:latin typeface="Times New Roman" panose="02020603050405020304" pitchFamily="18" charset="0"/>
                <a:ea typeface="Times New Roman" panose="02020603050405020304" pitchFamily="18" charset="0"/>
              </a:rPr>
              <a:t>tình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Tác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giả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dùng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thành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ngữ</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nghiêng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nước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nghiêng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thành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để</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cực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giai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đồng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thời</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lời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ngợi</a:t>
            </a:r>
            <a:r>
              <a:rPr lang="fr-FR" dirty="0">
                <a:latin typeface="Times New Roman" panose="02020603050405020304" pitchFamily="18" charset="0"/>
                <a:ea typeface="Times New Roman" panose="02020603050405020304" pitchFamily="18" charset="0"/>
              </a:rPr>
              <a:t> ca </a:t>
            </a:r>
            <a:r>
              <a:rPr lang="fr-FR" dirty="0" err="1">
                <a:latin typeface="Times New Roman" panose="02020603050405020304" pitchFamily="18" charset="0"/>
                <a:ea typeface="Times New Roman" panose="02020603050405020304" pitchFamily="18" charset="0"/>
              </a:rPr>
              <a:t>nhân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vật</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(11) </a:t>
            </a:r>
            <a:r>
              <a:rPr lang="fr-FR" dirty="0" err="1">
                <a:latin typeface="Times New Roman" panose="02020603050405020304" pitchFamily="18" charset="0"/>
                <a:ea typeface="Times New Roman" panose="02020603050405020304" pitchFamily="18" charset="0"/>
              </a:rPr>
              <a:t>Chân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dung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Thuý</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cũng</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chân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dung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mang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tính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cách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số</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phận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làm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cho</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tạo</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phải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ghen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ghét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phải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đố</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kị</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ghen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liễu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hờn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số</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phận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nàng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sẽ</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éo</a:t>
            </a:r>
            <a:r>
              <a:rPr lang="fr-FR" dirty="0">
                <a:latin typeface="Times New Roman" panose="02020603050405020304" pitchFamily="18" charset="0"/>
                <a:ea typeface="Times New Roman" panose="02020603050405020304" pitchFamily="18" charset="0"/>
              </a:rPr>
              <a:t> le, </a:t>
            </a:r>
            <a:r>
              <a:rPr lang="fr-FR" dirty="0" err="1">
                <a:latin typeface="Times New Roman" panose="02020603050405020304" pitchFamily="18" charset="0"/>
                <a:ea typeface="Times New Roman" panose="02020603050405020304" pitchFamily="18" charset="0"/>
              </a:rPr>
              <a:t>đau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khổ</a:t>
            </a:r>
            <a:r>
              <a:rPr lang="fr-FR" dirty="0">
                <a:latin typeface="Times New Roman" panose="02020603050405020304" pitchFamily="18" charset="0"/>
                <a:ea typeface="Times New Roman" panose="02020603050405020304" pitchFamily="18" charset="0"/>
              </a:rPr>
              <a: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(12) </a:t>
            </a:r>
            <a:r>
              <a:rPr lang="fr-FR" b="1" i="1" dirty="0" err="1">
                <a:latin typeface="Times New Roman" panose="02020603050405020304" pitchFamily="18" charset="0"/>
                <a:ea typeface="Times New Roman" panose="02020603050405020304" pitchFamily="18" charset="0"/>
              </a:rPr>
              <a:t>Như</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vậy</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chỉ</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bằng</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mấy</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câu</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thơ</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trong</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đoạn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trích</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Nguyễn</a:t>
            </a:r>
            <a:r>
              <a:rPr lang="fr-FR" b="1" i="1" dirty="0">
                <a:latin typeface="Times New Roman" panose="02020603050405020304" pitchFamily="18" charset="0"/>
                <a:ea typeface="Times New Roman" panose="02020603050405020304" pitchFamily="18" charset="0"/>
              </a:rPr>
              <a:t> Du </a:t>
            </a:r>
            <a:r>
              <a:rPr lang="fr-FR" b="1" i="1" dirty="0" err="1">
                <a:latin typeface="Times New Roman" panose="02020603050405020304" pitchFamily="18" charset="0"/>
                <a:ea typeface="Times New Roman" panose="02020603050405020304" pitchFamily="18" charset="0"/>
              </a:rPr>
              <a:t>đã</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không</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chỉ</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miêu</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tả</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được</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nhân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vật</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mà</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còn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dự</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báo</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được</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trước</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số</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phận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của</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nhân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vật</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không</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những</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truyền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cho</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người</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đọc</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tình</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cảm</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yêu</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mến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nhân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vật</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mà</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còn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truyền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cả</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nỗi</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lo</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âu</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phấp</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phỏng</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về</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tương</a:t>
            </a:r>
            <a:r>
              <a:rPr lang="fr-FR" b="1" i="1" dirty="0">
                <a:latin typeface="Times New Roman" panose="02020603050405020304" pitchFamily="18" charset="0"/>
                <a:ea typeface="Times New Roman" panose="02020603050405020304" pitchFamily="18" charset="0"/>
              </a:rPr>
              <a:t> lai </a:t>
            </a:r>
            <a:r>
              <a:rPr lang="fr-FR" b="1" i="1" dirty="0" err="1">
                <a:latin typeface="Times New Roman" panose="02020603050405020304" pitchFamily="18" charset="0"/>
                <a:ea typeface="Times New Roman" panose="02020603050405020304" pitchFamily="18" charset="0"/>
              </a:rPr>
              <a:t>số</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phận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nhân</a:t>
            </a:r>
            <a:r>
              <a:rPr lang="fr-FR" b="1" i="1" dirty="0">
                <a:latin typeface="Times New Roman" panose="02020603050405020304" pitchFamily="18" charset="0"/>
                <a:ea typeface="Times New Roman" panose="02020603050405020304" pitchFamily="18" charset="0"/>
              </a:rPr>
              <a:t> </a:t>
            </a:r>
            <a:r>
              <a:rPr lang="fr-FR" b="1" i="1" dirty="0" err="1">
                <a:latin typeface="Times New Roman" panose="02020603050405020304" pitchFamily="18" charset="0"/>
                <a:ea typeface="Times New Roman" panose="02020603050405020304" pitchFamily="18" charset="0"/>
              </a:rPr>
              <a:t>vật</a:t>
            </a:r>
            <a:r>
              <a:rPr lang="fr-FR" b="1" i="1" dirty="0">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7699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855" y="409435"/>
            <a:ext cx="11924145" cy="3046988"/>
          </a:xfrm>
          <a:prstGeom prst="rect">
            <a:avLst/>
          </a:prstGeom>
        </p:spPr>
        <p:txBody>
          <a:bodyPr wrap="square">
            <a:spAutoFit/>
          </a:bodyPr>
          <a:lstStyle/>
          <a:p>
            <a:pPr marR="30480" algn="ctr"/>
            <a:r>
              <a:rPr lang="fr-FR" sz="2400" b="1" dirty="0">
                <a:latin typeface="Times New Roman" panose="02020603050405020304" pitchFamily="18" charset="0"/>
                <a:ea typeface="Times New Roman" panose="02020603050405020304" pitchFamily="18" charset="0"/>
              </a:rPr>
              <a:t>ĐỀ ĐỌC- HIỂU SỐ 2:</a:t>
            </a:r>
            <a:endParaRPr lang="en-US" sz="2000" dirty="0" smtClean="0">
              <a:effectLst/>
              <a:latin typeface="Times New Roman" panose="02020603050405020304" pitchFamily="18" charset="0"/>
              <a:ea typeface="Times New Roman" panose="02020603050405020304" pitchFamily="18" charset="0"/>
            </a:endParaRPr>
          </a:p>
          <a:p>
            <a:pPr marR="30480" algn="just"/>
            <a:r>
              <a:rPr lang="fr-FR" sz="2400" b="1" dirty="0">
                <a:latin typeface="Times New Roman" panose="02020603050405020304" pitchFamily="18" charset="0"/>
                <a:ea typeface="Times New Roman" panose="02020603050405020304" pitchFamily="18" charset="0"/>
              </a:rPr>
              <a:t>Cho </a:t>
            </a:r>
            <a:r>
              <a:rPr lang="fr-FR" sz="2400" b="1" dirty="0" err="1">
                <a:latin typeface="Times New Roman" panose="02020603050405020304" pitchFamily="18" charset="0"/>
                <a:ea typeface="Times New Roman" panose="02020603050405020304" pitchFamily="18" charset="0"/>
              </a:rPr>
              <a:t>câu</a:t>
            </a:r>
            <a:r>
              <a:rPr lang="fr-FR" sz="2400" b="1" dirty="0">
                <a:latin typeface="Times New Roman" panose="02020603050405020304" pitchFamily="18" charset="0"/>
                <a:ea typeface="Times New Roman" panose="02020603050405020304" pitchFamily="18" charset="0"/>
              </a:rPr>
              <a:t> </a:t>
            </a:r>
            <a:r>
              <a:rPr lang="fr-FR" sz="2400" b="1" dirty="0" err="1">
                <a:latin typeface="Times New Roman" panose="02020603050405020304" pitchFamily="18" charset="0"/>
                <a:ea typeface="Times New Roman" panose="02020603050405020304" pitchFamily="18" charset="0"/>
              </a:rPr>
              <a:t>thơ</a:t>
            </a:r>
            <a:r>
              <a:rPr lang="fr-FR" sz="2400" b="1" dirty="0">
                <a:latin typeface="Times New Roman" panose="02020603050405020304" pitchFamily="18"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a:p>
            <a:pPr marR="30480" algn="ctr"/>
            <a:r>
              <a:rPr lang="fr-FR" sz="2400" i="1" dirty="0">
                <a:latin typeface="Times New Roman" panose="02020603050405020304" pitchFamily="18" charset="0"/>
                <a:ea typeface="Times New Roman" panose="02020603050405020304" pitchFamily="18" charset="0"/>
              </a:rPr>
              <a:t>"</a:t>
            </a:r>
            <a:r>
              <a:rPr lang="fr-FR" sz="2400" i="1" dirty="0" err="1">
                <a:latin typeface="Times New Roman" panose="02020603050405020304" pitchFamily="18" charset="0"/>
                <a:ea typeface="Times New Roman" panose="02020603050405020304" pitchFamily="18" charset="0"/>
              </a:rPr>
              <a:t>Vân</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xem</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trang</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trọng</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khác</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vời</a:t>
            </a:r>
            <a:r>
              <a:rPr lang="fr-FR" sz="2400" i="1" dirty="0">
                <a:latin typeface="Times New Roman" panose="02020603050405020304" pitchFamily="18"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a:p>
            <a:pPr marR="30480" algn="just"/>
            <a:r>
              <a:rPr lang="fr-FR" sz="2400" b="1" dirty="0" err="1">
                <a:latin typeface="Times New Roman" panose="02020603050405020304" pitchFamily="18" charset="0"/>
                <a:ea typeface="Times New Roman" panose="02020603050405020304" pitchFamily="18" charset="0"/>
              </a:rPr>
              <a:t>Câu</a:t>
            </a:r>
            <a:r>
              <a:rPr lang="fr-FR" sz="2400" b="1" dirty="0">
                <a:latin typeface="Times New Roman" panose="02020603050405020304" pitchFamily="18" charset="0"/>
                <a:ea typeface="Times New Roman" panose="02020603050405020304" pitchFamily="18" charset="0"/>
              </a:rPr>
              <a:t> 1:</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Hãy</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chép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tiếp</a:t>
            </a:r>
            <a:r>
              <a:rPr lang="fr-FR" sz="2400" dirty="0">
                <a:latin typeface="Times New Roman" panose="02020603050405020304" pitchFamily="18" charset="0"/>
                <a:ea typeface="Times New Roman" panose="02020603050405020304" pitchFamily="18" charset="0"/>
              </a:rPr>
              <a:t> 3 </a:t>
            </a:r>
            <a:r>
              <a:rPr lang="fr-FR" sz="2400" dirty="0" err="1">
                <a:latin typeface="Times New Roman" panose="02020603050405020304" pitchFamily="18" charset="0"/>
                <a:ea typeface="Times New Roman" panose="02020603050405020304" pitchFamily="18" charset="0"/>
              </a:rPr>
              <a:t>câu</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thơ</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tiếp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theo</a:t>
            </a:r>
            <a:r>
              <a:rPr lang="fr-FR" sz="2400" dirty="0">
                <a:latin typeface="Times New Roman" panose="02020603050405020304" pitchFamily="18"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a:p>
            <a:pPr marR="30480" algn="just"/>
            <a:r>
              <a:rPr lang="fr-FR" sz="2400" b="1" dirty="0" err="1">
                <a:latin typeface="Times New Roman" panose="02020603050405020304" pitchFamily="18" charset="0"/>
                <a:ea typeface="Times New Roman" panose="02020603050405020304" pitchFamily="18" charset="0"/>
              </a:rPr>
              <a:t>Câu</a:t>
            </a:r>
            <a:r>
              <a:rPr lang="fr-FR" sz="2400" b="1" dirty="0">
                <a:latin typeface="Times New Roman" panose="02020603050405020304" pitchFamily="18" charset="0"/>
                <a:ea typeface="Times New Roman" panose="02020603050405020304" pitchFamily="18" charset="0"/>
              </a:rPr>
              <a:t> 2:</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Phân</a:t>
            </a:r>
            <a:r>
              <a:rPr lang="fr-FR" sz="2400" dirty="0">
                <a:latin typeface="Times New Roman" panose="02020603050405020304" pitchFamily="18" charset="0"/>
                <a:ea typeface="Times New Roman" panose="02020603050405020304" pitchFamily="18" charset="0"/>
              </a:rPr>
              <a:t> </a:t>
            </a:r>
            <a:r>
              <a:rPr lang="fr-FR" sz="2400" dirty="0" err="1" smtClean="0">
                <a:latin typeface="Times New Roman" panose="02020603050405020304" pitchFamily="18" charset="0"/>
                <a:ea typeface="Times New Roman" panose="02020603050405020304" pitchFamily="18" charset="0"/>
              </a:rPr>
              <a:t>tích</a:t>
            </a:r>
            <a:r>
              <a:rPr lang="fr-FR" sz="2400" dirty="0" smtClean="0">
                <a:latin typeface="Times New Roman" panose="02020603050405020304" pitchFamily="18" charset="0"/>
                <a:ea typeface="Times New Roman" panose="02020603050405020304" pitchFamily="18" charset="0"/>
              </a:rPr>
              <a:t> ý </a:t>
            </a:r>
            <a:r>
              <a:rPr lang="fr-FR" sz="2400" dirty="0" err="1" smtClean="0">
                <a:latin typeface="Times New Roman" panose="02020603050405020304" pitchFamily="18" charset="0"/>
                <a:ea typeface="Times New Roman" panose="02020603050405020304" pitchFamily="18" charset="0"/>
              </a:rPr>
              <a:t>nghĩa</a:t>
            </a:r>
            <a:r>
              <a:rPr lang="fr-FR" sz="2400" dirty="0" smtClean="0">
                <a:latin typeface="Times New Roman" panose="02020603050405020304" pitchFamily="18" charset="0"/>
                <a:ea typeface="Times New Roman" panose="02020603050405020304" pitchFamily="18" charset="0"/>
              </a:rPr>
              <a:t> </a:t>
            </a:r>
            <a:r>
              <a:rPr lang="fr-FR" sz="2400" dirty="0" err="1" smtClean="0">
                <a:latin typeface="Times New Roman" panose="02020603050405020304" pitchFamily="18" charset="0"/>
                <a:ea typeface="Times New Roman" panose="02020603050405020304" pitchFamily="18" charset="0"/>
              </a:rPr>
              <a:t>của</a:t>
            </a:r>
            <a:r>
              <a:rPr lang="fr-FR" sz="2400" dirty="0" smtClean="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biện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pháp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nghệ</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thuật</a:t>
            </a:r>
            <a:r>
              <a:rPr lang="fr-FR" sz="2400" dirty="0">
                <a:latin typeface="Times New Roman" panose="02020603050405020304" pitchFamily="18" charset="0"/>
                <a:ea typeface="Times New Roman" panose="02020603050405020304" pitchFamily="18" charset="0"/>
              </a:rPr>
              <a:t> </a:t>
            </a:r>
            <a:r>
              <a:rPr lang="fr-FR" sz="2400" dirty="0" smtClean="0">
                <a:latin typeface="Times New Roman" panose="02020603050405020304" pitchFamily="18" charset="0"/>
                <a:ea typeface="Times New Roman" panose="02020603050405020304" pitchFamily="18" charset="0"/>
              </a:rPr>
              <a:t> </a:t>
            </a:r>
            <a:r>
              <a:rPr lang="fr-FR" sz="2400" dirty="0" err="1" smtClean="0">
                <a:latin typeface="Times New Roman" panose="02020603050405020304" pitchFamily="18" charset="0"/>
                <a:ea typeface="Times New Roman" panose="02020603050405020304" pitchFamily="18" charset="0"/>
              </a:rPr>
              <a:t>được</a:t>
            </a:r>
            <a:r>
              <a:rPr lang="fr-FR" sz="2400" dirty="0" smtClean="0">
                <a:latin typeface="Times New Roman" panose="02020603050405020304" pitchFamily="18" charset="0"/>
                <a:ea typeface="Times New Roman" panose="02020603050405020304" pitchFamily="18" charset="0"/>
              </a:rPr>
              <a:t> </a:t>
            </a:r>
            <a:r>
              <a:rPr lang="fr-FR" sz="2400" dirty="0" err="1" smtClean="0">
                <a:latin typeface="Times New Roman" panose="02020603050405020304" pitchFamily="18" charset="0"/>
                <a:ea typeface="Times New Roman" panose="02020603050405020304" pitchFamily="18" charset="0"/>
              </a:rPr>
              <a:t>sử</a:t>
            </a:r>
            <a:r>
              <a:rPr lang="fr-FR" sz="2400" dirty="0" smtClean="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dụng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trong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câu</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thơ</a:t>
            </a:r>
            <a:r>
              <a:rPr lang="fr-FR" sz="2400" dirty="0">
                <a:latin typeface="Times New Roman" panose="02020603050405020304" pitchFamily="18" charset="0"/>
                <a:ea typeface="Times New Roman" panose="02020603050405020304" pitchFamily="18" charset="0"/>
              </a:rPr>
              <a:t>: </a:t>
            </a:r>
            <a:r>
              <a:rPr lang="fr-FR" sz="2400" i="1" dirty="0">
                <a:latin typeface="Times New Roman" panose="02020603050405020304" pitchFamily="18" charset="0"/>
                <a:ea typeface="Times New Roman" panose="02020603050405020304" pitchFamily="18" charset="0"/>
              </a:rPr>
              <a:t>"</a:t>
            </a:r>
            <a:r>
              <a:rPr lang="fr-FR" sz="2400" i="1" dirty="0" err="1">
                <a:latin typeface="Times New Roman" panose="02020603050405020304" pitchFamily="18" charset="0"/>
                <a:ea typeface="Times New Roman" panose="02020603050405020304" pitchFamily="18" charset="0"/>
              </a:rPr>
              <a:t>Hoa</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cười</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ngọc</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thốt</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đoan</a:t>
            </a:r>
            <a:r>
              <a:rPr lang="fr-FR" sz="2400" i="1" dirty="0">
                <a:latin typeface="Times New Roman" panose="02020603050405020304" pitchFamily="18" charset="0"/>
                <a:ea typeface="Times New Roman" panose="02020603050405020304" pitchFamily="18" charset="0"/>
              </a:rPr>
              <a:t> </a:t>
            </a:r>
            <a:r>
              <a:rPr lang="fr-FR" sz="2400" i="1" dirty="0" err="1">
                <a:latin typeface="Times New Roman" panose="02020603050405020304" pitchFamily="18" charset="0"/>
                <a:ea typeface="Times New Roman" panose="02020603050405020304" pitchFamily="18" charset="0"/>
              </a:rPr>
              <a:t>trang</a:t>
            </a:r>
            <a:r>
              <a:rPr lang="fr-FR" sz="2400" i="1" dirty="0">
                <a:latin typeface="Times New Roman" panose="02020603050405020304" pitchFamily="18"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a:p>
            <a:pPr marR="30480" algn="just"/>
            <a:r>
              <a:rPr lang="fr-FR" sz="2400" b="1" dirty="0" err="1">
                <a:latin typeface="Times New Roman" panose="02020603050405020304" pitchFamily="18" charset="0"/>
                <a:ea typeface="Times New Roman" panose="02020603050405020304" pitchFamily="18" charset="0"/>
              </a:rPr>
              <a:t>Câu</a:t>
            </a:r>
            <a:r>
              <a:rPr lang="fr-FR" sz="2400" b="1" dirty="0">
                <a:latin typeface="Times New Roman" panose="02020603050405020304" pitchFamily="18" charset="0"/>
                <a:ea typeface="Times New Roman" panose="02020603050405020304" pitchFamily="18" charset="0"/>
              </a:rPr>
              <a:t> 3:</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Viết</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đoạn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văn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theo</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phương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thức</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quy</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nạp</a:t>
            </a:r>
            <a:r>
              <a:rPr lang="fr-FR" sz="2400" dirty="0">
                <a:latin typeface="Times New Roman" panose="02020603050405020304" pitchFamily="18" charset="0"/>
                <a:ea typeface="Times New Roman" panose="02020603050405020304" pitchFamily="18" charset="0"/>
              </a:rPr>
              <a:t> (</a:t>
            </a:r>
            <a:r>
              <a:rPr lang="fr-FR" sz="2400" dirty="0" smtClean="0">
                <a:latin typeface="Times New Roman" panose="02020603050405020304" pitchFamily="18" charset="0"/>
                <a:ea typeface="Times New Roman" panose="02020603050405020304" pitchFamily="18" charset="0"/>
              </a:rPr>
              <a:t>12 </a:t>
            </a:r>
            <a:r>
              <a:rPr lang="fr-FR" sz="2400" dirty="0" err="1">
                <a:latin typeface="Times New Roman" panose="02020603050405020304" pitchFamily="18" charset="0"/>
                <a:ea typeface="Times New Roman" panose="02020603050405020304" pitchFamily="18" charset="0"/>
              </a:rPr>
              <a:t>câu</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nêu</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cảm</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nhận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về</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vẻ</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đẹp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của</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Thúy</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Vân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trong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đoạn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trích</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vừa</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chép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thơ</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Trong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bài</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viết</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có</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sử</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dụng</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lời</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dẫn</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trực</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tiếp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và</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phép</a:t>
            </a:r>
            <a:r>
              <a:rPr lang="fr-FR" sz="2400" dirty="0">
                <a:latin typeface="Times New Roman" panose="02020603050405020304" pitchFamily="18" charset="0"/>
                <a:ea typeface="Times New Roman" panose="02020603050405020304" pitchFamily="18" charset="0"/>
              </a:rPr>
              <a:t> </a:t>
            </a:r>
            <a:r>
              <a:rPr lang="fr-FR" sz="2400" dirty="0" err="1">
                <a:latin typeface="Times New Roman" panose="02020603050405020304" pitchFamily="18" charset="0"/>
                <a:ea typeface="Times New Roman" panose="02020603050405020304" pitchFamily="18" charset="0"/>
              </a:rPr>
              <a:t>nối</a:t>
            </a:r>
            <a:r>
              <a:rPr lang="fr-FR" sz="2400" dirty="0" smtClean="0">
                <a:latin typeface="Times New Roman" panose="02020603050405020304" pitchFamily="18"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66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0145" y="381311"/>
            <a:ext cx="11526982" cy="5837495"/>
          </a:xfrm>
          <a:prstGeom prst="rect">
            <a:avLst/>
          </a:prstGeom>
        </p:spPr>
        <p:txBody>
          <a:bodyPr wrap="square">
            <a:spAutoFit/>
          </a:bodyPr>
          <a:lstStyle/>
          <a:p>
            <a:pPr marR="30480" indent="269875" algn="ctr">
              <a:lnSpc>
                <a:spcPts val="1600"/>
              </a:lnSpc>
            </a:pPr>
            <a:r>
              <a:rPr lang="fr-FR" b="1" i="1" dirty="0" err="1" smtClean="0">
                <a:latin typeface="Times New Roman" panose="02020603050405020304" pitchFamily="18" charset="0"/>
              </a:rPr>
              <a:t>Hướng</a:t>
            </a:r>
            <a:r>
              <a:rPr lang="fr-FR" b="1" i="1" dirty="0" smtClean="0">
                <a:latin typeface="Times New Roman" panose="02020603050405020304" pitchFamily="18" charset="0"/>
              </a:rPr>
              <a:t> </a:t>
            </a:r>
            <a:r>
              <a:rPr lang="fr-FR" b="1" i="1" dirty="0" err="1" smtClean="0">
                <a:latin typeface="Times New Roman" panose="02020603050405020304" pitchFamily="18" charset="0"/>
              </a:rPr>
              <a:t>dẫn</a:t>
            </a:r>
            <a:r>
              <a:rPr lang="fr-FR" b="1" i="1" dirty="0" smtClean="0">
                <a:latin typeface="Times New Roman" panose="02020603050405020304" pitchFamily="18" charset="0"/>
              </a:rPr>
              <a:t> </a:t>
            </a:r>
            <a:r>
              <a:rPr lang="fr-FR" b="1" i="1" dirty="0" err="1" smtClean="0">
                <a:latin typeface="Times New Roman" panose="02020603050405020304" pitchFamily="18" charset="0"/>
              </a:rPr>
              <a:t>trả</a:t>
            </a:r>
            <a:r>
              <a:rPr lang="fr-FR" b="1" i="1" dirty="0" smtClean="0">
                <a:latin typeface="Times New Roman" panose="02020603050405020304" pitchFamily="18" charset="0"/>
              </a:rPr>
              <a:t> </a:t>
            </a:r>
            <a:r>
              <a:rPr lang="fr-FR" b="1" i="1" dirty="0" err="1" smtClean="0">
                <a:latin typeface="Times New Roman" panose="02020603050405020304" pitchFamily="18" charset="0"/>
              </a:rPr>
              <a:t>lời</a:t>
            </a:r>
            <a:r>
              <a:rPr lang="fr-FR" b="1" i="1" dirty="0" smtClean="0">
                <a:latin typeface="Times New Roman" panose="02020603050405020304" pitchFamily="18" charset="0"/>
              </a:rPr>
              <a:t>:</a:t>
            </a:r>
            <a:endParaRPr lang="en-US" b="1" i="1" dirty="0" smtClean="0">
              <a:latin typeface=".VnTime" panose="020B7200000000000000" pitchFamily="34" charset="0"/>
            </a:endParaRPr>
          </a:p>
          <a:p>
            <a:pPr marR="30480"/>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1:</a:t>
            </a:r>
            <a:r>
              <a:rPr lang="fr-FR"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smtClean="0">
                <a:latin typeface="Times New Roman" panose="02020603050405020304" pitchFamily="18" charset="0"/>
                <a:ea typeface="Times New Roman" panose="02020603050405020304" pitchFamily="18" charset="0"/>
              </a:rPr>
              <a:t>Vân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xem</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trang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trọng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khác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vời</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smtClean="0">
                <a:latin typeface="Times New Roman" panose="02020603050405020304" pitchFamily="18" charset="0"/>
                <a:ea typeface="Times New Roman" panose="02020603050405020304" pitchFamily="18" charset="0"/>
              </a:rPr>
              <a:t>Khuôn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trăng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đầy</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đặn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nét</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ngài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nở</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nang</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smtClean="0">
                <a:latin typeface="Times New Roman" panose="02020603050405020304" pitchFamily="18" charset="0"/>
                <a:ea typeface="Times New Roman" panose="02020603050405020304" pitchFamily="18" charset="0"/>
              </a:rPr>
              <a:t>Hoa</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cười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ngọc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thốt</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đoan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trang</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smtClean="0">
                <a:latin typeface="Times New Roman" panose="02020603050405020304" pitchFamily="18" charset="0"/>
                <a:ea typeface="Times New Roman" panose="02020603050405020304" pitchFamily="18" charset="0"/>
              </a:rPr>
              <a:t>Mây</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thua</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nước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tóc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tuyết</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nhường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màu</a:t>
            </a:r>
            <a:r>
              <a:rPr lang="fr-FR" i="1" dirty="0" smtClean="0">
                <a:latin typeface="Times New Roman" panose="02020603050405020304" pitchFamily="18" charset="0"/>
                <a:ea typeface="Times New Roman" panose="02020603050405020304" pitchFamily="18" charset="0"/>
              </a:rPr>
              <a:t> da</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2:</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tượng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trưng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cười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ngọc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thốt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đoan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trang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được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sánh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với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nhất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ngọc</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với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nền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hiền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dịu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quý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phái</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3:</a:t>
            </a:r>
            <a:r>
              <a:rPr lang="fr-FR"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Đoạn</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văn</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tham</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khảo</a:t>
            </a:r>
            <a:r>
              <a:rPr lang="fr-FR" b="1" i="1"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(1)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mở</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đầu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đoạn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quát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hai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chữ</a:t>
            </a:r>
            <a:r>
              <a:rPr lang="fr-FR" dirty="0" smtClean="0">
                <a:latin typeface="Times New Roman" panose="02020603050405020304" pitchFamily="18" charset="0"/>
                <a:ea typeface="Times New Roman" panose="02020603050405020304" pitchFamily="18" charset="0"/>
              </a:rPr>
              <a:t> “sang </a:t>
            </a:r>
            <a:r>
              <a:rPr lang="fr-FR" dirty="0" err="1" smtClean="0">
                <a:latin typeface="Times New Roman" panose="02020603050405020304" pitchFamily="18" charset="0"/>
                <a:ea typeface="Times New Roman" panose="02020603050405020304" pitchFamily="18" charset="0"/>
              </a:rPr>
              <a:t>trọng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gợi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cao</a:t>
            </a:r>
            <a:r>
              <a:rPr lang="fr-FR" dirty="0" smtClean="0">
                <a:latin typeface="Times New Roman" panose="02020603050405020304" pitchFamily="18" charset="0"/>
                <a:ea typeface="Times New Roman" panose="02020603050405020304" pitchFamily="18" charset="0"/>
              </a:rPr>
              <a:t> sang, </a:t>
            </a:r>
            <a:r>
              <a:rPr lang="fr-FR" dirty="0" err="1" smtClean="0">
                <a:latin typeface="Times New Roman" panose="02020603050405020304" pitchFamily="18" charset="0"/>
                <a:ea typeface="Times New Roman" panose="02020603050405020304" pitchFamily="18" charset="0"/>
              </a:rPr>
              <a:t>quý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phái</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(2) </a:t>
            </a:r>
            <a:r>
              <a:rPr lang="fr-FR" dirty="0" err="1" smtClean="0">
                <a:latin typeface="Times New Roman" panose="02020603050405020304" pitchFamily="18" charset="0"/>
                <a:ea typeface="Times New Roman" panose="02020603050405020304" pitchFamily="18" charset="0"/>
              </a:rPr>
              <a:t>Nghệ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tượng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trưng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được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sánh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với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thứ</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cao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nhất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trăng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mây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tuyết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ngọc</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(3)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được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toàn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vẹn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khuôn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mặt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tới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làn</a:t>
            </a:r>
            <a:r>
              <a:rPr lang="fr-FR" dirty="0" smtClean="0">
                <a:latin typeface="Times New Roman" panose="02020603050405020304" pitchFamily="18" charset="0"/>
                <a:ea typeface="Times New Roman" panose="02020603050405020304" pitchFamily="18" charset="0"/>
              </a:rPr>
              <a:t> da, </a:t>
            </a:r>
            <a:r>
              <a:rPr lang="fr-FR" dirty="0" err="1" smtClean="0">
                <a:latin typeface="Times New Roman" panose="02020603050405020304" pitchFamily="18" charset="0"/>
                <a:ea typeface="Times New Roman" panose="02020603050405020304" pitchFamily="18" charset="0"/>
              </a:rPr>
              <a:t>mái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tóc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nụ</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cười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giọng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nói</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(4)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sử</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dụng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ngữ</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trau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chuốt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chọn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lọc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khuôn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mặt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phúc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hậu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đầy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đặn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tươi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sáng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như</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trăng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tròn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(5)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mang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cách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(6)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nhiên</a:t>
            </a:r>
            <a:r>
              <a:rPr lang="fr-FR"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(7)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nàng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khiến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nhường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báo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cuộc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êm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đềm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sóng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gió</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(9) </a:t>
            </a:r>
            <a:r>
              <a:rPr lang="fr-FR" i="1" dirty="0" err="1" smtClean="0">
                <a:latin typeface="Times New Roman" panose="02020603050405020304" pitchFamily="18" charset="0"/>
                <a:ea typeface="Times New Roman" panose="02020603050405020304" pitchFamily="18" charset="0"/>
              </a:rPr>
              <a:t>Có</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thể</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nói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với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bút</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pháp</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ước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lệ</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tượng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trưng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Nguyễn</a:t>
            </a:r>
            <a:r>
              <a:rPr lang="fr-FR" i="1" dirty="0" smtClean="0">
                <a:latin typeface="Times New Roman" panose="02020603050405020304" pitchFamily="18" charset="0"/>
                <a:ea typeface="Times New Roman" panose="02020603050405020304" pitchFamily="18" charset="0"/>
              </a:rPr>
              <a:t> Du </a:t>
            </a:r>
            <a:r>
              <a:rPr lang="fr-FR" i="1" dirty="0" err="1" smtClean="0">
                <a:latin typeface="Times New Roman" panose="02020603050405020304" pitchFamily="18" charset="0"/>
                <a:ea typeface="Times New Roman" panose="02020603050405020304" pitchFamily="18" charset="0"/>
              </a:rPr>
              <a:t>đã</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làm</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hiện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lên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hình</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ảnh</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nàng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Thúy</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Vân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có</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vẻ</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đẹp</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hài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hòa</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với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thiên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nhiên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dự</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báo</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trước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được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cuộc</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đời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êm</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đềm</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suôn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sẻ</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của</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nàng</a:t>
            </a:r>
            <a:r>
              <a:rPr lang="fr-FR" i="1" dirty="0" smtClean="0">
                <a:latin typeface="Times New Roman" panose="02020603050405020304" pitchFamily="18"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446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7233" y="117693"/>
            <a:ext cx="11554693" cy="6740307"/>
          </a:xfrm>
          <a:prstGeom prst="rect">
            <a:avLst/>
          </a:prstGeom>
        </p:spPr>
        <p:txBody>
          <a:bodyPr wrap="square">
            <a:spAutoFit/>
          </a:bodyPr>
          <a:lstStyle/>
          <a:p>
            <a:pPr marR="30480" algn="ctr"/>
            <a:r>
              <a:rPr lang="fr-FR" b="1" dirty="0">
                <a:latin typeface="Times New Roman" panose="02020603050405020304" pitchFamily="18" charset="0"/>
                <a:ea typeface="Times New Roman" panose="02020603050405020304" pitchFamily="18" charset="0"/>
              </a:rPr>
              <a:t>ĐỀ ĐỌC- HIỂU SỐ 3:</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a:latin typeface="Times New Roman" panose="02020603050405020304" pitchFamily="18" charset="0"/>
                <a:ea typeface="Times New Roman" panose="02020603050405020304" pitchFamily="18" charset="0"/>
              </a:rPr>
              <a:t>Cho </a:t>
            </a:r>
            <a:r>
              <a:rPr lang="fr-FR" b="1" dirty="0" err="1">
                <a:latin typeface="Times New Roman" panose="02020603050405020304" pitchFamily="18" charset="0"/>
                <a:ea typeface="Times New Roman" panose="02020603050405020304" pitchFamily="18" charset="0"/>
              </a:rPr>
              <a:t>đoạn</a:t>
            </a:r>
            <a:r>
              <a:rPr lang="fr-FR" b="1" dirty="0">
                <a:latin typeface="Times New Roman" panose="02020603050405020304" pitchFamily="18" charset="0"/>
                <a:ea typeface="Times New Roman" panose="02020603050405020304" pitchFamily="18" charset="0"/>
              </a:rPr>
              <a:t> </a:t>
            </a:r>
            <a:r>
              <a:rPr lang="fr-FR" b="1" dirty="0" err="1">
                <a:latin typeface="Times New Roman" panose="02020603050405020304" pitchFamily="18" charset="0"/>
                <a:ea typeface="Times New Roman" panose="02020603050405020304" pitchFamily="18" charset="0"/>
              </a:rPr>
              <a:t>thơ</a:t>
            </a:r>
            <a:r>
              <a:rPr lang="fr-FR" b="1" dirty="0">
                <a:latin typeface="Times New Roman" panose="02020603050405020304" pitchFamily="18" charset="0"/>
                <a:ea typeface="Times New Roman" panose="02020603050405020304" pitchFamily="18" charset="0"/>
              </a:rPr>
              <a:t> </a:t>
            </a:r>
            <a:r>
              <a:rPr lang="fr-FR" b="1" dirty="0" err="1">
                <a:latin typeface="Times New Roman" panose="02020603050405020304" pitchFamily="18" charset="0"/>
                <a:ea typeface="Times New Roman" panose="02020603050405020304" pitchFamily="18" charset="0"/>
              </a:rPr>
              <a:t>sau</a:t>
            </a:r>
            <a:r>
              <a:rPr lang="fr-FR" b="1"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Kiều</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càng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sắc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sảo</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mặn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mà</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a:latin typeface="Times New Roman" panose="02020603050405020304" pitchFamily="18" charset="0"/>
                <a:ea typeface="Times New Roman" panose="02020603050405020304" pitchFamily="18" charset="0"/>
              </a:rPr>
              <a:t>So </a:t>
            </a:r>
            <a:r>
              <a:rPr lang="fr-FR" i="1" dirty="0" err="1">
                <a:latin typeface="Times New Roman" panose="02020603050405020304" pitchFamily="18" charset="0"/>
                <a:ea typeface="Times New Roman" panose="02020603050405020304" pitchFamily="18" charset="0"/>
              </a:rPr>
              <a:t>bề</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tài</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sắc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lại</a:t>
            </a:r>
            <a:r>
              <a:rPr lang="fr-FR" i="1" dirty="0">
                <a:latin typeface="Times New Roman" panose="02020603050405020304" pitchFamily="18" charset="0"/>
                <a:ea typeface="Times New Roman" panose="02020603050405020304" pitchFamily="18" charset="0"/>
              </a:rPr>
              <a:t> là </a:t>
            </a:r>
            <a:r>
              <a:rPr lang="fr-FR" i="1" dirty="0" err="1">
                <a:latin typeface="Times New Roman" panose="02020603050405020304" pitchFamily="18" charset="0"/>
                <a:ea typeface="Times New Roman" panose="02020603050405020304" pitchFamily="18" charset="0"/>
              </a:rPr>
              <a:t>phần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hơn</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Làn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thu</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thủy</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nét</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xuân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sơn</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Hoa</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ghen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thua</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thắm</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liễu</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hờn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kém</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xanh</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Một</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hai</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nghiêng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nước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nghiêng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thành</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Sắc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đành</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đòi</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một</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tài</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đành</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họa</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hai</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Thông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minh</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vốn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sẵn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tính</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trời</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Pha</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nghề</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thi</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họa</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đủ</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mùi</a:t>
            </a:r>
            <a:r>
              <a:rPr lang="fr-FR" i="1" dirty="0">
                <a:latin typeface="Times New Roman" panose="02020603050405020304" pitchFamily="18" charset="0"/>
                <a:ea typeface="Times New Roman" panose="02020603050405020304" pitchFamily="18" charset="0"/>
              </a:rPr>
              <a:t> ca </a:t>
            </a:r>
            <a:r>
              <a:rPr lang="fr-FR" i="1" dirty="0" err="1">
                <a:latin typeface="Times New Roman" panose="02020603050405020304" pitchFamily="18" charset="0"/>
                <a:ea typeface="Times New Roman" panose="02020603050405020304" pitchFamily="18" charset="0"/>
              </a:rPr>
              <a:t>ngâm</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a:latin typeface="Times New Roman" panose="02020603050405020304" pitchFamily="18" charset="0"/>
                <a:ea typeface="Times New Roman" panose="02020603050405020304" pitchFamily="18" charset="0"/>
              </a:rPr>
              <a:t>Cung </a:t>
            </a:r>
            <a:r>
              <a:rPr lang="fr-FR" i="1" dirty="0" err="1">
                <a:latin typeface="Times New Roman" panose="02020603050405020304" pitchFamily="18" charset="0"/>
                <a:ea typeface="Times New Roman" panose="02020603050405020304" pitchFamily="18" charset="0"/>
              </a:rPr>
              <a:t>thương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lầu</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bậc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ngũ</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âm</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Nghề</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riêng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ăn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đứt</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hồ</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cầm</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một</a:t>
            </a:r>
            <a:r>
              <a:rPr lang="fr-FR" i="1" dirty="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trương</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Khúc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nhà</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tay</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lựa</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nên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chương</a:t>
            </a:r>
            <a:endParaRPr lang="en-US" sz="1600" dirty="0" smtClean="0">
              <a:effectLst/>
              <a:latin typeface="Times New Roman" panose="02020603050405020304" pitchFamily="18" charset="0"/>
              <a:ea typeface="Times New Roman" panose="02020603050405020304" pitchFamily="18" charset="0"/>
            </a:endParaRPr>
          </a:p>
          <a:p>
            <a:pPr marR="30480" algn="ctr"/>
            <a:r>
              <a:rPr lang="fr-FR" i="1" dirty="0" err="1">
                <a:latin typeface="Times New Roman" panose="02020603050405020304" pitchFamily="18" charset="0"/>
                <a:ea typeface="Times New Roman" panose="02020603050405020304" pitchFamily="18" charset="0"/>
              </a:rPr>
              <a:t>Một</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thiên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bạc</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mệnh</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lại</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càng</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não</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nhân</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1:</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Em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hiểu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thế</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nào</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về</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tượng</a:t>
            </a:r>
            <a:r>
              <a:rPr lang="fr-FR" dirty="0">
                <a:latin typeface="Times New Roman" panose="02020603050405020304" pitchFamily="18" charset="0"/>
                <a:ea typeface="Times New Roman" panose="02020603050405020304" pitchFamily="18" charset="0"/>
              </a:rPr>
              <a:t> </a:t>
            </a:r>
            <a:r>
              <a:rPr lang="fr-FR" i="1" dirty="0">
                <a:latin typeface="Times New Roman" panose="02020603050405020304" pitchFamily="18" charset="0"/>
                <a:ea typeface="Times New Roman" panose="02020603050405020304" pitchFamily="18" charset="0"/>
              </a:rPr>
              <a:t>“</a:t>
            </a:r>
            <a:r>
              <a:rPr lang="fr-FR" i="1" dirty="0" err="1">
                <a:latin typeface="Times New Roman" panose="02020603050405020304" pitchFamily="18" charset="0"/>
                <a:ea typeface="Times New Roman" panose="02020603050405020304" pitchFamily="18" charset="0"/>
              </a:rPr>
              <a:t>thu</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thủy</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xuân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sơn</a:t>
            </a:r>
            <a:r>
              <a:rPr lang="fr-FR" i="1" dirty="0">
                <a:latin typeface="Times New Roman" panose="02020603050405020304" pitchFamily="18" charset="0"/>
                <a:ea typeface="Times New Roman" panose="02020603050405020304" pitchFamily="18" charset="0"/>
              </a:rPr>
              <a: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Cách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nói</a:t>
            </a:r>
            <a:r>
              <a:rPr lang="fr-FR" dirty="0">
                <a:latin typeface="Times New Roman" panose="02020603050405020304" pitchFamily="18" charset="0"/>
                <a:ea typeface="Times New Roman" panose="02020603050405020304" pitchFamily="18" charset="0"/>
              </a:rPr>
              <a:t> </a:t>
            </a:r>
            <a:r>
              <a:rPr lang="fr-FR" i="1" dirty="0">
                <a:latin typeface="Times New Roman" panose="02020603050405020304" pitchFamily="18" charset="0"/>
                <a:ea typeface="Times New Roman" panose="02020603050405020304" pitchFamily="18" charset="0"/>
              </a:rPr>
              <a:t>“</a:t>
            </a:r>
            <a:r>
              <a:rPr lang="fr-FR" i="1" dirty="0" err="1">
                <a:latin typeface="Times New Roman" panose="02020603050405020304" pitchFamily="18" charset="0"/>
                <a:ea typeface="Times New Roman" panose="02020603050405020304" pitchFamily="18" charset="0"/>
              </a:rPr>
              <a:t>làn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thu</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thủy</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nét</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xuân</a:t>
            </a:r>
            <a:r>
              <a:rPr lang="fr-FR" i="1" dirty="0">
                <a:latin typeface="Times New Roman" panose="02020603050405020304" pitchFamily="18" charset="0"/>
                <a:ea typeface="Times New Roman" panose="02020603050405020304" pitchFamily="18" charset="0"/>
              </a:rPr>
              <a:t> </a:t>
            </a:r>
            <a:r>
              <a:rPr lang="fr-FR" i="1" dirty="0" err="1">
                <a:latin typeface="Times New Roman" panose="02020603050405020304" pitchFamily="18" charset="0"/>
                <a:ea typeface="Times New Roman" panose="02020603050405020304" pitchFamily="18" charset="0"/>
              </a:rPr>
              <a:t>sơn</a:t>
            </a:r>
            <a:r>
              <a:rPr lang="fr-FR" i="1" dirty="0">
                <a:latin typeface="Times New Roman" panose="02020603050405020304" pitchFamily="18" charset="0"/>
                <a:ea typeface="Times New Roman" panose="02020603050405020304" pitchFamily="18" charset="0"/>
              </a:rPr>
              <a:t>”</a:t>
            </a:r>
            <a:r>
              <a:rPr lang="fr-FR" dirty="0">
                <a:latin typeface="Times New Roman" panose="02020603050405020304" pitchFamily="18" charset="0"/>
                <a:ea typeface="Times New Roman" panose="02020603050405020304" pitchFamily="18" charset="0"/>
              </a:rPr>
              <a:t> là </a:t>
            </a:r>
            <a:r>
              <a:rPr lang="fr-FR" dirty="0" err="1">
                <a:latin typeface="Times New Roman" panose="02020603050405020304" pitchFamily="18" charset="0"/>
                <a:ea typeface="Times New Roman" panose="02020603050405020304" pitchFamily="18" charset="0"/>
              </a:rPr>
              <a:t>cách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nói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ẩn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dụ</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hay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hoán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dụ</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Vì</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sao</a:t>
            </a:r>
            <a:r>
              <a:rPr lang="fr-FR"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2:</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Dụng</a:t>
            </a:r>
            <a:r>
              <a:rPr lang="fr-FR" dirty="0">
                <a:latin typeface="Times New Roman" panose="02020603050405020304" pitchFamily="18" charset="0"/>
                <a:ea typeface="Times New Roman" panose="02020603050405020304" pitchFamily="18" charset="0"/>
              </a:rPr>
              <a:t> ý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tác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giả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câu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Hoa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ghen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thắm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liễu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hờn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kém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xanh</a:t>
            </a:r>
            <a:r>
              <a:rPr lang="fr-FR" dirty="0">
                <a:latin typeface="Times New Roman" panose="02020603050405020304" pitchFamily="18" charset="0"/>
                <a:ea typeface="Times New Roman" panose="02020603050405020304" pitchFamily="18" charset="0"/>
              </a:rPr>
              <a:t>”? Theo </a:t>
            </a:r>
            <a:r>
              <a:rPr lang="fr-FR" dirty="0" err="1">
                <a:latin typeface="Times New Roman" panose="02020603050405020304" pitchFamily="18" charset="0"/>
                <a:ea typeface="Times New Roman" panose="02020603050405020304" pitchFamily="18" charset="0"/>
              </a:rPr>
              <a:t>em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có</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nên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thay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thế</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từ</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hờn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bằng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từ</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buồn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được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không</a:t>
            </a:r>
            <a:r>
              <a:rPr lang="fr-FR"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3:</a:t>
            </a:r>
            <a:r>
              <a:rPr lang="fr-FR" dirty="0">
                <a:latin typeface="Times New Roman" panose="02020603050405020304" pitchFamily="18" charset="0"/>
                <a:ea typeface="Times New Roman" panose="02020603050405020304" pitchFamily="18" charset="0"/>
              </a:rPr>
              <a:t> Qua </a:t>
            </a:r>
            <a:r>
              <a:rPr lang="fr-FR" dirty="0" err="1">
                <a:latin typeface="Times New Roman" panose="02020603050405020304" pitchFamily="18" charset="0"/>
                <a:ea typeface="Times New Roman" panose="02020603050405020304" pitchFamily="18" charset="0"/>
              </a:rPr>
              <a:t>cung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đàn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Thúy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 (ở </a:t>
            </a:r>
            <a:r>
              <a:rPr lang="fr-FR" dirty="0" err="1">
                <a:latin typeface="Times New Roman" panose="02020603050405020304" pitchFamily="18" charset="0"/>
                <a:ea typeface="Times New Roman" panose="02020603050405020304" pitchFamily="18" charset="0"/>
              </a:rPr>
              <a:t>câu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cuối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đoạn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trích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em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hiểu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thêm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gì</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về</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vật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này</a:t>
            </a:r>
            <a:r>
              <a:rPr lang="fr-FR"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4:</a:t>
            </a:r>
            <a:r>
              <a:rPr lang="fr-FR" dirty="0">
                <a:latin typeface="Times New Roman" panose="02020603050405020304" pitchFamily="18" charset="0"/>
                <a:ea typeface="Times New Roman" panose="02020603050405020304" pitchFamily="18" charset="0"/>
              </a:rPr>
              <a:t> Qua </a:t>
            </a:r>
            <a:r>
              <a:rPr lang="fr-FR" dirty="0" err="1">
                <a:latin typeface="Times New Roman" panose="02020603050405020304" pitchFamily="18" charset="0"/>
                <a:ea typeface="Times New Roman" panose="02020603050405020304" pitchFamily="18" charset="0"/>
              </a:rPr>
              <a:t>đoạn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trích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tác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giả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Nguyễn</a:t>
            </a:r>
            <a:r>
              <a:rPr lang="fr-FR" dirty="0">
                <a:latin typeface="Times New Roman" panose="02020603050405020304" pitchFamily="18" charset="0"/>
                <a:ea typeface="Times New Roman" panose="02020603050405020304" pitchFamily="18" charset="0"/>
              </a:rPr>
              <a:t> Du </a:t>
            </a:r>
            <a:r>
              <a:rPr lang="fr-FR" dirty="0" err="1">
                <a:latin typeface="Times New Roman" panose="02020603050405020304" pitchFamily="18" charset="0"/>
                <a:ea typeface="Times New Roman" panose="02020603050405020304" pitchFamily="18" charset="0"/>
              </a:rPr>
              <a:t>bày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tỏ</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cảm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gì</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với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nàng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Kiều</a:t>
            </a:r>
            <a:r>
              <a:rPr lang="fr-FR"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5:</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Chép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chính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xác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một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câu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bài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thơ</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em</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học</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chương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ngữ</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văn</a:t>
            </a:r>
            <a:r>
              <a:rPr lang="fr-FR" dirty="0">
                <a:latin typeface="Times New Roman" panose="02020603050405020304" pitchFamily="18" charset="0"/>
                <a:ea typeface="Times New Roman" panose="02020603050405020304" pitchFamily="18" charset="0"/>
              </a:rPr>
              <a:t> THCS </a:t>
            </a:r>
            <a:r>
              <a:rPr lang="fr-FR" dirty="0" err="1">
                <a:latin typeface="Times New Roman" panose="02020603050405020304" pitchFamily="18" charset="0"/>
                <a:ea typeface="Times New Roman" panose="02020603050405020304" pitchFamily="18" charset="0"/>
              </a:rPr>
              <a:t>nói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về</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vẻ</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đẹp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người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phụ</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nữ</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xã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hội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kiến</a:t>
            </a:r>
            <a:r>
              <a:rPr lang="fr-FR" dirty="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b="1" dirty="0" err="1">
                <a:latin typeface="Times New Roman" panose="02020603050405020304" pitchFamily="18" charset="0"/>
                <a:ea typeface="Times New Roman" panose="02020603050405020304" pitchFamily="18" charset="0"/>
              </a:rPr>
              <a:t>Câu</a:t>
            </a:r>
            <a:r>
              <a:rPr lang="fr-FR" b="1" dirty="0">
                <a:latin typeface="Times New Roman" panose="02020603050405020304" pitchFamily="18" charset="0"/>
                <a:ea typeface="Times New Roman" panose="02020603050405020304" pitchFamily="18" charset="0"/>
              </a:rPr>
              <a:t> 6:</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Viết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đoạn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văn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quy</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nạp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khoảng</a:t>
            </a:r>
            <a:r>
              <a:rPr lang="fr-FR" dirty="0">
                <a:latin typeface="Times New Roman" panose="02020603050405020304" pitchFamily="18" charset="0"/>
                <a:ea typeface="Times New Roman" panose="02020603050405020304" pitchFamily="18" charset="0"/>
              </a:rPr>
              <a:t> 10 </a:t>
            </a:r>
            <a:r>
              <a:rPr lang="fr-FR" dirty="0" err="1">
                <a:latin typeface="Times New Roman" panose="02020603050405020304" pitchFamily="18" charset="0"/>
                <a:ea typeface="Times New Roman" panose="02020603050405020304" pitchFamily="18" charset="0"/>
              </a:rPr>
              <a:t>câu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để</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tích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nghệ</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thuật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miêu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tả</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ngoại</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hình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nhân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vật</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của</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Nguyễn</a:t>
            </a:r>
            <a:r>
              <a:rPr lang="fr-FR" dirty="0">
                <a:latin typeface="Times New Roman" panose="02020603050405020304" pitchFamily="18" charset="0"/>
                <a:ea typeface="Times New Roman" panose="02020603050405020304" pitchFamily="18" charset="0"/>
              </a:rPr>
              <a:t> Du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đoạn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trích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Trong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đoạn</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trích</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có</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sử</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dụng</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câu</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ghép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và</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phép</a:t>
            </a:r>
            <a:r>
              <a:rPr lang="fr-FR" dirty="0">
                <a:latin typeface="Times New Roman" panose="02020603050405020304" pitchFamily="18" charset="0"/>
                <a:ea typeface="Times New Roman" panose="02020603050405020304" pitchFamily="18" charset="0"/>
              </a:rPr>
              <a:t> </a:t>
            </a:r>
            <a:r>
              <a:rPr lang="fr-FR" dirty="0" err="1">
                <a:latin typeface="Times New Roman" panose="02020603050405020304" pitchFamily="18" charset="0"/>
                <a:ea typeface="Times New Roman" panose="02020603050405020304" pitchFamily="18" charset="0"/>
              </a:rPr>
              <a:t>thế</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873090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853" y="189279"/>
            <a:ext cx="11813309" cy="5837495"/>
          </a:xfrm>
          <a:prstGeom prst="rect">
            <a:avLst/>
          </a:prstGeom>
        </p:spPr>
        <p:txBody>
          <a:bodyPr wrap="square">
            <a:spAutoFit/>
          </a:bodyPr>
          <a:lstStyle/>
          <a:p>
            <a:pPr marR="30480" indent="269875" algn="ctr">
              <a:lnSpc>
                <a:spcPts val="1600"/>
              </a:lnSpc>
            </a:pPr>
            <a:r>
              <a:rPr lang="fr-FR" b="1" i="1" dirty="0" err="1" smtClean="0">
                <a:latin typeface="Times New Roman" panose="02020603050405020304" pitchFamily="18" charset="0"/>
              </a:rPr>
              <a:t>Hướng</a:t>
            </a:r>
            <a:r>
              <a:rPr lang="fr-FR" b="1" i="1" dirty="0" smtClean="0">
                <a:latin typeface="Times New Roman" panose="02020603050405020304" pitchFamily="18" charset="0"/>
              </a:rPr>
              <a:t> </a:t>
            </a:r>
            <a:r>
              <a:rPr lang="fr-FR" b="1" i="1" dirty="0" err="1" smtClean="0">
                <a:latin typeface="Times New Roman" panose="02020603050405020304" pitchFamily="18" charset="0"/>
              </a:rPr>
              <a:t>dẫn</a:t>
            </a:r>
            <a:r>
              <a:rPr lang="fr-FR" b="1" i="1" dirty="0" smtClean="0">
                <a:latin typeface="Times New Roman" panose="02020603050405020304" pitchFamily="18" charset="0"/>
              </a:rPr>
              <a:t> </a:t>
            </a:r>
            <a:r>
              <a:rPr lang="fr-FR" b="1" i="1" dirty="0" err="1" smtClean="0">
                <a:latin typeface="Times New Roman" panose="02020603050405020304" pitchFamily="18" charset="0"/>
              </a:rPr>
              <a:t>trả</a:t>
            </a:r>
            <a:r>
              <a:rPr lang="fr-FR" b="1" i="1" dirty="0" smtClean="0">
                <a:latin typeface="Times New Roman" panose="02020603050405020304" pitchFamily="18" charset="0"/>
              </a:rPr>
              <a:t> </a:t>
            </a:r>
            <a:r>
              <a:rPr lang="fr-FR" b="1" i="1" dirty="0" err="1" smtClean="0">
                <a:latin typeface="Times New Roman" panose="02020603050405020304" pitchFamily="18" charset="0"/>
              </a:rPr>
              <a:t>lời</a:t>
            </a:r>
            <a:r>
              <a:rPr lang="fr-FR" b="1" i="1" dirty="0" smtClean="0">
                <a:latin typeface="Times New Roman" panose="02020603050405020304" pitchFamily="18" charset="0"/>
              </a:rPr>
              <a:t>:</a:t>
            </a:r>
            <a:endParaRPr lang="en-US" b="1" i="1" dirty="0" smtClean="0">
              <a:latin typeface=".VnTime" panose="020B7200000000000000" pitchFamily="34" charset="0"/>
            </a:endParaRPr>
          </a:p>
          <a:p>
            <a:pPr marR="3048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1:</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Thu </a:t>
            </a:r>
            <a:r>
              <a:rPr lang="fr-FR" dirty="0" err="1" smtClean="0">
                <a:latin typeface="Times New Roman" panose="02020603050405020304" pitchFamily="18" charset="0"/>
                <a:ea typeface="Times New Roman" panose="02020603050405020304" pitchFamily="18" charset="0"/>
              </a:rPr>
              <a:t>thủy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làn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mùa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Xuân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nét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núi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mùa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xuân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err="1" smtClean="0">
                <a:latin typeface="Times New Roman" panose="02020603050405020304" pitchFamily="18" charset="0"/>
                <a:ea typeface="Times New Roman" panose="02020603050405020304" pitchFamily="18" charset="0"/>
              </a:rPr>
              <a:t>Cả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sử</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dụng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hình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ảnh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mang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ẩn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dụ</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gợi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đôi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mắt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sáng</a:t>
            </a:r>
            <a:r>
              <a:rPr lang="fr-FR" dirty="0" smtClean="0">
                <a:latin typeface="Times New Roman" panose="02020603050405020304" pitchFamily="18" charset="0"/>
                <a:ea typeface="Times New Roman" panose="02020603050405020304" pitchFamily="18" charset="0"/>
              </a:rPr>
              <a:t>, long </a:t>
            </a:r>
            <a:r>
              <a:rPr lang="fr-FR" dirty="0" err="1" smtClean="0">
                <a:latin typeface="Times New Roman" panose="02020603050405020304" pitchFamily="18" charset="0"/>
                <a:ea typeface="Times New Roman" panose="02020603050405020304" pitchFamily="18" charset="0"/>
              </a:rPr>
              <a:t>lanh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linh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hoạt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như</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làn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mùa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đôi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mày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thanh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tú</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như</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nét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núi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mùa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xuân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2:</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một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trang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tuyệt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thế</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giai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khiến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ghen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liễu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hờn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Nguyễn</a:t>
            </a:r>
            <a:r>
              <a:rPr lang="fr-FR" dirty="0" smtClean="0">
                <a:latin typeface="Times New Roman" panose="02020603050405020304" pitchFamily="18" charset="0"/>
                <a:ea typeface="Times New Roman" panose="02020603050405020304" pitchFamily="18" charset="0"/>
              </a:rPr>
              <a:t> Du </a:t>
            </a:r>
            <a:r>
              <a:rPr lang="fr-FR" dirty="0" err="1" smtClean="0">
                <a:latin typeface="Times New Roman" panose="02020603050405020304" pitchFamily="18" charset="0"/>
                <a:ea typeface="Times New Roman" panose="02020603050405020304" pitchFamily="18" charset="0"/>
              </a:rPr>
              <a:t>không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ghen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ghét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kị</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hay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ngưỡng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mộ</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say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mê</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đó</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hút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đến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lùng</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Không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thay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thế</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hờn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bằng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buồn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bởi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buồn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làm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nổi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được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chất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hờn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ghen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hiểm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họa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3: </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Cung </a:t>
            </a:r>
            <a:r>
              <a:rPr lang="fr-FR" dirty="0" err="1" smtClean="0">
                <a:latin typeface="Times New Roman" panose="02020603050405020304" pitchFamily="18" charset="0"/>
                <a:ea typeface="Times New Roman" panose="02020603050405020304" pitchFamily="18" charset="0"/>
              </a:rPr>
              <a:t>đàn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nàng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cung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thương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lầu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bậc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ngũ</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âm</a:t>
            </a:r>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cung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đàn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mệnh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tiếng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tim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cảm</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Tâm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hồn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sầu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khiến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tránh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khỏi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nghiệt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éo</a:t>
            </a:r>
            <a:r>
              <a:rPr lang="fr-FR" dirty="0" smtClean="0">
                <a:latin typeface="Times New Roman" panose="02020603050405020304" pitchFamily="18" charset="0"/>
                <a:ea typeface="Times New Roman" panose="02020603050405020304" pitchFamily="18" charset="0"/>
              </a:rPr>
              <a:t> le, </a:t>
            </a:r>
            <a:r>
              <a:rPr lang="fr-FR" dirty="0" err="1" smtClean="0">
                <a:latin typeface="Times New Roman" panose="02020603050405020304" pitchFamily="18" charset="0"/>
                <a:ea typeface="Times New Roman" panose="02020603050405020304" pitchFamily="18" charset="0"/>
              </a:rPr>
              <a:t>gian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khổ</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bởi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chữ</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chữ</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mệnh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khéo</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ghét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nhau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xanh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quen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thói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hồng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đánh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ghen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4:</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ngợi</a:t>
            </a:r>
            <a:r>
              <a:rPr lang="fr-FR" dirty="0" smtClean="0">
                <a:latin typeface="Times New Roman" panose="02020603050405020304" pitchFamily="18" charset="0"/>
                <a:ea typeface="Times New Roman" panose="02020603050405020304" pitchFamily="18" charset="0"/>
              </a:rPr>
              <a:t> ca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một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trang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tuyệt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thế</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giai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nghiêng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nghiêng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thành</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cũng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bày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tỏ</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thương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xót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trước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mệnh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30480" algn="just"/>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Một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biểu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hứng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đạo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ấy</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đoạn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trích</a:t>
            </a:r>
            <a:r>
              <a:rPr lang="fr-FR" dirty="0" smtClean="0">
                <a:latin typeface="Times New Roman" panose="02020603050405020304" pitchFamily="18" charset="0"/>
                <a:ea typeface="Times New Roman" panose="02020603050405020304" pitchFamily="18" charset="0"/>
              </a:rPr>
              <a:t> ca </a:t>
            </a:r>
            <a:r>
              <a:rPr lang="fr-FR" dirty="0" err="1" smtClean="0">
                <a:latin typeface="Times New Roman" panose="02020603050405020304" pitchFamily="18" charset="0"/>
                <a:ea typeface="Times New Roman" panose="02020603050405020304" pitchFamily="18" charset="0"/>
              </a:rPr>
              <a:t>ngợi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cao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trị</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phẩm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chất</a:t>
            </a:r>
            <a:r>
              <a:rPr lang="fr-FR" dirty="0" smtClean="0">
                <a:latin typeface="Times New Roman" panose="02020603050405020304" pitchFamily="18" charset="0"/>
                <a:ea typeface="Times New Roman" panose="02020603050405020304" pitchFamily="18" charset="0"/>
              </a:rPr>
              <a:t> con </a:t>
            </a:r>
            <a:r>
              <a:rPr lang="fr-FR" dirty="0" err="1" smtClean="0">
                <a:latin typeface="Times New Roman" panose="02020603050405020304" pitchFamily="18" charset="0"/>
                <a:ea typeface="Times New Roman" panose="02020603050405020304" pitchFamily="18" charset="0"/>
              </a:rPr>
              <a:t>người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như</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phẩm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khát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vọng</a:t>
            </a:r>
            <a:r>
              <a:rPr lang="fr-FR" dirty="0" smtClean="0">
                <a:latin typeface="Times New Roman" panose="02020603050405020304" pitchFamily="18" charset="0"/>
                <a:ea typeface="Times New Roman" panose="02020603050405020304" pitchFamily="18" charset="0"/>
              </a:rPr>
              <a:t>, ý </a:t>
            </a:r>
            <a:r>
              <a:rPr lang="fr-FR" dirty="0" err="1" smtClean="0">
                <a:latin typeface="Times New Roman" panose="02020603050405020304" pitchFamily="18" charset="0"/>
                <a:ea typeface="Times New Roman" panose="02020603050405020304" pitchFamily="18" charset="0"/>
              </a:rPr>
              <a:t>thức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phẩm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43086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273" y="133383"/>
            <a:ext cx="11739418" cy="7017306"/>
          </a:xfrm>
          <a:prstGeom prst="rect">
            <a:avLst/>
          </a:prstGeom>
        </p:spPr>
        <p:txBody>
          <a:bodyPr wrap="square">
            <a:spAutoFit/>
          </a:bodyPr>
          <a:lstStyle/>
          <a:p>
            <a:pPr marR="9144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5:</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nói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người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phụ</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nữ</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hội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kiến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L="91440" marR="91440" algn="ctr">
              <a:spcBef>
                <a:spcPts val="0"/>
              </a:spcBef>
              <a:spcAft>
                <a:spcPts val="0"/>
              </a:spcAft>
            </a:pPr>
            <a:r>
              <a:rPr lang="fr-FR" i="1" dirty="0" smtClean="0">
                <a:latin typeface="Times New Roman" panose="02020603050405020304" pitchFamily="18" charset="0"/>
                <a:ea typeface="Times New Roman" panose="02020603050405020304" pitchFamily="18" charset="0"/>
              </a:rPr>
              <a:t>“</a:t>
            </a:r>
            <a:r>
              <a:rPr lang="fr-FR" i="1" dirty="0" err="1" smtClean="0">
                <a:latin typeface="Times New Roman" panose="02020603050405020304" pitchFamily="18" charset="0"/>
                <a:ea typeface="Times New Roman" panose="02020603050405020304" pitchFamily="18" charset="0"/>
              </a:rPr>
              <a:t>Thân</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em</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vừa</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trắng</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lại</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vừa</a:t>
            </a:r>
            <a:r>
              <a:rPr lang="fr-FR" i="1" dirty="0" smtClean="0">
                <a:latin typeface="Times New Roman" panose="02020603050405020304" pitchFamily="18" charset="0"/>
                <a:ea typeface="Times New Roman" panose="02020603050405020304" pitchFamily="18" charset="0"/>
              </a:rPr>
              <a:t> </a:t>
            </a:r>
            <a:r>
              <a:rPr lang="fr-FR" i="1" dirty="0" err="1" smtClean="0">
                <a:latin typeface="Times New Roman" panose="02020603050405020304" pitchFamily="18" charset="0"/>
                <a:ea typeface="Times New Roman" panose="02020603050405020304" pitchFamily="18" charset="0"/>
              </a:rPr>
              <a:t>tròn</a:t>
            </a:r>
            <a:r>
              <a:rPr lang="fr-FR" i="1"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L="91440" marR="91440" algn="r">
              <a:spcBef>
                <a:spcPts val="0"/>
              </a:spcBef>
              <a:spcAft>
                <a:spcPts val="0"/>
              </a:spcAft>
            </a:pPr>
            <a:r>
              <a:rPr lang="fr-FR" dirty="0" smtClean="0">
                <a:latin typeface="Times New Roman" panose="02020603050405020304" pitchFamily="18" charset="0"/>
                <a:ea typeface="Times New Roman" panose="02020603050405020304" pitchFamily="18" charset="0"/>
              </a:rPr>
              <a:t>(</a:t>
            </a:r>
            <a:r>
              <a:rPr lang="fr-FR" dirty="0" err="1" smtClean="0">
                <a:latin typeface="Times New Roman" panose="02020603050405020304" pitchFamily="18" charset="0"/>
                <a:ea typeface="Times New Roman" panose="02020603050405020304" pitchFamily="18" charset="0"/>
              </a:rPr>
              <a:t>Bánh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trôi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nước</a:t>
            </a:r>
            <a:r>
              <a:rPr lang="fr-FR" dirty="0" smtClean="0">
                <a:latin typeface="Times New Roman" panose="02020603050405020304" pitchFamily="18" charset="0"/>
                <a:ea typeface="Times New Roman" panose="02020603050405020304" pitchFamily="18" charset="0"/>
              </a:rPr>
              <a:t> - </a:t>
            </a:r>
            <a:r>
              <a:rPr lang="fr-FR" dirty="0" err="1" smtClean="0">
                <a:latin typeface="Times New Roman" panose="02020603050405020304" pitchFamily="18" charset="0"/>
                <a:ea typeface="Times New Roman" panose="02020603050405020304" pitchFamily="18" charset="0"/>
              </a:rPr>
              <a:t>Hồ</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Xuân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Hương</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b="1" dirty="0" err="1" smtClean="0">
                <a:latin typeface="Times New Roman" panose="02020603050405020304" pitchFamily="18" charset="0"/>
                <a:ea typeface="Times New Roman" panose="02020603050405020304" pitchFamily="18" charset="0"/>
              </a:rPr>
              <a:t>Câu</a:t>
            </a:r>
            <a:r>
              <a:rPr lang="fr-FR" b="1" dirty="0" smtClean="0">
                <a:latin typeface="Times New Roman" panose="02020603050405020304" pitchFamily="18" charset="0"/>
                <a:ea typeface="Times New Roman" panose="02020603050405020304" pitchFamily="18" charset="0"/>
              </a:rPr>
              <a:t> 6:</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err="1" smtClean="0">
                <a:latin typeface="Times New Roman" panose="02020603050405020304" pitchFamily="18" charset="0"/>
                <a:ea typeface="Times New Roman" panose="02020603050405020304" pitchFamily="18" charset="0"/>
              </a:rPr>
              <a:t>Viết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đoạn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văn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quy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nạp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khoảng</a:t>
            </a:r>
            <a:r>
              <a:rPr lang="fr-FR" dirty="0" smtClean="0">
                <a:latin typeface="Times New Roman" panose="02020603050405020304" pitchFamily="18" charset="0"/>
                <a:ea typeface="Times New Roman" panose="02020603050405020304" pitchFamily="18" charset="0"/>
              </a:rPr>
              <a:t> 10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nghệ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ngoại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hình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Nguyễn</a:t>
            </a:r>
            <a:r>
              <a:rPr lang="fr-FR" dirty="0" smtClean="0">
                <a:latin typeface="Times New Roman" panose="02020603050405020304" pitchFamily="18" charset="0"/>
                <a:ea typeface="Times New Roman" panose="02020603050405020304" pitchFamily="18" charset="0"/>
              </a:rPr>
              <a:t> Du </a:t>
            </a:r>
            <a:r>
              <a:rPr lang="fr-FR" dirty="0" err="1" smtClean="0">
                <a:latin typeface="Times New Roman" panose="02020603050405020304" pitchFamily="18" charset="0"/>
                <a:ea typeface="Times New Roman" panose="02020603050405020304" pitchFamily="18" charset="0"/>
              </a:rPr>
              <a:t>trong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đoạn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trích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Trong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đoạn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trích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sử</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dụng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ghép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phép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thế</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Đoạn</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văn</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tham</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khảo</a:t>
            </a:r>
            <a:r>
              <a:rPr lang="fr-FR" b="1" i="1"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(1) </a:t>
            </a:r>
            <a:r>
              <a:rPr lang="fr-FR" dirty="0" err="1" smtClean="0">
                <a:latin typeface="Times New Roman" panose="02020603050405020304" pitchFamily="18" charset="0"/>
                <a:ea typeface="Times New Roman" panose="02020603050405020304" pitchFamily="18" charset="0"/>
              </a:rPr>
              <a:t>Đoạn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trích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Chị</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em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bút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đặc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Nguyễn</a:t>
            </a:r>
            <a:r>
              <a:rPr lang="fr-FR" dirty="0" smtClean="0">
                <a:latin typeface="Times New Roman" panose="02020603050405020304" pitchFamily="18" charset="0"/>
                <a:ea typeface="Times New Roman" panose="02020603050405020304" pitchFamily="18" charset="0"/>
              </a:rPr>
              <a:t> Du, </a:t>
            </a:r>
            <a:r>
              <a:rPr lang="fr-FR" dirty="0" err="1" smtClean="0">
                <a:latin typeface="Times New Roman" panose="02020603050405020304" pitchFamily="18" charset="0"/>
                <a:ea typeface="Times New Roman" panose="02020603050405020304" pitchFamily="18" charset="0"/>
              </a:rPr>
              <a:t>khắc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họa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nét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riêng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năng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cách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bằng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bút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nghệ</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thuật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cổ</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điển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(2)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sử</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dụng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bút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tượng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trưng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gợi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năng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tâm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hồn</a:t>
            </a:r>
            <a:r>
              <a:rPr lang="fr-FR" dirty="0" smtClean="0">
                <a:latin typeface="Times New Roman" panose="02020603050405020304" pitchFamily="18" charset="0"/>
                <a:ea typeface="Times New Roman" panose="02020603050405020304" pitchFamily="18" charset="0"/>
              </a:rPr>
              <a:t>, qua </a:t>
            </a:r>
            <a:r>
              <a:rPr lang="fr-FR" dirty="0" err="1" smtClean="0">
                <a:latin typeface="Times New Roman" panose="02020603050405020304" pitchFamily="18" charset="0"/>
                <a:ea typeface="Times New Roman" panose="02020603050405020304" pitchFamily="18" charset="0"/>
              </a:rPr>
              <a:t>mỗi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gửi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gắm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báo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cuộc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(3) Qua </a:t>
            </a:r>
            <a:r>
              <a:rPr lang="fr-FR" dirty="0" err="1" smtClean="0">
                <a:latin typeface="Times New Roman" panose="02020603050405020304" pitchFamily="18" charset="0"/>
                <a:ea typeface="Times New Roman" panose="02020603050405020304" pitchFamily="18" charset="0"/>
              </a:rPr>
              <a:t>hai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độ</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trọng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ngợi</a:t>
            </a:r>
            <a:r>
              <a:rPr lang="fr-FR" dirty="0" smtClean="0">
                <a:latin typeface="Times New Roman" panose="02020603050405020304" pitchFamily="18" charset="0"/>
                <a:ea typeface="Times New Roman" panose="02020603050405020304" pitchFamily="18" charset="0"/>
              </a:rPr>
              <a:t> ca </a:t>
            </a:r>
            <a:r>
              <a:rPr lang="fr-FR" dirty="0" err="1" smtClean="0">
                <a:latin typeface="Times New Roman" panose="02020603050405020304" pitchFamily="18" charset="0"/>
                <a:ea typeface="Times New Roman" panose="02020603050405020304" pitchFamily="18" charset="0"/>
              </a:rPr>
              <a:t>nhưng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ưu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dành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nổi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năng</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(4) </a:t>
            </a:r>
            <a:r>
              <a:rPr lang="fr-FR" dirty="0" err="1" smtClean="0">
                <a:latin typeface="Times New Roman" panose="02020603050405020304" pitchFamily="18" charset="0"/>
                <a:ea typeface="Times New Roman" panose="02020603050405020304" pitchFamily="18" charset="0"/>
              </a:rPr>
              <a:t>Cái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việc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ngoại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hình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làm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cách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tâm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hồn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đằng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sau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tín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ngôn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ngữ</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dự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báo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số</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phận</a:t>
            </a:r>
            <a:r>
              <a:rPr lang="fr-FR" dirty="0" smtClean="0">
                <a:latin typeface="Times New Roman" panose="02020603050405020304" pitchFamily="18" charset="0"/>
                <a:ea typeface="Times New Roman" panose="02020603050405020304" pitchFamily="18" charset="0"/>
              </a:rPr>
              <a:t> con </a:t>
            </a:r>
            <a:r>
              <a:rPr lang="fr-FR" dirty="0" err="1" smtClean="0">
                <a:latin typeface="Times New Roman" panose="02020603050405020304" pitchFamily="18" charset="0"/>
                <a:ea typeface="Times New Roman" panose="02020603050405020304" pitchFamily="18" charset="0"/>
              </a:rPr>
              <a:t>người</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(5)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khiến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nhường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nhịn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nàng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chắn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cuộc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nàng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êm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đềm</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(6)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khiến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tự</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nhiên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danh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ghét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ghen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tị</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chắn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cuộc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gặp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sóng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gập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ghềnh</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(7)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sử</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dụng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những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hình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ảnh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tươi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nhất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ngôn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hoa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mĩ</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xây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dựng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vẻ</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đẹp</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con </a:t>
            </a:r>
            <a:r>
              <a:rPr lang="fr-FR" dirty="0" err="1" smtClean="0">
                <a:latin typeface="Times New Roman" panose="02020603050405020304" pitchFamily="18" charset="0"/>
                <a:ea typeface="Times New Roman" panose="02020603050405020304" pitchFamily="18" charset="0"/>
              </a:rPr>
              <a:t>người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đạt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tới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lý</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tưởng</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(8) </a:t>
            </a:r>
            <a:r>
              <a:rPr lang="fr-FR" dirty="0" err="1" smtClean="0">
                <a:latin typeface="Times New Roman" panose="02020603050405020304" pitchFamily="18" charset="0"/>
                <a:ea typeface="Times New Roman" panose="02020603050405020304" pitchFamily="18" charset="0"/>
              </a:rPr>
              <a:t>Đó</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cũng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chính</a:t>
            </a:r>
            <a:r>
              <a:rPr lang="fr-FR" dirty="0" smtClean="0">
                <a:latin typeface="Times New Roman" panose="02020603050405020304" pitchFamily="18" charset="0"/>
                <a:ea typeface="Times New Roman" panose="02020603050405020304" pitchFamily="18" charset="0"/>
              </a:rPr>
              <a:t> là </a:t>
            </a:r>
            <a:r>
              <a:rPr lang="fr-FR" dirty="0" err="1" smtClean="0">
                <a:latin typeface="Times New Roman" panose="02020603050405020304" pitchFamily="18" charset="0"/>
                <a:ea typeface="Times New Roman" panose="02020603050405020304" pitchFamily="18" charset="0"/>
              </a:rPr>
              <a:t>cảm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hứng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đạo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cao</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xuất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phát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từ</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tấm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lòng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đồng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cảm</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với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mọi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người</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Câu</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ghép</a:t>
            </a:r>
            <a:r>
              <a:rPr lang="fr-FR" b="1" i="1" dirty="0" smtClean="0">
                <a:latin typeface="Times New Roman" panose="02020603050405020304" pitchFamily="18" charset="0"/>
                <a:ea typeface="Times New Roman" panose="02020603050405020304" pitchFamily="18" charset="0"/>
              </a:rPr>
              <a:t>:</a:t>
            </a:r>
            <a:r>
              <a:rPr lang="fr-FR" dirty="0" smtClean="0">
                <a:latin typeface="Times New Roman" panose="02020603050405020304" pitchFamily="18" charset="0"/>
                <a:ea typeface="Times New Roman" panose="02020603050405020304" pitchFamily="18" charset="0"/>
              </a:rPr>
              <a:t> Qua </a:t>
            </a:r>
            <a:r>
              <a:rPr lang="fr-FR" dirty="0" err="1" smtClean="0">
                <a:latin typeface="Times New Roman" panose="02020603050405020304" pitchFamily="18" charset="0"/>
                <a:ea typeface="Times New Roman" panose="02020603050405020304" pitchFamily="18" charset="0"/>
              </a:rPr>
              <a:t>hai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thể</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hiện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độ</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trọng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ngợi</a:t>
            </a:r>
            <a:r>
              <a:rPr lang="fr-FR" dirty="0" smtClean="0">
                <a:latin typeface="Times New Roman" panose="02020603050405020304" pitchFamily="18" charset="0"/>
                <a:ea typeface="Times New Roman" panose="02020603050405020304" pitchFamily="18" charset="0"/>
              </a:rPr>
              <a:t> ca </a:t>
            </a:r>
            <a:r>
              <a:rPr lang="fr-FR" dirty="0" err="1" smtClean="0">
                <a:latin typeface="Times New Roman" panose="02020603050405020304" pitchFamily="18" charset="0"/>
                <a:ea typeface="Times New Roman" panose="02020603050405020304" pitchFamily="18" charset="0"/>
              </a:rPr>
              <a:t>nhưng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ông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ưu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ái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dành</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câu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thơ</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miêu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bức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chân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dung</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của</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Thúy</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Kiều</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nổi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bật</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cả</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về</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nhan</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sắc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và</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tài</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năng</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Phép</a:t>
            </a:r>
            <a:r>
              <a:rPr lang="fr-FR" b="1" i="1" dirty="0" smtClean="0">
                <a:latin typeface="Times New Roman" panose="02020603050405020304" pitchFamily="18" charset="0"/>
                <a:ea typeface="Times New Roman" panose="02020603050405020304" pitchFamily="18" charset="0"/>
              </a:rPr>
              <a:t> </a:t>
            </a:r>
            <a:r>
              <a:rPr lang="fr-FR" b="1" i="1" dirty="0" err="1" smtClean="0">
                <a:latin typeface="Times New Roman" panose="02020603050405020304" pitchFamily="18" charset="0"/>
                <a:ea typeface="Times New Roman" panose="02020603050405020304" pitchFamily="18" charset="0"/>
              </a:rPr>
              <a:t>thế</a:t>
            </a:r>
            <a:r>
              <a:rPr lang="fr-FR" b="1" i="1"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Nguyễn</a:t>
            </a:r>
            <a:r>
              <a:rPr lang="fr-FR" dirty="0" smtClean="0">
                <a:latin typeface="Times New Roman" panose="02020603050405020304" pitchFamily="18" charset="0"/>
                <a:ea typeface="Times New Roman" panose="02020603050405020304" pitchFamily="18" charset="0"/>
              </a:rPr>
              <a:t> Du- </a:t>
            </a:r>
            <a:r>
              <a:rPr lang="fr-FR" dirty="0" err="1" smtClean="0">
                <a:latin typeface="Times New Roman" panose="02020603050405020304" pitchFamily="18" charset="0"/>
                <a:ea typeface="Times New Roman" panose="02020603050405020304" pitchFamily="18" charset="0"/>
              </a:rPr>
              <a:t>tác</a:t>
            </a:r>
            <a:r>
              <a:rPr lang="fr-FR" dirty="0" smtClean="0">
                <a:latin typeface="Times New Roman" panose="02020603050405020304" pitchFamily="18" charset="0"/>
                <a:ea typeface="Times New Roman" panose="02020603050405020304" pitchFamily="18" charset="0"/>
              </a:rPr>
              <a:t> </a:t>
            </a:r>
            <a:r>
              <a:rPr lang="fr-FR" dirty="0" err="1" smtClean="0">
                <a:latin typeface="Times New Roman" panose="02020603050405020304" pitchFamily="18" charset="0"/>
                <a:ea typeface="Times New Roman" panose="02020603050405020304" pitchFamily="18" charset="0"/>
              </a:rPr>
              <a:t>giả</a:t>
            </a:r>
            <a:r>
              <a:rPr lang="fr-FR" dirty="0" smtClean="0">
                <a:latin typeface="Times New Roman" panose="02020603050405020304" pitchFamily="18" charset="0"/>
                <a:ea typeface="Times New Roman" panose="02020603050405020304" pitchFamily="18" charset="0"/>
              </a:rPr>
              <a:t>.</a:t>
            </a:r>
            <a:endParaRPr lang="en-US" sz="1600" dirty="0" smtClean="0">
              <a:effectLst/>
              <a:latin typeface="Times New Roman" panose="02020603050405020304" pitchFamily="18" charset="0"/>
              <a:ea typeface="Times New Roman" panose="02020603050405020304" pitchFamily="18" charset="0"/>
            </a:endParaRPr>
          </a:p>
          <a:p>
            <a:pPr marR="91440" algn="just"/>
            <a:r>
              <a:rPr lang="fr-FR" dirty="0" smtClean="0">
                <a:latin typeface="Times New Roman" panose="02020603050405020304" pitchFamily="18"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13768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9454" y="493002"/>
            <a:ext cx="11517746" cy="4247317"/>
          </a:xfrm>
          <a:prstGeom prst="rect">
            <a:avLst/>
          </a:prstGeom>
        </p:spPr>
        <p:txBody>
          <a:bodyPr wrap="square">
            <a:spAutoFit/>
          </a:bodyPr>
          <a:lstStyle/>
          <a:p>
            <a:pPr indent="215900" algn="just"/>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 trích:</a:t>
            </a:r>
            <a:r>
              <a:rPr lang="de-DE"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 ở lầu Ngưng Bích":</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Vị trí đoạn trích:</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 trích nằm ở phần thứ hai </a:t>
            </a:r>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 biến và lưu lạc</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Sau khi bị Mã Giám Sinh lừa gạt, làm nhục, bị Tú bà mắng nhiếc, Kiều nhất quyết không chịu tiếp khách làng chơi, không chịu chấp nhận cuộc sống lầu xanh. Đau đớn, phẫn uất, tủi nhục nàng định tự vẫn. Tú bà sợ mất vốn bèn lựa lời khuyên giải, dụ dỗ Kiều. Mụ vờ chăm sóc thuốc thang, hứa hẹn khi nàng bình phục sẽ gả nàng cho người tử tế. Tú bà đưa Kiều ra sống riêng ở lầu Ngưng Bích, thực chất là giam lỏng nàng để thực hiện âm mưu mới đê tiện hơn, tàn bạo hơn.</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Bố cục đoạn trích</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3 phần</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Sáu câu đầu : hoàn cảnh cô đơn, tội nghiệp của Kiều.</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Tám câu tiếp : nỗi thương nhớ Kim Trọng và thương nhớ cha mẹ của nàng.</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Tám câu cuối : tâm trạng đau buồn, âu lo của Kiều thể hiện qua cách nhìn cảnh vật.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Khái quát giá trị nội dung và nghệ thuật của đoạn trích :</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Giá trị nội dung "Kiều ở lầu Ngưng Bích": miêu tả chân thực cảnh ngộ cô đơn, buồn tủi đáng thương, nỗi nhớ người thân da diết và tấm lòng thuỷ chung, hiếu thảo vị tha của Thuý Kiều khi bị giam lỏng ở lầu Ngưng Bích.</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Giá trị nghệ thuật: nghệ thuật miêu tả nội tâm đặc sắc, bút pháp tả cảnh ngụ tình hay nhất trong "Truyện Kiều".</a:t>
            </a:r>
            <a:endParaRPr lang="en-US"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1452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72655" y="0"/>
            <a:ext cx="4682692" cy="1323439"/>
          </a:xfrm>
          <a:prstGeom prst="rect">
            <a:avLst/>
          </a:prstGeom>
          <a:noFill/>
        </p:spPr>
        <p:txBody>
          <a:bodyPr wrap="none" rtlCol="0">
            <a:spAutoFit/>
          </a:bodyPr>
          <a:lstStyle/>
          <a:p>
            <a:pPr marL="342900" indent="-342900">
              <a:buAutoNum type="alphaUcPeriod"/>
            </a:pPr>
            <a:r>
              <a:rPr lang="en-US" sz="4000" b="1" dirty="0" err="1" smtClean="0">
                <a:latin typeface="Times New Roman" panose="02020603050405020304" pitchFamily="18" charset="0"/>
                <a:cs typeface="Times New Roman" panose="02020603050405020304" pitchFamily="18" charset="0"/>
              </a:rPr>
              <a:t>Củng</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cố</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kiến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thức</a:t>
            </a:r>
            <a:endParaRPr lang="en-US" sz="4000" b="1" dirty="0" smtClean="0">
              <a:latin typeface="Times New Roman" panose="02020603050405020304" pitchFamily="18" charset="0"/>
              <a:cs typeface="Times New Roman" panose="02020603050405020304" pitchFamily="18" charset="0"/>
            </a:endParaRPr>
          </a:p>
          <a:p>
            <a:r>
              <a:rPr lang="en-US" sz="4000" b="1" dirty="0" smtClean="0">
                <a:latin typeface="Times New Roman" panose="02020603050405020304" pitchFamily="18" charset="0"/>
                <a:cs typeface="Times New Roman" panose="02020603050405020304" pitchFamily="18" charset="0"/>
              </a:rPr>
              <a:t>I. </a:t>
            </a:r>
            <a:r>
              <a:rPr lang="en-US" sz="4000" b="1" dirty="0" err="1" smtClean="0">
                <a:latin typeface="Times New Roman" panose="02020603050405020304" pitchFamily="18" charset="0"/>
                <a:cs typeface="Times New Roman" panose="02020603050405020304" pitchFamily="18" charset="0"/>
              </a:rPr>
              <a:t>Tác</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giả</a:t>
            </a:r>
            <a:endParaRPr lang="en-US" sz="4000" b="1" dirty="0">
              <a:latin typeface="Times New Roman" panose="02020603050405020304" pitchFamily="18" charset="0"/>
              <a:cs typeface="Times New Roman" panose="02020603050405020304" pitchFamily="18" charset="0"/>
            </a:endParaRPr>
          </a:p>
        </p:txBody>
      </p:sp>
      <p:sp>
        <p:nvSpPr>
          <p:cNvPr id="6" name="Rectangle 5"/>
          <p:cNvSpPr/>
          <p:nvPr/>
        </p:nvSpPr>
        <p:spPr>
          <a:xfrm>
            <a:off x="572655" y="1323439"/>
            <a:ext cx="11148290" cy="5262979"/>
          </a:xfrm>
          <a:prstGeom prst="rect">
            <a:avLst/>
          </a:prstGeom>
        </p:spPr>
        <p:txBody>
          <a:bodyPr wrap="square">
            <a:spAutoFit/>
          </a:bodyPr>
          <a:lstStyle/>
          <a:p>
            <a:pPr indent="215900" algn="just"/>
            <a:r>
              <a:rPr lang="fr-FR" sz="2800" dirty="0">
                <a:latin typeface="Times New Roman" panose="02020603050405020304" pitchFamily="18" charset="0"/>
                <a:cs typeface="Times New Roman" panose="02020603050405020304" pitchFamily="18" charset="0"/>
              </a:rPr>
              <a:t>1. </a:t>
            </a:r>
            <a:r>
              <a:rPr lang="fr-FR" sz="2800" dirty="0" err="1">
                <a:latin typeface="Times New Roman" panose="02020603050405020304" pitchFamily="18" charset="0"/>
                <a:cs typeface="Times New Roman" panose="02020603050405020304" pitchFamily="18" charset="0"/>
              </a:rPr>
              <a:t>Thời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đại</a:t>
            </a:r>
            <a:r>
              <a:rPr lang="fr-F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indent="215900" algn="just"/>
            <a:r>
              <a:rPr lang="fr-FR" sz="2800" dirty="0" err="1">
                <a:latin typeface="Times New Roman" panose="02020603050405020304" pitchFamily="18" charset="0"/>
                <a:cs typeface="Times New Roman" panose="02020603050405020304" pitchFamily="18" charset="0"/>
              </a:rPr>
              <a:t>Nguyễn</a:t>
            </a:r>
            <a:r>
              <a:rPr lang="fr-FR" sz="2800" dirty="0">
                <a:latin typeface="Times New Roman" panose="02020603050405020304" pitchFamily="18" charset="0"/>
                <a:cs typeface="Times New Roman" panose="02020603050405020304" pitchFamily="18" charset="0"/>
              </a:rPr>
              <a:t> Du </a:t>
            </a:r>
            <a:r>
              <a:rPr lang="fr-FR" sz="2800" dirty="0" err="1">
                <a:latin typeface="Times New Roman" panose="02020603050405020304" pitchFamily="18" charset="0"/>
                <a:cs typeface="Times New Roman" panose="02020603050405020304" pitchFamily="18" charset="0"/>
              </a:rPr>
              <a:t>sinh</a:t>
            </a:r>
            <a:r>
              <a:rPr lang="fr-FR" sz="2800" dirty="0">
                <a:latin typeface="Times New Roman" panose="02020603050405020304" pitchFamily="18" charset="0"/>
                <a:cs typeface="Times New Roman" panose="02020603050405020304" pitchFamily="18" charset="0"/>
              </a:rPr>
              <a:t> ra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lớn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trong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một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thời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đại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có</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nhiều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biến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động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dữ</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dội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cuối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thế</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kỉ</a:t>
            </a:r>
            <a:r>
              <a:rPr lang="fr-FR" sz="2800" dirty="0">
                <a:latin typeface="Times New Roman" panose="02020603050405020304" pitchFamily="18" charset="0"/>
                <a:cs typeface="Times New Roman" panose="02020603050405020304" pitchFamily="18" charset="0"/>
              </a:rPr>
              <a:t> XVIII- </a:t>
            </a:r>
            <a:r>
              <a:rPr lang="fr-FR" sz="2800" dirty="0" err="1">
                <a:latin typeface="Times New Roman" panose="02020603050405020304" pitchFamily="18" charset="0"/>
                <a:cs typeface="Times New Roman" panose="02020603050405020304" pitchFamily="18" charset="0"/>
              </a:rPr>
              <a:t>đầu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thế</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kỉ</a:t>
            </a:r>
            <a:r>
              <a:rPr lang="fr-FR" sz="2800" dirty="0">
                <a:latin typeface="Times New Roman" panose="02020603050405020304" pitchFamily="18" charset="0"/>
                <a:cs typeface="Times New Roman" panose="02020603050405020304" pitchFamily="18" charset="0"/>
              </a:rPr>
              <a:t> XIX) :</a:t>
            </a:r>
            <a:endParaRPr lang="en-US" sz="2800" dirty="0">
              <a:latin typeface="Times New Roman" panose="02020603050405020304" pitchFamily="18" charset="0"/>
              <a:cs typeface="Times New Roman" panose="02020603050405020304" pitchFamily="18" charset="0"/>
            </a:endParaRPr>
          </a:p>
          <a:p>
            <a:pPr indent="215900" algn="just"/>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Xã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hội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phong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kiến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Việt</a:t>
            </a:r>
            <a:r>
              <a:rPr lang="fr-FR" sz="2800" dirty="0">
                <a:latin typeface="Times New Roman" panose="02020603050405020304" pitchFamily="18" charset="0"/>
                <a:cs typeface="Times New Roman" panose="02020603050405020304" pitchFamily="18" charset="0"/>
              </a:rPr>
              <a:t> Nam </a:t>
            </a:r>
            <a:r>
              <a:rPr lang="fr-FR" sz="2800" dirty="0" err="1">
                <a:latin typeface="Times New Roman" panose="02020603050405020304" pitchFamily="18" charset="0"/>
                <a:cs typeface="Times New Roman" panose="02020603050405020304" pitchFamily="18" charset="0"/>
              </a:rPr>
              <a:t>khủng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hoảng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sâu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sắc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mẫu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thuẫn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xã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hội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trở</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nên</a:t>
            </a:r>
            <a:r>
              <a:rPr lang="fr-FR" sz="2800" dirty="0">
                <a:latin typeface="Times New Roman" panose="02020603050405020304" pitchFamily="18" charset="0"/>
                <a:cs typeface="Times New Roman" panose="02020603050405020304" pitchFamily="18" charset="0"/>
              </a:rPr>
              <a:t> gay </a:t>
            </a:r>
            <a:r>
              <a:rPr lang="fr-FR" sz="2800" dirty="0" err="1">
                <a:latin typeface="Times New Roman" panose="02020603050405020304" pitchFamily="18" charset="0"/>
                <a:cs typeface="Times New Roman" panose="02020603050405020304" pitchFamily="18" charset="0"/>
              </a:rPr>
              <a:t>gắt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các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tập</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đoàn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phong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kiến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tranh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giành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quyền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lực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dẫn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đến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Lê</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Trịnh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suy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tàn</a:t>
            </a:r>
            <a:r>
              <a:rPr lang="fr-F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indent="215900" algn="just"/>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Phong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trào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nông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dân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khởi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nghĩa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nổ</a:t>
            </a:r>
            <a:r>
              <a:rPr lang="fr-FR" sz="2800" dirty="0">
                <a:latin typeface="Times New Roman" panose="02020603050405020304" pitchFamily="18" charset="0"/>
                <a:cs typeface="Times New Roman" panose="02020603050405020304" pitchFamily="18" charset="0"/>
              </a:rPr>
              <a:t> ra </a:t>
            </a:r>
            <a:r>
              <a:rPr lang="fr-FR" sz="2800" dirty="0" err="1">
                <a:latin typeface="Times New Roman" panose="02020603050405020304" pitchFamily="18" charset="0"/>
                <a:cs typeface="Times New Roman" panose="02020603050405020304" pitchFamily="18" charset="0"/>
              </a:rPr>
              <a:t>liên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tục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đỉnh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cao</a:t>
            </a:r>
            <a:r>
              <a:rPr lang="fr-FR" sz="2800" dirty="0">
                <a:latin typeface="Times New Roman" panose="02020603050405020304" pitchFamily="18" charset="0"/>
                <a:cs typeface="Times New Roman" panose="02020603050405020304" pitchFamily="18" charset="0"/>
              </a:rPr>
              <a:t> là </a:t>
            </a:r>
            <a:r>
              <a:rPr lang="fr-FR" sz="2800" dirty="0" err="1">
                <a:latin typeface="Times New Roman" panose="02020603050405020304" pitchFamily="18" charset="0"/>
                <a:cs typeface="Times New Roman" panose="02020603050405020304" pitchFamily="18" charset="0"/>
              </a:rPr>
              <a:t>cuộc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khởi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nghĩa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Tây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Sơn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đã</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Một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phen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thay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đổi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sơn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Nhưng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triều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đại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Tây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Sơn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ngắn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ngủi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tồn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tại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khoảng</a:t>
            </a:r>
            <a:r>
              <a:rPr lang="fr-FR" sz="2800" dirty="0">
                <a:latin typeface="Times New Roman" panose="02020603050405020304" pitchFamily="18" charset="0"/>
                <a:cs typeface="Times New Roman" panose="02020603050405020304" pitchFamily="18" charset="0"/>
              </a:rPr>
              <a:t> 24 </a:t>
            </a:r>
            <a:r>
              <a:rPr lang="fr-FR" sz="2800" dirty="0" err="1">
                <a:latin typeface="Times New Roman" panose="02020603050405020304" pitchFamily="18" charset="0"/>
                <a:cs typeface="Times New Roman" panose="02020603050405020304" pitchFamily="18" charset="0"/>
              </a:rPr>
              <a:t>năm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thì</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sụp</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đổ</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triều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Nguyễn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thay</a:t>
            </a:r>
            <a:r>
              <a:rPr lang="fr-FR"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indent="215900" algn="just"/>
            <a:r>
              <a:rPr lang="fr-FR" sz="2800" dirty="0" err="1">
                <a:latin typeface="Times New Roman" panose="02020603050405020304" pitchFamily="18" charset="0"/>
                <a:cs typeface="Times New Roman" panose="02020603050405020304" pitchFamily="18" charset="0"/>
              </a:rPr>
              <a:t>Những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thay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đổi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kinh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thiên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động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địa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ấy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tác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động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mạnh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tới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nhận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thức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cảm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của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Nguyễn</a:t>
            </a:r>
            <a:r>
              <a:rPr lang="fr-FR" sz="2800" dirty="0">
                <a:latin typeface="Times New Roman" panose="02020603050405020304" pitchFamily="18" charset="0"/>
                <a:cs typeface="Times New Roman" panose="02020603050405020304" pitchFamily="18" charset="0"/>
              </a:rPr>
              <a:t> Du </a:t>
            </a:r>
            <a:r>
              <a:rPr lang="fr-FR" sz="2800" dirty="0" err="1">
                <a:latin typeface="Times New Roman" panose="02020603050405020304" pitchFamily="18" charset="0"/>
                <a:cs typeface="Times New Roman" panose="02020603050405020304" pitchFamily="18" charset="0"/>
              </a:rPr>
              <a:t>để</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ông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hướng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ngòi</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bút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của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mình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hiện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thực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Những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điều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trông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thấy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đau</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đớn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lòng</a:t>
            </a:r>
            <a:r>
              <a:rPr lang="fr-F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2781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019" y="379930"/>
            <a:ext cx="11766080" cy="6370975"/>
          </a:xfrm>
          <a:prstGeom prst="rect">
            <a:avLst/>
          </a:prstGeom>
        </p:spPr>
        <p:txBody>
          <a:bodyPr wrap="square">
            <a:spAutoFit/>
          </a:bodyPr>
          <a:lstStyle/>
          <a:p>
            <a:pPr indent="215900" algn="just"/>
            <a:r>
              <a:rPr lang="de-DE"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Phân tích:</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Hoàn cảnh và tâm trạng của Kiều thể hiện qua 6 câu thơ đầu:</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Kiều ở lầu Ngưng Bích thực chất là bị giam lỏng (</a:t>
            </a:r>
            <a:r>
              <a:rPr lang="de-DE"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khoá xuân</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Nàng trơ trợi giữa một không gian mênh mông, hoang vắng: “</a:t>
            </a:r>
            <a:r>
              <a:rPr lang="de-DE" sz="24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 bề bát ngát xa trông</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Cảnh “</a:t>
            </a:r>
            <a:r>
              <a:rPr lang="de-DE"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non xa</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de-DE"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trăng gần</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gợi hình ảnh lầu Ngưng Bích đơn độc, chơi vơi giữa mênh mông trời nước. Từ trên lầu cao nhìn ra chỉ thấy những dãy núi mờ xa, những cồn cát bụi bay mù mịt. Cái lầu trơ trọi ấy giam một thân phận trơ trọi, không một bóng hình thân thuộc bầu bạn, không cả bóng người.</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 ảnh “</a:t>
            </a:r>
            <a:r>
              <a:rPr lang="de-DE"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non xa” “trăng gần”, “cát vàng”, “bụi hồng</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có thể là cảnh thực mà cũng có thể là hình ảnh mang tính ước lệ để gợi sự mênh mông, rợn ngợp của không gian, qua đó diễn tả tâm trạng cô đơn của Kiều.</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Cụm từ “</a:t>
            </a:r>
            <a:r>
              <a:rPr lang="de-DE" sz="24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mây sớm đèn khuya</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gợi thời gian tuần hoàn, khép kín. Tất cả như giam hãm con người, như khắc sâu thêm nỗi cô đơn khiến Kiều càng bẽ bàng, chán ngán, buồn tủi “</a:t>
            </a:r>
            <a:r>
              <a:rPr lang="de-DE"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bẽ bàng mây sớm đèn khuya”</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sớm và khuya, ngày và đêm, Kiều “</a:t>
            </a:r>
            <a:r>
              <a:rPr lang="de-DE" sz="24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thui thủi quê người một thân</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và dồn tới lớp lớp những nỗi niềm chua xót đau thương khiến tấm lòng Kiều như bị chia xẻ: “</a:t>
            </a:r>
            <a:r>
              <a:rPr lang="de-DE" sz="24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Nửa tình nửa cảnh như chia tấm lòng</a:t>
            </a:r>
            <a:r>
              <a:rPr lang="de-DE"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Vì vậy, dù cảnh có đẹp đến mấy, tâm trạng Kiều cũng không thể vui được.</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635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780" y="373620"/>
            <a:ext cx="11961091" cy="5909310"/>
          </a:xfrm>
          <a:prstGeom prst="rect">
            <a:avLst/>
          </a:prstGeom>
        </p:spPr>
        <p:txBody>
          <a:bodyPr wrap="square">
            <a:spAutoFit/>
          </a:bodyPr>
          <a:lstStyle/>
          <a:p>
            <a:pPr indent="215900" algn="just"/>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Tâm trạng nhớ thương Kim Trọng và thương nhớ cha mẹ của Kiều qua ngôn ngữ độc thoại nội tâm:</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Kiều nhớ Kim Trọng trước nhớ cha mẹ sau. Theo nhiều nhà hủ nho thì như vậy là không đúng với truyền thống dân tộc, nhưng thật ra lại là rất hợp lý. Kiều bán mình cứu cha và em là đã đền đáp được một phần công lao cha mẹ, nên nàng cắn rứt khôn nguôi.</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Cùng là nỗi nhớ nhưng cách nhớ khác nhau với những lý do khác nhau nên cách thể hiện cũng khác nhau:</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Nhớ Kim Trọng: Kiều “tưởng” như thấy lại kỷ niệm thiêng liêng đêm thề nguyện, đính ước “</a:t>
            </a:r>
            <a:r>
              <a:rPr lang="de-DE"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Tưởng người dưới nguyệt chén đồng</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Cái đêm ấy hình như mới ngày hôm qua. Một lần khác nàng nhớ về Kim Trọng cũng là “</a:t>
            </a:r>
            <a:r>
              <a:rPr lang="de-DE"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Nhớ lời nguyện ước ba sinh</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Kiều xót xa hình dung người yêu vẫn chưa biết tin nàng bán mình, vẫn ngày đêm mòn mỏi chờ trông chốn Liêu Dương xa xôi. Nàng nhớ người yêu với tâm trạng đau đớn: “</a:t>
            </a:r>
            <a:r>
              <a:rPr lang="de-DE"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Tấm son gột rửa bao giờ cho phai</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Có lẽ “tấm son” ấy là tấm lòng Kiều son sắt, thuỷ chung, không nguôi nhớ thương Kim Trọng. Cũng có thể là Kiều đang tủi nhục khi tấm lòng son sắt đã bị dập vùi, hoen ố, không biết bao giờ mới gột rửa cho được. Trong nỗi nhớ chàng Kim có cả nỗi đau đớn vò xé tâm can.</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Nhớ cha mẹ: nàng thấy “</a:t>
            </a:r>
            <a:r>
              <a:rPr lang="de-DE"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xót</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khi tưởng tượng, ở chốn quê nhà, cha mẹ nàng vẫn tựa cửa ngóng chờ tin tức người con gái yêu. Nàng xót thương da diết và day dứt khôn nguôi vì không thể “</a:t>
            </a:r>
            <a:r>
              <a:rPr lang="de-DE"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quạt nồng ấp lạnh</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phụng dưỡng song thân, băn khoăn không biết hai em có chăm sóc cha mẹ chu đáo hay không. Nàng tưởng tượng nơi quê nhà tất cả đã đổi thay, gốc tử đã vừa người ôm, cha mẹ ngày thêm già yếu. Cụm từ “</a:t>
            </a:r>
            <a:r>
              <a:rPr lang="de-DE"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 mấy nắng mưa</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vừa cho thấy sự xa cách bao mùa mưa nắng, vừa gợi được sự tàn phá của thời gian, của thiên nhiên lên con người và cảnh vật. Lần nào nhớ về cha mẹ, Kiều cũng “</a:t>
            </a:r>
            <a:r>
              <a:rPr lang="de-DE"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nhớ ơn chín chữ cao sâu</a:t>
            </a:r>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và luôn ân hận mình đã phụ công sinh thành, phụ công nuôi dạy của cha mẹ.</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Nỗi nhớ thương của Kiều đã nói lên nhân cách đáng trân trọng của nàng. Hoàn cảnh của nàng lúc này thật xót xa, đau đớn. Nhưng quên đi cảnh ngộ bản thân, nàng đã hướng yêu thương vào những người thân yêu nhất. Trái tim nàng thật giàu yêu thương giàu đức hi sinh. Nàng thật sự là một người tình thuỷ chung, một người con hiếu thảo, một người có tấm lòng vị tha cao cả đáng quý.</a:t>
            </a:r>
            <a:endParaRPr lang="en-US"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5618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8618" y="339540"/>
            <a:ext cx="11665527" cy="5601533"/>
          </a:xfrm>
          <a:prstGeom prst="rect">
            <a:avLst/>
          </a:prstGeom>
        </p:spPr>
        <p:txBody>
          <a:bodyPr wrap="square">
            <a:spAutoFit/>
          </a:bodyPr>
          <a:lstStyle/>
          <a:p>
            <a:pPr indent="215900" algn="just"/>
            <a:r>
              <a:rPr lang="de-DE"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de-DE"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Bút pháp tả cảnh ngụ tình của Nguyễn Du trong 8 câu cuối “Kiều ở lầu Ngưng Bích”: Nghệ thuật tử cảnh ngụ tình:</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Đoạn thơ này được xem là kiểu mẫu của lối thơ tả cảnh ngụ tình trong văn chương cổ điển. Để diễn tả tâm trạng Kiều – Nguyễn Du đã sử dụng bút pháp tả cảnh ngụ tình “tình trong cảnh ấy, cảnh trong tình này” để khắc hoạ tâm trọng của Kiều lúc bị giam lỏng ở lầu Ngưng Bích.</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Đây là 8 câu thơ thực cảnh mà cũng là tâm cảnh. Mỗi biểu hiện của cảnh đồng thời là một ẩn dụ về tâm trạng của người – mỗi một cảnh lại khơi gợi ở Kiều những nỗi buồn khác nhau, với những lý do buồn khác nhau trong khi nỗi buồn đã đầy ắp tâm trạng để rồi tình buồn lại tác động vào cảnh, khiến cảnh mỗi lúc lại buồn hơn, nỗi buồn mỗi lúc một ghê gớm, mãnh liệt hơn.</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de-DE"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Cách sử dụng ngôn ngữ độc thoại, điệp ngữ. Bốn bức tranh, bốn nỗi buồn đều được tác giả khắc hoạ qua điệp từ “</a:t>
            </a:r>
            <a:r>
              <a:rPr lang="de-DE" sz="2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buồn trông</a:t>
            </a:r>
            <a:r>
              <a:rPr lang="de-DE"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đứng đầu mỗi câu có nghĩa là buồn mà trông ra bốn phía, trông ngáng một cái gì mơ hồ sẽ đến làm thay đổi hiện tại, nhưng trông mà vô vọng. “Buồn trông” có cái thảng thốt lo âu, có cái xa lạ bút tầm nhìn, có cả dự cảm hãi hùng của người con gái ngây thơ lần đầu lại bước giữa cuộc đời ngang ngược. Điệp ngữ “buồn trông” kết hợp với các hình ảnh đứng sau đã diễn tả nỗi buồn với nhiều sắc độ khác nhau. Điệp ngữ lại được kết hợp với các từ láy chủ yếu là những từ láy tượng hình, dồn dập, chỉ có một từ láy tượng thanh ở câu cuối tạo nên nhịp điệu, diễn tả nỗi buồn ngày một tăng, dâng lên lớp lớp, nỗi buồn vô vọng, vô tận. Điệp ngữ tạo âm hưởng trầm buồn, trở thành điệp khúc của đoạn thơ cũng là điệp khúc của tâm trạng.</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a:p>
            <a:pPr marR="30480" algn="ctr"/>
            <a:r>
              <a:rPr lang="de-DE" sz="2000" b="1" dirty="0">
                <a:latin typeface="Times New Roman" panose="02020603050405020304" pitchFamily="18" charset="0"/>
                <a:ea typeface="Times New Roman" panose="02020603050405020304" pitchFamily="18" charset="0"/>
              </a:rPr>
              <a:t> </a:t>
            </a:r>
            <a:endParaRPr lang="en-US"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004006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0218" y="677636"/>
            <a:ext cx="11379200" cy="5632311"/>
          </a:xfrm>
          <a:prstGeom prst="rect">
            <a:avLst/>
          </a:prstGeom>
        </p:spPr>
        <p:txBody>
          <a:bodyPr wrap="square">
            <a:spAutoFit/>
          </a:bodyPr>
          <a:lstStyle/>
          <a:p>
            <a:pPr marR="30480" algn="ctr"/>
            <a:r>
              <a:rPr lang="de-DE" b="1" dirty="0" smtClean="0">
                <a:latin typeface="Times New Roman" panose="02020603050405020304" pitchFamily="18" charset="0"/>
                <a:ea typeface="Times New Roman" panose="02020603050405020304" pitchFamily="18" charset="0"/>
              </a:rPr>
              <a:t>ĐỀ ĐỌC- HIỂU SỐ 1:</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Cho đoạn thơ sau:</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Tưởng người dưới nguyệt chén đồng</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Tin sương luống những rày trông mai chờ</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Chân trời góc bể bơ vơ</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Tấm son gột rửa bao giờ cho phai</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Xót người tựa cửa hôm mai</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Quạt nồng ấp lạnh những ai đó giờ</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Sân Lai cách mấy nắng mưa</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Có khi gốc tử đã vừa người ôm.</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1:</a:t>
            </a:r>
            <a:r>
              <a:rPr lang="de-DE" dirty="0" smtClean="0">
                <a:latin typeface="Times New Roman" panose="02020603050405020304" pitchFamily="18" charset="0"/>
                <a:ea typeface="Times New Roman" panose="02020603050405020304" pitchFamily="18" charset="0"/>
              </a:rPr>
              <a:t> Em hãy nêu nội dung của đoạn thơ trên?</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2:</a:t>
            </a:r>
            <a:r>
              <a:rPr lang="de-DE" dirty="0" smtClean="0">
                <a:latin typeface="Times New Roman" panose="02020603050405020304" pitchFamily="18" charset="0"/>
                <a:ea typeface="Times New Roman" panose="02020603050405020304" pitchFamily="18" charset="0"/>
              </a:rPr>
              <a:t> Cụm từ “tấm son” có nghĩa gì?</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3:</a:t>
            </a:r>
            <a:r>
              <a:rPr lang="de-DE" dirty="0" smtClean="0">
                <a:latin typeface="Times New Roman" panose="02020603050405020304" pitchFamily="18" charset="0"/>
                <a:ea typeface="Times New Roman" panose="02020603050405020304" pitchFamily="18" charset="0"/>
              </a:rPr>
              <a:t> Nêu dụng ý nghệ thuật của tác giả khi sử dụng từ “tưởng” và “xót” trong đoạn thơ trên.</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4:</a:t>
            </a:r>
            <a:r>
              <a:rPr lang="de-DE" dirty="0" smtClean="0">
                <a:latin typeface="Times New Roman" panose="02020603050405020304" pitchFamily="18" charset="0"/>
                <a:ea typeface="Times New Roman" panose="02020603050405020304" pitchFamily="18" charset="0"/>
              </a:rPr>
              <a:t> Thành ngữ nào được sử dụng trong đoạn trích trên?</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5:</a:t>
            </a:r>
            <a:r>
              <a:rPr lang="de-DE" dirty="0" smtClean="0">
                <a:latin typeface="Times New Roman" panose="02020603050405020304" pitchFamily="18" charset="0"/>
                <a:ea typeface="Times New Roman" panose="02020603050405020304" pitchFamily="18" charset="0"/>
              </a:rPr>
              <a:t> Em hãy nhận xét về trình tự thương nhớ của Thúy Kiều trong đoạn trích trên. Theo em thứ tự đó có hợp lý không?</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6:</a:t>
            </a:r>
            <a:r>
              <a:rPr lang="de-DE" dirty="0" smtClean="0">
                <a:latin typeface="Times New Roman" panose="02020603050405020304" pitchFamily="18" charset="0"/>
                <a:ea typeface="Times New Roman" panose="02020603050405020304" pitchFamily="18" charset="0"/>
              </a:rPr>
              <a:t> “Người tựa cửa hôm mai” được nói tới trong đoạn thơ trên là ai? Những suy nghĩ của nàng Kiều về người đó được thể hiện như thế nào?</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7:</a:t>
            </a:r>
            <a:r>
              <a:rPr lang="de-DE" dirty="0" smtClean="0">
                <a:latin typeface="Times New Roman" panose="02020603050405020304" pitchFamily="18" charset="0"/>
                <a:ea typeface="Times New Roman" panose="02020603050405020304" pitchFamily="18" charset="0"/>
              </a:rPr>
              <a:t> Viết đoạn văn theo phương pháp diễn dịch khoảng 12 câu nêu cảm nhận của em về tâm trạng của nhân vật Kiều trong đoạn thơ trên ,trong đọn văn có sủ dụng phép lặp và thành phần tình thái.</a:t>
            </a:r>
            <a:endParaRPr lang="en-US" sz="1600" dirty="0" smtClean="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29309" y="0"/>
            <a:ext cx="1627369" cy="369332"/>
          </a:xfrm>
          <a:prstGeom prst="rect">
            <a:avLst/>
          </a:prstGeom>
        </p:spPr>
        <p:txBody>
          <a:bodyPr wrap="none">
            <a:spAutoFit/>
          </a:bodyPr>
          <a:lstStyle/>
          <a:p>
            <a:pPr indent="215900" algn="just"/>
            <a:r>
              <a:rPr lang="de-DE"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Luyện đề:</a:t>
            </a:r>
            <a:endParaRPr lang="en-US"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68038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179" y="367139"/>
            <a:ext cx="11628582" cy="6145272"/>
          </a:xfrm>
          <a:prstGeom prst="rect">
            <a:avLst/>
          </a:prstGeom>
        </p:spPr>
        <p:txBody>
          <a:bodyPr wrap="square">
            <a:spAutoFit/>
          </a:bodyPr>
          <a:lstStyle/>
          <a:p>
            <a:pPr marR="30480" indent="269875" algn="ctr">
              <a:lnSpc>
                <a:spcPts val="1600"/>
              </a:lnSpc>
            </a:pPr>
            <a:r>
              <a:rPr lang="de-DE" sz="2000" b="1" i="1" dirty="0" smtClean="0">
                <a:latin typeface="Times New Roman" panose="02020603050405020304" pitchFamily="18" charset="0"/>
              </a:rPr>
              <a:t>Hướng dẫn trả lời:</a:t>
            </a:r>
            <a:endParaRPr lang="en-US" sz="2000" b="1" i="1" dirty="0" smtClean="0">
              <a:latin typeface=".VnTime" panose="020B7200000000000000" pitchFamily="34" charset="0"/>
            </a:endParaRPr>
          </a:p>
          <a:p>
            <a:pPr marR="30480" algn="just"/>
            <a:r>
              <a:rPr lang="de-DE" sz="2000" b="1" dirty="0" smtClean="0">
                <a:latin typeface="Times New Roman" panose="02020603050405020304" pitchFamily="18" charset="0"/>
                <a:ea typeface="Times New Roman" panose="02020603050405020304" pitchFamily="18" charset="0"/>
              </a:rPr>
              <a:t>Câu 1:</a:t>
            </a:r>
            <a:r>
              <a:rPr lang="de-DE" sz="2000" dirty="0" smtClean="0">
                <a:latin typeface="Times New Roman" panose="02020603050405020304" pitchFamily="18" charset="0"/>
                <a:ea typeface="Times New Roman" panose="02020603050405020304" pitchFamily="18" charset="0"/>
              </a:rPr>
              <a:t> Đoạn trích diễn tả nỗi nhớ thương cha mẹ và người yêu của Thúy Kiều khi nàng bị giam lỏng ở lầu Ngưng Bích.</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b="1" dirty="0" smtClean="0">
                <a:latin typeface="Times New Roman" panose="02020603050405020304" pitchFamily="18" charset="0"/>
                <a:ea typeface="Times New Roman" panose="02020603050405020304" pitchFamily="18" charset="0"/>
              </a:rPr>
              <a:t>Câu 2:</a:t>
            </a:r>
            <a:r>
              <a:rPr lang="de-DE" sz="2000" dirty="0" smtClean="0">
                <a:latin typeface="Times New Roman" panose="02020603050405020304" pitchFamily="18" charset="0"/>
                <a:ea typeface="Times New Roman" panose="02020603050405020304" pitchFamily="18" charset="0"/>
              </a:rPr>
              <a:t> “Tấm son” là từ ngữ dùng để chỉ tấm lòng son sắt, thủy chung, khôn nguôi nhớ về Kim Trọng của Thúy Kiều.</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Cũng có thể Kiều đang cảm thấy tủi hờn, nhục nhã khi tấm lòng son bị vùi dập, hoen ố, không biết gột rửa thế nào cho hết.</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b="1" dirty="0" smtClean="0">
                <a:latin typeface="Times New Roman" panose="02020603050405020304" pitchFamily="18" charset="0"/>
                <a:ea typeface="Times New Roman" panose="02020603050405020304" pitchFamily="18" charset="0"/>
              </a:rPr>
              <a:t>Câu 3:</a:t>
            </a:r>
            <a:r>
              <a:rPr lang="de-DE" sz="2000" dirty="0" smtClean="0">
                <a:latin typeface="Times New Roman" panose="02020603050405020304" pitchFamily="18" charset="0"/>
                <a:ea typeface="Times New Roman" panose="02020603050405020304" pitchFamily="18" charset="0"/>
              </a:rPr>
              <a:t> </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Từ “tưởng” gợi lên được nỗi lòng khắc khoải, nhớ mong về người cũ tình xưa của Thúy Kiều. Trong lòng nàng luôn thường trực nỗi nhớ người yêu đau đớn, dày vò tâm can.</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Từ “xót” tái hiện chân thực nỗi đau đớn đến đứt ruột của Kiều khi nghĩ về cha mẹ. Nàng không thể ở cạnh báo hiếu cho cha mẹ, nàng đau đớn tưởng tượng ở chốn quê nhà cha mẹ đang ngóng chờ tin tức của nàng.</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b="1" dirty="0" smtClean="0">
                <a:latin typeface="Times New Roman" panose="02020603050405020304" pitchFamily="18" charset="0"/>
                <a:ea typeface="Times New Roman" panose="02020603050405020304" pitchFamily="18" charset="0"/>
              </a:rPr>
              <a:t>Câu 4:</a:t>
            </a:r>
            <a:r>
              <a:rPr lang="de-DE" sz="2000" dirty="0" smtClean="0">
                <a:latin typeface="Times New Roman" panose="02020603050405020304" pitchFamily="18" charset="0"/>
                <a:ea typeface="Times New Roman" panose="02020603050405020304" pitchFamily="18" charset="0"/>
              </a:rPr>
              <a:t> Thành ngữ “quạt nồng ấp lạnh” được sử dụng nhằm nhấn mạnh nỗi đau xót dày xé tâm can của Kiều khi lo lắng nghĩ về cha mẹ. Nàng băn khoăn không biết cha mẹ có được phụng dưỡng, chăm sóc chu đáo không.</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b="1" dirty="0" smtClean="0">
                <a:latin typeface="Times New Roman" panose="02020603050405020304" pitchFamily="18" charset="0"/>
                <a:ea typeface="Times New Roman" panose="02020603050405020304" pitchFamily="18" charset="0"/>
              </a:rPr>
              <a:t>Câu 5:</a:t>
            </a:r>
            <a:r>
              <a:rPr lang="de-DE" sz="2000" dirty="0" smtClean="0">
                <a:latin typeface="Times New Roman" panose="02020603050405020304" pitchFamily="18" charset="0"/>
                <a:ea typeface="Times New Roman" panose="02020603050405020304" pitchFamily="18" charset="0"/>
              </a:rPr>
              <a:t> Trình tự thương nhớ của Thúy Kiều: nhớ Kim Trọng trước, sau đó nhớ cha mẹ. Theo nhiều nhà hủ nho thì như vậy là không đúng với truyền thống dân tộc, thật ra lại là rất hợp lý.</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Kiều bán mình chuộc cha mẹ và em là đã thể hiện sự hiếu đễ của bản thân với công lao cha mẹ, nên nàng phần nào đỡ day dứt.</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Đối với Kim Trọng, Kiều nhận thấy mình như một kẻ phụ tình, không đền đáp được tình cảm và tấm lòng của người yêu.</a:t>
            </a:r>
            <a:endParaRPr lang="en-US"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490069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2209" y="401444"/>
            <a:ext cx="11499272" cy="5355312"/>
          </a:xfrm>
          <a:prstGeom prst="rect">
            <a:avLst/>
          </a:prstGeom>
        </p:spPr>
        <p:txBody>
          <a:bodyPr wrap="square">
            <a:spAutoFit/>
          </a:bodyPr>
          <a:lstStyle/>
          <a:p>
            <a:pPr marR="30480" algn="just"/>
            <a:r>
              <a:rPr lang="de-DE" b="1" dirty="0" smtClean="0">
                <a:latin typeface="Times New Roman" panose="02020603050405020304" pitchFamily="18" charset="0"/>
                <a:ea typeface="Times New Roman" panose="02020603050405020304" pitchFamily="18" charset="0"/>
              </a:rPr>
              <a:t>Câu 6:</a:t>
            </a:r>
            <a:r>
              <a:rPr lang="de-DE" dirty="0" smtClean="0">
                <a:latin typeface="Times New Roman" panose="02020603050405020304" pitchFamily="18" charset="0"/>
                <a:ea typeface="Times New Roman" panose="02020603050405020304" pitchFamily="18" charset="0"/>
              </a:rPr>
              <a:t> </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“Người tựa cửa hôm mai” được nói tới trong đoạn thơ trên chính là cha mẹ Kiều.</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Kiều cảm thấy đau đớn, xót xa khi tưởng tượng ở quê nhà, cha mẹ và nàng vẫn tựa cửa ngóng đợi tin tức về nàng.</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Nàng xót thương, cảm thấy day dứt khi không thể “quạt nồng ấp lạnh” phụng dưỡng song thân.</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7:</a:t>
            </a:r>
            <a:r>
              <a:rPr lang="de-DE" dirty="0" smtClean="0">
                <a:latin typeface="Times New Roman" panose="02020603050405020304" pitchFamily="18" charset="0"/>
                <a:ea typeface="Times New Roman" panose="02020603050405020304" pitchFamily="18" charset="0"/>
              </a:rPr>
              <a:t> Gợi ý:</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Kiều một mình trơ trọi giữa một không gian mênh mông, hoang vắng thì nỗi cô đơn của Kiều càng lúc càng dâng cao, và tâm trạng thương nhớ người yêu và người thân khắc khoải, da diết.</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Tâm trạng nhớ thương Kim Trọng: Kiều luôn day dứt vì không thể đáp lại tình cảm và tấm lòng của Kim Trọng.</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Nỗi nhớ về cảnh thề nguyền khiến Kiều thấy thương thân tủi phận, nàng thấy lại kỉ niệm thiêng liêng trong niềm nuối tiếc.</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Thương xót, đau đớn nghĩ rằng Kim Trọng sẽ ngóng đợi khi không thấy Kiều.</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Tấm lòng son sắt của nàng bị vùi dập, hoen ố không biết bao giờ gột rửa cho được.</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Nỗi nhớ chàng Kim là nỗi nhớ da diết, đau đớn tới dày xé tâm can.</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Nỗi nhớ cha mẹ: thấy “xót” khi tưởng tượng cha mẹ vẫn ngóng đợi nàng.</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Kiều tưởng tượng cha mẹ nơi quê nhà già yếu đi, không biết có ai chăm sóc chu đáo.</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 Mỗi khi nhớ về cha mẹ nàng luôn ân hận mình đã phụ công sinh thành, phụ công nuôi dưỡng của cha mẹ.</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Times New Roman" panose="02020603050405020304" pitchFamily="18" charset="0"/>
              </a:rPr>
              <a:t>→ Nỗi nhớ thương của Kiều nói lên nhân cách đáng trân trọng của nàng. Hoàn cảnh của nàng thật xót xa, đau đớn. Nàng đã quên đi nỗi khổ, thực trạng của bản thân để hướng về người thân. Trái tim của nàng giàu tình yêu thương và đức hi sinh.</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dirty="0" smtClean="0">
                <a:latin typeface="Times New Roman" panose="02020603050405020304" pitchFamily="18" charset="0"/>
                <a:ea typeface="MS Gothic" panose="020B0609070205080204" pitchFamily="49" charset="-128"/>
              </a:rPr>
              <a:t>⇒</a:t>
            </a:r>
            <a:r>
              <a:rPr lang="de-DE" dirty="0" smtClean="0">
                <a:latin typeface="Times New Roman" panose="02020603050405020304" pitchFamily="18" charset="0"/>
                <a:ea typeface="Times New Roman" panose="02020603050405020304" pitchFamily="18" charset="0"/>
              </a:rPr>
              <a:t> Kiều là người chung thủy, người con hiếu thảo, một người giàu đức hi sinh, lòng vị tha cao cả, đáng trân trọng.</a:t>
            </a:r>
            <a:endParaRPr lang="en-US" sz="16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14110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930" y="210931"/>
            <a:ext cx="11379200" cy="6370975"/>
          </a:xfrm>
          <a:prstGeom prst="rect">
            <a:avLst/>
          </a:prstGeom>
        </p:spPr>
        <p:txBody>
          <a:bodyPr wrap="square">
            <a:spAutoFit/>
          </a:bodyPr>
          <a:lstStyle/>
          <a:p>
            <a:pPr marR="30480" algn="ctr"/>
            <a:r>
              <a:rPr lang="de-DE" sz="2400" b="1" dirty="0" smtClean="0">
                <a:latin typeface="Times New Roman" panose="02020603050405020304" pitchFamily="18" charset="0"/>
                <a:ea typeface="Times New Roman" panose="02020603050405020304" pitchFamily="18" charset="0"/>
              </a:rPr>
              <a:t>ĐỀ ĐỌC- HIỂU SỐ 2:</a:t>
            </a:r>
            <a:endParaRPr lang="en-US" sz="2000"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Cho đoạn thơ sau:</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marL="91440" marR="0" algn="just">
              <a:spcBef>
                <a:spcPts val="0"/>
              </a:spcBef>
              <a:spcAft>
                <a:spcPts val="0"/>
              </a:spcAft>
            </a:pP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“Xót người tựa cửa hôm mai</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marL="91440" marR="0" algn="just">
              <a:spcBef>
                <a:spcPts val="0"/>
              </a:spcBef>
              <a:spcAft>
                <a:spcPts val="0"/>
              </a:spcAft>
            </a:pP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Quạt nồng ấp lạnh những ai đó giờ</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marL="91440" marR="0" algn="just">
              <a:spcBef>
                <a:spcPts val="0"/>
              </a:spcBef>
              <a:spcAft>
                <a:spcPts val="0"/>
              </a:spcAft>
            </a:pP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Sân Lai cách mấy nắng mưa</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marL="91440" marR="0" algn="just">
              <a:spcBef>
                <a:spcPts val="0"/>
              </a:spcBef>
              <a:spcAft>
                <a:spcPts val="0"/>
              </a:spcAft>
            </a:pP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Có khi gốc tử đã vừa người ôm”</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marL="91440" marR="0" algn="just">
              <a:spcBef>
                <a:spcPts val="0"/>
              </a:spcBef>
              <a:spcAft>
                <a:spcPts val="0"/>
              </a:spcAft>
            </a:pP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Kiều ở lầu Ngưng Bích</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 trích “Truyện Kiều” – Nguyễn Du, SGK Ngữ văn 9)</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Câu 1:</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Chỉ ra một thành ngữ trong đoạn trích và giải nghĩa thành ngữ đó.</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Câu 2:</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Thời gian thực tế mà Kiều xa cha mẹ mình chưa nhiều, nhưng tại sao tác giả lại viết: “</a:t>
            </a: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Sân Lai cách mấy nắng mưa/ Có khi gốc tử đã vừa người ôm”. </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Hãy lí giải về cảm nhân này của Kiều.</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Câu 3:</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Dựa vào đoạn trích trên, em hãy viết một đoạn văn theo phương pháp lập luận diễn dịch khoảng 8 – 10 câu để làm rõ tấm lòng hiếu thảo của Thúy Kiều </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Trong đoạn có sử dụng một câu cảm thán và thành phần trạng ngữ. (Gạch chân và chú thích)</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Câu 4:</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Chép lại một bài ca dao em đã được học trong chương trình Ngữ văn THCS cũng thể hiện tấm lòng hiếu thảo của người con đối với cha mẹ.</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37543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2727" y="611668"/>
            <a:ext cx="10557164" cy="4729500"/>
          </a:xfrm>
          <a:prstGeom prst="rect">
            <a:avLst/>
          </a:prstGeom>
        </p:spPr>
        <p:txBody>
          <a:bodyPr wrap="square">
            <a:spAutoFit/>
          </a:bodyPr>
          <a:lstStyle/>
          <a:p>
            <a:pPr marR="30480" indent="269875" algn="ctr">
              <a:lnSpc>
                <a:spcPts val="1600"/>
              </a:lnSpc>
            </a:pPr>
            <a:r>
              <a:rPr lang="de-DE" sz="2400" b="1" i="1" dirty="0" smtClean="0">
                <a:latin typeface="Times New Roman" panose="02020603050405020304" pitchFamily="18" charset="0"/>
              </a:rPr>
              <a:t>Hướng dẫn trả lời:</a:t>
            </a:r>
            <a:endParaRPr lang="en-US" sz="2400" b="1" i="1" dirty="0" smtClean="0">
              <a:latin typeface=".VnTime" panose="020B7200000000000000" pitchFamily="34" charset="0"/>
            </a:endParaRPr>
          </a:p>
          <a:p>
            <a:pPr algn="just"/>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Câu 1:</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Thành ngữ được sử dụng trong đoạn trích là: “Quạt nồng ấp lạnh”</a:t>
            </a:r>
            <a:endParaRPr lang="en-US" sz="24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400" dirty="0" smtClean="0">
                <a:latin typeface="Times New Roman" panose="02020603050405020304" pitchFamily="18" charset="0"/>
                <a:ea typeface="Times New Roman" panose="02020603050405020304" pitchFamily="18" charset="0"/>
              </a:rPr>
              <a:t>Ý nghĩa của thành ngữ “Quạt nồng ấp lạnh”: chỉ sự chăm sóc, phụng dượng của con cái đối với cha mẹ: Vào mùa hè, tiết trời nóng nực thì quạt cho cha mẹ ngủ, còn vào mùa đông khi trời giá lạnh thì vào nằm trước trong giường (ấp chiếu chăn) để khi cha mẹ ngủ, chỗ nằm đã ấm sẵn. Do đó, câu thơ thể hiện sự lo lắng không biết ai sẽ chăm sóc, phụng dưỡng cha mẹ lúc về già.</a:t>
            </a:r>
            <a:endParaRPr lang="en-US" sz="2000" dirty="0" smtClean="0">
              <a:effectLst/>
              <a:latin typeface="Times New Roman" panose="02020603050405020304" pitchFamily="18" charset="0"/>
              <a:ea typeface="Times New Roman" panose="02020603050405020304" pitchFamily="18" charset="0"/>
            </a:endParaRPr>
          </a:p>
          <a:p>
            <a:pPr algn="just"/>
            <a:r>
              <a:rPr lang="de-DE" sz="2400" b="1" dirty="0" smtClean="0">
                <a:latin typeface="Times New Roman" panose="02020603050405020304" pitchFamily="18" charset="0"/>
                <a:ea typeface="Times New Roman" panose="02020603050405020304" pitchFamily="18" charset="0"/>
                <a:cs typeface="Times New Roman" panose="02020603050405020304" pitchFamily="18" charset="0"/>
              </a:rPr>
              <a:t>Câu 2:</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 Thời gian thực tế mà Kiều xa cha mẹ mình chưa nhiều, nhưng tác giả lại viết: “</a:t>
            </a:r>
            <a:r>
              <a:rPr lang="de-DE" sz="2400" i="1" dirty="0" smtClean="0">
                <a:latin typeface="Times New Roman" panose="02020603050405020304" pitchFamily="18" charset="0"/>
                <a:ea typeface="Times New Roman" panose="02020603050405020304" pitchFamily="18" charset="0"/>
                <a:cs typeface="Times New Roman" panose="02020603050405020304" pitchFamily="18" charset="0"/>
              </a:rPr>
              <a:t>Sân Lai cách mấy nắng mưa/ Có khi gốc tử đã vừa người ôm” </a:t>
            </a:r>
            <a:r>
              <a:rPr lang="de-DE" sz="2400" dirty="0" smtClean="0">
                <a:latin typeface="Times New Roman" panose="02020603050405020304" pitchFamily="18" charset="0"/>
                <a:ea typeface="Times New Roman" panose="02020603050405020304" pitchFamily="18" charset="0"/>
                <a:cs typeface="Times New Roman" panose="02020603050405020304" pitchFamily="18" charset="0"/>
              </a:rPr>
              <a:t>để thể hiện sự lo lắng, quan tâm của Thúy Kiều đối với cha mẹ. Thời gian trôi đi thì cha mẹ sẽ thêm một già yếu mà nàng thì không thể ở bên cạnh chăm sóc, phụng dưỡng. Cụm từ “cách máy nắng mưa” đã nhấn mạnh quãng thời gian xa cách bây giờ chưa lâu nhưng đồng thời cũng gợi lên một tương lai cách trở, xa vời</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53321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2524" y="356839"/>
            <a:ext cx="11617769" cy="5611793"/>
          </a:xfrm>
          <a:prstGeom prst="rect">
            <a:avLst/>
          </a:prstGeom>
        </p:spPr>
        <p:txBody>
          <a:bodyPr wrap="square">
            <a:spAutoFit/>
          </a:bodyPr>
          <a:lstStyle/>
          <a:p>
            <a:pPr algn="just"/>
            <a:r>
              <a:rPr lang="de-DE" sz="2000" b="1" dirty="0" smtClean="0">
                <a:latin typeface="Times New Roman" panose="02020603050405020304" pitchFamily="18" charset="0"/>
                <a:ea typeface="Times New Roman" panose="02020603050405020304" pitchFamily="18" charset="0"/>
                <a:cs typeface="Times New Roman" panose="02020603050405020304" pitchFamily="18" charset="0"/>
              </a:rPr>
              <a:t>Câu 3:</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Các yêu cầu cần đạt: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lnSpc>
                <a:spcPts val="1600"/>
              </a:lnSpc>
            </a:pPr>
            <a:r>
              <a:rPr lang="de-DE" sz="2000" b="1" dirty="0" smtClean="0">
                <a:latin typeface="Times New Roman" panose="02020603050405020304" pitchFamily="18" charset="0"/>
              </a:rPr>
              <a:t>Yêu cầu về hình thức:</a:t>
            </a:r>
            <a:endParaRPr lang="en-US" b="1" dirty="0" smtClean="0">
              <a:effectLst/>
              <a:latin typeface=".VnBook-Antiqua" panose="020B7200000000000000" pitchFamily="34"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Viết đúng hình thức đoạn văn (mở đoạn, thân đoạn, kết đoạn)</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Trình bày rõ ràng, mạch lạc.</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Đoạn văn có sử dụng câu cảm thán và thành phần khởi ngữ.</a:t>
            </a:r>
            <a:endParaRPr lang="en-US" dirty="0" smtClean="0">
              <a:effectLst/>
              <a:latin typeface="Times New Roman" panose="02020603050405020304" pitchFamily="18" charset="0"/>
              <a:ea typeface="Times New Roman" panose="02020603050405020304" pitchFamily="18" charset="0"/>
            </a:endParaRPr>
          </a:p>
          <a:p>
            <a:pPr algn="just">
              <a:lnSpc>
                <a:spcPts val="1600"/>
              </a:lnSpc>
            </a:pPr>
            <a:r>
              <a:rPr lang="de-DE" sz="2000" b="1" dirty="0" smtClean="0">
                <a:latin typeface="Times New Roman" panose="02020603050405020304" pitchFamily="18" charset="0"/>
              </a:rPr>
              <a:t>Yêu cầu về nội dung:</a:t>
            </a:r>
            <a:endParaRPr lang="en-US" b="1" dirty="0" smtClean="0">
              <a:effectLst/>
              <a:latin typeface=".VnBook-Antiqua" panose="020B7200000000000000" pitchFamily="34"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Làm rõ được lòng hiếu thảo của Thúy Kiều đối với cha mẹ thông qua các yếu tố:</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Mặc dù bán mình chuộc cha nhưng Kiều vẫn xót xa khi nghĩ tới cảnh cha mẹ ngày một già yếu.</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Hiểu rõ sự đau đớn, nhớ nhung con của cha mẹ, vì thế mà càng xót xa hơn khi nghĩ đến cảnh cha mẹ vì mình mà vò võ ngóng trông.</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Nàng lo lắng, xót xa vì mình không thể ở gần để ngày đêm phụng dưỡng song thân”</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dirty="0" smtClean="0">
                <a:latin typeface="Times New Roman" panose="02020603050405020304" pitchFamily="18" charset="0"/>
                <a:ea typeface="Times New Roman" panose="02020603050405020304" pitchFamily="18" charset="0"/>
              </a:rPr>
              <a:t>– Tác giả đã sử dụng những điển cố, điển tích “Sân Lai”, “gốc tử” để bộc lộ tấm lòng hiếu thảo của Kiều đối với cha mẹ. Đồng thời thể hiện lòng hiếu thảo đó xứng tầm với các tấm gương chí hiếu xưa.</a:t>
            </a:r>
            <a:endParaRPr lang="en-US" dirty="0" smtClean="0">
              <a:effectLst/>
              <a:latin typeface="Times New Roman" panose="02020603050405020304" pitchFamily="18" charset="0"/>
              <a:ea typeface="Times New Roman" panose="02020603050405020304" pitchFamily="18" charset="0"/>
            </a:endParaRPr>
          </a:p>
          <a:p>
            <a:pPr algn="just"/>
            <a:r>
              <a:rPr lang="de-DE" sz="2000" b="1" dirty="0" smtClean="0">
                <a:latin typeface="Times New Roman" panose="02020603050405020304" pitchFamily="18" charset="0"/>
                <a:ea typeface="Times New Roman" panose="02020603050405020304" pitchFamily="18" charset="0"/>
                <a:cs typeface="Times New Roman" panose="02020603050405020304" pitchFamily="18" charset="0"/>
              </a:rPr>
              <a:t>Câu 4:</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Bài ca dao thể hiện tấm lòng hiếu thảo của người con đối với cha mẹ trong chương trình THCS:</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L="91440" marR="0" algn="just">
              <a:spcBef>
                <a:spcPts val="0"/>
              </a:spcBef>
              <a:spcAft>
                <a:spcPts val="0"/>
              </a:spcAft>
            </a:pPr>
            <a:r>
              <a:rPr lang="de-DE" sz="2000" i="1" dirty="0" smtClean="0">
                <a:latin typeface="Times New Roman" panose="02020603050405020304" pitchFamily="18" charset="0"/>
                <a:ea typeface="Times New Roman" panose="02020603050405020304" pitchFamily="18" charset="0"/>
              </a:rPr>
              <a:t>“Công cha như núi ngất trời</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i="1" dirty="0" smtClean="0">
                <a:latin typeface="Times New Roman" panose="02020603050405020304" pitchFamily="18" charset="0"/>
                <a:ea typeface="Times New Roman" panose="02020603050405020304" pitchFamily="18" charset="0"/>
              </a:rPr>
              <a:t>Nghĩa mẹ như nước ở ngoài biển Đông</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i="1" dirty="0" smtClean="0">
                <a:latin typeface="Times New Roman" panose="02020603050405020304" pitchFamily="18" charset="0"/>
                <a:ea typeface="Times New Roman" panose="02020603050405020304" pitchFamily="18" charset="0"/>
              </a:rPr>
              <a:t>Núi cao, biển rộng mênh mông</a:t>
            </a:r>
            <a:endParaRPr lang="en-US" dirty="0" smtClean="0">
              <a:effectLst/>
              <a:latin typeface="Times New Roman" panose="02020603050405020304" pitchFamily="18" charset="0"/>
              <a:ea typeface="Times New Roman" panose="02020603050405020304" pitchFamily="18" charset="0"/>
            </a:endParaRPr>
          </a:p>
          <a:p>
            <a:pPr marL="91440" marR="0" algn="just">
              <a:spcBef>
                <a:spcPts val="0"/>
              </a:spcBef>
              <a:spcAft>
                <a:spcPts val="0"/>
              </a:spcAft>
            </a:pPr>
            <a:r>
              <a:rPr lang="de-DE" sz="2000" i="1" dirty="0" smtClean="0">
                <a:latin typeface="Times New Roman" panose="02020603050405020304" pitchFamily="18" charset="0"/>
                <a:ea typeface="Times New Roman" panose="02020603050405020304" pitchFamily="18" charset="0"/>
              </a:rPr>
              <a:t>Cù lao chín chữ ghi lòng con ơi”</a:t>
            </a:r>
            <a:endParaRPr lang="en-US"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038029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600" y="456149"/>
            <a:ext cx="11794836" cy="5355312"/>
          </a:xfrm>
          <a:prstGeom prst="rect">
            <a:avLst/>
          </a:prstGeom>
        </p:spPr>
        <p:txBody>
          <a:bodyPr wrap="square">
            <a:spAutoFit/>
          </a:bodyPr>
          <a:lstStyle/>
          <a:p>
            <a:pPr marR="30480" algn="ctr"/>
            <a:r>
              <a:rPr lang="de-DE" b="1" dirty="0" smtClean="0">
                <a:latin typeface="Times New Roman" panose="02020603050405020304" pitchFamily="18" charset="0"/>
                <a:ea typeface="Times New Roman" panose="02020603050405020304" pitchFamily="18" charset="0"/>
              </a:rPr>
              <a:t>ĐỀ ĐỌC- HIỂU SỐ 3:</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Đọc đoạn trích sau và trả lời câu hỏi:</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Buồn trông cửa bể chiều hôm</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Thuyền ai thấp thoáng cánh buồm xa xăm</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Buồn trông ngọn nước mới sa</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Hoa trôi man mác biết là về đâu?</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Buồn trông nội cỏ rầu rầu</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Chân mây mặt đất một màu xanh xanh</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Buồn trông gió cuốn mặt duềnh</a:t>
            </a:r>
            <a:endParaRPr lang="en-US" sz="1600" dirty="0" smtClean="0">
              <a:effectLst/>
              <a:latin typeface="Times New Roman" panose="02020603050405020304" pitchFamily="18" charset="0"/>
              <a:ea typeface="Times New Roman" panose="02020603050405020304" pitchFamily="18" charset="0"/>
            </a:endParaRPr>
          </a:p>
          <a:p>
            <a:pPr marR="30480" algn="ctr"/>
            <a:r>
              <a:rPr lang="de-DE" i="1" dirty="0" smtClean="0">
                <a:latin typeface="Times New Roman" panose="02020603050405020304" pitchFamily="18" charset="0"/>
                <a:ea typeface="Times New Roman" panose="02020603050405020304" pitchFamily="18" charset="0"/>
              </a:rPr>
              <a:t>Ầm ầm tiếng sóng kêu quanh ghế ngồi.</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1:</a:t>
            </a:r>
            <a:r>
              <a:rPr lang="de-DE" dirty="0" smtClean="0">
                <a:latin typeface="Times New Roman" panose="02020603050405020304" pitchFamily="18" charset="0"/>
                <a:ea typeface="Times New Roman" panose="02020603050405020304" pitchFamily="18" charset="0"/>
              </a:rPr>
              <a:t> Cảnh vật trong đoạn thơ được miêu tả theo những trình tự nào?</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2:</a:t>
            </a:r>
            <a:r>
              <a:rPr lang="de-DE" dirty="0" smtClean="0">
                <a:latin typeface="Times New Roman" panose="02020603050405020304" pitchFamily="18" charset="0"/>
                <a:ea typeface="Times New Roman" panose="02020603050405020304" pitchFamily="18" charset="0"/>
              </a:rPr>
              <a:t> Trong đoạn trích trên điệp từ “buồn trông” có ý nghĩa gì?</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3:</a:t>
            </a:r>
            <a:r>
              <a:rPr lang="de-DE" dirty="0" smtClean="0">
                <a:latin typeface="Times New Roman" panose="02020603050405020304" pitchFamily="18" charset="0"/>
                <a:ea typeface="Times New Roman" panose="02020603050405020304" pitchFamily="18" charset="0"/>
              </a:rPr>
              <a:t> Em hãy nêu tác dụng của hai câu hỏi tu từ được sử dụng trong đoạn thơ trên.</a:t>
            </a:r>
            <a:endParaRPr lang="en-US" sz="1600" dirty="0" smtClean="0">
              <a:effectLst/>
              <a:latin typeface="Times New Roman" panose="02020603050405020304" pitchFamily="18" charset="0"/>
              <a:ea typeface="Times New Roman" panose="02020603050405020304" pitchFamily="18" charset="0"/>
            </a:endParaRPr>
          </a:p>
          <a:p>
            <a:pPr marR="30480" algn="just"/>
            <a:r>
              <a:rPr lang="de-DE" b="1" dirty="0" smtClean="0">
                <a:latin typeface="Times New Roman" panose="02020603050405020304" pitchFamily="18" charset="0"/>
                <a:ea typeface="Times New Roman" panose="02020603050405020304" pitchFamily="18" charset="0"/>
              </a:rPr>
              <a:t>Câu 4:</a:t>
            </a:r>
            <a:r>
              <a:rPr lang="de-DE" dirty="0" smtClean="0">
                <a:latin typeface="Times New Roman" panose="02020603050405020304" pitchFamily="18" charset="0"/>
                <a:ea typeface="Times New Roman" panose="02020603050405020304" pitchFamily="18" charset="0"/>
              </a:rPr>
              <a:t> Ghi lại các từ láy có trong đoạn thơ trên và cho biết dụng ý nghệ thuật của chúng.</a:t>
            </a:r>
            <a:endParaRPr lang="en-US" sz="1600" dirty="0" smtClean="0">
              <a:effectLst/>
              <a:latin typeface="Times New Roman" panose="02020603050405020304" pitchFamily="18" charset="0"/>
              <a:ea typeface="Times New Roman" panose="02020603050405020304" pitchFamily="18" charset="0"/>
            </a:endParaRPr>
          </a:p>
          <a:p>
            <a:pPr marR="91440" algn="just"/>
            <a:r>
              <a:rPr lang="de-DE" b="1" dirty="0" smtClean="0">
                <a:latin typeface="Times New Roman" panose="02020603050405020304" pitchFamily="18" charset="0"/>
                <a:ea typeface="Times New Roman" panose="02020603050405020304" pitchFamily="18" charset="0"/>
                <a:cs typeface="Times New Roman" panose="02020603050405020304" pitchFamily="18" charset="0"/>
              </a:rPr>
              <a:t>Câu 5:</a:t>
            </a:r>
            <a:r>
              <a:rPr lang="de-DE" dirty="0" smtClean="0">
                <a:latin typeface="Times New Roman" panose="02020603050405020304" pitchFamily="18" charset="0"/>
                <a:ea typeface="Times New Roman" panose="02020603050405020304" pitchFamily="18" charset="0"/>
                <a:cs typeface="Times New Roman" panose="02020603050405020304" pitchFamily="18" charset="0"/>
              </a:rPr>
              <a:t> Em hãy so sánh hai câu thơ của Nguyễn Du: </a:t>
            </a:r>
            <a:r>
              <a:rPr lang="de-DE" i="1" dirty="0" smtClean="0">
                <a:latin typeface="Times New Roman" panose="02020603050405020304" pitchFamily="18" charset="0"/>
                <a:ea typeface="Times New Roman" panose="02020603050405020304" pitchFamily="18" charset="0"/>
                <a:cs typeface="Times New Roman" panose="02020603050405020304" pitchFamily="18" charset="0"/>
              </a:rPr>
              <a:t>Cỏ non xanh tận chân trời.</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dirty="0" smtClean="0">
                <a:latin typeface="Times New Roman" panose="02020603050405020304" pitchFamily="18" charset="0"/>
                <a:ea typeface="Times New Roman" panose="02020603050405020304" pitchFamily="18" charset="0"/>
                <a:cs typeface="Times New Roman" panose="02020603050405020304" pitchFamily="18" charset="0"/>
              </a:rPr>
              <a:t>Hãy chỉ ra nội dung của câu thơ đó với câu: </a:t>
            </a:r>
            <a:r>
              <a:rPr lang="de-DE" i="1" dirty="0" smtClean="0">
                <a:latin typeface="Times New Roman" panose="02020603050405020304" pitchFamily="18" charset="0"/>
                <a:ea typeface="Times New Roman" panose="02020603050405020304" pitchFamily="18" charset="0"/>
                <a:cs typeface="Times New Roman" panose="02020603050405020304" pitchFamily="18" charset="0"/>
              </a:rPr>
              <a:t>Buồn trông nội cỏ rầu rầu.</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b="1" dirty="0" smtClean="0">
                <a:latin typeface="Times New Roman" panose="02020603050405020304" pitchFamily="18" charset="0"/>
                <a:ea typeface="Times New Roman" panose="02020603050405020304" pitchFamily="18" charset="0"/>
                <a:cs typeface="Times New Roman" panose="02020603050405020304" pitchFamily="18" charset="0"/>
              </a:rPr>
              <a:t>Câu 6:</a:t>
            </a:r>
            <a:r>
              <a:rPr lang="de-DE" dirty="0" smtClean="0">
                <a:latin typeface="Times New Roman" panose="02020603050405020304" pitchFamily="18" charset="0"/>
                <a:ea typeface="Times New Roman" panose="02020603050405020304" pitchFamily="18" charset="0"/>
                <a:cs typeface="Times New Roman" panose="02020603050405020304" pitchFamily="18" charset="0"/>
              </a:rPr>
              <a:t> Nhận xét tình cảm của tác giả đối với Thúy Kiều.</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b="1" dirty="0" smtClean="0">
                <a:latin typeface="Times New Roman" panose="02020603050405020304" pitchFamily="18" charset="0"/>
                <a:ea typeface="Times New Roman" panose="02020603050405020304" pitchFamily="18" charset="0"/>
                <a:cs typeface="Times New Roman" panose="02020603050405020304" pitchFamily="18" charset="0"/>
              </a:rPr>
              <a:t>Câu 7:</a:t>
            </a:r>
            <a:r>
              <a:rPr lang="de-DE" dirty="0" smtClean="0">
                <a:latin typeface="Times New Roman" panose="02020603050405020304" pitchFamily="18" charset="0"/>
                <a:ea typeface="Times New Roman" panose="02020603050405020304" pitchFamily="18" charset="0"/>
                <a:cs typeface="Times New Roman" panose="02020603050405020304" pitchFamily="18" charset="0"/>
              </a:rPr>
              <a:t> Phân tích biện pháp tả cảnh ngụ tình đặc sắc của tác giả Nguyễn Du trong đoạn trích trên bằng đoạn văn tổng phân hợp khoảng 15 câu, có sử dụng phép thế và phép lặp (gạch chân phía dưới các phép liên kết đó).</a:t>
            </a:r>
            <a:endParaRPr lang="en-US"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8666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3199" y="309886"/>
            <a:ext cx="11526982" cy="6186309"/>
          </a:xfrm>
          <a:prstGeom prst="rect">
            <a:avLst/>
          </a:prstGeom>
        </p:spPr>
        <p:txBody>
          <a:bodyPr wrap="square">
            <a:spAutoFit/>
          </a:bodyPr>
          <a:lstStyle/>
          <a:p>
            <a:pPr indent="215900" algn="just"/>
            <a:r>
              <a:rPr lang="fr-FR" dirty="0">
                <a:latin typeface="Times New Roman" panose="02020603050405020304" pitchFamily="18" charset="0"/>
                <a:cs typeface="Times New Roman" panose="02020603050405020304" pitchFamily="18" charset="0"/>
              </a:rPr>
              <a:t>2. </a:t>
            </a:r>
            <a:r>
              <a:rPr lang="fr-FR" dirty="0" err="1">
                <a:latin typeface="Times New Roman" panose="02020603050405020304" pitchFamily="18" charset="0"/>
                <a:cs typeface="Times New Roman" panose="02020603050405020304" pitchFamily="18" charset="0"/>
              </a:rPr>
              <a:t>Cuộc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đời</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giả</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(1765 – 1820), </a:t>
            </a:r>
            <a:r>
              <a:rPr lang="fr-FR" dirty="0" err="1">
                <a:latin typeface="Times New Roman" panose="02020603050405020304" pitchFamily="18" charset="0"/>
                <a:cs typeface="Times New Roman" panose="02020603050405020304" pitchFamily="18" charset="0"/>
              </a:rPr>
              <a:t>tên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chữ</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Tố</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Như</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hiệu</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Thanh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Hiên</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Quê</a:t>
            </a:r>
            <a:r>
              <a:rPr lang="fr-FR" dirty="0">
                <a:latin typeface="Times New Roman" panose="02020603050405020304" pitchFamily="18" charset="0"/>
                <a:cs typeface="Times New Roman" panose="02020603050405020304" pitchFamily="18" charset="0"/>
              </a:rPr>
              <a:t> ở </a:t>
            </a:r>
            <a:r>
              <a:rPr lang="fr-FR" dirty="0" err="1">
                <a:latin typeface="Times New Roman" panose="02020603050405020304" pitchFamily="18" charset="0"/>
                <a:cs typeface="Times New Roman" panose="02020603050405020304" pitchFamily="18" charset="0"/>
              </a:rPr>
              <a:t>làng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Tiên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Điền</a:t>
            </a:r>
            <a:r>
              <a:rPr lang="fr-FR" dirty="0">
                <a:latin typeface="Times New Roman" panose="02020603050405020304" pitchFamily="18" charset="0"/>
                <a:cs typeface="Times New Roman" panose="02020603050405020304" pitchFamily="18" charset="0"/>
              </a:rPr>
              <a:t> – </a:t>
            </a:r>
            <a:r>
              <a:rPr lang="fr-FR" dirty="0" err="1">
                <a:latin typeface="Times New Roman" panose="02020603050405020304" pitchFamily="18" charset="0"/>
                <a:cs typeface="Times New Roman" panose="02020603050405020304" pitchFamily="18" charset="0"/>
              </a:rPr>
              <a:t>huyện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Nghi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Xuân</a:t>
            </a:r>
            <a:r>
              <a:rPr lang="fr-FR" dirty="0">
                <a:latin typeface="Times New Roman" panose="02020603050405020304" pitchFamily="18" charset="0"/>
                <a:cs typeface="Times New Roman" panose="02020603050405020304" pitchFamily="18" charset="0"/>
              </a:rPr>
              <a:t> – </a:t>
            </a:r>
            <a:r>
              <a:rPr lang="fr-FR" dirty="0" err="1">
                <a:latin typeface="Times New Roman" panose="02020603050405020304" pitchFamily="18" charset="0"/>
                <a:cs typeface="Times New Roman" panose="02020603050405020304" pitchFamily="18" charset="0"/>
              </a:rPr>
              <a:t>tỉnh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Tỹnh</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xuất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thân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trong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một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đình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đại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quý</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tộc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nhiều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đời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làm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quan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có</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truyền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thống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hiếu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học</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Nghiễm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từng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làm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tể</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tướng</a:t>
            </a:r>
            <a:r>
              <a:rPr lang="fr-FR" dirty="0">
                <a:latin typeface="Times New Roman" panose="02020603050405020304" pitchFamily="18" charset="0"/>
                <a:cs typeface="Times New Roman" panose="02020603050405020304" pitchFamily="18" charset="0"/>
              </a:rPr>
              <a:t> 15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Anh </a:t>
            </a:r>
            <a:r>
              <a:rPr lang="fr-FR" dirty="0" err="1">
                <a:latin typeface="Times New Roman" panose="02020603050405020304" pitchFamily="18" charset="0"/>
                <a:cs typeface="Times New Roman" panose="02020603050405020304" pitchFamily="18" charset="0"/>
              </a:rPr>
              <a:t>trai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cùng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khác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mẹ</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Khản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cũng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làm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đến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chức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Tham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Tụng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ngang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với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Tể</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Tướng</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Times New Roman" panose="02020603050405020304" pitchFamily="18" charset="0"/>
              <a:buChar char="-"/>
              <a:tabLst>
                <a:tab pos="444500" algn="l"/>
              </a:tabLst>
            </a:pP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sinh</a:t>
            </a:r>
            <a:r>
              <a:rPr lang="fr-FR" dirty="0">
                <a:latin typeface="Times New Roman" panose="02020603050405020304" pitchFamily="18" charset="0"/>
                <a:cs typeface="Times New Roman" panose="02020603050405020304" pitchFamily="18" charset="0"/>
              </a:rPr>
              <a:t> ra </a:t>
            </a:r>
            <a:r>
              <a:rPr lang="fr-FR" dirty="0" err="1">
                <a:latin typeface="Times New Roman" panose="02020603050405020304" pitchFamily="18" charset="0"/>
                <a:cs typeface="Times New Roman" panose="02020603050405020304" pitchFamily="18" charset="0"/>
              </a:rPr>
              <a:t>và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lớn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lên</a:t>
            </a:r>
            <a:r>
              <a:rPr lang="fr-FR" dirty="0">
                <a:latin typeface="Times New Roman" panose="02020603050405020304" pitchFamily="18" charset="0"/>
                <a:cs typeface="Times New Roman" panose="02020603050405020304" pitchFamily="18" charset="0"/>
              </a:rPr>
              <a:t> ở </a:t>
            </a:r>
            <a:r>
              <a:rPr lang="fr-FR" dirty="0" err="1">
                <a:latin typeface="Times New Roman" panose="02020603050405020304" pitchFamily="18" charset="0"/>
                <a:cs typeface="Times New Roman" panose="02020603050405020304" pitchFamily="18" charset="0"/>
              </a:rPr>
              <a:t>kinh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đô</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Thăng</a:t>
            </a:r>
            <a:r>
              <a:rPr lang="fr-FR" dirty="0">
                <a:latin typeface="Times New Roman" panose="02020603050405020304" pitchFamily="18" charset="0"/>
                <a:cs typeface="Times New Roman" panose="02020603050405020304" pitchFamily="18" charset="0"/>
              </a:rPr>
              <a:t> Long </a:t>
            </a:r>
            <a:r>
              <a:rPr lang="fr-FR" dirty="0" err="1">
                <a:latin typeface="Times New Roman" panose="02020603050405020304" pitchFamily="18" charset="0"/>
                <a:cs typeface="Times New Roman" panose="02020603050405020304" pitchFamily="18" charset="0"/>
              </a:rPr>
              <a:t>sầm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uất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phồn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hoa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đô</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hội</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Times New Roman" panose="02020603050405020304" pitchFamily="18" charset="0"/>
              <a:buChar char="-"/>
              <a:tabLst>
                <a:tab pos="444500" algn="l"/>
              </a:tabLst>
            </a:pPr>
            <a:r>
              <a:rPr lang="fr-FR" dirty="0" err="1">
                <a:latin typeface="Times New Roman" panose="02020603050405020304" pitchFamily="18" charset="0"/>
                <a:cs typeface="Times New Roman" panose="02020603050405020304" pitchFamily="18" charset="0"/>
              </a:rPr>
              <a:t>Sáng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nhiều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phẩm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chữ</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Hán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chữ</a:t>
            </a:r>
            <a:r>
              <a:rPr lang="fr-FR" dirty="0">
                <a:latin typeface="Times New Roman" panose="02020603050405020304" pitchFamily="18" charset="0"/>
                <a:cs typeface="Times New Roman" panose="02020603050405020304" pitchFamily="18" charset="0"/>
              </a:rPr>
              <a:t> nôm.</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=&gt; </a:t>
            </a:r>
            <a:r>
              <a:rPr lang="fr-FR" dirty="0" err="1">
                <a:latin typeface="Times New Roman" panose="02020603050405020304" pitchFamily="18" charset="0"/>
                <a:cs typeface="Times New Roman" panose="02020603050405020304" pitchFamily="18" charset="0"/>
              </a:rPr>
              <a:t>Ngay</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từ</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rất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sớm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đã</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được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tiếp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nhận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một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nền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giáo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dục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tiến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bộ</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thời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đại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cũng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như</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kế</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thừa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được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truyền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thống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văn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hóa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thư</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đình</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Song </a:t>
            </a:r>
            <a:r>
              <a:rPr lang="fr-FR" dirty="0" err="1">
                <a:latin typeface="Times New Roman" panose="02020603050405020304" pitchFamily="18" charset="0"/>
                <a:cs typeface="Times New Roman" panose="02020603050405020304" pitchFamily="18" charset="0"/>
              </a:rPr>
              <a:t>tuổi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thơ</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khôn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ghẳn</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bình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yên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êm</a:t>
            </a:r>
            <a:r>
              <a:rPr lang="fr-FR" dirty="0">
                <a:latin typeface="Times New Roman" panose="02020603050405020304" pitchFamily="18" charset="0"/>
                <a:cs typeface="Times New Roman" panose="02020603050405020304" pitchFamily="18" charset="0"/>
              </a:rPr>
              <a:t> ả </a:t>
            </a:r>
            <a:r>
              <a:rPr lang="fr-FR" dirty="0" err="1">
                <a:latin typeface="Times New Roman" panose="02020603050405020304" pitchFamily="18" charset="0"/>
                <a:cs typeface="Times New Roman" panose="02020603050405020304" pitchFamily="18" charset="0"/>
              </a:rPr>
              <a:t>mà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trải</a:t>
            </a:r>
            <a:r>
              <a:rPr lang="fr-FR" dirty="0">
                <a:latin typeface="Times New Roman" panose="02020603050405020304" pitchFamily="18" charset="0"/>
                <a:cs typeface="Times New Roman" panose="02020603050405020304" pitchFamily="18" charset="0"/>
              </a:rPr>
              <a:t> qua </a:t>
            </a:r>
            <a:r>
              <a:rPr lang="fr-FR" dirty="0" err="1">
                <a:latin typeface="Times New Roman" panose="02020603050405020304" pitchFamily="18" charset="0"/>
                <a:cs typeface="Times New Roman" panose="02020603050405020304" pitchFamily="18" charset="0"/>
              </a:rPr>
              <a:t>khá</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nhiều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thăng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trầm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mát</a:t>
            </a:r>
            <a:r>
              <a:rPr lang="fr-F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 10 </a:t>
            </a:r>
            <a:r>
              <a:rPr lang="fr-FR" dirty="0" err="1">
                <a:latin typeface="Times New Roman" panose="02020603050405020304" pitchFamily="18" charset="0"/>
                <a:cs typeface="Times New Roman" panose="02020603050405020304" pitchFamily="18" charset="0"/>
              </a:rPr>
              <a:t>tuổi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mồ</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côi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cha</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 12 </a:t>
            </a:r>
            <a:r>
              <a:rPr lang="fr-FR" dirty="0" err="1">
                <a:latin typeface="Times New Roman" panose="02020603050405020304" pitchFamily="18" charset="0"/>
                <a:cs typeface="Times New Roman" panose="02020603050405020304" pitchFamily="18" charset="0"/>
              </a:rPr>
              <a:t>tuổi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mồ</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côi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mẹ</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indent="215900" algn="just"/>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sống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cùng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người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anh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cùng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khác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mẹ</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Khản</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342900" marR="0" lvl="0" indent="-342900" algn="just">
              <a:spcBef>
                <a:spcPts val="0"/>
              </a:spcBef>
              <a:spcAft>
                <a:spcPts val="0"/>
              </a:spcAft>
              <a:buFont typeface="Times New Roman" panose="02020603050405020304" pitchFamily="18" charset="0"/>
              <a:buChar char="-"/>
              <a:tabLst>
                <a:tab pos="444500" algn="l"/>
              </a:tabLst>
            </a:pPr>
            <a:r>
              <a:rPr lang="fr-FR" dirty="0">
                <a:latin typeface="Times New Roman" panose="02020603050405020304" pitchFamily="18" charset="0"/>
                <a:cs typeface="Times New Roman" panose="02020603050405020304" pitchFamily="18" charset="0"/>
              </a:rPr>
              <a:t>Do </a:t>
            </a:r>
            <a:r>
              <a:rPr lang="fr-FR" dirty="0" err="1">
                <a:latin typeface="Times New Roman" panose="02020603050405020304" pitchFamily="18" charset="0"/>
                <a:cs typeface="Times New Roman" panose="02020603050405020304" pitchFamily="18" charset="0"/>
              </a:rPr>
              <a:t>những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xoay</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vần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biến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động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dữ</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dội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lịch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sử</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đình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cũng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sớm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rơi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vào</a:t>
            </a:r>
            <a:r>
              <a:rPr lang="fr-FR" dirty="0">
                <a:latin typeface="Times New Roman" panose="02020603050405020304" pitchFamily="18" charset="0"/>
                <a:cs typeface="Times New Roman" panose="02020603050405020304" pitchFamily="18" charset="0"/>
              </a:rPr>
              <a:t> sa </a:t>
            </a:r>
            <a:r>
              <a:rPr lang="fr-FR" dirty="0" err="1">
                <a:latin typeface="Times New Roman" panose="02020603050405020304" pitchFamily="18" charset="0"/>
                <a:cs typeface="Times New Roman" panose="02020603050405020304" pitchFamily="18" charset="0"/>
              </a:rPr>
              <a:t>sút</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15900" marR="0" algn="just">
              <a:spcBef>
                <a:spcPts val="0"/>
              </a:spcBef>
              <a:spcAft>
                <a:spcPts val="0"/>
              </a:spcAft>
            </a:pPr>
            <a:r>
              <a:rPr lang="fr-FR" dirty="0">
                <a:latin typeface="Times New Roman" panose="02020603050405020304" pitchFamily="18" charset="0"/>
                <a:cs typeface="Times New Roman" panose="02020603050405020304" pitchFamily="18" charset="0"/>
              </a:rPr>
              <a:t>+ Khi </a:t>
            </a:r>
            <a:r>
              <a:rPr lang="fr-FR" dirty="0" err="1">
                <a:latin typeface="Times New Roman" panose="02020603050405020304" pitchFamily="18" charset="0"/>
                <a:cs typeface="Times New Roman" panose="02020603050405020304" pitchFamily="18" charset="0"/>
              </a:rPr>
              <a:t>triều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Lê</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Trịnh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sụp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đổ</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Tây</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Sơn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thay</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phải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phiêu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bạt</a:t>
            </a:r>
            <a:r>
              <a:rPr lang="fr-FR" dirty="0">
                <a:latin typeface="Times New Roman" panose="02020603050405020304" pitchFamily="18" charset="0"/>
                <a:cs typeface="Times New Roman" panose="02020603050405020304" pitchFamily="18" charset="0"/>
              </a:rPr>
              <a:t> 10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nơi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Bắc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rồi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về</a:t>
            </a:r>
            <a:r>
              <a:rPr lang="fr-FR" dirty="0">
                <a:latin typeface="Times New Roman" panose="02020603050405020304" pitchFamily="18" charset="0"/>
                <a:cs typeface="Times New Roman" panose="02020603050405020304" pitchFamily="18" charset="0"/>
              </a:rPr>
              <a:t> ở </a:t>
            </a:r>
            <a:r>
              <a:rPr lang="fr-FR" dirty="0" err="1">
                <a:latin typeface="Times New Roman" panose="02020603050405020304" pitchFamily="18" charset="0"/>
                <a:cs typeface="Times New Roman" panose="02020603050405020304" pitchFamily="18" charset="0"/>
              </a:rPr>
              <a:t>ẩn</a:t>
            </a:r>
            <a:r>
              <a:rPr lang="fr-FR" dirty="0">
                <a:latin typeface="Times New Roman" panose="02020603050405020304" pitchFamily="18" charset="0"/>
                <a:cs typeface="Times New Roman" panose="02020603050405020304" pitchFamily="18" charset="0"/>
              </a:rPr>
              <a:t> ở </a:t>
            </a:r>
            <a:r>
              <a:rPr lang="fr-FR" dirty="0" err="1">
                <a:latin typeface="Times New Roman" panose="02020603050405020304" pitchFamily="18" charset="0"/>
                <a:cs typeface="Times New Roman" panose="02020603050405020304" pitchFamily="18" charset="0"/>
              </a:rPr>
              <a:t>Hà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Tĩnh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Đây</a:t>
            </a:r>
            <a:r>
              <a:rPr lang="fr-FR" dirty="0">
                <a:latin typeface="Times New Roman" panose="02020603050405020304" pitchFamily="18" charset="0"/>
                <a:cs typeface="Times New Roman" panose="02020603050405020304" pitchFamily="18" charset="0"/>
              </a:rPr>
              <a:t> là </a:t>
            </a:r>
            <a:r>
              <a:rPr lang="fr-FR" dirty="0" err="1">
                <a:latin typeface="Times New Roman" panose="02020603050405020304" pitchFamily="18" charset="0"/>
                <a:cs typeface="Times New Roman" panose="02020603050405020304" pitchFamily="18" charset="0"/>
              </a:rPr>
              <a:t>những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tháng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sống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trong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cảnh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nghèo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đói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túng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bấn</a:t>
            </a:r>
            <a:r>
              <a:rPr lang="fr-F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15900" marR="0" algn="just">
              <a:spcBef>
                <a:spcPts val="0"/>
              </a:spcBef>
              <a:spcAft>
                <a:spcPts val="0"/>
              </a:spcAft>
            </a:pP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 1802,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Ánh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ngôi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bất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đắc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chí</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phải</a:t>
            </a:r>
            <a:r>
              <a:rPr lang="fr-FR" dirty="0">
                <a:latin typeface="Times New Roman" panose="02020603050405020304" pitchFamily="18" charset="0"/>
                <a:cs typeface="Times New Roman" panose="02020603050405020304" pitchFamily="18" charset="0"/>
              </a:rPr>
              <a:t> ra </a:t>
            </a:r>
            <a:r>
              <a:rPr lang="fr-FR" dirty="0" err="1">
                <a:latin typeface="Times New Roman" panose="02020603050405020304" pitchFamily="18" charset="0"/>
                <a:cs typeface="Times New Roman" panose="02020603050405020304" pitchFamily="18" charset="0"/>
              </a:rPr>
              <a:t>làm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quan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giữ</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nhiều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trọng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trách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quan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trọng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hai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lần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được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cử</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làm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chánh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sứ</a:t>
            </a:r>
            <a:r>
              <a:rPr lang="fr-FR" dirty="0">
                <a:latin typeface="Times New Roman" panose="02020603050405020304" pitchFamily="18" charset="0"/>
                <a:cs typeface="Times New Roman" panose="02020603050405020304" pitchFamily="18" charset="0"/>
              </a:rPr>
              <a:t> sang Trung </a:t>
            </a:r>
            <a:r>
              <a:rPr lang="fr-FR" dirty="0" err="1">
                <a:latin typeface="Times New Roman" panose="02020603050405020304" pitchFamily="18" charset="0"/>
                <a:cs typeface="Times New Roman" panose="02020603050405020304" pitchFamily="18" charset="0"/>
              </a:rPr>
              <a:t>Quốc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nhưng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lần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thứ</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hai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chưa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kịp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thì</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lâm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bệnh</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nặng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rồi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mất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tại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Huế</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năm</a:t>
            </a:r>
            <a:r>
              <a:rPr lang="fr-FR" dirty="0">
                <a:latin typeface="Times New Roman" panose="02020603050405020304" pitchFamily="18" charset="0"/>
                <a:cs typeface="Times New Roman" panose="02020603050405020304" pitchFamily="18" charset="0"/>
              </a:rPr>
              <a:t> 1820.</a:t>
            </a:r>
            <a:endParaRPr lang="en-US" dirty="0">
              <a:latin typeface="Times New Roman" panose="02020603050405020304" pitchFamily="18" charset="0"/>
              <a:cs typeface="Times New Roman" panose="02020603050405020304" pitchFamily="18" charset="0"/>
            </a:endParaRPr>
          </a:p>
          <a:p>
            <a:pPr marL="215900" marR="0" algn="just">
              <a:spcBef>
                <a:spcPts val="0"/>
              </a:spcBef>
              <a:spcAft>
                <a:spcPts val="0"/>
              </a:spcAft>
            </a:pPr>
            <a:r>
              <a:rPr lang="fr-FR" dirty="0">
                <a:latin typeface="Times New Roman" panose="02020603050405020304" pitchFamily="18" charset="0"/>
                <a:cs typeface="Times New Roman" panose="02020603050405020304" pitchFamily="18" charset="0"/>
              </a:rPr>
              <a:t>=&gt; </a:t>
            </a:r>
            <a:r>
              <a:rPr lang="fr-FR" dirty="0" err="1">
                <a:latin typeface="Times New Roman" panose="02020603050405020304" pitchFamily="18" charset="0"/>
                <a:cs typeface="Times New Roman" panose="02020603050405020304" pitchFamily="18" charset="0"/>
              </a:rPr>
              <a:t>Cuộc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đời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nguyễn</a:t>
            </a:r>
            <a:r>
              <a:rPr lang="fr-FR" dirty="0">
                <a:latin typeface="Times New Roman" panose="02020603050405020304" pitchFamily="18" charset="0"/>
                <a:cs typeface="Times New Roman" panose="02020603050405020304" pitchFamily="18" charset="0"/>
              </a:rPr>
              <a:t> Du </a:t>
            </a:r>
            <a:r>
              <a:rPr lang="fr-FR" dirty="0" err="1">
                <a:latin typeface="Times New Roman" panose="02020603050405020304" pitchFamily="18" charset="0"/>
                <a:cs typeface="Times New Roman" panose="02020603050405020304" pitchFamily="18" charset="0"/>
              </a:rPr>
              <a:t>kinh</a:t>
            </a:r>
            <a:r>
              <a:rPr lang="fr-FR" dirty="0">
                <a:latin typeface="Times New Roman" panose="02020603050405020304" pitchFamily="18" charset="0"/>
                <a:cs typeface="Times New Roman" panose="02020603050405020304" pitchFamily="18" charset="0"/>
              </a:rPr>
              <a:t> qua </a:t>
            </a:r>
            <a:r>
              <a:rPr lang="fr-FR" dirty="0" err="1">
                <a:latin typeface="Times New Roman" panose="02020603050405020304" pitchFamily="18" charset="0"/>
                <a:cs typeface="Times New Roman" panose="02020603050405020304" pitchFamily="18" charset="0"/>
              </a:rPr>
              <a:t>đầy</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những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thăng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trầm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biến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động</a:t>
            </a:r>
            <a:r>
              <a:rPr lang="fr-FR" dirty="0">
                <a:latin typeface="Times New Roman" panose="02020603050405020304" pitchFamily="18" charset="0"/>
                <a:cs typeface="Times New Roman" panose="02020603050405020304" pitchFamily="18" charset="0"/>
              </a:rPr>
              <a:t>. Song, </a:t>
            </a:r>
            <a:r>
              <a:rPr lang="fr-FR" dirty="0" err="1">
                <a:latin typeface="Times New Roman" panose="02020603050405020304" pitchFamily="18" charset="0"/>
                <a:cs typeface="Times New Roman" panose="02020603050405020304" pitchFamily="18" charset="0"/>
              </a:rPr>
              <a:t>tất</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cả</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góp</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phần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tạo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nên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dấu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ấn</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cho</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những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tác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phẩm</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nổi</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tiếng</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và</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có</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giá</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trị</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sâu</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sắc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của</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ông</a:t>
            </a:r>
            <a:r>
              <a:rPr lang="fr-FR"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158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174" y="512956"/>
            <a:ext cx="11674764" cy="5529719"/>
          </a:xfrm>
          <a:prstGeom prst="rect">
            <a:avLst/>
          </a:prstGeom>
        </p:spPr>
        <p:txBody>
          <a:bodyPr wrap="square">
            <a:spAutoFit/>
          </a:bodyPr>
          <a:lstStyle/>
          <a:p>
            <a:pPr marR="30480" indent="269875" algn="ctr">
              <a:lnSpc>
                <a:spcPts val="1600"/>
              </a:lnSpc>
            </a:pPr>
            <a:r>
              <a:rPr lang="de-DE" sz="2000" b="1" i="1" dirty="0" smtClean="0">
                <a:latin typeface="Times New Roman" panose="02020603050405020304" pitchFamily="18" charset="0"/>
              </a:rPr>
              <a:t>Hướng dẫn trả lời:</a:t>
            </a:r>
            <a:endParaRPr lang="en-US" sz="2000" b="1" i="1" dirty="0" smtClean="0">
              <a:latin typeface=".VnTime" panose="020B7200000000000000" pitchFamily="34" charset="0"/>
            </a:endParaRPr>
          </a:p>
          <a:p>
            <a:pPr marR="30480" algn="just"/>
            <a:r>
              <a:rPr lang="de-DE" sz="2000" b="1" dirty="0" smtClean="0">
                <a:latin typeface="Times New Roman" panose="02020603050405020304" pitchFamily="18" charset="0"/>
                <a:ea typeface="Times New Roman" panose="02020603050405020304" pitchFamily="18" charset="0"/>
              </a:rPr>
              <a:t>Câu 1:</a:t>
            </a:r>
            <a:r>
              <a:rPr lang="de-DE" sz="2000" dirty="0" smtClean="0">
                <a:latin typeface="Times New Roman" panose="02020603050405020304" pitchFamily="18" charset="0"/>
                <a:ea typeface="Times New Roman" panose="02020603050405020304" pitchFamily="18" charset="0"/>
              </a:rPr>
              <a:t> </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Cảnh vật trong đoạn thơ được miêu tả theo trình tự từ xa tới gần.</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Từ “cửa bể chiều hôm” tới “ghế ngồi”, bốn khung cảnh khác nhau:</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Một cánh buồm thấp thoáng nơi cửa biển.</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Những cánh hoa lụi tàn trôi man mác trên ngọn nước mới.</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Nơi cỏ héo úa, rầu rầu.</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Cảnh tưởng tượng sóng quanh ghế ngồi.</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Diễn đạt nỗi buồn dâng lên đầy ắp, càng ngày như muốn nhấn chìm Kiều trước cuộc bể dâu.</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b="1" dirty="0" smtClean="0">
                <a:latin typeface="Times New Roman" panose="02020603050405020304" pitchFamily="18" charset="0"/>
                <a:ea typeface="Times New Roman" panose="02020603050405020304" pitchFamily="18" charset="0"/>
              </a:rPr>
              <a:t>Câu 2:</a:t>
            </a:r>
            <a:r>
              <a:rPr lang="de-DE" sz="2000" dirty="0" smtClean="0">
                <a:latin typeface="Times New Roman" panose="02020603050405020304" pitchFamily="18" charset="0"/>
                <a:ea typeface="Times New Roman" panose="02020603050405020304" pitchFamily="18" charset="0"/>
              </a:rPr>
              <a:t> </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Điệp từ “buồn trông” đứng đầu mỗi câu, khắc họa nỗi buồn trông ra bốn phía, ngóng đợi những thứ xa xôi, mơ hồ làm thay đổi hiện tại bế tắc.</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Buồn trông cái thảng thốt, lo âu, mỗi sợ hãi của người con gái non nớt khi lạc vào cuộc đời ngang trái.</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Cụm từ “buồn trông” kết hợp với các hình ảnh đứng sau đã diễn tả nỗi buồn với những sắc thái cao độ khác nhau.</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Điệp ngữ lại kết hợp với các từ láy chủ yếu là từ láy tượng hình, dồn dập, tạo nhịp điệu, diễn tả nỗi buồn ngày càng dâng kín bủa vây lấy Kiều.</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Điệp ngữ tạo nỗi buồn trầm hùng, trở thành điệp khúc của đoạn thơ cũng là điệp khúc của tâm trạng.</a:t>
            </a:r>
            <a:endParaRPr lang="en-US"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76649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8000" y="178414"/>
            <a:ext cx="11277600" cy="4154984"/>
          </a:xfrm>
          <a:prstGeom prst="rect">
            <a:avLst/>
          </a:prstGeom>
        </p:spPr>
        <p:txBody>
          <a:bodyPr wrap="square">
            <a:spAutoFit/>
          </a:bodyPr>
          <a:lstStyle/>
          <a:p>
            <a:pPr marR="30480" algn="just"/>
            <a:r>
              <a:rPr lang="de-DE" sz="2400" b="1" dirty="0" smtClean="0">
                <a:latin typeface="Times New Roman" panose="02020603050405020304" pitchFamily="18" charset="0"/>
                <a:ea typeface="Times New Roman" panose="02020603050405020304" pitchFamily="18" charset="0"/>
              </a:rPr>
              <a:t>Câu 3:</a:t>
            </a:r>
            <a:r>
              <a:rPr lang="de-DE" sz="2400" dirty="0" smtClean="0">
                <a:latin typeface="Times New Roman" panose="02020603050405020304" pitchFamily="18" charset="0"/>
                <a:ea typeface="Times New Roman" panose="02020603050405020304" pitchFamily="18" charset="0"/>
              </a:rPr>
              <a:t> </a:t>
            </a:r>
            <a:endParaRPr lang="en-US" sz="2000" dirty="0" smtClean="0">
              <a:effectLst/>
              <a:latin typeface="Times New Roman" panose="02020603050405020304" pitchFamily="18" charset="0"/>
              <a:ea typeface="Times New Roman" panose="02020603050405020304" pitchFamily="18" charset="0"/>
            </a:endParaRPr>
          </a:p>
          <a:p>
            <a:pPr marR="30480" algn="just"/>
            <a:r>
              <a:rPr lang="de-DE" sz="2400" dirty="0" smtClean="0">
                <a:latin typeface="Times New Roman" panose="02020603050405020304" pitchFamily="18" charset="0"/>
                <a:ea typeface="Times New Roman" panose="02020603050405020304" pitchFamily="18" charset="0"/>
              </a:rPr>
              <a:t>Câu hỏi tu từ: “Thuyền ai thấp thoáng cánh buồm xa xa?”</a:t>
            </a:r>
            <a:endParaRPr lang="en-US" sz="2000" dirty="0" smtClean="0">
              <a:effectLst/>
              <a:latin typeface="Times New Roman" panose="02020603050405020304" pitchFamily="18" charset="0"/>
              <a:ea typeface="Times New Roman" panose="02020603050405020304" pitchFamily="18" charset="0"/>
            </a:endParaRPr>
          </a:p>
          <a:p>
            <a:pPr marR="30480" algn="just"/>
            <a:r>
              <a:rPr lang="de-DE" sz="2400" dirty="0" smtClean="0">
                <a:latin typeface="Times New Roman" panose="02020603050405020304" pitchFamily="18" charset="0"/>
                <a:ea typeface="Times New Roman" panose="02020603050405020304" pitchFamily="18" charset="0"/>
              </a:rPr>
              <a:t>    - Hình ảnh cánh buồm nhỏ, đơn độc giữa mênh mông sóng nước, cũng giống như tâm trạng của Kiều trong không gian thanh vắng ở hiện tại nghĩ tới tương lai mịt mù của bản thân.</a:t>
            </a:r>
            <a:endParaRPr lang="en-US" sz="2000" dirty="0" smtClean="0">
              <a:effectLst/>
              <a:latin typeface="Times New Roman" panose="02020603050405020304" pitchFamily="18" charset="0"/>
              <a:ea typeface="Times New Roman" panose="02020603050405020304" pitchFamily="18" charset="0"/>
            </a:endParaRPr>
          </a:p>
          <a:p>
            <a:pPr marR="30480" algn="just"/>
            <a:r>
              <a:rPr lang="de-DE" sz="2400" dirty="0" smtClean="0">
                <a:latin typeface="Times New Roman" panose="02020603050405020304" pitchFamily="18" charset="0"/>
                <a:ea typeface="Times New Roman" panose="02020603050405020304" pitchFamily="18" charset="0"/>
              </a:rPr>
              <a:t>       + Nàng cảm thấy lênh đênh giữa dòng đời, không biết ngày nào mới được trở về với gia đình, đoàn tụ với người thân yêu.</a:t>
            </a:r>
            <a:endParaRPr lang="en-US" sz="2000" dirty="0" smtClean="0">
              <a:effectLst/>
              <a:latin typeface="Times New Roman" panose="02020603050405020304" pitchFamily="18" charset="0"/>
              <a:ea typeface="Times New Roman" panose="02020603050405020304" pitchFamily="18" charset="0"/>
            </a:endParaRPr>
          </a:p>
          <a:p>
            <a:pPr marR="30480" algn="just"/>
            <a:r>
              <a:rPr lang="de-DE" sz="2400" dirty="0" smtClean="0">
                <a:latin typeface="Times New Roman" panose="02020603050405020304" pitchFamily="18" charset="0"/>
                <a:ea typeface="Times New Roman" panose="02020603050405020304" pitchFamily="18" charset="0"/>
              </a:rPr>
              <a:t>Câu hỏi tu từ: “Hoa trôi man mác biết là về đâu?”</a:t>
            </a:r>
            <a:endParaRPr lang="en-US" sz="2000" dirty="0" smtClean="0">
              <a:effectLst/>
              <a:latin typeface="Times New Roman" panose="02020603050405020304" pitchFamily="18" charset="0"/>
              <a:ea typeface="Times New Roman" panose="02020603050405020304" pitchFamily="18" charset="0"/>
            </a:endParaRPr>
          </a:p>
          <a:p>
            <a:pPr marR="30480" algn="just"/>
            <a:r>
              <a:rPr lang="de-DE" sz="2400" dirty="0" smtClean="0">
                <a:latin typeface="Times New Roman" panose="02020603050405020304" pitchFamily="18" charset="0"/>
                <a:ea typeface="Times New Roman" panose="02020603050405020304" pitchFamily="18" charset="0"/>
              </a:rPr>
              <a:t>Những cánh hoa trôi vô định trên mặt nước càng khiến Kiều buồn hơn, nàng nhìn thấy trong đó số phận lênh đênh, chìm nổi, bấp bênh giữa dòng đời ngang trái.</a:t>
            </a:r>
            <a:endParaRPr lang="en-US" sz="2000" dirty="0" smtClean="0">
              <a:effectLst/>
              <a:latin typeface="Times New Roman" panose="02020603050405020304" pitchFamily="18" charset="0"/>
              <a:ea typeface="Times New Roman" panose="02020603050405020304" pitchFamily="18" charset="0"/>
            </a:endParaRPr>
          </a:p>
          <a:p>
            <a:pPr marR="30480" algn="just"/>
            <a:r>
              <a:rPr lang="de-DE" sz="2400" dirty="0" smtClean="0">
                <a:latin typeface="Times New Roman" panose="02020603050405020304" pitchFamily="18" charset="0"/>
                <a:ea typeface="Times New Roman" panose="02020603050405020304" pitchFamily="18" charset="0"/>
              </a:rPr>
              <a:t>Kiều lo sợ không biết số phận của mình sẽ trôi dạt, bị vùi lấp ra sao.</a:t>
            </a:r>
            <a:endParaRPr lang="en-US" sz="20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36482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6111" y="145137"/>
            <a:ext cx="11406909" cy="6555641"/>
          </a:xfrm>
          <a:prstGeom prst="rect">
            <a:avLst/>
          </a:prstGeom>
        </p:spPr>
        <p:txBody>
          <a:bodyPr wrap="square">
            <a:spAutoFit/>
          </a:bodyPr>
          <a:lstStyle/>
          <a:p>
            <a:pPr marR="30480" algn="just"/>
            <a:r>
              <a:rPr lang="de-DE" sz="2000" b="1" dirty="0" smtClean="0">
                <a:latin typeface="Times New Roman" panose="02020603050405020304" pitchFamily="18" charset="0"/>
                <a:ea typeface="Times New Roman" panose="02020603050405020304" pitchFamily="18" charset="0"/>
              </a:rPr>
              <a:t>Câu 4:</a:t>
            </a:r>
            <a:r>
              <a:rPr lang="de-DE" sz="2000" dirty="0" smtClean="0">
                <a:latin typeface="Times New Roman" panose="02020603050405020304" pitchFamily="18" charset="0"/>
                <a:ea typeface="Times New Roman" panose="02020603050405020304" pitchFamily="18" charset="0"/>
              </a:rPr>
              <a:t> Các từ láy được sử dụng trong bài: man mác, thấp thoáng, rầu rầu, xanh xanh, ầm ầm.</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a:t>
            </a:r>
            <a:r>
              <a:rPr lang="de-DE" sz="2000" i="1" dirty="0" smtClean="0">
                <a:latin typeface="Times New Roman" panose="02020603050405020304" pitchFamily="18" charset="0"/>
                <a:ea typeface="Times New Roman" panose="02020603050405020304" pitchFamily="18" charset="0"/>
              </a:rPr>
              <a:t>“thấp thoáng”</a:t>
            </a:r>
            <a:r>
              <a:rPr lang="de-DE" sz="2000" dirty="0" smtClean="0">
                <a:latin typeface="Times New Roman" panose="02020603050405020304" pitchFamily="18" charset="0"/>
                <a:ea typeface="Times New Roman" panose="02020603050405020304" pitchFamily="18" charset="0"/>
              </a:rPr>
              <a:t>: gợi tả sự nhỏ nhoi, đơn độc giữa biển nước mênh mông trong ánh sáng le lói cuối cùng của ánh mặt trời sắp tắt.</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a:t>
            </a:r>
            <a:r>
              <a:rPr lang="de-DE" sz="2000" i="1" dirty="0" smtClean="0">
                <a:latin typeface="Times New Roman" panose="02020603050405020304" pitchFamily="18" charset="0"/>
                <a:ea typeface="Times New Roman" panose="02020603050405020304" pitchFamily="18" charset="0"/>
              </a:rPr>
              <a:t>“man mác”</a:t>
            </a:r>
            <a:r>
              <a:rPr lang="de-DE" sz="2000" dirty="0" smtClean="0">
                <a:latin typeface="Times New Roman" panose="02020603050405020304" pitchFamily="18" charset="0"/>
                <a:ea typeface="Times New Roman" panose="02020603050405020304" pitchFamily="18" charset="0"/>
              </a:rPr>
              <a:t>: sự chia ly, chia cách biệt, khi Kiều càng ngày càng thấy bản thân lênh đênh, vô định, ba chìm bảy nổi ba chìm sóng nước.</a:t>
            </a:r>
            <a:endParaRPr lang="en-US" dirty="0" smtClean="0">
              <a:effectLst/>
              <a:latin typeface="Times New Roman" panose="02020603050405020304" pitchFamily="18" charset="0"/>
              <a:ea typeface="Times New Roman" panose="02020603050405020304" pitchFamily="18" charset="0"/>
            </a:endParaRPr>
          </a:p>
          <a:p>
            <a:pPr marR="30480" algn="just"/>
            <a:r>
              <a:rPr lang="de-DE" sz="2000" dirty="0" smtClean="0">
                <a:latin typeface="Times New Roman" panose="02020603050405020304" pitchFamily="18" charset="0"/>
                <a:ea typeface="Times New Roman" panose="02020603050405020304" pitchFamily="18" charset="0"/>
              </a:rPr>
              <a:t>    - </a:t>
            </a:r>
            <a:r>
              <a:rPr lang="de-DE" sz="2000" i="1" dirty="0" smtClean="0">
                <a:latin typeface="Times New Roman" panose="02020603050405020304" pitchFamily="18" charset="0"/>
                <a:ea typeface="Times New Roman" panose="02020603050405020304" pitchFamily="18" charset="0"/>
              </a:rPr>
              <a:t>“xanh xanh”, “ầm ầm”</a:t>
            </a:r>
            <a:r>
              <a:rPr lang="de-DE" sz="2000" dirty="0" smtClean="0">
                <a:latin typeface="Times New Roman" panose="02020603050405020304" pitchFamily="18" charset="0"/>
                <a:ea typeface="Times New Roman" panose="02020603050405020304" pitchFamily="18" charset="0"/>
              </a:rPr>
              <a:t>: chính là âm thanh dữ dội của cuộc đời phong ba bão táp đang đổ dồn tới đè nặng lấy tâm trạng và kiếp người nhỏ bé của Kiều.</a:t>
            </a:r>
            <a:endParaRPr lang="en-US" dirty="0" smtClean="0">
              <a:effectLst/>
              <a:latin typeface="Times New Roman" panose="02020603050405020304" pitchFamily="18" charset="0"/>
              <a:ea typeface="Times New Roman" panose="02020603050405020304" pitchFamily="18" charset="0"/>
            </a:endParaRPr>
          </a:p>
          <a:p>
            <a:pPr marR="91440" algn="just"/>
            <a:r>
              <a:rPr lang="de-DE" sz="2000" b="1" dirty="0" smtClean="0">
                <a:latin typeface="Times New Roman" panose="02020603050405020304" pitchFamily="18" charset="0"/>
                <a:ea typeface="Times New Roman" panose="02020603050405020304" pitchFamily="18" charset="0"/>
                <a:cs typeface="Times New Roman" panose="02020603050405020304" pitchFamily="18" charset="0"/>
              </a:rPr>
              <a:t>Câu 5:</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Câu thơ: </a:t>
            </a:r>
            <a:r>
              <a:rPr lang="de-DE" sz="2000" i="1" dirty="0" smtClean="0">
                <a:latin typeface="Times New Roman" panose="02020603050405020304" pitchFamily="18" charset="0"/>
                <a:ea typeface="Times New Roman" panose="02020603050405020304" pitchFamily="18" charset="0"/>
                <a:cs typeface="Times New Roman" panose="02020603050405020304" pitchFamily="18" charset="0"/>
              </a:rPr>
              <a:t>Cỏ non xanh tận chân trời</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là câu thơ trong đoạn trích </a:t>
            </a:r>
            <a:r>
              <a:rPr lang="de-DE" sz="2000" i="1" dirty="0" smtClean="0">
                <a:latin typeface="Times New Roman" panose="02020603050405020304" pitchFamily="18" charset="0"/>
                <a:ea typeface="Times New Roman" panose="02020603050405020304" pitchFamily="18" charset="0"/>
                <a:cs typeface="Times New Roman" panose="02020603050405020304" pitchFamily="18" charset="0"/>
              </a:rPr>
              <a:t>Cảnh ngày xuân</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diễn tả hình ảnh đẹp đẽ về sức sống của mùa xuân. Màu xanh của cỏ non ngút ngàn tới chân trời, mở ra không gian khoáng đạt, giàu sức sống.</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Câu thơ: </a:t>
            </a:r>
            <a:r>
              <a:rPr lang="de-DE" sz="2000" i="1" dirty="0" smtClean="0">
                <a:latin typeface="Times New Roman" panose="02020603050405020304" pitchFamily="18" charset="0"/>
                <a:ea typeface="Times New Roman" panose="02020603050405020304" pitchFamily="18" charset="0"/>
                <a:cs typeface="Times New Roman" panose="02020603050405020304" pitchFamily="18" charset="0"/>
              </a:rPr>
              <a:t>Buồn trông nội cỏ rầu rầu</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Nội cỏ “rầu rầu” là hình ảnh “sắc xanh héo úa” mù mịt, nhạt nhòa trải dài từ chân mây tới mặt đất, không còn cái “xanh tận chân trời” như sắc cỏ trong tiết Thanh minh khi Kiều còn trong cảnh đầm ấm.</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Màu xanh của sự héo tàn gợi cho Kiều một nỗi nhàm chán ngán, vô vọng vì cuộc sống cô đơn, quạnh quẽ vô vọng vì sống cuộc sống cô quạnh và những chuỗi ngày sống vô vị tẻ nhạt không biết kéo tới bao giờ.</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b="1" dirty="0" smtClean="0">
                <a:latin typeface="Times New Roman" panose="02020603050405020304" pitchFamily="18" charset="0"/>
                <a:ea typeface="Times New Roman" panose="02020603050405020304" pitchFamily="18" charset="0"/>
                <a:cs typeface="Times New Roman" panose="02020603050405020304" pitchFamily="18" charset="0"/>
              </a:rPr>
              <a:t>Câu 6:</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Tác giả xót thương trước thân phận và hoàn cảnh của Kiều. Tác giả tái hiện chân thực nỗi đau, nỗi buồn và sự tuyệt vọng của Kiều trong những ngày tháng vô định, mù mịt, không có tương lai.</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Tác giả thấu hiểu cặn kẽ nỗi cô đơn, buồn tủi mà Kiều đang phải đối mặt, vì thế mà ông có thể diễn tả thông qua hình ảnh của ngoại cảnh nhưng chạm tới được dụng ý nghệ thuật của mình.</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Cảnh thiên nhiên trong bài cũng chính là cái cớ để tác giả bộc lộ cảm xúc chân thật của mình.</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0963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9527" y="415636"/>
            <a:ext cx="11185236" cy="5940088"/>
          </a:xfrm>
          <a:prstGeom prst="rect">
            <a:avLst/>
          </a:prstGeom>
        </p:spPr>
        <p:txBody>
          <a:bodyPr wrap="square">
            <a:spAutoFit/>
          </a:bodyPr>
          <a:lstStyle/>
          <a:p>
            <a:pPr marR="91440" algn="just"/>
            <a:r>
              <a:rPr lang="de-DE" sz="2000" b="1" dirty="0" smtClean="0">
                <a:latin typeface="Times New Roman" panose="02020603050405020304" pitchFamily="18" charset="0"/>
                <a:ea typeface="Times New Roman" panose="02020603050405020304" pitchFamily="18" charset="0"/>
                <a:cs typeface="Times New Roman" panose="02020603050405020304" pitchFamily="18" charset="0"/>
              </a:rPr>
              <a:t>Câu 7:</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b="1" i="1" dirty="0" smtClean="0">
                <a:latin typeface="Times New Roman" panose="02020603050405020304" pitchFamily="18" charset="0"/>
                <a:ea typeface="Times New Roman" panose="02020603050405020304" pitchFamily="18" charset="0"/>
                <a:cs typeface="Times New Roman" panose="02020603050405020304" pitchFamily="18" charset="0"/>
              </a:rPr>
              <a:t>* Đoạn văn tham khảo:</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marR="91440" algn="just"/>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(1) Nghệ thuật tả cảnh ngụ tình đặc sắc trong đoạn thơ cuối bài (8 câu cuối) đã  diễn tả thành công tâm trạng </a:t>
            </a:r>
            <a:r>
              <a:rPr lang="de-DE" sz="2000" u="sng" dirty="0" smtClean="0">
                <a:latin typeface="Times New Roman" panose="02020603050405020304" pitchFamily="18" charset="0"/>
                <a:ea typeface="Times New Roman" panose="02020603050405020304" pitchFamily="18" charset="0"/>
                <a:cs typeface="Times New Roman" panose="02020603050405020304" pitchFamily="18" charset="0"/>
              </a:rPr>
              <a:t>Thúy Kiều</a:t>
            </a:r>
            <a:r>
              <a:rPr lang="de-DE" sz="2000" dirty="0" smtClean="0">
                <a:latin typeface="Times New Roman" panose="02020603050405020304" pitchFamily="18" charset="0"/>
                <a:ea typeface="Times New Roman" panose="02020603050405020304" pitchFamily="18" charset="0"/>
                <a:cs typeface="Times New Roman" panose="02020603050405020304" pitchFamily="18" charset="0"/>
              </a:rPr>
              <a:t> trong lúc bị giam lỏng ở lầu Ngưng Bích.</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(2) Bị giam lỏng ở lầu Ngưng Bích, </a:t>
            </a:r>
            <a:r>
              <a:rPr lang="de-DE" sz="2000" u="sng" dirty="0" smtClean="0">
                <a:solidFill>
                  <a:srgbClr val="000000"/>
                </a:solidFill>
                <a:latin typeface="Times New Roman" panose="02020603050405020304" pitchFamily="18" charset="0"/>
                <a:ea typeface="Times New Roman" panose="02020603050405020304" pitchFamily="18" charset="0"/>
              </a:rPr>
              <a:t>Kiều</a:t>
            </a:r>
            <a:r>
              <a:rPr lang="de-DE" sz="2000" dirty="0" smtClean="0">
                <a:solidFill>
                  <a:srgbClr val="000000"/>
                </a:solidFill>
                <a:latin typeface="Times New Roman" panose="02020603050405020304" pitchFamily="18" charset="0"/>
                <a:ea typeface="Times New Roman" panose="02020603050405020304" pitchFamily="18" charset="0"/>
              </a:rPr>
              <a:t> không chỉ nhớ thương da diết cha mẹ, người yêu; mà còn lo lắng, bất lực trước cảnh ngộ của mình.</a:t>
            </a:r>
            <a:endParaRPr lang="en-US" dirty="0" smtClean="0">
              <a:effectLst/>
              <a:latin typeface="Times New Roman" panose="02020603050405020304" pitchFamily="18" charset="0"/>
              <a:ea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(3) </a:t>
            </a:r>
            <a:r>
              <a:rPr lang="de-DE" sz="2000" u="sng" dirty="0" smtClean="0">
                <a:solidFill>
                  <a:srgbClr val="000000"/>
                </a:solidFill>
                <a:latin typeface="Times New Roman" panose="02020603050405020304" pitchFamily="18" charset="0"/>
                <a:ea typeface="Times New Roman" panose="02020603050405020304" pitchFamily="18" charset="0"/>
              </a:rPr>
              <a:t>Nguyễn Du</a:t>
            </a:r>
            <a:r>
              <a:rPr lang="de-DE" sz="2000" dirty="0" smtClean="0">
                <a:solidFill>
                  <a:srgbClr val="000000"/>
                </a:solidFill>
                <a:latin typeface="Times New Roman" panose="02020603050405020304" pitchFamily="18" charset="0"/>
                <a:ea typeface="Times New Roman" panose="02020603050405020304" pitchFamily="18" charset="0"/>
              </a:rPr>
              <a:t> đã sử dụng ngôn ngữ độc thoại nội tâm kết hợp với miêu tả thiên nhiên một cách tài tình để diễn tả các cung bậc cảm xúc của </a:t>
            </a:r>
            <a:r>
              <a:rPr lang="de-DE" sz="2000" u="sng" dirty="0" smtClean="0">
                <a:solidFill>
                  <a:srgbClr val="000000"/>
                </a:solidFill>
                <a:latin typeface="Times New Roman" panose="02020603050405020304" pitchFamily="18" charset="0"/>
                <a:ea typeface="Times New Roman" panose="02020603050405020304" pitchFamily="18" charset="0"/>
              </a:rPr>
              <a:t>Thúy Kiều</a:t>
            </a:r>
            <a:r>
              <a:rPr lang="de-DE" sz="2000" dirty="0" smtClean="0">
                <a:solidFill>
                  <a:srgbClr val="000000"/>
                </a:solidFill>
                <a:latin typeface="Times New Roman" panose="02020603050405020304" pitchFamily="18" charset="0"/>
                <a:ea typeface="Times New Roman" panose="02020603050405020304" pitchFamily="18" charset="0"/>
              </a:rPr>
              <a:t>.</a:t>
            </a:r>
            <a:endParaRPr lang="en-US" dirty="0" smtClean="0">
              <a:effectLst/>
              <a:latin typeface="Times New Roman" panose="02020603050405020304" pitchFamily="18" charset="0"/>
              <a:ea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(4) 8 câu thơ là 4 bức tranh thiên nhiên, mỗi cảnh vật là một ẩn dụ về cảnh ngộ và tâm trạng của Kiều.</a:t>
            </a:r>
            <a:endParaRPr lang="en-US" dirty="0" smtClean="0">
              <a:effectLst/>
              <a:latin typeface="Times New Roman" panose="02020603050405020304" pitchFamily="18" charset="0"/>
              <a:ea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(5) Điệp ngữ </a:t>
            </a:r>
            <a:r>
              <a:rPr lang="de-DE" sz="2000" dirty="0" smtClean="0">
                <a:latin typeface="Times New Roman" panose="02020603050405020304" pitchFamily="18" charset="0"/>
                <a:ea typeface="Times New Roman" panose="02020603050405020304" pitchFamily="18" charset="0"/>
              </a:rPr>
              <a:t>“</a:t>
            </a:r>
            <a:r>
              <a:rPr lang="de-DE" sz="2000" dirty="0" smtClean="0">
                <a:solidFill>
                  <a:srgbClr val="000000"/>
                </a:solidFill>
                <a:latin typeface="Times New Roman" panose="02020603050405020304" pitchFamily="18" charset="0"/>
                <a:ea typeface="Times New Roman" panose="02020603050405020304" pitchFamily="18" charset="0"/>
              </a:rPr>
              <a:t>Buồn trông</a:t>
            </a:r>
            <a:r>
              <a:rPr lang="de-DE" sz="2000" dirty="0" smtClean="0">
                <a:latin typeface="Times New Roman" panose="02020603050405020304" pitchFamily="18" charset="0"/>
                <a:ea typeface="Times New Roman" panose="02020603050405020304" pitchFamily="18" charset="0"/>
              </a:rPr>
              <a:t>” nhắc lại</a:t>
            </a:r>
            <a:r>
              <a:rPr lang="de-DE" sz="2000" dirty="0" smtClean="0">
                <a:solidFill>
                  <a:srgbClr val="000000"/>
                </a:solidFill>
                <a:latin typeface="Times New Roman" panose="02020603050405020304" pitchFamily="18" charset="0"/>
                <a:ea typeface="Times New Roman" panose="02020603050405020304" pitchFamily="18" charset="0"/>
              </a:rPr>
              <a:t> bốn lần, kết hợp với hình ảnh: </a:t>
            </a:r>
            <a:r>
              <a:rPr lang="de-DE" sz="2000" i="1" dirty="0" smtClean="0">
                <a:solidFill>
                  <a:srgbClr val="000000"/>
                </a:solidFill>
                <a:latin typeface="Times New Roman" panose="02020603050405020304" pitchFamily="18" charset="0"/>
                <a:ea typeface="Times New Roman" panose="02020603050405020304" pitchFamily="18" charset="0"/>
              </a:rPr>
              <a:t>Cửa bể, con thuyền, cánh buồm, ngọn nước, hoa trôi...</a:t>
            </a:r>
            <a:r>
              <a:rPr lang="de-DE" sz="2000" dirty="0" smtClean="0">
                <a:solidFill>
                  <a:srgbClr val="000000"/>
                </a:solidFill>
                <a:latin typeface="Times New Roman" panose="02020603050405020304" pitchFamily="18" charset="0"/>
                <a:ea typeface="Times New Roman" panose="02020603050405020304" pitchFamily="18" charset="0"/>
              </a:rPr>
              <a:t> gợi tả cái nhìn trông ngóng trong vô vọng của Kiều; đồng thời diễn tả nỗi buồn này càng tăng với nhiều sắc độ khác nhau như những con sóng lòng không sao chịu nổi, những nỗi buồn trùng điệp, vô tận...</a:t>
            </a:r>
            <a:endParaRPr lang="en-US" dirty="0" smtClean="0">
              <a:effectLst/>
              <a:latin typeface="Times New Roman" panose="02020603050405020304" pitchFamily="18" charset="0"/>
              <a:ea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(6) Cảnh </a:t>
            </a:r>
            <a:r>
              <a:rPr lang="de-DE" sz="2000" b="1" i="1" dirty="0" smtClean="0">
                <a:solidFill>
                  <a:srgbClr val="000000"/>
                </a:solidFill>
                <a:latin typeface="Times New Roman" panose="02020603050405020304" pitchFamily="18" charset="0"/>
                <a:ea typeface="Times New Roman" panose="02020603050405020304" pitchFamily="18" charset="0"/>
              </a:rPr>
              <a:t>cửa bể chiều hôm</a:t>
            </a:r>
            <a:r>
              <a:rPr lang="de-DE" sz="2000" dirty="0" smtClean="0">
                <a:solidFill>
                  <a:srgbClr val="000000"/>
                </a:solidFill>
                <a:latin typeface="Times New Roman" panose="02020603050405020304" pitchFamily="18" charset="0"/>
                <a:ea typeface="Times New Roman" panose="02020603050405020304" pitchFamily="18" charset="0"/>
              </a:rPr>
              <a:t> gợi nỗi buồn hoang vắng, cô đơn của </a:t>
            </a:r>
            <a:r>
              <a:rPr lang="de-DE" sz="2000" u="sng" dirty="0" smtClean="0">
                <a:solidFill>
                  <a:srgbClr val="000000"/>
                </a:solidFill>
                <a:latin typeface="Times New Roman" panose="02020603050405020304" pitchFamily="18" charset="0"/>
                <a:ea typeface="Times New Roman" panose="02020603050405020304" pitchFamily="18" charset="0"/>
              </a:rPr>
              <a:t>Kiều</a:t>
            </a:r>
            <a:r>
              <a:rPr lang="de-DE" sz="2000" dirty="0" smtClean="0">
                <a:solidFill>
                  <a:srgbClr val="000000"/>
                </a:solidFill>
                <a:latin typeface="Times New Roman" panose="02020603050405020304" pitchFamily="18" charset="0"/>
                <a:ea typeface="Times New Roman" panose="02020603050405020304" pitchFamily="18" charset="0"/>
              </a:rPr>
              <a:t>.</a:t>
            </a:r>
            <a:endParaRPr lang="en-US" dirty="0" smtClean="0">
              <a:effectLst/>
              <a:latin typeface="Times New Roman" panose="02020603050405020304" pitchFamily="18" charset="0"/>
              <a:ea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(7) Hình ảnh ẩn dụ </a:t>
            </a:r>
            <a:r>
              <a:rPr lang="de-DE" sz="2000" i="1" dirty="0" smtClean="0">
                <a:solidFill>
                  <a:srgbClr val="000000"/>
                </a:solidFill>
                <a:latin typeface="Times New Roman" panose="02020603050405020304" pitchFamily="18" charset="0"/>
                <a:ea typeface="Times New Roman" panose="02020603050405020304" pitchFamily="18" charset="0"/>
              </a:rPr>
              <a:t>Con thuyền</a:t>
            </a:r>
            <a:r>
              <a:rPr lang="de-DE" sz="2000" dirty="0" smtClean="0">
                <a:solidFill>
                  <a:srgbClr val="000000"/>
                </a:solidFill>
                <a:latin typeface="Times New Roman" panose="02020603050405020304" pitchFamily="18" charset="0"/>
                <a:ea typeface="Times New Roman" panose="02020603050405020304" pitchFamily="18" charset="0"/>
              </a:rPr>
              <a:t> và </a:t>
            </a:r>
            <a:r>
              <a:rPr lang="de-DE" sz="2000" i="1" dirty="0" smtClean="0">
                <a:solidFill>
                  <a:srgbClr val="000000"/>
                </a:solidFill>
                <a:latin typeface="Times New Roman" panose="02020603050405020304" pitchFamily="18" charset="0"/>
                <a:ea typeface="Times New Roman" panose="02020603050405020304" pitchFamily="18" charset="0"/>
              </a:rPr>
              <a:t>cánh buồm</a:t>
            </a:r>
            <a:r>
              <a:rPr lang="de-DE" sz="2000" dirty="0" smtClean="0">
                <a:solidFill>
                  <a:srgbClr val="000000"/>
                </a:solidFill>
                <a:latin typeface="Times New Roman" panose="02020603050405020304" pitchFamily="18" charset="0"/>
                <a:ea typeface="Times New Roman" panose="02020603050405020304" pitchFamily="18" charset="0"/>
              </a:rPr>
              <a:t> phía xa gợi thân phận nhỏ bé, đơn độc của </a:t>
            </a:r>
            <a:r>
              <a:rPr lang="de-DE" sz="2000" u="sng" dirty="0" smtClean="0">
                <a:solidFill>
                  <a:srgbClr val="000000"/>
                </a:solidFill>
                <a:latin typeface="Times New Roman" panose="02020603050405020304" pitchFamily="18" charset="0"/>
                <a:ea typeface="Times New Roman" panose="02020603050405020304" pitchFamily="18" charset="0"/>
              </a:rPr>
              <a:t>Kiều</a:t>
            </a:r>
            <a:r>
              <a:rPr lang="de-DE" sz="2000" dirty="0" smtClean="0">
                <a:solidFill>
                  <a:srgbClr val="000000"/>
                </a:solidFill>
                <a:latin typeface="Times New Roman" panose="02020603050405020304" pitchFamily="18" charset="0"/>
                <a:ea typeface="Times New Roman" panose="02020603050405020304" pitchFamily="18" charset="0"/>
              </a:rPr>
              <a:t>- con thuyền lênh đênh vô định cũng như </a:t>
            </a:r>
            <a:r>
              <a:rPr lang="de-DE" sz="2000" u="sng" dirty="0" smtClean="0">
                <a:solidFill>
                  <a:srgbClr val="000000"/>
                </a:solidFill>
                <a:latin typeface="Times New Roman" panose="02020603050405020304" pitchFamily="18" charset="0"/>
                <a:ea typeface="Times New Roman" panose="02020603050405020304" pitchFamily="18" charset="0"/>
              </a:rPr>
              <a:t>Kiều</a:t>
            </a:r>
            <a:r>
              <a:rPr lang="de-DE" sz="2000" dirty="0" smtClean="0">
                <a:solidFill>
                  <a:srgbClr val="000000"/>
                </a:solidFill>
                <a:latin typeface="Times New Roman" panose="02020603050405020304" pitchFamily="18" charset="0"/>
                <a:ea typeface="Times New Roman" panose="02020603050405020304" pitchFamily="18" charset="0"/>
              </a:rPr>
              <a:t> còn lênh đênh giữa dòng đời, không biết bao giờ mới đoàn tụ cùng gia đình.</a:t>
            </a:r>
            <a:endParaRPr lang="en-US" dirty="0" smtClean="0">
              <a:effectLst/>
              <a:latin typeface="Times New Roman" panose="02020603050405020304" pitchFamily="18" charset="0"/>
              <a:ea typeface="Times New Roman" panose="02020603050405020304" pitchFamily="18" charset="0"/>
            </a:endParaRPr>
          </a:p>
          <a:p>
            <a:pPr algn="just"/>
            <a:r>
              <a:rPr lang="de-DE" sz="2000" dirty="0" smtClean="0">
                <a:solidFill>
                  <a:srgbClr val="000000"/>
                </a:solidFill>
                <a:latin typeface="Times New Roman" panose="02020603050405020304" pitchFamily="18" charset="0"/>
                <a:ea typeface="Times New Roman" panose="02020603050405020304" pitchFamily="18" charset="0"/>
              </a:rPr>
              <a:t>(8) Ngắm </a:t>
            </a:r>
            <a:r>
              <a:rPr lang="de-DE" sz="2000" b="1" i="1" dirty="0" smtClean="0">
                <a:solidFill>
                  <a:srgbClr val="000000"/>
                </a:solidFill>
                <a:latin typeface="Times New Roman" panose="02020603050405020304" pitchFamily="18" charset="0"/>
                <a:ea typeface="Times New Roman" panose="02020603050405020304" pitchFamily="18" charset="0"/>
              </a:rPr>
              <a:t>ngọn nước mới sa,</a:t>
            </a:r>
            <a:r>
              <a:rPr lang="de-DE" sz="2000" dirty="0" smtClean="0">
                <a:solidFill>
                  <a:srgbClr val="000000"/>
                </a:solidFill>
                <a:latin typeface="Times New Roman" panose="02020603050405020304" pitchFamily="18" charset="0"/>
                <a:ea typeface="Times New Roman" panose="02020603050405020304" pitchFamily="18" charset="0"/>
              </a:rPr>
              <a:t> </a:t>
            </a:r>
            <a:r>
              <a:rPr lang="de-DE" sz="2000" u="sng" dirty="0" smtClean="0">
                <a:solidFill>
                  <a:srgbClr val="000000"/>
                </a:solidFill>
                <a:latin typeface="Times New Roman" panose="02020603050405020304" pitchFamily="18" charset="0"/>
                <a:ea typeface="Times New Roman" panose="02020603050405020304" pitchFamily="18" charset="0"/>
              </a:rPr>
              <a:t>Kiều</a:t>
            </a:r>
            <a:r>
              <a:rPr lang="de-DE" sz="2000" dirty="0" smtClean="0">
                <a:solidFill>
                  <a:srgbClr val="000000"/>
                </a:solidFill>
                <a:latin typeface="Times New Roman" panose="02020603050405020304" pitchFamily="18" charset="0"/>
                <a:ea typeface="Times New Roman" panose="02020603050405020304" pitchFamily="18" charset="0"/>
              </a:rPr>
              <a:t> chạnh nghĩ đời mình như cánh hoa trôi dạt trên dòng đời sóng gió, chẳng biết đi đâu về đâu.</a:t>
            </a:r>
            <a:endParaRPr lang="en-US"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53194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8764" y="649928"/>
            <a:ext cx="11203709" cy="5632311"/>
          </a:xfrm>
          <a:prstGeom prst="rect">
            <a:avLst/>
          </a:prstGeom>
        </p:spPr>
        <p:txBody>
          <a:bodyPr wrap="square">
            <a:spAutoFit/>
          </a:bodyPr>
          <a:lstStyle/>
          <a:p>
            <a:pPr algn="just"/>
            <a:r>
              <a:rPr lang="de-DE" sz="2400" dirty="0" smtClean="0">
                <a:solidFill>
                  <a:srgbClr val="000000"/>
                </a:solidFill>
                <a:latin typeface="Times New Roman" panose="02020603050405020304" pitchFamily="18" charset="0"/>
                <a:ea typeface="Times New Roman" panose="02020603050405020304" pitchFamily="18" charset="0"/>
              </a:rPr>
              <a:t>(9) Cánh hoa bị ngọn nước quăng quật cũng như đời nàng trôi nổi, dập vùi.</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(10) Câu hỏi tu từ cho thấy sự mất phương hướng, gợi nỗi băn khoăn, thấp thỏm. (11) Cảnh thứ ba </a:t>
            </a:r>
            <a:r>
              <a:rPr lang="de-DE" sz="2400" b="1" i="1" dirty="0" smtClean="0">
                <a:latin typeface="Times New Roman" panose="02020603050405020304" pitchFamily="18" charset="0"/>
                <a:ea typeface="Times New Roman" panose="02020603050405020304" pitchFamily="18" charset="0"/>
              </a:rPr>
              <a:t>nội cỏ rầu rầu</a:t>
            </a:r>
            <a:r>
              <a:rPr lang="de-DE" sz="2400" dirty="0" smtClean="0">
                <a:solidFill>
                  <a:srgbClr val="000000"/>
                </a:solidFill>
                <a:latin typeface="Times New Roman" panose="02020603050405020304" pitchFamily="18" charset="0"/>
                <a:ea typeface="Times New Roman" panose="02020603050405020304" pitchFamily="18" charset="0"/>
              </a:rPr>
              <a:t> là một cảnh khá ấn tượng, dễ gợi liên tưởng đến cảnh xuân hôm nào trong tiết thanh minh. Nhưng không phải là </a:t>
            </a:r>
            <a:r>
              <a:rPr lang="de-DE" sz="2400" i="1" dirty="0" smtClean="0">
                <a:solidFill>
                  <a:srgbClr val="000000"/>
                </a:solidFill>
                <a:latin typeface="Times New Roman" panose="02020603050405020304" pitchFamily="18" charset="0"/>
                <a:ea typeface="Times New Roman" panose="02020603050405020304" pitchFamily="18" charset="0"/>
              </a:rPr>
              <a:t>cỏ non xanh tận chân trời </a:t>
            </a:r>
            <a:r>
              <a:rPr lang="de-DE" sz="2400" dirty="0" smtClean="0">
                <a:solidFill>
                  <a:srgbClr val="000000"/>
                </a:solidFill>
                <a:latin typeface="Times New Roman" panose="02020603050405020304" pitchFamily="18" charset="0"/>
                <a:ea typeface="Times New Roman" panose="02020603050405020304" pitchFamily="18" charset="0"/>
              </a:rPr>
              <a:t>đầy sức sống mà là </a:t>
            </a:r>
            <a:r>
              <a:rPr lang="de-DE" sz="2400" i="1" dirty="0" smtClean="0">
                <a:solidFill>
                  <a:srgbClr val="000000"/>
                </a:solidFill>
                <a:latin typeface="Times New Roman" panose="02020603050405020304" pitchFamily="18" charset="0"/>
                <a:ea typeface="Times New Roman" panose="02020603050405020304" pitchFamily="18" charset="0"/>
              </a:rPr>
              <a:t>nội cỏ rầu rầu</a:t>
            </a:r>
            <a:r>
              <a:rPr lang="de-DE" sz="2400" dirty="0" smtClean="0">
                <a:solidFill>
                  <a:srgbClr val="000000"/>
                </a:solidFill>
                <a:latin typeface="Times New Roman" panose="02020603050405020304" pitchFamily="18" charset="0"/>
                <a:ea typeface="Times New Roman" panose="02020603050405020304" pitchFamily="18" charset="0"/>
              </a:rPr>
              <a:t> với sắc xanh héo úa, trải dài từ mặt đất đến sân mây.</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(12) Cụm từ </a:t>
            </a:r>
            <a:r>
              <a:rPr lang="de-DE" sz="2400" i="1" dirty="0" smtClean="0">
                <a:solidFill>
                  <a:srgbClr val="000000"/>
                </a:solidFill>
                <a:latin typeface="Times New Roman" panose="02020603050405020304" pitchFamily="18" charset="0"/>
                <a:ea typeface="Times New Roman" panose="02020603050405020304" pitchFamily="18" charset="0"/>
              </a:rPr>
              <a:t>chân mây mặt đất </a:t>
            </a:r>
            <a:r>
              <a:rPr lang="de-DE" sz="2400" dirty="0" smtClean="0">
                <a:solidFill>
                  <a:srgbClr val="000000"/>
                </a:solidFill>
                <a:latin typeface="Times New Roman" panose="02020603050405020304" pitchFamily="18" charset="0"/>
                <a:ea typeface="Times New Roman" panose="02020603050405020304" pitchFamily="18" charset="0"/>
              </a:rPr>
              <a:t>gợi không gian rộng lớn, cho thấy </a:t>
            </a:r>
            <a:r>
              <a:rPr lang="de-DE" sz="2400" u="sng" dirty="0" smtClean="0">
                <a:solidFill>
                  <a:srgbClr val="000000"/>
                </a:solidFill>
                <a:latin typeface="Times New Roman" panose="02020603050405020304" pitchFamily="18" charset="0"/>
                <a:ea typeface="Times New Roman" panose="02020603050405020304" pitchFamily="18" charset="0"/>
              </a:rPr>
              <a:t>Kiều</a:t>
            </a:r>
            <a:r>
              <a:rPr lang="de-DE" sz="2400" dirty="0" smtClean="0">
                <a:solidFill>
                  <a:srgbClr val="000000"/>
                </a:solidFill>
                <a:latin typeface="Times New Roman" panose="02020603050405020304" pitchFamily="18" charset="0"/>
                <a:ea typeface="Times New Roman" panose="02020603050405020304" pitchFamily="18" charset="0"/>
              </a:rPr>
              <a:t> trở nên nhỏ bé. </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(13) Bức tranh thiên nhiên còn dữ dội và biến động: </a:t>
            </a:r>
            <a:r>
              <a:rPr lang="de-DE" sz="2400" b="1" i="1" dirty="0" smtClean="0">
                <a:latin typeface="Times New Roman" panose="02020603050405020304" pitchFamily="18" charset="0"/>
                <a:ea typeface="Times New Roman" panose="02020603050405020304" pitchFamily="18" charset="0"/>
              </a:rPr>
              <a:t>gió cuốn mặt duềnh:</a:t>
            </a:r>
            <a:r>
              <a:rPr lang="de-DE" sz="2400" dirty="0" smtClean="0">
                <a:solidFill>
                  <a:srgbClr val="000000"/>
                </a:solidFill>
                <a:latin typeface="Times New Roman" panose="02020603050405020304" pitchFamily="18" charset="0"/>
                <a:ea typeface="Times New Roman" panose="02020603050405020304" pitchFamily="18" charset="0"/>
              </a:rPr>
              <a:t> gió cuốn giận dữ, sóng </a:t>
            </a:r>
            <a:r>
              <a:rPr lang="de-DE" sz="2400" i="1" dirty="0" smtClean="0">
                <a:solidFill>
                  <a:srgbClr val="000000"/>
                </a:solidFill>
                <a:latin typeface="Times New Roman" panose="02020603050405020304" pitchFamily="18" charset="0"/>
                <a:ea typeface="Times New Roman" panose="02020603050405020304" pitchFamily="18" charset="0"/>
              </a:rPr>
              <a:t>ầm ầm</a:t>
            </a:r>
            <a:r>
              <a:rPr lang="de-DE" sz="2400" dirty="0" smtClean="0">
                <a:solidFill>
                  <a:srgbClr val="000000"/>
                </a:solidFill>
                <a:latin typeface="Times New Roman" panose="02020603050405020304" pitchFamily="18" charset="0"/>
                <a:ea typeface="Times New Roman" panose="02020603050405020304" pitchFamily="18" charset="0"/>
              </a:rPr>
              <a:t> , kêu réo khi thủy triều lên khiến </a:t>
            </a:r>
            <a:r>
              <a:rPr lang="de-DE" sz="2400" u="sng" dirty="0" smtClean="0">
                <a:solidFill>
                  <a:srgbClr val="000000"/>
                </a:solidFill>
                <a:latin typeface="Times New Roman" panose="02020603050405020304" pitchFamily="18" charset="0"/>
                <a:ea typeface="Times New Roman" panose="02020603050405020304" pitchFamily="18" charset="0"/>
              </a:rPr>
              <a:t>Kiều</a:t>
            </a:r>
            <a:r>
              <a:rPr lang="de-DE" sz="2400" dirty="0" smtClean="0">
                <a:solidFill>
                  <a:srgbClr val="000000"/>
                </a:solidFill>
                <a:latin typeface="Times New Roman" panose="02020603050405020304" pitchFamily="18" charset="0"/>
                <a:ea typeface="Times New Roman" panose="02020603050405020304" pitchFamily="18" charset="0"/>
              </a:rPr>
              <a:t> có cảm giác như những con sóng kia đang bủa vây lấy </a:t>
            </a:r>
            <a:r>
              <a:rPr lang="de-DE" sz="2400" b="1" u="sng" dirty="0" smtClean="0">
                <a:solidFill>
                  <a:srgbClr val="000000"/>
                </a:solidFill>
                <a:latin typeface="Times New Roman" panose="02020603050405020304" pitchFamily="18" charset="0"/>
                <a:ea typeface="Times New Roman" panose="02020603050405020304" pitchFamily="18" charset="0"/>
              </a:rPr>
              <a:t>nàng</a:t>
            </a:r>
            <a:r>
              <a:rPr lang="de-DE" sz="2400" dirty="0" smtClean="0">
                <a:solidFill>
                  <a:srgbClr val="000000"/>
                </a:solidFill>
                <a:latin typeface="Times New Roman" panose="02020603050405020304" pitchFamily="18"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(14) Đó là những dự cảm về một tai họa khủng khiếp sắp giáng xuống cuộc đời Kiều.</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(15) Tiếng sóng hay cũng chính là tiếng kêu tuyệt vọng của người con gái đáng thương.</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(16) 8 câu cuối tiêu biểu cho bút pháp tả cảnh ngụ tình đặc sắc của </a:t>
            </a:r>
            <a:r>
              <a:rPr lang="de-DE" sz="2400" u="sng" dirty="0" smtClean="0">
                <a:solidFill>
                  <a:srgbClr val="000000"/>
                </a:solidFill>
                <a:latin typeface="Times New Roman" panose="02020603050405020304" pitchFamily="18" charset="0"/>
                <a:ea typeface="Times New Roman" panose="02020603050405020304" pitchFamily="18" charset="0"/>
              </a:rPr>
              <a:t>Nguyễn Du</a:t>
            </a:r>
            <a:r>
              <a:rPr lang="de-DE" sz="2400" dirty="0" smtClean="0">
                <a:solidFill>
                  <a:srgbClr val="000000"/>
                </a:solidFill>
                <a:latin typeface="Times New Roman" panose="02020603050405020304" pitchFamily="18" charset="0"/>
                <a:ea typeface="Times New Roman" panose="02020603050405020304" pitchFamily="18" charset="0"/>
              </a:rPr>
              <a:t>, đó là cách biểu hiện </a:t>
            </a:r>
            <a:r>
              <a:rPr lang="de-DE" sz="2400" i="1" dirty="0" smtClean="0">
                <a:solidFill>
                  <a:srgbClr val="000000"/>
                </a:solidFill>
                <a:latin typeface="Times New Roman" panose="02020603050405020304" pitchFamily="18" charset="0"/>
                <a:ea typeface="Times New Roman" panose="02020603050405020304" pitchFamily="18" charset="0"/>
              </a:rPr>
              <a:t>tình trong cảnh ấy, cảnh trong tình này;</a:t>
            </a:r>
            <a:r>
              <a:rPr lang="de-DE" sz="2400" dirty="0" smtClean="0">
                <a:solidFill>
                  <a:srgbClr val="000000"/>
                </a:solidFill>
                <a:latin typeface="Times New Roman" panose="02020603050405020304" pitchFamily="18" charset="0"/>
                <a:ea typeface="Times New Roman" panose="02020603050405020304" pitchFamily="18" charset="0"/>
              </a:rPr>
              <a:t> là thực cảnh mà cũng là tâm cảnh.</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 Phép thế: Kiều, Thúy Kiều- nàng</a:t>
            </a:r>
            <a:endParaRPr lang="en-US" sz="2000" dirty="0" smtClean="0">
              <a:effectLst/>
              <a:latin typeface="Times New Roman" panose="02020603050405020304" pitchFamily="18" charset="0"/>
              <a:ea typeface="Times New Roman" panose="02020603050405020304" pitchFamily="18" charset="0"/>
            </a:endParaRPr>
          </a:p>
          <a:p>
            <a:pPr algn="just"/>
            <a:r>
              <a:rPr lang="de-DE" sz="2400" dirty="0" smtClean="0">
                <a:solidFill>
                  <a:srgbClr val="000000"/>
                </a:solidFill>
                <a:latin typeface="Times New Roman" panose="02020603050405020304" pitchFamily="18" charset="0"/>
                <a:ea typeface="Times New Roman" panose="02020603050405020304" pitchFamily="18" charset="0"/>
              </a:rPr>
              <a:t>- Phép lặp: Nguyễn Du, Kiều, Thúy Kiều</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868692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0608" y="0"/>
            <a:ext cx="11697743" cy="7171194"/>
          </a:xfrm>
          <a:prstGeom prst="rect">
            <a:avLst/>
          </a:prstGeom>
        </p:spPr>
        <p:txBody>
          <a:bodyPr wrap="square">
            <a:spAutoFit/>
          </a:bodyPr>
          <a:lstStyle/>
          <a:p>
            <a:pPr indent="215900" algn="just"/>
            <a:r>
              <a:rPr lang="fr-FR" sz="2300" dirty="0" smtClean="0">
                <a:latin typeface="Times New Roman" panose="02020603050405020304" pitchFamily="18" charset="0"/>
                <a:cs typeface="Times New Roman" panose="02020603050405020304" pitchFamily="18" charset="0"/>
              </a:rPr>
              <a:t>3. Con </a:t>
            </a:r>
            <a:r>
              <a:rPr lang="fr-FR" sz="2300" dirty="0" err="1" smtClean="0">
                <a:latin typeface="Times New Roman" panose="02020603050405020304" pitchFamily="18" charset="0"/>
                <a:cs typeface="Times New Roman" panose="02020603050405020304" pitchFamily="18" charset="0"/>
              </a:rPr>
              <a:t>người</a:t>
            </a:r>
            <a:r>
              <a:rPr lang="fr-FR" sz="2300" dirty="0" smtClean="0">
                <a:latin typeface="Times New Roman" panose="02020603050405020304" pitchFamily="18" charset="0"/>
                <a:cs typeface="Times New Roman" panose="02020603050405020304" pitchFamily="18" charset="0"/>
              </a:rPr>
              <a:t> :</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err="1" smtClean="0">
                <a:latin typeface="Times New Roman" panose="02020603050405020304" pitchFamily="18" charset="0"/>
                <a:cs typeface="Times New Roman" panose="02020603050405020304" pitchFamily="18" charset="0"/>
              </a:rPr>
              <a:t>Nguyễn</a:t>
            </a:r>
            <a:r>
              <a:rPr lang="fr-FR" sz="2300" dirty="0" smtClean="0">
                <a:latin typeface="Times New Roman" panose="02020603050405020304" pitchFamily="18" charset="0"/>
                <a:cs typeface="Times New Roman" panose="02020603050405020304" pitchFamily="18" charset="0"/>
              </a:rPr>
              <a:t> Du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năng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khiếu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học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bẩm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sinh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ham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học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hiểu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biết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sâu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rộng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và</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từng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trải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vốn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sống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phong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phú</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với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năm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lưu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lạc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tiếp</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xúc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với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cảnh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nhiều</a:t>
            </a:r>
            <a:r>
              <a:rPr lang="fr-FR" sz="2300" dirty="0" smtClean="0">
                <a:latin typeface="Times New Roman" panose="02020603050405020304" pitchFamily="18" charset="0"/>
                <a:cs typeface="Times New Roman" panose="02020603050405020304" pitchFamily="18" charset="0"/>
              </a:rPr>
              <a:t> con </a:t>
            </a:r>
            <a:r>
              <a:rPr lang="fr-FR" sz="2300" dirty="0" err="1" smtClean="0">
                <a:latin typeface="Times New Roman" panose="02020603050405020304" pitchFamily="18" charset="0"/>
                <a:cs typeface="Times New Roman" panose="02020603050405020304" pitchFamily="18" charset="0"/>
              </a:rPr>
              <a:t>người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số</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phận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khác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nhau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Ông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từng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sứ</a:t>
            </a:r>
            <a:r>
              <a:rPr lang="fr-FR" sz="2300" dirty="0" smtClean="0">
                <a:latin typeface="Times New Roman" panose="02020603050405020304" pitchFamily="18" charset="0"/>
                <a:cs typeface="Times New Roman" panose="02020603050405020304" pitchFamily="18" charset="0"/>
              </a:rPr>
              <a:t> sang Trung </a:t>
            </a:r>
            <a:r>
              <a:rPr lang="fr-FR" sz="2300" dirty="0" err="1" smtClean="0">
                <a:latin typeface="Times New Roman" panose="02020603050405020304" pitchFamily="18" charset="0"/>
                <a:cs typeface="Times New Roman" panose="02020603050405020304" pitchFamily="18" charset="0"/>
              </a:rPr>
              <a:t>Quốc</a:t>
            </a:r>
            <a:r>
              <a:rPr lang="fr-FR" sz="2300" dirty="0" smtClean="0">
                <a:latin typeface="Times New Roman" panose="02020603050405020304" pitchFamily="18" charset="0"/>
                <a:cs typeface="Times New Roman" panose="02020603050405020304" pitchFamily="18" charset="0"/>
              </a:rPr>
              <a:t>, qua </a:t>
            </a:r>
            <a:r>
              <a:rPr lang="fr-FR" sz="2300" dirty="0" err="1" smtClean="0">
                <a:latin typeface="Times New Roman" panose="02020603050405020304" pitchFamily="18" charset="0"/>
                <a:cs typeface="Times New Roman" panose="02020603050405020304" pitchFamily="18" charset="0"/>
              </a:rPr>
              <a:t>nhiều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vùng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đất</a:t>
            </a:r>
            <a:r>
              <a:rPr lang="fr-FR" sz="2300" dirty="0" smtClean="0">
                <a:latin typeface="Times New Roman" panose="02020603050405020304" pitchFamily="18" charset="0"/>
                <a:cs typeface="Times New Roman" panose="02020603050405020304" pitchFamily="18" charset="0"/>
              </a:rPr>
              <a:t> Trung </a:t>
            </a:r>
            <a:r>
              <a:rPr lang="fr-FR" sz="2300" dirty="0" err="1" smtClean="0">
                <a:latin typeface="Times New Roman" panose="02020603050405020304" pitchFamily="18" charset="0"/>
                <a:cs typeface="Times New Roman" panose="02020603050405020304" pitchFamily="18" charset="0"/>
              </a:rPr>
              <a:t>Hoa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rộng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lớn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với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nền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hoá</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rực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rỡ</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Tất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cả</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những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ảnh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hưởng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tới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sáng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tác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của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nhà</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thơ</a:t>
            </a:r>
            <a:r>
              <a:rPr lang="fr-FR" sz="2300" dirty="0" smtClean="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err="1" smtClean="0">
                <a:latin typeface="Times New Roman" panose="02020603050405020304" pitchFamily="18" charset="0"/>
                <a:cs typeface="Times New Roman" panose="02020603050405020304" pitchFamily="18" charset="0"/>
              </a:rPr>
              <a:t>Nguyễn</a:t>
            </a:r>
            <a:r>
              <a:rPr lang="fr-FR" sz="2300" dirty="0" smtClean="0">
                <a:latin typeface="Times New Roman" panose="02020603050405020304" pitchFamily="18" charset="0"/>
                <a:cs typeface="Times New Roman" panose="02020603050405020304" pitchFamily="18" charset="0"/>
              </a:rPr>
              <a:t> Du là con </a:t>
            </a:r>
            <a:r>
              <a:rPr lang="fr-FR" sz="2300" dirty="0" err="1" smtClean="0">
                <a:latin typeface="Times New Roman" panose="02020603050405020304" pitchFamily="18" charset="0"/>
                <a:cs typeface="Times New Roman" panose="02020603050405020304" pitchFamily="18" charset="0"/>
              </a:rPr>
              <a:t>người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trái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tim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giàu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lòng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yêu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thương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Chính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nhà</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thơ</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đã</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từng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viết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trong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Truyện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Chữ</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tâm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kia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mới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bằng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ba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chữ</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tài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Mộng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Liên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Đường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Chủ</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Nhân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trong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Tựa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Truyện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cũng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đề</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cao</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tấm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lòng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của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Nguyễn</a:t>
            </a:r>
            <a:r>
              <a:rPr lang="fr-FR" sz="2300" dirty="0" smtClean="0">
                <a:latin typeface="Times New Roman" panose="02020603050405020304" pitchFamily="18" charset="0"/>
                <a:cs typeface="Times New Roman" panose="02020603050405020304" pitchFamily="18" charset="0"/>
              </a:rPr>
              <a:t> Du </a:t>
            </a:r>
            <a:r>
              <a:rPr lang="fr-FR" sz="2300" dirty="0" err="1" smtClean="0">
                <a:latin typeface="Times New Roman" panose="02020603050405020304" pitchFamily="18" charset="0"/>
                <a:cs typeface="Times New Roman" panose="02020603050405020304" pitchFamily="18" charset="0"/>
              </a:rPr>
              <a:t>với</a:t>
            </a:r>
            <a:r>
              <a:rPr lang="fr-FR" sz="2300" dirty="0" smtClean="0">
                <a:latin typeface="Times New Roman" panose="02020603050405020304" pitchFamily="18" charset="0"/>
                <a:cs typeface="Times New Roman" panose="02020603050405020304" pitchFamily="18" charset="0"/>
              </a:rPr>
              <a:t> con </a:t>
            </a:r>
            <a:r>
              <a:rPr lang="fr-FR" sz="2300" dirty="0" err="1" smtClean="0">
                <a:latin typeface="Times New Roman" panose="02020603050405020304" pitchFamily="18" charset="0"/>
                <a:cs typeface="Times New Roman" panose="02020603050405020304" pitchFamily="18" charset="0"/>
              </a:rPr>
              <a:t>người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với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cuộc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tả</a:t>
            </a:r>
            <a:r>
              <a:rPr lang="fr-FR" sz="2300" dirty="0" smtClean="0">
                <a:latin typeface="Times New Roman" panose="02020603050405020304" pitchFamily="18" charset="0"/>
                <a:cs typeface="Times New Roman" panose="02020603050405020304" pitchFamily="18" charset="0"/>
              </a:rPr>
              <a:t> ra </a:t>
            </a:r>
            <a:r>
              <a:rPr lang="fr-FR" sz="2300" dirty="0" err="1" smtClean="0">
                <a:latin typeface="Times New Roman" panose="02020603050405020304" pitchFamily="18" charset="0"/>
                <a:cs typeface="Times New Roman" panose="02020603050405020304" pitchFamily="18" charset="0"/>
              </a:rPr>
              <a:t>hình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như</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máu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chảy</a:t>
            </a:r>
            <a:r>
              <a:rPr lang="fr-FR" sz="2300" dirty="0" smtClean="0">
                <a:latin typeface="Times New Roman" panose="02020603050405020304" pitchFamily="18" charset="0"/>
                <a:cs typeface="Times New Roman" panose="02020603050405020304" pitchFamily="18" charset="0"/>
              </a:rPr>
              <a:t> ở </a:t>
            </a:r>
            <a:r>
              <a:rPr lang="fr-FR" sz="2300" dirty="0" err="1" smtClean="0">
                <a:latin typeface="Times New Roman" panose="02020603050405020304" pitchFamily="18" charset="0"/>
                <a:cs typeface="Times New Roman" panose="02020603050405020304" pitchFamily="18" charset="0"/>
              </a:rPr>
              <a:t>đầu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ngọn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bút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nước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mắt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thấm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trên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tờ</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giấy</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khiến</a:t>
            </a:r>
            <a:r>
              <a:rPr lang="fr-FR" sz="2300" dirty="0" smtClean="0">
                <a:latin typeface="Times New Roman" panose="02020603050405020304" pitchFamily="18" charset="0"/>
                <a:cs typeface="Times New Roman" panose="02020603050405020304" pitchFamily="18" charset="0"/>
              </a:rPr>
              <a:t> ai </a:t>
            </a:r>
            <a:r>
              <a:rPr lang="fr-FR" sz="2300" dirty="0" err="1" smtClean="0">
                <a:latin typeface="Times New Roman" panose="02020603050405020304" pitchFamily="18" charset="0"/>
                <a:cs typeface="Times New Roman" panose="02020603050405020304" pitchFamily="18" charset="0"/>
              </a:rPr>
              <a:t>đọc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đến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cũng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phải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thấm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thía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ngậm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ngùi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đau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đớn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đến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đứt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ruột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Nếu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không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phải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con </a:t>
            </a:r>
            <a:r>
              <a:rPr lang="fr-FR" sz="2300" dirty="0" err="1" smtClean="0">
                <a:latin typeface="Times New Roman" panose="02020603050405020304" pitchFamily="18" charset="0"/>
                <a:cs typeface="Times New Roman" panose="02020603050405020304" pitchFamily="18" charset="0"/>
              </a:rPr>
              <a:t>mắt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trông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thấu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cả</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sáu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cõi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tấm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lòng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nghĩ</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suốt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cả</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nghìn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thì</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tài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nào</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cái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bút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lực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ấy</a:t>
            </a:r>
            <a:r>
              <a:rPr lang="fr-FR" sz="2300" dirty="0" smtClean="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smtClean="0">
                <a:latin typeface="Times New Roman" panose="02020603050405020304" pitchFamily="18" charset="0"/>
                <a:cs typeface="Times New Roman" panose="02020603050405020304" pitchFamily="18" charset="0"/>
              </a:rPr>
              <a:t>4. </a:t>
            </a:r>
            <a:r>
              <a:rPr lang="fr-FR" sz="2300" dirty="0" err="1" smtClean="0">
                <a:latin typeface="Times New Roman" panose="02020603050405020304" pitchFamily="18" charset="0"/>
                <a:cs typeface="Times New Roman" panose="02020603050405020304" pitchFamily="18" charset="0"/>
              </a:rPr>
              <a:t>Về</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sự</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nghiệp</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chương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của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Nguyễn</a:t>
            </a:r>
            <a:r>
              <a:rPr lang="fr-FR" sz="2300" dirty="0" smtClean="0">
                <a:latin typeface="Times New Roman" panose="02020603050405020304" pitchFamily="18" charset="0"/>
                <a:cs typeface="Times New Roman" panose="02020603050405020304" pitchFamily="18" charset="0"/>
              </a:rPr>
              <a:t> Du:</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Sáng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tác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nhiều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tác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phẩm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chữ</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Hán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và</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chữ</a:t>
            </a:r>
            <a:r>
              <a:rPr lang="fr-FR" sz="2300" dirty="0" smtClean="0">
                <a:latin typeface="Times New Roman" panose="02020603050405020304" pitchFamily="18" charset="0"/>
                <a:cs typeface="Times New Roman" panose="02020603050405020304" pitchFamily="18" charset="0"/>
              </a:rPr>
              <a:t> Nôm.</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smtClean="0">
                <a:latin typeface="Times New Roman" panose="02020603050405020304" pitchFamily="18" charset="0"/>
                <a:cs typeface="Times New Roman" panose="02020603050405020304" pitchFamily="18" charset="0"/>
              </a:rPr>
              <a:t>+ 3 </a:t>
            </a:r>
            <a:r>
              <a:rPr lang="fr-FR" sz="2300" dirty="0" err="1" smtClean="0">
                <a:latin typeface="Times New Roman" panose="02020603050405020304" pitchFamily="18" charset="0"/>
                <a:cs typeface="Times New Roman" panose="02020603050405020304" pitchFamily="18" charset="0"/>
              </a:rPr>
              <a:t>tập</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thơ</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chữ</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Hán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gồm</a:t>
            </a:r>
            <a:r>
              <a:rPr lang="fr-FR" sz="2300" dirty="0" smtClean="0">
                <a:latin typeface="Times New Roman" panose="02020603050405020304" pitchFamily="18" charset="0"/>
                <a:cs typeface="Times New Roman" panose="02020603050405020304" pitchFamily="18" charset="0"/>
              </a:rPr>
              <a:t> 243 </a:t>
            </a:r>
            <a:r>
              <a:rPr lang="fr-FR" sz="2300" dirty="0" err="1" smtClean="0">
                <a:latin typeface="Times New Roman" panose="02020603050405020304" pitchFamily="18" charset="0"/>
                <a:cs typeface="Times New Roman" panose="02020603050405020304" pitchFamily="18" charset="0"/>
              </a:rPr>
              <a:t>bài</a:t>
            </a:r>
            <a:r>
              <a:rPr lang="fr-FR" sz="2300" dirty="0" smtClean="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Tác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phẩm</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chữ</a:t>
            </a:r>
            <a:r>
              <a:rPr lang="fr-FR" sz="2300" dirty="0" smtClean="0">
                <a:latin typeface="Times New Roman" panose="02020603050405020304" pitchFamily="18" charset="0"/>
                <a:cs typeface="Times New Roman" panose="02020603050405020304" pitchFamily="18" charset="0"/>
              </a:rPr>
              <a:t> Nôm </a:t>
            </a:r>
            <a:r>
              <a:rPr lang="fr-FR" sz="2300" dirty="0" err="1" smtClean="0">
                <a:latin typeface="Times New Roman" panose="02020603050405020304" pitchFamily="18" charset="0"/>
                <a:cs typeface="Times New Roman" panose="02020603050405020304" pitchFamily="18" charset="0"/>
              </a:rPr>
              <a:t>có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chiêu</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hồn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xuất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sắc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nhất</a:t>
            </a:r>
            <a:r>
              <a:rPr lang="fr-FR" sz="2300" dirty="0" smtClean="0">
                <a:latin typeface="Times New Roman" panose="02020603050405020304" pitchFamily="18" charset="0"/>
                <a:cs typeface="Times New Roman" panose="02020603050405020304" pitchFamily="18" charset="0"/>
              </a:rPr>
              <a:t> là </a:t>
            </a:r>
            <a:r>
              <a:rPr lang="fr-FR" sz="2300" dirty="0" err="1" smtClean="0">
                <a:latin typeface="Times New Roman" panose="02020603050405020304" pitchFamily="18" charset="0"/>
                <a:cs typeface="Times New Roman" panose="02020603050405020304" pitchFamily="18" charset="0"/>
              </a:rPr>
              <a:t>Đoạn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trường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tân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thanh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thường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gọi</a:t>
            </a:r>
            <a:r>
              <a:rPr lang="fr-FR" sz="2300" dirty="0" smtClean="0">
                <a:latin typeface="Times New Roman" panose="02020603050405020304" pitchFamily="18" charset="0"/>
                <a:cs typeface="Times New Roman" panose="02020603050405020304" pitchFamily="18" charset="0"/>
              </a:rPr>
              <a:t> là </a:t>
            </a:r>
            <a:r>
              <a:rPr lang="fr-FR" sz="2300" dirty="0" err="1" smtClean="0">
                <a:latin typeface="Times New Roman" panose="02020603050405020304" pitchFamily="18" charset="0"/>
                <a:cs typeface="Times New Roman" panose="02020603050405020304" pitchFamily="18" charset="0"/>
              </a:rPr>
              <a:t>Truyện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Kiều</a:t>
            </a:r>
            <a:r>
              <a:rPr lang="fr-FR" sz="2300" dirty="0" smtClean="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pPr indent="215900" algn="just"/>
            <a:r>
              <a:rPr lang="fr-FR" sz="2300" dirty="0" err="1" smtClean="0">
                <a:latin typeface="Times New Roman" panose="02020603050405020304" pitchFamily="18" charset="0"/>
                <a:cs typeface="Times New Roman" panose="02020603050405020304" pitchFamily="18" charset="0"/>
              </a:rPr>
              <a:t>Sự</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nghiệp</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chương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của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Nguyễn</a:t>
            </a:r>
            <a:r>
              <a:rPr lang="fr-FR" sz="2300" dirty="0" smtClean="0">
                <a:latin typeface="Times New Roman" panose="02020603050405020304" pitchFamily="18" charset="0"/>
                <a:cs typeface="Times New Roman" panose="02020603050405020304" pitchFamily="18" charset="0"/>
              </a:rPr>
              <a:t> Du </a:t>
            </a:r>
            <a:r>
              <a:rPr lang="fr-FR" sz="2300" dirty="0" err="1" smtClean="0">
                <a:latin typeface="Times New Roman" panose="02020603050405020304" pitchFamily="18" charset="0"/>
                <a:cs typeface="Times New Roman" panose="02020603050405020304" pitchFamily="18" charset="0"/>
              </a:rPr>
              <a:t>không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phải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quá</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đồ</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sộ</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về</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mặt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số</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lượng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song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nó</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đã</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kết</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tinh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được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những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tinh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hoa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hóa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thời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đại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để</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trở</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thành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đỉnh</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cao</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của</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văn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học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dân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tộc</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nói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riêng</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và</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nhân</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loại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nói</a:t>
            </a:r>
            <a:r>
              <a:rPr lang="fr-FR" sz="2300" dirty="0" smtClean="0">
                <a:latin typeface="Times New Roman" panose="02020603050405020304" pitchFamily="18" charset="0"/>
                <a:cs typeface="Times New Roman" panose="02020603050405020304" pitchFamily="18" charset="0"/>
              </a:rPr>
              <a:t> </a:t>
            </a:r>
            <a:r>
              <a:rPr lang="fr-FR" sz="2300" dirty="0" err="1" smtClean="0">
                <a:latin typeface="Times New Roman" panose="02020603050405020304" pitchFamily="18" charset="0"/>
                <a:cs typeface="Times New Roman" panose="02020603050405020304" pitchFamily="18" charset="0"/>
              </a:rPr>
              <a:t>chung</a:t>
            </a:r>
            <a:r>
              <a:rPr lang="fr-FR" sz="2300" dirty="0" smtClean="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pPr algn="just"/>
            <a:r>
              <a:rPr lang="fr-FR" sz="2300" dirty="0" smtClean="0">
                <a:latin typeface="Times New Roman" panose="02020603050405020304" pitchFamily="18" charset="0"/>
                <a:cs typeface="Times New Roman" panose="02020603050405020304" pitchFamily="18" charset="0"/>
              </a:rPr>
              <a:t> </a:t>
            </a:r>
            <a:endParaRPr lang="en-US"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9954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765" y="0"/>
            <a:ext cx="2844800" cy="461665"/>
          </a:xfrm>
          <a:prstGeom prst="rect">
            <a:avLst/>
          </a:prstGeom>
          <a:noFill/>
        </p:spPr>
        <p:txBody>
          <a:bodyPr wrap="square" rtlCol="0">
            <a:spAutoFit/>
          </a:bodyPr>
          <a:lstStyle/>
          <a:p>
            <a:r>
              <a:rPr lang="en-US" sz="2400" b="1" dirty="0" smtClean="0"/>
              <a:t>II. </a:t>
            </a:r>
            <a:r>
              <a:rPr lang="en-US" sz="2400" b="1" dirty="0" err="1" smtClean="0"/>
              <a:t>Tác</a:t>
            </a:r>
            <a:r>
              <a:rPr lang="en-US" sz="2400" b="1" dirty="0" smtClean="0"/>
              <a:t> </a:t>
            </a:r>
            <a:r>
              <a:rPr lang="en-US" sz="2400" b="1" dirty="0" err="1" smtClean="0"/>
              <a:t>phẩm</a:t>
            </a:r>
            <a:endParaRPr lang="en-US" sz="2400" b="1" dirty="0"/>
          </a:p>
        </p:txBody>
      </p:sp>
      <p:sp>
        <p:nvSpPr>
          <p:cNvPr id="5" name="Rectangle 4"/>
          <p:cNvSpPr/>
          <p:nvPr/>
        </p:nvSpPr>
        <p:spPr>
          <a:xfrm>
            <a:off x="426557" y="442168"/>
            <a:ext cx="3049233" cy="461665"/>
          </a:xfrm>
          <a:prstGeom prst="rect">
            <a:avLst/>
          </a:prstGeom>
        </p:spPr>
        <p:txBody>
          <a:bodyPr wrap="none">
            <a:spAutoFit/>
          </a:bodyPr>
          <a:lstStyle/>
          <a:p>
            <a:r>
              <a:rPr lang="en-US" sz="2400" b="1" i="1" dirty="0" smtClean="0">
                <a:latin typeface="Times New Roman" panose="02020603050405020304" pitchFamily="18" charset="0"/>
                <a:ea typeface="Times New Roman" panose="02020603050405020304" pitchFamily="18" charset="0"/>
              </a:rPr>
              <a:t>1. </a:t>
            </a:r>
            <a:r>
              <a:rPr lang="en-US" sz="2400" b="1" i="1" dirty="0" err="1" smtClean="0">
                <a:latin typeface="Times New Roman" panose="02020603050405020304" pitchFamily="18" charset="0"/>
                <a:ea typeface="Times New Roman" panose="02020603050405020304" pitchFamily="18" charset="0"/>
              </a:rPr>
              <a:t>Hoàn</a:t>
            </a:r>
            <a:r>
              <a:rPr lang="en-US" sz="2400" b="1" i="1" dirty="0" smtClean="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cảnh</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sáng</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tác</a:t>
            </a:r>
            <a:endParaRPr lang="en-US" sz="2400" dirty="0"/>
          </a:p>
        </p:txBody>
      </p:sp>
      <p:sp>
        <p:nvSpPr>
          <p:cNvPr id="6" name="Rectangle 5"/>
          <p:cNvSpPr/>
          <p:nvPr/>
        </p:nvSpPr>
        <p:spPr>
          <a:xfrm>
            <a:off x="400938" y="850556"/>
            <a:ext cx="4833374" cy="461665"/>
          </a:xfrm>
          <a:prstGeom prst="rect">
            <a:avLst/>
          </a:prstGeom>
        </p:spPr>
        <p:txBody>
          <a:bodyPr wrap="none">
            <a:spAutoFit/>
          </a:bodyPr>
          <a:lstStyle/>
          <a:p>
            <a:r>
              <a:rPr lang="en-US" sz="2400" dirty="0" err="1">
                <a:solidFill>
                  <a:srgbClr val="000000"/>
                </a:solidFill>
                <a:latin typeface="Times New Roman" panose="02020603050405020304" pitchFamily="18" charset="0"/>
                <a:ea typeface="Times New Roman" panose="02020603050405020304" pitchFamily="18" charset="0"/>
              </a:rPr>
              <a:t>Sáng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vào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thế</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kỷ</a:t>
            </a:r>
            <a:r>
              <a:rPr lang="en-US" sz="2400" dirty="0">
                <a:solidFill>
                  <a:srgbClr val="000000"/>
                </a:solidFill>
                <a:latin typeface="Times New Roman" panose="02020603050405020304" pitchFamily="18" charset="0"/>
                <a:ea typeface="Times New Roman" panose="02020603050405020304" pitchFamily="18" charset="0"/>
              </a:rPr>
              <a:t> XIX (1805-1809)</a:t>
            </a:r>
            <a:endParaRPr lang="en-US" sz="2400" dirty="0"/>
          </a:p>
        </p:txBody>
      </p:sp>
      <p:sp>
        <p:nvSpPr>
          <p:cNvPr id="7" name="Rectangle 6"/>
          <p:cNvSpPr/>
          <p:nvPr/>
        </p:nvSpPr>
        <p:spPr>
          <a:xfrm>
            <a:off x="426557" y="1242972"/>
            <a:ext cx="1215397" cy="461665"/>
          </a:xfrm>
          <a:prstGeom prst="rect">
            <a:avLst/>
          </a:prstGeom>
        </p:spPr>
        <p:txBody>
          <a:bodyPr wrap="none">
            <a:spAutoFit/>
          </a:bodyPr>
          <a:lstStyle/>
          <a:p>
            <a:r>
              <a:rPr lang="en-US" sz="2400" b="1" i="1" dirty="0" err="1">
                <a:latin typeface="Times New Roman" panose="02020603050405020304" pitchFamily="18" charset="0"/>
                <a:ea typeface="Times New Roman" panose="02020603050405020304" pitchFamily="18" charset="0"/>
              </a:rPr>
              <a:t>Xuất</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xứ</a:t>
            </a:r>
            <a:endParaRPr lang="en-US" sz="2400" dirty="0"/>
          </a:p>
        </p:txBody>
      </p:sp>
      <p:sp>
        <p:nvSpPr>
          <p:cNvPr id="9" name="Rectangle 8"/>
          <p:cNvSpPr/>
          <p:nvPr/>
        </p:nvSpPr>
        <p:spPr>
          <a:xfrm>
            <a:off x="392813" y="1550909"/>
            <a:ext cx="10991272" cy="1938992"/>
          </a:xfrm>
          <a:prstGeom prst="rect">
            <a:avLst/>
          </a:prstGeom>
        </p:spPr>
        <p:txBody>
          <a:bodyPr wrap="square">
            <a:spAutoFit/>
          </a:bodyPr>
          <a:lstStyle/>
          <a:p>
            <a:pPr indent="215900" algn="just"/>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khoảng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kỉ</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XIX( 1805- 1809).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tiêu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loại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lục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gồm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3254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dựa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theo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cốt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b="1" i="1" dirty="0">
                <a:solidFill>
                  <a:srgbClr val="000000"/>
                </a:solidFill>
                <a:latin typeface="Times New Roman" panose="02020603050405020304" pitchFamily="18" charset="0"/>
                <a:ea typeface="Times New Roman" panose="02020603050405020304" pitchFamily="18" charset="0"/>
              </a:rPr>
              <a:t>Kim </a:t>
            </a:r>
            <a:r>
              <a:rPr lang="en-US" sz="2400" b="1" i="1" dirty="0" err="1">
                <a:solidFill>
                  <a:srgbClr val="000000"/>
                </a:solidFill>
                <a:latin typeface="Times New Roman" panose="02020603050405020304" pitchFamily="18" charset="0"/>
                <a:ea typeface="Times New Roman" panose="02020603050405020304" pitchFamily="18" charset="0"/>
              </a:rPr>
              <a:t>Vân</a:t>
            </a:r>
            <a:r>
              <a:rPr lang="en-US" sz="2400" b="1" i="1"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Kiều</a:t>
            </a:r>
            <a:r>
              <a:rPr lang="en-US" sz="2400" b="1" i="1"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Thanh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Tâm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Tài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Quốc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Tuy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nhiên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phần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sáng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tạo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Nguyễn</a:t>
            </a:r>
            <a:r>
              <a:rPr lang="en-US" sz="2400" dirty="0">
                <a:solidFill>
                  <a:srgbClr val="000000"/>
                </a:solidFill>
                <a:latin typeface="Times New Roman" panose="02020603050405020304" pitchFamily="18" charset="0"/>
                <a:ea typeface="Times New Roman" panose="02020603050405020304" pitchFamily="18" charset="0"/>
              </a:rPr>
              <a:t> Du </a:t>
            </a:r>
            <a:r>
              <a:rPr lang="en-US" sz="2400" dirty="0" err="1">
                <a:solidFill>
                  <a:srgbClr val="000000"/>
                </a:solidFill>
                <a:latin typeface="Times New Roman" panose="02020603050405020304" pitchFamily="18" charset="0"/>
                <a:ea typeface="Times New Roman" panose="02020603050405020304" pitchFamily="18" charset="0"/>
              </a:rPr>
              <a:t>là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sức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lớn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mang</a:t>
            </a:r>
            <a:r>
              <a:rPr lang="en-US" sz="2400" dirty="0">
                <a:solidFill>
                  <a:srgbClr val="000000"/>
                </a:solidFill>
                <a:latin typeface="Times New Roman" panose="02020603050405020304" pitchFamily="18" charset="0"/>
                <a:ea typeface="Times New Roman" panose="02020603050405020304" pitchFamily="18" charset="0"/>
              </a:rPr>
              <a:t> ý </a:t>
            </a:r>
            <a:r>
              <a:rPr lang="en-US" sz="2400" dirty="0" err="1">
                <a:solidFill>
                  <a:srgbClr val="000000"/>
                </a:solidFill>
                <a:latin typeface="Times New Roman" panose="02020603050405020304" pitchFamily="18" charset="0"/>
                <a:ea typeface="Times New Roman" panose="02020603050405020304" pitchFamily="18" charset="0"/>
              </a:rPr>
              <a:t>nghĩa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quyết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định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thành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phẩm</a:t>
            </a:r>
            <a:endParaRPr lang="en-US" sz="2400" dirty="0"/>
          </a:p>
        </p:txBody>
      </p:sp>
      <p:sp>
        <p:nvSpPr>
          <p:cNvPr id="10" name="Rectangle 9"/>
          <p:cNvSpPr/>
          <p:nvPr/>
        </p:nvSpPr>
        <p:spPr>
          <a:xfrm>
            <a:off x="400386" y="3331699"/>
            <a:ext cx="1542410" cy="461665"/>
          </a:xfrm>
          <a:prstGeom prst="rect">
            <a:avLst/>
          </a:prstGeom>
        </p:spPr>
        <p:txBody>
          <a:bodyPr wrap="none">
            <a:spAutoFit/>
          </a:bodyPr>
          <a:lstStyle/>
          <a:p>
            <a:r>
              <a:rPr lang="en-US" sz="2400" b="1" i="1" dirty="0" smtClean="0">
                <a:latin typeface="Times New Roman" panose="02020603050405020304" pitchFamily="18" charset="0"/>
                <a:ea typeface="Times New Roman" panose="02020603050405020304" pitchFamily="18" charset="0"/>
              </a:rPr>
              <a:t>2. </a:t>
            </a:r>
            <a:r>
              <a:rPr lang="en-US" sz="2400" b="1" i="1" dirty="0" err="1" smtClean="0">
                <a:latin typeface="Times New Roman" panose="02020603050405020304" pitchFamily="18" charset="0"/>
                <a:ea typeface="Times New Roman" panose="02020603050405020304" pitchFamily="18" charset="0"/>
              </a:rPr>
              <a:t>Thể</a:t>
            </a:r>
            <a:r>
              <a:rPr lang="en-US" sz="2400" b="1" i="1" dirty="0" smtClean="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loại</a:t>
            </a:r>
            <a:endParaRPr lang="en-US" sz="2400" dirty="0"/>
          </a:p>
        </p:txBody>
      </p:sp>
      <p:sp>
        <p:nvSpPr>
          <p:cNvPr id="11" name="Rectangle 10"/>
          <p:cNvSpPr/>
          <p:nvPr/>
        </p:nvSpPr>
        <p:spPr>
          <a:xfrm>
            <a:off x="358590" y="3634222"/>
            <a:ext cx="10991273" cy="1938992"/>
          </a:xfrm>
          <a:prstGeom prst="rect">
            <a:avLst/>
          </a:prstGeom>
        </p:spPr>
        <p:txBody>
          <a:bodyPr wrap="square">
            <a:spAutoFit/>
          </a:bodyPr>
          <a:lstStyle/>
          <a:p>
            <a:r>
              <a:rPr lang="en-US" sz="2400" b="1" i="1" dirty="0" err="1">
                <a:solidFill>
                  <a:srgbClr val="000000"/>
                </a:solidFill>
                <a:latin typeface="Times New Roman" panose="02020603050405020304" pitchFamily="18" charset="0"/>
                <a:ea typeface="Times New Roman" panose="02020603050405020304" pitchFamily="18" charset="0"/>
              </a:rPr>
              <a:t>Truyện</a:t>
            </a:r>
            <a:r>
              <a:rPr lang="en-US" sz="2400" b="1" i="1"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loại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bằng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chữ</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khi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được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bàng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lục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bát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hai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loại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truyện</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nôm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bình</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dân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hầu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không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được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cơ</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gian</a:t>
            </a:r>
            <a:r>
              <a:rPr lang="en-US" sz="2400"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truyện</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Nôm</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bác</a:t>
            </a:r>
            <a:r>
              <a:rPr lang="en-US" sz="2400" i="1" dirty="0">
                <a:solidFill>
                  <a:srgbClr val="000000"/>
                </a:solidFill>
                <a:latin typeface="Times New Roman" panose="02020603050405020304" pitchFamily="18" charset="0"/>
                <a:ea typeface="Times New Roman" panose="02020603050405020304" pitchFamily="18" charset="0"/>
              </a:rPr>
              <a:t> </a:t>
            </a:r>
            <a:r>
              <a:rPr lang="en-US" sz="2400" i="1" dirty="0" err="1">
                <a:solidFill>
                  <a:srgbClr val="000000"/>
                </a:solidFill>
                <a:latin typeface="Times New Roman" panose="02020603050405020304" pitchFamily="18" charset="0"/>
                <a:ea typeface="Times New Roman" panose="02020603050405020304" pitchFamily="18" charset="0"/>
              </a:rPr>
              <a:t>học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phần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nhiều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được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cơ</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sở</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cốt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sẵn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văn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học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Quốc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hoặc</a:t>
            </a:r>
            <a:r>
              <a:rPr lang="en-US" sz="2400" dirty="0">
                <a:solidFill>
                  <a:srgbClr val="000000"/>
                </a:solidFill>
                <a:latin typeface="Times New Roman" panose="02020603050405020304" pitchFamily="18" charset="0"/>
                <a:ea typeface="Times New Roman" panose="02020603050405020304" pitchFamily="18" charset="0"/>
              </a:rPr>
              <a:t> do </a:t>
            </a:r>
            <a:r>
              <a:rPr lang="en-US" sz="2400" dirty="0" err="1">
                <a:solidFill>
                  <a:srgbClr val="000000"/>
                </a:solidFill>
                <a:latin typeface="Times New Roman" panose="02020603050405020304" pitchFamily="18" charset="0"/>
                <a:ea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sáng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tạo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ra.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phát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triển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mạnh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mẽ</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nhất</a:t>
            </a:r>
            <a:r>
              <a:rPr lang="en-US" sz="2400" dirty="0">
                <a:solidFill>
                  <a:srgbClr val="000000"/>
                </a:solidFill>
                <a:latin typeface="Times New Roman" panose="02020603050405020304" pitchFamily="18" charset="0"/>
                <a:ea typeface="Times New Roman" panose="02020603050405020304" pitchFamily="18" charset="0"/>
              </a:rPr>
              <a:t> ở </a:t>
            </a:r>
            <a:r>
              <a:rPr lang="en-US" sz="2400" dirty="0" err="1">
                <a:solidFill>
                  <a:srgbClr val="000000"/>
                </a:solidFill>
                <a:latin typeface="Times New Roman" panose="02020603050405020304" pitchFamily="18" charset="0"/>
                <a:ea typeface="Times New Roman" panose="02020603050405020304" pitchFamily="18" charset="0"/>
              </a:rPr>
              <a:t>nửa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cuối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ký</a:t>
            </a:r>
            <a:r>
              <a:rPr lang="en-US" sz="2400" dirty="0">
                <a:solidFill>
                  <a:srgbClr val="000000"/>
                </a:solidFill>
                <a:latin typeface="Times New Roman" panose="02020603050405020304" pitchFamily="18" charset="0"/>
                <a:ea typeface="Times New Roman" panose="02020603050405020304" pitchFamily="18" charset="0"/>
              </a:rPr>
              <a:t> XVIII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thế</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kỷ</a:t>
            </a:r>
            <a:r>
              <a:rPr lang="en-US" sz="2400" dirty="0">
                <a:solidFill>
                  <a:srgbClr val="000000"/>
                </a:solidFill>
                <a:latin typeface="Times New Roman" panose="02020603050405020304" pitchFamily="18" charset="0"/>
                <a:ea typeface="Times New Roman" panose="02020603050405020304" pitchFamily="18" charset="0"/>
              </a:rPr>
              <a:t> XIX.</a:t>
            </a:r>
            <a:endParaRPr lang="en-US" sz="2400" dirty="0"/>
          </a:p>
        </p:txBody>
      </p:sp>
      <p:sp>
        <p:nvSpPr>
          <p:cNvPr id="12" name="Rectangle 11"/>
          <p:cNvSpPr/>
          <p:nvPr/>
        </p:nvSpPr>
        <p:spPr>
          <a:xfrm>
            <a:off x="358590" y="5372303"/>
            <a:ext cx="2566728" cy="1569660"/>
          </a:xfrm>
          <a:prstGeom prst="rect">
            <a:avLst/>
          </a:prstGeom>
        </p:spPr>
        <p:txBody>
          <a:bodyPr wrap="none">
            <a:spAutoFit/>
          </a:bodyPr>
          <a:lstStyle/>
          <a:p>
            <a:r>
              <a:rPr lang="en-US" sz="2400" b="1" i="1" dirty="0" smtClean="0">
                <a:solidFill>
                  <a:srgbClr val="000000"/>
                </a:solidFill>
                <a:latin typeface="Times New Roman" panose="02020603050405020304" pitchFamily="18" charset="0"/>
                <a:ea typeface="Times New Roman" panose="02020603050405020304" pitchFamily="18" charset="0"/>
              </a:rPr>
              <a:t>3. </a:t>
            </a:r>
            <a:r>
              <a:rPr lang="en-US" sz="2400" b="1" i="1" dirty="0" err="1" smtClean="0">
                <a:solidFill>
                  <a:srgbClr val="000000"/>
                </a:solidFill>
                <a:latin typeface="Times New Roman" panose="02020603050405020304" pitchFamily="18" charset="0"/>
                <a:ea typeface="Times New Roman" panose="02020603050405020304" pitchFamily="18" charset="0"/>
              </a:rPr>
              <a:t>Tóm</a:t>
            </a:r>
            <a:r>
              <a:rPr lang="en-US" sz="2400" b="1" i="1" dirty="0" smtClean="0">
                <a:solidFill>
                  <a:srgbClr val="000000"/>
                </a:solidFill>
                <a:latin typeface="Times New Roman" panose="02020603050405020304" pitchFamily="18" charset="0"/>
                <a:ea typeface="Times New Roman" panose="02020603050405020304" pitchFamily="18" charset="0"/>
              </a:rPr>
              <a:t> </a:t>
            </a:r>
            <a:r>
              <a:rPr lang="en-US" sz="2400" b="1" i="1" dirty="0" err="1" smtClean="0">
                <a:solidFill>
                  <a:srgbClr val="000000"/>
                </a:solidFill>
                <a:latin typeface="Times New Roman" panose="02020603050405020304" pitchFamily="18" charset="0"/>
                <a:ea typeface="Times New Roman" panose="02020603050405020304" pitchFamily="18" charset="0"/>
              </a:rPr>
              <a:t>tắt</a:t>
            </a:r>
            <a:r>
              <a:rPr lang="en-US" sz="2400" b="1" i="1" dirty="0" smtClean="0">
                <a:solidFill>
                  <a:srgbClr val="000000"/>
                </a:solidFill>
                <a:latin typeface="Times New Roman" panose="02020603050405020304" pitchFamily="18" charset="0"/>
                <a:ea typeface="Times New Roman" panose="02020603050405020304" pitchFamily="18" charset="0"/>
              </a:rPr>
              <a:t>: 3 </a:t>
            </a:r>
            <a:r>
              <a:rPr lang="en-US" sz="2400" b="1" i="1" dirty="0" err="1" smtClean="0">
                <a:solidFill>
                  <a:srgbClr val="000000"/>
                </a:solidFill>
                <a:latin typeface="Times New Roman" panose="02020603050405020304" pitchFamily="18" charset="0"/>
                <a:ea typeface="Times New Roman" panose="02020603050405020304" pitchFamily="18" charset="0"/>
              </a:rPr>
              <a:t>phần</a:t>
            </a:r>
            <a:endParaRPr lang="en-US" sz="2400" b="1" i="1" dirty="0" smtClean="0">
              <a:solidFill>
                <a:srgbClr val="000000"/>
              </a:solidFill>
              <a:latin typeface="Times New Roman" panose="02020603050405020304" pitchFamily="18" charset="0"/>
              <a:ea typeface="Times New Roman" panose="02020603050405020304" pitchFamily="18" charset="0"/>
            </a:endParaRPr>
          </a:p>
          <a:p>
            <a:pPr marL="285750" indent="-285750">
              <a:buFontTx/>
              <a:buChar char="-"/>
            </a:pPr>
            <a:r>
              <a:rPr lang="en-US" sz="2400" i="1" dirty="0" err="1" smtClean="0">
                <a:solidFill>
                  <a:srgbClr val="000000"/>
                </a:solidFill>
                <a:latin typeface="Times New Roman" panose="02020603050405020304" pitchFamily="18" charset="0"/>
                <a:ea typeface="Times New Roman" panose="02020603050405020304" pitchFamily="18" charset="0"/>
              </a:rPr>
              <a:t>Gặp</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gỡ</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đính</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ước</a:t>
            </a:r>
            <a:endParaRPr lang="en-US" sz="2400" i="1" dirty="0" smtClean="0">
              <a:solidFill>
                <a:srgbClr val="000000"/>
              </a:solidFill>
              <a:latin typeface="Times New Roman" panose="02020603050405020304" pitchFamily="18" charset="0"/>
              <a:ea typeface="Times New Roman" panose="02020603050405020304" pitchFamily="18" charset="0"/>
            </a:endParaRPr>
          </a:p>
          <a:p>
            <a:pPr marL="285750" indent="-285750">
              <a:buFontTx/>
              <a:buChar char="-"/>
            </a:pPr>
            <a:r>
              <a:rPr lang="en-US" sz="2400" i="1" dirty="0" err="1" smtClean="0">
                <a:solidFill>
                  <a:srgbClr val="000000"/>
                </a:solidFill>
                <a:latin typeface="Times New Roman" panose="02020603050405020304" pitchFamily="18" charset="0"/>
                <a:ea typeface="Times New Roman" panose="02020603050405020304" pitchFamily="18" charset="0"/>
              </a:rPr>
              <a:t>Gia</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biến</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lưu</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lạc</a:t>
            </a:r>
            <a:endParaRPr lang="en-US" sz="2400" i="1" dirty="0" smtClean="0">
              <a:solidFill>
                <a:srgbClr val="000000"/>
              </a:solidFill>
              <a:latin typeface="Times New Roman" panose="02020603050405020304" pitchFamily="18" charset="0"/>
              <a:ea typeface="Times New Roman" panose="02020603050405020304" pitchFamily="18" charset="0"/>
            </a:endParaRPr>
          </a:p>
          <a:p>
            <a:pPr marL="285750" indent="-285750">
              <a:buFontTx/>
              <a:buChar char="-"/>
            </a:pPr>
            <a:r>
              <a:rPr lang="en-US" sz="2400" i="1" dirty="0" err="1" smtClean="0">
                <a:solidFill>
                  <a:srgbClr val="000000"/>
                </a:solidFill>
                <a:latin typeface="Times New Roman" panose="02020603050405020304" pitchFamily="18" charset="0"/>
                <a:ea typeface="Times New Roman" panose="02020603050405020304" pitchFamily="18" charset="0"/>
              </a:rPr>
              <a:t>Đoàn</a:t>
            </a:r>
            <a:r>
              <a:rPr lang="en-US" sz="2400" i="1" dirty="0" smtClean="0">
                <a:solidFill>
                  <a:srgbClr val="000000"/>
                </a:solidFill>
                <a:latin typeface="Times New Roman" panose="02020603050405020304" pitchFamily="18" charset="0"/>
                <a:ea typeface="Times New Roman" panose="02020603050405020304" pitchFamily="18" charset="0"/>
              </a:rPr>
              <a:t> </a:t>
            </a:r>
            <a:r>
              <a:rPr lang="en-US" sz="2400" i="1" dirty="0" err="1" smtClean="0">
                <a:solidFill>
                  <a:srgbClr val="000000"/>
                </a:solidFill>
                <a:latin typeface="Times New Roman" panose="02020603050405020304" pitchFamily="18" charset="0"/>
                <a:ea typeface="Times New Roman" panose="02020603050405020304" pitchFamily="18" charset="0"/>
              </a:rPr>
              <a:t>tụ</a:t>
            </a:r>
            <a:r>
              <a:rPr lang="en-US" sz="2400" dirty="0" smtClean="0">
                <a:solidFill>
                  <a:srgbClr val="000000"/>
                </a:solidFill>
                <a:latin typeface="Times New Roman" panose="02020603050405020304" pitchFamily="18" charset="0"/>
                <a:ea typeface="Times New Roman" panose="02020603050405020304" pitchFamily="18" charset="0"/>
              </a:rPr>
              <a:t> </a:t>
            </a:r>
            <a:endParaRPr lang="en-US" sz="2400" dirty="0"/>
          </a:p>
        </p:txBody>
      </p:sp>
      <p:sp>
        <p:nvSpPr>
          <p:cNvPr id="13" name="Right Brace 12"/>
          <p:cNvSpPr/>
          <p:nvPr/>
        </p:nvSpPr>
        <p:spPr>
          <a:xfrm>
            <a:off x="2588548" y="4692768"/>
            <a:ext cx="458154" cy="113537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Tree>
    <p:extLst>
      <p:ext uri="{BB962C8B-B14F-4D97-AF65-F5344CB8AC3E}">
        <p14:creationId xmlns:p14="http://schemas.microsoft.com/office/powerpoint/2010/main" val="8938662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401" y="251752"/>
            <a:ext cx="2605200" cy="461665"/>
          </a:xfrm>
          <a:prstGeom prst="rect">
            <a:avLst/>
          </a:prstGeom>
        </p:spPr>
        <p:txBody>
          <a:bodyPr wrap="none">
            <a:spAutoFit/>
          </a:bodyPr>
          <a:lstStyle/>
          <a:p>
            <a:r>
              <a:rPr lang="fr-FR" sz="2400" b="1" i="1" dirty="0" smtClean="0">
                <a:solidFill>
                  <a:srgbClr val="000000"/>
                </a:solidFill>
                <a:latin typeface="Times New Roman" panose="02020603050405020304" pitchFamily="18" charset="0"/>
                <a:ea typeface="Times New Roman" panose="02020603050405020304" pitchFamily="18" charset="0"/>
              </a:rPr>
              <a:t>4. Ý </a:t>
            </a:r>
            <a:r>
              <a:rPr lang="fr-FR" sz="2400" b="1" i="1" dirty="0" err="1">
                <a:solidFill>
                  <a:srgbClr val="000000"/>
                </a:solidFill>
                <a:latin typeface="Times New Roman" panose="02020603050405020304" pitchFamily="18" charset="0"/>
                <a:ea typeface="Times New Roman" panose="02020603050405020304" pitchFamily="18" charset="0"/>
              </a:rPr>
              <a:t>nghĩa</a:t>
            </a:r>
            <a:r>
              <a:rPr lang="fr-FR" sz="2400" b="1" i="1" dirty="0">
                <a:solidFill>
                  <a:srgbClr val="000000"/>
                </a:solidFill>
                <a:latin typeface="Times New Roman" panose="02020603050405020304" pitchFamily="18" charset="0"/>
                <a:ea typeface="Times New Roman" panose="02020603050405020304" pitchFamily="18" charset="0"/>
              </a:rPr>
              <a:t> </a:t>
            </a:r>
            <a:r>
              <a:rPr lang="fr-FR" sz="2400" b="1" i="1" dirty="0" err="1">
                <a:solidFill>
                  <a:srgbClr val="000000"/>
                </a:solidFill>
                <a:latin typeface="Times New Roman" panose="02020603050405020304" pitchFamily="18" charset="0"/>
                <a:ea typeface="Times New Roman" panose="02020603050405020304" pitchFamily="18" charset="0"/>
              </a:rPr>
              <a:t>nhan</a:t>
            </a:r>
            <a:r>
              <a:rPr lang="fr-FR" sz="2400" b="1" i="1" dirty="0">
                <a:solidFill>
                  <a:srgbClr val="000000"/>
                </a:solidFill>
                <a:latin typeface="Times New Roman" panose="02020603050405020304" pitchFamily="18" charset="0"/>
                <a:ea typeface="Times New Roman" panose="02020603050405020304" pitchFamily="18" charset="0"/>
              </a:rPr>
              <a:t> </a:t>
            </a:r>
            <a:r>
              <a:rPr lang="fr-FR" sz="2400" b="1" i="1" dirty="0" err="1">
                <a:solidFill>
                  <a:srgbClr val="000000"/>
                </a:solidFill>
                <a:latin typeface="Times New Roman" panose="02020603050405020304" pitchFamily="18" charset="0"/>
                <a:ea typeface="Times New Roman" panose="02020603050405020304" pitchFamily="18" charset="0"/>
              </a:rPr>
              <a:t>đề</a:t>
            </a:r>
            <a:endParaRPr lang="en-US" sz="2400" dirty="0"/>
          </a:p>
        </p:txBody>
      </p:sp>
      <p:sp>
        <p:nvSpPr>
          <p:cNvPr id="5" name="Rectangle 4"/>
          <p:cNvSpPr/>
          <p:nvPr/>
        </p:nvSpPr>
        <p:spPr>
          <a:xfrm>
            <a:off x="379251" y="684645"/>
            <a:ext cx="11499272" cy="2308324"/>
          </a:xfrm>
          <a:prstGeom prst="rect">
            <a:avLst/>
          </a:prstGeom>
        </p:spPr>
        <p:txBody>
          <a:bodyPr wrap="square">
            <a:spAutoFit/>
          </a:bodyPr>
          <a:lstStyle/>
          <a:p>
            <a:pPr indent="215900" algn="just"/>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hán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Kim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Kim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tân</a:t>
            </a:r>
            <a:r>
              <a:rPr lang="en-US"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kêu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mới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nỗi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đứt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ruột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lộ</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đề</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kêu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cứu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phụ</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r>
              <a:rPr lang="en-US" sz="2400"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Tên</a:t>
            </a:r>
            <a:r>
              <a:rPr lang="en-US" sz="2400" b="1" i="1"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chữ</a:t>
            </a:r>
            <a:r>
              <a:rPr lang="en-US" sz="2400" b="1" i="1"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nôm</a:t>
            </a:r>
            <a:r>
              <a:rPr lang="en-US" sz="2400"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Truyện</a:t>
            </a:r>
            <a:r>
              <a:rPr lang="en-US" sz="2400" b="1" i="1" dirty="0">
                <a:solidFill>
                  <a:srgbClr val="000000"/>
                </a:solidFill>
                <a:latin typeface="Times New Roman" panose="02020603050405020304" pitchFamily="18" charset="0"/>
                <a:ea typeface="Times New Roman" panose="02020603050405020304" pitchFamily="18" charset="0"/>
              </a:rPr>
              <a:t> </a:t>
            </a:r>
            <a:r>
              <a:rPr lang="en-US" sz="2400" b="1" i="1" dirty="0" err="1">
                <a:solidFill>
                  <a:srgbClr val="000000"/>
                </a:solidFill>
                <a:latin typeface="Times New Roman" panose="02020603050405020304" pitchFamily="18" charset="0"/>
                <a:ea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Tên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vật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chính</a:t>
            </a:r>
            <a:r>
              <a:rPr lang="en-US" sz="2400" dirty="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Thuý</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rPr>
              <a:t> (do </a:t>
            </a:r>
            <a:r>
              <a:rPr lang="en-US" sz="2400" dirty="0" err="1">
                <a:solidFill>
                  <a:srgbClr val="000000"/>
                </a:solidFill>
                <a:latin typeface="Times New Roman" panose="02020603050405020304" pitchFamily="18" charset="0"/>
                <a:ea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dân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đặt</a:t>
            </a:r>
            <a:r>
              <a:rPr lang="en-US" sz="2400" dirty="0">
                <a:solidFill>
                  <a:srgbClr val="000000"/>
                </a:solidFill>
                <a:latin typeface="Times New Roman" panose="02020603050405020304" pitchFamily="18" charset="0"/>
                <a:ea typeface="Times New Roman" panose="02020603050405020304" pitchFamily="18" charset="0"/>
              </a:rPr>
              <a:t>).</a:t>
            </a:r>
            <a:endParaRPr lang="en-US" sz="2400" dirty="0"/>
          </a:p>
        </p:txBody>
      </p:sp>
      <p:sp>
        <p:nvSpPr>
          <p:cNvPr id="6" name="Rectangle 5"/>
          <p:cNvSpPr/>
          <p:nvPr/>
        </p:nvSpPr>
        <p:spPr>
          <a:xfrm>
            <a:off x="379251" y="2992969"/>
            <a:ext cx="4917578" cy="461665"/>
          </a:xfrm>
          <a:prstGeom prst="rect">
            <a:avLst/>
          </a:prstGeom>
        </p:spPr>
        <p:txBody>
          <a:bodyPr wrap="square">
            <a:spAutoFit/>
          </a:bodyPr>
          <a:lstStyle/>
          <a:p>
            <a:r>
              <a:rPr lang="en-US" sz="2400" b="1" i="1" dirty="0" smtClean="0">
                <a:latin typeface="Times New Roman" panose="02020603050405020304" pitchFamily="18" charset="0"/>
                <a:ea typeface="Times New Roman" panose="02020603050405020304" pitchFamily="18" charset="0"/>
              </a:rPr>
              <a:t>5. </a:t>
            </a:r>
            <a:r>
              <a:rPr lang="en-US" sz="2400" b="1" i="1" dirty="0" err="1" smtClean="0">
                <a:latin typeface="Times New Roman" panose="02020603050405020304" pitchFamily="18" charset="0"/>
                <a:ea typeface="Times New Roman" panose="02020603050405020304" pitchFamily="18" charset="0"/>
              </a:rPr>
              <a:t>Giá</a:t>
            </a:r>
            <a:r>
              <a:rPr lang="en-US" sz="2400" b="1" i="1" dirty="0" smtClean="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trị</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nội</a:t>
            </a:r>
            <a:r>
              <a:rPr lang="en-US" sz="2400" b="1" i="1" dirty="0">
                <a:latin typeface="Times New Roman" panose="02020603050405020304" pitchFamily="18" charset="0"/>
                <a:ea typeface="Times New Roman" panose="02020603050405020304" pitchFamily="18" charset="0"/>
              </a:rPr>
              <a:t> </a:t>
            </a:r>
            <a:r>
              <a:rPr lang="en-US" sz="2400" b="1" i="1" dirty="0" smtClean="0">
                <a:latin typeface="Times New Roman" panose="02020603050405020304" pitchFamily="18" charset="0"/>
                <a:ea typeface="Times New Roman" panose="02020603050405020304" pitchFamily="18" charset="0"/>
              </a:rPr>
              <a:t>dung - </a:t>
            </a:r>
            <a:r>
              <a:rPr lang="en-US" sz="2400" b="1" i="1" dirty="0" err="1" smtClean="0">
                <a:latin typeface="Times New Roman" panose="02020603050405020304" pitchFamily="18" charset="0"/>
                <a:ea typeface="Times New Roman" panose="02020603050405020304" pitchFamily="18" charset="0"/>
              </a:rPr>
              <a:t>nghệ</a:t>
            </a:r>
            <a:r>
              <a:rPr lang="en-US" sz="2400" b="1" i="1" dirty="0" smtClean="0">
                <a:latin typeface="Times New Roman" panose="02020603050405020304" pitchFamily="18" charset="0"/>
                <a:ea typeface="Times New Roman" panose="02020603050405020304" pitchFamily="18" charset="0"/>
              </a:rPr>
              <a:t> </a:t>
            </a:r>
            <a:r>
              <a:rPr lang="en-US" sz="2400" b="1" i="1" dirty="0" err="1" smtClean="0">
                <a:latin typeface="Times New Roman" panose="02020603050405020304" pitchFamily="18" charset="0"/>
                <a:ea typeface="Times New Roman" panose="02020603050405020304" pitchFamily="18" charset="0"/>
              </a:rPr>
              <a:t>thuật</a:t>
            </a:r>
            <a:endParaRPr lang="en-US" sz="2400" dirty="0" smtClean="0"/>
          </a:p>
        </p:txBody>
      </p:sp>
      <p:sp>
        <p:nvSpPr>
          <p:cNvPr id="7" name="Rectangle 6"/>
          <p:cNvSpPr/>
          <p:nvPr/>
        </p:nvSpPr>
        <p:spPr>
          <a:xfrm>
            <a:off x="379251" y="3373228"/>
            <a:ext cx="11524508" cy="830997"/>
          </a:xfrm>
          <a:prstGeom prst="rect">
            <a:avLst/>
          </a:prstGeom>
        </p:spPr>
        <p:txBody>
          <a:bodyPr wrap="square">
            <a:spAutoFit/>
          </a:bodyPr>
          <a:lstStyle/>
          <a:p>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Nội</a:t>
            </a:r>
            <a:r>
              <a:rPr lang="en-US" sz="2400" dirty="0" smtClean="0">
                <a:solidFill>
                  <a:srgbClr val="000000"/>
                </a:solidFill>
                <a:latin typeface="Times New Roman" panose="02020603050405020304" pitchFamily="18" charset="0"/>
                <a:ea typeface="Times New Roman" panose="02020603050405020304" pitchFamily="18" charset="0"/>
              </a:rPr>
              <a:t> dung: Ca </a:t>
            </a:r>
            <a:r>
              <a:rPr lang="en-US" sz="2400" dirty="0" err="1" smtClean="0">
                <a:solidFill>
                  <a:srgbClr val="000000"/>
                </a:solidFill>
                <a:latin typeface="Times New Roman" panose="02020603050405020304" pitchFamily="18" charset="0"/>
                <a:ea typeface="Times New Roman" panose="02020603050405020304" pitchFamily="18" charset="0"/>
              </a:rPr>
              <a:t>ngợi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vẻ</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đẹp</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tài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năng</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của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người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phụ</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nữ</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trong</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xã</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hội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phong</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kiến</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đồng</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thời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thể</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hiện</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tấm</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lòng</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cảm</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thương</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sâu</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sắc</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của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tác</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giả</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với</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số</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phận</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của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họ</a:t>
            </a:r>
            <a:endParaRPr lang="en-US" sz="2400" dirty="0"/>
          </a:p>
        </p:txBody>
      </p:sp>
      <p:sp>
        <p:nvSpPr>
          <p:cNvPr id="9" name="Rectangle 8"/>
          <p:cNvSpPr/>
          <p:nvPr/>
        </p:nvSpPr>
        <p:spPr>
          <a:xfrm>
            <a:off x="129870" y="4019559"/>
            <a:ext cx="11524508" cy="2308324"/>
          </a:xfrm>
          <a:prstGeom prst="rect">
            <a:avLst/>
          </a:prstGeom>
        </p:spPr>
        <p:txBody>
          <a:bodyPr wrap="square">
            <a:spAutoFit/>
          </a:bodyPr>
          <a:lstStyle/>
          <a:p>
            <a:pPr indent="215900" algn="just"/>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Nghệ</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215900" algn="just"/>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loại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Chuyển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xuôi</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lục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lục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bát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tộc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gồm</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3254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Nghệ</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xây</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thiên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nhiên</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bút</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ngụ</a:t>
            </a:r>
            <a:r>
              <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bút</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panose="020B7200000000000000" pitchFamily="34" charset="0"/>
              <a:ea typeface="Times New Roman" panose="02020603050405020304" pitchFamily="18" charset="0"/>
              <a:cs typeface="Times New Roman" panose="02020603050405020304" pitchFamily="18" charset="0"/>
            </a:endParaRPr>
          </a:p>
          <a:p>
            <a:r>
              <a:rPr lang="en-US" sz="2400" dirty="0">
                <a:solidFill>
                  <a:srgbClr val="000000"/>
                </a:solidFill>
                <a:latin typeface="Times New Roman" panose="02020603050405020304" pitchFamily="18" charset="0"/>
                <a:ea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Ngôn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ngữ</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Truyện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Kiều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đạt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tới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đỉnh</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cao</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của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ngôn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ngữ</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nghệ</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thuật</a:t>
            </a:r>
            <a:r>
              <a:rPr lang="en-US" sz="2400" dirty="0">
                <a:solidFill>
                  <a:srgbClr val="000000"/>
                </a:solidFill>
                <a:latin typeface="Times New Roman" panose="02020603050405020304" pitchFamily="18" charset="0"/>
                <a:ea typeface="Times New Roman" panose="02020603050405020304" pitchFamily="18" charset="0"/>
              </a:rPr>
              <a:t>.</a:t>
            </a:r>
            <a:endParaRPr lang="en-US" sz="2400" dirty="0"/>
          </a:p>
        </p:txBody>
      </p:sp>
    </p:spTree>
    <p:extLst>
      <p:ext uri="{BB962C8B-B14F-4D97-AF65-F5344CB8AC3E}">
        <p14:creationId xmlns:p14="http://schemas.microsoft.com/office/powerpoint/2010/main" val="42591963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8764" y="391356"/>
            <a:ext cx="11176000" cy="5632311"/>
          </a:xfrm>
          <a:prstGeom prst="rect">
            <a:avLst/>
          </a:prstGeom>
        </p:spPr>
        <p:txBody>
          <a:bodyPr wrap="square">
            <a:spAutoFit/>
          </a:bodyPr>
          <a:lstStyle/>
          <a:p>
            <a:pPr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KIẾN THỨC TRỌNG TÂM+ LUYỆN ĐỀ :</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nằm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mở</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gặp</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gỡ</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đính</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thiệu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đình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cục</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trích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4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thiệu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quát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cuối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trị</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nội</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nghệ</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nội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khắc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rõ</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nét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tuyệt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mĩ</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ngợi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dự</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kiếp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hứng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diện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thuộc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kiểu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tưởng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khắc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tưởng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bút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lấy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nổi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chi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chủ</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yếu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biện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đòn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bẩy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nổi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65941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81" y="345450"/>
            <a:ext cx="11582064" cy="5940088"/>
          </a:xfrm>
          <a:prstGeom prst="rect">
            <a:avLst/>
          </a:prstGeom>
        </p:spPr>
        <p:txBody>
          <a:bodyPr wrap="square">
            <a:spAutoFit/>
          </a:bodyPr>
          <a:lstStyle/>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Phân</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tích</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thiệu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quát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bút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duyên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dáng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trắng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nữ</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chị</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Mai </a:t>
            </a:r>
            <a:r>
              <a:rPr lang="en-US" sz="2000"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cốt</a:t>
            </a:r>
            <a:r>
              <a:rPr lang="en-US"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tuyết</a:t>
            </a:r>
            <a:r>
              <a:rPr lang="en-US"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tinh</a:t>
            </a:r>
            <a:r>
              <a:rPr lang="en-US"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thần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cốt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thần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tuyết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hảo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vẹn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riêng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tiếp</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mở</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vừa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thiệu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vừa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quát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Hai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sang,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bút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so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trăng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mây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tuyết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ngọc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kê</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Thúy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toàn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vẹn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nét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tóc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nụ</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giọng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phong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ứng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xử</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nghiêm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đứng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đắn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chi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nhờ</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bổ</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so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ẩn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bức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so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ẩn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ngôn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ngữ</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chọn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lọc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chau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chuốt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phúc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hậu</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trăng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lông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nét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miệng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cười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thắm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giọng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trẻo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răng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ngọc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mái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tóc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óng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ả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mây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trắng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mịn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tuyết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khuôn</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trăng</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màu</a:t>
            </a:r>
            <a:r>
              <a:rPr lang="en-US" sz="20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mĩ</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nhiên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hoà</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hợp</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êm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đềm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xung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quanh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mây</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thua</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tuyết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nhường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hẳn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điềm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đạm</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bình</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yên</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sóng</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gió</a:t>
            </a:r>
            <a:r>
              <a:rPr lang="en-US"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1851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64059"/>
            <a:ext cx="12099636" cy="6463308"/>
          </a:xfrm>
          <a:prstGeom prst="rect">
            <a:avLst/>
          </a:prstGeom>
        </p:spPr>
        <p:txBody>
          <a:bodyPr wrap="square">
            <a:spAutoFit/>
          </a:bodyPr>
          <a:lstStyle/>
          <a:p>
            <a:pPr indent="215900" algn="just"/>
            <a:r>
              <a:rPr lang="en-US"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12 </a:t>
            </a:r>
            <a:r>
              <a:rPr lang="en-US"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tiếp</a:t>
            </a:r>
            <a:r>
              <a:rPr lang="en-US"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quát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điểm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càng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sảo</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sảo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tuệ</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mặn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thuỷ</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xuân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sơn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liễu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bức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đôi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mắt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Làn</a:t>
            </a:r>
            <a:r>
              <a:rPr lang="en-US"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thuỷ</a:t>
            </a:r>
            <a:r>
              <a:rPr lang="en-US"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nét</a:t>
            </a:r>
            <a:r>
              <a:rPr lang="en-US"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xuân</a:t>
            </a:r>
            <a:r>
              <a:rPr lang="en-US"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sơn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ước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thời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ẩn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đôi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mắt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long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mùa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đôi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lông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mày</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tú</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nét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mùa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xuân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Đôi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mắt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cửa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sổ</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tuệ</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đôi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mắt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lối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điểm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nhãn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tuyệt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ghen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liễu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hờn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nghiêng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đổ</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trực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ghen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ghét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đố</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kị</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hay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ngưỡng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say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mê</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đây</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sâu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sức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quyến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rũ</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cuốn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hút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lùng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tiềm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ẩn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chất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bên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biệt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nhan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dành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mực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minh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minh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vốn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sẵn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trời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đạt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mức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tưởng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quan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niệm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thẩm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mĩ</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phong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đủ</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cầm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Pha</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hoạ</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đủ</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mùi</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ngâm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đàn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sở</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trường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năng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khiếu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riêng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lầu</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bậc</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ngũ</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âm</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riêng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ăn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đứt</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cầm</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trương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vậy</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giỏi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đàn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mện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tiếng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trái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sầu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Khúc</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tay</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lựa</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nên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thiên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bạc</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càng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não</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bức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ghen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ghét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vẻ</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đẹp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đố</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kị</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hoa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trí</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tuệ</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thiên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bẩm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bậc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đủ</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mùi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sầu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đa</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khiến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tránh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khỏi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nghiệt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éo</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le,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khổ</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bởi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khéo</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ghét</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nhau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Trời</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xanh</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quen</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thói</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đánh</a:t>
            </a:r>
            <a:r>
              <a:rPr lang="en-US"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ghen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hẳn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nhan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smtClean="0">
              <a:latin typeface=".VnTime" panose="020B7200000000000000" pitchFamily="34" charset="0"/>
              <a:ea typeface="Times New Roman" panose="02020603050405020304" pitchFamily="18" charset="0"/>
              <a:cs typeface="Times New Roman" panose="02020603050405020304" pitchFamily="18" charset="0"/>
            </a:endParaRPr>
          </a:p>
          <a:p>
            <a:pPr indent="215900" algn="just"/>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nói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tinh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tế</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miêu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trước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nổi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bật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dung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Thuý</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ngợi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đậm</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nhạt</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nhau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mỗi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dành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bốn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dành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12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Vân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nhan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tài</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đều</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tả</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thủ</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đòn</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bẩy</a:t>
            </a:r>
            <a:r>
              <a:rPr lang="en-US"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6291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3929</Words>
  <Application>Microsoft Office PowerPoint</Application>
  <PresentationFormat>Widescreen</PresentationFormat>
  <Paragraphs>369</Paragraphs>
  <Slides>34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MS Gothic</vt:lpstr>
      <vt:lpstr>.VnBook-Antiqua</vt: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dc:creator>
  <cp:lastModifiedBy>X</cp:lastModifiedBy>
  <cp:revision>11</cp:revision>
  <dcterms:created xsi:type="dcterms:W3CDTF">2021-05-09T02:13:17Z</dcterms:created>
  <dcterms:modified xsi:type="dcterms:W3CDTF">2022-10-20T14:01:02Z</dcterms:modified>
</cp:coreProperties>
</file>