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79" r:id="rId2"/>
    <p:sldId id="264" r:id="rId3"/>
    <p:sldId id="258" r:id="rId4"/>
    <p:sldId id="265" r:id="rId5"/>
    <p:sldId id="259" r:id="rId6"/>
    <p:sldId id="260" r:id="rId7"/>
    <p:sldId id="257" r:id="rId8"/>
    <p:sldId id="261" r:id="rId9"/>
    <p:sldId id="263" r:id="rId10"/>
    <p:sldId id="266" r:id="rId11"/>
    <p:sldId id="267" r:id="rId12"/>
    <p:sldId id="269" r:id="rId13"/>
    <p:sldId id="270" r:id="rId14"/>
    <p:sldId id="273" r:id="rId15"/>
    <p:sldId id="271" r:id="rId16"/>
    <p:sldId id="272" r:id="rId17"/>
    <p:sldId id="274" r:id="rId18"/>
    <p:sldId id="275" r:id="rId19"/>
    <p:sldId id="276" r:id="rId20"/>
    <p:sldId id="277" r:id="rId21"/>
    <p:sldId id="278" r:id="rId22"/>
    <p:sldId id="280" r:id="rId23"/>
    <p:sldId id="281" r:id="rId24"/>
    <p:sldId id="282" r:id="rId25"/>
    <p:sldId id="283" r:id="rId26"/>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7"/>
    <a:srgbClr val="FFF2CD"/>
    <a:srgbClr val="ED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A276B-BB1C-4EAD-8001-F78C97F9D067}"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33F2B-47BD-47C5-9E17-A5CA05640774}" type="slidenum">
              <a:rPr lang="en-US" smtClean="0"/>
              <a:t>‹#›</a:t>
            </a:fld>
            <a:endParaRPr lang="en-US"/>
          </a:p>
        </p:txBody>
      </p:sp>
    </p:spTree>
    <p:extLst>
      <p:ext uri="{BB962C8B-B14F-4D97-AF65-F5344CB8AC3E}">
        <p14:creationId xmlns:p14="http://schemas.microsoft.com/office/powerpoint/2010/main" val="200292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33F2B-47BD-47C5-9E17-A5CA05640774}" type="slidenum">
              <a:rPr lang="en-US" smtClean="0"/>
              <a:t>1</a:t>
            </a:fld>
            <a:endParaRPr lang="en-US"/>
          </a:p>
        </p:txBody>
      </p:sp>
    </p:spTree>
    <p:extLst>
      <p:ext uri="{BB962C8B-B14F-4D97-AF65-F5344CB8AC3E}">
        <p14:creationId xmlns:p14="http://schemas.microsoft.com/office/powerpoint/2010/main" val="40376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33F2B-47BD-47C5-9E17-A5CA05640774}" type="slidenum">
              <a:rPr lang="en-US" smtClean="0"/>
              <a:t>9</a:t>
            </a:fld>
            <a:endParaRPr lang="en-US"/>
          </a:p>
        </p:txBody>
      </p:sp>
    </p:spTree>
    <p:extLst>
      <p:ext uri="{BB962C8B-B14F-4D97-AF65-F5344CB8AC3E}">
        <p14:creationId xmlns:p14="http://schemas.microsoft.com/office/powerpoint/2010/main" val="350259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33F2B-47BD-47C5-9E17-A5CA05640774}" type="slidenum">
              <a:rPr lang="en-US" smtClean="0"/>
              <a:t>18</a:t>
            </a:fld>
            <a:endParaRPr lang="en-US"/>
          </a:p>
        </p:txBody>
      </p:sp>
    </p:spTree>
    <p:extLst>
      <p:ext uri="{BB962C8B-B14F-4D97-AF65-F5344CB8AC3E}">
        <p14:creationId xmlns:p14="http://schemas.microsoft.com/office/powerpoint/2010/main" val="407020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2.svg"/><Relationship Id="rId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6.svg"/><Relationship Id="rId7"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0.jpeg"/><Relationship Id="rId5" Type="http://schemas.openxmlformats.org/officeDocument/2006/relationships/image" Target="../media/image2.svg"/><Relationship Id="rId10"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6.svg"/><Relationship Id="rId7"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0.jpeg"/><Relationship Id="rId5" Type="http://schemas.openxmlformats.org/officeDocument/2006/relationships/image" Target="../media/image2.svg"/><Relationship Id="rId10"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svg"/><Relationship Id="rId7" Type="http://schemas.openxmlformats.org/officeDocument/2006/relationships/image" Target="../media/image5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5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3" Type="http://schemas.openxmlformats.org/officeDocument/2006/relationships/image" Target="../media/image44.svg"/><Relationship Id="rId7" Type="http://schemas.openxmlformats.org/officeDocument/2006/relationships/image" Target="../media/image59.svg"/><Relationship Id="rId12"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2.svg"/><Relationship Id="rId5" Type="http://schemas.openxmlformats.org/officeDocument/2006/relationships/image" Target="../media/image57.sv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0.png"/><Relationship Id="rId10" Type="http://schemas.openxmlformats.org/officeDocument/2006/relationships/image" Target="../media/image61.png"/><Relationship Id="rId4" Type="http://schemas.openxmlformats.org/officeDocument/2006/relationships/image" Target="../media/image8.sv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0.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svg"/><Relationship Id="rId7" Type="http://schemas.openxmlformats.org/officeDocument/2006/relationships/image" Target="../media/image4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2.svg"/><Relationship Id="rId10" Type="http://schemas.openxmlformats.org/officeDocument/2006/relationships/image" Target="../media/image64.svg"/><Relationship Id="rId4" Type="http://schemas.openxmlformats.org/officeDocument/2006/relationships/image" Target="../media/image11.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44.svg"/><Relationship Id="rId5" Type="http://schemas.openxmlformats.org/officeDocument/2006/relationships/image" Target="../media/image68.svg"/><Relationship Id="rId10" Type="http://schemas.openxmlformats.org/officeDocument/2006/relationships/image" Target="../media/image43.png"/><Relationship Id="rId4" Type="http://schemas.openxmlformats.org/officeDocument/2006/relationships/image" Target="../media/image67.png"/><Relationship Id="rId9" Type="http://schemas.openxmlformats.org/officeDocument/2006/relationships/image" Target="../media/image2.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sv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sv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png"/><Relationship Id="rId7" Type="http://schemas.openxmlformats.org/officeDocument/2006/relationships/image" Target="../media/image41.png"/><Relationship Id="rId12"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1.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4.sv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a:off x="16710766" y="8953500"/>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26"/>
          <p:cNvSpPr/>
          <p:nvPr/>
        </p:nvSpPr>
        <p:spPr>
          <a:xfrm>
            <a:off x="0" y="48167"/>
            <a:ext cx="2286000" cy="914400"/>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7"/>
          <p:cNvSpPr/>
          <p:nvPr/>
        </p:nvSpPr>
        <p:spPr>
          <a:xfrm>
            <a:off x="-370114" y="9324431"/>
            <a:ext cx="1725311" cy="914401"/>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31"/>
          <p:cNvSpPr/>
          <p:nvPr/>
        </p:nvSpPr>
        <p:spPr>
          <a:xfrm>
            <a:off x="16710767" y="-114300"/>
            <a:ext cx="1577233" cy="1901195"/>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66D7814-0D24-5DBF-7574-694C6FDDEB12}"/>
              </a:ext>
            </a:extLst>
          </p:cNvPr>
          <p:cNvSpPr txBox="1"/>
          <p:nvPr/>
        </p:nvSpPr>
        <p:spPr>
          <a:xfrm>
            <a:off x="605822" y="3540848"/>
            <a:ext cx="17076355" cy="3205301"/>
          </a:xfrm>
          <a:prstGeom prst="rect">
            <a:avLst/>
          </a:prstGeom>
        </p:spPr>
        <p:txBody>
          <a:bodyPr wrap="square" lIns="0" tIns="0" rIns="0" bIns="0" rtlCol="0" anchor="t">
            <a:spAutoFit/>
          </a:bodyPr>
          <a:lstStyle/>
          <a:p>
            <a:pPr algn="ctr">
              <a:lnSpc>
                <a:spcPct val="150000"/>
              </a:lnSpc>
            </a:pPr>
            <a:r>
              <a:rPr lang="en-US" sz="7400" b="1">
                <a:solidFill>
                  <a:schemeClr val="bg2">
                    <a:lumMod val="10000"/>
                  </a:schemeClr>
                </a:solidFill>
                <a:latin typeface="Arial" panose="020B0604020202020204" pitchFamily="34" charset="0"/>
                <a:cs typeface="Arial" panose="020B0604020202020204" pitchFamily="34" charset="0"/>
              </a:rPr>
              <a:t>THÂN MẾN CHÀO </a:t>
            </a:r>
            <a:r>
              <a:rPr lang="en-US" sz="7400" b="1" dirty="0">
                <a:solidFill>
                  <a:schemeClr val="bg2">
                    <a:lumMod val="10000"/>
                  </a:schemeClr>
                </a:solidFill>
                <a:latin typeface="Arial" panose="020B0604020202020204" pitchFamily="34" charset="0"/>
                <a:cs typeface="Arial" panose="020B0604020202020204" pitchFamily="34" charset="0"/>
              </a:rPr>
              <a:t>MỪNG </a:t>
            </a:r>
            <a:r>
              <a:rPr lang="en-US" sz="7400" b="1">
                <a:solidFill>
                  <a:schemeClr val="bg2">
                    <a:lumMod val="10000"/>
                  </a:schemeClr>
                </a:solidFill>
                <a:latin typeface="Arial" panose="020B0604020202020204" pitchFamily="34" charset="0"/>
                <a:cs typeface="Arial" panose="020B0604020202020204" pitchFamily="34" charset="0"/>
              </a:rPr>
              <a:t>CÁC EM HỌC SINH </a:t>
            </a:r>
            <a:r>
              <a:rPr lang="en-US" sz="7400" b="1" dirty="0">
                <a:solidFill>
                  <a:schemeClr val="bg2">
                    <a:lumMod val="10000"/>
                  </a:schemeClr>
                </a:solidFill>
                <a:latin typeface="Arial" panose="020B0604020202020204" pitchFamily="34" charset="0"/>
                <a:cs typeface="Arial" panose="020B0604020202020204" pitchFamily="34" charset="0"/>
              </a:rPr>
              <a:t>ĐẾN VỚI TIẾT </a:t>
            </a:r>
            <a:r>
              <a:rPr lang="en-US" sz="7400" b="1">
                <a:solidFill>
                  <a:schemeClr val="bg2">
                    <a:lumMod val="10000"/>
                  </a:schemeClr>
                </a:solidFill>
                <a:latin typeface="Arial" panose="020B0604020202020204" pitchFamily="34" charset="0"/>
                <a:cs typeface="Arial" panose="020B0604020202020204" pitchFamily="34" charset="0"/>
              </a:rPr>
              <a:t>HỌC MỚI!</a:t>
            </a:r>
            <a:endParaRPr lang="en-US" sz="74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886" y="-5443"/>
            <a:ext cx="1520174" cy="952500"/>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11" name="Freeform 11"/>
          <p:cNvSpPr/>
          <p:nvPr/>
        </p:nvSpPr>
        <p:spPr>
          <a:xfrm>
            <a:off x="17292142" y="-301769"/>
            <a:ext cx="1023072" cy="1365538"/>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7292141" y="9334499"/>
            <a:ext cx="890905" cy="985157"/>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a:lnSpc>
                <a:spcPct val="150000"/>
              </a:lnSpc>
            </a:pPr>
            <a:endParaRPr lang="en-US">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71E70726-0F5F-921F-ED51-3ADECD6970C9}"/>
              </a:ext>
            </a:extLst>
          </p:cNvPr>
          <p:cNvSpPr/>
          <p:nvPr/>
        </p:nvSpPr>
        <p:spPr>
          <a:xfrm>
            <a:off x="7895781" y="659668"/>
            <a:ext cx="8715820" cy="2807431"/>
          </a:xfrm>
          <a:prstGeom prst="wedgeRoundRectCallout">
            <a:avLst>
              <a:gd name="adj1" fmla="val -56097"/>
              <a:gd name="adj2" fmla="val 51042"/>
              <a:gd name="adj3" fmla="val 16667"/>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Những khó khăn khi tham gia hoạt động thiện nguyện.</a:t>
            </a:r>
          </a:p>
        </p:txBody>
      </p:sp>
      <p:sp>
        <p:nvSpPr>
          <p:cNvPr id="3" name="Speech Bubble: Rectangle with Corners Rounded 2">
            <a:extLst>
              <a:ext uri="{FF2B5EF4-FFF2-40B4-BE49-F238E27FC236}">
                <a16:creationId xmlns:a16="http://schemas.microsoft.com/office/drawing/2014/main" id="{BEF20011-3E2A-0117-03D0-ADCE0AB14B39}"/>
              </a:ext>
            </a:extLst>
          </p:cNvPr>
          <p:cNvSpPr/>
          <p:nvPr/>
        </p:nvSpPr>
        <p:spPr>
          <a:xfrm>
            <a:off x="7892313" y="3855824"/>
            <a:ext cx="8719274" cy="2807430"/>
          </a:xfrm>
          <a:prstGeom prst="wedgeRoundRectCallout">
            <a:avLst>
              <a:gd name="adj1" fmla="val -56219"/>
              <a:gd name="adj2" fmla="val -37454"/>
              <a:gd name="adj3" fmla="val 16667"/>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Cách tìm kiếm sự hỗ trợ để vượt qua khó khăn.</a:t>
            </a:r>
          </a:p>
        </p:txBody>
      </p:sp>
      <p:sp>
        <p:nvSpPr>
          <p:cNvPr id="6" name="Speech Bubble: Rectangle with Corners Rounded 5">
            <a:extLst>
              <a:ext uri="{FF2B5EF4-FFF2-40B4-BE49-F238E27FC236}">
                <a16:creationId xmlns:a16="http://schemas.microsoft.com/office/drawing/2014/main" id="{10A1CE9B-615A-3267-D09A-9309334130EB}"/>
              </a:ext>
            </a:extLst>
          </p:cNvPr>
          <p:cNvSpPr/>
          <p:nvPr/>
        </p:nvSpPr>
        <p:spPr>
          <a:xfrm>
            <a:off x="8065922" y="7051979"/>
            <a:ext cx="8546373" cy="2807430"/>
          </a:xfrm>
          <a:prstGeom prst="wedgeRoundRectCallout">
            <a:avLst>
              <a:gd name="adj1" fmla="val -57380"/>
              <a:gd name="adj2" fmla="val -54206"/>
              <a:gd name="adj3" fmla="val 16667"/>
            </a:avLst>
          </a:prstGeom>
          <a:solidFill>
            <a:srgbClr val="FFF2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Cảm xúc của những người tham gia hoạt động thiện nguyện.</a:t>
            </a:r>
            <a:endParaRPr lang="en-US" sz="360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0A4987A-739B-419B-B846-7FB2AEC70D24}"/>
              </a:ext>
            </a:extLst>
          </p:cNvPr>
          <p:cNvGrpSpPr/>
          <p:nvPr/>
        </p:nvGrpSpPr>
        <p:grpSpPr>
          <a:xfrm>
            <a:off x="762000" y="1410073"/>
            <a:ext cx="5234450" cy="3902041"/>
            <a:chOff x="858610" y="1393859"/>
            <a:chExt cx="5234450" cy="3902041"/>
          </a:xfrm>
        </p:grpSpPr>
        <p:sp>
          <p:nvSpPr>
            <p:cNvPr id="8" name="Line Callout 1 (Border and Accent Bar) 3">
              <a:extLst>
                <a:ext uri="{FF2B5EF4-FFF2-40B4-BE49-F238E27FC236}">
                  <a16:creationId xmlns:a16="http://schemas.microsoft.com/office/drawing/2014/main" id="{1A83AB63-F73A-9438-C4F6-3998278805AA}"/>
                </a:ext>
              </a:extLst>
            </p:cNvPr>
            <p:cNvSpPr/>
            <p:nvPr/>
          </p:nvSpPr>
          <p:spPr>
            <a:xfrm>
              <a:off x="858610" y="1943100"/>
              <a:ext cx="5234450" cy="3352800"/>
            </a:xfrm>
            <a:prstGeom prst="roundRect">
              <a:avLst/>
            </a:prstGeom>
            <a:solidFill>
              <a:srgbClr val="FFF9E7"/>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chemeClr val="tx2">
                      <a:lumMod val="50000"/>
                    </a:schemeClr>
                  </a:solidFill>
                  <a:latin typeface="Arial" panose="020B0604020202020204" pitchFamily="34" charset="0"/>
                  <a:cs typeface="Arial" panose="020B0604020202020204" pitchFamily="34" charset="0"/>
                </a:rPr>
                <a:t>GỢI Ý </a:t>
              </a:r>
            </a:p>
            <a:p>
              <a:pPr algn="ctr">
                <a:lnSpc>
                  <a:spcPct val="150000"/>
                </a:lnSpc>
              </a:pPr>
              <a:r>
                <a:rPr lang="en-US" sz="5000" b="1">
                  <a:solidFill>
                    <a:schemeClr val="tx2">
                      <a:lumMod val="50000"/>
                    </a:schemeClr>
                  </a:solidFill>
                  <a:latin typeface="Arial" panose="020B0604020202020204" pitchFamily="34" charset="0"/>
                  <a:cs typeface="Arial" panose="020B0604020202020204" pitchFamily="34" charset="0"/>
                </a:rPr>
                <a:t>THỰC HIỆN</a:t>
              </a:r>
              <a:endParaRPr lang="en-US" sz="5000" b="1" dirty="0">
                <a:solidFill>
                  <a:schemeClr val="tx2">
                    <a:lumMod val="50000"/>
                  </a:schemeClr>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8B30F362-1828-8F45-A8CC-BA35D7FB87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96300" y="1393859"/>
              <a:ext cx="759069" cy="780351"/>
            </a:xfrm>
            <a:prstGeom prst="rect">
              <a:avLst/>
            </a:prstGeom>
          </p:spPr>
        </p:pic>
      </p:grpSp>
      <p:sp>
        <p:nvSpPr>
          <p:cNvPr id="10" name="Freeform 12">
            <a:extLst>
              <a:ext uri="{FF2B5EF4-FFF2-40B4-BE49-F238E27FC236}">
                <a16:creationId xmlns:a16="http://schemas.microsoft.com/office/drawing/2014/main" id="{5B21E403-AFE7-4D9D-B886-DE2835FE708E}"/>
              </a:ext>
            </a:extLst>
          </p:cNvPr>
          <p:cNvSpPr/>
          <p:nvPr/>
        </p:nvSpPr>
        <p:spPr>
          <a:xfrm>
            <a:off x="1295403" y="5706446"/>
            <a:ext cx="5234450" cy="4607767"/>
          </a:xfrm>
          <a:custGeom>
            <a:avLst/>
            <a:gdLst/>
            <a:ahLst/>
            <a:cxnLst/>
            <a:rect l="l" t="t" r="r" b="b"/>
            <a:pathLst>
              <a:path w="4460581" h="3892871">
                <a:moveTo>
                  <a:pt x="0" y="0"/>
                </a:moveTo>
                <a:lnTo>
                  <a:pt x="4460582" y="0"/>
                </a:lnTo>
                <a:lnTo>
                  <a:pt x="4460582" y="3892871"/>
                </a:lnTo>
                <a:lnTo>
                  <a:pt x="0" y="38928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71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5421E9-D7BF-4DD9-4AA6-CC7965BCF476}"/>
              </a:ext>
            </a:extLst>
          </p:cNvPr>
          <p:cNvGrpSpPr/>
          <p:nvPr/>
        </p:nvGrpSpPr>
        <p:grpSpPr>
          <a:xfrm>
            <a:off x="457200" y="558724"/>
            <a:ext cx="17373599" cy="9169552"/>
            <a:chOff x="1438428" y="2209924"/>
            <a:chExt cx="15212649" cy="7504432"/>
          </a:xfrm>
          <a:solidFill>
            <a:srgbClr val="F0F8FA"/>
          </a:solidFill>
        </p:grpSpPr>
        <p:pic>
          <p:nvPicPr>
            <p:cNvPr id="3" name="Picture 2">
              <a:extLst>
                <a:ext uri="{FF2B5EF4-FFF2-40B4-BE49-F238E27FC236}">
                  <a16:creationId xmlns:a16="http://schemas.microsoft.com/office/drawing/2014/main" id="{C4ECBE24-AABB-134B-B08B-33B405BC05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a:off x="1438428" y="2211766"/>
              <a:ext cx="7735677" cy="7500749"/>
            </a:xfrm>
            <a:prstGeom prst="rect">
              <a:avLst/>
            </a:prstGeom>
          </p:spPr>
        </p:pic>
        <p:pic>
          <p:nvPicPr>
            <p:cNvPr id="4" name="Picture 3">
              <a:extLst>
                <a:ext uri="{FF2B5EF4-FFF2-40B4-BE49-F238E27FC236}">
                  <a16:creationId xmlns:a16="http://schemas.microsoft.com/office/drawing/2014/main" id="{E4AE5D51-0F85-1129-F65F-A069AE95B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a:off x="8915400" y="2209924"/>
              <a:ext cx="7735677" cy="7504432"/>
            </a:xfrm>
            <a:prstGeom prst="rect">
              <a:avLst/>
            </a:prstGeom>
          </p:spPr>
        </p:pic>
      </p:grpSp>
      <p:sp>
        <p:nvSpPr>
          <p:cNvPr id="5" name="TextBox 4">
            <a:extLst>
              <a:ext uri="{FF2B5EF4-FFF2-40B4-BE49-F238E27FC236}">
                <a16:creationId xmlns:a16="http://schemas.microsoft.com/office/drawing/2014/main" id="{894A8918-BD32-43AF-6A6B-E18324601EC0}"/>
              </a:ext>
            </a:extLst>
          </p:cNvPr>
          <p:cNvSpPr txBox="1"/>
          <p:nvPr/>
        </p:nvSpPr>
        <p:spPr>
          <a:xfrm>
            <a:off x="990600" y="1923641"/>
            <a:ext cx="9525000" cy="7468648"/>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Những hoạt động thiện nguyện như: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chung tay ủng hộ đồng bào miền Trung lũ lụt</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 tham gia ủng hộ sách vở, quần áo cho vùng đặc biệt khó khăn,...</a:t>
            </a:r>
          </a:p>
          <a:p>
            <a:pPr marL="571500" marR="0" indent="-571500" algn="just">
              <a:lnSpc>
                <a:spcPct val="150000"/>
              </a:lnSpc>
              <a:spcBef>
                <a:spcPts val="0"/>
              </a:spcBef>
              <a:spcAft>
                <a:spcPts val="0"/>
              </a:spcAft>
              <a:buFont typeface="Courier New" panose="02070309020205020404" pitchFamily="49" charset="0"/>
              <a:buChar char="o"/>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Hoạt động đó do nhà trường, phường, khu phố,... phát động.</a:t>
            </a:r>
          </a:p>
          <a:p>
            <a:pPr marL="571500" marR="0" indent="-571500" algn="just">
              <a:lnSpc>
                <a:spcPct val="150000"/>
              </a:lnSpc>
              <a:spcBef>
                <a:spcPts val="0"/>
              </a:spcBef>
              <a:spcAft>
                <a:spcPts val="0"/>
              </a:spcAft>
              <a:buFont typeface="Courier New" panose="02070309020205020404" pitchFamily="49" charset="0"/>
              <a:buChar char="o"/>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Hoạt động diễn ra sôi nổi và đầy ý nghĩa.</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rong quá trình tham gia vẫn gặp nhiều khó khăn</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 như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thiếu người quản lí,..</a:t>
            </a:r>
          </a:p>
        </p:txBody>
      </p:sp>
      <p:grpSp>
        <p:nvGrpSpPr>
          <p:cNvPr id="7" name="Group 6">
            <a:extLst>
              <a:ext uri="{FF2B5EF4-FFF2-40B4-BE49-F238E27FC236}">
                <a16:creationId xmlns:a16="http://schemas.microsoft.com/office/drawing/2014/main" id="{E2FC4A66-6E32-28B2-A319-E02ACA99B97C}"/>
              </a:ext>
            </a:extLst>
          </p:cNvPr>
          <p:cNvGrpSpPr/>
          <p:nvPr/>
        </p:nvGrpSpPr>
        <p:grpSpPr>
          <a:xfrm>
            <a:off x="457200" y="587497"/>
            <a:ext cx="6472351" cy="1108019"/>
            <a:chOff x="409114" y="443576"/>
            <a:chExt cx="6472351" cy="1108019"/>
          </a:xfrm>
        </p:grpSpPr>
        <p:grpSp>
          <p:nvGrpSpPr>
            <p:cNvPr id="8" name="Group 8">
              <a:extLst>
                <a:ext uri="{FF2B5EF4-FFF2-40B4-BE49-F238E27FC236}">
                  <a16:creationId xmlns:a16="http://schemas.microsoft.com/office/drawing/2014/main" id="{83763A22-4A03-3206-86F4-858BAAEB48EB}"/>
                </a:ext>
              </a:extLst>
            </p:cNvPr>
            <p:cNvGrpSpPr/>
            <p:nvPr/>
          </p:nvGrpSpPr>
          <p:grpSpPr>
            <a:xfrm rot="36615">
              <a:off x="409114" y="443576"/>
              <a:ext cx="6472351" cy="1108019"/>
              <a:chOff x="-4263" y="526876"/>
              <a:chExt cx="5997782" cy="848774"/>
            </a:xfrm>
          </p:grpSpPr>
          <p:sp>
            <p:nvSpPr>
              <p:cNvPr id="10" name="Freeform 9">
                <a:extLst>
                  <a:ext uri="{FF2B5EF4-FFF2-40B4-BE49-F238E27FC236}">
                    <a16:creationId xmlns:a16="http://schemas.microsoft.com/office/drawing/2014/main" id="{B6E5A29F-B655-EB66-FE50-65BA78657CA1}"/>
                  </a:ext>
                </a:extLst>
              </p:cNvPr>
              <p:cNvSpPr/>
              <p:nvPr/>
            </p:nvSpPr>
            <p:spPr>
              <a:xfrm>
                <a:off x="-4263" y="526876"/>
                <a:ext cx="5997782" cy="848774"/>
              </a:xfrm>
              <a:custGeom>
                <a:avLst/>
                <a:gdLst/>
                <a:ahLst/>
                <a:cxnLst/>
                <a:rect l="l" t="t" r="r" b="b"/>
                <a:pathLst>
                  <a:path w="5491572" h="848774">
                    <a:moveTo>
                      <a:pt x="5367112" y="848774"/>
                    </a:moveTo>
                    <a:lnTo>
                      <a:pt x="124460" y="848774"/>
                    </a:lnTo>
                    <a:cubicBezTo>
                      <a:pt x="55880" y="848774"/>
                      <a:pt x="0" y="792894"/>
                      <a:pt x="0" y="724314"/>
                    </a:cubicBezTo>
                    <a:lnTo>
                      <a:pt x="0" y="124460"/>
                    </a:lnTo>
                    <a:cubicBezTo>
                      <a:pt x="0" y="55880"/>
                      <a:pt x="55880" y="0"/>
                      <a:pt x="124460" y="0"/>
                    </a:cubicBezTo>
                    <a:lnTo>
                      <a:pt x="5367112" y="0"/>
                    </a:lnTo>
                    <a:cubicBezTo>
                      <a:pt x="5435692" y="0"/>
                      <a:pt x="5491572" y="55880"/>
                      <a:pt x="5491572" y="124460"/>
                    </a:cubicBezTo>
                    <a:lnTo>
                      <a:pt x="5491572" y="724314"/>
                    </a:lnTo>
                    <a:cubicBezTo>
                      <a:pt x="5491572" y="792894"/>
                      <a:pt x="5435692" y="848774"/>
                      <a:pt x="5367112" y="848774"/>
                    </a:cubicBezTo>
                    <a:close/>
                  </a:path>
                </a:pathLst>
              </a:custGeom>
              <a:solidFill>
                <a:schemeClr val="accent5">
                  <a:lumMod val="75000"/>
                </a:schemeClr>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56CFBBB-C4B5-134D-0989-D73532C70639}"/>
                </a:ext>
              </a:extLst>
            </p:cNvPr>
            <p:cNvSpPr txBox="1"/>
            <p:nvPr/>
          </p:nvSpPr>
          <p:spPr>
            <a:xfrm>
              <a:off x="559110" y="638069"/>
              <a:ext cx="6172358" cy="769441"/>
            </a:xfrm>
            <a:prstGeom prst="rect">
              <a:avLst/>
            </a:prstGeom>
            <a:noFill/>
          </p:spPr>
          <p:txBody>
            <a:bodyPr wrap="square">
              <a:spAutoFit/>
            </a:bodyPr>
            <a:lstStyle/>
            <a:p>
              <a:pPr marL="0" marR="0" algn="ctr">
                <a:spcBef>
                  <a:spcPts val="0"/>
                </a:spcBef>
                <a:spcAft>
                  <a:spcPts val="0"/>
                </a:spcAft>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VÍ DỤ THAM KHẢO</a:t>
              </a:r>
              <a:endParaRPr lang="en-US" sz="4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5" name="Freeform 25"/>
          <p:cNvSpPr/>
          <p:nvPr/>
        </p:nvSpPr>
        <p:spPr>
          <a:xfrm>
            <a:off x="16710766" y="8953500"/>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8615D530-BCF7-E521-B7B5-61E313CF2C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21201" y="-59871"/>
            <a:ext cx="1717925" cy="1717925"/>
          </a:xfrm>
          <a:prstGeom prst="rect">
            <a:avLst/>
          </a:prstGeom>
        </p:spPr>
      </p:pic>
      <p:sp>
        <p:nvSpPr>
          <p:cNvPr id="27" name="Freeform 27"/>
          <p:cNvSpPr/>
          <p:nvPr/>
        </p:nvSpPr>
        <p:spPr>
          <a:xfrm>
            <a:off x="-370114" y="9324431"/>
            <a:ext cx="1725311" cy="914401"/>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7E6736E-2022-96C4-9AF7-C429D05D9883}"/>
              </a:ext>
            </a:extLst>
          </p:cNvPr>
          <p:cNvGrpSpPr/>
          <p:nvPr/>
        </p:nvGrpSpPr>
        <p:grpSpPr>
          <a:xfrm>
            <a:off x="11505144" y="878657"/>
            <a:ext cx="4960342" cy="4264843"/>
            <a:chOff x="11403351" y="1660437"/>
            <a:chExt cx="4960342" cy="4264843"/>
          </a:xfrm>
        </p:grpSpPr>
        <p:pic>
          <p:nvPicPr>
            <p:cNvPr id="1026" name="Picture 2" descr="Bộ Y tế hỗ trợ các tỉnh miền Trung bị thiệt hại do mưa lũ | Y tế | Vietnam+  (VietnamPlus)">
              <a:extLst>
                <a:ext uri="{FF2B5EF4-FFF2-40B4-BE49-F238E27FC236}">
                  <a16:creationId xmlns:a16="http://schemas.microsoft.com/office/drawing/2014/main" id="{4E8E6A77-78C2-DF29-B8CD-4638729D4B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03351" y="2276648"/>
              <a:ext cx="4864842" cy="3648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2" descr="Push pin ">
              <a:extLst>
                <a:ext uri="{FF2B5EF4-FFF2-40B4-BE49-F238E27FC236}">
                  <a16:creationId xmlns:a16="http://schemas.microsoft.com/office/drawing/2014/main" id="{2D507E4A-207A-1E9F-4A95-D87564827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13321">
              <a:off x="15749863" y="1660437"/>
              <a:ext cx="613830" cy="613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7319863-95A4-60CE-901E-BFDEB117CFF2}"/>
              </a:ext>
            </a:extLst>
          </p:cNvPr>
          <p:cNvGrpSpPr/>
          <p:nvPr/>
        </p:nvGrpSpPr>
        <p:grpSpPr>
          <a:xfrm>
            <a:off x="11405938" y="5647051"/>
            <a:ext cx="5456280" cy="3234700"/>
            <a:chOff x="11405938" y="5647051"/>
            <a:chExt cx="5456280" cy="3234700"/>
          </a:xfrm>
        </p:grpSpPr>
        <p:pic>
          <p:nvPicPr>
            <p:cNvPr id="1028" name="Picture 4" descr="Học sinh Nghệ An nâng niu sách vở tặng bạn vùng lũ | Báo Giáo dục và Thời  đại Online">
              <a:extLst>
                <a:ext uri="{FF2B5EF4-FFF2-40B4-BE49-F238E27FC236}">
                  <a16:creationId xmlns:a16="http://schemas.microsoft.com/office/drawing/2014/main" id="{C7CA27A9-DC5F-D1F5-DF8E-585DBE568D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47782">
              <a:off x="11405938" y="5647051"/>
              <a:ext cx="4866888" cy="3234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2" descr="Push pin ">
              <a:extLst>
                <a:ext uri="{FF2B5EF4-FFF2-40B4-BE49-F238E27FC236}">
                  <a16:creationId xmlns:a16="http://schemas.microsoft.com/office/drawing/2014/main" id="{D30443BD-102B-1FD0-991B-ED914C3DFB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93559">
              <a:off x="16248388" y="5752749"/>
              <a:ext cx="613830" cy="613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96691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out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out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out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5421E9-D7BF-4DD9-4AA6-CC7965BCF476}"/>
              </a:ext>
            </a:extLst>
          </p:cNvPr>
          <p:cNvGrpSpPr/>
          <p:nvPr/>
        </p:nvGrpSpPr>
        <p:grpSpPr>
          <a:xfrm>
            <a:off x="457200" y="558724"/>
            <a:ext cx="17373599" cy="9169552"/>
            <a:chOff x="1438428" y="2209924"/>
            <a:chExt cx="15212649" cy="7504432"/>
          </a:xfrm>
          <a:solidFill>
            <a:srgbClr val="F0F8FA"/>
          </a:solidFill>
        </p:grpSpPr>
        <p:pic>
          <p:nvPicPr>
            <p:cNvPr id="3" name="Picture 2">
              <a:extLst>
                <a:ext uri="{FF2B5EF4-FFF2-40B4-BE49-F238E27FC236}">
                  <a16:creationId xmlns:a16="http://schemas.microsoft.com/office/drawing/2014/main" id="{C4ECBE24-AABB-134B-B08B-33B405BC05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a:off x="1438428" y="2211766"/>
              <a:ext cx="7735677" cy="7500749"/>
            </a:xfrm>
            <a:prstGeom prst="rect">
              <a:avLst/>
            </a:prstGeom>
          </p:spPr>
        </p:pic>
        <p:pic>
          <p:nvPicPr>
            <p:cNvPr id="4" name="Picture 3">
              <a:extLst>
                <a:ext uri="{FF2B5EF4-FFF2-40B4-BE49-F238E27FC236}">
                  <a16:creationId xmlns:a16="http://schemas.microsoft.com/office/drawing/2014/main" id="{E4AE5D51-0F85-1129-F65F-A069AE95B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a:off x="8915400" y="2209924"/>
              <a:ext cx="7735677" cy="7504432"/>
            </a:xfrm>
            <a:prstGeom prst="rect">
              <a:avLst/>
            </a:prstGeom>
          </p:spPr>
        </p:pic>
      </p:grpSp>
      <p:sp>
        <p:nvSpPr>
          <p:cNvPr id="5" name="TextBox 4">
            <a:extLst>
              <a:ext uri="{FF2B5EF4-FFF2-40B4-BE49-F238E27FC236}">
                <a16:creationId xmlns:a16="http://schemas.microsoft.com/office/drawing/2014/main" id="{894A8918-BD32-43AF-6A6B-E18324601EC0}"/>
              </a:ext>
            </a:extLst>
          </p:cNvPr>
          <p:cNvSpPr txBox="1"/>
          <p:nvPr/>
        </p:nvSpPr>
        <p:spPr>
          <a:xfrm>
            <a:off x="990600" y="2183224"/>
            <a:ext cx="9372600" cy="6637651"/>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Và để khắc phục được khó khăn đó</a:t>
            </a: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vẫn rất cần sự trợ giúp từ bạn bè, thầy cô, bố mẹ, người thân trong gia đình, cơ quan nhà nước </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có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thẩm quyền,...</a:t>
            </a:r>
          </a:p>
          <a:p>
            <a:pPr marL="571500" marR="0" indent="-571500" algn="just">
              <a:lnSpc>
                <a:spcPct val="150000"/>
              </a:lnSpc>
              <a:spcBef>
                <a:spcPts val="0"/>
              </a:spcBef>
              <a:spcAft>
                <a:spcPts val="0"/>
              </a:spcAft>
              <a:buFont typeface="Courier New" panose="02070309020205020404" pitchFamily="49" charset="0"/>
              <a:buChar char="o"/>
            </a:pP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Cảm xúc mọi người tham gia</a:t>
            </a: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rất tích cực, nhiệt tình, sôi nổi, và cảm thấy ý nghĩa, tự hào vì đã có những việc làm có ích cho xã hội.</a:t>
            </a:r>
          </a:p>
        </p:txBody>
      </p:sp>
      <p:grpSp>
        <p:nvGrpSpPr>
          <p:cNvPr id="7" name="Group 6">
            <a:extLst>
              <a:ext uri="{FF2B5EF4-FFF2-40B4-BE49-F238E27FC236}">
                <a16:creationId xmlns:a16="http://schemas.microsoft.com/office/drawing/2014/main" id="{E2FC4A66-6E32-28B2-A319-E02ACA99B97C}"/>
              </a:ext>
            </a:extLst>
          </p:cNvPr>
          <p:cNvGrpSpPr/>
          <p:nvPr/>
        </p:nvGrpSpPr>
        <p:grpSpPr>
          <a:xfrm>
            <a:off x="457200" y="587497"/>
            <a:ext cx="6472351" cy="1108019"/>
            <a:chOff x="409114" y="443576"/>
            <a:chExt cx="6472351" cy="1108019"/>
          </a:xfrm>
        </p:grpSpPr>
        <p:grpSp>
          <p:nvGrpSpPr>
            <p:cNvPr id="8" name="Group 8">
              <a:extLst>
                <a:ext uri="{FF2B5EF4-FFF2-40B4-BE49-F238E27FC236}">
                  <a16:creationId xmlns:a16="http://schemas.microsoft.com/office/drawing/2014/main" id="{83763A22-4A03-3206-86F4-858BAAEB48EB}"/>
                </a:ext>
              </a:extLst>
            </p:cNvPr>
            <p:cNvGrpSpPr/>
            <p:nvPr/>
          </p:nvGrpSpPr>
          <p:grpSpPr>
            <a:xfrm rot="36615">
              <a:off x="409114" y="443576"/>
              <a:ext cx="6472351" cy="1108019"/>
              <a:chOff x="-4263" y="526876"/>
              <a:chExt cx="5997782" cy="848774"/>
            </a:xfrm>
          </p:grpSpPr>
          <p:sp>
            <p:nvSpPr>
              <p:cNvPr id="10" name="Freeform 9">
                <a:extLst>
                  <a:ext uri="{FF2B5EF4-FFF2-40B4-BE49-F238E27FC236}">
                    <a16:creationId xmlns:a16="http://schemas.microsoft.com/office/drawing/2014/main" id="{B6E5A29F-B655-EB66-FE50-65BA78657CA1}"/>
                  </a:ext>
                </a:extLst>
              </p:cNvPr>
              <p:cNvSpPr/>
              <p:nvPr/>
            </p:nvSpPr>
            <p:spPr>
              <a:xfrm>
                <a:off x="-4263" y="526876"/>
                <a:ext cx="5997782" cy="848774"/>
              </a:xfrm>
              <a:custGeom>
                <a:avLst/>
                <a:gdLst/>
                <a:ahLst/>
                <a:cxnLst/>
                <a:rect l="l" t="t" r="r" b="b"/>
                <a:pathLst>
                  <a:path w="5491572" h="848774">
                    <a:moveTo>
                      <a:pt x="5367112" y="848774"/>
                    </a:moveTo>
                    <a:lnTo>
                      <a:pt x="124460" y="848774"/>
                    </a:lnTo>
                    <a:cubicBezTo>
                      <a:pt x="55880" y="848774"/>
                      <a:pt x="0" y="792894"/>
                      <a:pt x="0" y="724314"/>
                    </a:cubicBezTo>
                    <a:lnTo>
                      <a:pt x="0" y="124460"/>
                    </a:lnTo>
                    <a:cubicBezTo>
                      <a:pt x="0" y="55880"/>
                      <a:pt x="55880" y="0"/>
                      <a:pt x="124460" y="0"/>
                    </a:cubicBezTo>
                    <a:lnTo>
                      <a:pt x="5367112" y="0"/>
                    </a:lnTo>
                    <a:cubicBezTo>
                      <a:pt x="5435692" y="0"/>
                      <a:pt x="5491572" y="55880"/>
                      <a:pt x="5491572" y="124460"/>
                    </a:cubicBezTo>
                    <a:lnTo>
                      <a:pt x="5491572" y="724314"/>
                    </a:lnTo>
                    <a:cubicBezTo>
                      <a:pt x="5491572" y="792894"/>
                      <a:pt x="5435692" y="848774"/>
                      <a:pt x="5367112" y="848774"/>
                    </a:cubicBezTo>
                    <a:close/>
                  </a:path>
                </a:pathLst>
              </a:custGeom>
              <a:solidFill>
                <a:schemeClr val="accent5">
                  <a:lumMod val="75000"/>
                </a:schemeClr>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56CFBBB-C4B5-134D-0989-D73532C70639}"/>
                </a:ext>
              </a:extLst>
            </p:cNvPr>
            <p:cNvSpPr txBox="1"/>
            <p:nvPr/>
          </p:nvSpPr>
          <p:spPr>
            <a:xfrm>
              <a:off x="559110" y="638069"/>
              <a:ext cx="6172358" cy="769441"/>
            </a:xfrm>
            <a:prstGeom prst="rect">
              <a:avLst/>
            </a:prstGeom>
            <a:noFill/>
          </p:spPr>
          <p:txBody>
            <a:bodyPr wrap="square">
              <a:spAutoFit/>
            </a:bodyPr>
            <a:lstStyle/>
            <a:p>
              <a:pPr marL="0" marR="0" algn="ctr">
                <a:spcBef>
                  <a:spcPts val="0"/>
                </a:spcBef>
                <a:spcAft>
                  <a:spcPts val="0"/>
                </a:spcAft>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VÍ DỤ THAM KHẢO</a:t>
              </a:r>
              <a:endParaRPr lang="en-US" sz="4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5" name="Freeform 25"/>
          <p:cNvSpPr/>
          <p:nvPr/>
        </p:nvSpPr>
        <p:spPr>
          <a:xfrm>
            <a:off x="16710766" y="8953500"/>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8615D530-BCF7-E521-B7B5-61E313CF2C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21201" y="-59871"/>
            <a:ext cx="1717925" cy="1717925"/>
          </a:xfrm>
          <a:prstGeom prst="rect">
            <a:avLst/>
          </a:prstGeom>
        </p:spPr>
      </p:pic>
      <p:sp>
        <p:nvSpPr>
          <p:cNvPr id="27" name="Freeform 27"/>
          <p:cNvSpPr/>
          <p:nvPr/>
        </p:nvSpPr>
        <p:spPr>
          <a:xfrm>
            <a:off x="-370114" y="9324431"/>
            <a:ext cx="1725311" cy="914401"/>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F0D56B12-80C6-1217-0269-1E1EC8DAEF97}"/>
              </a:ext>
            </a:extLst>
          </p:cNvPr>
          <p:cNvGrpSpPr/>
          <p:nvPr/>
        </p:nvGrpSpPr>
        <p:grpSpPr>
          <a:xfrm>
            <a:off x="11505144" y="878657"/>
            <a:ext cx="4960342" cy="4264843"/>
            <a:chOff x="11403351" y="1660437"/>
            <a:chExt cx="4960342" cy="4264843"/>
          </a:xfrm>
        </p:grpSpPr>
        <p:pic>
          <p:nvPicPr>
            <p:cNvPr id="12" name="Picture 2" descr="Bộ Y tế hỗ trợ các tỉnh miền Trung bị thiệt hại do mưa lũ | Y tế | Vietnam+  (VietnamPlus)">
              <a:extLst>
                <a:ext uri="{FF2B5EF4-FFF2-40B4-BE49-F238E27FC236}">
                  <a16:creationId xmlns:a16="http://schemas.microsoft.com/office/drawing/2014/main" id="{C2341298-1FF4-B9FF-7D40-2CBC0D41FB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03351" y="2276648"/>
              <a:ext cx="4864842" cy="3648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2" descr="Push pin ">
              <a:extLst>
                <a:ext uri="{FF2B5EF4-FFF2-40B4-BE49-F238E27FC236}">
                  <a16:creationId xmlns:a16="http://schemas.microsoft.com/office/drawing/2014/main" id="{3E19B46A-1AC1-E231-D1C9-15919C807F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13321">
              <a:off x="15749863" y="1660437"/>
              <a:ext cx="613830" cy="613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E392797-F004-2A6D-DA97-FC88FD7032BD}"/>
              </a:ext>
            </a:extLst>
          </p:cNvPr>
          <p:cNvGrpSpPr/>
          <p:nvPr/>
        </p:nvGrpSpPr>
        <p:grpSpPr>
          <a:xfrm>
            <a:off x="11405938" y="5647051"/>
            <a:ext cx="5456280" cy="3234700"/>
            <a:chOff x="11405938" y="5647051"/>
            <a:chExt cx="5456280" cy="3234700"/>
          </a:xfrm>
        </p:grpSpPr>
        <p:pic>
          <p:nvPicPr>
            <p:cNvPr id="16" name="Picture 4" descr="Học sinh Nghệ An nâng niu sách vở tặng bạn vùng lũ | Báo Giáo dục và Thời  đại Online">
              <a:extLst>
                <a:ext uri="{FF2B5EF4-FFF2-40B4-BE49-F238E27FC236}">
                  <a16:creationId xmlns:a16="http://schemas.microsoft.com/office/drawing/2014/main" id="{70EF5CEC-F82F-83D7-84DB-012F7AD14F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47782">
              <a:off x="11405938" y="5647051"/>
              <a:ext cx="4866888" cy="3234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2" descr="Push pin ">
              <a:extLst>
                <a:ext uri="{FF2B5EF4-FFF2-40B4-BE49-F238E27FC236}">
                  <a16:creationId xmlns:a16="http://schemas.microsoft.com/office/drawing/2014/main" id="{5B735095-D599-8041-86AB-EBDD0F2BB6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93559">
              <a:off x="16248388" y="5752749"/>
              <a:ext cx="613830" cy="613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out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611D60-CF17-5D58-CE47-B82119BC9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pic>
        <p:nvPicPr>
          <p:cNvPr id="18" name="Picture 2" descr="Top 5 bài trình bày ý kiến về những hoạt động thiện nguyện vì cộng đồng hay  nhất">
            <a:extLst>
              <a:ext uri="{FF2B5EF4-FFF2-40B4-BE49-F238E27FC236}">
                <a16:creationId xmlns:a16="http://schemas.microsoft.com/office/drawing/2014/main" id="{4A08EF02-41CC-BF12-D5DC-028102928392}"/>
              </a:ext>
            </a:extLst>
          </p:cNvPr>
          <p:cNvPicPr>
            <a:picLocks noChangeAspect="1" noChangeArrowheads="1"/>
          </p:cNvPicPr>
          <p:nvPr/>
        </p:nvPicPr>
        <p:blipFill rotWithShape="1">
          <a:blip r:embed="rId2">
            <a:alphaModFix amt="73000"/>
            <a:extLst>
              <a:ext uri="{28A0092B-C50C-407E-A947-70E740481C1C}">
                <a14:useLocalDpi xmlns:a14="http://schemas.microsoft.com/office/drawing/2010/main" val="0"/>
              </a:ext>
            </a:extLst>
          </a:blip>
          <a:srcRect t="8378" b="10992"/>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EA96082-46B1-D7BC-17C9-3AD9EF38443B}"/>
              </a:ext>
            </a:extLst>
          </p:cNvPr>
          <p:cNvGrpSpPr/>
          <p:nvPr/>
        </p:nvGrpSpPr>
        <p:grpSpPr>
          <a:xfrm>
            <a:off x="3886200" y="2705100"/>
            <a:ext cx="10134600" cy="5486401"/>
            <a:chOff x="-2" y="2933703"/>
            <a:chExt cx="10134600" cy="5486401"/>
          </a:xfrm>
        </p:grpSpPr>
        <p:sp>
          <p:nvSpPr>
            <p:cNvPr id="20" name="Round Same Side Corner Rectangle 3">
              <a:extLst>
                <a:ext uri="{FF2B5EF4-FFF2-40B4-BE49-F238E27FC236}">
                  <a16:creationId xmlns:a16="http://schemas.microsoft.com/office/drawing/2014/main" id="{CDF7D2D1-B599-D64B-65EF-C99F649C7673}"/>
                </a:ext>
              </a:extLst>
            </p:cNvPr>
            <p:cNvSpPr/>
            <p:nvPr/>
          </p:nvSpPr>
          <p:spPr>
            <a:xfrm rot="5400000">
              <a:off x="2324097" y="609604"/>
              <a:ext cx="5486401" cy="10134600"/>
            </a:xfrm>
            <a:prstGeom prst="rect">
              <a:avLst/>
            </a:prstGeom>
            <a:solidFill>
              <a:srgbClr val="FFF5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03A80B0-DA26-FDF4-D9CD-DE11E069D641}"/>
                </a:ext>
              </a:extLst>
            </p:cNvPr>
            <p:cNvSpPr txBox="1"/>
            <p:nvPr/>
          </p:nvSpPr>
          <p:spPr>
            <a:xfrm>
              <a:off x="514346" y="3151469"/>
              <a:ext cx="9105902" cy="5050870"/>
            </a:xfrm>
            <a:prstGeom prst="rect">
              <a:avLst/>
            </a:prstGeom>
            <a:noFill/>
          </p:spPr>
          <p:txBody>
            <a:bodyPr wrap="square" rtlCol="0">
              <a:spAutoFit/>
            </a:bodyPr>
            <a:lstStyle/>
            <a:p>
              <a:pPr algn="ctr">
                <a:lnSpc>
                  <a:spcPct val="150000"/>
                </a:lnSpc>
              </a:pPr>
              <a:r>
                <a:rPr lang="en-US" sz="5200" b="1">
                  <a:solidFill>
                    <a:srgbClr val="C00000"/>
                  </a:solidFill>
                  <a:latin typeface="Arial" panose="020B0604020202020204" pitchFamily="34" charset="0"/>
                  <a:cs typeface="Arial" panose="020B0604020202020204" pitchFamily="34" charset="0"/>
                </a:rPr>
                <a:t>KẾT LUẬN</a:t>
              </a:r>
              <a:endParaRPr lang="en-US" sz="5200" b="1" dirty="0">
                <a:solidFill>
                  <a:srgbClr val="C00000"/>
                </a:solidFill>
                <a:latin typeface="Arial" panose="020B0604020202020204" pitchFamily="34" charset="0"/>
                <a:cs typeface="Arial" panose="020B0604020202020204" pitchFamily="34" charset="0"/>
              </a:endParaRPr>
            </a:p>
            <a:p>
              <a:pPr algn="just">
                <a:lnSpc>
                  <a:spcPct val="150000"/>
                </a:lnSpc>
              </a:pPr>
              <a:r>
                <a:rPr lang="vi-VN" sz="4200">
                  <a:latin typeface="Arial" panose="020B0604020202020204" pitchFamily="34" charset="0"/>
                  <a:cs typeface="Arial" panose="020B0604020202020204" pitchFamily="34" charset="0"/>
                </a:rPr>
                <a:t>Hoạt động thiện nguyện thể hiện nghĩa cử cao đẹp của con người, là hành động nhằm kết nối cộng đồng và lan tỏa yêu thương.</a:t>
              </a:r>
              <a:endParaRPr lang="vi-VN" sz="4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479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29900" y="1785257"/>
            <a:ext cx="7658100" cy="7319654"/>
          </a:xfrm>
          <a:custGeom>
            <a:avLst/>
            <a:gdLst/>
            <a:ahLst/>
            <a:cxnLst/>
            <a:rect l="l" t="t" r="r" b="b"/>
            <a:pathLst>
              <a:path w="6264366" h="6104909">
                <a:moveTo>
                  <a:pt x="0" y="0"/>
                </a:moveTo>
                <a:lnTo>
                  <a:pt x="6264366" y="0"/>
                </a:lnTo>
                <a:lnTo>
                  <a:pt x="6264366" y="6104910"/>
                </a:lnTo>
                <a:lnTo>
                  <a:pt x="0" y="610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Freeform 5"/>
          <p:cNvSpPr/>
          <p:nvPr/>
        </p:nvSpPr>
        <p:spPr>
          <a:xfrm>
            <a:off x="0" y="0"/>
            <a:ext cx="2514600" cy="1752600"/>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a:off x="-228600" y="8801100"/>
            <a:ext cx="2667000" cy="1485900"/>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Freeform 9"/>
          <p:cNvSpPr/>
          <p:nvPr/>
        </p:nvSpPr>
        <p:spPr>
          <a:xfrm rot="-5282649">
            <a:off x="16355259" y="667724"/>
            <a:ext cx="2879927" cy="1202856"/>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185E9F-D2B9-BE4B-ACFE-176E1E3CA509}"/>
              </a:ext>
            </a:extLst>
          </p:cNvPr>
          <p:cNvSpPr txBox="1"/>
          <p:nvPr/>
        </p:nvSpPr>
        <p:spPr>
          <a:xfrm>
            <a:off x="685800" y="2402712"/>
            <a:ext cx="9601200" cy="608474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sz="66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Hoạt động </a:t>
            </a:r>
            <a:r>
              <a:rPr kumimoji="0" lang="en-US" sz="66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2</a:t>
            </a:r>
            <a:r>
              <a:rPr kumimoji="0" lang="vi-VN" sz="66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 </a:t>
            </a:r>
            <a:endParaRPr kumimoji="0" lang="en-US" sz="66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endParaRPr>
          </a:p>
          <a:p>
            <a:pPr lvl="0" algn="ctr">
              <a:lnSpc>
                <a:spcPct val="150000"/>
              </a:lnSpc>
              <a:spcBef>
                <a:spcPct val="0"/>
              </a:spcBef>
            </a:pPr>
            <a:r>
              <a:rPr lang="vi-VN" sz="6600" b="1">
                <a:solidFill>
                  <a:srgbClr val="1F497D">
                    <a:lumMod val="50000"/>
                  </a:srgbClr>
                </a:solidFill>
                <a:latin typeface="Arial" panose="020B0604020202020204" pitchFamily="34" charset="0"/>
                <a:cs typeface="Arial" panose="020B0604020202020204" pitchFamily="34" charset="0"/>
              </a:rPr>
              <a:t>Xây dựng và thực hiện kế hoạch hoạt động thiện nguyện</a:t>
            </a:r>
            <a:endParaRPr kumimoji="0" lang="vi-VN" sz="66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1929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06800" y="9942915"/>
            <a:ext cx="1981200" cy="302433"/>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0" y="0"/>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
            <a:extLst>
              <a:ext uri="{FF2B5EF4-FFF2-40B4-BE49-F238E27FC236}">
                <a16:creationId xmlns:a16="http://schemas.microsoft.com/office/drawing/2014/main" id="{E1C7249F-39C2-FD61-241D-633E7A3796EF}"/>
              </a:ext>
            </a:extLst>
          </p:cNvPr>
          <p:cNvSpPr/>
          <p:nvPr/>
        </p:nvSpPr>
        <p:spPr>
          <a:xfrm>
            <a:off x="2060626" y="1669560"/>
            <a:ext cx="14489825" cy="7055340"/>
          </a:xfrm>
          <a:custGeom>
            <a:avLst/>
            <a:gdLst/>
            <a:ahLst/>
            <a:cxnLst/>
            <a:rect l="l" t="t" r="r" b="b"/>
            <a:pathLst>
              <a:path w="14489825" h="5632920">
                <a:moveTo>
                  <a:pt x="0" y="0"/>
                </a:moveTo>
                <a:lnTo>
                  <a:pt x="14489825" y="0"/>
                </a:lnTo>
                <a:lnTo>
                  <a:pt x="14489825" y="5632920"/>
                </a:lnTo>
                <a:lnTo>
                  <a:pt x="0" y="5632920"/>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3" name="Freeform 4">
            <a:extLst>
              <a:ext uri="{FF2B5EF4-FFF2-40B4-BE49-F238E27FC236}">
                <a16:creationId xmlns:a16="http://schemas.microsoft.com/office/drawing/2014/main" id="{B9177346-2260-72B5-3090-14615C9AEA2A}"/>
              </a:ext>
            </a:extLst>
          </p:cNvPr>
          <p:cNvSpPr/>
          <p:nvPr/>
        </p:nvSpPr>
        <p:spPr>
          <a:xfrm>
            <a:off x="2028490" y="2247900"/>
            <a:ext cx="1162004" cy="116200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5">
            <a:extLst>
              <a:ext uri="{FF2B5EF4-FFF2-40B4-BE49-F238E27FC236}">
                <a16:creationId xmlns:a16="http://schemas.microsoft.com/office/drawing/2014/main" id="{C31DA012-F74A-5250-56E4-966A4CC2E546}"/>
              </a:ext>
            </a:extLst>
          </p:cNvPr>
          <p:cNvSpPr/>
          <p:nvPr/>
        </p:nvSpPr>
        <p:spPr>
          <a:xfrm>
            <a:off x="15442562" y="6818888"/>
            <a:ext cx="1162004" cy="116200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5" name="Freeform 6">
            <a:extLst>
              <a:ext uri="{FF2B5EF4-FFF2-40B4-BE49-F238E27FC236}">
                <a16:creationId xmlns:a16="http://schemas.microsoft.com/office/drawing/2014/main" id="{30C18209-B3A0-0E4E-4D5A-98A59B39A9C9}"/>
              </a:ext>
            </a:extLst>
          </p:cNvPr>
          <p:cNvSpPr/>
          <p:nvPr/>
        </p:nvSpPr>
        <p:spPr>
          <a:xfrm>
            <a:off x="14087682" y="1034686"/>
            <a:ext cx="2139692" cy="2139692"/>
          </a:xfrm>
          <a:custGeom>
            <a:avLst/>
            <a:gdLst/>
            <a:ahLst/>
            <a:cxnLst/>
            <a:rect l="l" t="t" r="r" b="b"/>
            <a:pathLst>
              <a:path w="2139692" h="2139692">
                <a:moveTo>
                  <a:pt x="0" y="0"/>
                </a:moveTo>
                <a:lnTo>
                  <a:pt x="2139692" y="0"/>
                </a:lnTo>
                <a:lnTo>
                  <a:pt x="2139692" y="2139692"/>
                </a:lnTo>
                <a:lnTo>
                  <a:pt x="0" y="21396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6" name="TextBox 11">
            <a:extLst>
              <a:ext uri="{FF2B5EF4-FFF2-40B4-BE49-F238E27FC236}">
                <a16:creationId xmlns:a16="http://schemas.microsoft.com/office/drawing/2014/main" id="{7EED456E-FC62-BC86-B95D-FDD4D831D02F}"/>
              </a:ext>
            </a:extLst>
          </p:cNvPr>
          <p:cNvSpPr txBox="1"/>
          <p:nvPr/>
        </p:nvSpPr>
        <p:spPr>
          <a:xfrm>
            <a:off x="4152465" y="2828902"/>
            <a:ext cx="10306145" cy="4952831"/>
          </a:xfrm>
          <a:prstGeom prst="rect">
            <a:avLst/>
          </a:prstGeom>
        </p:spPr>
        <p:txBody>
          <a:bodyPr wrap="square" lIns="0" tIns="0" rIns="0" bIns="0" rtlCol="0" anchor="t">
            <a:spAutoFit/>
          </a:bodyPr>
          <a:lstStyle/>
          <a:p>
            <a:pPr algn="ctr">
              <a:lnSpc>
                <a:spcPct val="150000"/>
              </a:lnSpc>
              <a:spcBef>
                <a:spcPct val="0"/>
              </a:spcBef>
            </a:pPr>
            <a:r>
              <a:rPr lang="en-US" sz="4400">
                <a:latin typeface="Arial" panose="020B0604020202020204" pitchFamily="34" charset="0"/>
                <a:cs typeface="Arial" panose="020B0604020202020204" pitchFamily="34" charset="0"/>
              </a:rPr>
              <a:t>Các em</a:t>
            </a:r>
            <a:r>
              <a:rPr lang="vi-VN" sz="4400">
                <a:latin typeface="Arial" panose="020B0604020202020204" pitchFamily="34" charset="0"/>
                <a:cs typeface="Arial" panose="020B0604020202020204" pitchFamily="34" charset="0"/>
              </a:rPr>
              <a:t> hãy </a:t>
            </a:r>
            <a:r>
              <a:rPr lang="en-US" sz="4400">
                <a:latin typeface="Arial" panose="020B0604020202020204" pitchFamily="34" charset="0"/>
                <a:cs typeface="Arial" panose="020B0604020202020204" pitchFamily="34" charset="0"/>
              </a:rPr>
              <a:t>x</a:t>
            </a:r>
            <a:r>
              <a:rPr lang="vi-VN" sz="4400">
                <a:latin typeface="Arial" panose="020B0604020202020204" pitchFamily="34" charset="0"/>
                <a:cs typeface="Arial" panose="020B0604020202020204" pitchFamily="34" charset="0"/>
              </a:rPr>
              <a:t>ác định những hoạt động thiện nguyện mà các em có thể thực hiện và lập kế hoạch cho một hoạt động thiện nguyện cụ thể</a:t>
            </a:r>
            <a:r>
              <a:rPr lang="en-US" sz="4400">
                <a:latin typeface="Arial" panose="020B0604020202020204" pitchFamily="34" charset="0"/>
                <a:cs typeface="Arial" panose="020B0604020202020204" pitchFamily="34" charset="0"/>
              </a:rPr>
              <a:t> dựa theo bản kế hoạch gợi ý </a:t>
            </a:r>
            <a:r>
              <a:rPr lang="en-US" sz="4400" i="1">
                <a:latin typeface="Arial" panose="020B0604020202020204" pitchFamily="34" charset="0"/>
                <a:cs typeface="Arial" panose="020B0604020202020204" pitchFamily="34" charset="0"/>
              </a:rPr>
              <a:t>(SGK – tr.46,47)</a:t>
            </a:r>
            <a:endParaRPr lang="vi-VN" sz="4400" i="1"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23606982-D113-489F-1DAF-D8A1245504F7}"/>
              </a:ext>
            </a:extLst>
          </p:cNvPr>
          <p:cNvPicPr>
            <a:picLocks noChangeAspect="1"/>
          </p:cNvPicPr>
          <p:nvPr/>
        </p:nvPicPr>
        <p:blipFill rotWithShape="1">
          <a:blip r:embed="rId10">
            <a:extLst>
              <a:ext uri="{28A0092B-C50C-407E-A947-70E740481C1C}">
                <a14:useLocalDpi xmlns:a14="http://schemas.microsoft.com/office/drawing/2010/main" val="0"/>
              </a:ext>
            </a:extLst>
          </a:blip>
          <a:srcRect b="11228"/>
          <a:stretch/>
        </p:blipFill>
        <p:spPr>
          <a:xfrm>
            <a:off x="-16329" y="6591300"/>
            <a:ext cx="4775969" cy="3695700"/>
          </a:xfrm>
          <a:prstGeom prst="rect">
            <a:avLst/>
          </a:prstGeom>
        </p:spPr>
      </p:pic>
    </p:spTree>
    <p:extLst>
      <p:ext uri="{BB962C8B-B14F-4D97-AF65-F5344CB8AC3E}">
        <p14:creationId xmlns:p14="http://schemas.microsoft.com/office/powerpoint/2010/main" val="40274984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C075ADD-69C8-00C2-701E-A68167CC5EB9}"/>
              </a:ext>
            </a:extLst>
          </p:cNvPr>
          <p:cNvGrpSpPr/>
          <p:nvPr/>
        </p:nvGrpSpPr>
        <p:grpSpPr>
          <a:xfrm>
            <a:off x="323850" y="414182"/>
            <a:ext cx="17640300" cy="9458635"/>
            <a:chOff x="323850" y="414182"/>
            <a:chExt cx="17640300" cy="9458635"/>
          </a:xfrm>
        </p:grpSpPr>
        <p:grpSp>
          <p:nvGrpSpPr>
            <p:cNvPr id="10" name="Group 9">
              <a:extLst>
                <a:ext uri="{FF2B5EF4-FFF2-40B4-BE49-F238E27FC236}">
                  <a16:creationId xmlns:a16="http://schemas.microsoft.com/office/drawing/2014/main" id="{3093C612-CDED-D39C-24BE-0237C9F91DF7}"/>
                </a:ext>
              </a:extLst>
            </p:cNvPr>
            <p:cNvGrpSpPr/>
            <p:nvPr/>
          </p:nvGrpSpPr>
          <p:grpSpPr>
            <a:xfrm>
              <a:off x="323850" y="414182"/>
              <a:ext cx="17640300" cy="9458635"/>
              <a:chOff x="1110675" y="414182"/>
              <a:chExt cx="16066649" cy="9458635"/>
            </a:xfrm>
          </p:grpSpPr>
          <p:sp>
            <p:nvSpPr>
              <p:cNvPr id="4" name="Rectangle 3">
                <a:extLst>
                  <a:ext uri="{FF2B5EF4-FFF2-40B4-BE49-F238E27FC236}">
                    <a16:creationId xmlns:a16="http://schemas.microsoft.com/office/drawing/2014/main" id="{1BD6DB07-E5DC-47B2-1FE1-0F6111C0A9FF}"/>
                  </a:ext>
                </a:extLst>
              </p:cNvPr>
              <p:cNvSpPr/>
              <p:nvPr/>
            </p:nvSpPr>
            <p:spPr>
              <a:xfrm>
                <a:off x="1110675" y="414182"/>
                <a:ext cx="16066649" cy="9458635"/>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C39BF11-F047-28A4-1502-4666264091A4}"/>
                  </a:ext>
                </a:extLst>
              </p:cNvPr>
              <p:cNvSpPr/>
              <p:nvPr/>
            </p:nvSpPr>
            <p:spPr>
              <a:xfrm>
                <a:off x="1413962" y="838286"/>
                <a:ext cx="15460073" cy="8610426"/>
              </a:xfrm>
              <a:prstGeom prst="rect">
                <a:avLst/>
              </a:prstGeom>
              <a:solidFill>
                <a:srgbClr val="F0F7FA"/>
              </a:solid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chemeClr val="tx1"/>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8FF7224E-A9B6-7426-0F0A-2DD3C6531AE7}"/>
                </a:ext>
              </a:extLst>
            </p:cNvPr>
            <p:cNvSpPr txBox="1"/>
            <p:nvPr/>
          </p:nvSpPr>
          <p:spPr>
            <a:xfrm>
              <a:off x="904492" y="1112235"/>
              <a:ext cx="16479013" cy="8062528"/>
            </a:xfrm>
            <a:prstGeom prst="rect">
              <a:avLst/>
            </a:prstGeom>
          </p:spPr>
          <p:txBody>
            <a:bodyPr wrap="square" lIns="0" tIns="0" rIns="0" bIns="0" rtlCol="0" anchor="t">
              <a:spAutoFit/>
            </a:bodyPr>
            <a:lstStyle/>
            <a:p>
              <a:pPr algn="just">
                <a:lnSpc>
                  <a:spcPct val="150000"/>
                </a:lnSpc>
              </a:pPr>
              <a:r>
                <a:rPr lang="en-US" sz="2200" b="1">
                  <a:latin typeface="Arial" panose="020B0604020202020204" pitchFamily="34" charset="0"/>
                  <a:cs typeface="Arial" panose="020B0604020202020204" pitchFamily="34" charset="0"/>
                </a:rPr>
                <a:t>Tên hoạt động: CHUNG TAY HỖ TRỢ TRẺ EM MỒ CÔI, TRẺ EM NGHÈO VƯỢT KHÓ</a:t>
              </a:r>
            </a:p>
            <a:p>
              <a:pPr algn="just">
                <a:lnSpc>
                  <a:spcPct val="150000"/>
                </a:lnSpc>
              </a:pPr>
              <a:r>
                <a:rPr lang="en-US" sz="2200" b="1">
                  <a:latin typeface="Arial" panose="020B0604020202020204" pitchFamily="34" charset="0"/>
                  <a:cs typeface="Arial" panose="020B0604020202020204" pitchFamily="34" charset="0"/>
                </a:rPr>
                <a:t>Nhóm thực hiện: </a:t>
              </a:r>
              <a:r>
                <a:rPr lang="en-US" sz="2200">
                  <a:latin typeface="Arial" panose="020B0604020202020204" pitchFamily="34" charset="0"/>
                  <a:cs typeface="Arial" panose="020B0604020202020204" pitchFamily="34" charset="0"/>
                </a:rPr>
                <a:t>Vũ Hà Giang (nhóm trưởng), Trần Thị Hà, Nguyễn Ngọc Tùng. Phan Thị Thảo, Lê Thu Hiền, Hoàng Phương Thu.</a:t>
              </a:r>
            </a:p>
            <a:p>
              <a:pPr algn="just">
                <a:lnSpc>
                  <a:spcPct val="150000"/>
                </a:lnSpc>
              </a:pPr>
              <a:r>
                <a:rPr lang="en-US" sz="2200" b="1">
                  <a:latin typeface="Arial" panose="020B0604020202020204" pitchFamily="34" charset="0"/>
                  <a:cs typeface="Arial" panose="020B0604020202020204" pitchFamily="34" charset="0"/>
                </a:rPr>
                <a:t>Mục tiêu hoạt động: </a:t>
              </a:r>
              <a:r>
                <a:rPr lang="en-US" sz="2200">
                  <a:latin typeface="Arial" panose="020B0604020202020204" pitchFamily="34" charset="0"/>
                  <a:cs typeface="Arial" panose="020B0604020202020204" pitchFamily="34" charset="0"/>
                </a:rPr>
                <a:t>Hỗ trợ trẻ gặp khó khăn.</a:t>
              </a:r>
            </a:p>
            <a:p>
              <a:pPr algn="just">
                <a:lnSpc>
                  <a:spcPct val="150000"/>
                </a:lnSpc>
              </a:pPr>
              <a:r>
                <a:rPr lang="en-US" sz="2200" b="1">
                  <a:latin typeface="Arial" panose="020B0604020202020204" pitchFamily="34" charset="0"/>
                  <a:cs typeface="Arial" panose="020B0604020202020204" pitchFamily="34" charset="0"/>
                </a:rPr>
                <a:t>Địa điểm thực hiện: </a:t>
              </a:r>
              <a:r>
                <a:rPr lang="en-US" sz="2200">
                  <a:latin typeface="Arial" panose="020B0604020202020204" pitchFamily="34" charset="0"/>
                  <a:cs typeface="Arial" panose="020B0604020202020204" pitchFamily="34" charset="0"/>
                </a:rPr>
                <a:t>Nhà văn hóa trên địa bàn dân cư.</a:t>
              </a:r>
            </a:p>
            <a:p>
              <a:pPr algn="just">
                <a:lnSpc>
                  <a:spcPct val="150000"/>
                </a:lnSpc>
              </a:pPr>
              <a:r>
                <a:rPr lang="en-US" sz="2200" b="1">
                  <a:latin typeface="Arial" panose="020B0604020202020204" pitchFamily="34" charset="0"/>
                  <a:cs typeface="Arial" panose="020B0604020202020204" pitchFamily="34" charset="0"/>
                </a:rPr>
                <a:t>Cách thực hiện: </a:t>
              </a:r>
              <a:r>
                <a:rPr lang="en-US" sz="2200">
                  <a:latin typeface="Arial" panose="020B0604020202020204" pitchFamily="34" charset="0"/>
                  <a:cs typeface="Arial" panose="020B0604020202020204" pitchFamily="34" charset="0"/>
                </a:rPr>
                <a:t>Trao quà đến từng em.</a:t>
              </a:r>
            </a:p>
            <a:p>
              <a:pPr algn="just">
                <a:lnSpc>
                  <a:spcPct val="150000"/>
                </a:lnSpc>
              </a:pPr>
              <a:r>
                <a:rPr lang="en-US" sz="2200" b="1">
                  <a:latin typeface="Arial" panose="020B0604020202020204" pitchFamily="34" charset="0"/>
                  <a:cs typeface="Arial" panose="020B0604020202020204" pitchFamily="34" charset="0"/>
                </a:rPr>
                <a:t>Thời gian thực hiện: </a:t>
              </a:r>
              <a:r>
                <a:rPr lang="en-US" sz="2200">
                  <a:latin typeface="Arial" panose="020B0604020202020204" pitchFamily="34" charset="0"/>
                  <a:cs typeface="Arial" panose="020B0604020202020204" pitchFamily="34" charset="0"/>
                </a:rPr>
                <a:t>Sáng thứ Bảy, tuần…, tháng…</a:t>
              </a:r>
            </a:p>
            <a:p>
              <a:pPr algn="just">
                <a:lnSpc>
                  <a:spcPct val="150000"/>
                </a:lnSpc>
              </a:pPr>
              <a:r>
                <a:rPr lang="en-US" sz="2200" b="1">
                  <a:latin typeface="Arial" panose="020B0604020202020204" pitchFamily="34" charset="0"/>
                  <a:cs typeface="Arial" panose="020B0604020202020204" pitchFamily="34" charset="0"/>
                </a:rPr>
                <a:t>Công việc, phương tiện cần thiết và phân công chuẩn bị:</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Tìm hiểu thông tin về trẻ em mồ côi và trẻ em nghèo ở địa phương: Nhóm trường.</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Xác định và phân loại đối tượng trẻ em được hưởng các phần quà phù hợp: Cả nhóm cùng đại diện cán bộ địa phương.</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Vận động người thân, bạn bè ủng hộ tiền, các vật dụng, phần quà cần thiết cho trẻ em mồ côi và trẻ em nghèo: Cả nhóm.</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 Quản lí tiền, đồ vật, dụng cụ cần thiết đã quyên góp được: Giang, Hiền, Thu.</a:t>
              </a:r>
            </a:p>
            <a:p>
              <a:pPr algn="just">
                <a:lnSpc>
                  <a:spcPct val="150000"/>
                </a:lnSpc>
              </a:pPr>
              <a:r>
                <a:rPr lang="en-US" sz="2200" b="1">
                  <a:latin typeface="Arial" panose="020B0604020202020204" pitchFamily="34" charset="0"/>
                  <a:cs typeface="Arial" panose="020B0604020202020204" pitchFamily="34" charset="0"/>
                </a:rPr>
                <a:t>Mời đại diện lãnh đạo địa phương tham gia: </a:t>
              </a:r>
              <a:r>
                <a:rPr lang="en-US" sz="2200">
                  <a:latin typeface="Arial" panose="020B0604020202020204" pitchFamily="34" charset="0"/>
                  <a:cs typeface="Arial" panose="020B0604020202020204" pitchFamily="34" charset="0"/>
                </a:rPr>
                <a:t>Nhờ sự hỗ trợ của Tổng phụ trách Đội hoặc cán bộ Đoàn Thanh niên ở địa phương.</a:t>
              </a:r>
            </a:p>
            <a:p>
              <a:pPr algn="just">
                <a:lnSpc>
                  <a:spcPct val="150000"/>
                </a:lnSpc>
              </a:pPr>
              <a:r>
                <a:rPr lang="en-US" sz="2200" b="1">
                  <a:latin typeface="Arial" panose="020B0604020202020204" pitchFamily="34" charset="0"/>
                  <a:cs typeface="Arial" panose="020B0604020202020204" pitchFamily="34" charset="0"/>
                </a:rPr>
                <a:t>Hoạt động trong buổi trao quà:</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Giới thiệu chương trình: Tùng.</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Trao quà: Hà, Thảo.</a:t>
              </a:r>
            </a:p>
            <a:p>
              <a:pPr marL="342900" indent="-342900" algn="just">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Chuẩn bị sắp xếp bàn ghế tại địa điểm diễn ra hoạt động: Cả nhóm.</a:t>
              </a:r>
            </a:p>
          </p:txBody>
        </p:sp>
      </p:grpSp>
    </p:spTree>
    <p:extLst>
      <p:ext uri="{BB962C8B-B14F-4D97-AF65-F5344CB8AC3E}">
        <p14:creationId xmlns:p14="http://schemas.microsoft.com/office/powerpoint/2010/main" val="2476434658"/>
      </p:ext>
    </p:extLst>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16795040" y="-301769"/>
            <a:ext cx="1520174" cy="1980832"/>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08F1A5A-2840-C621-56A9-820BF8069269}"/>
              </a:ext>
            </a:extLst>
          </p:cNvPr>
          <p:cNvGrpSpPr/>
          <p:nvPr/>
        </p:nvGrpSpPr>
        <p:grpSpPr>
          <a:xfrm>
            <a:off x="7589993" y="933125"/>
            <a:ext cx="10093404" cy="8449850"/>
            <a:chOff x="7631192" y="1699178"/>
            <a:chExt cx="10093404" cy="8449850"/>
          </a:xfrm>
        </p:grpSpPr>
        <p:grpSp>
          <p:nvGrpSpPr>
            <p:cNvPr id="13" name="Group 12">
              <a:extLst>
                <a:ext uri="{FF2B5EF4-FFF2-40B4-BE49-F238E27FC236}">
                  <a16:creationId xmlns:a16="http://schemas.microsoft.com/office/drawing/2014/main" id="{39D7DB2D-79FC-E870-EE6B-680E3C63BA73}"/>
                </a:ext>
              </a:extLst>
            </p:cNvPr>
            <p:cNvGrpSpPr/>
            <p:nvPr/>
          </p:nvGrpSpPr>
          <p:grpSpPr>
            <a:xfrm>
              <a:off x="7631192" y="1699178"/>
              <a:ext cx="10093404" cy="8449850"/>
              <a:chOff x="-31417" y="-47625"/>
              <a:chExt cx="2590841" cy="2320919"/>
            </a:xfrm>
          </p:grpSpPr>
          <p:sp>
            <p:nvSpPr>
              <p:cNvPr id="15" name="Freeform 7">
                <a:extLst>
                  <a:ext uri="{FF2B5EF4-FFF2-40B4-BE49-F238E27FC236}">
                    <a16:creationId xmlns:a16="http://schemas.microsoft.com/office/drawing/2014/main" id="{6FC88BA2-E3C9-7B64-7C88-AF82A1F3902B}"/>
                  </a:ext>
                </a:extLst>
              </p:cNvPr>
              <p:cNvSpPr/>
              <p:nvPr/>
            </p:nvSpPr>
            <p:spPr>
              <a:xfrm>
                <a:off x="-31417" y="157262"/>
                <a:ext cx="2590841" cy="2116032"/>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rgbClr val="FFF5D5"/>
              </a:solidFill>
            </p:spPr>
            <p:txBody>
              <a:bodyPr/>
              <a:lstStyle/>
              <a:p>
                <a:endParaRPr lang="en-US"/>
              </a:p>
            </p:txBody>
          </p:sp>
          <p:sp>
            <p:nvSpPr>
              <p:cNvPr id="16" name="TextBox 8">
                <a:extLst>
                  <a:ext uri="{FF2B5EF4-FFF2-40B4-BE49-F238E27FC236}">
                    <a16:creationId xmlns:a16="http://schemas.microsoft.com/office/drawing/2014/main" id="{8FD8A886-CFDF-29BA-78F1-3AF4716CB0EB}"/>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pic>
          <p:nvPicPr>
            <p:cNvPr id="14" name="Picture 9">
              <a:extLst>
                <a:ext uri="{FF2B5EF4-FFF2-40B4-BE49-F238E27FC236}">
                  <a16:creationId xmlns:a16="http://schemas.microsoft.com/office/drawing/2014/main" id="{8A1414E1-CA62-E571-4D24-3521122E2F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08329" y="1926243"/>
              <a:ext cx="3339128" cy="862102"/>
            </a:xfrm>
            <a:prstGeom prst="rect">
              <a:avLst/>
            </a:prstGeom>
          </p:spPr>
        </p:pic>
      </p:grpSp>
      <p:sp>
        <p:nvSpPr>
          <p:cNvPr id="17" name="TextBox 9">
            <a:extLst>
              <a:ext uri="{FF2B5EF4-FFF2-40B4-BE49-F238E27FC236}">
                <a16:creationId xmlns:a16="http://schemas.microsoft.com/office/drawing/2014/main" id="{BBD18927-6CAF-083B-0062-5CFDCB27798C}"/>
              </a:ext>
            </a:extLst>
          </p:cNvPr>
          <p:cNvSpPr txBox="1"/>
          <p:nvPr/>
        </p:nvSpPr>
        <p:spPr>
          <a:xfrm>
            <a:off x="8340095" y="2477643"/>
            <a:ext cx="8542331" cy="6031779"/>
          </a:xfrm>
          <a:prstGeom prst="rect">
            <a:avLst/>
          </a:prstGeom>
        </p:spPr>
        <p:txBody>
          <a:bodyPr wrap="square" lIns="0" tIns="0" rIns="0" bIns="0" rtlCol="0" anchor="t">
            <a:spAutoFit/>
          </a:bodyPr>
          <a:lstStyle/>
          <a:p>
            <a:pPr algn="just">
              <a:lnSpc>
                <a:spcPct val="150000"/>
              </a:lnSpc>
            </a:pPr>
            <a:r>
              <a:rPr lang="en-US" sz="3800">
                <a:latin typeface="Arial" panose="020B0604020202020204" pitchFamily="34" charset="0"/>
                <a:cs typeface="Arial" panose="020B0604020202020204" pitchFamily="34" charset="0"/>
              </a:rPr>
              <a:t>Cả lớp chia </a:t>
            </a:r>
            <a:r>
              <a:rPr lang="vi-VN" sz="3800">
                <a:latin typeface="Arial" panose="020B0604020202020204" pitchFamily="34" charset="0"/>
                <a:cs typeface="Arial" panose="020B0604020202020204" pitchFamily="34" charset="0"/>
              </a:rPr>
              <a:t>thành </a:t>
            </a:r>
            <a:r>
              <a:rPr lang="en-US" sz="3800">
                <a:latin typeface="Arial" panose="020B0604020202020204" pitchFamily="34" charset="0"/>
                <a:cs typeface="Arial" panose="020B0604020202020204" pitchFamily="34" charset="0"/>
              </a:rPr>
              <a:t>các</a:t>
            </a:r>
            <a:r>
              <a:rPr lang="vi-VN" sz="3800">
                <a:latin typeface="Arial" panose="020B0604020202020204" pitchFamily="34" charset="0"/>
                <a:cs typeface="Arial" panose="020B0604020202020204" pitchFamily="34" charset="0"/>
              </a:rPr>
              <a:t> nhóm nhỏ (</a:t>
            </a:r>
            <a:r>
              <a:rPr lang="en-US" sz="3800">
                <a:latin typeface="Arial" panose="020B0604020202020204" pitchFamily="34" charset="0"/>
                <a:cs typeface="Arial" panose="020B0604020202020204" pitchFamily="34" charset="0"/>
              </a:rPr>
              <a:t>6 – 8 </a:t>
            </a:r>
            <a:r>
              <a:rPr lang="vi-VN" sz="3800">
                <a:latin typeface="Arial" panose="020B0604020202020204" pitchFamily="34" charset="0"/>
                <a:cs typeface="Arial" panose="020B0604020202020204" pitchFamily="34" charset="0"/>
              </a:rPr>
              <a:t>HS/nhóm)</a:t>
            </a:r>
            <a:r>
              <a:rPr lang="en-US" sz="3800">
                <a:latin typeface="Arial" panose="020B0604020202020204" pitchFamily="34" charset="0"/>
                <a:cs typeface="Arial" panose="020B0604020202020204" pitchFamily="34" charset="0"/>
              </a:rPr>
              <a:t>, mỗi nhóm </a:t>
            </a:r>
            <a:r>
              <a:rPr lang="vi-VN" sz="3800">
                <a:latin typeface="Arial" panose="020B0604020202020204" pitchFamily="34" charset="0"/>
                <a:cs typeface="Arial" panose="020B0604020202020204" pitchFamily="34" charset="0"/>
              </a:rPr>
              <a:t>thảo luận, ghi ra giấy những hoạt động thiện nguyện mà nhóm có thể thực hiện và kế hoạch hoạt động cho một hoạt động thiện nguyện cụ thể, phù hợp với đối tượng, địa bàn mà nhóm lựa chọn thực hiện.</a:t>
            </a:r>
            <a:endParaRPr lang="en-US" sz="380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2640B15D-47E1-14CC-FFC1-2AB203754204}"/>
              </a:ext>
            </a:extLst>
          </p:cNvPr>
          <p:cNvGrpSpPr/>
          <p:nvPr/>
        </p:nvGrpSpPr>
        <p:grpSpPr>
          <a:xfrm>
            <a:off x="743191" y="2209648"/>
            <a:ext cx="6324600" cy="6642741"/>
            <a:chOff x="726997" y="2332877"/>
            <a:chExt cx="6324600" cy="6642741"/>
          </a:xfrm>
        </p:grpSpPr>
        <p:grpSp>
          <p:nvGrpSpPr>
            <p:cNvPr id="22" name="Group 21">
              <a:extLst>
                <a:ext uri="{FF2B5EF4-FFF2-40B4-BE49-F238E27FC236}">
                  <a16:creationId xmlns:a16="http://schemas.microsoft.com/office/drawing/2014/main" id="{B9034F49-F07D-A334-7F8E-7BD20D4DDB65}"/>
                </a:ext>
              </a:extLst>
            </p:cNvPr>
            <p:cNvGrpSpPr/>
            <p:nvPr/>
          </p:nvGrpSpPr>
          <p:grpSpPr>
            <a:xfrm>
              <a:off x="726997" y="2332877"/>
              <a:ext cx="6324600" cy="6642741"/>
              <a:chOff x="849062" y="2617120"/>
              <a:chExt cx="6324600" cy="6642741"/>
            </a:xfrm>
          </p:grpSpPr>
          <p:sp>
            <p:nvSpPr>
              <p:cNvPr id="24" name="Freeform 7">
                <a:extLst>
                  <a:ext uri="{FF2B5EF4-FFF2-40B4-BE49-F238E27FC236}">
                    <a16:creationId xmlns:a16="http://schemas.microsoft.com/office/drawing/2014/main" id="{4C3A6B21-2388-0321-A22F-8277A0D7F8FF}"/>
                  </a:ext>
                </a:extLst>
              </p:cNvPr>
              <p:cNvSpPr/>
              <p:nvPr/>
            </p:nvSpPr>
            <p:spPr>
              <a:xfrm>
                <a:off x="849062" y="2617120"/>
                <a:ext cx="6324600" cy="6642741"/>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6">
                  <a:lumMod val="60000"/>
                  <a:lumOff val="40000"/>
                </a:schemeClr>
              </a:solidFill>
            </p:spPr>
            <p:txBody>
              <a:bodyPr/>
              <a:lstStyle/>
              <a:p>
                <a:endParaRPr lang="en-US"/>
              </a:p>
            </p:txBody>
          </p:sp>
          <p:grpSp>
            <p:nvGrpSpPr>
              <p:cNvPr id="25" name="Group 24">
                <a:extLst>
                  <a:ext uri="{FF2B5EF4-FFF2-40B4-BE49-F238E27FC236}">
                    <a16:creationId xmlns:a16="http://schemas.microsoft.com/office/drawing/2014/main" id="{1C4A30FF-DCB6-891E-D34D-9D335AB2C0DE}"/>
                  </a:ext>
                </a:extLst>
              </p:cNvPr>
              <p:cNvGrpSpPr/>
              <p:nvPr/>
            </p:nvGrpSpPr>
            <p:grpSpPr>
              <a:xfrm>
                <a:off x="1112837" y="3118373"/>
                <a:ext cx="5866249" cy="1751337"/>
                <a:chOff x="1426698" y="3315451"/>
                <a:chExt cx="5866249" cy="1751337"/>
              </a:xfrm>
            </p:grpSpPr>
            <p:sp>
              <p:nvSpPr>
                <p:cNvPr id="26" name="Freeform 10">
                  <a:extLst>
                    <a:ext uri="{FF2B5EF4-FFF2-40B4-BE49-F238E27FC236}">
                      <a16:creationId xmlns:a16="http://schemas.microsoft.com/office/drawing/2014/main" id="{597BA5DF-2B3C-0E94-FE36-5180E37E7492}"/>
                    </a:ext>
                  </a:extLst>
                </p:cNvPr>
                <p:cNvSpPr/>
                <p:nvPr/>
              </p:nvSpPr>
              <p:spPr>
                <a:xfrm>
                  <a:off x="1426698" y="3315451"/>
                  <a:ext cx="5826740" cy="1751337"/>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p>
              </p:txBody>
            </p:sp>
            <p:sp>
              <p:nvSpPr>
                <p:cNvPr id="27" name="TextBox 26">
                  <a:extLst>
                    <a:ext uri="{FF2B5EF4-FFF2-40B4-BE49-F238E27FC236}">
                      <a16:creationId xmlns:a16="http://schemas.microsoft.com/office/drawing/2014/main" id="{03E705A0-0048-43A4-5856-42A707E44BFD}"/>
                    </a:ext>
                  </a:extLst>
                </p:cNvPr>
                <p:cNvSpPr txBox="1"/>
                <p:nvPr/>
              </p:nvSpPr>
              <p:spPr>
                <a:xfrm>
                  <a:off x="1466207" y="3775620"/>
                  <a:ext cx="5826740"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Hoạt động nhóm</a:t>
                  </a:r>
                  <a:endParaRPr lang="en-US" sz="4800" b="1" dirty="0">
                    <a:solidFill>
                      <a:srgbClr val="C00000"/>
                    </a:solidFill>
                    <a:latin typeface="Arial" panose="020B0604020202020204" pitchFamily="34" charset="0"/>
                    <a:cs typeface="Arial" panose="020B0604020202020204" pitchFamily="34" charset="0"/>
                  </a:endParaRPr>
                </a:p>
              </p:txBody>
            </p:sp>
          </p:grpSp>
        </p:grpSp>
        <p:pic>
          <p:nvPicPr>
            <p:cNvPr id="23" name="Picture 11">
              <a:extLst>
                <a:ext uri="{FF2B5EF4-FFF2-40B4-BE49-F238E27FC236}">
                  <a16:creationId xmlns:a16="http://schemas.microsoft.com/office/drawing/2014/main" id="{18156D60-5C5C-3B21-14FE-9C4BC0C3DD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5995" y="4992825"/>
              <a:ext cx="4206603" cy="3738619"/>
            </a:xfrm>
            <a:prstGeom prst="rect">
              <a:avLst/>
            </a:prstGeom>
          </p:spPr>
        </p:pic>
      </p:grpSp>
      <p:sp>
        <p:nvSpPr>
          <p:cNvPr id="5" name="Freeform 5"/>
          <p:cNvSpPr/>
          <p:nvPr/>
        </p:nvSpPr>
        <p:spPr>
          <a:xfrm>
            <a:off x="-10886" y="-5444"/>
            <a:ext cx="1807130" cy="1316825"/>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6459201" y="8572501"/>
            <a:ext cx="1723846" cy="1747156"/>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a:lnSpc>
                <a:spcPct val="150000"/>
              </a:lnSpc>
            </a:pPr>
            <a:endParaRPr lang="en-US">
              <a:latin typeface="Arial" panose="020B0604020202020204" pitchFamily="34" charset="0"/>
              <a:cs typeface="Arial" panose="020B0604020202020204" pitchFamily="34" charset="0"/>
            </a:endParaRPr>
          </a:p>
        </p:txBody>
      </p:sp>
      <p:sp>
        <p:nvSpPr>
          <p:cNvPr id="28" name="Freeform 7">
            <a:extLst>
              <a:ext uri="{FF2B5EF4-FFF2-40B4-BE49-F238E27FC236}">
                <a16:creationId xmlns:a16="http://schemas.microsoft.com/office/drawing/2014/main" id="{A972ECB1-C942-3399-6352-0255EDB55C34}"/>
              </a:ext>
            </a:extLst>
          </p:cNvPr>
          <p:cNvSpPr/>
          <p:nvPr/>
        </p:nvSpPr>
        <p:spPr>
          <a:xfrm>
            <a:off x="-228600" y="9382976"/>
            <a:ext cx="2024844" cy="904024"/>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3154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wipe(left)">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a:off x="16764000" y="0"/>
            <a:ext cx="1676400" cy="1664637"/>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pic>
        <p:nvPicPr>
          <p:cNvPr id="25" name="Picture 24">
            <a:extLst>
              <a:ext uri="{FF2B5EF4-FFF2-40B4-BE49-F238E27FC236}">
                <a16:creationId xmlns:a16="http://schemas.microsoft.com/office/drawing/2014/main" id="{C15D2A7C-0FCC-7F09-2AC6-DAB1E9C3D9A4}"/>
              </a:ext>
            </a:extLst>
          </p:cNvPr>
          <p:cNvPicPr>
            <a:picLocks noChangeAspect="1"/>
          </p:cNvPicPr>
          <p:nvPr/>
        </p:nvPicPr>
        <p:blipFill>
          <a:blip r:embed="rId5"/>
          <a:srcRect t="7037" b="7037"/>
          <a:stretch>
            <a:fillRect/>
          </a:stretch>
        </p:blipFill>
        <p:spPr>
          <a:xfrm>
            <a:off x="958363" y="1409700"/>
            <a:ext cx="16371254" cy="8877300"/>
          </a:xfrm>
          <a:prstGeom prst="rect">
            <a:avLst/>
          </a:prstGeom>
        </p:spPr>
      </p:pic>
      <p:sp>
        <p:nvSpPr>
          <p:cNvPr id="26" name="Rectangle 25">
            <a:extLst>
              <a:ext uri="{FF2B5EF4-FFF2-40B4-BE49-F238E27FC236}">
                <a16:creationId xmlns:a16="http://schemas.microsoft.com/office/drawing/2014/main" id="{F84A7828-AE3C-03E3-A0FD-1D2B72504D1A}"/>
              </a:ext>
            </a:extLst>
          </p:cNvPr>
          <p:cNvSpPr/>
          <p:nvPr/>
        </p:nvSpPr>
        <p:spPr>
          <a:xfrm>
            <a:off x="1564365" y="2435728"/>
            <a:ext cx="15159269" cy="644157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Để tổ chức được hoạt động thiện nguyện hiệu quả và mang lại nhiều giá trị, các em cần phải có sự chuẩn bị kĩ lưỡng và lập kế hoạch thực hiện, trong đó cần xác định cụ thể hoạt động thiện nguyện sẽ thực hiện, mục tiêu, địa điểm, thời gian, người thực hiện, những công việc và p</a:t>
            </a:r>
            <a:r>
              <a:rPr lang="en-US" sz="4000">
                <a:latin typeface="Arial" panose="020B0604020202020204" pitchFamily="34" charset="0"/>
                <a:ea typeface="Calibri" panose="020F0502020204030204" pitchFamily="34" charset="0"/>
                <a:cs typeface="Arial" panose="020B0604020202020204" pitchFamily="34" charset="0"/>
              </a:rPr>
              <a:t>hư</a:t>
            </a:r>
            <a:r>
              <a:rPr lang="vi-VN" sz="4000">
                <a:latin typeface="Arial" panose="020B0604020202020204" pitchFamily="34" charset="0"/>
                <a:ea typeface="Calibri" panose="020F0502020204030204" pitchFamily="34" charset="0"/>
                <a:cs typeface="Arial" panose="020B0604020202020204" pitchFamily="34" charset="0"/>
              </a:rPr>
              <a:t>ơng tiện cần thiết để thực hiện hoạt động, phân công nhiệm vụ cụ thể cho từng thành viên trong nhóm và chương trình thực hiện. </a:t>
            </a:r>
          </a:p>
        </p:txBody>
      </p:sp>
      <p:grpSp>
        <p:nvGrpSpPr>
          <p:cNvPr id="27" name="Group 26">
            <a:extLst>
              <a:ext uri="{FF2B5EF4-FFF2-40B4-BE49-F238E27FC236}">
                <a16:creationId xmlns:a16="http://schemas.microsoft.com/office/drawing/2014/main" id="{30DE0C68-C850-71E5-07E3-80F3B9CB60D1}"/>
              </a:ext>
            </a:extLst>
          </p:cNvPr>
          <p:cNvGrpSpPr/>
          <p:nvPr/>
        </p:nvGrpSpPr>
        <p:grpSpPr>
          <a:xfrm>
            <a:off x="5904417" y="687756"/>
            <a:ext cx="6479144" cy="1360323"/>
            <a:chOff x="2078673" y="1010321"/>
            <a:chExt cx="6479144" cy="1360323"/>
          </a:xfrm>
        </p:grpSpPr>
        <p:sp>
          <p:nvSpPr>
            <p:cNvPr id="28" name="Freeform 6">
              <a:extLst>
                <a:ext uri="{FF2B5EF4-FFF2-40B4-BE49-F238E27FC236}">
                  <a16:creationId xmlns:a16="http://schemas.microsoft.com/office/drawing/2014/main" id="{F153193F-CC4D-8CA8-D6EE-E0D3F212C89D}"/>
                </a:ext>
              </a:extLst>
            </p:cNvPr>
            <p:cNvSpPr/>
            <p:nvPr/>
          </p:nvSpPr>
          <p:spPr>
            <a:xfrm>
              <a:off x="2078673" y="1010321"/>
              <a:ext cx="6479144" cy="1360323"/>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29483B9-DB06-D225-6867-8A117CD96BAC}"/>
                </a:ext>
              </a:extLst>
            </p:cNvPr>
            <p:cNvSpPr txBox="1"/>
            <p:nvPr/>
          </p:nvSpPr>
          <p:spPr>
            <a:xfrm>
              <a:off x="2452270" y="1205785"/>
              <a:ext cx="5731949" cy="1015663"/>
            </a:xfrm>
            <a:prstGeom prst="rect">
              <a:avLst/>
            </a:prstGeom>
            <a:noFill/>
          </p:spPr>
          <p:txBody>
            <a:bodyPr wrap="square">
              <a:spAutoFit/>
            </a:bodyPr>
            <a:lstStyle/>
            <a:p>
              <a:pPr marL="0" marR="0" algn="ctr">
                <a:spcBef>
                  <a:spcPts val="0"/>
                </a:spcBef>
                <a:spcAft>
                  <a:spcPts val="0"/>
                </a:spcAft>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8" name="Freeform 18"/>
          <p:cNvSpPr/>
          <p:nvPr/>
        </p:nvSpPr>
        <p:spPr>
          <a:xfrm>
            <a:off x="495023" y="687756"/>
            <a:ext cx="926676" cy="1211127"/>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Freeform 3"/>
          <p:cNvSpPr/>
          <p:nvPr/>
        </p:nvSpPr>
        <p:spPr>
          <a:xfrm>
            <a:off x="0" y="9877639"/>
            <a:ext cx="1981200" cy="302433"/>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42" name="Picture 41" descr="A group of people using laptops&#10;&#10;Description automatically generated with medium confidence">
            <a:extLst>
              <a:ext uri="{FF2B5EF4-FFF2-40B4-BE49-F238E27FC236}">
                <a16:creationId xmlns:a16="http://schemas.microsoft.com/office/drawing/2014/main" id="{8ABCD795-3889-94AB-072A-6D19E24881B7}"/>
              </a:ext>
            </a:extLst>
          </p:cNvPr>
          <p:cNvPicPr>
            <a:picLocks noChangeAspect="1"/>
          </p:cNvPicPr>
          <p:nvPr/>
        </p:nvPicPr>
        <p:blipFill rotWithShape="1">
          <a:blip r:embed="rId10">
            <a:extLst>
              <a:ext uri="{28A0092B-C50C-407E-A947-70E740481C1C}">
                <a14:useLocalDpi xmlns:a14="http://schemas.microsoft.com/office/drawing/2010/main" val="0"/>
              </a:ext>
            </a:extLst>
          </a:blip>
          <a:srcRect t="8407" b="12856"/>
          <a:stretch/>
        </p:blipFill>
        <p:spPr>
          <a:xfrm>
            <a:off x="14649554" y="7859963"/>
            <a:ext cx="3665660" cy="2886247"/>
          </a:xfrm>
          <a:prstGeom prst="rect">
            <a:avLst/>
          </a:prstGeom>
        </p:spPr>
      </p:pic>
    </p:spTree>
    <p:extLst>
      <p:ext uri="{BB962C8B-B14F-4D97-AF65-F5344CB8AC3E}">
        <p14:creationId xmlns:p14="http://schemas.microsoft.com/office/powerpoint/2010/main" val="28397725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a:off x="16764000" y="0"/>
            <a:ext cx="1676400" cy="1664637"/>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C15D2A7C-0FCC-7F09-2AC6-DAB1E9C3D9A4}"/>
              </a:ext>
            </a:extLst>
          </p:cNvPr>
          <p:cNvPicPr>
            <a:picLocks noChangeAspect="1"/>
          </p:cNvPicPr>
          <p:nvPr/>
        </p:nvPicPr>
        <p:blipFill>
          <a:blip r:embed="rId4"/>
          <a:srcRect t="7037" b="7037"/>
          <a:stretch>
            <a:fillRect/>
          </a:stretch>
        </p:blipFill>
        <p:spPr>
          <a:xfrm>
            <a:off x="958363" y="1409700"/>
            <a:ext cx="16371254" cy="8877300"/>
          </a:xfrm>
          <a:prstGeom prst="rect">
            <a:avLst/>
          </a:prstGeom>
        </p:spPr>
      </p:pic>
      <p:sp>
        <p:nvSpPr>
          <p:cNvPr id="26" name="Rectangle 25">
            <a:extLst>
              <a:ext uri="{FF2B5EF4-FFF2-40B4-BE49-F238E27FC236}">
                <a16:creationId xmlns:a16="http://schemas.microsoft.com/office/drawing/2014/main" id="{F84A7828-AE3C-03E3-A0FD-1D2B72504D1A}"/>
              </a:ext>
            </a:extLst>
          </p:cNvPr>
          <p:cNvSpPr/>
          <p:nvPr/>
        </p:nvSpPr>
        <p:spPr>
          <a:xfrm>
            <a:off x="1564365" y="2807572"/>
            <a:ext cx="15159269" cy="467185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Việc lập kế hoạch giúp các em chủ động trong thực hiện hoạt động thiện nguyện, đồng thời xác định được những khó khăn có thể gặp khi thực hiện hoạt động này. </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en-US" sz="4000">
                <a:latin typeface="Arial" panose="020B0604020202020204" pitchFamily="34" charset="0"/>
                <a:ea typeface="Calibri" panose="020F0502020204030204" pitchFamily="34" charset="0"/>
                <a:cs typeface="Arial" panose="020B0604020202020204" pitchFamily="34" charset="0"/>
              </a:rPr>
              <a:t>T</a:t>
            </a:r>
            <a:r>
              <a:rPr lang="vi-VN" sz="4000">
                <a:latin typeface="Arial" panose="020B0604020202020204" pitchFamily="34" charset="0"/>
                <a:ea typeface="Calibri" panose="020F0502020204030204" pitchFamily="34" charset="0"/>
                <a:cs typeface="Arial" panose="020B0604020202020204" pitchFamily="34" charset="0"/>
              </a:rPr>
              <a:t>ừ đó, chủ động hơn trong việc tìm kiếm sự hỗ trợ khi gặp khó khăn để đảm bảo việc thực hiện kế hoạch thành công.</a:t>
            </a:r>
          </a:p>
        </p:txBody>
      </p:sp>
      <p:grpSp>
        <p:nvGrpSpPr>
          <p:cNvPr id="27" name="Group 26">
            <a:extLst>
              <a:ext uri="{FF2B5EF4-FFF2-40B4-BE49-F238E27FC236}">
                <a16:creationId xmlns:a16="http://schemas.microsoft.com/office/drawing/2014/main" id="{30DE0C68-C850-71E5-07E3-80F3B9CB60D1}"/>
              </a:ext>
            </a:extLst>
          </p:cNvPr>
          <p:cNvGrpSpPr/>
          <p:nvPr/>
        </p:nvGrpSpPr>
        <p:grpSpPr>
          <a:xfrm>
            <a:off x="5904417" y="687756"/>
            <a:ext cx="6479144" cy="1360323"/>
            <a:chOff x="2078673" y="1010321"/>
            <a:chExt cx="6479144" cy="1360323"/>
          </a:xfrm>
        </p:grpSpPr>
        <p:sp>
          <p:nvSpPr>
            <p:cNvPr id="28" name="Freeform 6">
              <a:extLst>
                <a:ext uri="{FF2B5EF4-FFF2-40B4-BE49-F238E27FC236}">
                  <a16:creationId xmlns:a16="http://schemas.microsoft.com/office/drawing/2014/main" id="{F153193F-CC4D-8CA8-D6EE-E0D3F212C89D}"/>
                </a:ext>
              </a:extLst>
            </p:cNvPr>
            <p:cNvSpPr/>
            <p:nvPr/>
          </p:nvSpPr>
          <p:spPr>
            <a:xfrm>
              <a:off x="2078673" y="1010321"/>
              <a:ext cx="6479144" cy="1360323"/>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29483B9-DB06-D225-6867-8A117CD96BAC}"/>
                </a:ext>
              </a:extLst>
            </p:cNvPr>
            <p:cNvSpPr txBox="1"/>
            <p:nvPr/>
          </p:nvSpPr>
          <p:spPr>
            <a:xfrm>
              <a:off x="2452270" y="1205785"/>
              <a:ext cx="5731949" cy="1015663"/>
            </a:xfrm>
            <a:prstGeom prst="rect">
              <a:avLst/>
            </a:prstGeom>
            <a:noFill/>
          </p:spPr>
          <p:txBody>
            <a:bodyPr wrap="square">
              <a:spAutoFit/>
            </a:bodyPr>
            <a:lstStyle/>
            <a:p>
              <a:pPr marL="0" marR="0" algn="ctr">
                <a:spcBef>
                  <a:spcPts val="0"/>
                </a:spcBef>
                <a:spcAft>
                  <a:spcPts val="0"/>
                </a:spcAft>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8" name="Freeform 18"/>
          <p:cNvSpPr/>
          <p:nvPr/>
        </p:nvSpPr>
        <p:spPr>
          <a:xfrm>
            <a:off x="495023" y="687756"/>
            <a:ext cx="926676" cy="1211127"/>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p:cNvSpPr/>
          <p:nvPr/>
        </p:nvSpPr>
        <p:spPr>
          <a:xfrm>
            <a:off x="0" y="9877639"/>
            <a:ext cx="1981200" cy="302433"/>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 name="Picture 1" descr="A group of people using laptops&#10;&#10;Description automatically generated with medium confidence">
            <a:extLst>
              <a:ext uri="{FF2B5EF4-FFF2-40B4-BE49-F238E27FC236}">
                <a16:creationId xmlns:a16="http://schemas.microsoft.com/office/drawing/2014/main" id="{6571374F-B643-5717-748F-0B5C64C35931}"/>
              </a:ext>
            </a:extLst>
          </p:cNvPr>
          <p:cNvPicPr>
            <a:picLocks noChangeAspect="1"/>
          </p:cNvPicPr>
          <p:nvPr/>
        </p:nvPicPr>
        <p:blipFill rotWithShape="1">
          <a:blip r:embed="rId9">
            <a:extLst>
              <a:ext uri="{28A0092B-C50C-407E-A947-70E740481C1C}">
                <a14:useLocalDpi xmlns:a14="http://schemas.microsoft.com/office/drawing/2010/main" val="0"/>
              </a:ext>
            </a:extLst>
          </a:blip>
          <a:srcRect t="8407" b="12856"/>
          <a:stretch/>
        </p:blipFill>
        <p:spPr>
          <a:xfrm>
            <a:off x="14649554" y="7859963"/>
            <a:ext cx="3665660" cy="2886247"/>
          </a:xfrm>
          <a:prstGeom prst="rect">
            <a:avLst/>
          </a:prstGeom>
        </p:spPr>
      </p:pic>
    </p:spTree>
    <p:extLst>
      <p:ext uri="{BB962C8B-B14F-4D97-AF65-F5344CB8AC3E}">
        <p14:creationId xmlns:p14="http://schemas.microsoft.com/office/powerpoint/2010/main" val="28290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wipe(left)">
                                      <p:cBhvr>
                                        <p:cTn id="11"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06800" y="9942915"/>
            <a:ext cx="1981200" cy="302433"/>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6764000" y="0"/>
            <a:ext cx="1676400" cy="1664637"/>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8" name="Freeform 18"/>
          <p:cNvSpPr/>
          <p:nvPr/>
        </p:nvSpPr>
        <p:spPr>
          <a:xfrm>
            <a:off x="318968" y="9173516"/>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Line Callout 1 (Border and Accent Bar) 3">
            <a:extLst>
              <a:ext uri="{FF2B5EF4-FFF2-40B4-BE49-F238E27FC236}">
                <a16:creationId xmlns:a16="http://schemas.microsoft.com/office/drawing/2014/main" id="{004BA10F-D578-5A8F-F428-1B88C8C0567F}"/>
              </a:ext>
            </a:extLst>
          </p:cNvPr>
          <p:cNvSpPr/>
          <p:nvPr/>
        </p:nvSpPr>
        <p:spPr>
          <a:xfrm>
            <a:off x="228600" y="647701"/>
            <a:ext cx="7772400" cy="1911550"/>
          </a:xfrm>
          <a:prstGeom prst="accentBorderCallout1">
            <a:avLst>
              <a:gd name="adj1" fmla="val 18750"/>
              <a:gd name="adj2" fmla="val -3127"/>
              <a:gd name="adj3" fmla="val 17954"/>
              <a:gd name="adj4" fmla="val -17509"/>
            </a:avLst>
          </a:prstGeom>
          <a:solidFill>
            <a:srgbClr val="FFF9E7"/>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a:solidFill>
                  <a:schemeClr val="tx2">
                    <a:lumMod val="50000"/>
                  </a:schemeClr>
                </a:solidFill>
                <a:latin typeface="Arial" panose="020B0604020202020204" pitchFamily="34" charset="0"/>
                <a:cs typeface="Arial" panose="020B0604020202020204" pitchFamily="34" charset="0"/>
              </a:rPr>
              <a:t>KHỞI ĐỘNG</a:t>
            </a:r>
            <a:endParaRPr lang="en-US" sz="6000" b="1" i="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A93FFA4-1F91-B7FF-9D26-22A727C459C3}"/>
              </a:ext>
            </a:extLst>
          </p:cNvPr>
          <p:cNvGrpSpPr/>
          <p:nvPr/>
        </p:nvGrpSpPr>
        <p:grpSpPr>
          <a:xfrm>
            <a:off x="10997550" y="3466998"/>
            <a:ext cx="5543970" cy="5518344"/>
            <a:chOff x="0" y="0"/>
            <a:chExt cx="4465860" cy="4654952"/>
          </a:xfrm>
        </p:grpSpPr>
        <p:sp>
          <p:nvSpPr>
            <p:cNvPr id="8" name="Freeform 3">
              <a:extLst>
                <a:ext uri="{FF2B5EF4-FFF2-40B4-BE49-F238E27FC236}">
                  <a16:creationId xmlns:a16="http://schemas.microsoft.com/office/drawing/2014/main" id="{40FD0B5C-E03F-7676-EAB2-0DA2E94D54DE}"/>
                </a:ext>
              </a:extLst>
            </p:cNvPr>
            <p:cNvSpPr/>
            <p:nvPr/>
          </p:nvSpPr>
          <p:spPr>
            <a:xfrm>
              <a:off x="-1" y="0"/>
              <a:ext cx="4473519" cy="4654952"/>
            </a:xfrm>
            <a:custGeom>
              <a:avLst/>
              <a:gdLst/>
              <a:ahLst/>
              <a:cxnLst/>
              <a:rect l="l" t="t" r="r" b="b"/>
              <a:pathLst>
                <a:path w="4473519" h="4654952">
                  <a:moveTo>
                    <a:pt x="3967080" y="4638033"/>
                  </a:moveTo>
                  <a:cubicBezTo>
                    <a:pt x="3967080" y="4638033"/>
                    <a:pt x="3730084" y="4628064"/>
                    <a:pt x="3367945" y="4641508"/>
                  </a:cubicBezTo>
                  <a:cubicBezTo>
                    <a:pt x="3005807" y="4654952"/>
                    <a:pt x="490924" y="4654952"/>
                    <a:pt x="490924" y="4654952"/>
                  </a:cubicBezTo>
                  <a:cubicBezTo>
                    <a:pt x="245502" y="4654952"/>
                    <a:pt x="32509" y="4557684"/>
                    <a:pt x="31032" y="4397570"/>
                  </a:cubicBezTo>
                  <a:cubicBezTo>
                    <a:pt x="31032" y="4397570"/>
                    <a:pt x="0" y="283704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920532" y="0"/>
                    <a:pt x="3920532" y="0"/>
                  </a:cubicBezTo>
                  <a:cubicBezTo>
                    <a:pt x="4232432" y="0"/>
                    <a:pt x="4465861" y="101069"/>
                    <a:pt x="4458003" y="303616"/>
                  </a:cubicBezTo>
                  <a:cubicBezTo>
                    <a:pt x="4458003" y="303616"/>
                    <a:pt x="4456008" y="2638667"/>
                    <a:pt x="4464764" y="3697983"/>
                  </a:cubicBezTo>
                  <a:cubicBezTo>
                    <a:pt x="4473519" y="3991284"/>
                    <a:pt x="4426971" y="4324356"/>
                    <a:pt x="4426971" y="4324356"/>
                  </a:cubicBezTo>
                  <a:cubicBezTo>
                    <a:pt x="4424006" y="4504381"/>
                    <a:pt x="4212502" y="4638033"/>
                    <a:pt x="3967080" y="4638033"/>
                  </a:cubicBezTo>
                  <a:close/>
                </a:path>
              </a:pathLst>
            </a:custGeom>
            <a:solidFill>
              <a:schemeClr val="accent5">
                <a:lumMod val="40000"/>
                <a:lumOff val="60000"/>
              </a:schemeClr>
            </a:solidFill>
          </p:spPr>
          <p:txBody>
            <a:bodyPr/>
            <a:lstStyle/>
            <a:p>
              <a:endParaRPr lang="en-US"/>
            </a:p>
          </p:txBody>
        </p:sp>
      </p:grpSp>
      <p:pic>
        <p:nvPicPr>
          <p:cNvPr id="10" name="Picture 9">
            <a:extLst>
              <a:ext uri="{FF2B5EF4-FFF2-40B4-BE49-F238E27FC236}">
                <a16:creationId xmlns:a16="http://schemas.microsoft.com/office/drawing/2014/main" id="{A6DD00BE-7467-7A06-FBFA-67EBD33D2034}"/>
              </a:ext>
            </a:extLst>
          </p:cNvPr>
          <p:cNvPicPr>
            <a:picLocks noChangeAspect="1"/>
          </p:cNvPicPr>
          <p:nvPr/>
        </p:nvPicPr>
        <p:blipFill rotWithShape="1">
          <a:blip r:embed="rId8">
            <a:extLst>
              <a:ext uri="{28A0092B-C50C-407E-A947-70E740481C1C}">
                <a14:useLocalDpi xmlns:a14="http://schemas.microsoft.com/office/drawing/2010/main" val="0"/>
              </a:ext>
            </a:extLst>
          </a:blip>
          <a:srcRect b="11228"/>
          <a:stretch/>
        </p:blipFill>
        <p:spPr>
          <a:xfrm>
            <a:off x="10795462" y="4375242"/>
            <a:ext cx="5957652" cy="4610100"/>
          </a:xfrm>
          <a:prstGeom prst="rect">
            <a:avLst/>
          </a:prstGeom>
        </p:spPr>
      </p:pic>
      <p:grpSp>
        <p:nvGrpSpPr>
          <p:cNvPr id="12" name="Group 11">
            <a:extLst>
              <a:ext uri="{FF2B5EF4-FFF2-40B4-BE49-F238E27FC236}">
                <a16:creationId xmlns:a16="http://schemas.microsoft.com/office/drawing/2014/main" id="{C3A0954D-0651-6819-55A3-A98D21BF5DC1}"/>
              </a:ext>
            </a:extLst>
          </p:cNvPr>
          <p:cNvGrpSpPr/>
          <p:nvPr/>
        </p:nvGrpSpPr>
        <p:grpSpPr>
          <a:xfrm>
            <a:off x="1534886" y="2781300"/>
            <a:ext cx="8964719" cy="5857742"/>
            <a:chOff x="1534886" y="2781300"/>
            <a:chExt cx="8964719" cy="5857742"/>
          </a:xfrm>
        </p:grpSpPr>
        <p:sp>
          <p:nvSpPr>
            <p:cNvPr id="9" name="TextBox 8">
              <a:extLst>
                <a:ext uri="{FF2B5EF4-FFF2-40B4-BE49-F238E27FC236}">
                  <a16:creationId xmlns:a16="http://schemas.microsoft.com/office/drawing/2014/main" id="{D65457FE-1A98-9948-621C-1B60AAF05047}"/>
                </a:ext>
              </a:extLst>
            </p:cNvPr>
            <p:cNvSpPr txBox="1"/>
            <p:nvPr/>
          </p:nvSpPr>
          <p:spPr>
            <a:xfrm>
              <a:off x="1534886" y="3813297"/>
              <a:ext cx="8466775" cy="4825745"/>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marL="571500" indent="-571500" algn="just">
                <a:lnSpc>
                  <a:spcPct val="200000"/>
                </a:lnSpc>
                <a:buFont typeface="Courier New" panose="02070309020205020404" pitchFamily="49" charset="0"/>
                <a:buChar char="o"/>
              </a:pPr>
              <a:r>
                <a:rPr lang="vi-VN" sz="4000">
                  <a:cs typeface="Arial" panose="020B0604020202020204" pitchFamily="34" charset="0"/>
                </a:rPr>
                <a:t>Video trên nói về hoạt động gì?</a:t>
              </a:r>
            </a:p>
            <a:p>
              <a:pPr marL="571500" indent="-571500" algn="just">
                <a:lnSpc>
                  <a:spcPct val="200000"/>
                </a:lnSpc>
                <a:buFont typeface="Courier New" panose="02070309020205020404" pitchFamily="49" charset="0"/>
                <a:buChar char="o"/>
              </a:pPr>
              <a:r>
                <a:rPr lang="vi-VN" sz="4000">
                  <a:cs typeface="Arial" panose="020B0604020202020204" pitchFamily="34" charset="0"/>
                </a:rPr>
                <a:t>Em hãy nêu ý nghĩa của việc tham gia các hoạt động thiện nguyện trong cộng đồng.</a:t>
              </a:r>
            </a:p>
          </p:txBody>
        </p:sp>
        <p:pic>
          <p:nvPicPr>
            <p:cNvPr id="11" name="Picture 10" descr="Logo&#10;&#10;Description automatically generated">
              <a:extLst>
                <a:ext uri="{FF2B5EF4-FFF2-40B4-BE49-F238E27FC236}">
                  <a16:creationId xmlns:a16="http://schemas.microsoft.com/office/drawing/2014/main" id="{1A59F451-8437-CDBA-4876-DDFF955334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1472" y="2781300"/>
              <a:ext cx="1698133" cy="1767444"/>
            </a:xfrm>
            <a:prstGeom prst="rect">
              <a:avLst/>
            </a:prstGeom>
          </p:spPr>
        </p:pic>
      </p:grpSp>
    </p:spTree>
    <p:extLst>
      <p:ext uri="{BB962C8B-B14F-4D97-AF65-F5344CB8AC3E}">
        <p14:creationId xmlns:p14="http://schemas.microsoft.com/office/powerpoint/2010/main" val="323164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29900" y="1785257"/>
            <a:ext cx="7658100" cy="7319654"/>
          </a:xfrm>
          <a:custGeom>
            <a:avLst/>
            <a:gdLst/>
            <a:ahLst/>
            <a:cxnLst/>
            <a:rect l="l" t="t" r="r" b="b"/>
            <a:pathLst>
              <a:path w="6264366" h="6104909">
                <a:moveTo>
                  <a:pt x="0" y="0"/>
                </a:moveTo>
                <a:lnTo>
                  <a:pt x="6264366" y="0"/>
                </a:lnTo>
                <a:lnTo>
                  <a:pt x="6264366" y="6104910"/>
                </a:lnTo>
                <a:lnTo>
                  <a:pt x="0" y="610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Freeform 5"/>
          <p:cNvSpPr/>
          <p:nvPr/>
        </p:nvSpPr>
        <p:spPr>
          <a:xfrm>
            <a:off x="0" y="0"/>
            <a:ext cx="2514600" cy="1752600"/>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a:off x="-228600" y="8801100"/>
            <a:ext cx="2667000" cy="1485900"/>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Freeform 9"/>
          <p:cNvSpPr/>
          <p:nvPr/>
        </p:nvSpPr>
        <p:spPr>
          <a:xfrm rot="-5282649">
            <a:off x="16355259" y="667724"/>
            <a:ext cx="2879927" cy="1202856"/>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D185E9F-D2B9-BE4B-ACFE-176E1E3CA509}"/>
              </a:ext>
            </a:extLst>
          </p:cNvPr>
          <p:cNvSpPr txBox="1"/>
          <p:nvPr/>
        </p:nvSpPr>
        <p:spPr>
          <a:xfrm>
            <a:off x="762000" y="2402712"/>
            <a:ext cx="9525000" cy="608474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Hoạt động </a:t>
            </a:r>
            <a:r>
              <a:rPr kumimoji="0" lang="en-US" sz="68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3</a:t>
            </a:r>
            <a:r>
              <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rPr>
              <a:t>: </a:t>
            </a:r>
            <a:endParaRPr kumimoji="0" lang="en-US" sz="68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endParaRPr>
          </a:p>
          <a:p>
            <a:pPr lvl="0" algn="ctr">
              <a:lnSpc>
                <a:spcPct val="150000"/>
              </a:lnSpc>
              <a:spcBef>
                <a:spcPct val="0"/>
              </a:spcBef>
            </a:pPr>
            <a:r>
              <a:rPr lang="vi-VN" sz="6800" b="1">
                <a:solidFill>
                  <a:srgbClr val="1F497D">
                    <a:lumMod val="50000"/>
                  </a:srgbClr>
                </a:solidFill>
                <a:latin typeface="Arial" panose="020B0604020202020204" pitchFamily="34" charset="0"/>
                <a:cs typeface="Arial" panose="020B0604020202020204" pitchFamily="34" charset="0"/>
              </a:rPr>
              <a:t>Tham gia các hoạt động thiện nguyện ở cộng đồng</a:t>
            </a:r>
            <a:endPar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77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06800" y="9942915"/>
            <a:ext cx="1981200" cy="302433"/>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Freeform 18"/>
          <p:cNvSpPr/>
          <p:nvPr/>
        </p:nvSpPr>
        <p:spPr>
          <a:xfrm>
            <a:off x="0" y="0"/>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Rounded Rectangle 19">
            <a:extLst>
              <a:ext uri="{FF2B5EF4-FFF2-40B4-BE49-F238E27FC236}">
                <a16:creationId xmlns:a16="http://schemas.microsoft.com/office/drawing/2014/main" id="{36D87ADD-51DD-23B4-D533-6010D73D97AE}"/>
              </a:ext>
            </a:extLst>
          </p:cNvPr>
          <p:cNvSpPr/>
          <p:nvPr/>
        </p:nvSpPr>
        <p:spPr>
          <a:xfrm>
            <a:off x="8216766" y="4295881"/>
            <a:ext cx="9357133" cy="26270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Tích cực tham gia các hoạt động thiện nguyện do nhà trường, địa phương tổ chức</a:t>
            </a:r>
            <a:endParaRPr lang="en-US" sz="3600" dirty="0">
              <a:solidFill>
                <a:schemeClr val="tx1"/>
              </a:solidFill>
              <a:latin typeface="Arial" panose="020B0604020202020204" pitchFamily="34" charset="0"/>
              <a:cs typeface="Arial" panose="020B0604020202020204" pitchFamily="34" charset="0"/>
            </a:endParaRPr>
          </a:p>
        </p:txBody>
      </p:sp>
      <p:sp>
        <p:nvSpPr>
          <p:cNvPr id="7" name="Rounded Rectangle 23">
            <a:extLst>
              <a:ext uri="{FF2B5EF4-FFF2-40B4-BE49-F238E27FC236}">
                <a16:creationId xmlns:a16="http://schemas.microsoft.com/office/drawing/2014/main" id="{52EE2076-3E1F-BA9D-71AE-0D9EB27C8202}"/>
              </a:ext>
            </a:extLst>
          </p:cNvPr>
          <p:cNvSpPr/>
          <p:nvPr/>
        </p:nvSpPr>
        <p:spPr>
          <a:xfrm>
            <a:off x="8200684" y="7463380"/>
            <a:ext cx="9373207" cy="2170773"/>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Ghi lại và chia sẻ kết quả hoạt động thiện nguyện đã tham gia</a:t>
            </a:r>
            <a:endParaRPr lang="en-US" sz="3600" dirty="0">
              <a:solidFill>
                <a:schemeClr val="tx1"/>
              </a:solidFill>
              <a:latin typeface="Arial" panose="020B0604020202020204" pitchFamily="34" charset="0"/>
              <a:cs typeface="Arial" panose="020B0604020202020204" pitchFamily="34" charset="0"/>
            </a:endParaRPr>
          </a:p>
        </p:txBody>
      </p:sp>
      <p:sp>
        <p:nvSpPr>
          <p:cNvPr id="8" name="Rounded Rectangle 19">
            <a:extLst>
              <a:ext uri="{FF2B5EF4-FFF2-40B4-BE49-F238E27FC236}">
                <a16:creationId xmlns:a16="http://schemas.microsoft.com/office/drawing/2014/main" id="{3632AE26-9DFE-3253-EDEF-5769771D5ED9}"/>
              </a:ext>
            </a:extLst>
          </p:cNvPr>
          <p:cNvSpPr/>
          <p:nvPr/>
        </p:nvSpPr>
        <p:spPr>
          <a:xfrm>
            <a:off x="8153400" y="642554"/>
            <a:ext cx="9420496" cy="3112867"/>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Chủ động thực hiện các hoạt động thiện nguyện để giúp đỡ những người gặp khó khăn xung quanh em</a:t>
            </a:r>
            <a:endParaRPr lang="en-US" sz="3600" dirty="0">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20F9732-0199-E56E-537A-9994CB959D24}"/>
              </a:ext>
            </a:extLst>
          </p:cNvPr>
          <p:cNvGrpSpPr/>
          <p:nvPr/>
        </p:nvGrpSpPr>
        <p:grpSpPr>
          <a:xfrm rot="16200000">
            <a:off x="6429753" y="3439515"/>
            <a:ext cx="2947309" cy="659791"/>
            <a:chOff x="6498137" y="3625822"/>
            <a:chExt cx="558104" cy="973671"/>
          </a:xfrm>
        </p:grpSpPr>
        <p:cxnSp>
          <p:nvCxnSpPr>
            <p:cNvPr id="10" name="Straight Connector 9">
              <a:extLst>
                <a:ext uri="{FF2B5EF4-FFF2-40B4-BE49-F238E27FC236}">
                  <a16:creationId xmlns:a16="http://schemas.microsoft.com/office/drawing/2014/main" id="{2525B001-C537-4C6C-A11F-97273CF59FB6}"/>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30846A-A5D9-359B-B9AD-36709D421B64}"/>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F48E15A-09C9-23F2-17A8-58DEE4CAD41B}"/>
              </a:ext>
            </a:extLst>
          </p:cNvPr>
          <p:cNvGrpSpPr/>
          <p:nvPr/>
        </p:nvGrpSpPr>
        <p:grpSpPr>
          <a:xfrm rot="16200000" flipH="1">
            <a:off x="4977398" y="4891871"/>
            <a:ext cx="5772115" cy="579887"/>
            <a:chOff x="6498137" y="3625822"/>
            <a:chExt cx="558104" cy="973671"/>
          </a:xfrm>
        </p:grpSpPr>
        <p:cxnSp>
          <p:nvCxnSpPr>
            <p:cNvPr id="13" name="Straight Connector 12">
              <a:extLst>
                <a:ext uri="{FF2B5EF4-FFF2-40B4-BE49-F238E27FC236}">
                  <a16:creationId xmlns:a16="http://schemas.microsoft.com/office/drawing/2014/main" id="{43FF0728-BC94-119A-6252-55E416EB9B69}"/>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DCF0C-31C6-92A7-C830-E9D32CC5AAAB}"/>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09B29A9-1D8E-D007-BF36-09074E93BAA3}"/>
              </a:ext>
            </a:extLst>
          </p:cNvPr>
          <p:cNvGrpSpPr/>
          <p:nvPr/>
        </p:nvGrpSpPr>
        <p:grpSpPr>
          <a:xfrm rot="16200000">
            <a:off x="6500508" y="6677769"/>
            <a:ext cx="2805801" cy="659793"/>
            <a:chOff x="6498137" y="3625822"/>
            <a:chExt cx="558104" cy="973671"/>
          </a:xfrm>
        </p:grpSpPr>
        <p:cxnSp>
          <p:nvCxnSpPr>
            <p:cNvPr id="16" name="Straight Connector 15">
              <a:extLst>
                <a:ext uri="{FF2B5EF4-FFF2-40B4-BE49-F238E27FC236}">
                  <a16:creationId xmlns:a16="http://schemas.microsoft.com/office/drawing/2014/main" id="{451F5F55-3214-8D67-8371-2B8DE23F5E33}"/>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3308EB-6658-B872-35A6-B64C7E5B057D}"/>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874071B-DBA3-FB6F-F9A1-142B3B33DA4D}"/>
              </a:ext>
            </a:extLst>
          </p:cNvPr>
          <p:cNvGrpSpPr/>
          <p:nvPr/>
        </p:nvGrpSpPr>
        <p:grpSpPr>
          <a:xfrm>
            <a:off x="714099" y="1425302"/>
            <a:ext cx="6084999" cy="3979564"/>
            <a:chOff x="-961516" y="2508898"/>
            <a:chExt cx="6084999" cy="3979564"/>
          </a:xfrm>
        </p:grpSpPr>
        <p:sp>
          <p:nvSpPr>
            <p:cNvPr id="20" name="Line Callout 1 (Border and Accent Bar) 3">
              <a:extLst>
                <a:ext uri="{FF2B5EF4-FFF2-40B4-BE49-F238E27FC236}">
                  <a16:creationId xmlns:a16="http://schemas.microsoft.com/office/drawing/2014/main" id="{9E7B66E1-C975-6607-724C-A3F2CC600E32}"/>
                </a:ext>
              </a:extLst>
            </p:cNvPr>
            <p:cNvSpPr/>
            <p:nvPr/>
          </p:nvSpPr>
          <p:spPr>
            <a:xfrm>
              <a:off x="-961516" y="3058728"/>
              <a:ext cx="6084999" cy="3429734"/>
            </a:xfrm>
            <a:prstGeom prst="roundRect">
              <a:avLst/>
            </a:prstGeom>
            <a:solidFill>
              <a:srgbClr val="FFF7DD"/>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C00000"/>
                  </a:solidFill>
                  <a:latin typeface="Arial" panose="020B0604020202020204" pitchFamily="34" charset="0"/>
                  <a:cs typeface="Arial" panose="020B0604020202020204" pitchFamily="34" charset="0"/>
                </a:rPr>
                <a:t>Các em hãy thực hiện những nhiệm vụ sau:</a:t>
              </a:r>
            </a:p>
          </p:txBody>
        </p:sp>
        <p:pic>
          <p:nvPicPr>
            <p:cNvPr id="21" name="Picture 2">
              <a:extLst>
                <a:ext uri="{FF2B5EF4-FFF2-40B4-BE49-F238E27FC236}">
                  <a16:creationId xmlns:a16="http://schemas.microsoft.com/office/drawing/2014/main" id="{E5B38E40-A7E6-7A1E-E426-36186ED092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7121" y="2508898"/>
              <a:ext cx="752586" cy="773686"/>
            </a:xfrm>
            <a:prstGeom prst="rect">
              <a:avLst/>
            </a:prstGeom>
          </p:spPr>
        </p:pic>
      </p:grpSp>
      <p:pic>
        <p:nvPicPr>
          <p:cNvPr id="28" name="Picture 27" descr="A picture containing text&#10;&#10;Description automatically generated">
            <a:extLst>
              <a:ext uri="{FF2B5EF4-FFF2-40B4-BE49-F238E27FC236}">
                <a16:creationId xmlns:a16="http://schemas.microsoft.com/office/drawing/2014/main" id="{F03CB732-3F5C-1AAA-3BBE-839FF751F9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617" y="5800602"/>
            <a:ext cx="4775792" cy="4775792"/>
          </a:xfrm>
          <a:prstGeom prst="rect">
            <a:avLst/>
          </a:prstGeom>
        </p:spPr>
      </p:pic>
      <p:sp>
        <p:nvSpPr>
          <p:cNvPr id="29" name="Freeform 8">
            <a:extLst>
              <a:ext uri="{FF2B5EF4-FFF2-40B4-BE49-F238E27FC236}">
                <a16:creationId xmlns:a16="http://schemas.microsoft.com/office/drawing/2014/main" id="{64687CCF-E525-43F1-6FED-D03B9DD6D83A}"/>
              </a:ext>
            </a:extLst>
          </p:cNvPr>
          <p:cNvSpPr/>
          <p:nvPr/>
        </p:nvSpPr>
        <p:spPr>
          <a:xfrm>
            <a:off x="17002744" y="183440"/>
            <a:ext cx="1031995" cy="1134431"/>
          </a:xfrm>
          <a:custGeom>
            <a:avLst/>
            <a:gdLst/>
            <a:ahLst/>
            <a:cxnLst/>
            <a:rect l="l" t="t" r="r" b="b"/>
            <a:pathLst>
              <a:path w="1701120" h="1749973">
                <a:moveTo>
                  <a:pt x="0" y="0"/>
                </a:moveTo>
                <a:lnTo>
                  <a:pt x="1701120" y="0"/>
                </a:lnTo>
                <a:lnTo>
                  <a:pt x="1701120" y="1749974"/>
                </a:lnTo>
                <a:lnTo>
                  <a:pt x="0" y="17499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9613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a:extLst>
              <a:ext uri="{FF2B5EF4-FFF2-40B4-BE49-F238E27FC236}">
                <a16:creationId xmlns:a16="http://schemas.microsoft.com/office/drawing/2014/main" id="{56A53331-D054-D360-F97B-1F544463A24E}"/>
              </a:ext>
            </a:extLst>
          </p:cNvPr>
          <p:cNvSpPr/>
          <p:nvPr/>
        </p:nvSpPr>
        <p:spPr>
          <a:xfrm>
            <a:off x="507510" y="2628900"/>
            <a:ext cx="17272980" cy="7202596"/>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5" name="Freeform 25"/>
          <p:cNvSpPr/>
          <p:nvPr/>
        </p:nvSpPr>
        <p:spPr>
          <a:xfrm>
            <a:off x="16665753" y="-21771"/>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42" name="Line Callout 1 (Border and Accent Bar) 3">
            <a:extLst>
              <a:ext uri="{FF2B5EF4-FFF2-40B4-BE49-F238E27FC236}">
                <a16:creationId xmlns:a16="http://schemas.microsoft.com/office/drawing/2014/main" id="{4C70CF51-541E-CC0E-9449-93B2C42C70C4}"/>
              </a:ext>
            </a:extLst>
          </p:cNvPr>
          <p:cNvSpPr/>
          <p:nvPr/>
        </p:nvSpPr>
        <p:spPr>
          <a:xfrm>
            <a:off x="228600" y="647228"/>
            <a:ext cx="8915401" cy="1501311"/>
          </a:xfrm>
          <a:prstGeom prst="accentBorderCallout1">
            <a:avLst>
              <a:gd name="adj1" fmla="val 18750"/>
              <a:gd name="adj2" fmla="val -3127"/>
              <a:gd name="adj3" fmla="val 17954"/>
              <a:gd name="adj4" fmla="val -17509"/>
            </a:avLst>
          </a:prstGeom>
          <a:solidFill>
            <a:srgbClr val="EDF6F9"/>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44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TỔNG KẾT HOẠT ĐỘNG</a:t>
            </a:r>
            <a:endParaRPr lang="vi-VN" sz="440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3AC5313-7318-1254-BFE4-AC15AA261BFF}"/>
              </a:ext>
            </a:extLst>
          </p:cNvPr>
          <p:cNvSpPr txBox="1"/>
          <p:nvPr/>
        </p:nvSpPr>
        <p:spPr>
          <a:xfrm>
            <a:off x="990600" y="3153463"/>
            <a:ext cx="9797146" cy="6124112"/>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Ø"/>
            </a:pPr>
            <a:r>
              <a:rPr lang="vi-VN" sz="3800">
                <a:latin typeface="Arial" panose="020B0604020202020204" pitchFamily="34" charset="0"/>
                <a:ea typeface="Calibri" panose="020F0502020204030204" pitchFamily="34" charset="0"/>
                <a:cs typeface="Arial" panose="020B0604020202020204" pitchFamily="34" charset="0"/>
              </a:rPr>
              <a:t>Tham gia hoạt động thiện nguyện là hành động mang ý nghĩa xã hội lớn lao, thể hiện trách nhiệm, lòng nhân ái của chúng ta đối với cộng đồng và những người có hoàn cảnh khó khăn, giúp họ có động lực vượt qua những khó khăn và vươn lên trong cuộc sống. </a:t>
            </a:r>
          </a:p>
        </p:txBody>
      </p:sp>
      <p:sp>
        <p:nvSpPr>
          <p:cNvPr id="27" name="Freeform 27"/>
          <p:cNvSpPr/>
          <p:nvPr/>
        </p:nvSpPr>
        <p:spPr>
          <a:xfrm>
            <a:off x="51743" y="9436305"/>
            <a:ext cx="1319857" cy="790382"/>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953B3B64-3935-A76E-7148-E1D7EACF0B1D}"/>
              </a:ext>
            </a:extLst>
          </p:cNvPr>
          <p:cNvGrpSpPr/>
          <p:nvPr/>
        </p:nvGrpSpPr>
        <p:grpSpPr>
          <a:xfrm>
            <a:off x="11665783" y="4025977"/>
            <a:ext cx="5487391" cy="4023848"/>
            <a:chOff x="11506200" y="4021000"/>
            <a:chExt cx="5487391" cy="4023848"/>
          </a:xfrm>
        </p:grpSpPr>
        <p:pic>
          <p:nvPicPr>
            <p:cNvPr id="58" name="Picture 57" descr="Công ty Nhôm Đắk Nông: Tích cực tham gia các hoạt động thiện nguyện">
              <a:extLst>
                <a:ext uri="{FF2B5EF4-FFF2-40B4-BE49-F238E27FC236}">
                  <a16:creationId xmlns:a16="http://schemas.microsoft.com/office/drawing/2014/main" id="{517938C7-9A68-970E-200D-FA93B5BE2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6200" y="4381500"/>
              <a:ext cx="5487391" cy="36633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9" name="Picture 2" descr="Pin ">
              <a:extLst>
                <a:ext uri="{FF2B5EF4-FFF2-40B4-BE49-F238E27FC236}">
                  <a16:creationId xmlns:a16="http://schemas.microsoft.com/office/drawing/2014/main" id="{884F5A49-5C61-0639-0A09-F3961288AB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7391">
              <a:off x="13922305" y="4021000"/>
              <a:ext cx="655179" cy="6551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58792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right)">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5" dur="500"/>
                                        <p:tgtEl>
                                          <p:spTgt spid="51">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randombar(horizontal)">
                                      <p:cBhvr>
                                        <p:cTn id="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a:off x="16665753" y="-21771"/>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42" name="Line Callout 1 (Border and Accent Bar) 3">
            <a:extLst>
              <a:ext uri="{FF2B5EF4-FFF2-40B4-BE49-F238E27FC236}">
                <a16:creationId xmlns:a16="http://schemas.microsoft.com/office/drawing/2014/main" id="{4C70CF51-541E-CC0E-9449-93B2C42C70C4}"/>
              </a:ext>
            </a:extLst>
          </p:cNvPr>
          <p:cNvSpPr/>
          <p:nvPr/>
        </p:nvSpPr>
        <p:spPr>
          <a:xfrm>
            <a:off x="228600" y="647228"/>
            <a:ext cx="8915401" cy="1501311"/>
          </a:xfrm>
          <a:prstGeom prst="accentBorderCallout1">
            <a:avLst>
              <a:gd name="adj1" fmla="val 18750"/>
              <a:gd name="adj2" fmla="val -3127"/>
              <a:gd name="adj3" fmla="val 17954"/>
              <a:gd name="adj4" fmla="val -17509"/>
            </a:avLst>
          </a:prstGeom>
          <a:solidFill>
            <a:srgbClr val="EDF6F9"/>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44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TỔNG KẾT HOẠT ĐỘNG</a:t>
            </a:r>
            <a:endParaRPr lang="vi-VN" sz="440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0" name="Freeform 5">
            <a:extLst>
              <a:ext uri="{FF2B5EF4-FFF2-40B4-BE49-F238E27FC236}">
                <a16:creationId xmlns:a16="http://schemas.microsoft.com/office/drawing/2014/main" id="{592F96D7-7CA2-C8B7-5F5B-8B439F8883FC}"/>
              </a:ext>
            </a:extLst>
          </p:cNvPr>
          <p:cNvSpPr/>
          <p:nvPr/>
        </p:nvSpPr>
        <p:spPr>
          <a:xfrm>
            <a:off x="507510" y="2628900"/>
            <a:ext cx="17272980" cy="7202596"/>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3AC5313-7318-1254-BFE4-AC15AA261BFF}"/>
              </a:ext>
            </a:extLst>
          </p:cNvPr>
          <p:cNvSpPr txBox="1"/>
          <p:nvPr/>
        </p:nvSpPr>
        <p:spPr>
          <a:xfrm>
            <a:off x="990600" y="2830220"/>
            <a:ext cx="9845157" cy="7001276"/>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Ø"/>
            </a:pPr>
            <a:r>
              <a:rPr lang="vi-VN" sz="3800">
                <a:latin typeface="Arial" panose="020B0604020202020204" pitchFamily="34" charset="0"/>
                <a:ea typeface="Calibri" panose="020F0502020204030204" pitchFamily="34" charset="0"/>
                <a:cs typeface="Arial" panose="020B0604020202020204" pitchFamily="34" charset="0"/>
              </a:rPr>
              <a:t>Mỗi HS THCS đều có thể tham gia vào các hoạt động thiện nguyện bằng những việc làm, đóng góp cụ thể phù hợp với khả năng, điều kiện của bản thân. </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Ø"/>
            </a:pPr>
            <a:r>
              <a:rPr lang="vi-VN" sz="3800">
                <a:latin typeface="Arial" panose="020B0604020202020204" pitchFamily="34" charset="0"/>
                <a:ea typeface="Calibri" panose="020F0502020204030204" pitchFamily="34" charset="0"/>
                <a:cs typeface="Arial" panose="020B0604020202020204" pitchFamily="34" charset="0"/>
              </a:rPr>
              <a:t>Các em hãy tích cực tham gia hoạt động thiện nguyện để lan tỏa yêu thương và thể hiện trách nhiệm của mình với cộng đồng, xã hội.</a:t>
            </a:r>
          </a:p>
        </p:txBody>
      </p:sp>
      <p:sp>
        <p:nvSpPr>
          <p:cNvPr id="27" name="Freeform 27"/>
          <p:cNvSpPr/>
          <p:nvPr/>
        </p:nvSpPr>
        <p:spPr>
          <a:xfrm>
            <a:off x="51743" y="9436305"/>
            <a:ext cx="1319857" cy="790382"/>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F073A16-8692-B4E4-01A4-843A9F408EF3}"/>
              </a:ext>
            </a:extLst>
          </p:cNvPr>
          <p:cNvGrpSpPr/>
          <p:nvPr/>
        </p:nvGrpSpPr>
        <p:grpSpPr>
          <a:xfrm>
            <a:off x="11665783" y="4025977"/>
            <a:ext cx="5487391" cy="4023848"/>
            <a:chOff x="11506200" y="4021000"/>
            <a:chExt cx="5487391" cy="4023848"/>
          </a:xfrm>
        </p:grpSpPr>
        <p:pic>
          <p:nvPicPr>
            <p:cNvPr id="3" name="Picture 2" descr="Công ty Nhôm Đắk Nông: Tích cực tham gia các hoạt động thiện nguyện">
              <a:extLst>
                <a:ext uri="{FF2B5EF4-FFF2-40B4-BE49-F238E27FC236}">
                  <a16:creationId xmlns:a16="http://schemas.microsoft.com/office/drawing/2014/main" id="{00CBBD85-D23C-EA4F-84D1-5BE5BF2C8E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6200" y="4381500"/>
              <a:ext cx="5487391" cy="36633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descr="Pin ">
              <a:extLst>
                <a:ext uri="{FF2B5EF4-FFF2-40B4-BE49-F238E27FC236}">
                  <a16:creationId xmlns:a16="http://schemas.microsoft.com/office/drawing/2014/main" id="{5DDB1F6C-A990-EB50-88DF-673E676419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37391">
              <a:off x="13922305" y="4021000"/>
              <a:ext cx="655179" cy="6551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502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7" dur="500"/>
                                        <p:tgtEl>
                                          <p:spTgt spid="5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Effect transition="in" filter="randombar(horizontal)">
                                      <p:cBhvr>
                                        <p:cTn id="11" dur="500"/>
                                        <p:tgtEl>
                                          <p:spTgt spid="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886" y="-5443"/>
            <a:ext cx="1222474" cy="894848"/>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943B1E0-31EE-75E1-1F0B-A6D097270C97}"/>
              </a:ext>
            </a:extLst>
          </p:cNvPr>
          <p:cNvGrpSpPr/>
          <p:nvPr/>
        </p:nvGrpSpPr>
        <p:grpSpPr>
          <a:xfrm>
            <a:off x="815192" y="801012"/>
            <a:ext cx="6617862" cy="6722556"/>
            <a:chOff x="594846" y="1891431"/>
            <a:chExt cx="6229033" cy="6473161"/>
          </a:xfrm>
        </p:grpSpPr>
        <p:grpSp>
          <p:nvGrpSpPr>
            <p:cNvPr id="7" name="Group 6">
              <a:extLst>
                <a:ext uri="{FF2B5EF4-FFF2-40B4-BE49-F238E27FC236}">
                  <a16:creationId xmlns:a16="http://schemas.microsoft.com/office/drawing/2014/main" id="{6E68EAAE-8920-2793-7423-9856049AC333}"/>
                </a:ext>
              </a:extLst>
            </p:cNvPr>
            <p:cNvGrpSpPr/>
            <p:nvPr/>
          </p:nvGrpSpPr>
          <p:grpSpPr>
            <a:xfrm>
              <a:off x="594846" y="2135559"/>
              <a:ext cx="6229033" cy="6229033"/>
              <a:chOff x="0" y="0"/>
              <a:chExt cx="812800" cy="812800"/>
            </a:xfrm>
          </p:grpSpPr>
          <p:sp>
            <p:nvSpPr>
              <p:cNvPr id="10" name="Freeform 7">
                <a:extLst>
                  <a:ext uri="{FF2B5EF4-FFF2-40B4-BE49-F238E27FC236}">
                    <a16:creationId xmlns:a16="http://schemas.microsoft.com/office/drawing/2014/main" id="{E038FDCB-AAED-55CF-6F83-C9FEDB6AA64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18" name="TextBox 8">
                <a:extLst>
                  <a:ext uri="{FF2B5EF4-FFF2-40B4-BE49-F238E27FC236}">
                    <a16:creationId xmlns:a16="http://schemas.microsoft.com/office/drawing/2014/main" id="{1BB42475-2082-98AB-9835-3DBAD18C2B2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8" name="Picture 11">
              <a:extLst>
                <a:ext uri="{FF2B5EF4-FFF2-40B4-BE49-F238E27FC236}">
                  <a16:creationId xmlns:a16="http://schemas.microsoft.com/office/drawing/2014/main" id="{F23DAE88-2582-7086-D86C-F058EA6D5F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6866">
              <a:off x="1753508" y="1891431"/>
              <a:ext cx="3587522" cy="926233"/>
            </a:xfrm>
            <a:prstGeom prst="rect">
              <a:avLst/>
            </a:prstGeom>
          </p:spPr>
        </p:pic>
        <p:sp>
          <p:nvSpPr>
            <p:cNvPr id="9" name="TextBox 8">
              <a:extLst>
                <a:ext uri="{FF2B5EF4-FFF2-40B4-BE49-F238E27FC236}">
                  <a16:creationId xmlns:a16="http://schemas.microsoft.com/office/drawing/2014/main" id="{C5A542C8-D93E-F052-75A2-1BB95B5A65BE}"/>
                </a:ext>
              </a:extLst>
            </p:cNvPr>
            <p:cNvSpPr txBox="1"/>
            <p:nvPr/>
          </p:nvSpPr>
          <p:spPr>
            <a:xfrm>
              <a:off x="1216589" y="3954371"/>
              <a:ext cx="4985539" cy="2591409"/>
            </a:xfrm>
            <a:prstGeom prst="rect">
              <a:avLst/>
            </a:prstGeom>
            <a:noFill/>
          </p:spPr>
          <p:txBody>
            <a:bodyPr wrap="square" rtlCol="0">
              <a:spAutoFit/>
            </a:bodyPr>
            <a:lstStyle/>
            <a:p>
              <a:pPr algn="ctr">
                <a:lnSpc>
                  <a:spcPct val="150000"/>
                </a:lnSpc>
              </a:pPr>
              <a:r>
                <a:rPr lang="en-US" sz="6000" b="1">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grpSp>
        <p:nvGrpSpPr>
          <p:cNvPr id="20" name="Group 19">
            <a:extLst>
              <a:ext uri="{FF2B5EF4-FFF2-40B4-BE49-F238E27FC236}">
                <a16:creationId xmlns:a16="http://schemas.microsoft.com/office/drawing/2014/main" id="{F4DCE349-E253-D6B4-AD36-66AF1D3DEBFC}"/>
              </a:ext>
            </a:extLst>
          </p:cNvPr>
          <p:cNvGrpSpPr/>
          <p:nvPr/>
        </p:nvGrpSpPr>
        <p:grpSpPr>
          <a:xfrm>
            <a:off x="8253204" y="281709"/>
            <a:ext cx="9052864" cy="3523686"/>
            <a:chOff x="-485036" y="3378590"/>
            <a:chExt cx="9052864" cy="3523686"/>
          </a:xfrm>
        </p:grpSpPr>
        <p:grpSp>
          <p:nvGrpSpPr>
            <p:cNvPr id="30" name="Group 2">
              <a:extLst>
                <a:ext uri="{FF2B5EF4-FFF2-40B4-BE49-F238E27FC236}">
                  <a16:creationId xmlns:a16="http://schemas.microsoft.com/office/drawing/2014/main" id="{C9285810-75DD-FB12-241B-116BEA0E78DB}"/>
                </a:ext>
              </a:extLst>
            </p:cNvPr>
            <p:cNvGrpSpPr/>
            <p:nvPr/>
          </p:nvGrpSpPr>
          <p:grpSpPr>
            <a:xfrm>
              <a:off x="-485036" y="3378590"/>
              <a:ext cx="9052864" cy="3523686"/>
              <a:chOff x="-605217" y="-76200"/>
              <a:chExt cx="2283973" cy="889000"/>
            </a:xfrm>
          </p:grpSpPr>
          <p:sp>
            <p:nvSpPr>
              <p:cNvPr id="32" name="Freeform 3">
                <a:extLst>
                  <a:ext uri="{FF2B5EF4-FFF2-40B4-BE49-F238E27FC236}">
                    <a16:creationId xmlns:a16="http://schemas.microsoft.com/office/drawing/2014/main" id="{750ADB54-5EC4-A902-ACF0-0B6FE0DAF718}"/>
                  </a:ext>
                </a:extLst>
              </p:cNvPr>
              <p:cNvSpPr/>
              <p:nvPr/>
            </p:nvSpPr>
            <p:spPr>
              <a:xfrm>
                <a:off x="-605217" y="70027"/>
                <a:ext cx="2283973" cy="588307"/>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rgbClr val="FFF9E7"/>
              </a:solidFill>
              <a:ln/>
            </p:spPr>
            <p:style>
              <a:lnRef idx="2">
                <a:schemeClr val="accent2"/>
              </a:lnRef>
              <a:fillRef idx="1">
                <a:schemeClr val="lt1"/>
              </a:fillRef>
              <a:effectRef idx="0">
                <a:schemeClr val="accent2"/>
              </a:effectRef>
              <a:fontRef idx="minor">
                <a:schemeClr val="dk1"/>
              </a:fontRef>
            </p:style>
            <p:txBody>
              <a:bodyPr/>
              <a:lstStyle/>
              <a:p>
                <a:endParaRPr lang="en-US" sz="4000"/>
              </a:p>
            </p:txBody>
          </p:sp>
          <p:sp>
            <p:nvSpPr>
              <p:cNvPr id="33" name="TextBox 4">
                <a:extLst>
                  <a:ext uri="{FF2B5EF4-FFF2-40B4-BE49-F238E27FC236}">
                    <a16:creationId xmlns:a16="http://schemas.microsoft.com/office/drawing/2014/main" id="{D80148BE-C9E7-FB4D-C230-29AA9DECB884}"/>
                  </a:ext>
                </a:extLst>
              </p:cNvPr>
              <p:cNvSpPr txBox="1"/>
              <p:nvPr/>
            </p:nvSpPr>
            <p:spPr>
              <a:xfrm>
                <a:off x="0" y="-76200"/>
                <a:ext cx="812800" cy="889000"/>
              </a:xfrm>
              <a:prstGeom prst="rect">
                <a:avLst/>
              </a:prstGeom>
            </p:spPr>
            <p:txBody>
              <a:bodyPr lIns="47486" tIns="47486" rIns="47486" bIns="47486" rtlCol="0" anchor="ctr"/>
              <a:lstStyle/>
              <a:p>
                <a:pPr algn="ctr">
                  <a:lnSpc>
                    <a:spcPts val="6160"/>
                  </a:lnSpc>
                </a:pPr>
                <a:endParaRPr sz="4000"/>
              </a:p>
            </p:txBody>
          </p:sp>
        </p:grpSp>
        <p:sp>
          <p:nvSpPr>
            <p:cNvPr id="31" name="TextBox 30">
              <a:extLst>
                <a:ext uri="{FF2B5EF4-FFF2-40B4-BE49-F238E27FC236}">
                  <a16:creationId xmlns:a16="http://schemas.microsoft.com/office/drawing/2014/main" id="{EE949830-10DE-FF60-3EBD-4195DAD0748A}"/>
                </a:ext>
              </a:extLst>
            </p:cNvPr>
            <p:cNvSpPr txBox="1"/>
            <p:nvPr/>
          </p:nvSpPr>
          <p:spPr>
            <a:xfrm>
              <a:off x="629347" y="4770162"/>
              <a:ext cx="6824098" cy="707886"/>
            </a:xfrm>
            <a:prstGeom prst="rect">
              <a:avLst/>
            </a:prstGeom>
            <a:noFill/>
          </p:spPr>
          <p:txBody>
            <a:bodyPr wrap="square">
              <a:spAutoFit/>
            </a:bodyPr>
            <a:lstStyle/>
            <a:p>
              <a:pPr algn="ctr"/>
              <a:r>
                <a:rPr lang="vi-VN" sz="4000">
                  <a:effectLst/>
                  <a:latin typeface="Arial" panose="020B0604020202020204" pitchFamily="34" charset="0"/>
                  <a:ea typeface="Calibri" panose="020F0502020204030204" pitchFamily="34" charset="0"/>
                  <a:cs typeface="Arial" panose="020B0604020202020204" pitchFamily="34" charset="0"/>
                </a:rPr>
                <a:t>Ôn tập lại kiến thức đã học</a:t>
              </a:r>
              <a:endParaRPr lang="fr-FR" sz="4000" b="1"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96C03B9-1A50-937F-B1E9-5213C2101D23}"/>
              </a:ext>
            </a:extLst>
          </p:cNvPr>
          <p:cNvGrpSpPr/>
          <p:nvPr/>
        </p:nvGrpSpPr>
        <p:grpSpPr>
          <a:xfrm>
            <a:off x="8253204" y="6725944"/>
            <a:ext cx="9399616" cy="2921109"/>
            <a:chOff x="8547437" y="6754048"/>
            <a:chExt cx="9399616" cy="2921109"/>
          </a:xfrm>
        </p:grpSpPr>
        <p:sp>
          <p:nvSpPr>
            <p:cNvPr id="35" name="Freeform 3">
              <a:extLst>
                <a:ext uri="{FF2B5EF4-FFF2-40B4-BE49-F238E27FC236}">
                  <a16:creationId xmlns:a16="http://schemas.microsoft.com/office/drawing/2014/main" id="{FC030946-FD03-66F0-6E4E-C8A1E85301AA}"/>
                </a:ext>
              </a:extLst>
            </p:cNvPr>
            <p:cNvSpPr/>
            <p:nvPr/>
          </p:nvSpPr>
          <p:spPr>
            <a:xfrm>
              <a:off x="8547437" y="7012436"/>
              <a:ext cx="9082057" cy="2662721"/>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rgbClr val="FFF9E7"/>
            </a:solidFill>
            <a:ln/>
          </p:spPr>
          <p:style>
            <a:lnRef idx="2">
              <a:schemeClr val="accent2"/>
            </a:lnRef>
            <a:fillRef idx="1">
              <a:schemeClr val="lt1"/>
            </a:fillRef>
            <a:effectRef idx="0">
              <a:schemeClr val="accent2"/>
            </a:effectRef>
            <a:fontRef idx="minor">
              <a:schemeClr val="dk1"/>
            </a:fontRef>
          </p:style>
          <p:txBody>
            <a:bodyPr/>
            <a:lstStyle/>
            <a:p>
              <a:endParaRPr lang="en-US" sz="4000"/>
            </a:p>
          </p:txBody>
        </p:sp>
        <p:sp>
          <p:nvSpPr>
            <p:cNvPr id="36" name="TextBox 35">
              <a:extLst>
                <a:ext uri="{FF2B5EF4-FFF2-40B4-BE49-F238E27FC236}">
                  <a16:creationId xmlns:a16="http://schemas.microsoft.com/office/drawing/2014/main" id="{3289090C-7C2A-5DF4-4A38-71546A20DE4C}"/>
                </a:ext>
              </a:extLst>
            </p:cNvPr>
            <p:cNvSpPr txBox="1"/>
            <p:nvPr/>
          </p:nvSpPr>
          <p:spPr>
            <a:xfrm>
              <a:off x="9105900" y="8051539"/>
              <a:ext cx="8065743" cy="707886"/>
            </a:xfrm>
            <a:prstGeom prst="rect">
              <a:avLst/>
            </a:prstGeom>
            <a:noFill/>
          </p:spPr>
          <p:txBody>
            <a:bodyPr wrap="square">
              <a:spAutoFit/>
            </a:bodyPr>
            <a:lstStyle/>
            <a:p>
              <a:pPr algn="ctr"/>
              <a:r>
                <a:rPr lang="vi-VN" sz="4000">
                  <a:effectLst/>
                  <a:latin typeface="Arial" panose="020B0604020202020204" pitchFamily="34" charset="0"/>
                  <a:ea typeface="Calibri" panose="020F0502020204030204" pitchFamily="34" charset="0"/>
                  <a:cs typeface="Arial" panose="020B0604020202020204" pitchFamily="34" charset="0"/>
                </a:rPr>
                <a:t>Chuẩn bị cho tiết </a:t>
              </a:r>
              <a:r>
                <a:rPr lang="vi-VN" sz="4000" b="1">
                  <a:effectLst/>
                  <a:latin typeface="Arial" panose="020B0604020202020204" pitchFamily="34" charset="0"/>
                  <a:ea typeface="Calibri" panose="020F0502020204030204" pitchFamily="34" charset="0"/>
                  <a:cs typeface="Arial" panose="020B0604020202020204" pitchFamily="34" charset="0"/>
                </a:rPr>
                <a:t>Sinh hoạt lớp</a:t>
              </a:r>
              <a:endParaRPr lang="fr-FR" sz="4000" b="1" i="1">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16">
              <a:extLst>
                <a:ext uri="{FF2B5EF4-FFF2-40B4-BE49-F238E27FC236}">
                  <a16:creationId xmlns:a16="http://schemas.microsoft.com/office/drawing/2014/main" id="{8FB1EF96-0C10-622F-A6C7-EDC1A2A4E46F}"/>
                </a:ext>
              </a:extLst>
            </p:cNvPr>
            <p:cNvSpPr txBox="1"/>
            <p:nvPr/>
          </p:nvSpPr>
          <p:spPr>
            <a:xfrm>
              <a:off x="16528252" y="6754048"/>
              <a:ext cx="1418801" cy="1493239"/>
            </a:xfrm>
            <a:prstGeom prst="rect">
              <a:avLst/>
            </a:prstGeom>
          </p:spPr>
          <p:txBody>
            <a:bodyPr lIns="50800" tIns="50800" rIns="50800" bIns="50800" rtlCol="0" anchor="ctr"/>
            <a:lstStyle/>
            <a:p>
              <a:pPr algn="ctr">
                <a:lnSpc>
                  <a:spcPts val="2659"/>
                </a:lnSpc>
              </a:pPr>
              <a:endParaRPr sz="4000"/>
            </a:p>
          </p:txBody>
        </p:sp>
      </p:grpSp>
      <p:grpSp>
        <p:nvGrpSpPr>
          <p:cNvPr id="38" name="Group 37">
            <a:extLst>
              <a:ext uri="{FF2B5EF4-FFF2-40B4-BE49-F238E27FC236}">
                <a16:creationId xmlns:a16="http://schemas.microsoft.com/office/drawing/2014/main" id="{3F4984FF-8D11-6268-CE79-3ECE62E75880}"/>
              </a:ext>
            </a:extLst>
          </p:cNvPr>
          <p:cNvGrpSpPr/>
          <p:nvPr/>
        </p:nvGrpSpPr>
        <p:grpSpPr>
          <a:xfrm>
            <a:off x="7701529" y="3677366"/>
            <a:ext cx="9633732" cy="2758150"/>
            <a:chOff x="7990319" y="3839978"/>
            <a:chExt cx="9633732" cy="2758150"/>
          </a:xfrm>
        </p:grpSpPr>
        <p:sp>
          <p:nvSpPr>
            <p:cNvPr id="39" name="Freeform 3">
              <a:extLst>
                <a:ext uri="{FF2B5EF4-FFF2-40B4-BE49-F238E27FC236}">
                  <a16:creationId xmlns:a16="http://schemas.microsoft.com/office/drawing/2014/main" id="{3638ADC5-0E86-9755-CB15-12542742B759}"/>
                </a:ext>
              </a:extLst>
            </p:cNvPr>
            <p:cNvSpPr/>
            <p:nvPr/>
          </p:nvSpPr>
          <p:spPr>
            <a:xfrm>
              <a:off x="8541994" y="3839978"/>
              <a:ext cx="9082057" cy="2737683"/>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rgbClr val="FFF9E7"/>
            </a:solidFill>
            <a:ln/>
          </p:spPr>
          <p:style>
            <a:lnRef idx="2">
              <a:schemeClr val="accent2"/>
            </a:lnRef>
            <a:fillRef idx="1">
              <a:schemeClr val="lt1"/>
            </a:fillRef>
            <a:effectRef idx="0">
              <a:schemeClr val="accent2"/>
            </a:effectRef>
            <a:fontRef idx="minor">
              <a:schemeClr val="dk1"/>
            </a:fontRef>
          </p:style>
          <p:txBody>
            <a:bodyPr/>
            <a:lstStyle/>
            <a:p>
              <a:endParaRPr lang="en-US" sz="4000"/>
            </a:p>
          </p:txBody>
        </p:sp>
        <p:sp>
          <p:nvSpPr>
            <p:cNvPr id="40" name="TextBox 39">
              <a:extLst>
                <a:ext uri="{FF2B5EF4-FFF2-40B4-BE49-F238E27FC236}">
                  <a16:creationId xmlns:a16="http://schemas.microsoft.com/office/drawing/2014/main" id="{1F143687-5137-62AC-4167-5B86E6519083}"/>
                </a:ext>
              </a:extLst>
            </p:cNvPr>
            <p:cNvSpPr txBox="1"/>
            <p:nvPr/>
          </p:nvSpPr>
          <p:spPr>
            <a:xfrm>
              <a:off x="8925235" y="4296798"/>
              <a:ext cx="8420701" cy="1824923"/>
            </a:xfrm>
            <a:prstGeom prst="rect">
              <a:avLst/>
            </a:prstGeom>
            <a:noFill/>
          </p:spPr>
          <p:txBody>
            <a:bodyPr wrap="square">
              <a:spAutoFit/>
            </a:bodyPr>
            <a:lstStyle/>
            <a:p>
              <a:pPr algn="ct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Tích cực tham gia các hoạt động thiện nguyện ở cộng đồng</a:t>
              </a:r>
              <a:endParaRPr lang="fr-FR" sz="4000">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13">
              <a:extLst>
                <a:ext uri="{FF2B5EF4-FFF2-40B4-BE49-F238E27FC236}">
                  <a16:creationId xmlns:a16="http://schemas.microsoft.com/office/drawing/2014/main" id="{FE3A19C1-773A-D5E8-E1D9-E7176345EBE9}"/>
                </a:ext>
              </a:extLst>
            </p:cNvPr>
            <p:cNvSpPr txBox="1"/>
            <p:nvPr/>
          </p:nvSpPr>
          <p:spPr>
            <a:xfrm>
              <a:off x="7990319" y="5270847"/>
              <a:ext cx="1299388" cy="1327281"/>
            </a:xfrm>
            <a:prstGeom prst="rect">
              <a:avLst/>
            </a:prstGeom>
          </p:spPr>
          <p:txBody>
            <a:bodyPr lIns="50800" tIns="50800" rIns="50800" bIns="50800" rtlCol="0" anchor="ctr"/>
            <a:lstStyle/>
            <a:p>
              <a:pPr algn="ctr">
                <a:lnSpc>
                  <a:spcPts val="2659"/>
                </a:lnSpc>
              </a:pPr>
              <a:endParaRPr sz="4000"/>
            </a:p>
          </p:txBody>
        </p:sp>
      </p:grpSp>
      <p:pic>
        <p:nvPicPr>
          <p:cNvPr id="42" name="Picture 12">
            <a:extLst>
              <a:ext uri="{FF2B5EF4-FFF2-40B4-BE49-F238E27FC236}">
                <a16:creationId xmlns:a16="http://schemas.microsoft.com/office/drawing/2014/main" id="{DECBAFE6-4358-046C-ADB6-6301B52750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71394" y="6102539"/>
            <a:ext cx="3528674" cy="4329661"/>
          </a:xfrm>
          <a:prstGeom prst="rect">
            <a:avLst/>
          </a:prstGeom>
        </p:spPr>
      </p:pic>
      <p:sp>
        <p:nvSpPr>
          <p:cNvPr id="4" name="Freeform 4"/>
          <p:cNvSpPr/>
          <p:nvPr/>
        </p:nvSpPr>
        <p:spPr>
          <a:xfrm>
            <a:off x="17306068" y="9149443"/>
            <a:ext cx="1009146" cy="1137557"/>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a:lnSpc>
                <a:spcPct val="150000"/>
              </a:lnSpc>
            </a:pPr>
            <a:endParaRPr lang="en-US">
              <a:latin typeface="Arial" panose="020B0604020202020204" pitchFamily="34" charset="0"/>
              <a:cs typeface="Arial" panose="020B0604020202020204" pitchFamily="34" charset="0"/>
            </a:endParaRPr>
          </a:p>
        </p:txBody>
      </p:sp>
      <p:sp>
        <p:nvSpPr>
          <p:cNvPr id="11" name="Freeform 11"/>
          <p:cNvSpPr/>
          <p:nvPr/>
        </p:nvSpPr>
        <p:spPr>
          <a:xfrm>
            <a:off x="16896412" y="-301769"/>
            <a:ext cx="1418802" cy="1659030"/>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702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1+#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a:off x="16710766" y="8953500"/>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26"/>
          <p:cNvSpPr/>
          <p:nvPr/>
        </p:nvSpPr>
        <p:spPr>
          <a:xfrm>
            <a:off x="0" y="48167"/>
            <a:ext cx="2286000" cy="914400"/>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7"/>
          <p:cNvSpPr/>
          <p:nvPr/>
        </p:nvSpPr>
        <p:spPr>
          <a:xfrm>
            <a:off x="-370114" y="9324431"/>
            <a:ext cx="1725311" cy="914401"/>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31"/>
          <p:cNvSpPr/>
          <p:nvPr/>
        </p:nvSpPr>
        <p:spPr>
          <a:xfrm>
            <a:off x="16710767" y="-114300"/>
            <a:ext cx="1577233" cy="1901195"/>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66D7814-0D24-5DBF-7574-694C6FDDEB12}"/>
              </a:ext>
            </a:extLst>
          </p:cNvPr>
          <p:cNvSpPr txBox="1"/>
          <p:nvPr/>
        </p:nvSpPr>
        <p:spPr>
          <a:xfrm>
            <a:off x="605822" y="3540848"/>
            <a:ext cx="17076355" cy="320530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400" b="1" i="0" u="none" strike="noStrike" kern="1200" cap="none" spc="0" normalizeH="0" baseline="0" noProof="0">
                <a:ln>
                  <a:noFill/>
                </a:ln>
                <a:solidFill>
                  <a:srgbClr val="EEECE1">
                    <a:lumMod val="10000"/>
                  </a:srgbClr>
                </a:solidFill>
                <a:effectLst/>
                <a:uLnTx/>
                <a:uFillTx/>
                <a:latin typeface="Arial" panose="020B0604020202020204" pitchFamily="34" charset="0"/>
                <a:ea typeface="+mn-ea"/>
                <a:cs typeface="Arial" panose="020B0604020202020204" pitchFamily="34" charset="0"/>
              </a:rPr>
              <a:t>CẢM</a:t>
            </a:r>
            <a:r>
              <a:rPr kumimoji="0" lang="en-US" sz="7400" b="1" i="0" u="none" strike="noStrike" kern="1200" cap="none" spc="0" normalizeH="0" noProof="0">
                <a:ln>
                  <a:noFill/>
                </a:ln>
                <a:solidFill>
                  <a:srgbClr val="EEECE1">
                    <a:lumMod val="10000"/>
                  </a:srgbClr>
                </a:solidFill>
                <a:effectLst/>
                <a:uLnTx/>
                <a:uFillTx/>
                <a:latin typeface="Arial" panose="020B0604020202020204" pitchFamily="34" charset="0"/>
                <a:ea typeface="+mn-ea"/>
                <a:cs typeface="Arial" panose="020B0604020202020204" pitchFamily="34" charset="0"/>
              </a:rPr>
              <a:t> ƠN TẤT CẢ CÁC EM ĐÃ CHÚ Ý LẮNG NGHE, HẸN GẶP LẠI</a:t>
            </a:r>
            <a:r>
              <a:rPr kumimoji="0" lang="en-US" sz="7400" b="1" i="0" u="none" strike="noStrike" kern="1200" cap="none" spc="0" normalizeH="0" baseline="0" noProof="0">
                <a:ln>
                  <a:noFill/>
                </a:ln>
                <a:solidFill>
                  <a:srgbClr val="EEECE1">
                    <a:lumMod val="10000"/>
                  </a:srgbClr>
                </a:solidFill>
                <a:effectLst/>
                <a:uLnTx/>
                <a:uFillTx/>
                <a:latin typeface="Arial" panose="020B0604020202020204" pitchFamily="34" charset="0"/>
                <a:ea typeface="+mn-ea"/>
                <a:cs typeface="Arial" panose="020B0604020202020204" pitchFamily="34" charset="0"/>
              </a:rPr>
              <a:t>!</a:t>
            </a:r>
            <a:endParaRPr kumimoji="0" lang="en-US" sz="7400" b="1" i="0" u="none" strike="noStrike" kern="1200" cap="none" spc="0" normalizeH="0" baseline="0" noProof="0" dirty="0">
              <a:ln>
                <a:noFill/>
              </a:ln>
              <a:solidFill>
                <a:srgbClr val="EEECE1">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61112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57942464-35C9-7EC7-E7CD-E0764216F075}"/>
              </a:ext>
            </a:extLst>
          </p:cNvPr>
          <p:cNvSpPr/>
          <p:nvPr/>
        </p:nvSpPr>
        <p:spPr>
          <a:xfrm rot="-10034243" flipV="1">
            <a:off x="16964170" y="1441311"/>
            <a:ext cx="1123659" cy="849767"/>
          </a:xfrm>
          <a:custGeom>
            <a:avLst/>
            <a:gdLst/>
            <a:ahLst/>
            <a:cxnLst/>
            <a:rect l="l" t="t" r="r" b="b"/>
            <a:pathLst>
              <a:path w="1123659" h="849767">
                <a:moveTo>
                  <a:pt x="0" y="849767"/>
                </a:moveTo>
                <a:lnTo>
                  <a:pt x="1123660" y="849767"/>
                </a:lnTo>
                <a:lnTo>
                  <a:pt x="1123660" y="0"/>
                </a:lnTo>
                <a:lnTo>
                  <a:pt x="0" y="0"/>
                </a:lnTo>
                <a:lnTo>
                  <a:pt x="0" y="84976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3">
            <a:extLst>
              <a:ext uri="{FF2B5EF4-FFF2-40B4-BE49-F238E27FC236}">
                <a16:creationId xmlns:a16="http://schemas.microsoft.com/office/drawing/2014/main" id="{B8B7345B-037B-EE37-3FA5-78A1CD342893}"/>
              </a:ext>
            </a:extLst>
          </p:cNvPr>
          <p:cNvSpPr/>
          <p:nvPr/>
        </p:nvSpPr>
        <p:spPr>
          <a:xfrm>
            <a:off x="797257" y="1985369"/>
            <a:ext cx="16687800" cy="753854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98F4C50-CDD9-4849-8334-6EFA695BAC18}"/>
              </a:ext>
            </a:extLst>
          </p:cNvPr>
          <p:cNvSpPr txBox="1"/>
          <p:nvPr/>
        </p:nvSpPr>
        <p:spPr>
          <a:xfrm>
            <a:off x="6926742" y="2547404"/>
            <a:ext cx="9678527"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Video trên nói về các hoạt động tự gây quỹ, thăm hỏi, tặng quà cho những người gặp hoàn cảnh khó khăn của các bạn H</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S</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Đó là những việc làm vô cùng ý nghĩa, chung tay xây dựng xã hội nhân ái và tinh thần đoàn kết.</a:t>
            </a:r>
          </a:p>
        </p:txBody>
      </p:sp>
      <p:pic>
        <p:nvPicPr>
          <p:cNvPr id="26" name="Picture 25" descr="Icon&#10;&#10;Description automatically generated">
            <a:extLst>
              <a:ext uri="{FF2B5EF4-FFF2-40B4-BE49-F238E27FC236}">
                <a16:creationId xmlns:a16="http://schemas.microsoft.com/office/drawing/2014/main" id="{7AB067EB-9E3F-1D7C-E6AD-033768AC5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33" y="1244349"/>
            <a:ext cx="1303055" cy="1303055"/>
          </a:xfrm>
          <a:prstGeom prst="rect">
            <a:avLst/>
          </a:prstGeom>
        </p:spPr>
      </p:pic>
      <p:grpSp>
        <p:nvGrpSpPr>
          <p:cNvPr id="27" name="Group 26">
            <a:extLst>
              <a:ext uri="{FF2B5EF4-FFF2-40B4-BE49-F238E27FC236}">
                <a16:creationId xmlns:a16="http://schemas.microsoft.com/office/drawing/2014/main" id="{C4FEB364-411A-5096-581B-AE3EC45B83B3}"/>
              </a:ext>
            </a:extLst>
          </p:cNvPr>
          <p:cNvGrpSpPr/>
          <p:nvPr/>
        </p:nvGrpSpPr>
        <p:grpSpPr>
          <a:xfrm>
            <a:off x="5446400" y="0"/>
            <a:ext cx="7583876" cy="1409701"/>
            <a:chOff x="4834930" y="84191"/>
            <a:chExt cx="7359542" cy="1251387"/>
          </a:xfrm>
        </p:grpSpPr>
        <p:sp>
          <p:nvSpPr>
            <p:cNvPr id="28" name="Round Same Side Corner Rectangle 11">
              <a:extLst>
                <a:ext uri="{FF2B5EF4-FFF2-40B4-BE49-F238E27FC236}">
                  <a16:creationId xmlns:a16="http://schemas.microsoft.com/office/drawing/2014/main" id="{1031ECE9-7503-7AB8-9556-5902926F9324}"/>
                </a:ext>
              </a:extLst>
            </p:cNvPr>
            <p:cNvSpPr/>
            <p:nvPr/>
          </p:nvSpPr>
          <p:spPr>
            <a:xfrm flipV="1">
              <a:off x="4834930" y="84191"/>
              <a:ext cx="7359542" cy="1251387"/>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2722497-E886-074B-A1A5-B4198B1F1964}"/>
                </a:ext>
              </a:extLst>
            </p:cNvPr>
            <p:cNvSpPr txBox="1"/>
            <p:nvPr/>
          </p:nvSpPr>
          <p:spPr>
            <a:xfrm>
              <a:off x="5313042" y="286405"/>
              <a:ext cx="6403317" cy="792316"/>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GỢI Ý 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19" name="Freeform 19"/>
          <p:cNvSpPr/>
          <p:nvPr/>
        </p:nvSpPr>
        <p:spPr>
          <a:xfrm>
            <a:off x="15653211" y="9105959"/>
            <a:ext cx="2514600" cy="518910"/>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2" name="Freeform 22"/>
          <p:cNvSpPr/>
          <p:nvPr/>
        </p:nvSpPr>
        <p:spPr>
          <a:xfrm>
            <a:off x="208171" y="8709968"/>
            <a:ext cx="1219200" cy="1387086"/>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D0472E86-8665-9C59-1A41-BF5DDA8C8D6C}"/>
              </a:ext>
            </a:extLst>
          </p:cNvPr>
          <p:cNvGrpSpPr/>
          <p:nvPr/>
        </p:nvGrpSpPr>
        <p:grpSpPr>
          <a:xfrm>
            <a:off x="1677288" y="3660022"/>
            <a:ext cx="4785476" cy="4189242"/>
            <a:chOff x="1682731" y="3543300"/>
            <a:chExt cx="4785476" cy="4189242"/>
          </a:xfrm>
        </p:grpSpPr>
        <p:sp>
          <p:nvSpPr>
            <p:cNvPr id="35" name="Freeform 9">
              <a:extLst>
                <a:ext uri="{FF2B5EF4-FFF2-40B4-BE49-F238E27FC236}">
                  <a16:creationId xmlns:a16="http://schemas.microsoft.com/office/drawing/2014/main" id="{31BC31BC-9BDD-C6EE-C1E0-9BA12A9A4C41}"/>
                </a:ext>
              </a:extLst>
            </p:cNvPr>
            <p:cNvSpPr/>
            <p:nvPr/>
          </p:nvSpPr>
          <p:spPr>
            <a:xfrm>
              <a:off x="1701147" y="3880923"/>
              <a:ext cx="4767060" cy="3795647"/>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36" name="TextBox 10">
              <a:extLst>
                <a:ext uri="{FF2B5EF4-FFF2-40B4-BE49-F238E27FC236}">
                  <a16:creationId xmlns:a16="http://schemas.microsoft.com/office/drawing/2014/main" id="{2911C397-29E0-192A-9A0C-FF7E4D703327}"/>
                </a:ext>
              </a:extLst>
            </p:cNvPr>
            <p:cNvSpPr txBox="1"/>
            <p:nvPr/>
          </p:nvSpPr>
          <p:spPr>
            <a:xfrm>
              <a:off x="1682731" y="3543300"/>
              <a:ext cx="3540401" cy="3641132"/>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pic>
          <p:nvPicPr>
            <p:cNvPr id="38" name="Picture 37" descr="A group of people sitting on a bench&#10;&#10;Description automatically generated">
              <a:extLst>
                <a:ext uri="{FF2B5EF4-FFF2-40B4-BE49-F238E27FC236}">
                  <a16:creationId xmlns:a16="http://schemas.microsoft.com/office/drawing/2014/main" id="{A91BDE5D-A055-79EE-2B49-A387CEADF3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0376" y="3674312"/>
              <a:ext cx="4058230" cy="405823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left)">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57942464-35C9-7EC7-E7CD-E0764216F075}"/>
              </a:ext>
            </a:extLst>
          </p:cNvPr>
          <p:cNvSpPr/>
          <p:nvPr/>
        </p:nvSpPr>
        <p:spPr>
          <a:xfrm rot="-10034243" flipV="1">
            <a:off x="16964170" y="1441311"/>
            <a:ext cx="1123659" cy="849767"/>
          </a:xfrm>
          <a:custGeom>
            <a:avLst/>
            <a:gdLst/>
            <a:ahLst/>
            <a:cxnLst/>
            <a:rect l="l" t="t" r="r" b="b"/>
            <a:pathLst>
              <a:path w="1123659" h="849767">
                <a:moveTo>
                  <a:pt x="0" y="849767"/>
                </a:moveTo>
                <a:lnTo>
                  <a:pt x="1123660" y="849767"/>
                </a:lnTo>
                <a:lnTo>
                  <a:pt x="1123660" y="0"/>
                </a:lnTo>
                <a:lnTo>
                  <a:pt x="0" y="0"/>
                </a:lnTo>
                <a:lnTo>
                  <a:pt x="0" y="84976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3">
            <a:extLst>
              <a:ext uri="{FF2B5EF4-FFF2-40B4-BE49-F238E27FC236}">
                <a16:creationId xmlns:a16="http://schemas.microsoft.com/office/drawing/2014/main" id="{B8B7345B-037B-EE37-3FA5-78A1CD342893}"/>
              </a:ext>
            </a:extLst>
          </p:cNvPr>
          <p:cNvSpPr/>
          <p:nvPr/>
        </p:nvSpPr>
        <p:spPr>
          <a:xfrm>
            <a:off x="797257" y="1985369"/>
            <a:ext cx="16687800" cy="753854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98F4C50-CDD9-4849-8334-6EFA695BAC18}"/>
              </a:ext>
            </a:extLst>
          </p:cNvPr>
          <p:cNvSpPr txBox="1"/>
          <p:nvPr/>
        </p:nvSpPr>
        <p:spPr>
          <a:xfrm>
            <a:off x="6926742" y="2547404"/>
            <a:ext cx="9957446"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Tham gia tích cực các hoạt động thiện nguyện không chỉ giúp ích cho những người có hoàn cảnh khó khăn, mà còn khiến cho các em HS thấy được ý nghĩa của việc mình đã và đang làm, có thêm niềm vui, sự hứng khởi để phát huy tinh thần thiện nguyện trong mỗi con người.</a:t>
            </a:r>
          </a:p>
        </p:txBody>
      </p:sp>
      <p:pic>
        <p:nvPicPr>
          <p:cNvPr id="26" name="Picture 25" descr="Icon&#10;&#10;Description automatically generated">
            <a:extLst>
              <a:ext uri="{FF2B5EF4-FFF2-40B4-BE49-F238E27FC236}">
                <a16:creationId xmlns:a16="http://schemas.microsoft.com/office/drawing/2014/main" id="{7AB067EB-9E3F-1D7C-E6AD-033768AC5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33" y="1244349"/>
            <a:ext cx="1303055" cy="1303055"/>
          </a:xfrm>
          <a:prstGeom prst="rect">
            <a:avLst/>
          </a:prstGeom>
        </p:spPr>
      </p:pic>
      <p:grpSp>
        <p:nvGrpSpPr>
          <p:cNvPr id="27" name="Group 26">
            <a:extLst>
              <a:ext uri="{FF2B5EF4-FFF2-40B4-BE49-F238E27FC236}">
                <a16:creationId xmlns:a16="http://schemas.microsoft.com/office/drawing/2014/main" id="{C4FEB364-411A-5096-581B-AE3EC45B83B3}"/>
              </a:ext>
            </a:extLst>
          </p:cNvPr>
          <p:cNvGrpSpPr/>
          <p:nvPr/>
        </p:nvGrpSpPr>
        <p:grpSpPr>
          <a:xfrm>
            <a:off x="5446400" y="0"/>
            <a:ext cx="7583876" cy="1409701"/>
            <a:chOff x="4834930" y="84191"/>
            <a:chExt cx="7359542" cy="1251387"/>
          </a:xfrm>
        </p:grpSpPr>
        <p:sp>
          <p:nvSpPr>
            <p:cNvPr id="28" name="Round Same Side Corner Rectangle 11">
              <a:extLst>
                <a:ext uri="{FF2B5EF4-FFF2-40B4-BE49-F238E27FC236}">
                  <a16:creationId xmlns:a16="http://schemas.microsoft.com/office/drawing/2014/main" id="{1031ECE9-7503-7AB8-9556-5902926F9324}"/>
                </a:ext>
              </a:extLst>
            </p:cNvPr>
            <p:cNvSpPr/>
            <p:nvPr/>
          </p:nvSpPr>
          <p:spPr>
            <a:xfrm flipV="1">
              <a:off x="4834930" y="84191"/>
              <a:ext cx="7359542" cy="1251387"/>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2722497-E886-074B-A1A5-B4198B1F1964}"/>
                </a:ext>
              </a:extLst>
            </p:cNvPr>
            <p:cNvSpPr txBox="1"/>
            <p:nvPr/>
          </p:nvSpPr>
          <p:spPr>
            <a:xfrm>
              <a:off x="5313042" y="286405"/>
              <a:ext cx="6403317" cy="792316"/>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GỢI Ý CÂU TRẢ LỜI</a:t>
              </a:r>
              <a:endParaRPr lang="en-US" sz="5000" b="1" dirty="0">
                <a:solidFill>
                  <a:schemeClr val="bg1"/>
                </a:solidFill>
                <a:latin typeface="Arial" panose="020B0604020202020204" pitchFamily="34" charset="0"/>
                <a:cs typeface="Arial" panose="020B0604020202020204" pitchFamily="34" charset="0"/>
              </a:endParaRPr>
            </a:p>
          </p:txBody>
        </p:sp>
      </p:grpSp>
      <p:sp>
        <p:nvSpPr>
          <p:cNvPr id="19" name="Freeform 19"/>
          <p:cNvSpPr/>
          <p:nvPr/>
        </p:nvSpPr>
        <p:spPr>
          <a:xfrm>
            <a:off x="15653211" y="9105959"/>
            <a:ext cx="2514600" cy="518910"/>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2" name="Freeform 22"/>
          <p:cNvSpPr/>
          <p:nvPr/>
        </p:nvSpPr>
        <p:spPr>
          <a:xfrm>
            <a:off x="208171" y="8709968"/>
            <a:ext cx="1219200" cy="1387086"/>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D0472E86-8665-9C59-1A41-BF5DDA8C8D6C}"/>
              </a:ext>
            </a:extLst>
          </p:cNvPr>
          <p:cNvGrpSpPr/>
          <p:nvPr/>
        </p:nvGrpSpPr>
        <p:grpSpPr>
          <a:xfrm>
            <a:off x="1677288" y="3660022"/>
            <a:ext cx="4785476" cy="4189242"/>
            <a:chOff x="1682731" y="3543300"/>
            <a:chExt cx="4785476" cy="4189242"/>
          </a:xfrm>
        </p:grpSpPr>
        <p:sp>
          <p:nvSpPr>
            <p:cNvPr id="35" name="Freeform 9">
              <a:extLst>
                <a:ext uri="{FF2B5EF4-FFF2-40B4-BE49-F238E27FC236}">
                  <a16:creationId xmlns:a16="http://schemas.microsoft.com/office/drawing/2014/main" id="{31BC31BC-9BDD-C6EE-C1E0-9BA12A9A4C41}"/>
                </a:ext>
              </a:extLst>
            </p:cNvPr>
            <p:cNvSpPr/>
            <p:nvPr/>
          </p:nvSpPr>
          <p:spPr>
            <a:xfrm>
              <a:off x="1701147" y="3880923"/>
              <a:ext cx="4767060" cy="3795647"/>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36" name="TextBox 10">
              <a:extLst>
                <a:ext uri="{FF2B5EF4-FFF2-40B4-BE49-F238E27FC236}">
                  <a16:creationId xmlns:a16="http://schemas.microsoft.com/office/drawing/2014/main" id="{2911C397-29E0-192A-9A0C-FF7E4D703327}"/>
                </a:ext>
              </a:extLst>
            </p:cNvPr>
            <p:cNvSpPr txBox="1"/>
            <p:nvPr/>
          </p:nvSpPr>
          <p:spPr>
            <a:xfrm>
              <a:off x="1682731" y="3543300"/>
              <a:ext cx="3540401" cy="3641132"/>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pic>
          <p:nvPicPr>
            <p:cNvPr id="38" name="Picture 37" descr="A group of people sitting on a bench&#10;&#10;Description automatically generated">
              <a:extLst>
                <a:ext uri="{FF2B5EF4-FFF2-40B4-BE49-F238E27FC236}">
                  <a16:creationId xmlns:a16="http://schemas.microsoft.com/office/drawing/2014/main" id="{A91BDE5D-A055-79EE-2B49-A387CEADF3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0376" y="3674312"/>
              <a:ext cx="4058230" cy="4058230"/>
            </a:xfrm>
            <a:prstGeom prst="rect">
              <a:avLst/>
            </a:prstGeom>
          </p:spPr>
        </p:pic>
      </p:grpSp>
    </p:spTree>
    <p:extLst>
      <p:ext uri="{BB962C8B-B14F-4D97-AF65-F5344CB8AC3E}">
        <p14:creationId xmlns:p14="http://schemas.microsoft.com/office/powerpoint/2010/main" val="280649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5"/>
          <p:cNvSpPr/>
          <p:nvPr/>
        </p:nvSpPr>
        <p:spPr>
          <a:xfrm>
            <a:off x="16710766" y="8953500"/>
            <a:ext cx="1729633" cy="1360714"/>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26" name="Freeform 26"/>
          <p:cNvSpPr/>
          <p:nvPr/>
        </p:nvSpPr>
        <p:spPr>
          <a:xfrm>
            <a:off x="0" y="48167"/>
            <a:ext cx="2286000" cy="914400"/>
          </a:xfrm>
          <a:custGeom>
            <a:avLst/>
            <a:gdLst/>
            <a:ahLst/>
            <a:cxnLst/>
            <a:rect l="l" t="t" r="r" b="b"/>
            <a:pathLst>
              <a:path w="4224468" h="2645573">
                <a:moveTo>
                  <a:pt x="0" y="0"/>
                </a:moveTo>
                <a:lnTo>
                  <a:pt x="4224468" y="0"/>
                </a:lnTo>
                <a:lnTo>
                  <a:pt x="4224468" y="2645574"/>
                </a:lnTo>
                <a:lnTo>
                  <a:pt x="0" y="264557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27" name="Freeform 27"/>
          <p:cNvSpPr/>
          <p:nvPr/>
        </p:nvSpPr>
        <p:spPr>
          <a:xfrm>
            <a:off x="-370114" y="9324431"/>
            <a:ext cx="1725311" cy="914401"/>
          </a:xfrm>
          <a:custGeom>
            <a:avLst/>
            <a:gdLst/>
            <a:ahLst/>
            <a:cxnLst/>
            <a:rect l="l" t="t" r="r" b="b"/>
            <a:pathLst>
              <a:path w="3169280" h="2226419">
                <a:moveTo>
                  <a:pt x="0" y="0"/>
                </a:moveTo>
                <a:lnTo>
                  <a:pt x="3169280" y="0"/>
                </a:lnTo>
                <a:lnTo>
                  <a:pt x="3169280" y="2226419"/>
                </a:lnTo>
                <a:lnTo>
                  <a:pt x="0" y="2226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31" name="Freeform 31"/>
          <p:cNvSpPr/>
          <p:nvPr/>
        </p:nvSpPr>
        <p:spPr>
          <a:xfrm>
            <a:off x="16710767" y="-114300"/>
            <a:ext cx="1577233" cy="1901195"/>
          </a:xfrm>
          <a:custGeom>
            <a:avLst/>
            <a:gdLst/>
            <a:ahLst/>
            <a:cxnLst/>
            <a:rect l="l" t="t" r="r" b="b"/>
            <a:pathLst>
              <a:path w="1996345" h="2149497">
                <a:moveTo>
                  <a:pt x="0" y="0"/>
                </a:moveTo>
                <a:lnTo>
                  <a:pt x="1996345" y="0"/>
                </a:lnTo>
                <a:lnTo>
                  <a:pt x="1996345" y="2149497"/>
                </a:lnTo>
                <a:lnTo>
                  <a:pt x="0" y="214949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4E70256-C3C2-879C-B376-2F1CBE010D69}"/>
              </a:ext>
            </a:extLst>
          </p:cNvPr>
          <p:cNvSpPr txBox="1"/>
          <p:nvPr/>
        </p:nvSpPr>
        <p:spPr>
          <a:xfrm>
            <a:off x="539268" y="545265"/>
            <a:ext cx="17209454" cy="3557512"/>
          </a:xfrm>
          <a:prstGeom prst="rect">
            <a:avLst/>
          </a:prstGeom>
          <a:noFill/>
        </p:spPr>
        <p:txBody>
          <a:bodyPr wrap="square">
            <a:spAutoFit/>
          </a:bodyPr>
          <a:lstStyle/>
          <a:p>
            <a:pPr marL="0" marR="0" algn="ctr">
              <a:lnSpc>
                <a:spcPct val="150000"/>
              </a:lnSpc>
              <a:spcBef>
                <a:spcPts val="0"/>
              </a:spcBef>
              <a:spcAft>
                <a:spcPts val="0"/>
              </a:spcAft>
            </a:pPr>
            <a:r>
              <a:rPr lang="vi-VN" sz="8000" b="1" kern="0">
                <a:effectLst/>
                <a:latin typeface="Arial" panose="020B0604020202020204" pitchFamily="34" charset="0"/>
                <a:ea typeface="Times New Roman" panose="02020603050405020304" pitchFamily="18" charset="0"/>
                <a:cs typeface="Arial" panose="020B0604020202020204" pitchFamily="34" charset="0"/>
              </a:rPr>
              <a:t>CHỦ ĐỀ </a:t>
            </a:r>
            <a:r>
              <a:rPr lang="en-US" sz="8000" b="1" kern="0">
                <a:latin typeface="Arial" panose="020B0604020202020204" pitchFamily="34" charset="0"/>
                <a:ea typeface="Times New Roman" panose="02020603050405020304" pitchFamily="18" charset="0"/>
                <a:cs typeface="Arial" panose="020B0604020202020204" pitchFamily="34" charset="0"/>
              </a:rPr>
              <a:t>6</a:t>
            </a:r>
            <a:r>
              <a:rPr lang="vi-VN" sz="8000" b="1" kern="0">
                <a:effectLst/>
                <a:latin typeface="Arial" panose="020B0604020202020204" pitchFamily="34" charset="0"/>
                <a:ea typeface="Times New Roman" panose="02020603050405020304" pitchFamily="18" charset="0"/>
                <a:cs typeface="Arial" panose="020B0604020202020204" pitchFamily="34" charset="0"/>
              </a:rPr>
              <a:t>: </a:t>
            </a:r>
            <a:endParaRPr lang="en-US" sz="8000" b="1" kern="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8000" b="1" kern="0">
                <a:effectLst/>
                <a:latin typeface="Arial" panose="020B0604020202020204" pitchFamily="34" charset="0"/>
                <a:ea typeface="Times New Roman" panose="02020603050405020304" pitchFamily="18" charset="0"/>
                <a:cs typeface="Arial" panose="020B0604020202020204" pitchFamily="34" charset="0"/>
              </a:rPr>
              <a:t>EM VỚI CỘNG ĐỒNG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a16="http://schemas.microsoft.com/office/drawing/2014/main" id="{114CDE66-4050-91AA-87D5-D315FC362227}"/>
              </a:ext>
            </a:extLst>
          </p:cNvPr>
          <p:cNvSpPr txBox="1"/>
          <p:nvPr/>
        </p:nvSpPr>
        <p:spPr>
          <a:xfrm>
            <a:off x="2163492" y="4714830"/>
            <a:ext cx="13961003" cy="5005794"/>
          </a:xfrm>
          <a:prstGeom prst="rect">
            <a:avLst/>
          </a:prstGeom>
          <a:noFill/>
        </p:spPr>
        <p:txBody>
          <a:bodyPr wrap="square">
            <a:spAutoFit/>
          </a:bodyPr>
          <a:lstStyle/>
          <a:p>
            <a:pPr algn="ctr">
              <a:lnSpc>
                <a:spcPct val="150000"/>
              </a:lnSpc>
            </a:pPr>
            <a:r>
              <a:rPr lang="en-US" sz="7400" b="1">
                <a:solidFill>
                  <a:srgbClr val="C00000"/>
                </a:solidFill>
                <a:effectLst/>
                <a:latin typeface="Arial" panose="020B0604020202020204" pitchFamily="34" charset="0"/>
                <a:ea typeface="Calibri" panose="020F0502020204030204" pitchFamily="34" charset="0"/>
                <a:cs typeface="Arial" panose="020B0604020202020204" pitchFamily="34" charset="0"/>
              </a:rPr>
              <a:t>Tuần 3 – Tiết 2: </a:t>
            </a:r>
          </a:p>
          <a:p>
            <a:pPr algn="ctr">
              <a:lnSpc>
                <a:spcPct val="150000"/>
              </a:lnSpc>
            </a:pPr>
            <a:r>
              <a:rPr lang="vi-VN" sz="7400" b="1">
                <a:solidFill>
                  <a:srgbClr val="C00000"/>
                </a:solidFill>
                <a:latin typeface="Arial" panose="020B0604020202020204" pitchFamily="34" charset="0"/>
                <a:ea typeface="Calibri" panose="020F0502020204030204" pitchFamily="34" charset="0"/>
                <a:cs typeface="Arial" panose="020B0604020202020204" pitchFamily="34" charset="0"/>
              </a:rPr>
              <a:t>Lập và thực hiện kế hoạch hoạt động thiện nguyện </a:t>
            </a:r>
            <a:endParaRPr lang="en-US" sz="7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50541F92-D62A-95EF-20FD-50FC5293967B}"/>
              </a:ext>
            </a:extLst>
          </p:cNvPr>
          <p:cNvCxnSpPr>
            <a:cxnSpLocks/>
          </p:cNvCxnSpPr>
          <p:nvPr/>
        </p:nvCxnSpPr>
        <p:spPr>
          <a:xfrm>
            <a:off x="1456612" y="445770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268308" y="9802494"/>
            <a:ext cx="2019692" cy="516744"/>
          </a:xfrm>
          <a:custGeom>
            <a:avLst/>
            <a:gdLst/>
            <a:ahLst/>
            <a:cxnLst/>
            <a:rect l="l" t="t" r="r" b="b"/>
            <a:pathLst>
              <a:path w="3296956" h="809253">
                <a:moveTo>
                  <a:pt x="0" y="0"/>
                </a:moveTo>
                <a:lnTo>
                  <a:pt x="3296956" y="0"/>
                </a:lnTo>
                <a:lnTo>
                  <a:pt x="3296956" y="809252"/>
                </a:lnTo>
                <a:lnTo>
                  <a:pt x="0" y="8092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6536480" y="29672"/>
            <a:ext cx="1842308" cy="736799"/>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9" name="Freeform 3">
            <a:extLst>
              <a:ext uri="{FF2B5EF4-FFF2-40B4-BE49-F238E27FC236}">
                <a16:creationId xmlns:a16="http://schemas.microsoft.com/office/drawing/2014/main" id="{AE28ACD2-AF59-6C61-6BBF-88A73889A3B3}"/>
              </a:ext>
            </a:extLst>
          </p:cNvPr>
          <p:cNvSpPr/>
          <p:nvPr/>
        </p:nvSpPr>
        <p:spPr>
          <a:xfrm>
            <a:off x="-112068" y="7803641"/>
            <a:ext cx="3203699" cy="2483359"/>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03D6C60D-6DFB-A21A-555D-0BD4FC0F747E}"/>
              </a:ext>
            </a:extLst>
          </p:cNvPr>
          <p:cNvGrpSpPr/>
          <p:nvPr/>
        </p:nvGrpSpPr>
        <p:grpSpPr>
          <a:xfrm>
            <a:off x="6096000" y="745697"/>
            <a:ext cx="11734800" cy="2878237"/>
            <a:chOff x="5410200" y="1526258"/>
            <a:chExt cx="11734800" cy="2878237"/>
          </a:xfrm>
        </p:grpSpPr>
        <p:grpSp>
          <p:nvGrpSpPr>
            <p:cNvPr id="21" name="Group 20">
              <a:extLst>
                <a:ext uri="{FF2B5EF4-FFF2-40B4-BE49-F238E27FC236}">
                  <a16:creationId xmlns:a16="http://schemas.microsoft.com/office/drawing/2014/main" id="{F4EECA7B-1F66-6212-83EA-8609785C6FBC}"/>
                </a:ext>
              </a:extLst>
            </p:cNvPr>
            <p:cNvGrpSpPr/>
            <p:nvPr/>
          </p:nvGrpSpPr>
          <p:grpSpPr>
            <a:xfrm>
              <a:off x="5410200" y="1526258"/>
              <a:ext cx="11734800" cy="2878237"/>
              <a:chOff x="5410200" y="1526258"/>
              <a:chExt cx="11734800" cy="2878237"/>
            </a:xfrm>
          </p:grpSpPr>
          <p:grpSp>
            <p:nvGrpSpPr>
              <p:cNvPr id="23" name="Group 22">
                <a:extLst>
                  <a:ext uri="{FF2B5EF4-FFF2-40B4-BE49-F238E27FC236}">
                    <a16:creationId xmlns:a16="http://schemas.microsoft.com/office/drawing/2014/main" id="{778B6317-FEC9-1503-FC19-D67B093CAD11}"/>
                  </a:ext>
                </a:extLst>
              </p:cNvPr>
              <p:cNvGrpSpPr/>
              <p:nvPr/>
            </p:nvGrpSpPr>
            <p:grpSpPr>
              <a:xfrm>
                <a:off x="5410200" y="1943100"/>
                <a:ext cx="11734800" cy="2461395"/>
                <a:chOff x="2308980" y="2663413"/>
                <a:chExt cx="13670039" cy="2480087"/>
              </a:xfrm>
            </p:grpSpPr>
            <p:sp>
              <p:nvSpPr>
                <p:cNvPr id="25" name="Freeform 7">
                  <a:extLst>
                    <a:ext uri="{FF2B5EF4-FFF2-40B4-BE49-F238E27FC236}">
                      <a16:creationId xmlns:a16="http://schemas.microsoft.com/office/drawing/2014/main" id="{7BD5D083-16D9-8A41-95EE-6724214E6AF0}"/>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26" name="Freeform 10">
                  <a:extLst>
                    <a:ext uri="{FF2B5EF4-FFF2-40B4-BE49-F238E27FC236}">
                      <a16:creationId xmlns:a16="http://schemas.microsoft.com/office/drawing/2014/main" id="{AEFB7AD0-3F6E-E2E4-594D-45802615EFEA}"/>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accent6">
                    <a:lumMod val="20000"/>
                    <a:lumOff val="80000"/>
                  </a:schemeClr>
                </a:solidFill>
              </p:spPr>
              <p:txBody>
                <a:bodyPr/>
                <a:lstStyle/>
                <a:p>
                  <a:endParaRPr lang="en-US"/>
                </a:p>
              </p:txBody>
            </p:sp>
          </p:grpSp>
          <p:sp>
            <p:nvSpPr>
              <p:cNvPr id="24" name="Freeform 12">
                <a:extLst>
                  <a:ext uri="{FF2B5EF4-FFF2-40B4-BE49-F238E27FC236}">
                    <a16:creationId xmlns:a16="http://schemas.microsoft.com/office/drawing/2014/main" id="{2FC8444C-FE77-7F0D-1AC2-18BFBA220B21}"/>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2" name="TextBox 21">
              <a:extLst>
                <a:ext uri="{FF2B5EF4-FFF2-40B4-BE49-F238E27FC236}">
                  <a16:creationId xmlns:a16="http://schemas.microsoft.com/office/drawing/2014/main" id="{C2BB3E47-6E83-18DA-7F21-21ACC9479F00}"/>
                </a:ext>
              </a:extLst>
            </p:cNvPr>
            <p:cNvSpPr txBox="1"/>
            <p:nvPr/>
          </p:nvSpPr>
          <p:spPr>
            <a:xfrm>
              <a:off x="6425321" y="1996424"/>
              <a:ext cx="9157188" cy="1824923"/>
            </a:xfrm>
            <a:prstGeom prst="rect">
              <a:avLst/>
            </a:prstGeom>
            <a:noFill/>
          </p:spPr>
          <p:txBody>
            <a:bodyPr wrap="square">
              <a:spAutoFit/>
            </a:bodyPr>
            <a:lstStyle/>
            <a:p>
              <a:pPr marR="0" algn="ctr">
                <a:lnSpc>
                  <a:spcPct val="150000"/>
                </a:lnSpc>
                <a:spcBef>
                  <a:spcPts val="0"/>
                </a:spcBef>
                <a:spcAft>
                  <a:spcPts val="0"/>
                </a:spcAft>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Hoạt động</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1</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Chia sẻ về hoạt động thiện nguyện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0244A1F1-502E-7CD5-6EC6-C666FA3CE1EB}"/>
              </a:ext>
            </a:extLst>
          </p:cNvPr>
          <p:cNvGrpSpPr/>
          <p:nvPr/>
        </p:nvGrpSpPr>
        <p:grpSpPr>
          <a:xfrm>
            <a:off x="2891882" y="3650187"/>
            <a:ext cx="12817549" cy="2878237"/>
            <a:chOff x="5410200" y="1526258"/>
            <a:chExt cx="11734800" cy="2878237"/>
          </a:xfrm>
        </p:grpSpPr>
        <p:grpSp>
          <p:nvGrpSpPr>
            <p:cNvPr id="28" name="Group 27">
              <a:extLst>
                <a:ext uri="{FF2B5EF4-FFF2-40B4-BE49-F238E27FC236}">
                  <a16:creationId xmlns:a16="http://schemas.microsoft.com/office/drawing/2014/main" id="{1BB8EF33-1B30-87C9-8EBF-28232D8D326B}"/>
                </a:ext>
              </a:extLst>
            </p:cNvPr>
            <p:cNvGrpSpPr/>
            <p:nvPr/>
          </p:nvGrpSpPr>
          <p:grpSpPr>
            <a:xfrm>
              <a:off x="5410200" y="1526258"/>
              <a:ext cx="11734800" cy="2878237"/>
              <a:chOff x="5410200" y="1526258"/>
              <a:chExt cx="11734800" cy="2878237"/>
            </a:xfrm>
          </p:grpSpPr>
          <p:grpSp>
            <p:nvGrpSpPr>
              <p:cNvPr id="30" name="Group 29">
                <a:extLst>
                  <a:ext uri="{FF2B5EF4-FFF2-40B4-BE49-F238E27FC236}">
                    <a16:creationId xmlns:a16="http://schemas.microsoft.com/office/drawing/2014/main" id="{3A7D33E4-4F7B-77DC-0D83-B4ADCE49D458}"/>
                  </a:ext>
                </a:extLst>
              </p:cNvPr>
              <p:cNvGrpSpPr/>
              <p:nvPr/>
            </p:nvGrpSpPr>
            <p:grpSpPr>
              <a:xfrm>
                <a:off x="5410200" y="1943100"/>
                <a:ext cx="11734800" cy="2461395"/>
                <a:chOff x="2308980" y="2663413"/>
                <a:chExt cx="13670040" cy="2480087"/>
              </a:xfrm>
            </p:grpSpPr>
            <p:sp>
              <p:nvSpPr>
                <p:cNvPr id="32" name="Freeform 7">
                  <a:extLst>
                    <a:ext uri="{FF2B5EF4-FFF2-40B4-BE49-F238E27FC236}">
                      <a16:creationId xmlns:a16="http://schemas.microsoft.com/office/drawing/2014/main" id="{E67E28F5-7560-E60B-23E1-7D5E523C94AE}"/>
                    </a:ext>
                  </a:extLst>
                </p:cNvPr>
                <p:cNvSpPr/>
                <p:nvPr/>
              </p:nvSpPr>
              <p:spPr>
                <a:xfrm>
                  <a:off x="2743687" y="3127192"/>
                  <a:ext cx="13235333"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33" name="Freeform 10">
                  <a:extLst>
                    <a:ext uri="{FF2B5EF4-FFF2-40B4-BE49-F238E27FC236}">
                      <a16:creationId xmlns:a16="http://schemas.microsoft.com/office/drawing/2014/main" id="{6C68C77F-C2C3-EA61-A051-C607A131627F}"/>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accent6">
                    <a:lumMod val="20000"/>
                    <a:lumOff val="80000"/>
                  </a:schemeClr>
                </a:solidFill>
              </p:spPr>
              <p:txBody>
                <a:bodyPr/>
                <a:lstStyle/>
                <a:p>
                  <a:endParaRPr lang="en-US"/>
                </a:p>
              </p:txBody>
            </p:sp>
          </p:grpSp>
          <p:sp>
            <p:nvSpPr>
              <p:cNvPr id="31" name="Freeform 12">
                <a:extLst>
                  <a:ext uri="{FF2B5EF4-FFF2-40B4-BE49-F238E27FC236}">
                    <a16:creationId xmlns:a16="http://schemas.microsoft.com/office/drawing/2014/main" id="{C53DE0F1-E7D7-35E3-9162-B7C6A6C78662}"/>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9" name="TextBox 28">
              <a:extLst>
                <a:ext uri="{FF2B5EF4-FFF2-40B4-BE49-F238E27FC236}">
                  <a16:creationId xmlns:a16="http://schemas.microsoft.com/office/drawing/2014/main" id="{9C09986F-8255-6F0B-16A5-412D522A175A}"/>
                </a:ext>
              </a:extLst>
            </p:cNvPr>
            <p:cNvSpPr txBox="1"/>
            <p:nvPr/>
          </p:nvSpPr>
          <p:spPr>
            <a:xfrm>
              <a:off x="6865282" y="1960289"/>
              <a:ext cx="8387729" cy="1824923"/>
            </a:xfrm>
            <a:prstGeom prst="rect">
              <a:avLst/>
            </a:prstGeom>
            <a:noFill/>
          </p:spPr>
          <p:txBody>
            <a:bodyPr wrap="square">
              <a:spAutoFit/>
            </a:bodyPr>
            <a:lstStyle/>
            <a:p>
              <a:pPr marR="0" algn="ctr">
                <a:lnSpc>
                  <a:spcPct val="150000"/>
                </a:lnSpc>
                <a:spcBef>
                  <a:spcPts val="0"/>
                </a:spcBef>
                <a:spcAft>
                  <a:spcPts val="0"/>
                </a:spcAft>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Hoạt động 2</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Xây dựng và thực hiện kế hoạch hoạt động thiện nguyện</a:t>
              </a:r>
              <a:endParaRPr lang="en-US"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34" name="Line Callout 1 (Border and Accent Bar) 3">
            <a:extLst>
              <a:ext uri="{FF2B5EF4-FFF2-40B4-BE49-F238E27FC236}">
                <a16:creationId xmlns:a16="http://schemas.microsoft.com/office/drawing/2014/main" id="{EB6311FC-648F-66EA-E5BD-5380D8B59B77}"/>
              </a:ext>
            </a:extLst>
          </p:cNvPr>
          <p:cNvSpPr/>
          <p:nvPr/>
        </p:nvSpPr>
        <p:spPr>
          <a:xfrm>
            <a:off x="152400" y="425290"/>
            <a:ext cx="5295131" cy="2906095"/>
          </a:xfrm>
          <a:prstGeom prst="accentBorderCallout1">
            <a:avLst>
              <a:gd name="adj1" fmla="val 18750"/>
              <a:gd name="adj2" fmla="val -3127"/>
              <a:gd name="adj3" fmla="val 17954"/>
              <a:gd name="adj4" fmla="val -17509"/>
            </a:avLst>
          </a:prstGeom>
          <a:solidFill>
            <a:srgbClr val="FFF9E7"/>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a:solidFill>
                  <a:srgbClr val="C00000"/>
                </a:solidFill>
                <a:latin typeface="Arial" panose="020B0604020202020204" pitchFamily="34" charset="0"/>
                <a:cs typeface="Arial" panose="020B0604020202020204" pitchFamily="34" charset="0"/>
              </a:rPr>
              <a:t>NỘI DUNG BÀI HỌC</a:t>
            </a:r>
            <a:endParaRPr lang="en-US" sz="6000" b="1" dirty="0">
              <a:solidFill>
                <a:srgbClr val="C00000"/>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D6B72745-0701-7868-0A1D-134AEF647D44}"/>
              </a:ext>
            </a:extLst>
          </p:cNvPr>
          <p:cNvGrpSpPr/>
          <p:nvPr/>
        </p:nvGrpSpPr>
        <p:grpSpPr>
          <a:xfrm>
            <a:off x="4953000" y="6924257"/>
            <a:ext cx="11734801" cy="2878237"/>
            <a:chOff x="5410200" y="1526258"/>
            <a:chExt cx="11734801" cy="2878237"/>
          </a:xfrm>
        </p:grpSpPr>
        <p:grpSp>
          <p:nvGrpSpPr>
            <p:cNvPr id="43" name="Group 42">
              <a:extLst>
                <a:ext uri="{FF2B5EF4-FFF2-40B4-BE49-F238E27FC236}">
                  <a16:creationId xmlns:a16="http://schemas.microsoft.com/office/drawing/2014/main" id="{C0484B85-AC8E-39B8-9561-FA88A612C4AB}"/>
                </a:ext>
              </a:extLst>
            </p:cNvPr>
            <p:cNvGrpSpPr/>
            <p:nvPr/>
          </p:nvGrpSpPr>
          <p:grpSpPr>
            <a:xfrm>
              <a:off x="5410200" y="1526258"/>
              <a:ext cx="11734801" cy="2878237"/>
              <a:chOff x="5410200" y="1526258"/>
              <a:chExt cx="11734801" cy="2878237"/>
            </a:xfrm>
          </p:grpSpPr>
          <p:grpSp>
            <p:nvGrpSpPr>
              <p:cNvPr id="45" name="Group 44">
                <a:extLst>
                  <a:ext uri="{FF2B5EF4-FFF2-40B4-BE49-F238E27FC236}">
                    <a16:creationId xmlns:a16="http://schemas.microsoft.com/office/drawing/2014/main" id="{71E07F09-F0C2-018C-4A33-D6971769AAE4}"/>
                  </a:ext>
                </a:extLst>
              </p:cNvPr>
              <p:cNvGrpSpPr/>
              <p:nvPr/>
            </p:nvGrpSpPr>
            <p:grpSpPr>
              <a:xfrm>
                <a:off x="5410200" y="1943100"/>
                <a:ext cx="11734801" cy="2461395"/>
                <a:chOff x="2308980" y="2663413"/>
                <a:chExt cx="13670040" cy="2480087"/>
              </a:xfrm>
            </p:grpSpPr>
            <p:sp>
              <p:nvSpPr>
                <p:cNvPr id="47" name="Freeform 7">
                  <a:extLst>
                    <a:ext uri="{FF2B5EF4-FFF2-40B4-BE49-F238E27FC236}">
                      <a16:creationId xmlns:a16="http://schemas.microsoft.com/office/drawing/2014/main" id="{3C7FF520-8302-219E-0780-BCD402EBDB5E}"/>
                    </a:ext>
                  </a:extLst>
                </p:cNvPr>
                <p:cNvSpPr/>
                <p:nvPr/>
              </p:nvSpPr>
              <p:spPr>
                <a:xfrm>
                  <a:off x="2743687" y="3127192"/>
                  <a:ext cx="13235333"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48" name="Freeform 10">
                  <a:extLst>
                    <a:ext uri="{FF2B5EF4-FFF2-40B4-BE49-F238E27FC236}">
                      <a16:creationId xmlns:a16="http://schemas.microsoft.com/office/drawing/2014/main" id="{13175635-D2A4-E1F1-85BC-FF9C4078559B}"/>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accent6">
                    <a:lumMod val="20000"/>
                    <a:lumOff val="80000"/>
                  </a:schemeClr>
                </a:solidFill>
              </p:spPr>
              <p:txBody>
                <a:bodyPr/>
                <a:lstStyle/>
                <a:p>
                  <a:endParaRPr lang="en-US"/>
                </a:p>
              </p:txBody>
            </p:sp>
          </p:grpSp>
          <p:sp>
            <p:nvSpPr>
              <p:cNvPr id="46" name="Freeform 12">
                <a:extLst>
                  <a:ext uri="{FF2B5EF4-FFF2-40B4-BE49-F238E27FC236}">
                    <a16:creationId xmlns:a16="http://schemas.microsoft.com/office/drawing/2014/main" id="{BC05DF6B-9F70-58C8-1E46-C850AA55C4BD}"/>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44" name="TextBox 43">
              <a:extLst>
                <a:ext uri="{FF2B5EF4-FFF2-40B4-BE49-F238E27FC236}">
                  <a16:creationId xmlns:a16="http://schemas.microsoft.com/office/drawing/2014/main" id="{55DC2C2C-633E-156A-5FBE-72F8E8297FB2}"/>
                </a:ext>
              </a:extLst>
            </p:cNvPr>
            <p:cNvSpPr txBox="1"/>
            <p:nvPr/>
          </p:nvSpPr>
          <p:spPr>
            <a:xfrm>
              <a:off x="6512423" y="1988414"/>
              <a:ext cx="9157188" cy="1824923"/>
            </a:xfrm>
            <a:prstGeom prst="rect">
              <a:avLst/>
            </a:prstGeom>
            <a:noFill/>
          </p:spPr>
          <p:txBody>
            <a:bodyPr wrap="square">
              <a:spAutoFit/>
            </a:bodyPr>
            <a:lstStyle/>
            <a:p>
              <a:pPr marR="0" algn="ctr">
                <a:lnSpc>
                  <a:spcPct val="150000"/>
                </a:lnSpc>
                <a:spcBef>
                  <a:spcPts val="0"/>
                </a:spcBef>
                <a:spcAft>
                  <a:spcPts val="0"/>
                </a:spcAft>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Hoạt động</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3</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Tham gia các hoạt động thiện nguyện ở cộng đồng</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29900" y="1785257"/>
            <a:ext cx="7658100" cy="7319654"/>
          </a:xfrm>
          <a:custGeom>
            <a:avLst/>
            <a:gdLst/>
            <a:ahLst/>
            <a:cxnLst/>
            <a:rect l="l" t="t" r="r" b="b"/>
            <a:pathLst>
              <a:path w="6264366" h="6104909">
                <a:moveTo>
                  <a:pt x="0" y="0"/>
                </a:moveTo>
                <a:lnTo>
                  <a:pt x="6264366" y="0"/>
                </a:lnTo>
                <a:lnTo>
                  <a:pt x="6264366" y="6104910"/>
                </a:lnTo>
                <a:lnTo>
                  <a:pt x="0" y="610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0" y="0"/>
            <a:ext cx="2514600" cy="1752600"/>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a:off x="-228600" y="8801100"/>
            <a:ext cx="2667000" cy="1485900"/>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rot="-5282649">
            <a:off x="16355259" y="667724"/>
            <a:ext cx="2879927" cy="1202856"/>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TextBox 9">
            <a:extLst>
              <a:ext uri="{FF2B5EF4-FFF2-40B4-BE49-F238E27FC236}">
                <a16:creationId xmlns:a16="http://schemas.microsoft.com/office/drawing/2014/main" id="{4D185E9F-D2B9-BE4B-ACFE-176E1E3CA509}"/>
              </a:ext>
            </a:extLst>
          </p:cNvPr>
          <p:cNvSpPr txBox="1"/>
          <p:nvPr/>
        </p:nvSpPr>
        <p:spPr>
          <a:xfrm>
            <a:off x="990600" y="2885959"/>
            <a:ext cx="8924710" cy="4515082"/>
          </a:xfrm>
          <a:prstGeom prst="rect">
            <a:avLst/>
          </a:prstGeom>
        </p:spPr>
        <p:txBody>
          <a:bodyPr wrap="square" lIns="0" tIns="0" rIns="0" bIns="0" rtlCol="0" anchor="t">
            <a:spAutoFit/>
          </a:bodyPr>
          <a:lstStyle/>
          <a:p>
            <a:pPr lvl="0" algn="ctr">
              <a:lnSpc>
                <a:spcPct val="150000"/>
              </a:lnSpc>
              <a:spcBef>
                <a:spcPct val="0"/>
              </a:spcBef>
            </a:pPr>
            <a:r>
              <a:rPr lang="vi-VN" sz="6800" b="1">
                <a:solidFill>
                  <a:schemeClr val="tx2">
                    <a:lumMod val="50000"/>
                  </a:schemeClr>
                </a:solidFill>
                <a:cs typeface="Arial" panose="020B0604020202020204" pitchFamily="34" charset="0"/>
              </a:rPr>
              <a:t>Hoạt động 1: </a:t>
            </a:r>
            <a:endParaRPr lang="en-US" sz="6800" b="1">
              <a:solidFill>
                <a:schemeClr val="tx2">
                  <a:lumMod val="50000"/>
                </a:schemeClr>
              </a:solidFill>
              <a:cs typeface="Arial" panose="020B0604020202020204" pitchFamily="34" charset="0"/>
            </a:endParaRPr>
          </a:p>
          <a:p>
            <a:pPr lvl="0" algn="ctr">
              <a:lnSpc>
                <a:spcPct val="150000"/>
              </a:lnSpc>
              <a:spcBef>
                <a:spcPct val="0"/>
              </a:spcBef>
            </a:pPr>
            <a:r>
              <a:rPr lang="vi-VN" sz="6800" b="1">
                <a:solidFill>
                  <a:schemeClr val="tx2">
                    <a:lumMod val="50000"/>
                  </a:schemeClr>
                </a:solidFill>
                <a:cs typeface="Arial" panose="020B0604020202020204" pitchFamily="34" charset="0"/>
              </a:rPr>
              <a:t>Chia sẻ về hoạt động thiện nguyện</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1"/>
          <p:cNvSpPr/>
          <p:nvPr/>
        </p:nvSpPr>
        <p:spPr>
          <a:xfrm>
            <a:off x="0" y="8494751"/>
            <a:ext cx="1488463" cy="1602652"/>
          </a:xfrm>
          <a:custGeom>
            <a:avLst/>
            <a:gdLst/>
            <a:ahLst/>
            <a:cxnLst/>
            <a:rect l="l" t="t" r="r" b="b"/>
            <a:pathLst>
              <a:path w="1488463" h="1602652">
                <a:moveTo>
                  <a:pt x="0" y="0"/>
                </a:moveTo>
                <a:lnTo>
                  <a:pt x="1488464" y="0"/>
                </a:lnTo>
                <a:lnTo>
                  <a:pt x="1488464" y="1602652"/>
                </a:lnTo>
                <a:lnTo>
                  <a:pt x="0" y="16026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3" name="Freeform 11">
            <a:extLst>
              <a:ext uri="{FF2B5EF4-FFF2-40B4-BE49-F238E27FC236}">
                <a16:creationId xmlns:a16="http://schemas.microsoft.com/office/drawing/2014/main" id="{069D73B3-5A62-2523-FFA8-4645CF3DC6F8}"/>
              </a:ext>
            </a:extLst>
          </p:cNvPr>
          <p:cNvSpPr/>
          <p:nvPr/>
        </p:nvSpPr>
        <p:spPr>
          <a:xfrm rot="-7694192">
            <a:off x="17375063" y="504126"/>
            <a:ext cx="719569" cy="546873"/>
          </a:xfrm>
          <a:custGeom>
            <a:avLst/>
            <a:gdLst/>
            <a:ahLst/>
            <a:cxnLst/>
            <a:rect l="l" t="t" r="r" b="b"/>
            <a:pathLst>
              <a:path w="719569" h="546873">
                <a:moveTo>
                  <a:pt x="0" y="0"/>
                </a:moveTo>
                <a:lnTo>
                  <a:pt x="719569" y="0"/>
                </a:lnTo>
                <a:lnTo>
                  <a:pt x="719569" y="546873"/>
                </a:lnTo>
                <a:lnTo>
                  <a:pt x="0" y="5468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4" name="Picture 4">
            <a:extLst>
              <a:ext uri="{FF2B5EF4-FFF2-40B4-BE49-F238E27FC236}">
                <a16:creationId xmlns:a16="http://schemas.microsoft.com/office/drawing/2014/main" id="{F84E535B-794A-705A-9D36-6DAC1D8F60FB}"/>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b="26406"/>
          <a:stretch>
            <a:fillRect/>
          </a:stretch>
        </p:blipFill>
        <p:spPr>
          <a:xfrm>
            <a:off x="4212306" y="-555171"/>
            <a:ext cx="10054569" cy="8458200"/>
          </a:xfrm>
          <a:prstGeom prst="rect">
            <a:avLst/>
          </a:prstGeom>
        </p:spPr>
      </p:pic>
      <p:sp>
        <p:nvSpPr>
          <p:cNvPr id="45" name="TextBox 44">
            <a:extLst>
              <a:ext uri="{FF2B5EF4-FFF2-40B4-BE49-F238E27FC236}">
                <a16:creationId xmlns:a16="http://schemas.microsoft.com/office/drawing/2014/main" id="{64630603-2518-DFBD-1729-B87E3FBFE27B}"/>
              </a:ext>
            </a:extLst>
          </p:cNvPr>
          <p:cNvSpPr txBox="1"/>
          <p:nvPr/>
        </p:nvSpPr>
        <p:spPr>
          <a:xfrm>
            <a:off x="5029200" y="3848100"/>
            <a:ext cx="8634676" cy="3671583"/>
          </a:xfrm>
          <a:prstGeom prst="rect">
            <a:avLst/>
          </a:prstGeom>
          <a:noFill/>
        </p:spPr>
        <p:txBody>
          <a:bodyPr wrap="square">
            <a:spAutoFit/>
          </a:bodyPr>
          <a:lstStyle/>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hãy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chia sẻ các hoạt động thiện nguyện mà em đã tham gia hoặc đã biết với các bạn trong nhóm theo gợi ý cho sẵn dưới đây</a:t>
            </a:r>
            <a:endParaRPr lang="en-US" sz="4000" dirty="0">
              <a:latin typeface="Arial" panose="020B0604020202020204" pitchFamily="34" charset="0"/>
              <a:cs typeface="Arial" panose="020B0604020202020204" pitchFamily="34" charset="0"/>
            </a:endParaRPr>
          </a:p>
        </p:txBody>
      </p:sp>
      <p:sp>
        <p:nvSpPr>
          <p:cNvPr id="46" name="AutoShape 24">
            <a:extLst>
              <a:ext uri="{FF2B5EF4-FFF2-40B4-BE49-F238E27FC236}">
                <a16:creationId xmlns:a16="http://schemas.microsoft.com/office/drawing/2014/main" id="{67197B57-D114-46FA-4A35-C14EFA54311D}"/>
              </a:ext>
            </a:extLst>
          </p:cNvPr>
          <p:cNvSpPr/>
          <p:nvPr/>
        </p:nvSpPr>
        <p:spPr>
          <a:xfrm>
            <a:off x="-1981200" y="527627"/>
            <a:ext cx="22250400" cy="1499851"/>
          </a:xfrm>
          <a:prstGeom prst="rect">
            <a:avLst/>
          </a:prstGeom>
          <a:solidFill>
            <a:srgbClr val="FFF9E7"/>
          </a:solidFill>
        </p:spPr>
        <p:txBody>
          <a:bodyPr/>
          <a:lstStyle/>
          <a:p>
            <a:endParaRPr lang="en-US"/>
          </a:p>
        </p:txBody>
      </p:sp>
      <p:sp>
        <p:nvSpPr>
          <p:cNvPr id="47" name="TextBox 46">
            <a:extLst>
              <a:ext uri="{FF2B5EF4-FFF2-40B4-BE49-F238E27FC236}">
                <a16:creationId xmlns:a16="http://schemas.microsoft.com/office/drawing/2014/main" id="{5BAF172B-A5BC-FA2C-1CFC-E09A8C7E0775}"/>
              </a:ext>
            </a:extLst>
          </p:cNvPr>
          <p:cNvSpPr txBox="1"/>
          <p:nvPr/>
        </p:nvSpPr>
        <p:spPr>
          <a:xfrm>
            <a:off x="3460484" y="803436"/>
            <a:ext cx="11677370" cy="923330"/>
          </a:xfrm>
          <a:prstGeom prst="rect">
            <a:avLst/>
          </a:prstGeom>
          <a:noFill/>
        </p:spPr>
        <p:txBody>
          <a:bodyPr wrap="square">
            <a:spAutoFit/>
          </a:bodyPr>
          <a:lstStyle/>
          <a:p>
            <a:pPr algn="ctr">
              <a:spcAft>
                <a:spcPts val="1000"/>
              </a:spcAft>
            </a:pP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HOẠT ĐỘNG THEO NHÓM</a:t>
            </a:r>
            <a:endParaRPr lang="en-US" sz="5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E6A7F9C8-003F-A118-F6EB-6BF15919A490}"/>
              </a:ext>
            </a:extLst>
          </p:cNvPr>
          <p:cNvGrpSpPr/>
          <p:nvPr/>
        </p:nvGrpSpPr>
        <p:grpSpPr>
          <a:xfrm rot="702940">
            <a:off x="15917540" y="521419"/>
            <a:ext cx="2499012" cy="1705583"/>
            <a:chOff x="15794001" y="8493661"/>
            <a:chExt cx="2246574" cy="1599902"/>
          </a:xfrm>
        </p:grpSpPr>
        <p:sp>
          <p:nvSpPr>
            <p:cNvPr id="49" name="Freeform 9">
              <a:extLst>
                <a:ext uri="{FF2B5EF4-FFF2-40B4-BE49-F238E27FC236}">
                  <a16:creationId xmlns:a16="http://schemas.microsoft.com/office/drawing/2014/main" id="{ACD60346-6BAB-BD7D-71B8-C000784191B4}"/>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0" name="Freeform 11">
              <a:extLst>
                <a:ext uri="{FF2B5EF4-FFF2-40B4-BE49-F238E27FC236}">
                  <a16:creationId xmlns:a16="http://schemas.microsoft.com/office/drawing/2014/main" id="{17529F6F-1CFD-6850-837E-41C4F63733BC}"/>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51" name="Group 50">
            <a:extLst>
              <a:ext uri="{FF2B5EF4-FFF2-40B4-BE49-F238E27FC236}">
                <a16:creationId xmlns:a16="http://schemas.microsoft.com/office/drawing/2014/main" id="{382C979B-AD8E-44B3-761C-C354BDD92038}"/>
              </a:ext>
            </a:extLst>
          </p:cNvPr>
          <p:cNvGrpSpPr/>
          <p:nvPr/>
        </p:nvGrpSpPr>
        <p:grpSpPr>
          <a:xfrm rot="6949130">
            <a:off x="351203" y="384659"/>
            <a:ext cx="2506785" cy="1782556"/>
            <a:chOff x="15794001" y="8493661"/>
            <a:chExt cx="2246574" cy="1599902"/>
          </a:xfrm>
        </p:grpSpPr>
        <p:sp>
          <p:nvSpPr>
            <p:cNvPr id="52" name="Freeform 9">
              <a:extLst>
                <a:ext uri="{FF2B5EF4-FFF2-40B4-BE49-F238E27FC236}">
                  <a16:creationId xmlns:a16="http://schemas.microsoft.com/office/drawing/2014/main" id="{45A83E5B-1AE9-CAA2-57FE-9346094FDFB2}"/>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3" name="Freeform 11">
              <a:extLst>
                <a:ext uri="{FF2B5EF4-FFF2-40B4-BE49-F238E27FC236}">
                  <a16:creationId xmlns:a16="http://schemas.microsoft.com/office/drawing/2014/main" id="{78739268-7096-B899-E0D3-F7EB49BC52C8}"/>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54" name="Freeform 11">
            <a:extLst>
              <a:ext uri="{FF2B5EF4-FFF2-40B4-BE49-F238E27FC236}">
                <a16:creationId xmlns:a16="http://schemas.microsoft.com/office/drawing/2014/main" id="{01ACDD61-4C76-F4CA-304F-23916F805F08}"/>
              </a:ext>
            </a:extLst>
          </p:cNvPr>
          <p:cNvSpPr/>
          <p:nvPr/>
        </p:nvSpPr>
        <p:spPr>
          <a:xfrm>
            <a:off x="13045957" y="6631745"/>
            <a:ext cx="4357368" cy="3671584"/>
          </a:xfrm>
          <a:custGeom>
            <a:avLst/>
            <a:gdLst/>
            <a:ahLst/>
            <a:cxnLst/>
            <a:rect l="l" t="t" r="r" b="b"/>
            <a:pathLst>
              <a:path w="5474249" h="4587260">
                <a:moveTo>
                  <a:pt x="0" y="0"/>
                </a:moveTo>
                <a:lnTo>
                  <a:pt x="5474249" y="0"/>
                </a:lnTo>
                <a:lnTo>
                  <a:pt x="5474249" y="4587260"/>
                </a:lnTo>
                <a:lnTo>
                  <a:pt x="0" y="45872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886" y="-5443"/>
            <a:ext cx="1520174" cy="952500"/>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8D4BBA73-787F-B766-C4A7-9ADAC147EB99}"/>
              </a:ext>
            </a:extLst>
          </p:cNvPr>
          <p:cNvSpPr/>
          <p:nvPr/>
        </p:nvSpPr>
        <p:spPr>
          <a:xfrm>
            <a:off x="7543800" y="642257"/>
            <a:ext cx="10207425" cy="3806968"/>
          </a:xfrm>
          <a:prstGeom prst="wedgeRoundRectCallout">
            <a:avLst>
              <a:gd name="adj1" fmla="val -56097"/>
              <a:gd name="adj2" fmla="val 51042"/>
              <a:gd name="adj3" fmla="val 16667"/>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Những hoạt động thiện nguyện nào? </a:t>
            </a:r>
            <a:r>
              <a:rPr lang="vi-VN" sz="3600" i="1">
                <a:solidFill>
                  <a:schemeClr val="tx1"/>
                </a:solidFill>
                <a:latin typeface="Arial" panose="020B0604020202020204" pitchFamily="34" charset="0"/>
                <a:cs typeface="Arial" panose="020B0604020202020204" pitchFamily="34" charset="0"/>
              </a:rPr>
              <a:t>(Hoạt động trợ giúp những người gặp khó khăn như: nghèo khó, khuyết tật; hoạt động trợ giúp người dân những vùng bị dịch bệnh, thiên tai,...)</a:t>
            </a:r>
          </a:p>
        </p:txBody>
      </p:sp>
      <p:sp>
        <p:nvSpPr>
          <p:cNvPr id="21" name="Speech Bubble: Rectangle with Corners Rounded 20">
            <a:extLst>
              <a:ext uri="{FF2B5EF4-FFF2-40B4-BE49-F238E27FC236}">
                <a16:creationId xmlns:a16="http://schemas.microsoft.com/office/drawing/2014/main" id="{FE9099EC-20FF-76C6-8ECB-9231EE71BF93}"/>
              </a:ext>
            </a:extLst>
          </p:cNvPr>
          <p:cNvSpPr/>
          <p:nvPr/>
        </p:nvSpPr>
        <p:spPr>
          <a:xfrm>
            <a:off x="7543800" y="4792125"/>
            <a:ext cx="10207425" cy="2247900"/>
          </a:xfrm>
          <a:prstGeom prst="wedgeRoundRectCallout">
            <a:avLst>
              <a:gd name="adj1" fmla="val -56219"/>
              <a:gd name="adj2" fmla="val -37454"/>
              <a:gd name="adj3" fmla="val 1666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Hoạt độn</a:t>
            </a:r>
            <a:r>
              <a:rPr lang="en-US" sz="3600">
                <a:solidFill>
                  <a:schemeClr val="tx1"/>
                </a:solidFill>
                <a:latin typeface="Arial" panose="020B0604020202020204" pitchFamily="34" charset="0"/>
                <a:cs typeface="Arial" panose="020B0604020202020204" pitchFamily="34" charset="0"/>
              </a:rPr>
              <a:t>g đó</a:t>
            </a:r>
            <a:r>
              <a:rPr lang="vi-VN" sz="3600">
                <a:solidFill>
                  <a:schemeClr val="tx1"/>
                </a:solidFill>
                <a:latin typeface="Arial" panose="020B0604020202020204" pitchFamily="34" charset="0"/>
                <a:cs typeface="Arial" panose="020B0604020202020204" pitchFamily="34" charset="0"/>
              </a:rPr>
              <a:t> do ai tổ chức?</a:t>
            </a:r>
          </a:p>
        </p:txBody>
      </p:sp>
      <p:sp>
        <p:nvSpPr>
          <p:cNvPr id="22" name="Speech Bubble: Rectangle with Corners Rounded 21">
            <a:extLst>
              <a:ext uri="{FF2B5EF4-FFF2-40B4-BE49-F238E27FC236}">
                <a16:creationId xmlns:a16="http://schemas.microsoft.com/office/drawing/2014/main" id="{B52FFC6D-85F0-7C84-185E-8A760BC3453A}"/>
              </a:ext>
            </a:extLst>
          </p:cNvPr>
          <p:cNvSpPr/>
          <p:nvPr/>
        </p:nvSpPr>
        <p:spPr>
          <a:xfrm>
            <a:off x="7543800" y="7382925"/>
            <a:ext cx="10207425" cy="2362200"/>
          </a:xfrm>
          <a:prstGeom prst="wedgeRoundRectCallout">
            <a:avLst>
              <a:gd name="adj1" fmla="val -57380"/>
              <a:gd name="adj2" fmla="val -54206"/>
              <a:gd name="adj3" fmla="val 16667"/>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Arial" panose="020B0604020202020204" pitchFamily="34" charset="0"/>
                <a:cs typeface="Arial" panose="020B0604020202020204" pitchFamily="34" charset="0"/>
              </a:rPr>
              <a:t>Hoạt động đó diễn ra như thế nào?</a:t>
            </a:r>
            <a:endParaRPr lang="en-US" sz="3600">
              <a:solidFill>
                <a:schemeClr val="tx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E1129D9-50A5-86BB-3287-C4D646CD945E}"/>
              </a:ext>
            </a:extLst>
          </p:cNvPr>
          <p:cNvGrpSpPr/>
          <p:nvPr/>
        </p:nvGrpSpPr>
        <p:grpSpPr>
          <a:xfrm>
            <a:off x="762000" y="1410073"/>
            <a:ext cx="5234450" cy="3902041"/>
            <a:chOff x="858610" y="1393859"/>
            <a:chExt cx="5234450" cy="3902041"/>
          </a:xfrm>
        </p:grpSpPr>
        <p:sp>
          <p:nvSpPr>
            <p:cNvPr id="24" name="Line Callout 1 (Border and Accent Bar) 3">
              <a:extLst>
                <a:ext uri="{FF2B5EF4-FFF2-40B4-BE49-F238E27FC236}">
                  <a16:creationId xmlns:a16="http://schemas.microsoft.com/office/drawing/2014/main" id="{0F5198EC-C5AB-A776-0C75-81789C6305B6}"/>
                </a:ext>
              </a:extLst>
            </p:cNvPr>
            <p:cNvSpPr/>
            <p:nvPr/>
          </p:nvSpPr>
          <p:spPr>
            <a:xfrm>
              <a:off x="858610" y="1943100"/>
              <a:ext cx="5234450" cy="3352800"/>
            </a:xfrm>
            <a:prstGeom prst="roundRect">
              <a:avLst/>
            </a:prstGeom>
            <a:solidFill>
              <a:srgbClr val="FFF9E7"/>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chemeClr val="tx2">
                      <a:lumMod val="50000"/>
                    </a:schemeClr>
                  </a:solidFill>
                  <a:latin typeface="Arial" panose="020B0604020202020204" pitchFamily="34" charset="0"/>
                  <a:cs typeface="Arial" panose="020B0604020202020204" pitchFamily="34" charset="0"/>
                </a:rPr>
                <a:t>GỢI Ý </a:t>
              </a:r>
            </a:p>
            <a:p>
              <a:pPr algn="ctr">
                <a:lnSpc>
                  <a:spcPct val="150000"/>
                </a:lnSpc>
              </a:pPr>
              <a:r>
                <a:rPr lang="en-US" sz="5000" b="1">
                  <a:solidFill>
                    <a:schemeClr val="tx2">
                      <a:lumMod val="50000"/>
                    </a:schemeClr>
                  </a:solidFill>
                  <a:latin typeface="Arial" panose="020B0604020202020204" pitchFamily="34" charset="0"/>
                  <a:cs typeface="Arial" panose="020B0604020202020204" pitchFamily="34" charset="0"/>
                </a:rPr>
                <a:t>THỰC HIỆN</a:t>
              </a:r>
              <a:endParaRPr lang="en-US" sz="5000" b="1" dirty="0">
                <a:solidFill>
                  <a:schemeClr val="tx2">
                    <a:lumMod val="50000"/>
                  </a:schemeClr>
                </a:solidFill>
                <a:latin typeface="Arial" panose="020B0604020202020204" pitchFamily="34" charset="0"/>
                <a:cs typeface="Arial" panose="020B0604020202020204" pitchFamily="34" charset="0"/>
              </a:endParaRPr>
            </a:p>
          </p:txBody>
        </p:sp>
        <p:pic>
          <p:nvPicPr>
            <p:cNvPr id="25" name="Picture 2">
              <a:extLst>
                <a:ext uri="{FF2B5EF4-FFF2-40B4-BE49-F238E27FC236}">
                  <a16:creationId xmlns:a16="http://schemas.microsoft.com/office/drawing/2014/main" id="{3616DBB5-7BFE-022E-237D-1726222F4A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6300" y="1393859"/>
              <a:ext cx="759069" cy="780351"/>
            </a:xfrm>
            <a:prstGeom prst="rect">
              <a:avLst/>
            </a:prstGeom>
          </p:spPr>
        </p:pic>
      </p:grpSp>
      <p:sp>
        <p:nvSpPr>
          <p:cNvPr id="26" name="Freeform 12">
            <a:extLst>
              <a:ext uri="{FF2B5EF4-FFF2-40B4-BE49-F238E27FC236}">
                <a16:creationId xmlns:a16="http://schemas.microsoft.com/office/drawing/2014/main" id="{675AAFF5-E217-68E3-931F-D21FFA89B789}"/>
              </a:ext>
            </a:extLst>
          </p:cNvPr>
          <p:cNvSpPr/>
          <p:nvPr/>
        </p:nvSpPr>
        <p:spPr>
          <a:xfrm>
            <a:off x="1295403" y="5706446"/>
            <a:ext cx="5234450" cy="4607767"/>
          </a:xfrm>
          <a:custGeom>
            <a:avLst/>
            <a:gdLst/>
            <a:ahLst/>
            <a:cxnLst/>
            <a:rect l="l" t="t" r="r" b="b"/>
            <a:pathLst>
              <a:path w="4460581" h="3892871">
                <a:moveTo>
                  <a:pt x="0" y="0"/>
                </a:moveTo>
                <a:lnTo>
                  <a:pt x="4460582" y="0"/>
                </a:lnTo>
                <a:lnTo>
                  <a:pt x="4460582" y="3892871"/>
                </a:lnTo>
                <a:lnTo>
                  <a:pt x="0" y="38928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Freeform 11"/>
          <p:cNvSpPr/>
          <p:nvPr/>
        </p:nvSpPr>
        <p:spPr>
          <a:xfrm>
            <a:off x="17292142" y="-301769"/>
            <a:ext cx="1023072" cy="1365538"/>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7292141" y="9334499"/>
            <a:ext cx="890905" cy="985157"/>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1397</Words>
  <Application>Microsoft Office PowerPoint</Application>
  <PresentationFormat>Custom</PresentationFormat>
  <Paragraphs>86</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Wingdings</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Doodle Project Presentation</dc:title>
  <cp:lastModifiedBy>HP</cp:lastModifiedBy>
  <cp:revision>4</cp:revision>
  <dcterms:created xsi:type="dcterms:W3CDTF">2006-08-16T00:00:00Z</dcterms:created>
  <dcterms:modified xsi:type="dcterms:W3CDTF">2024-03-17T12:49:48Z</dcterms:modified>
  <dc:identifier>DAFy5w1tJvA</dc:identifier>
</cp:coreProperties>
</file>