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7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D4E7E5"/>
    <a:srgbClr val="D0F1EE"/>
    <a:srgbClr val="C7E2FE"/>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5" autoAdjust="0"/>
    <p:restoredTop sz="94660"/>
  </p:normalViewPr>
  <p:slideViewPr>
    <p:cSldViewPr snapToGrid="0">
      <p:cViewPr>
        <p:scale>
          <a:sx n="50" d="100"/>
          <a:sy n="50" d="100"/>
        </p:scale>
        <p:origin x="222"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8072687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214729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4695165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4315036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723544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5680196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144C56-BFE7-4712-B943-6B2090CC7525}"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3923360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144C56-BFE7-4712-B943-6B2090CC7525}"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80745775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44C56-BFE7-4712-B943-6B2090CC7525}"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20826477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42882815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40909579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44C56-BFE7-4712-B943-6B2090CC7525}" type="datetimeFigureOut">
              <a:rPr lang="en-US" smtClean="0"/>
              <a:t>8/18/2021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1ED6C-ED84-4A5D-BB65-9922424C37E4}" type="slidenum">
              <a:rPr lang="en-US" smtClean="0"/>
              <a:t>‹#›</a:t>
            </a:fld>
            <a:endParaRPr lang="en-US"/>
          </a:p>
        </p:txBody>
      </p:sp>
    </p:spTree>
    <p:extLst>
      <p:ext uri="{BB962C8B-B14F-4D97-AF65-F5344CB8AC3E}">
        <p14:creationId xmlns:p14="http://schemas.microsoft.com/office/powerpoint/2010/main" val="4100422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4096" b="100000" l="0" r="100000"/>
                    </a14:imgEffect>
                  </a14:imgLayer>
                </a14:imgProps>
              </a:ext>
            </a:extLst>
          </a:blip>
          <a:stretch>
            <a:fillRect/>
          </a:stretch>
        </p:blipFill>
        <p:spPr>
          <a:xfrm>
            <a:off x="479327" y="1771877"/>
            <a:ext cx="11030146" cy="5086123"/>
          </a:xfrm>
          <a:prstGeom prst="rect">
            <a:avLst/>
          </a:prstGeom>
        </p:spPr>
      </p:pic>
      <p:sp>
        <p:nvSpPr>
          <p:cNvPr id="6" name="TextBox 5"/>
          <p:cNvSpPr txBox="1"/>
          <p:nvPr/>
        </p:nvSpPr>
        <p:spPr>
          <a:xfrm>
            <a:off x="116114" y="29029"/>
            <a:ext cx="1813317" cy="584775"/>
          </a:xfrm>
          <a:prstGeom prst="rect">
            <a:avLst/>
          </a:prstGeom>
          <a:noFill/>
        </p:spPr>
        <p:txBody>
          <a:bodyPr wrap="none" rtlCol="0">
            <a:spAutoFit/>
          </a:bodyPr>
          <a:lstStyle/>
          <a:p>
            <a:r>
              <a:rPr lang="vi-VN" sz="3200" b="1" dirty="0" smtClean="0">
                <a:latin typeface="+mj-lt"/>
              </a:rPr>
              <a:t>Văn bản:</a:t>
            </a:r>
            <a:endParaRPr lang="en-US" sz="3200" b="1" dirty="0">
              <a:latin typeface="+mj-lt"/>
            </a:endParaRPr>
          </a:p>
        </p:txBody>
      </p:sp>
      <p:pic>
        <p:nvPicPr>
          <p:cNvPr id="7" name="Picture 6"/>
          <p:cNvPicPr>
            <a:picLocks noChangeAspect="1"/>
          </p:cNvPicPr>
          <p:nvPr/>
        </p:nvPicPr>
        <p:blipFill>
          <a:blip r:embed="rId4"/>
          <a:stretch>
            <a:fillRect/>
          </a:stretch>
        </p:blipFill>
        <p:spPr>
          <a:xfrm>
            <a:off x="116114" y="52790"/>
            <a:ext cx="11991871" cy="2280102"/>
          </a:xfrm>
          <a:prstGeom prst="rect">
            <a:avLst/>
          </a:prstGeom>
        </p:spPr>
      </p:pic>
    </p:spTree>
    <p:extLst>
      <p:ext uri="{BB962C8B-B14F-4D97-AF65-F5344CB8AC3E}">
        <p14:creationId xmlns:p14="http://schemas.microsoft.com/office/powerpoint/2010/main" val="16387726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08"/>
          <p:cNvSpPr>
            <a:spLocks noChangeArrowheads="1"/>
          </p:cNvSpPr>
          <p:nvPr/>
        </p:nvSpPr>
        <p:spPr bwMode="auto">
          <a:xfrm>
            <a:off x="1930466" y="5197432"/>
            <a:ext cx="8039099" cy="1200329"/>
          </a:xfrm>
          <a:prstGeom prst="rect">
            <a:avLst/>
          </a:prstGeom>
          <a:solidFill>
            <a:schemeClr val="accent4">
              <a:lumMod val="60000"/>
              <a:lumOff val="40000"/>
            </a:schemeClr>
          </a:solidFill>
          <a:ln>
            <a:noFill/>
          </a:ln>
          <a:effectLst/>
          <a:extLst/>
        </p:spPr>
        <p:txBody>
          <a:bodyPr wrap="square">
            <a:spAutoFit/>
          </a:bodyPr>
          <a:lstStyle>
            <a:lvl1pPr eaLnBrk="0" hangingPunct="0">
              <a:defRPr>
                <a:solidFill>
                  <a:schemeClr val="tx1"/>
                </a:solidFill>
                <a:latin typeface="VNI-Bodon" pitchFamily="2" charset="0"/>
              </a:defRPr>
            </a:lvl1pPr>
            <a:lvl2pPr marL="742950" indent="-285750" eaLnBrk="0" hangingPunct="0">
              <a:defRPr>
                <a:solidFill>
                  <a:schemeClr val="tx1"/>
                </a:solidFill>
                <a:latin typeface="VNI-Bodon" pitchFamily="2" charset="0"/>
              </a:defRPr>
            </a:lvl2pPr>
            <a:lvl3pPr marL="1143000" indent="-228600" eaLnBrk="0" hangingPunct="0">
              <a:defRPr>
                <a:solidFill>
                  <a:schemeClr val="tx1"/>
                </a:solidFill>
                <a:latin typeface="VNI-Bodon" pitchFamily="2" charset="0"/>
              </a:defRPr>
            </a:lvl3pPr>
            <a:lvl4pPr marL="1600200" indent="-228600" eaLnBrk="0" hangingPunct="0">
              <a:defRPr>
                <a:solidFill>
                  <a:schemeClr val="tx1"/>
                </a:solidFill>
                <a:latin typeface="VNI-Bodon" pitchFamily="2" charset="0"/>
              </a:defRPr>
            </a:lvl4pPr>
            <a:lvl5pPr marL="2057400" indent="-228600" eaLnBrk="0" hangingPunct="0">
              <a:defRPr>
                <a:solidFill>
                  <a:schemeClr val="tx1"/>
                </a:solidFill>
                <a:latin typeface="VNI-Bodon" pitchFamily="2" charset="0"/>
              </a:defRPr>
            </a:lvl5pPr>
            <a:lvl6pPr marL="2514600" indent="-228600" eaLnBrk="0" fontAlgn="base" hangingPunct="0">
              <a:spcBef>
                <a:spcPct val="0"/>
              </a:spcBef>
              <a:spcAft>
                <a:spcPct val="0"/>
              </a:spcAft>
              <a:defRPr>
                <a:solidFill>
                  <a:schemeClr val="tx1"/>
                </a:solidFill>
                <a:latin typeface="VNI-Bodon" pitchFamily="2" charset="0"/>
              </a:defRPr>
            </a:lvl6pPr>
            <a:lvl7pPr marL="2971800" indent="-228600" eaLnBrk="0" fontAlgn="base" hangingPunct="0">
              <a:spcBef>
                <a:spcPct val="0"/>
              </a:spcBef>
              <a:spcAft>
                <a:spcPct val="0"/>
              </a:spcAft>
              <a:defRPr>
                <a:solidFill>
                  <a:schemeClr val="tx1"/>
                </a:solidFill>
                <a:latin typeface="VNI-Bodon" pitchFamily="2" charset="0"/>
              </a:defRPr>
            </a:lvl7pPr>
            <a:lvl8pPr marL="3429000" indent="-228600" eaLnBrk="0" fontAlgn="base" hangingPunct="0">
              <a:spcBef>
                <a:spcPct val="0"/>
              </a:spcBef>
              <a:spcAft>
                <a:spcPct val="0"/>
              </a:spcAft>
              <a:defRPr>
                <a:solidFill>
                  <a:schemeClr val="tx1"/>
                </a:solidFill>
                <a:latin typeface="VNI-Bodon" pitchFamily="2" charset="0"/>
              </a:defRPr>
            </a:lvl8pPr>
            <a:lvl9pPr marL="3886200" indent="-228600" eaLnBrk="0" fontAlgn="base" hangingPunct="0">
              <a:spcBef>
                <a:spcPct val="0"/>
              </a:spcBef>
              <a:spcAft>
                <a:spcPct val="0"/>
              </a:spcAft>
              <a:defRPr>
                <a:solidFill>
                  <a:schemeClr val="tx1"/>
                </a:solidFill>
                <a:latin typeface="VNI-Bodon" pitchFamily="2" charset="0"/>
              </a:defRPr>
            </a:lvl9pPr>
          </a:lstStyle>
          <a:p>
            <a:pPr algn="ctr" eaLnBrk="1" fontAlgn="base" hangingPunct="1">
              <a:spcBef>
                <a:spcPct val="20000"/>
              </a:spcBef>
              <a:spcAft>
                <a:spcPct val="0"/>
              </a:spcAft>
              <a:buClr>
                <a:srgbClr val="000000"/>
              </a:buClr>
              <a:defRPr/>
            </a:pPr>
            <a:r>
              <a:rPr lang="vi-VN" altLang="en-US" sz="3600" b="1" dirty="0">
                <a:solidFill>
                  <a:srgbClr val="C00000"/>
                </a:solidFill>
                <a:latin typeface="Times New Roman" panose="02020603050405020304" pitchFamily="18" charset="0"/>
                <a:cs typeface="Times New Roman" panose="02020603050405020304" pitchFamily="18" charset="0"/>
              </a:rPr>
              <a:t>T</a:t>
            </a:r>
            <a:r>
              <a:rPr lang="en-US" altLang="en-US" sz="3600" b="1" dirty="0" err="1" smtClean="0">
                <a:solidFill>
                  <a:srgbClr val="C00000"/>
                </a:solidFill>
                <a:latin typeface="Times New Roman" panose="02020603050405020304" pitchFamily="18" charset="0"/>
                <a:cs typeface="Times New Roman" panose="02020603050405020304" pitchFamily="18" charset="0"/>
              </a:rPr>
              <a:t>rẻ</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em</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đang</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đứng</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trước</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nhiều</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hiểm</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họa</a:t>
            </a:r>
            <a:r>
              <a:rPr lang="vi-VN" altLang="en-US" sz="3600" b="1" dirty="0" smtClean="0">
                <a:solidFill>
                  <a:srgbClr val="C00000"/>
                </a:solidFill>
                <a:latin typeface="Times New Roman" panose="02020603050405020304" pitchFamily="18" charset="0"/>
                <a:cs typeface="Times New Roman" panose="02020603050405020304" pitchFamily="18" charset="0"/>
              </a:rPr>
              <a:t>, thách thức.</a:t>
            </a:r>
            <a:endParaRPr lang="en-US" altLang="en-US" sz="3600" b="1" dirty="0" smtClean="0">
              <a:solidFill>
                <a:srgbClr val="C0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212406" y="0"/>
            <a:ext cx="3378066" cy="1330300"/>
          </a:xfrm>
          <a:prstGeom prst="rect">
            <a:avLst/>
          </a:prstGeom>
        </p:spPr>
      </p:pic>
      <p:sp>
        <p:nvSpPr>
          <p:cNvPr id="11" name="TextBox 10"/>
          <p:cNvSpPr txBox="1"/>
          <p:nvPr/>
        </p:nvSpPr>
        <p:spPr>
          <a:xfrm>
            <a:off x="241435" y="1228859"/>
            <a:ext cx="3759066" cy="1384995"/>
          </a:xfrm>
          <a:prstGeom prst="rect">
            <a:avLst/>
          </a:prstGeom>
          <a:solidFill>
            <a:schemeClr val="accent4">
              <a:lumMod val="20000"/>
              <a:lumOff val="8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Bị trở thành nạn nhân của chiến tranh, nạn phân biệt chủng tộc,..</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238759" y="1219200"/>
            <a:ext cx="3571741" cy="1384995"/>
          </a:xfrm>
          <a:prstGeom prst="rect">
            <a:avLst/>
          </a:prstGeom>
          <a:solidFill>
            <a:schemeClr val="accent5">
              <a:lumMod val="20000"/>
              <a:lumOff val="8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Chịu thảm họa nghèo đói, vô gia cư, dịch bệnh, mù chữ,..</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048759" y="1228859"/>
            <a:ext cx="3990841" cy="1384995"/>
          </a:xfrm>
          <a:prstGeom prst="rect">
            <a:avLst/>
          </a:prstGeom>
          <a:solidFill>
            <a:schemeClr val="accent6">
              <a:lumMod val="40000"/>
              <a:lumOff val="6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Mỗi ngày có tới 40.000 trẻ em chết do suy dinh dưỡng và bệnh tật</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930467" y="3208316"/>
            <a:ext cx="8039099" cy="1384995"/>
          </a:xfrm>
          <a:prstGeom prst="rect">
            <a:avLst/>
          </a:prstGeom>
          <a:solidFill>
            <a:schemeClr val="accent2">
              <a:lumMod val="20000"/>
              <a:lumOff val="80000"/>
            </a:schemeClr>
          </a:solidFill>
        </p:spPr>
        <p:txBody>
          <a:bodyPr wrap="square" rtlCol="0">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=&gt; Cách trình bày rõ ràng, hợp lí, nêu khá đầy đủ, cụ thể tình trạng bị rơi vào hiểm họa và cuộc sống khổ cực về nhiều mặt của trẻ em trên thế giới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 name="Down Arrow 14"/>
          <p:cNvSpPr/>
          <p:nvPr/>
        </p:nvSpPr>
        <p:spPr>
          <a:xfrm>
            <a:off x="5542671" y="2771336"/>
            <a:ext cx="1167619" cy="295422"/>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542671" y="4747660"/>
            <a:ext cx="1167619" cy="295422"/>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0" y="4872529"/>
            <a:ext cx="3280229" cy="2479401"/>
          </a:xfrm>
          <a:prstGeom prst="rect">
            <a:avLst/>
          </a:prstGeom>
        </p:spPr>
      </p:pic>
      <p:pic>
        <p:nvPicPr>
          <p:cNvPr id="18" name="Picture 17"/>
          <p:cNvPicPr>
            <a:picLocks noChangeAspect="1"/>
          </p:cNvPicPr>
          <p:nvPr/>
        </p:nvPicPr>
        <p:blipFill>
          <a:blip r:embed="rId4"/>
          <a:stretch>
            <a:fillRect/>
          </a:stretch>
        </p:blipFill>
        <p:spPr>
          <a:xfrm>
            <a:off x="9257841" y="2789361"/>
            <a:ext cx="2781759" cy="3322868"/>
          </a:xfrm>
          <a:prstGeom prst="rect">
            <a:avLst/>
          </a:prstGeom>
        </p:spPr>
      </p:pic>
    </p:spTree>
    <p:extLst>
      <p:ext uri="{BB962C8B-B14F-4D97-AF65-F5344CB8AC3E}">
        <p14:creationId xmlns:p14="http://schemas.microsoft.com/office/powerpoint/2010/main" val="304400279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9550" y="38100"/>
            <a:ext cx="5715000" cy="2838450"/>
          </a:xfrm>
          <a:prstGeom prst="rect">
            <a:avLst/>
          </a:prstGeom>
        </p:spPr>
      </p:pic>
      <p:pic>
        <p:nvPicPr>
          <p:cNvPr id="5" name="Picture 4"/>
          <p:cNvPicPr>
            <a:picLocks noChangeAspect="1"/>
          </p:cNvPicPr>
          <p:nvPr/>
        </p:nvPicPr>
        <p:blipFill>
          <a:blip r:embed="rId3"/>
          <a:stretch>
            <a:fillRect/>
          </a:stretch>
        </p:blipFill>
        <p:spPr>
          <a:xfrm>
            <a:off x="6057900" y="2971800"/>
            <a:ext cx="5943600" cy="3829050"/>
          </a:xfrm>
          <a:prstGeom prst="rect">
            <a:avLst/>
          </a:prstGeom>
        </p:spPr>
      </p:pic>
      <p:pic>
        <p:nvPicPr>
          <p:cNvPr id="6" name="Picture 5"/>
          <p:cNvPicPr>
            <a:picLocks noChangeAspect="1"/>
          </p:cNvPicPr>
          <p:nvPr/>
        </p:nvPicPr>
        <p:blipFill>
          <a:blip r:embed="rId4"/>
          <a:stretch>
            <a:fillRect/>
          </a:stretch>
        </p:blipFill>
        <p:spPr>
          <a:xfrm>
            <a:off x="209550" y="2971800"/>
            <a:ext cx="5715000" cy="3829050"/>
          </a:xfrm>
          <a:prstGeom prst="rect">
            <a:avLst/>
          </a:prstGeom>
        </p:spPr>
      </p:pic>
      <p:sp>
        <p:nvSpPr>
          <p:cNvPr id="7" name="TextBox 6"/>
          <p:cNvSpPr txBox="1"/>
          <p:nvPr/>
        </p:nvSpPr>
        <p:spPr>
          <a:xfrm>
            <a:off x="6381750" y="990600"/>
            <a:ext cx="4953000" cy="1200329"/>
          </a:xfrm>
          <a:prstGeom prst="rect">
            <a:avLst/>
          </a:prstGeom>
          <a:noFill/>
        </p:spPr>
        <p:txBody>
          <a:bodyPr wrap="square" rtlCol="0">
            <a:spAutoFit/>
          </a:bodyPr>
          <a:lstStyle/>
          <a:p>
            <a:pPr algn="ctr"/>
            <a:r>
              <a:rPr lang="vi-VN" sz="3600" b="1" dirty="0" smtClean="0">
                <a:solidFill>
                  <a:schemeClr val="bg1"/>
                </a:solidFill>
                <a:latin typeface="Times New Roman" panose="02020603050405020304" pitchFamily="18" charset="0"/>
                <a:cs typeface="Times New Roman" panose="02020603050405020304" pitchFamily="18" charset="0"/>
              </a:rPr>
              <a:t>Nạn nhân chiến tranh – phân biệt chủng tộc</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9366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625" y="-6394"/>
            <a:ext cx="12205250" cy="6870787"/>
          </a:xfrm>
          <a:prstGeom prst="rect">
            <a:avLst/>
          </a:prstGeom>
        </p:spPr>
      </p:pic>
      <p:pic>
        <p:nvPicPr>
          <p:cNvPr id="4" name="Picture 3"/>
          <p:cNvPicPr>
            <a:picLocks noChangeAspect="1"/>
          </p:cNvPicPr>
          <p:nvPr/>
        </p:nvPicPr>
        <p:blipFill>
          <a:blip r:embed="rId3"/>
          <a:stretch>
            <a:fillRect/>
          </a:stretch>
        </p:blipFill>
        <p:spPr>
          <a:xfrm>
            <a:off x="133347" y="133350"/>
            <a:ext cx="4898571" cy="3086100"/>
          </a:xfrm>
          <a:prstGeom prst="rect">
            <a:avLst/>
          </a:prstGeom>
        </p:spPr>
      </p:pic>
      <p:pic>
        <p:nvPicPr>
          <p:cNvPr id="5" name="Picture 4"/>
          <p:cNvPicPr>
            <a:picLocks noChangeAspect="1"/>
          </p:cNvPicPr>
          <p:nvPr/>
        </p:nvPicPr>
        <p:blipFill>
          <a:blip r:embed="rId4"/>
          <a:stretch>
            <a:fillRect/>
          </a:stretch>
        </p:blipFill>
        <p:spPr>
          <a:xfrm>
            <a:off x="133348" y="3276600"/>
            <a:ext cx="4898571" cy="3448050"/>
          </a:xfrm>
          <a:prstGeom prst="rect">
            <a:avLst/>
          </a:prstGeom>
        </p:spPr>
      </p:pic>
      <p:pic>
        <p:nvPicPr>
          <p:cNvPr id="6" name="Picture 5"/>
          <p:cNvPicPr>
            <a:picLocks noChangeAspect="1"/>
          </p:cNvPicPr>
          <p:nvPr/>
        </p:nvPicPr>
        <p:blipFill>
          <a:blip r:embed="rId5"/>
          <a:stretch>
            <a:fillRect/>
          </a:stretch>
        </p:blipFill>
        <p:spPr>
          <a:xfrm>
            <a:off x="5272087" y="1133475"/>
            <a:ext cx="6334125" cy="4286250"/>
          </a:xfrm>
          <a:prstGeom prst="rect">
            <a:avLst/>
          </a:prstGeom>
        </p:spPr>
      </p:pic>
      <p:sp>
        <p:nvSpPr>
          <p:cNvPr id="8" name="Oval 7"/>
          <p:cNvSpPr/>
          <p:nvPr/>
        </p:nvSpPr>
        <p:spPr>
          <a:xfrm>
            <a:off x="2874848" y="2027259"/>
            <a:ext cx="4191000" cy="3687741"/>
          </a:xfrm>
          <a:prstGeom prst="ellipse">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63914" y="2808935"/>
            <a:ext cx="5012868" cy="2123658"/>
          </a:xfrm>
          <a:prstGeom prst="rect">
            <a:avLst/>
          </a:prstGeom>
          <a:noFill/>
        </p:spPr>
        <p:txBody>
          <a:bodyPr wrap="square" rtlCol="0">
            <a:spAutoFit/>
          </a:bodyPr>
          <a:lstStyle/>
          <a:p>
            <a:pPr algn="ctr"/>
            <a:r>
              <a:rPr lang="vi-VN" sz="4400" b="1" dirty="0" smtClean="0">
                <a:latin typeface="+mj-lt"/>
              </a:rPr>
              <a:t>Nạn nhân của nghèo đói, dịch bệnh,vô gia cư</a:t>
            </a:r>
            <a:endParaRPr lang="en-US" sz="4400" b="1" dirty="0">
              <a:latin typeface="+mj-lt"/>
            </a:endParaRPr>
          </a:p>
        </p:txBody>
      </p:sp>
    </p:spTree>
    <p:extLst>
      <p:ext uri="{BB962C8B-B14F-4D97-AF65-F5344CB8AC3E}">
        <p14:creationId xmlns:p14="http://schemas.microsoft.com/office/powerpoint/2010/main" val="26824944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625" y="-6394"/>
            <a:ext cx="12205250" cy="6870787"/>
          </a:xfrm>
          <a:prstGeom prst="rect">
            <a:avLst/>
          </a:prstGeom>
        </p:spPr>
      </p:pic>
      <p:pic>
        <p:nvPicPr>
          <p:cNvPr id="4" name="Picture 3"/>
          <p:cNvPicPr>
            <a:picLocks noChangeAspect="1"/>
          </p:cNvPicPr>
          <p:nvPr/>
        </p:nvPicPr>
        <p:blipFill>
          <a:blip r:embed="rId3"/>
          <a:stretch>
            <a:fillRect/>
          </a:stretch>
        </p:blipFill>
        <p:spPr>
          <a:xfrm>
            <a:off x="171450" y="0"/>
            <a:ext cx="6096000" cy="3429000"/>
          </a:xfrm>
          <a:prstGeom prst="rect">
            <a:avLst/>
          </a:prstGeom>
        </p:spPr>
      </p:pic>
      <p:pic>
        <p:nvPicPr>
          <p:cNvPr id="5" name="Picture 4"/>
          <p:cNvPicPr>
            <a:picLocks noChangeAspect="1"/>
          </p:cNvPicPr>
          <p:nvPr/>
        </p:nvPicPr>
        <p:blipFill>
          <a:blip r:embed="rId4"/>
          <a:stretch>
            <a:fillRect/>
          </a:stretch>
        </p:blipFill>
        <p:spPr>
          <a:xfrm>
            <a:off x="171450" y="3525838"/>
            <a:ext cx="6096000" cy="3248025"/>
          </a:xfrm>
          <a:prstGeom prst="rect">
            <a:avLst/>
          </a:prstGeom>
        </p:spPr>
      </p:pic>
      <p:pic>
        <p:nvPicPr>
          <p:cNvPr id="6" name="Picture 5"/>
          <p:cNvPicPr>
            <a:picLocks noChangeAspect="1"/>
          </p:cNvPicPr>
          <p:nvPr/>
        </p:nvPicPr>
        <p:blipFill>
          <a:blip r:embed="rId5"/>
          <a:stretch>
            <a:fillRect/>
          </a:stretch>
        </p:blipFill>
        <p:spPr>
          <a:xfrm>
            <a:off x="6419850" y="-1"/>
            <a:ext cx="5619750" cy="6773863"/>
          </a:xfrm>
          <a:prstGeom prst="rect">
            <a:avLst/>
          </a:prstGeom>
        </p:spPr>
      </p:pic>
      <p:sp>
        <p:nvSpPr>
          <p:cNvPr id="7" name="Rectangle 6"/>
          <p:cNvSpPr/>
          <p:nvPr/>
        </p:nvSpPr>
        <p:spPr>
          <a:xfrm>
            <a:off x="3714750" y="2497138"/>
            <a:ext cx="5257800" cy="2057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62400" y="2600257"/>
            <a:ext cx="4819650" cy="1938992"/>
          </a:xfrm>
          <a:prstGeom prst="rect">
            <a:avLst/>
          </a:prstGeom>
          <a:no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40000 trẻ em chết do suy dinh dưỡng, bệnh tật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799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6222" y="0"/>
            <a:ext cx="3655168" cy="707886"/>
          </a:xfrm>
          <a:prstGeom prst="rect">
            <a:avLst/>
          </a:prstGeom>
          <a:noFill/>
        </p:spPr>
        <p:txBody>
          <a:bodyPr wrap="none" rtlCol="0">
            <a:spAutoFit/>
          </a:bodyPr>
          <a:lstStyle/>
          <a:p>
            <a:r>
              <a:rPr lang="vi-VN" sz="4000" b="1" dirty="0" smtClean="0">
                <a:solidFill>
                  <a:srgbClr val="C00000"/>
                </a:solidFill>
                <a:latin typeface="+mj-lt"/>
              </a:rPr>
              <a:t>2. Những cơ hội</a:t>
            </a:r>
            <a:endParaRPr lang="en-US" sz="4000" b="1" dirty="0">
              <a:solidFill>
                <a:srgbClr val="C00000"/>
              </a:solidFill>
              <a:latin typeface="+mj-lt"/>
            </a:endParaRPr>
          </a:p>
        </p:txBody>
      </p:sp>
      <p:sp>
        <p:nvSpPr>
          <p:cNvPr id="6" name="Rectangle 4"/>
          <p:cNvSpPr>
            <a:spLocks noChangeArrowheads="1"/>
          </p:cNvSpPr>
          <p:nvPr/>
        </p:nvSpPr>
        <p:spPr bwMode="auto">
          <a:xfrm>
            <a:off x="590550" y="1143000"/>
            <a:ext cx="3429000" cy="3397250"/>
          </a:xfrm>
          <a:prstGeom prst="rect">
            <a:avLst/>
          </a:prstGeom>
          <a:solidFill>
            <a:schemeClr val="accent4">
              <a:lumMod val="40000"/>
              <a:lumOff val="6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vi-VN" sz="2800" i="1" u="none" strike="noStrike" kern="0" cap="none" spc="0" normalizeH="0" baseline="0" noProof="0" dirty="0" smtClean="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smtClean="0">
                <a:ln>
                  <a:noFill/>
                </a:ln>
                <a:effectLst/>
                <a:uLnTx/>
                <a:uFillTx/>
                <a:latin typeface="Times New Roman" pitchFamily="18" charset="0"/>
                <a:cs typeface="Times New Roman" pitchFamily="18" charset="0"/>
              </a:rPr>
              <a:t>Đoàn</a:t>
            </a:r>
            <a:r>
              <a:rPr kumimoji="0" lang="en-US" altLang="vi-VN" sz="2800" i="1"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kết</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chặt</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chẽ</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các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quốc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gia</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để</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tạo</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ra</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sức</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mạnh</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để</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bảo</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vệ</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Có</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công</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ước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quốc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tế</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về</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quyền</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 name="Rectangle 5"/>
          <p:cNvSpPr>
            <a:spLocks noChangeArrowheads="1"/>
          </p:cNvSpPr>
          <p:nvPr/>
        </p:nvSpPr>
        <p:spPr bwMode="auto">
          <a:xfrm>
            <a:off x="8628063" y="1143000"/>
            <a:ext cx="2897187" cy="3435350"/>
          </a:xfrm>
          <a:prstGeom prst="rect">
            <a:avLst/>
          </a:prstGeom>
          <a:solidFill>
            <a:schemeClr val="accent3">
              <a:lumMod val="40000"/>
              <a:lumOff val="6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Việc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tăng</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cường</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phúc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lợi</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phải</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được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xem</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là</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một</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ưu</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tiên</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p:txBody>
      </p:sp>
      <p:sp>
        <p:nvSpPr>
          <p:cNvPr id="8" name="Rectangle 8"/>
          <p:cNvSpPr>
            <a:spLocks noChangeArrowheads="1"/>
          </p:cNvSpPr>
          <p:nvPr/>
        </p:nvSpPr>
        <p:spPr bwMode="auto">
          <a:xfrm>
            <a:off x="4771231" y="1143000"/>
            <a:ext cx="3105150" cy="3397250"/>
          </a:xfrm>
          <a:prstGeom prst="rect">
            <a:avLst/>
          </a:prstGeom>
          <a:solidFill>
            <a:schemeClr val="accent5">
              <a:lumMod val="20000"/>
              <a:lumOff val="8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Sự</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hợp</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tác</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và</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đoàn</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kết</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quốc</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tế</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ngày</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càng</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có</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hiệu</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quả</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trên</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nhiều</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lĩnh</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vực:kinh</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tế</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tăng</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trưởng,bảo</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vệ</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môi</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trường</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a:t>
            </a:r>
          </a:p>
        </p:txBody>
      </p:sp>
      <p:cxnSp>
        <p:nvCxnSpPr>
          <p:cNvPr id="10" name="Straight Arrow Connector 9"/>
          <p:cNvCxnSpPr>
            <a:stCxn id="4" idx="2"/>
            <a:endCxn id="6" idx="0"/>
          </p:cNvCxnSpPr>
          <p:nvPr/>
        </p:nvCxnSpPr>
        <p:spPr>
          <a:xfrm flipH="1">
            <a:off x="2305050" y="707886"/>
            <a:ext cx="4018756"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2"/>
            <a:endCxn id="8" idx="0"/>
          </p:cNvCxnSpPr>
          <p:nvPr/>
        </p:nvCxnSpPr>
        <p:spPr>
          <a:xfrm>
            <a:off x="6323806" y="707886"/>
            <a:ext cx="0"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a:endCxn id="7" idx="0"/>
          </p:cNvCxnSpPr>
          <p:nvPr/>
        </p:nvCxnSpPr>
        <p:spPr>
          <a:xfrm>
            <a:off x="6323806" y="707886"/>
            <a:ext cx="3752851"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Box 10"/>
          <p:cNvSpPr txBox="1">
            <a:spLocks noChangeArrowheads="1"/>
          </p:cNvSpPr>
          <p:nvPr/>
        </p:nvSpPr>
        <p:spPr bwMode="auto">
          <a:xfrm>
            <a:off x="857250" y="5670846"/>
            <a:ext cx="7770814"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dirty="0" smtClean="0">
                <a:solidFill>
                  <a:srgbClr val="FF0000"/>
                </a:solidFill>
                <a:latin typeface="Times New Roman" panose="02020603050405020304" pitchFamily="18" charset="0"/>
              </a:rPr>
              <a:t>=&gt;</a:t>
            </a:r>
            <a:r>
              <a:rPr lang="vi-VN" altLang="vi-VN" sz="2800" b="1" dirty="0" smtClean="0">
                <a:solidFill>
                  <a:srgbClr val="FF0000"/>
                </a:solidFill>
                <a:latin typeface="Times New Roman" panose="02020603050405020304" pitchFamily="18" charset="0"/>
              </a:rPr>
              <a:t> </a:t>
            </a:r>
            <a:r>
              <a:rPr lang="en-US" altLang="vi-VN" sz="2800" b="1" dirty="0" err="1" smtClean="0">
                <a:solidFill>
                  <a:srgbClr val="FF0000"/>
                </a:solidFill>
                <a:latin typeface="Times New Roman" panose="02020603050405020304" pitchFamily="18" charset="0"/>
              </a:rPr>
              <a:t>Điều</a:t>
            </a:r>
            <a:r>
              <a:rPr lang="en-US" altLang="vi-VN" sz="2800" b="1" dirty="0" smtClean="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kiện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thuận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lợi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để</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cộng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đồng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quốc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tế</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đẩy</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mạnh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chăm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sóc</a:t>
            </a:r>
            <a:r>
              <a:rPr lang="en-US" altLang="vi-VN" sz="2800" b="1" dirty="0" smtClean="0">
                <a:solidFill>
                  <a:srgbClr val="FF0000"/>
                </a:solidFill>
                <a:latin typeface="Times New Roman" panose="02020603050405020304" pitchFamily="18" charset="0"/>
              </a:rPr>
              <a:t>,</a:t>
            </a:r>
            <a:r>
              <a:rPr lang="vi-VN" altLang="vi-VN" sz="2800" b="1" dirty="0" smtClean="0">
                <a:solidFill>
                  <a:srgbClr val="FF0000"/>
                </a:solidFill>
                <a:latin typeface="Times New Roman" panose="02020603050405020304" pitchFamily="18" charset="0"/>
              </a:rPr>
              <a:t> </a:t>
            </a:r>
            <a:r>
              <a:rPr lang="en-US" altLang="vi-VN" sz="2800" b="1" dirty="0" err="1" smtClean="0">
                <a:solidFill>
                  <a:srgbClr val="FF0000"/>
                </a:solidFill>
                <a:latin typeface="Times New Roman" panose="02020603050405020304" pitchFamily="18" charset="0"/>
              </a:rPr>
              <a:t>bảo</a:t>
            </a:r>
            <a:r>
              <a:rPr lang="en-US" altLang="vi-VN" sz="2800" b="1" dirty="0" smtClean="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vệ</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trẻ</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a:t>
            </a:r>
          </a:p>
        </p:txBody>
      </p:sp>
      <p:sp>
        <p:nvSpPr>
          <p:cNvPr id="16" name="Text Box 11"/>
          <p:cNvSpPr txBox="1">
            <a:spLocks noChangeArrowheads="1"/>
          </p:cNvSpPr>
          <p:nvPr/>
        </p:nvSpPr>
        <p:spPr bwMode="auto">
          <a:xfrm>
            <a:off x="857250" y="4662616"/>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dirty="0" smtClean="0">
                <a:solidFill>
                  <a:srgbClr val="002060"/>
                </a:solidFill>
                <a:latin typeface="Times New Roman" panose="02020603050405020304" pitchFamily="18" charset="0"/>
              </a:rPr>
              <a:t>=&gt;</a:t>
            </a:r>
            <a:r>
              <a:rPr lang="vi-VN" altLang="vi-VN" sz="2800" b="1" dirty="0" smtClean="0">
                <a:solidFill>
                  <a:srgbClr val="002060"/>
                </a:solidFill>
                <a:latin typeface="Times New Roman" panose="02020603050405020304" pitchFamily="18" charset="0"/>
              </a:rPr>
              <a:t> </a:t>
            </a:r>
            <a:r>
              <a:rPr lang="en-US" altLang="vi-VN" sz="2800" b="1" dirty="0" err="1" smtClean="0">
                <a:solidFill>
                  <a:srgbClr val="002060"/>
                </a:solidFill>
                <a:latin typeface="Times New Roman" panose="02020603050405020304" pitchFamily="18" charset="0"/>
              </a:rPr>
              <a:t>Đây</a:t>
            </a:r>
            <a:r>
              <a:rPr lang="en-US" altLang="vi-VN" sz="2800" b="1" dirty="0" smtClean="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cơ</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hội</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khả</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quan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đảm</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bảo</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cho</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công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ước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được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thực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hiện</a:t>
            </a:r>
            <a:endParaRPr lang="en-US" altLang="vi-VN" sz="2800" b="1" dirty="0">
              <a:solidFill>
                <a:srgbClr val="002060"/>
              </a:solidFill>
              <a:latin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8872084" y="4457996"/>
            <a:ext cx="3280229" cy="2479401"/>
          </a:xfrm>
          <a:prstGeom prst="rect">
            <a:avLst/>
          </a:prstGeom>
        </p:spPr>
      </p:pic>
    </p:spTree>
    <p:extLst>
      <p:ext uri="{BB962C8B-B14F-4D97-AF65-F5344CB8AC3E}">
        <p14:creationId xmlns:p14="http://schemas.microsoft.com/office/powerpoint/2010/main" val="25475855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9283" y="2590800"/>
            <a:ext cx="718565" cy="20383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191750" y="0"/>
            <a:ext cx="200025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52450" y="419100"/>
            <a:ext cx="4164806" cy="60578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stretch>
            <a:fillRect/>
          </a:stretch>
        </p:blipFill>
        <p:spPr>
          <a:xfrm>
            <a:off x="5181599" y="1207292"/>
            <a:ext cx="6728841" cy="4481513"/>
          </a:xfrm>
          <a:prstGeom prst="rect">
            <a:avLst/>
          </a:prstGeom>
          <a:ln>
            <a:noFill/>
          </a:ln>
          <a:effectLst/>
        </p:spPr>
      </p:pic>
    </p:spTree>
    <p:extLst>
      <p:ext uri="{BB962C8B-B14F-4D97-AF65-F5344CB8AC3E}">
        <p14:creationId xmlns:p14="http://schemas.microsoft.com/office/powerpoint/2010/main" val="34865021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5628" r="51227">
                        <a14:foregroundMark x1="33117" y1="80077" x2="33117" y2="83676"/>
                        <a14:foregroundMark x1="35786" y1="80463" x2="37374" y2="76992"/>
                        <a14:foregroundMark x1="18470" y1="76992" x2="22367" y2="80463"/>
                        <a14:foregroundMark x1="18326" y1="76350" x2="18687" y2="77635"/>
                      </a14:backgroundRemoval>
                    </a14:imgEffect>
                  </a14:imgLayer>
                </a14:imgProps>
              </a:ext>
            </a:extLst>
          </a:blip>
          <a:srcRect r="43074"/>
          <a:stretch/>
        </p:blipFill>
        <p:spPr>
          <a:xfrm>
            <a:off x="-428625" y="533400"/>
            <a:ext cx="6075934" cy="5991225"/>
          </a:xfrm>
          <a:prstGeom prst="rect">
            <a:avLst/>
          </a:prstGeom>
        </p:spPr>
      </p:pic>
      <p:sp>
        <p:nvSpPr>
          <p:cNvPr id="5" name="TextBox 4"/>
          <p:cNvSpPr txBox="1"/>
          <p:nvPr/>
        </p:nvSpPr>
        <p:spPr>
          <a:xfrm>
            <a:off x="4816180" y="391820"/>
            <a:ext cx="7002558" cy="707886"/>
          </a:xfrm>
          <a:prstGeom prst="rect">
            <a:avLst/>
          </a:prstGeom>
          <a:noFill/>
        </p:spPr>
        <p:txBody>
          <a:bodyPr wrap="none" rtlCol="0">
            <a:sp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CƠ HỘI ĐỐI VỚI VIỆT NAM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5449402" y="1643249"/>
            <a:ext cx="6369336" cy="584775"/>
          </a:xfrm>
          <a:prstGeom prst="rect">
            <a:avLst/>
          </a:prstGeom>
          <a:solidFill>
            <a:schemeClr val="accent4">
              <a:lumMod val="20000"/>
              <a:lumOff val="80000"/>
            </a:schemeClr>
          </a:solidFill>
          <a:ln w="9525">
            <a:noFill/>
            <a:miter lim="800000"/>
            <a:headEnd/>
            <a:tailEnd/>
          </a:ln>
          <a:effectLst/>
        </p:spPr>
        <p:txBody>
          <a:bodyPr wrap="square">
            <a:spAutoFit/>
          </a:bodyPr>
          <a:lstStyle/>
          <a:p>
            <a:pPr algn="just">
              <a:spcBef>
                <a:spcPct val="50000"/>
              </a:spcBef>
            </a:pPr>
            <a:r>
              <a:rPr lang="vi-VN" sz="3200" dirty="0" smtClean="0">
                <a:solidFill>
                  <a:prstClr val="black"/>
                </a:solidFill>
                <a:latin typeface="Times New Roman" pitchFamily="18" charset="0"/>
                <a:cs typeface="Times New Roman" pitchFamily="18" charset="0"/>
                <a:sym typeface="Wingdings" pitchFamily="2" charset="2"/>
              </a:rPr>
              <a:t> </a:t>
            </a:r>
            <a:r>
              <a:rPr lang="en-US" sz="3200" dirty="0" err="1" smtClean="0">
                <a:solidFill>
                  <a:prstClr val="black"/>
                </a:solidFill>
                <a:latin typeface="Times New Roman" pitchFamily="18" charset="0"/>
                <a:cs typeface="Times New Roman" pitchFamily="18" charset="0"/>
                <a:sym typeface="Wingdings" pitchFamily="2" charset="2"/>
              </a:rPr>
              <a:t>Sự</a:t>
            </a:r>
            <a:r>
              <a:rPr lang="en-US" sz="3200" dirty="0" smtClean="0">
                <a:solidFill>
                  <a:prstClr val="black"/>
                </a:solidFill>
                <a:latin typeface="Times New Roman" pitchFamily="18" charset="0"/>
                <a:cs typeface="Times New Roman" pitchFamily="18" charset="0"/>
                <a:sym typeface="Wingdings" pitchFamily="2" charset="2"/>
              </a:rPr>
              <a:t> </a:t>
            </a:r>
            <a:r>
              <a:rPr lang="en-US" sz="3200" dirty="0">
                <a:solidFill>
                  <a:prstClr val="black"/>
                </a:solidFill>
                <a:latin typeface="Times New Roman" pitchFamily="18" charset="0"/>
                <a:cs typeface="Times New Roman" pitchFamily="18" charset="0"/>
                <a:sym typeface="Wingdings" pitchFamily="2" charset="2"/>
              </a:rPr>
              <a:t>quan tâm của Đảng và Nhà nước </a:t>
            </a:r>
            <a:endParaRPr lang="en-US" sz="3200" dirty="0">
              <a:solidFill>
                <a:prstClr val="black"/>
              </a:solidFill>
              <a:latin typeface="Times New Roman" pitchFamily="18" charset="0"/>
              <a:cs typeface="Times New Roman" pitchFamily="18" charset="0"/>
            </a:endParaRPr>
          </a:p>
        </p:txBody>
      </p:sp>
      <p:sp>
        <p:nvSpPr>
          <p:cNvPr id="7" name="Text Box 16"/>
          <p:cNvSpPr txBox="1">
            <a:spLocks noChangeArrowheads="1"/>
          </p:cNvSpPr>
          <p:nvPr/>
        </p:nvSpPr>
        <p:spPr bwMode="auto">
          <a:xfrm>
            <a:off x="5449401" y="2262895"/>
            <a:ext cx="6369337" cy="1569660"/>
          </a:xfrm>
          <a:prstGeom prst="rect">
            <a:avLst/>
          </a:prstGeom>
          <a:solidFill>
            <a:schemeClr val="accent6">
              <a:lumMod val="40000"/>
              <a:lumOff val="60000"/>
            </a:schemeClr>
          </a:solidFill>
          <a:ln w="9525">
            <a:noFill/>
            <a:miter lim="800000"/>
            <a:headEnd/>
            <a:tailEnd/>
          </a:ln>
          <a:effectLst/>
        </p:spPr>
        <p:txBody>
          <a:bodyPr wrap="square">
            <a:spAutoFit/>
          </a:bodyPr>
          <a:lstStyle/>
          <a:p>
            <a:pPr algn="just">
              <a:spcBef>
                <a:spcPct val="50000"/>
              </a:spcBef>
            </a:pPr>
            <a:r>
              <a:rPr lang="en-US" sz="3200" dirty="0" err="1" smtClean="0">
                <a:solidFill>
                  <a:prstClr val="black"/>
                </a:solidFill>
                <a:latin typeface="Times New Roman" pitchFamily="18" charset="0"/>
                <a:cs typeface="Times New Roman" pitchFamily="18" charset="0"/>
              </a:rPr>
              <a:t>Sự</a:t>
            </a:r>
            <a:r>
              <a:rPr lang="en-US" sz="3200" dirty="0" smtClean="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nhận thức và tham gia tích cực của nhiều tổ chức xã hội vào phong trào chăm sóc, bảo vệ </a:t>
            </a:r>
            <a:r>
              <a:rPr lang="en-US" sz="3200" dirty="0" err="1">
                <a:solidFill>
                  <a:prstClr val="black"/>
                </a:solidFill>
                <a:latin typeface="Times New Roman" pitchFamily="18" charset="0"/>
                <a:cs typeface="Times New Roman" pitchFamily="18" charset="0"/>
              </a:rPr>
              <a:t>trẻ</a:t>
            </a:r>
            <a:r>
              <a:rPr lang="en-US" sz="3200" dirty="0">
                <a:solidFill>
                  <a:prstClr val="black"/>
                </a:solidFill>
                <a:latin typeface="Times New Roman" pitchFamily="18" charset="0"/>
                <a:cs typeface="Times New Roman" pitchFamily="18" charset="0"/>
              </a:rPr>
              <a:t> </a:t>
            </a:r>
            <a:r>
              <a:rPr lang="en-US" sz="3200" dirty="0" smtClean="0">
                <a:solidFill>
                  <a:prstClr val="black"/>
                </a:solidFill>
                <a:latin typeface="Times New Roman" pitchFamily="18" charset="0"/>
                <a:cs typeface="Times New Roman" pitchFamily="18" charset="0"/>
              </a:rPr>
              <a:t>e</a:t>
            </a:r>
            <a:r>
              <a:rPr lang="vi-VN" sz="3200" dirty="0" smtClean="0">
                <a:solidFill>
                  <a:prstClr val="black"/>
                </a:solidFill>
                <a:latin typeface="Times New Roman" pitchFamily="18" charset="0"/>
                <a:cs typeface="Times New Roman" pitchFamily="18" charset="0"/>
              </a:rPr>
              <a:t>m</a:t>
            </a:r>
          </a:p>
        </p:txBody>
      </p:sp>
      <p:sp>
        <p:nvSpPr>
          <p:cNvPr id="8" name="Text Box 16"/>
          <p:cNvSpPr txBox="1">
            <a:spLocks noChangeArrowheads="1"/>
          </p:cNvSpPr>
          <p:nvPr/>
        </p:nvSpPr>
        <p:spPr bwMode="auto">
          <a:xfrm>
            <a:off x="5449400" y="3832555"/>
            <a:ext cx="6369337" cy="1077218"/>
          </a:xfrm>
          <a:prstGeom prst="rect">
            <a:avLst/>
          </a:prstGeom>
          <a:solidFill>
            <a:schemeClr val="accent2">
              <a:lumMod val="20000"/>
              <a:lumOff val="80000"/>
            </a:schemeClr>
          </a:solidFill>
          <a:ln w="9525">
            <a:noFill/>
            <a:miter lim="800000"/>
            <a:headEnd/>
            <a:tailEnd/>
          </a:ln>
          <a:effectLst/>
        </p:spPr>
        <p:txBody>
          <a:bodyPr wrap="square">
            <a:spAutoFit/>
          </a:bodyPr>
          <a:lstStyle/>
          <a:p>
            <a:pPr algn="just">
              <a:spcBef>
                <a:spcPct val="50000"/>
              </a:spcBef>
            </a:pPr>
            <a:r>
              <a:rPr lang="en-US" sz="3200" dirty="0" smtClean="0">
                <a:solidFill>
                  <a:prstClr val="black"/>
                </a:solidFill>
                <a:latin typeface="Times New Roman" pitchFamily="18" charset="0"/>
                <a:cs typeface="Times New Roman" pitchFamily="18" charset="0"/>
                <a:sym typeface="Wingdings" pitchFamily="2" charset="2"/>
              </a:rPr>
              <a:t>Ý </a:t>
            </a:r>
            <a:r>
              <a:rPr lang="en-US" sz="3200" dirty="0">
                <a:solidFill>
                  <a:prstClr val="black"/>
                </a:solidFill>
                <a:latin typeface="Times New Roman" pitchFamily="18" charset="0"/>
                <a:cs typeface="Times New Roman" pitchFamily="18" charset="0"/>
                <a:sym typeface="Wingdings" pitchFamily="2" charset="2"/>
              </a:rPr>
              <a:t>thức của toàn dân về vấn đề chăm sóc, bảo vệ trẻ </a:t>
            </a:r>
            <a:r>
              <a:rPr lang="en-US" sz="3200" dirty="0" err="1">
                <a:solidFill>
                  <a:prstClr val="black"/>
                </a:solidFill>
                <a:latin typeface="Times New Roman" pitchFamily="18" charset="0"/>
                <a:cs typeface="Times New Roman" pitchFamily="18" charset="0"/>
                <a:sym typeface="Wingdings" pitchFamily="2" charset="2"/>
              </a:rPr>
              <a:t>em</a:t>
            </a:r>
            <a:r>
              <a:rPr lang="en-US" sz="3200" dirty="0" smtClean="0">
                <a:solidFill>
                  <a:prstClr val="black"/>
                </a:solidFill>
                <a:latin typeface="Times New Roman" pitchFamily="18" charset="0"/>
                <a:cs typeface="Times New Roman" pitchFamily="18" charset="0"/>
                <a:sym typeface="Wingdings" pitchFamily="2" charset="2"/>
              </a:rPr>
              <a:t>.</a:t>
            </a:r>
            <a:endParaRPr lang="vi-VN" sz="3200" dirty="0" smtClean="0">
              <a:solidFill>
                <a:prstClr val="black"/>
              </a:solidFill>
              <a:latin typeface="Times New Roman" pitchFamily="18" charset="0"/>
              <a:cs typeface="Times New Roman" pitchFamily="18" charset="0"/>
              <a:sym typeface="Wingdings" pitchFamily="2" charset="2"/>
            </a:endParaRPr>
          </a:p>
        </p:txBody>
      </p:sp>
      <p:sp>
        <p:nvSpPr>
          <p:cNvPr id="9" name="Chevron 8"/>
          <p:cNvSpPr/>
          <p:nvPr/>
        </p:nvSpPr>
        <p:spPr>
          <a:xfrm rot="5400000">
            <a:off x="4753821" y="1721073"/>
            <a:ext cx="900465" cy="469612"/>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rot="5400000">
            <a:off x="4312453" y="2874790"/>
            <a:ext cx="1783201" cy="469612"/>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rot="5400000">
            <a:off x="4549177" y="4234769"/>
            <a:ext cx="1309754" cy="469613"/>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92396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422" y="458191"/>
            <a:ext cx="11448628" cy="707886"/>
          </a:xfrm>
          <a:prstGeom prst="rect">
            <a:avLst/>
          </a:prstGeom>
          <a:solidFill>
            <a:schemeClr val="accent4">
              <a:lumMod val="40000"/>
              <a:lumOff val="60000"/>
            </a:schemeClr>
          </a:solidFill>
        </p:spPr>
        <p:txBody>
          <a:bodyPr wrap="square" rtlCol="0">
            <a:spAutoFit/>
          </a:bodyPr>
          <a:lstStyle/>
          <a:p>
            <a:pPr algn="ctr"/>
            <a:r>
              <a:rPr lang="vi-VN" sz="4000" b="1" dirty="0" smtClean="0">
                <a:solidFill>
                  <a:srgbClr val="C00000"/>
                </a:solidFill>
                <a:latin typeface="+mj-lt"/>
              </a:rPr>
              <a:t>3. Nhiệm vụ</a:t>
            </a:r>
            <a:endParaRPr lang="en-US" sz="4000" b="1" dirty="0">
              <a:solidFill>
                <a:srgbClr val="C00000"/>
              </a:solidFill>
              <a:latin typeface="+mj-l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881" b="96593" l="10000" r="90000">
                        <a14:foregroundMark x1="43281" y1="32027" x2="55313" y2="67462"/>
                      </a14:backgroundRemoval>
                    </a14:imgEffect>
                  </a14:imgLayer>
                </a14:imgProps>
              </a:ext>
            </a:extLst>
          </a:blip>
          <a:stretch>
            <a:fillRect/>
          </a:stretch>
        </p:blipFill>
        <p:spPr>
          <a:xfrm>
            <a:off x="-183815" y="1761336"/>
            <a:ext cx="3327374" cy="30518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737" l="0" r="99556">
                        <a14:foregroundMark x1="28889" y1="31579" x2="60222" y2="34474"/>
                        <a14:foregroundMark x1="16444" y1="40000" x2="39111" y2="52105"/>
                        <a14:foregroundMark x1="11556" y1="49737" x2="34667" y2="58158"/>
                        <a14:foregroundMark x1="11333" y1="63158" x2="47111" y2="78421"/>
                        <a14:foregroundMark x1="10000" y1="74737" x2="46444" y2="90789"/>
                      </a14:backgroundRemoval>
                    </a14:imgEffect>
                  </a14:imgLayer>
                </a14:imgProps>
              </a:ext>
            </a:extLst>
          </a:blip>
          <a:stretch>
            <a:fillRect/>
          </a:stretch>
        </p:blipFill>
        <p:spPr>
          <a:xfrm>
            <a:off x="3143559" y="2096971"/>
            <a:ext cx="3090612" cy="2609850"/>
          </a:xfrm>
          <a:prstGeom prst="rect">
            <a:avLst/>
          </a:prstGeom>
        </p:spPr>
      </p:pic>
      <p:pic>
        <p:nvPicPr>
          <p:cNvPr id="7" name="Picture 6"/>
          <p:cNvPicPr>
            <a:picLocks noChangeAspect="1"/>
          </p:cNvPicPr>
          <p:nvPr/>
        </p:nvPicPr>
        <p:blipFill>
          <a:blip r:embed="rId6"/>
          <a:stretch>
            <a:fillRect/>
          </a:stretch>
        </p:blipFill>
        <p:spPr>
          <a:xfrm>
            <a:off x="6050786" y="1761336"/>
            <a:ext cx="3124200" cy="3281123"/>
          </a:xfrm>
          <a:prstGeom prst="rect">
            <a:avLst/>
          </a:prstGeom>
        </p:spPr>
      </p:pic>
      <p:sp>
        <p:nvSpPr>
          <p:cNvPr id="8" name="TextBox 7"/>
          <p:cNvSpPr txBox="1"/>
          <p:nvPr/>
        </p:nvSpPr>
        <p:spPr>
          <a:xfrm>
            <a:off x="578323" y="4952893"/>
            <a:ext cx="1803098" cy="646331"/>
          </a:xfrm>
          <a:prstGeom prst="rect">
            <a:avLst/>
          </a:prstGeom>
          <a:solidFill>
            <a:schemeClr val="accent6">
              <a:lumMod val="60000"/>
              <a:lumOff val="40000"/>
            </a:schemeClr>
          </a:solidFill>
        </p:spPr>
        <p:txBody>
          <a:bodyPr wrap="square" rtlCol="0">
            <a:spAutoFit/>
          </a:bodyPr>
          <a:lstStyle/>
          <a:p>
            <a:pPr algn="ctr"/>
            <a:r>
              <a:rPr lang="vi-VN" sz="3600" b="1" dirty="0" smtClean="0">
                <a:solidFill>
                  <a:srgbClr val="C00000"/>
                </a:solidFill>
                <a:latin typeface="Times New Roman" panose="02020603050405020304" pitchFamily="18" charset="0"/>
                <a:cs typeface="Times New Roman" panose="02020603050405020304" pitchFamily="18" charset="0"/>
              </a:rPr>
              <a:t>Y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347907" y="4952893"/>
            <a:ext cx="2531462"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GIÁO DỤC</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680579" y="4952893"/>
            <a:ext cx="1864613"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XÃ HỘI</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9180949" y="2003984"/>
            <a:ext cx="2857500" cy="3038475"/>
          </a:xfrm>
          <a:prstGeom prst="rect">
            <a:avLst/>
          </a:prstGeom>
        </p:spPr>
      </p:pic>
      <p:sp>
        <p:nvSpPr>
          <p:cNvPr id="12" name="TextBox 11"/>
          <p:cNvSpPr txBox="1"/>
          <p:nvPr/>
        </p:nvSpPr>
        <p:spPr>
          <a:xfrm>
            <a:off x="9804779" y="4952892"/>
            <a:ext cx="2138406"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KINH TẾ</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67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912502" y="572686"/>
            <a:ext cx="61080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Tăng</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cường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sức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khỏe</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dưỡng</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6" name="Text Box 7"/>
          <p:cNvSpPr txBox="1">
            <a:spLocks noChangeArrowheads="1"/>
          </p:cNvSpPr>
          <p:nvPr/>
        </p:nvSpPr>
        <p:spPr bwMode="auto">
          <a:xfrm>
            <a:off x="5912500" y="4979975"/>
            <a:ext cx="647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Thực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hiện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hoạch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hóa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đình</a:t>
            </a:r>
            <a:r>
              <a:rPr lang="en-US" altLang="vi-VN" sz="3600" dirty="0">
                <a:latin typeface="Times New Roman" panose="02020603050405020304" pitchFamily="18" charset="0"/>
                <a:cs typeface="Times New Roman" panose="02020603050405020304" pitchFamily="18" charset="0"/>
              </a:rPr>
              <a:t>.</a:t>
            </a:r>
          </a:p>
        </p:txBody>
      </p:sp>
      <p:sp>
        <p:nvSpPr>
          <p:cNvPr id="7" name="Text Box 7"/>
          <p:cNvSpPr txBox="1">
            <a:spLocks noChangeArrowheads="1"/>
          </p:cNvSpPr>
          <p:nvPr/>
        </p:nvSpPr>
        <p:spPr bwMode="auto">
          <a:xfrm>
            <a:off x="5912502" y="2058586"/>
            <a:ext cx="61080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Ngăn</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ngừa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nguyên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nhân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dẫn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đến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tử</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vong</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8" name="Oval 7"/>
          <p:cNvSpPr/>
          <p:nvPr/>
        </p:nvSpPr>
        <p:spPr>
          <a:xfrm>
            <a:off x="4867275" y="572686"/>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1</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4867274" y="2079981"/>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2</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0" name="Text Box 7"/>
          <p:cNvSpPr txBox="1">
            <a:spLocks noChangeArrowheads="1"/>
          </p:cNvSpPr>
          <p:nvPr/>
        </p:nvSpPr>
        <p:spPr bwMode="auto">
          <a:xfrm>
            <a:off x="5912501" y="3558032"/>
            <a:ext cx="61080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Bảo</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an </a:t>
            </a:r>
            <a:r>
              <a:rPr lang="en-US" altLang="vi-VN" sz="3600" dirty="0" err="1">
                <a:latin typeface="Times New Roman" panose="02020603050405020304" pitchFamily="18" charset="0"/>
                <a:cs typeface="Times New Roman" panose="02020603050405020304" pitchFamily="18" charset="0"/>
              </a:rPr>
              <a:t>toàn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người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mẹ</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mang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thai</a:t>
            </a:r>
            <a:r>
              <a:rPr lang="en-US" altLang="vi-VN" sz="3600" dirty="0" err="1"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11" name="Oval 10"/>
          <p:cNvSpPr/>
          <p:nvPr/>
        </p:nvSpPr>
        <p:spPr>
          <a:xfrm>
            <a:off x="4867273" y="3587276"/>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3</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Oval 11"/>
          <p:cNvSpPr/>
          <p:nvPr/>
        </p:nvSpPr>
        <p:spPr>
          <a:xfrm>
            <a:off x="4867273" y="4886001"/>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4</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0938" y1="52188" x2="62500" y2="64063"/>
                      </a14:backgroundRemoval>
                    </a14:imgEffect>
                  </a14:imgLayer>
                </a14:imgProps>
              </a:ext>
            </a:extLst>
          </a:blip>
          <a:stretch>
            <a:fillRect/>
          </a:stretch>
        </p:blipFill>
        <p:spPr>
          <a:xfrm>
            <a:off x="-516877" y="210915"/>
            <a:ext cx="6096000" cy="6096000"/>
          </a:xfrm>
          <a:prstGeom prst="rect">
            <a:avLst/>
          </a:prstGeom>
        </p:spPr>
      </p:pic>
    </p:spTree>
    <p:extLst>
      <p:ext uri="{BB962C8B-B14F-4D97-AF65-F5344CB8AC3E}">
        <p14:creationId xmlns:p14="http://schemas.microsoft.com/office/powerpoint/2010/main" val="11193409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9961" r="89844">
                        <a14:foregroundMark x1="16797" y1="76316" x2="19922" y2="84503"/>
                        <a14:foregroundMark x1="73438" y1="68713" x2="76563" y2="79240"/>
                        <a14:foregroundMark x1="68359" y1="83333" x2="78125" y2="84503"/>
                        <a14:foregroundMark x1="50781" y1="9649" x2="48438" y2="50000"/>
                        <a14:foregroundMark x1="41406" y1="22515" x2="39453" y2="35380"/>
                        <a14:foregroundMark x1="63281" y1="28947" x2="59375" y2="45322"/>
                        <a14:foregroundMark x1="14453" y1="79240" x2="16016" y2="81579"/>
                      </a14:backgroundRemoval>
                    </a14:imgEffect>
                  </a14:imgLayer>
                </a14:imgProps>
              </a:ext>
            </a:extLst>
          </a:blip>
          <a:stretch>
            <a:fillRect/>
          </a:stretch>
        </p:blipFill>
        <p:spPr>
          <a:xfrm>
            <a:off x="6459621" y="2998649"/>
            <a:ext cx="5732379" cy="3829050"/>
          </a:xfrm>
          <a:prstGeom prst="rect">
            <a:avLst/>
          </a:prstGeom>
        </p:spPr>
      </p:pic>
      <p:sp>
        <p:nvSpPr>
          <p:cNvPr id="6" name="Text Box 8"/>
          <p:cNvSpPr txBox="1">
            <a:spLocks noChangeArrowheads="1"/>
          </p:cNvSpPr>
          <p:nvPr/>
        </p:nvSpPr>
        <p:spPr bwMode="auto">
          <a:xfrm>
            <a:off x="342900" y="247650"/>
            <a:ext cx="113538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 typeface="Wingdings" panose="05000000000000000000" pitchFamily="2" charset="2"/>
              <a:buChar char="v"/>
            </a:pPr>
            <a:r>
              <a:rPr lang="en-US" altLang="vi-VN" sz="4000" b="1" dirty="0" err="1">
                <a:solidFill>
                  <a:srgbClr val="FF0000"/>
                </a:solidFill>
                <a:latin typeface="Times New Roman" panose="02020603050405020304" pitchFamily="18" charset="0"/>
                <a:cs typeface="Times New Roman" panose="02020603050405020304" pitchFamily="18" charset="0"/>
              </a:rPr>
              <a:t>Về</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giáo</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dục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
            </a:r>
            <a:br>
              <a:rPr lang="en-US" altLang="vi-VN" sz="4000" dirty="0">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Đảm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bảo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học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hết</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bậc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giáo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dục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cơ</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sở</a:t>
            </a:r>
            <a:r>
              <a:rPr lang="en-US" altLang="vi-VN" sz="4000" dirty="0">
                <a:solidFill>
                  <a:srgbClr val="0070C0"/>
                </a:solidFill>
                <a:latin typeface="Times New Roman" panose="02020603050405020304" pitchFamily="18" charset="0"/>
                <a:cs typeface="Times New Roman" panose="02020603050405020304" pitchFamily="18" charset="0"/>
              </a:rPr>
              <a:t>.</a:t>
            </a:r>
            <a:br>
              <a:rPr lang="en-US" altLang="vi-VN" sz="4000" dirty="0">
                <a:solidFill>
                  <a:srgbClr val="0070C0"/>
                </a:solidFill>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Không</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để</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mù</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chữ</a:t>
            </a:r>
            <a:r>
              <a:rPr lang="en-US" altLang="vi-VN" sz="4000" dirty="0">
                <a:solidFill>
                  <a:srgbClr val="0070C0"/>
                </a:solidFill>
                <a:latin typeface="Times New Roman" panose="02020603050405020304" pitchFamily="18" charset="0"/>
                <a:cs typeface="Times New Roman" panose="02020603050405020304" pitchFamily="18" charset="0"/>
              </a:rPr>
              <a:t>.</a:t>
            </a:r>
            <a:br>
              <a:rPr lang="en-US" altLang="vi-VN" sz="4000" dirty="0">
                <a:solidFill>
                  <a:srgbClr val="0070C0"/>
                </a:solidFill>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Nâng</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cao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nhận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thức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về</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nguồn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gốc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giá</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trị</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bản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thân</a:t>
            </a:r>
            <a:r>
              <a:rPr lang="en-US" altLang="vi-VN" sz="4000"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52400" y="2450098"/>
            <a:ext cx="342900" cy="19353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8451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yền trẻ em">
            <a:hlinkClick r:id="" action="ppaction://media"/>
          </p:cNvPr>
          <p:cNvPicPr>
            <a:picLocks noChangeAspect="1"/>
          </p:cNvPicPr>
          <p:nvPr>
            <a:videoFile r:link="rId1"/>
            <p:extLst>
              <p:ext uri="{DAA4B4D4-6D71-4841-9C94-3DE7FCFB9230}">
                <p14:media xmlns:p14="http://schemas.microsoft.com/office/powerpoint/2010/main" r:embed="rId2">
                  <p14:trim st="63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35771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9703" y="3124200"/>
            <a:ext cx="7250097" cy="3733800"/>
          </a:xfrm>
          <a:prstGeom prst="rect">
            <a:avLst/>
          </a:prstGeom>
        </p:spPr>
      </p:pic>
      <p:sp>
        <p:nvSpPr>
          <p:cNvPr id="5" name="Text Box 9"/>
          <p:cNvSpPr txBox="1">
            <a:spLocks noChangeArrowheads="1"/>
          </p:cNvSpPr>
          <p:nvPr/>
        </p:nvSpPr>
        <p:spPr bwMode="auto">
          <a:xfrm>
            <a:off x="495300" y="508099"/>
            <a:ext cx="4476750" cy="1815882"/>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Quan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tâm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chăm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sóc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hỗ</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nhiều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tật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đặc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biệt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khó</a:t>
            </a:r>
            <a:r>
              <a:rPr lang="en-US" altLang="vi-VN" sz="2800" dirty="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khăn</a:t>
            </a:r>
            <a:endParaRPr lang="en-US" altLang="vi-VN" sz="2800" dirty="0">
              <a:latin typeface="Times New Roman" panose="02020603050405020304" pitchFamily="18" charset="0"/>
              <a:cs typeface="Times New Roman" panose="02020603050405020304" pitchFamily="18" charset="0"/>
            </a:endParaRPr>
          </a:p>
        </p:txBody>
      </p:sp>
      <p:sp>
        <p:nvSpPr>
          <p:cNvPr id="6" name="Text Box 9"/>
          <p:cNvSpPr txBox="1">
            <a:spLocks noChangeArrowheads="1"/>
          </p:cNvSpPr>
          <p:nvPr/>
        </p:nvSpPr>
        <p:spPr bwMode="auto">
          <a:xfrm>
            <a:off x="495300" y="2647146"/>
            <a:ext cx="4476750" cy="954107"/>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Đảm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bảo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quyền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6838951" y="569655"/>
            <a:ext cx="4819650" cy="954107"/>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Tạo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môi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trường</a:t>
            </a:r>
            <a:r>
              <a:rPr lang="en-US" altLang="vi-VN" sz="2800" dirty="0">
                <a:latin typeface="Times New Roman" panose="02020603050405020304" pitchFamily="18" charset="0"/>
                <a:cs typeface="Times New Roman" panose="02020603050405020304" pitchFamily="18" charset="0"/>
              </a:rPr>
              <a:t> an </a:t>
            </a:r>
            <a:r>
              <a:rPr lang="en-US" altLang="vi-VN" sz="2800" dirty="0" err="1">
                <a:latin typeface="Times New Roman" panose="02020603050405020304" pitchFamily="18" charset="0"/>
                <a:cs typeface="Times New Roman" panose="02020603050405020304" pitchFamily="18" charset="0"/>
              </a:rPr>
              <a:t>toàn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triển</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8" name="Text Box 9"/>
          <p:cNvSpPr txBox="1">
            <a:spLocks noChangeArrowheads="1"/>
          </p:cNvSpPr>
          <p:nvPr/>
        </p:nvSpPr>
        <p:spPr bwMode="auto">
          <a:xfrm>
            <a:off x="6838951" y="1908483"/>
            <a:ext cx="4819650" cy="1384995"/>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Khuyến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khích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gia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hội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để</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rèn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luyện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năng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mềm</a:t>
            </a:r>
            <a:r>
              <a:rPr lang="en-US" altLang="vi-VN"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78691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đường Cong Kinh Tế Tài Chính, Nền Kinh Tế, Tăng Lên, đô La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04774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5448300" y="3521078"/>
            <a:ext cx="6591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bảo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tăng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trưởng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phát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triển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đều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đặn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đồng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5448300" y="1412806"/>
            <a:ext cx="6591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bảo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tăng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trưởng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phát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triển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đều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đặn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đồng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493638" y="222598"/>
            <a:ext cx="3204723" cy="707886"/>
          </a:xfrm>
          <a:prstGeom prst="rect">
            <a:avLst/>
          </a:prstGeom>
          <a:solidFill>
            <a:schemeClr val="accent4">
              <a:lumMod val="20000"/>
              <a:lumOff val="80000"/>
            </a:schemeClr>
          </a:solidFill>
        </p:spPr>
        <p:txBody>
          <a:bodyPr wrap="none" rtlCol="0">
            <a:spAutoFit/>
          </a:bodyPr>
          <a:lstStyle/>
          <a:p>
            <a:r>
              <a:rPr lang="vi-VN" sz="4000" b="1" dirty="0" smtClean="0">
                <a:latin typeface="Times New Roman" panose="02020603050405020304" pitchFamily="18" charset="0"/>
                <a:cs typeface="Times New Roman" panose="02020603050405020304" pitchFamily="18" charset="0"/>
              </a:rPr>
              <a:t>VỀ KINH TẾ</a:t>
            </a:r>
            <a:endParaRPr lang="en-US" sz="4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9486900" y="58556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7770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322" y="39418"/>
            <a:ext cx="11448628" cy="707886"/>
          </a:xfrm>
          <a:prstGeom prst="rect">
            <a:avLst/>
          </a:prstGeom>
          <a:solidFill>
            <a:schemeClr val="accent4">
              <a:lumMod val="40000"/>
              <a:lumOff val="60000"/>
            </a:schemeClr>
          </a:solidFill>
        </p:spPr>
        <p:txBody>
          <a:bodyPr wrap="square" rtlCol="0">
            <a:spAutoFit/>
          </a:bodyPr>
          <a:lstStyle/>
          <a:p>
            <a:pPr algn="ctr"/>
            <a:r>
              <a:rPr lang="vi-VN" sz="4000" b="1" dirty="0">
                <a:solidFill>
                  <a:srgbClr val="C00000"/>
                </a:solidFill>
                <a:latin typeface="Times New Roman" panose="02020603050405020304" pitchFamily="18" charset="0"/>
              </a:rPr>
              <a:t>3. Nhiệm vụ</a:t>
            </a:r>
            <a:endParaRPr lang="en-US" sz="4000" b="1" dirty="0">
              <a:solidFill>
                <a:srgbClr val="C00000"/>
              </a:solidFill>
              <a:latin typeface="Calibri Light" panose="020F0302020204030204"/>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881" b="96593" l="10000" r="90000">
                        <a14:foregroundMark x1="43281" y1="32027" x2="55313" y2="67462"/>
                      </a14:backgroundRemoval>
                    </a14:imgEffect>
                  </a14:imgLayer>
                </a14:imgProps>
              </a:ext>
            </a:extLst>
          </a:blip>
          <a:stretch>
            <a:fillRect/>
          </a:stretch>
        </p:blipFill>
        <p:spPr>
          <a:xfrm>
            <a:off x="-240965" y="732636"/>
            <a:ext cx="3327374" cy="30518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737" l="0" r="99556">
                        <a14:foregroundMark x1="28889" y1="31579" x2="60222" y2="34474"/>
                        <a14:foregroundMark x1="16444" y1="40000" x2="39111" y2="52105"/>
                        <a14:foregroundMark x1="11556" y1="49737" x2="34667" y2="58158"/>
                        <a14:foregroundMark x1="11333" y1="63158" x2="47111" y2="78421"/>
                        <a14:foregroundMark x1="10000" y1="74737" x2="46444" y2="90789"/>
                      </a14:backgroundRemoval>
                    </a14:imgEffect>
                  </a14:imgLayer>
                </a14:imgProps>
              </a:ext>
            </a:extLst>
          </a:blip>
          <a:stretch>
            <a:fillRect/>
          </a:stretch>
        </p:blipFill>
        <p:spPr>
          <a:xfrm>
            <a:off x="3086409" y="1068271"/>
            <a:ext cx="3090612" cy="2609850"/>
          </a:xfrm>
          <a:prstGeom prst="rect">
            <a:avLst/>
          </a:prstGeom>
        </p:spPr>
      </p:pic>
      <p:pic>
        <p:nvPicPr>
          <p:cNvPr id="7" name="Picture 6"/>
          <p:cNvPicPr>
            <a:picLocks noChangeAspect="1"/>
          </p:cNvPicPr>
          <p:nvPr/>
        </p:nvPicPr>
        <p:blipFill>
          <a:blip r:embed="rId6"/>
          <a:stretch>
            <a:fillRect/>
          </a:stretch>
        </p:blipFill>
        <p:spPr>
          <a:xfrm>
            <a:off x="5993636" y="732636"/>
            <a:ext cx="3124200" cy="3281123"/>
          </a:xfrm>
          <a:prstGeom prst="rect">
            <a:avLst/>
          </a:prstGeom>
        </p:spPr>
      </p:pic>
      <p:sp>
        <p:nvSpPr>
          <p:cNvPr id="8" name="TextBox 7"/>
          <p:cNvSpPr txBox="1"/>
          <p:nvPr/>
        </p:nvSpPr>
        <p:spPr>
          <a:xfrm>
            <a:off x="521173" y="3924193"/>
            <a:ext cx="1803098" cy="646331"/>
          </a:xfrm>
          <a:prstGeom prst="rect">
            <a:avLst/>
          </a:prstGeom>
          <a:solidFill>
            <a:schemeClr val="accent6">
              <a:lumMod val="60000"/>
              <a:lumOff val="40000"/>
            </a:schemeClr>
          </a:solidFill>
        </p:spPr>
        <p:txBody>
          <a:bodyPr wrap="square" rtlCol="0">
            <a:spAutoFit/>
          </a:bodyPr>
          <a:lstStyle/>
          <a:p>
            <a:pPr algn="ctr"/>
            <a:r>
              <a:rPr lang="vi-VN" sz="3600" b="1" dirty="0">
                <a:solidFill>
                  <a:srgbClr val="C00000"/>
                </a:solidFill>
                <a:latin typeface="Times New Roman" panose="02020603050405020304" pitchFamily="18" charset="0"/>
                <a:cs typeface="Times New Roman" panose="02020603050405020304" pitchFamily="18" charset="0"/>
              </a:rPr>
              <a:t>Y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290757" y="3924193"/>
            <a:ext cx="2531462"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GIÁO DỤC</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623429" y="3924193"/>
            <a:ext cx="1864613"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XÃ HỘI</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9123799" y="975284"/>
            <a:ext cx="2857500" cy="3038475"/>
          </a:xfrm>
          <a:prstGeom prst="rect">
            <a:avLst/>
          </a:prstGeom>
        </p:spPr>
      </p:pic>
      <p:sp>
        <p:nvSpPr>
          <p:cNvPr id="12" name="TextBox 11"/>
          <p:cNvSpPr txBox="1"/>
          <p:nvPr/>
        </p:nvSpPr>
        <p:spPr>
          <a:xfrm>
            <a:off x="9747629" y="3924192"/>
            <a:ext cx="2138406"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KINH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3" name="Text Box 15"/>
          <p:cNvSpPr txBox="1">
            <a:spLocks noChangeArrowheads="1"/>
          </p:cNvSpPr>
          <p:nvPr/>
        </p:nvSpPr>
        <p:spPr bwMode="auto">
          <a:xfrm>
            <a:off x="1739441" y="5778397"/>
            <a:ext cx="10188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nêu</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diện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4" name="Text Box 17"/>
          <p:cNvSpPr txBox="1">
            <a:spLocks noChangeArrowheads="1"/>
          </p:cNvSpPr>
          <p:nvPr/>
        </p:nvSpPr>
        <p:spPr bwMode="auto">
          <a:xfrm>
            <a:off x="1739441" y="5148875"/>
            <a:ext cx="10241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Ý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dứt</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khoát</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mạch</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lạc</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rõ</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ràng</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2" name="Right Arrow 1"/>
          <p:cNvSpPr/>
          <p:nvPr/>
        </p:nvSpPr>
        <p:spPr>
          <a:xfrm>
            <a:off x="660414" y="5221121"/>
            <a:ext cx="1079027" cy="13335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5482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4063" l="10000" r="93750"/>
                    </a14:imgEffect>
                  </a14:imgLayer>
                </a14:imgProps>
              </a:ext>
            </a:extLst>
          </a:blip>
          <a:stretch>
            <a:fillRect/>
          </a:stretch>
        </p:blipFill>
        <p:spPr>
          <a:xfrm>
            <a:off x="0" y="438150"/>
            <a:ext cx="6096000" cy="6096000"/>
          </a:xfrm>
          <a:prstGeom prst="rect">
            <a:avLst/>
          </a:prstGeom>
        </p:spPr>
      </p:pic>
      <p:sp>
        <p:nvSpPr>
          <p:cNvPr id="5" name="Text Box 16"/>
          <p:cNvSpPr txBox="1">
            <a:spLocks noChangeArrowheads="1"/>
          </p:cNvSpPr>
          <p:nvPr/>
        </p:nvSpPr>
        <p:spPr bwMode="auto">
          <a:xfrm>
            <a:off x="5772150" y="1695450"/>
            <a:ext cx="62293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3200" b="1" dirty="0" smtClean="0">
                <a:solidFill>
                  <a:srgbClr val="002060"/>
                </a:solidFill>
                <a:latin typeface="Times New Roman" panose="02020603050405020304" pitchFamily="18" charset="0"/>
                <a:cs typeface="Times New Roman" panose="02020603050405020304" pitchFamily="18" charset="0"/>
              </a:rPr>
              <a:t>Qua </a:t>
            </a:r>
            <a:r>
              <a:rPr lang="en-US" altLang="en-US" sz="3200" b="1" dirty="0" err="1">
                <a:solidFill>
                  <a:srgbClr val="002060"/>
                </a:solidFill>
                <a:latin typeface="Times New Roman" panose="02020603050405020304" pitchFamily="18" charset="0"/>
                <a:cs typeface="Times New Roman" panose="02020603050405020304" pitchFamily="18" charset="0"/>
              </a:rPr>
              <a:t>bản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i="1" dirty="0" err="1">
                <a:solidFill>
                  <a:srgbClr val="002060"/>
                </a:solidFill>
                <a:latin typeface="Times New Roman" panose="02020603050405020304" pitchFamily="18" charset="0"/>
                <a:cs typeface="Times New Roman" panose="02020603050405020304" pitchFamily="18" charset="0"/>
              </a:rPr>
              <a:t>Tuyên</a:t>
            </a:r>
            <a:r>
              <a:rPr lang="en-US" altLang="en-US" sz="3200" b="1" i="1" dirty="0">
                <a:solidFill>
                  <a:srgbClr val="002060"/>
                </a:solidFill>
                <a:latin typeface="Times New Roman" panose="02020603050405020304" pitchFamily="18" charset="0"/>
                <a:cs typeface="Times New Roman" panose="02020603050405020304" pitchFamily="18" charset="0"/>
              </a:rPr>
              <a:t> </a:t>
            </a:r>
            <a:r>
              <a:rPr lang="en-US" altLang="en-US" sz="3200" b="1" i="1" dirty="0" err="1">
                <a:solidFill>
                  <a:srgbClr val="002060"/>
                </a:solidFill>
                <a:latin typeface="Times New Roman" panose="02020603050405020304" pitchFamily="18" charset="0"/>
                <a:cs typeface="Times New Roman" panose="02020603050405020304" pitchFamily="18" charset="0"/>
              </a:rPr>
              <a:t>bố</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nhận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thức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như</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tầm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quan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trọng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của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vấn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bảo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vệ</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sóc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trẻ</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sự</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quan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tâm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của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cộng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đồng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quốc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đối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với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vấn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này</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9486900" y="58556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52575" y="2549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1534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1000"/>
                                        <p:tgtEl>
                                          <p:spTgt spid="5"/>
                                        </p:tgtEl>
                                      </p:cBhvr>
                                    </p:animEffect>
                                  </p:childTnLst>
                                </p:cTn>
                              </p:par>
                            </p:childTnLst>
                          </p:cTn>
                        </p:par>
                        <p:par>
                          <p:cTn id="8" fill="hold">
                            <p:stCondLst>
                              <p:cond delay="1000"/>
                            </p:stCondLst>
                            <p:childTnLst>
                              <p:par>
                                <p:cTn id="9" presetID="1" presetClass="emph" presetSubtype="2" fill="hold" nodeType="afterEffect">
                                  <p:stCondLst>
                                    <p:cond delay="0"/>
                                  </p:stCondLst>
                                  <p:childTnLst>
                                    <p:animClr clrSpc="rgb" dir="cw">
                                      <p:cBhvr>
                                        <p:cTn id="10" dur="2000" fill="hold"/>
                                        <p:tgtEl>
                                          <p:spTgt spid="5"/>
                                        </p:tgtEl>
                                        <p:attrNameLst>
                                          <p:attrName>fillcolor</p:attrName>
                                        </p:attrNameLst>
                                      </p:cBhvr>
                                      <p:to>
                                        <a:srgbClr val="FFFFCC"/>
                                      </p:to>
                                    </p:animClr>
                                    <p:set>
                                      <p:cBhvr>
                                        <p:cTn id="11" dur="2000" fill="hold"/>
                                        <p:tgtEl>
                                          <p:spTgt spid="5"/>
                                        </p:tgtEl>
                                        <p:attrNameLst>
                                          <p:attrName>fill.type</p:attrName>
                                        </p:attrNameLst>
                                      </p:cBhvr>
                                      <p:to>
                                        <p:strVal val="solid"/>
                                      </p:to>
                                    </p:set>
                                    <p:set>
                                      <p:cBhvr>
                                        <p:cTn id="1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704850" y="266700"/>
              <a:ext cx="4324350" cy="6324600"/>
            </a:xfrm>
            <a:prstGeom prst="rect">
              <a:avLst/>
            </a:prstGeom>
            <a:solidFill>
              <a:srgbClr val="D4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Box 17"/>
          <p:cNvSpPr txBox="1">
            <a:spLocks noChangeArrowheads="1"/>
          </p:cNvSpPr>
          <p:nvPr/>
        </p:nvSpPr>
        <p:spPr bwMode="auto">
          <a:xfrm>
            <a:off x="209550" y="271006"/>
            <a:ext cx="752475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lo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hàng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tế</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liên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lai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18"/>
          <p:cNvSpPr txBox="1">
            <a:spLocks noChangeArrowheads="1"/>
          </p:cNvSpPr>
          <p:nvPr/>
        </p:nvSpPr>
        <p:spPr bwMode="auto">
          <a:xfrm>
            <a:off x="209550" y="2736502"/>
            <a:ext cx="75247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chủ</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sách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sóc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xã</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1" name="Text Box 19"/>
          <p:cNvSpPr txBox="1">
            <a:spLocks noChangeArrowheads="1"/>
          </p:cNvSpPr>
          <p:nvPr/>
        </p:nvSpPr>
        <p:spPr bwMode="auto">
          <a:xfrm>
            <a:off x="209550" y="4732445"/>
            <a:ext cx="75247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sóc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đang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tế</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dành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tâm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chủ</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diện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1699139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250" autoRev="1" fill="hold">
                                          <p:stCondLst>
                                            <p:cond delay="0"/>
                                          </p:stCondLst>
                                        </p:cTn>
                                        <p:tgtEl>
                                          <p:spTgt spid="10"/>
                                        </p:tgtEl>
                                        <p:attrNameLst>
                                          <p:attrName>ppt_w</p:attrName>
                                        </p:attrNameLst>
                                      </p:cBhvr>
                                    </p:anim>
                                    <p:anim by="(#ppt_w*0.50)" calcmode="lin" valueType="num">
                                      <p:cBhvr>
                                        <p:cTn id="16" dur="250" decel="50000" autoRev="1" fill="hold">
                                          <p:stCondLst>
                                            <p:cond delay="0"/>
                                          </p:stCondLst>
                                        </p:cTn>
                                        <p:tgtEl>
                                          <p:spTgt spid="10"/>
                                        </p:tgtEl>
                                        <p:attrNameLst>
                                          <p:attrName>ppt_x</p:attrName>
                                        </p:attrNameLst>
                                      </p:cBhvr>
                                    </p:anim>
                                    <p:anim from="(-#ppt_h/2)" to="(#ppt_y)" calcmode="lin" valueType="num">
                                      <p:cBhvr>
                                        <p:cTn id="17" dur="500" fill="hold">
                                          <p:stCondLst>
                                            <p:cond delay="0"/>
                                          </p:stCondLst>
                                        </p:cTn>
                                        <p:tgtEl>
                                          <p:spTgt spid="10"/>
                                        </p:tgtEl>
                                        <p:attrNameLst>
                                          <p:attrName>ppt_y</p:attrName>
                                        </p:attrNameLst>
                                      </p:cBhvr>
                                    </p:anim>
                                    <p:animRot by="21600000">
                                      <p:cBhvr>
                                        <p:cTn id="18" dur="500" fill="hold">
                                          <p:stCondLst>
                                            <p:cond delay="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250" autoRev="1" fill="hold">
                                          <p:stCondLst>
                                            <p:cond delay="0"/>
                                          </p:stCondLst>
                                        </p:cTn>
                                        <p:tgtEl>
                                          <p:spTgt spid="11"/>
                                        </p:tgtEl>
                                        <p:attrNameLst>
                                          <p:attrName>ppt_w</p:attrName>
                                        </p:attrNameLst>
                                      </p:cBhvr>
                                    </p:anim>
                                    <p:anim by="(#ppt_w*0.50)" calcmode="lin" valueType="num">
                                      <p:cBhvr>
                                        <p:cTn id="24" dur="250" decel="50000" autoRev="1" fill="hold">
                                          <p:stCondLst>
                                            <p:cond delay="0"/>
                                          </p:stCondLst>
                                        </p:cTn>
                                        <p:tgtEl>
                                          <p:spTgt spid="11"/>
                                        </p:tgtEl>
                                        <p:attrNameLst>
                                          <p:attrName>ppt_x</p:attrName>
                                        </p:attrNameLst>
                                      </p:cBhvr>
                                    </p:anim>
                                    <p:anim from="(-#ppt_h/2)" to="(#ppt_y)" calcmode="lin" valueType="num">
                                      <p:cBhvr>
                                        <p:cTn id="25" dur="500" fill="hold">
                                          <p:stCondLst>
                                            <p:cond delay="0"/>
                                          </p:stCondLst>
                                        </p:cTn>
                                        <p:tgtEl>
                                          <p:spTgt spid="11"/>
                                        </p:tgtEl>
                                        <p:attrNameLst>
                                          <p:attrName>ppt_y</p:attrName>
                                        </p:attrNameLst>
                                      </p:cBhvr>
                                    </p:anim>
                                    <p:animRot by="21600000">
                                      <p:cBhvr>
                                        <p:cTn id="26"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4181897" y="2470576"/>
            <a:ext cx="4475905" cy="830997"/>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III. TỔNG KẾT</a:t>
            </a:r>
            <a:endParaRPr lang="en-US" sz="4800" b="1" dirty="0">
              <a:solidFill>
                <a:srgbClr val="FF0000"/>
              </a:solidFill>
              <a:effectLst>
                <a:outerShdw blurRad="38100" dist="38100" dir="2700000" algn="tl">
                  <a:srgbClr val="000000">
                    <a:alpha val="43137"/>
                  </a:srgbClr>
                </a:outerShdw>
              </a:effectLst>
              <a:latin typeface="Calibri Light" panose="020F0302020204030204"/>
            </a:endParaRPr>
          </a:p>
        </p:txBody>
      </p:sp>
    </p:spTree>
    <p:extLst>
      <p:ext uri="{BB962C8B-B14F-4D97-AF65-F5344CB8AC3E}">
        <p14:creationId xmlns:p14="http://schemas.microsoft.com/office/powerpoint/2010/main" val="40146356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361950" y="1721108"/>
            <a:ext cx="5772150" cy="3970318"/>
          </a:xfrm>
          <a:prstGeom prst="rect">
            <a:avLst/>
          </a:prstGeom>
          <a:solidFill>
            <a:schemeClr val="accent4">
              <a:lumMod val="20000"/>
              <a:lumOff val="80000"/>
            </a:schemeClr>
          </a:solidFill>
          <a:ln>
            <a:noFill/>
          </a:ln>
          <a:effectLst/>
        </p:spPr>
        <p:txBody>
          <a:bodyPr wrap="square">
            <a:spAutoFit/>
          </a:bodyPr>
          <a:lstStyle/>
          <a:p>
            <a:pPr fontAlgn="base">
              <a:spcBef>
                <a:spcPct val="0"/>
              </a:spcBef>
              <a:spcAft>
                <a:spcPct val="0"/>
              </a:spcAft>
            </a:pPr>
            <a:r>
              <a:rPr lang="en-US" altLang="en-US" sz="2800" b="1" i="1" dirty="0">
                <a:solidFill>
                  <a:srgbClr val="000000"/>
                </a:solidFill>
                <a:latin typeface="Times New Roman" panose="02020603050405020304" pitchFamily="18" charset="0"/>
                <a:cs typeface="Times New Roman" panose="02020603050405020304" pitchFamily="18" charset="0"/>
              </a:rPr>
              <a:t>1</a:t>
            </a:r>
            <a:r>
              <a:rPr lang="en-US"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Nội</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a:solidFill>
                  <a:srgbClr val="000000"/>
                </a:solidFill>
                <a:latin typeface="Times New Roman" panose="02020603050405020304" pitchFamily="18" charset="0"/>
                <a:cs typeface="Times New Roman" panose="02020603050405020304" pitchFamily="18" charset="0"/>
              </a:rPr>
              <a:t>dung:</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Bảo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vệ</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quyền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chăm</a:t>
            </a:r>
            <a:r>
              <a:rPr lang="en-US" altLang="en-US" sz="2800" dirty="0">
                <a:solidFill>
                  <a:srgbClr val="000000"/>
                </a:solidFill>
                <a:latin typeface="Times New Roman" panose="02020603050405020304" pitchFamily="18" charset="0"/>
                <a:cs typeface="Times New Roman" panose="02020603050405020304" pitchFamily="18" charset="0"/>
              </a:rPr>
              <a:t> lo </a:t>
            </a:r>
            <a:r>
              <a:rPr lang="en-US" altLang="en-US" sz="2800" dirty="0" err="1">
                <a:solidFill>
                  <a:srgbClr val="000000"/>
                </a:solidFill>
                <a:latin typeface="Times New Roman" panose="02020603050405020304" pitchFamily="18" charset="0"/>
                <a:cs typeface="Times New Roman" panose="02020603050405020304" pitchFamily="18" charset="0"/>
              </a:rPr>
              <a:t>đến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triển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em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trong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vấn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đề</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quan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trọng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cấp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ý </a:t>
            </a:r>
            <a:r>
              <a:rPr lang="en-US" altLang="en-US" sz="2800" dirty="0" err="1">
                <a:solidFill>
                  <a:srgbClr val="000000"/>
                </a:solidFill>
                <a:latin typeface="Times New Roman" panose="02020603050405020304" pitchFamily="18" charset="0"/>
                <a:cs typeface="Times New Roman" panose="02020603050405020304" pitchFamily="18" charset="0"/>
              </a:rPr>
              <a:t>nghĩa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cầu</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Cam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thực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nhiệm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vụ</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còn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triển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em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tương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lai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loại</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61950" y="222598"/>
            <a:ext cx="11544300" cy="707886"/>
          </a:xfrm>
          <a:prstGeom prst="rect">
            <a:avLst/>
          </a:prstGeom>
          <a:solidFill>
            <a:schemeClr val="accent5">
              <a:lumMod val="40000"/>
              <a:lumOff val="60000"/>
            </a:schemeClr>
          </a:solid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TỔNG KẾT VĂN BẢN</a:t>
            </a:r>
            <a:endParaRPr lang="en-US" sz="4000" b="1" dirty="0">
              <a:latin typeface="Times New Roman" panose="02020603050405020304" pitchFamily="18" charset="0"/>
              <a:cs typeface="Times New Roman" panose="02020603050405020304" pitchFamily="18" charset="0"/>
            </a:endParaRPr>
          </a:p>
        </p:txBody>
      </p:sp>
      <p:sp>
        <p:nvSpPr>
          <p:cNvPr id="7" name="Down Arrow 6"/>
          <p:cNvSpPr/>
          <p:nvPr/>
        </p:nvSpPr>
        <p:spPr>
          <a:xfrm>
            <a:off x="2800350" y="1104900"/>
            <a:ext cx="895350" cy="457200"/>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782050" y="1097196"/>
            <a:ext cx="895350" cy="457200"/>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0" y="4872529"/>
            <a:ext cx="3280229" cy="2479401"/>
          </a:xfrm>
          <a:prstGeom prst="rect">
            <a:avLst/>
          </a:prstGeom>
        </p:spPr>
      </p:pic>
      <p:sp>
        <p:nvSpPr>
          <p:cNvPr id="13" name="Text Box 19"/>
          <p:cNvSpPr txBox="1">
            <a:spLocks noChangeArrowheads="1"/>
          </p:cNvSpPr>
          <p:nvPr/>
        </p:nvSpPr>
        <p:spPr bwMode="auto">
          <a:xfrm>
            <a:off x="6381750" y="1721108"/>
            <a:ext cx="5524500" cy="3970318"/>
          </a:xfrm>
          <a:prstGeom prst="rect">
            <a:avLst/>
          </a:prstGeom>
          <a:solidFill>
            <a:schemeClr val="accent6">
              <a:lumMod val="40000"/>
              <a:lumOff val="60000"/>
            </a:schemeClr>
          </a:solidFill>
          <a:ln w="9525">
            <a:noFill/>
            <a:miter lim="800000"/>
            <a:headEnd/>
            <a:tailEnd/>
          </a:ln>
          <a:effectLst/>
        </p:spPr>
        <p:txBody>
          <a:bodyPr wrap="square">
            <a:spAutoFit/>
          </a:bodyPr>
          <a:lstStyle/>
          <a:p>
            <a:pPr algn="just"/>
            <a:r>
              <a:rPr lang="en-US" sz="2800" b="1" dirty="0">
                <a:solidFill>
                  <a:prstClr val="black"/>
                </a:solidFill>
                <a:latin typeface="Times New Roman" pitchFamily="18" charset="0"/>
                <a:cs typeface="Times New Roman" pitchFamily="18" charset="0"/>
              </a:rPr>
              <a:t>2</a:t>
            </a:r>
            <a:r>
              <a:rPr lang="en-US" sz="2800" b="1" dirty="0">
                <a:solidFill>
                  <a:prstClr val="black"/>
                </a:solidFill>
                <a:latin typeface="Times New Roman" pitchFamily="18" charset="0"/>
                <a:cs typeface="Times New Roman" pitchFamily="18" charset="0"/>
              </a:rPr>
              <a:t>) Nghệ </a:t>
            </a:r>
            <a:r>
              <a:rPr lang="en-US" sz="2800" b="1" dirty="0">
                <a:solidFill>
                  <a:prstClr val="black"/>
                </a:solidFill>
                <a:latin typeface="Times New Roman" pitchFamily="18" charset="0"/>
                <a:cs typeface="Times New Roman" pitchFamily="18" charset="0"/>
              </a:rPr>
              <a:t>thuật: </a:t>
            </a:r>
            <a:endParaRPr lang="en-US" sz="2800" b="1" dirty="0">
              <a:solidFill>
                <a:prstClr val="black"/>
              </a:solidFill>
              <a:latin typeface="Times New Roman" pitchFamily="18" charset="0"/>
              <a:cs typeface="Times New Roman" pitchFamily="18" charset="0"/>
            </a:endParaRPr>
          </a:p>
          <a:p>
            <a:pPr algn="just">
              <a:buFontTx/>
              <a:buChar char="-"/>
            </a:pPr>
            <a:r>
              <a:rPr lang="en-US" sz="2800" dirty="0">
                <a:solidFill>
                  <a:prstClr val="black"/>
                </a:solidFill>
                <a:latin typeface="Times New Roman" pitchFamily="18" charset="0"/>
                <a:cs typeface="Times New Roman" pitchFamily="18" charset="0"/>
              </a:rPr>
              <a:t> Nghị </a:t>
            </a:r>
            <a:r>
              <a:rPr lang="en-US" sz="2800" dirty="0">
                <a:solidFill>
                  <a:prstClr val="black"/>
                </a:solidFill>
                <a:latin typeface="Times New Roman" pitchFamily="18" charset="0"/>
                <a:cs typeface="Times New Roman" pitchFamily="18" charset="0"/>
              </a:rPr>
              <a:t>luận chính </a:t>
            </a:r>
            <a:r>
              <a:rPr lang="en-US" sz="2800" dirty="0">
                <a:solidFill>
                  <a:prstClr val="black"/>
                </a:solidFill>
                <a:latin typeface="Times New Roman" pitchFamily="18" charset="0"/>
                <a:cs typeface="Times New Roman" pitchFamily="18" charset="0"/>
              </a:rPr>
              <a:t>trị - </a:t>
            </a:r>
            <a:r>
              <a:rPr lang="en-US" sz="2800" dirty="0">
                <a:solidFill>
                  <a:prstClr val="black"/>
                </a:solidFill>
                <a:latin typeface="Times New Roman" pitchFamily="18" charset="0"/>
                <a:cs typeface="Times New Roman" pitchFamily="18" charset="0"/>
              </a:rPr>
              <a:t>xã hội mạch lạc rõ </a:t>
            </a:r>
            <a:r>
              <a:rPr lang="en-US" sz="2800" dirty="0">
                <a:solidFill>
                  <a:prstClr val="black"/>
                </a:solidFill>
                <a:latin typeface="Times New Roman" pitchFamily="18" charset="0"/>
                <a:cs typeface="Times New Roman" pitchFamily="18" charset="0"/>
              </a:rPr>
              <a:t>ràng </a:t>
            </a:r>
          </a:p>
          <a:p>
            <a:pPr algn="just">
              <a:buFontTx/>
              <a:buChar char="-"/>
            </a:pPr>
            <a:r>
              <a:rPr lang="en-US" sz="2800" dirty="0">
                <a:solidFill>
                  <a:prstClr val="black"/>
                </a:solidFill>
                <a:latin typeface="Times New Roman" pitchFamily="18" charset="0"/>
                <a:cs typeface="Times New Roman" pitchFamily="18" charset="0"/>
              </a:rPr>
              <a:t> Liên </a:t>
            </a:r>
            <a:r>
              <a:rPr lang="en-US" sz="2800" dirty="0">
                <a:solidFill>
                  <a:prstClr val="black"/>
                </a:solidFill>
                <a:latin typeface="Times New Roman" pitchFamily="18" charset="0"/>
                <a:cs typeface="Times New Roman" pitchFamily="18" charset="0"/>
              </a:rPr>
              <a:t>kết chặt </a:t>
            </a:r>
            <a:r>
              <a:rPr lang="en-US" sz="2800" dirty="0" err="1">
                <a:solidFill>
                  <a:prstClr val="black"/>
                </a:solidFill>
                <a:latin typeface="Times New Roman" pitchFamily="18" charset="0"/>
                <a:cs typeface="Times New Roman" pitchFamily="18" charset="0"/>
              </a:rPr>
              <a:t>chẽ</a:t>
            </a:r>
            <a:r>
              <a:rPr lang="en-US" sz="2800" dirty="0">
                <a:solidFill>
                  <a:prstClr val="black"/>
                </a:solidFill>
                <a:latin typeface="Times New Roman" pitchFamily="18" charset="0"/>
                <a:cs typeface="Times New Roman" pitchFamily="18" charset="0"/>
              </a:rPr>
              <a:t> </a:t>
            </a:r>
          </a:p>
          <a:p>
            <a:pPr algn="just">
              <a:buFontTx/>
              <a:buChar char="-"/>
            </a:pPr>
            <a:r>
              <a:rPr lang="en-US" sz="2800" dirty="0">
                <a:solidFill>
                  <a:prstClr val="black"/>
                </a:solidFill>
                <a:latin typeface="Times New Roman" pitchFamily="18" charset="0"/>
                <a:cs typeface="Times New Roman" pitchFamily="18" charset="0"/>
              </a:rPr>
              <a:t> Luận </a:t>
            </a:r>
            <a:r>
              <a:rPr lang="en-US" sz="2800" dirty="0">
                <a:solidFill>
                  <a:prstClr val="black"/>
                </a:solidFill>
                <a:latin typeface="Times New Roman" pitchFamily="18" charset="0"/>
                <a:cs typeface="Times New Roman" pitchFamily="18" charset="0"/>
              </a:rPr>
              <a:t>chứng đầy đủ và toàn diện. </a:t>
            </a:r>
            <a:endParaRPr lang="en-US" sz="2800" dirty="0">
              <a:solidFill>
                <a:prstClr val="black"/>
              </a:solidFill>
              <a:latin typeface="Times New Roman" pitchFamily="18" charset="0"/>
              <a:cs typeface="Times New Roman" pitchFamily="18" charset="0"/>
            </a:endParaRPr>
          </a:p>
          <a:p>
            <a:pPr algn="just">
              <a:buFontTx/>
              <a:buChar char="-"/>
            </a:pPr>
            <a:r>
              <a:rPr lang="en-US" sz="2800" dirty="0">
                <a:solidFill>
                  <a:prstClr val="black"/>
                </a:solidFill>
                <a:latin typeface="Times New Roman" pitchFamily="18" charset="0"/>
                <a:cs typeface="Times New Roman" pitchFamily="18" charset="0"/>
              </a:rPr>
              <a:t> Phương pháp nêu số liệu và phân tích </a:t>
            </a:r>
            <a:r>
              <a:rPr lang="en-US" sz="2800" dirty="0" err="1">
                <a:solidFill>
                  <a:prstClr val="black"/>
                </a:solidFill>
                <a:latin typeface="Times New Roman" pitchFamily="18" charset="0"/>
                <a:cs typeface="Times New Roman" pitchFamily="18" charset="0"/>
              </a:rPr>
              <a:t>khoa</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học</a:t>
            </a:r>
            <a:endParaRPr lang="vi-VN" sz="2800" dirty="0" smtClean="0">
              <a:solidFill>
                <a:prstClr val="black"/>
              </a:solidFill>
              <a:latin typeface="Times New Roman" pitchFamily="18" charset="0"/>
              <a:cs typeface="Times New Roman" pitchFamily="18" charset="0"/>
            </a:endParaRPr>
          </a:p>
          <a:p>
            <a:pPr algn="just">
              <a:buFontTx/>
              <a:buChar char="-"/>
            </a:pPr>
            <a:endParaRPr lang="vi-VN" sz="2800" dirty="0">
              <a:solidFill>
                <a:prstClr val="black"/>
              </a:solidFill>
              <a:latin typeface="Times New Roman" pitchFamily="18" charset="0"/>
              <a:cs typeface="Times New Roman" pitchFamily="18" charset="0"/>
            </a:endParaRPr>
          </a:p>
          <a:p>
            <a:pPr algn="just">
              <a:buFontTx/>
              <a:buChar char="-"/>
            </a:pPr>
            <a:endParaRPr lang="en-US" sz="2800" dirty="0">
              <a:solidFill>
                <a:prstClr val="black"/>
              </a:solidFill>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9277991" y="4246035"/>
            <a:ext cx="2418709" cy="2890782"/>
          </a:xfrm>
          <a:prstGeom prst="rect">
            <a:avLst/>
          </a:prstGeom>
        </p:spPr>
      </p:pic>
    </p:spTree>
    <p:extLst>
      <p:ext uri="{BB962C8B-B14F-4D97-AF65-F5344CB8AC3E}">
        <p14:creationId xmlns:p14="http://schemas.microsoft.com/office/powerpoint/2010/main" val="144403704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70104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942050" y="176364"/>
            <a:ext cx="3773751" cy="1609483"/>
          </a:xfrm>
          <a:prstGeom prst="rect">
            <a:avLst/>
          </a:prstGeom>
        </p:spPr>
      </p:pic>
      <p:pic>
        <p:nvPicPr>
          <p:cNvPr id="7" name="Picture 6"/>
          <p:cNvPicPr>
            <a:picLocks noChangeAspect="1"/>
          </p:cNvPicPr>
          <p:nvPr/>
        </p:nvPicPr>
        <p:blipFill>
          <a:blip r:embed="rId3"/>
          <a:stretch>
            <a:fillRect/>
          </a:stretch>
        </p:blipFill>
        <p:spPr>
          <a:xfrm>
            <a:off x="5657850" y="0"/>
            <a:ext cx="6534150" cy="6858000"/>
          </a:xfrm>
          <a:prstGeom prst="rect">
            <a:avLst/>
          </a:prstGeom>
        </p:spPr>
      </p:pic>
      <p:sp>
        <p:nvSpPr>
          <p:cNvPr id="11" name="Rectangle 10"/>
          <p:cNvSpPr/>
          <p:nvPr/>
        </p:nvSpPr>
        <p:spPr>
          <a:xfrm>
            <a:off x="-585486" y="1476194"/>
            <a:ext cx="2014236" cy="619306"/>
          </a:xfrm>
          <a:prstGeom prst="rect">
            <a:avLst/>
          </a:prstGeom>
          <a:solidFill>
            <a:srgbClr val="C7E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7149" y="1476194"/>
            <a:ext cx="5805186" cy="2862322"/>
          </a:xfrm>
          <a:prstGeom prst="rect">
            <a:avLst/>
          </a:prstGeom>
          <a:noFill/>
        </p:spPr>
        <p:txBody>
          <a:bodyPr wrap="square" rtlCol="0">
            <a:spAutoFit/>
          </a:bodyPr>
          <a:lstStyle/>
          <a:p>
            <a:pPr algn="just"/>
            <a:r>
              <a:rPr lang="vi-VN" sz="3600" dirty="0" smtClean="0">
                <a:latin typeface="+mj-lt"/>
              </a:rPr>
              <a:t>1. Em hiểu thế nào là trẻ em?</a:t>
            </a:r>
          </a:p>
          <a:p>
            <a:pPr algn="just"/>
            <a:r>
              <a:rPr lang="vi-VN" sz="3600" dirty="0" smtClean="0">
                <a:latin typeface="+mj-lt"/>
              </a:rPr>
              <a:t>2. Trẻ em có những quyền cơ bản nào?</a:t>
            </a:r>
          </a:p>
          <a:p>
            <a:pPr algn="just"/>
            <a:r>
              <a:rPr lang="vi-VN" sz="3600" dirty="0" smtClean="0">
                <a:latin typeface="+mj-lt"/>
              </a:rPr>
              <a:t>3. Tại sao phải có quyền trẻ em?</a:t>
            </a:r>
          </a:p>
        </p:txBody>
      </p:sp>
    </p:spTree>
    <p:extLst>
      <p:ext uri="{BB962C8B-B14F-4D97-AF65-F5344CB8AC3E}">
        <p14:creationId xmlns:p14="http://schemas.microsoft.com/office/powerpoint/2010/main" val="5525288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4096" b="100000" l="0" r="100000"/>
                    </a14:imgEffect>
                  </a14:imgLayer>
                </a14:imgProps>
              </a:ext>
            </a:extLst>
          </a:blip>
          <a:stretch>
            <a:fillRect/>
          </a:stretch>
        </p:blipFill>
        <p:spPr>
          <a:xfrm>
            <a:off x="479327" y="1771877"/>
            <a:ext cx="11030146" cy="5086123"/>
          </a:xfrm>
          <a:prstGeom prst="rect">
            <a:avLst/>
          </a:prstGeom>
        </p:spPr>
      </p:pic>
      <p:sp>
        <p:nvSpPr>
          <p:cNvPr id="6" name="TextBox 5"/>
          <p:cNvSpPr txBox="1"/>
          <p:nvPr/>
        </p:nvSpPr>
        <p:spPr>
          <a:xfrm>
            <a:off x="116114" y="29029"/>
            <a:ext cx="1813317" cy="584775"/>
          </a:xfrm>
          <a:prstGeom prst="rect">
            <a:avLst/>
          </a:prstGeom>
          <a:noFill/>
        </p:spPr>
        <p:txBody>
          <a:bodyPr wrap="none" rtlCol="0">
            <a:spAutoFit/>
          </a:bodyPr>
          <a:lstStyle/>
          <a:p>
            <a:r>
              <a:rPr lang="vi-VN" sz="3200" b="1" dirty="0">
                <a:solidFill>
                  <a:prstClr val="black"/>
                </a:solidFill>
                <a:latin typeface="Times New Roman" panose="02020603050405020304" pitchFamily="18" charset="0"/>
              </a:rPr>
              <a:t>Văn bản:</a:t>
            </a:r>
            <a:endParaRPr lang="en-US" sz="3200" b="1" dirty="0">
              <a:solidFill>
                <a:prstClr val="black"/>
              </a:solidFill>
              <a:latin typeface="Calibri Light" panose="020F0302020204030204"/>
            </a:endParaRPr>
          </a:p>
        </p:txBody>
      </p:sp>
      <p:pic>
        <p:nvPicPr>
          <p:cNvPr id="7" name="Picture 6"/>
          <p:cNvPicPr>
            <a:picLocks noChangeAspect="1"/>
          </p:cNvPicPr>
          <p:nvPr/>
        </p:nvPicPr>
        <p:blipFill>
          <a:blip r:embed="rId4"/>
          <a:stretch>
            <a:fillRect/>
          </a:stretch>
        </p:blipFill>
        <p:spPr>
          <a:xfrm>
            <a:off x="116114" y="52790"/>
            <a:ext cx="11991871" cy="2280102"/>
          </a:xfrm>
          <a:prstGeom prst="rect">
            <a:avLst/>
          </a:prstGeom>
        </p:spPr>
      </p:pic>
    </p:spTree>
    <p:extLst>
      <p:ext uri="{BB962C8B-B14F-4D97-AF65-F5344CB8AC3E}">
        <p14:creationId xmlns:p14="http://schemas.microsoft.com/office/powerpoint/2010/main" val="71959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627258" y="1638300"/>
            <a:ext cx="5585183" cy="1569660"/>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mj-lt"/>
              </a:rPr>
              <a:t>I. </a:t>
            </a:r>
          </a:p>
          <a:p>
            <a:pPr algn="ctr"/>
            <a:r>
              <a:rPr lang="vi-VN" sz="4800" b="1" dirty="0" smtClean="0">
                <a:solidFill>
                  <a:srgbClr val="FF0000"/>
                </a:solidFill>
                <a:effectLst>
                  <a:outerShdw blurRad="38100" dist="38100" dir="2700000" algn="tl">
                    <a:srgbClr val="000000">
                      <a:alpha val="43137"/>
                    </a:srgbClr>
                  </a:outerShdw>
                </a:effectLst>
                <a:latin typeface="+mj-lt"/>
              </a:rPr>
              <a:t>TÌM HIỂU CHUNG</a:t>
            </a:r>
            <a:endParaRPr lang="en-US" sz="4800" b="1"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849768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943"/>
          <a:stretch/>
        </p:blipFill>
        <p:spPr>
          <a:xfrm>
            <a:off x="0" y="-133350"/>
            <a:ext cx="12344400" cy="6991350"/>
          </a:xfrm>
          <a:prstGeom prst="rect">
            <a:avLst/>
          </a:prstGeom>
        </p:spPr>
      </p:pic>
      <p:sp>
        <p:nvSpPr>
          <p:cNvPr id="7" name="Rounded Rectangle 6"/>
          <p:cNvSpPr/>
          <p:nvPr/>
        </p:nvSpPr>
        <p:spPr>
          <a:xfrm>
            <a:off x="428622" y="315232"/>
            <a:ext cx="4714876" cy="4389271"/>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8"/>
          <p:cNvSpPr txBox="1">
            <a:spLocks noChangeArrowheads="1"/>
          </p:cNvSpPr>
          <p:nvPr/>
        </p:nvSpPr>
        <p:spPr bwMode="auto">
          <a:xfrm>
            <a:off x="652460" y="401412"/>
            <a:ext cx="4519612" cy="4247317"/>
          </a:xfrm>
          <a:prstGeom prst="rect">
            <a:avLst/>
          </a:prstGeom>
          <a:noFill/>
          <a:ln w="9525">
            <a:noFill/>
            <a:miter lim="800000"/>
            <a:headEnd/>
            <a:tailEnd/>
          </a:ln>
          <a:effectLst/>
        </p:spPr>
        <p:txBody>
          <a:bodyPr wrap="square">
            <a:spAutoFit/>
          </a:bodyPr>
          <a:lstStyle/>
          <a:p>
            <a:pPr algn="ctr"/>
            <a:r>
              <a:rPr lang="en-US" sz="3000" b="1" dirty="0" err="1" smtClean="0">
                <a:solidFill>
                  <a:srgbClr val="FF0000"/>
                </a:solidFill>
                <a:latin typeface="Times New Roman" pitchFamily="18" charset="0"/>
                <a:cs typeface="Times New Roman" pitchFamily="18" charset="0"/>
              </a:rPr>
              <a:t>Hoàn</a:t>
            </a: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cảnh ra đời</a:t>
            </a:r>
            <a:r>
              <a:rPr lang="en-US" sz="3000" b="1" dirty="0">
                <a:solidFill>
                  <a:srgbClr val="FF0000"/>
                </a:solidFill>
                <a:latin typeface="Times New Roman" pitchFamily="18" charset="0"/>
                <a:cs typeface="Times New Roman" pitchFamily="18" charset="0"/>
              </a:rPr>
              <a:t>: </a:t>
            </a:r>
            <a:endParaRPr lang="vi-VN" sz="3000" b="1" dirty="0" smtClean="0">
              <a:solidFill>
                <a:srgbClr val="FF0000"/>
              </a:solidFill>
              <a:latin typeface="Times New Roman" pitchFamily="18" charset="0"/>
              <a:cs typeface="Times New Roman" pitchFamily="18" charset="0"/>
            </a:endParaRPr>
          </a:p>
          <a:p>
            <a:pPr algn="just"/>
            <a:r>
              <a:rPr lang="en-US" sz="3000" dirty="0" err="1" smtClean="0">
                <a:solidFill>
                  <a:srgbClr val="002060"/>
                </a:solidFill>
                <a:latin typeface="Times New Roman" pitchFamily="18" charset="0"/>
                <a:cs typeface="Times New Roman" pitchFamily="18" charset="0"/>
              </a:rPr>
              <a:t>Hội</a:t>
            </a:r>
            <a:r>
              <a:rPr lang="en-US" sz="3000" dirty="0" smtClean="0">
                <a:solidFill>
                  <a:srgbClr val="002060"/>
                </a:solidFill>
                <a:latin typeface="Times New Roman" pitchFamily="18" charset="0"/>
                <a:cs typeface="Times New Roman" pitchFamily="18" charset="0"/>
              </a:rPr>
              <a:t> </a:t>
            </a:r>
            <a:r>
              <a:rPr lang="en-US" sz="3000" dirty="0">
                <a:solidFill>
                  <a:srgbClr val="002060"/>
                </a:solidFill>
                <a:latin typeface="Times New Roman" pitchFamily="18" charset="0"/>
                <a:cs typeface="Times New Roman" pitchFamily="18" charset="0"/>
              </a:rPr>
              <a:t>nghi cấp cao thế giới về trẻ em họp tại trụ sở Liên hợp quốc ở Niu Óoc này 30/9/1990. Trích “Tuyên bố của Hội nghị cấp cao thế giới về trẻ em, trong Việt Nam và các văn kiện quốc tế về quyền trẻ em”</a:t>
            </a:r>
            <a:endParaRPr lang="en-US" sz="3000" dirty="0">
              <a:solidFill>
                <a:srgbClr val="002060"/>
              </a:solidFill>
              <a:latin typeface="Times New Roman" pitchFamily="18" charset="0"/>
              <a:cs typeface="Times New Roman" pitchFamily="18" charset="0"/>
            </a:endParaRPr>
          </a:p>
        </p:txBody>
      </p:sp>
      <p:sp>
        <p:nvSpPr>
          <p:cNvPr id="8" name="Rounded Rectangle 7"/>
          <p:cNvSpPr/>
          <p:nvPr/>
        </p:nvSpPr>
        <p:spPr>
          <a:xfrm>
            <a:off x="557210" y="401411"/>
            <a:ext cx="4714876" cy="4389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48309" y="401412"/>
            <a:ext cx="6076952" cy="1436459"/>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676897" y="487591"/>
            <a:ext cx="6076952" cy="14364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845966" y="487591"/>
            <a:ext cx="5222081" cy="584775"/>
          </a:xfrm>
          <a:prstGeom prst="rect">
            <a:avLst/>
          </a:prstGeom>
          <a:noFill/>
          <a:ln w="9525">
            <a:noFill/>
            <a:miter lim="800000"/>
            <a:headEnd/>
            <a:tailEnd/>
          </a:ln>
          <a:effectLst/>
        </p:spPr>
        <p:txBody>
          <a:bodyPr wrap="square">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Kiểu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văn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bản</a:t>
            </a:r>
            <a:r>
              <a:rPr lang="en-US" sz="3200" b="1" dirty="0" smtClean="0">
                <a:solidFill>
                  <a:srgbClr val="FF0000"/>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Nhật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dụng</a:t>
            </a:r>
            <a:endParaRPr lang="en-US" sz="3200" dirty="0">
              <a:solidFill>
                <a:prstClr val="black"/>
              </a:solidFill>
              <a:latin typeface="Times New Roman" pitchFamily="18" charset="0"/>
              <a:cs typeface="Times New Roman" pitchFamily="18" charset="0"/>
            </a:endParaRPr>
          </a:p>
        </p:txBody>
      </p:sp>
      <p:sp>
        <p:nvSpPr>
          <p:cNvPr id="12" name="Text Box 8"/>
          <p:cNvSpPr txBox="1">
            <a:spLocks noChangeArrowheads="1"/>
          </p:cNvSpPr>
          <p:nvPr/>
        </p:nvSpPr>
        <p:spPr bwMode="auto">
          <a:xfrm>
            <a:off x="5845966" y="1084428"/>
            <a:ext cx="4345782" cy="584775"/>
          </a:xfrm>
          <a:prstGeom prst="rect">
            <a:avLst/>
          </a:prstGeom>
          <a:noFill/>
          <a:ln w="9525">
            <a:noFill/>
            <a:miter lim="800000"/>
            <a:headEnd/>
            <a:tailEnd/>
          </a:ln>
          <a:effectLst/>
        </p:spPr>
        <p:txBody>
          <a:bodyPr wrap="square">
            <a:spAutoFit/>
          </a:bodyPr>
          <a:lstStyle/>
          <a:p>
            <a:pPr algn="just">
              <a:spcBef>
                <a:spcPct val="50000"/>
              </a:spcBef>
            </a:pPr>
            <a:r>
              <a:rPr lang="en-US" sz="3200" b="1" dirty="0" smtClean="0">
                <a:solidFill>
                  <a:srgbClr val="FF0000"/>
                </a:solidFill>
                <a:latin typeface="Times New Roman" pitchFamily="18" charset="0"/>
                <a:cs typeface="Times New Roman" pitchFamily="18" charset="0"/>
              </a:rPr>
              <a:t>PTBĐ </a:t>
            </a:r>
            <a:r>
              <a:rPr lang="en-US" sz="3200" b="1" dirty="0">
                <a:solidFill>
                  <a:srgbClr val="FF0000"/>
                </a:solidFill>
                <a:latin typeface="Times New Roman" pitchFamily="18" charset="0"/>
                <a:cs typeface="Times New Roman" pitchFamily="18" charset="0"/>
              </a:rPr>
              <a:t>chính: </a:t>
            </a:r>
            <a:r>
              <a:rPr lang="en-US" sz="3200" dirty="0">
                <a:solidFill>
                  <a:prstClr val="black"/>
                </a:solidFill>
                <a:latin typeface="Times New Roman" pitchFamily="18" charset="0"/>
                <a:cs typeface="Times New Roman" pitchFamily="18" charset="0"/>
              </a:rPr>
              <a:t>Nghị luận</a:t>
            </a:r>
            <a:endParaRPr lang="en-US" sz="3200" dirty="0">
              <a:solidFill>
                <a:prstClr val="black"/>
              </a:solidFill>
              <a:latin typeface="Times New Roman" pitchFamily="18" charset="0"/>
              <a:cs typeface="Times New Roman" pitchFamily="18" charset="0"/>
            </a:endParaRPr>
          </a:p>
        </p:txBody>
      </p:sp>
      <p:sp>
        <p:nvSpPr>
          <p:cNvPr id="13" name="Rounded Rectangle 12"/>
          <p:cNvSpPr/>
          <p:nvPr/>
        </p:nvSpPr>
        <p:spPr>
          <a:xfrm>
            <a:off x="5600698" y="2116593"/>
            <a:ext cx="6076952" cy="893307"/>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29286" y="2202772"/>
            <a:ext cx="6076952" cy="8933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8"/>
          <p:cNvSpPr txBox="1">
            <a:spLocks noChangeArrowheads="1"/>
          </p:cNvSpPr>
          <p:nvPr/>
        </p:nvSpPr>
        <p:spPr bwMode="auto">
          <a:xfrm>
            <a:off x="5791200" y="2250047"/>
            <a:ext cx="6400800" cy="584775"/>
          </a:xfrm>
          <a:prstGeom prst="rect">
            <a:avLst/>
          </a:prstGeom>
          <a:noFill/>
          <a:ln w="9525">
            <a:noFill/>
            <a:miter lim="800000"/>
            <a:headEnd/>
            <a:tailEnd/>
          </a:ln>
          <a:effectLst/>
        </p:spPr>
        <p:txBody>
          <a:bodyPr wrap="square">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Nội</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dung: </a:t>
            </a:r>
            <a:r>
              <a:rPr lang="en-US" sz="3200" dirty="0">
                <a:solidFill>
                  <a:prstClr val="black"/>
                </a:solidFill>
                <a:latin typeface="Times New Roman" pitchFamily="18" charset="0"/>
                <a:cs typeface="Times New Roman" pitchFamily="18" charset="0"/>
              </a:rPr>
              <a:t>Đề cập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vấ</a:t>
            </a:r>
            <a:r>
              <a:rPr lang="vi-VN" sz="3200" dirty="0">
                <a:solidFill>
                  <a:prstClr val="black"/>
                </a:solidFill>
                <a:latin typeface="Times New Roman" pitchFamily="18" charset="0"/>
                <a:cs typeface="Times New Roman" pitchFamily="18" charset="0"/>
              </a:rPr>
              <a:t>n</a:t>
            </a:r>
            <a:r>
              <a:rPr lang="en-US" sz="3200" dirty="0">
                <a:solidFill>
                  <a:prstClr val="black"/>
                </a:solidFill>
                <a:latin typeface="Times New Roman" pitchFamily="18" charset="0"/>
                <a:cs typeface="Times New Roman" pitchFamily="18" charset="0"/>
              </a:rPr>
              <a:t> đề trẻ em</a:t>
            </a:r>
            <a:endParaRPr lang="en-US" sz="3200" dirty="0">
              <a:solidFill>
                <a:prstClr val="black"/>
              </a:solidFill>
              <a:latin typeface="Times New Roman" pitchFamily="18" charset="0"/>
              <a:cs typeface="Times New Roman" pitchFamily="18" charset="0"/>
            </a:endParaRPr>
          </a:p>
        </p:txBody>
      </p:sp>
      <p:sp>
        <p:nvSpPr>
          <p:cNvPr id="16" name="Rounded Rectangle 15"/>
          <p:cNvSpPr/>
          <p:nvPr/>
        </p:nvSpPr>
        <p:spPr>
          <a:xfrm>
            <a:off x="5548309" y="3268045"/>
            <a:ext cx="6076952" cy="3001476"/>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76897" y="3354224"/>
            <a:ext cx="6076952" cy="30014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8"/>
          <p:cNvSpPr txBox="1">
            <a:spLocks noChangeArrowheads="1"/>
          </p:cNvSpPr>
          <p:nvPr/>
        </p:nvSpPr>
        <p:spPr bwMode="auto">
          <a:xfrm>
            <a:off x="7767637" y="3351575"/>
            <a:ext cx="4114800" cy="584775"/>
          </a:xfrm>
          <a:prstGeom prst="rect">
            <a:avLst/>
          </a:prstGeom>
          <a:noFill/>
          <a:ln w="9525">
            <a:noFill/>
            <a:miter lim="800000"/>
            <a:headEnd/>
            <a:tailEnd/>
          </a:ln>
          <a:effectLst/>
        </p:spPr>
        <p:txBody>
          <a:bodyPr>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khó</a:t>
            </a:r>
            <a:endParaRPr lang="en-US" sz="3200" b="1" dirty="0">
              <a:solidFill>
                <a:srgbClr val="FF0000"/>
              </a:solidFill>
              <a:latin typeface="Times New Roman" pitchFamily="18" charset="0"/>
              <a:cs typeface="Times New Roman" pitchFamily="18" charset="0"/>
            </a:endParaRPr>
          </a:p>
        </p:txBody>
      </p:sp>
      <p:sp>
        <p:nvSpPr>
          <p:cNvPr id="19" name="Text Box 17"/>
          <p:cNvSpPr txBox="1">
            <a:spLocks noChangeArrowheads="1"/>
          </p:cNvSpPr>
          <p:nvPr/>
        </p:nvSpPr>
        <p:spPr bwMode="auto">
          <a:xfrm>
            <a:off x="5729286" y="3938999"/>
            <a:ext cx="5948364" cy="1077218"/>
          </a:xfrm>
          <a:prstGeom prst="rect">
            <a:avLst/>
          </a:prstGeom>
          <a:noFill/>
          <a:ln w="9525">
            <a:noFill/>
            <a:miter lim="800000"/>
            <a:headEnd/>
            <a:tailEnd/>
          </a:ln>
          <a:effectLst/>
        </p:spPr>
        <p:txBody>
          <a:bodyPr wrap="square">
            <a:spAutoFit/>
          </a:bodyPr>
          <a:lstStyle/>
          <a:p>
            <a:pPr algn="just">
              <a:spcBef>
                <a:spcPct val="50000"/>
              </a:spcBef>
            </a:pPr>
            <a:r>
              <a:rPr lang="en-US" sz="3200" b="1" dirty="0">
                <a:solidFill>
                  <a:prstClr val="black"/>
                </a:solidFill>
                <a:latin typeface="Times New Roman" pitchFamily="18" charset="0"/>
                <a:cs typeface="Times New Roman" pitchFamily="18" charset="0"/>
              </a:rPr>
              <a:t>- Tăng trưởng: </a:t>
            </a:r>
            <a:r>
              <a:rPr lang="en-US" sz="3200" dirty="0">
                <a:solidFill>
                  <a:prstClr val="black"/>
                </a:solidFill>
                <a:latin typeface="Times New Roman" pitchFamily="18" charset="0"/>
                <a:cs typeface="Times New Roman" pitchFamily="18" charset="0"/>
              </a:rPr>
              <a:t>Phát triển theo chiều hướng tốt đẹp, tiến bộ.</a:t>
            </a:r>
          </a:p>
        </p:txBody>
      </p:sp>
      <p:sp>
        <p:nvSpPr>
          <p:cNvPr id="20" name="Text Box 17"/>
          <p:cNvSpPr txBox="1">
            <a:spLocks noChangeArrowheads="1"/>
          </p:cNvSpPr>
          <p:nvPr/>
        </p:nvSpPr>
        <p:spPr bwMode="auto">
          <a:xfrm>
            <a:off x="5729286" y="5058093"/>
            <a:ext cx="5948364" cy="1077218"/>
          </a:xfrm>
          <a:prstGeom prst="rect">
            <a:avLst/>
          </a:prstGeom>
          <a:noFill/>
          <a:ln w="9525">
            <a:noFill/>
            <a:miter lim="800000"/>
            <a:headEnd/>
            <a:tailEnd/>
          </a:ln>
          <a:effectLst/>
        </p:spPr>
        <p:txBody>
          <a:bodyPr wrap="square">
            <a:spAutoFit/>
          </a:bodyPr>
          <a:lstStyle/>
          <a:p>
            <a:pPr algn="just">
              <a:spcBef>
                <a:spcPct val="50000"/>
              </a:spcBef>
            </a:pPr>
            <a:r>
              <a:rPr lang="en-US" sz="3200" b="1" dirty="0">
                <a:solidFill>
                  <a:prstClr val="black"/>
                </a:solidFill>
                <a:latin typeface="Times New Roman" pitchFamily="18" charset="0"/>
                <a:cs typeface="Times New Roman" pitchFamily="18" charset="0"/>
              </a:rPr>
              <a:t>- Vô gia cư: </a:t>
            </a:r>
            <a:r>
              <a:rPr lang="en-US" sz="3200" dirty="0">
                <a:solidFill>
                  <a:prstClr val="black"/>
                </a:solidFill>
                <a:latin typeface="Times New Roman" pitchFamily="18" charset="0"/>
                <a:cs typeface="Times New Roman" pitchFamily="18" charset="0"/>
              </a:rPr>
              <a:t>Không gia đình, không nhà cửa.</a:t>
            </a:r>
            <a:endParaRPr lang="en-US" sz="3200" dirty="0">
              <a:solidFill>
                <a:prstClr val="black"/>
              </a:solidFill>
              <a:latin typeface="Times New Roman" pitchFamily="18" charset="0"/>
              <a:cs typeface="Times New Roman" pitchFamily="18" charset="0"/>
            </a:endParaRPr>
          </a:p>
        </p:txBody>
      </p:sp>
      <p:pic>
        <p:nvPicPr>
          <p:cNvPr id="21" name="Picture 20"/>
          <p:cNvPicPr>
            <a:picLocks noChangeAspect="1"/>
          </p:cNvPicPr>
          <p:nvPr/>
        </p:nvPicPr>
        <p:blipFill>
          <a:blip r:embed="rId3"/>
          <a:stretch>
            <a:fillRect/>
          </a:stretch>
        </p:blipFill>
        <p:spPr>
          <a:xfrm>
            <a:off x="630655" y="4006450"/>
            <a:ext cx="4415588" cy="3341128"/>
          </a:xfrm>
          <a:prstGeom prst="rect">
            <a:avLst/>
          </a:prstGeom>
        </p:spPr>
      </p:pic>
      <p:pic>
        <p:nvPicPr>
          <p:cNvPr id="22" name="Picture 21"/>
          <p:cNvPicPr>
            <a:picLocks noChangeAspect="1"/>
          </p:cNvPicPr>
          <p:nvPr/>
        </p:nvPicPr>
        <p:blipFill>
          <a:blip r:embed="rId4"/>
          <a:stretch>
            <a:fillRect/>
          </a:stretch>
        </p:blipFill>
        <p:spPr>
          <a:xfrm flipH="1">
            <a:off x="9782170" y="-303982"/>
            <a:ext cx="2224092" cy="2659782"/>
          </a:xfrm>
          <a:prstGeom prst="rect">
            <a:avLst/>
          </a:prstGeom>
        </p:spPr>
      </p:pic>
    </p:spTree>
    <p:extLst>
      <p:ext uri="{BB962C8B-B14F-4D97-AF65-F5344CB8AC3E}">
        <p14:creationId xmlns:p14="http://schemas.microsoft.com/office/powerpoint/2010/main" val="9950403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arn(inVertical)">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barn(inVertical)">
                                      <p:cBhvr>
                                        <p:cTn id="61" dur="500"/>
                                        <p:tgtEl>
                                          <p:spTgt spid="1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animEffect transition="in" filter="barn(inVertical)">
                                      <p:cBhvr>
                                        <p:cTn id="66" dur="500"/>
                                        <p:tgtEl>
                                          <p:spTgt spid="1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Effect transition="in" filter="fade">
                                      <p:cBhvr>
                                        <p:cTn id="71" dur="1000"/>
                                        <p:tgtEl>
                                          <p:spTgt spid="20">
                                            <p:txEl>
                                              <p:pRg st="0" end="0"/>
                                            </p:txEl>
                                          </p:spTgt>
                                        </p:tgtEl>
                                      </p:cBhvr>
                                    </p:animEffect>
                                    <p:anim calcmode="lin" valueType="num">
                                      <p:cBhvr>
                                        <p:cTn id="7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animBg="1"/>
      <p:bldP spid="10" grpId="0" animBg="1"/>
      <p:bldP spid="13" grpId="0" animBg="1"/>
      <p:bldP spid="14" grpId="0" animBg="1"/>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304800" y="1034176"/>
            <a:ext cx="11468100" cy="954107"/>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sym typeface="Wingdings" pitchFamily="2" charset="2"/>
              </a:rPr>
              <a:t>Phần 1:</a:t>
            </a:r>
            <a:r>
              <a:rPr lang="en-US" sz="2800" dirty="0">
                <a:solidFill>
                  <a:prstClr val="black"/>
                </a:solidFill>
                <a:latin typeface="Times New Roman" pitchFamily="18" charset="0"/>
                <a:cs typeface="Times New Roman" pitchFamily="18" charset="0"/>
                <a:sym typeface="Wingdings" pitchFamily="2" charset="2"/>
              </a:rPr>
              <a:t> </a:t>
            </a:r>
            <a:r>
              <a:rPr lang="en-US" sz="2800" dirty="0">
                <a:solidFill>
                  <a:prstClr val="black"/>
                </a:solidFill>
                <a:latin typeface="Times New Roman" pitchFamily="18" charset="0"/>
                <a:cs typeface="Times New Roman" pitchFamily="18" charset="0"/>
                <a:sym typeface="Wingdings" pitchFamily="2" charset="2"/>
              </a:rPr>
              <a:t>Khẳng định quyền được sống, được phát triển của mọi trẻ em trên thế giới và kêu gọi khẩn thiết </a:t>
            </a:r>
            <a:r>
              <a:rPr lang="en-US" sz="2800" dirty="0">
                <a:solidFill>
                  <a:prstClr val="black"/>
                </a:solidFill>
                <a:latin typeface="Times New Roman" pitchFamily="18" charset="0"/>
                <a:cs typeface="Times New Roman" pitchFamily="18" charset="0"/>
                <a:sym typeface="Wingdings" pitchFamily="2" charset="2"/>
              </a:rPr>
              <a:t>toàn </a:t>
            </a:r>
            <a:r>
              <a:rPr lang="en-US" sz="2800" dirty="0">
                <a:solidFill>
                  <a:prstClr val="black"/>
                </a:solidFill>
                <a:latin typeface="Times New Roman" pitchFamily="18" charset="0"/>
                <a:cs typeface="Times New Roman" pitchFamily="18" charset="0"/>
                <a:sym typeface="Wingdings" pitchFamily="2" charset="2"/>
              </a:rPr>
              <a:t>nhân lọai hãy quan tâm đến vấn đề này.</a:t>
            </a:r>
          </a:p>
        </p:txBody>
      </p:sp>
      <p:sp>
        <p:nvSpPr>
          <p:cNvPr id="5" name="TextBox 4"/>
          <p:cNvSpPr txBox="1"/>
          <p:nvPr/>
        </p:nvSpPr>
        <p:spPr>
          <a:xfrm>
            <a:off x="304800" y="2338833"/>
            <a:ext cx="11468100" cy="523220"/>
          </a:xfrm>
          <a:prstGeom prst="rect">
            <a:avLst/>
          </a:prstGeom>
          <a:solidFill>
            <a:schemeClr val="accent3">
              <a:lumMod val="40000"/>
              <a:lumOff val="60000"/>
            </a:schemeClr>
          </a:solidFill>
        </p:spPr>
        <p:txBody>
          <a:bodyPr wrap="square" rtlCol="0">
            <a:spAutoFit/>
          </a:bodyPr>
          <a:lstStyle/>
          <a:p>
            <a:pPr algn="ctr"/>
            <a:r>
              <a:rPr lang="en-US" sz="2800" b="1" dirty="0">
                <a:solidFill>
                  <a:prstClr val="black"/>
                </a:solidFill>
                <a:latin typeface="Times New Roman" pitchFamily="18" charset="0"/>
                <a:cs typeface="Times New Roman" pitchFamily="18" charset="0"/>
              </a:rPr>
              <a:t>Phần 2</a:t>
            </a:r>
            <a:endParaRPr lang="en-US" sz="2800" b="1" dirty="0">
              <a:solidFill>
                <a:prstClr val="black"/>
              </a:solidFill>
              <a:latin typeface="Times New Roman" pitchFamily="18" charset="0"/>
              <a:cs typeface="Times New Roman" pitchFamily="18" charset="0"/>
            </a:endParaRPr>
          </a:p>
        </p:txBody>
      </p:sp>
      <p:sp>
        <p:nvSpPr>
          <p:cNvPr id="6" name="Text Box 22"/>
          <p:cNvSpPr txBox="1">
            <a:spLocks noChangeArrowheads="1"/>
          </p:cNvSpPr>
          <p:nvPr/>
        </p:nvSpPr>
        <p:spPr bwMode="auto">
          <a:xfrm>
            <a:off x="95250" y="3224807"/>
            <a:ext cx="4171950" cy="3108543"/>
          </a:xfrm>
          <a:prstGeom prst="rect">
            <a:avLst/>
          </a:prstGeom>
          <a:solidFill>
            <a:schemeClr val="accent5">
              <a:lumMod val="20000"/>
              <a:lumOff val="80000"/>
            </a:schemeClr>
          </a:solidFill>
          <a:ln w="9525">
            <a:noFill/>
            <a:miter lim="800000"/>
            <a:headEnd/>
            <a:tailEnd/>
          </a:ln>
          <a:effectLst/>
        </p:spPr>
        <p:txBody>
          <a:bodyPr wrap="square">
            <a:spAutoFit/>
          </a:bodyPr>
          <a:lstStyle/>
          <a:p>
            <a:pPr algn="just">
              <a:spcBef>
                <a:spcPct val="50000"/>
              </a:spcBef>
            </a:pPr>
            <a:r>
              <a:rPr lang="en-US" sz="2800" dirty="0">
                <a:solidFill>
                  <a:prstClr val="black"/>
                </a:solidFill>
                <a:latin typeface="Times New Roman" pitchFamily="18" charset="0"/>
                <a:cs typeface="Times New Roman" pitchFamily="18" charset="0"/>
                <a:sym typeface="Wingdings" pitchFamily="2" charset="2"/>
              </a:rPr>
              <a:t></a:t>
            </a:r>
            <a:r>
              <a:rPr lang="en-US" sz="2800" b="1" dirty="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Sự </a:t>
            </a:r>
            <a:r>
              <a:rPr lang="en-US" sz="2800" b="1" dirty="0">
                <a:solidFill>
                  <a:prstClr val="black"/>
                </a:solidFill>
                <a:latin typeface="Times New Roman" pitchFamily="18" charset="0"/>
                <a:cs typeface="Times New Roman" pitchFamily="18" charset="0"/>
                <a:sym typeface="Wingdings" pitchFamily="2" charset="2"/>
              </a:rPr>
              <a:t>thách </a:t>
            </a:r>
            <a:r>
              <a:rPr lang="en-US" sz="2800" b="1" dirty="0">
                <a:solidFill>
                  <a:prstClr val="black"/>
                </a:solidFill>
                <a:latin typeface="Times New Roman" pitchFamily="18" charset="0"/>
                <a:cs typeface="Times New Roman" pitchFamily="18" charset="0"/>
                <a:sym typeface="Wingdings" pitchFamily="2" charset="2"/>
              </a:rPr>
              <a:t>thức: </a:t>
            </a:r>
            <a:r>
              <a:rPr lang="en-US" sz="2800" dirty="0">
                <a:solidFill>
                  <a:prstClr val="black"/>
                </a:solidFill>
                <a:latin typeface="Times New Roman" pitchFamily="18" charset="0"/>
                <a:cs typeface="Times New Roman" pitchFamily="18" charset="0"/>
                <a:sym typeface="Wingdings" pitchFamily="2" charset="2"/>
              </a:rPr>
              <a:t>Nêu lên những thực tế, những con số về cuộc sống khổ cực trên nhiều mặt, về tình trạng bị rơi vào hiểm họa của nhiều trẻ em trên thế giới hiện nay. </a:t>
            </a:r>
          </a:p>
        </p:txBody>
      </p:sp>
      <p:sp>
        <p:nvSpPr>
          <p:cNvPr id="7" name="Text Box 23"/>
          <p:cNvSpPr txBox="1">
            <a:spLocks noChangeArrowheads="1"/>
          </p:cNvSpPr>
          <p:nvPr/>
        </p:nvSpPr>
        <p:spPr bwMode="auto">
          <a:xfrm>
            <a:off x="4486274" y="3224806"/>
            <a:ext cx="3495675" cy="3108543"/>
          </a:xfrm>
          <a:prstGeom prst="rect">
            <a:avLst/>
          </a:prstGeom>
          <a:solidFill>
            <a:schemeClr val="accent6">
              <a:lumMod val="40000"/>
              <a:lumOff val="60000"/>
            </a:schemeClr>
          </a:solidFill>
          <a:ln w="9525">
            <a:noFill/>
            <a:miter lim="800000"/>
            <a:headEnd/>
            <a:tailEnd/>
          </a:ln>
          <a:effectLst/>
        </p:spPr>
        <p:txBody>
          <a:bodyPr wrap="square">
            <a:spAutoFit/>
          </a:bodyPr>
          <a:lstStyle/>
          <a:p>
            <a:pPr marL="457200" indent="-457200" algn="just">
              <a:spcBef>
                <a:spcPct val="50000"/>
              </a:spcBef>
              <a:buFont typeface="Wingdings" panose="05000000000000000000" pitchFamily="2" charset="2"/>
              <a:buChar char="v"/>
            </a:pPr>
            <a:r>
              <a:rPr lang="en-US" sz="2800" b="1" dirty="0" err="1" smtClean="0">
                <a:solidFill>
                  <a:prstClr val="black"/>
                </a:solidFill>
                <a:latin typeface="Times New Roman" pitchFamily="18" charset="0"/>
                <a:cs typeface="Times New Roman" pitchFamily="18" charset="0"/>
                <a:sym typeface="Wingdings" pitchFamily="2" charset="2"/>
              </a:rPr>
              <a:t>Cơ</a:t>
            </a:r>
            <a:r>
              <a:rPr lang="en-US" sz="2800" b="1" dirty="0" smtClean="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hội: </a:t>
            </a:r>
            <a:r>
              <a:rPr lang="en-US" sz="2800" dirty="0">
                <a:solidFill>
                  <a:prstClr val="black"/>
                </a:solidFill>
                <a:latin typeface="Times New Roman" pitchFamily="18" charset="0"/>
                <a:cs typeface="Times New Roman" pitchFamily="18" charset="0"/>
                <a:sym typeface="Wingdings" pitchFamily="2" charset="2"/>
              </a:rPr>
              <a:t>Khẳng định những điều kiện thuận lợi cơ bản để cộng đồng quốc tế có thể đẩy mạnh việc chăm sóc, bảo vệ trẻ em</a:t>
            </a:r>
            <a:r>
              <a:rPr lang="en-US" sz="2800" dirty="0">
                <a:solidFill>
                  <a:prstClr val="black"/>
                </a:solidFill>
                <a:latin typeface="Times New Roman" pitchFamily="18" charset="0"/>
                <a:cs typeface="Times New Roman" pitchFamily="18" charset="0"/>
                <a:sym typeface="Wingdings" pitchFamily="2" charset="2"/>
              </a:rPr>
              <a:t>. </a:t>
            </a:r>
            <a:endParaRPr lang="vi-VN" sz="2800" dirty="0" smtClean="0">
              <a:solidFill>
                <a:prstClr val="black"/>
              </a:solidFill>
              <a:latin typeface="Times New Roman" pitchFamily="18" charset="0"/>
              <a:cs typeface="Times New Roman" pitchFamily="18" charset="0"/>
              <a:sym typeface="Wingdings" pitchFamily="2" charset="2"/>
            </a:endParaRPr>
          </a:p>
        </p:txBody>
      </p:sp>
      <p:sp>
        <p:nvSpPr>
          <p:cNvPr id="8" name="Text Box 24"/>
          <p:cNvSpPr txBox="1">
            <a:spLocks noChangeArrowheads="1"/>
          </p:cNvSpPr>
          <p:nvPr/>
        </p:nvSpPr>
        <p:spPr bwMode="auto">
          <a:xfrm>
            <a:off x="8458199" y="3274943"/>
            <a:ext cx="3590923" cy="3108543"/>
          </a:xfrm>
          <a:prstGeom prst="rect">
            <a:avLst/>
          </a:prstGeom>
          <a:solidFill>
            <a:schemeClr val="accent2">
              <a:lumMod val="40000"/>
              <a:lumOff val="60000"/>
            </a:schemeClr>
          </a:solidFill>
          <a:ln w="9525">
            <a:noFill/>
            <a:miter lim="800000"/>
            <a:headEnd/>
            <a:tailEnd/>
          </a:ln>
          <a:effectLst/>
        </p:spPr>
        <p:txBody>
          <a:bodyPr wrap="square">
            <a:spAutoFit/>
          </a:bodyPr>
          <a:lstStyle/>
          <a:p>
            <a:pPr marL="457200" indent="-457200" algn="just">
              <a:spcBef>
                <a:spcPct val="50000"/>
              </a:spcBef>
              <a:buFont typeface="Wingdings" panose="05000000000000000000" pitchFamily="2" charset="2"/>
              <a:buChar char="v"/>
            </a:pPr>
            <a:r>
              <a:rPr lang="en-US" sz="2800" b="1" dirty="0" err="1" smtClean="0">
                <a:solidFill>
                  <a:prstClr val="black"/>
                </a:solidFill>
                <a:latin typeface="Times New Roman" pitchFamily="18" charset="0"/>
                <a:cs typeface="Times New Roman" pitchFamily="18" charset="0"/>
                <a:sym typeface="Wingdings" pitchFamily="2" charset="2"/>
              </a:rPr>
              <a:t>Nhiệm</a:t>
            </a:r>
            <a:r>
              <a:rPr lang="en-US" sz="2800" b="1" dirty="0" smtClean="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vụ: </a:t>
            </a:r>
            <a:r>
              <a:rPr lang="en-US" sz="2800" dirty="0">
                <a:solidFill>
                  <a:prstClr val="black"/>
                </a:solidFill>
                <a:latin typeface="Times New Roman" pitchFamily="18" charset="0"/>
                <a:cs typeface="Times New Roman" pitchFamily="18" charset="0"/>
                <a:sym typeface="Wingdings" pitchFamily="2" charset="2"/>
              </a:rPr>
              <a:t>Xác định nhiệm vụ cụ thể mà từng quốc gia và cả cộng đồng quốc tế cần làm vì sự sống còn, phát triển của trẻ </a:t>
            </a:r>
            <a:r>
              <a:rPr lang="en-US" sz="2800" dirty="0" err="1">
                <a:solidFill>
                  <a:prstClr val="black"/>
                </a:solidFill>
                <a:latin typeface="Times New Roman" pitchFamily="18" charset="0"/>
                <a:cs typeface="Times New Roman" pitchFamily="18" charset="0"/>
                <a:sym typeface="Wingdings" pitchFamily="2" charset="2"/>
              </a:rPr>
              <a:t>em</a:t>
            </a:r>
            <a:r>
              <a:rPr lang="en-US" sz="2800" dirty="0" smtClean="0">
                <a:solidFill>
                  <a:prstClr val="black"/>
                </a:solidFill>
                <a:latin typeface="Times New Roman" pitchFamily="18" charset="0"/>
                <a:cs typeface="Times New Roman" pitchFamily="18" charset="0"/>
                <a:sym typeface="Wingdings" pitchFamily="2" charset="2"/>
              </a:rPr>
              <a:t>.</a:t>
            </a:r>
            <a:endParaRPr lang="vi-VN" sz="2800" dirty="0">
              <a:solidFill>
                <a:prstClr val="black"/>
              </a:solidFill>
              <a:latin typeface="Times New Roman" pitchFamily="18" charset="0"/>
              <a:cs typeface="Times New Roman" pitchFamily="18" charset="0"/>
              <a:sym typeface="Wingdings" pitchFamily="2" charset="2"/>
            </a:endParaRPr>
          </a:p>
        </p:txBody>
      </p:sp>
      <p:pic>
        <p:nvPicPr>
          <p:cNvPr id="10" name="Picture 9"/>
          <p:cNvPicPr>
            <a:picLocks noChangeAspect="1"/>
          </p:cNvPicPr>
          <p:nvPr/>
        </p:nvPicPr>
        <p:blipFill>
          <a:blip r:embed="rId2"/>
          <a:stretch>
            <a:fillRect/>
          </a:stretch>
        </p:blipFill>
        <p:spPr>
          <a:xfrm>
            <a:off x="4331822" y="19050"/>
            <a:ext cx="3414056" cy="1304657"/>
          </a:xfrm>
          <a:prstGeom prst="rect">
            <a:avLst/>
          </a:prstGeom>
        </p:spPr>
      </p:pic>
      <p:cxnSp>
        <p:nvCxnSpPr>
          <p:cNvPr id="12" name="Straight Arrow Connector 11"/>
          <p:cNvCxnSpPr>
            <a:stCxn id="5" idx="2"/>
            <a:endCxn id="6" idx="0"/>
          </p:cNvCxnSpPr>
          <p:nvPr/>
        </p:nvCxnSpPr>
        <p:spPr>
          <a:xfrm flipH="1">
            <a:off x="2181225" y="2862053"/>
            <a:ext cx="3857625" cy="362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7" idx="0"/>
          </p:cNvCxnSpPr>
          <p:nvPr/>
        </p:nvCxnSpPr>
        <p:spPr>
          <a:xfrm>
            <a:off x="6038850" y="2862053"/>
            <a:ext cx="195262" cy="36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8" idx="0"/>
          </p:cNvCxnSpPr>
          <p:nvPr/>
        </p:nvCxnSpPr>
        <p:spPr>
          <a:xfrm>
            <a:off x="6038850" y="2862053"/>
            <a:ext cx="4214811" cy="412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8894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3086180" y="1859340"/>
            <a:ext cx="6667339" cy="1569660"/>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II.</a:t>
            </a:r>
          </a:p>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ĐỌC – HIỂU VĂN BẢN</a:t>
            </a:r>
            <a:endPar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35996265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pic>
        <p:nvPicPr>
          <p:cNvPr id="6" name="Picture 5"/>
          <p:cNvPicPr>
            <a:picLocks noChangeAspect="1"/>
          </p:cNvPicPr>
          <p:nvPr/>
        </p:nvPicPr>
        <p:blipFill>
          <a:blip r:embed="rId3"/>
          <a:stretch>
            <a:fillRect/>
          </a:stretch>
        </p:blipFill>
        <p:spPr>
          <a:xfrm>
            <a:off x="4089461" y="0"/>
            <a:ext cx="5880169" cy="1447800"/>
          </a:xfrm>
          <a:prstGeom prst="rect">
            <a:avLst/>
          </a:prstGeom>
        </p:spPr>
      </p:pic>
      <p:sp>
        <p:nvSpPr>
          <p:cNvPr id="7" name="Text Box 14"/>
          <p:cNvSpPr txBox="1">
            <a:spLocks noChangeArrowheads="1"/>
          </p:cNvSpPr>
          <p:nvPr/>
        </p:nvSpPr>
        <p:spPr bwMode="auto">
          <a:xfrm>
            <a:off x="2552700" y="1447800"/>
            <a:ext cx="8362950" cy="1200329"/>
          </a:xfrm>
          <a:prstGeom prst="rect">
            <a:avLst/>
          </a:prstGeom>
          <a:solidFill>
            <a:schemeClr val="bg1">
              <a:alpha val="54000"/>
            </a:schemeClr>
          </a:solidFill>
          <a:ln w="9525">
            <a:solidFill>
              <a:schemeClr val="tx1"/>
            </a:solidFill>
            <a:miter lim="800000"/>
            <a:headEnd/>
            <a:tailEnd/>
          </a:ln>
          <a:effectLst/>
        </p:spPr>
        <p:txBody>
          <a:bodyPr wrap="square">
            <a:spAutoFit/>
          </a:bodyPr>
          <a:lstStyle/>
          <a:p>
            <a:pPr algn="just">
              <a:spcBef>
                <a:spcPct val="50000"/>
              </a:spcBef>
            </a:pPr>
            <a:r>
              <a:rPr lang="vi-VN" sz="3600" dirty="0" smtClean="0">
                <a:solidFill>
                  <a:prstClr val="black"/>
                </a:solidFill>
                <a:latin typeface="Times New Roman" pitchFamily="18" charset="0"/>
                <a:cs typeface="Times New Roman" pitchFamily="18" charset="0"/>
              </a:rPr>
              <a:t>1. </a:t>
            </a:r>
            <a:r>
              <a:rPr lang="en-US" sz="3600" dirty="0" smtClean="0">
                <a:solidFill>
                  <a:prstClr val="black"/>
                </a:solidFill>
                <a:latin typeface="Times New Roman" pitchFamily="18" charset="0"/>
                <a:cs typeface="Times New Roman" pitchFamily="18" charset="0"/>
              </a:rPr>
              <a:t>Ở </a:t>
            </a:r>
            <a:r>
              <a:rPr lang="en-US" sz="3600" dirty="0">
                <a:solidFill>
                  <a:prstClr val="black"/>
                </a:solidFill>
                <a:latin typeface="Times New Roman" pitchFamily="18" charset="0"/>
                <a:cs typeface="Times New Roman" pitchFamily="18" charset="0"/>
              </a:rPr>
              <a:t>phần “Sự thách thức</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đã</a:t>
            </a:r>
            <a:r>
              <a:rPr lang="en-US" sz="3600" dirty="0" smtClean="0">
                <a:solidFill>
                  <a:prstClr val="black"/>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nêu lên thực tế cuộc sống của trẻ em trên thế giới ra sao</a:t>
            </a:r>
            <a:r>
              <a:rPr lang="en-US" sz="3600" dirty="0">
                <a:solidFill>
                  <a:prstClr val="black"/>
                </a:solidFill>
                <a:latin typeface="Times New Roman" pitchFamily="18" charset="0"/>
                <a:cs typeface="Times New Roman" pitchFamily="18" charset="0"/>
              </a:rPr>
              <a:t>? </a:t>
            </a:r>
          </a:p>
        </p:txBody>
      </p:sp>
      <p:sp>
        <p:nvSpPr>
          <p:cNvPr id="8" name="Text Box 14"/>
          <p:cNvSpPr txBox="1">
            <a:spLocks noChangeArrowheads="1"/>
          </p:cNvSpPr>
          <p:nvPr/>
        </p:nvSpPr>
        <p:spPr bwMode="auto">
          <a:xfrm>
            <a:off x="3905250" y="3066871"/>
            <a:ext cx="8286750" cy="1200329"/>
          </a:xfrm>
          <a:prstGeom prst="rect">
            <a:avLst/>
          </a:prstGeom>
          <a:solidFill>
            <a:schemeClr val="bg1">
              <a:alpha val="54000"/>
            </a:schemeClr>
          </a:solidFill>
          <a:ln w="9525">
            <a:solidFill>
              <a:schemeClr val="tx1"/>
            </a:solidFill>
            <a:miter lim="800000"/>
            <a:headEnd/>
            <a:tailEnd/>
          </a:ln>
          <a:effectLst/>
        </p:spPr>
        <p:txBody>
          <a:bodyPr wrap="square">
            <a:spAutoFit/>
          </a:bodyPr>
          <a:lstStyle/>
          <a:p>
            <a:pPr algn="just">
              <a:spcBef>
                <a:spcPct val="50000"/>
              </a:spcBef>
            </a:pPr>
            <a:r>
              <a:rPr lang="vi-VN" sz="3600" dirty="0" smtClean="0">
                <a:solidFill>
                  <a:prstClr val="black"/>
                </a:solidFill>
                <a:latin typeface="Times New Roman" pitchFamily="18" charset="0"/>
                <a:cs typeface="Times New Roman" pitchFamily="18" charset="0"/>
              </a:rPr>
              <a:t>2. </a:t>
            </a:r>
            <a:r>
              <a:rPr lang="en-US" sz="3600" dirty="0" err="1" smtClean="0">
                <a:solidFill>
                  <a:prstClr val="black"/>
                </a:solidFill>
                <a:latin typeface="Times New Roman" pitchFamily="18" charset="0"/>
                <a:cs typeface="Times New Roman" pitchFamily="18" charset="0"/>
              </a:rPr>
              <a:t>Nhận</a:t>
            </a:r>
            <a:r>
              <a:rPr lang="en-US" sz="3600" dirty="0" smtClean="0">
                <a:solidFill>
                  <a:prstClr val="black"/>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thức, tình cảm của em khi đọc phần này như thế nào?</a:t>
            </a:r>
          </a:p>
        </p:txBody>
      </p:sp>
    </p:spTree>
    <p:extLst>
      <p:ext uri="{BB962C8B-B14F-4D97-AF65-F5344CB8AC3E}">
        <p14:creationId xmlns:p14="http://schemas.microsoft.com/office/powerpoint/2010/main" val="1630194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9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1139</Words>
  <Application>Microsoft Office PowerPoint</Application>
  <PresentationFormat>Widescreen</PresentationFormat>
  <Paragraphs>100</Paragraphs>
  <Slides>26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23</cp:revision>
  <dcterms:created xsi:type="dcterms:W3CDTF">2021-08-18T14:21:43Z</dcterms:created>
  <dcterms:modified xsi:type="dcterms:W3CDTF">2021-08-19T04:18:47Z</dcterms:modified>
</cp:coreProperties>
</file>