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7" r:id="rId6"/>
    <p:sldId id="262" r:id="rId7"/>
    <p:sldId id="263" r:id="rId8"/>
    <p:sldId id="264" r:id="rId9"/>
    <p:sldId id="261" r:id="rId10"/>
    <p:sldId id="268" r:id="rId11"/>
    <p:sldId id="265" r:id="rId12"/>
    <p:sldId id="266"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60" r:id="rId32"/>
    <p:sldId id="287" r:id="rId33"/>
  </p:sldIdLst>
  <p:sldSz cx="18288000" cy="10287000"/>
  <p:notesSz cx="6858000" cy="9144000"/>
  <p:embeddedFontLs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1"/>
    <a:srgbClr val="E8F4F8"/>
    <a:srgbClr val="FDE8D7"/>
    <a:srgbClr val="FEF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5.jpeg"/><Relationship Id="rId4" Type="http://schemas.openxmlformats.org/officeDocument/2006/relationships/image" Target="../media/image36.pn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51.jpeg"/><Relationship Id="rId4" Type="http://schemas.openxmlformats.org/officeDocument/2006/relationships/image" Target="../media/image36.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9.svg"/><Relationship Id="rId7"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2.svg"/><Relationship Id="rId7" Type="http://schemas.openxmlformats.org/officeDocument/2006/relationships/image" Target="../media/image5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37.svg"/><Relationship Id="rId10" Type="http://schemas.openxmlformats.org/officeDocument/2006/relationships/image" Target="../media/image61.png"/><Relationship Id="rId4" Type="http://schemas.openxmlformats.org/officeDocument/2006/relationships/image" Target="../media/image36.png"/><Relationship Id="rId9" Type="http://schemas.openxmlformats.org/officeDocument/2006/relationships/image" Target="../media/image60.sv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8.png"/><Relationship Id="rId5" Type="http://schemas.openxmlformats.org/officeDocument/2006/relationships/image" Target="../media/image6.svg"/><Relationship Id="rId10" Type="http://schemas.openxmlformats.org/officeDocument/2006/relationships/image" Target="../media/image64.png"/><Relationship Id="rId4" Type="http://schemas.openxmlformats.org/officeDocument/2006/relationships/image" Target="../media/image5.png"/><Relationship Id="rId9" Type="http://schemas.openxmlformats.org/officeDocument/2006/relationships/image" Target="../media/image67.sv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9.svg"/><Relationship Id="rId7"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71.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4.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2.svg"/><Relationship Id="rId7" Type="http://schemas.openxmlformats.org/officeDocument/2006/relationships/image" Target="../media/image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4.sv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2.svg"/><Relationship Id="rId7" Type="http://schemas.openxmlformats.org/officeDocument/2006/relationships/image" Target="../media/image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4.sv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9.svg"/><Relationship Id="rId7"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4.svg"/><Relationship Id="rId5" Type="http://schemas.openxmlformats.org/officeDocument/2006/relationships/image" Target="../media/image77.svg"/><Relationship Id="rId10" Type="http://schemas.openxmlformats.org/officeDocument/2006/relationships/image" Target="../media/image3.png"/><Relationship Id="rId4" Type="http://schemas.openxmlformats.org/officeDocument/2006/relationships/image" Target="../media/image76.png"/><Relationship Id="rId9" Type="http://schemas.openxmlformats.org/officeDocument/2006/relationships/image" Target="../media/image58.sv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svg"/><Relationship Id="rId7" Type="http://schemas.openxmlformats.org/officeDocument/2006/relationships/image" Target="../media/image85.svg"/><Relationship Id="rId12" Type="http://schemas.openxmlformats.org/officeDocument/2006/relationships/image" Target="../media/image4.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3.png"/><Relationship Id="rId5" Type="http://schemas.openxmlformats.org/officeDocument/2006/relationships/image" Target="../media/image83.svg"/><Relationship Id="rId10" Type="http://schemas.openxmlformats.org/officeDocument/2006/relationships/image" Target="../media/image10.svg"/><Relationship Id="rId4" Type="http://schemas.openxmlformats.org/officeDocument/2006/relationships/image" Target="../media/image82.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10.sv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svg"/><Relationship Id="rId7" Type="http://schemas.openxmlformats.org/officeDocument/2006/relationships/image" Target="../media/image17.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2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9.svg"/><Relationship Id="rId7"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svg"/><Relationship Id="rId7" Type="http://schemas.openxmlformats.org/officeDocument/2006/relationships/image" Target="../media/image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8833117"/>
            <a:ext cx="1477547" cy="1157872"/>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6091513" y="229387"/>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4027"/>
            <a:ext cx="1508667" cy="1514173"/>
          </a:xfrm>
          <a:custGeom>
            <a:avLst/>
            <a:gdLst/>
            <a:ahLst/>
            <a:cxnLst/>
            <a:rect l="l" t="t" r="r" b="b"/>
            <a:pathLst>
              <a:path w="1508667" h="1514173">
                <a:moveTo>
                  <a:pt x="0" y="0"/>
                </a:moveTo>
                <a:lnTo>
                  <a:pt x="1508667" y="0"/>
                </a:lnTo>
                <a:lnTo>
                  <a:pt x="1508667" y="1514173"/>
                </a:lnTo>
                <a:lnTo>
                  <a:pt x="0" y="15141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B133031A-A2B1-AF86-FB54-E5CB56A8AC00}"/>
              </a:ext>
            </a:extLst>
          </p:cNvPr>
          <p:cNvGrpSpPr/>
          <p:nvPr/>
        </p:nvGrpSpPr>
        <p:grpSpPr>
          <a:xfrm>
            <a:off x="16458704" y="8532771"/>
            <a:ext cx="1551902" cy="1754229"/>
            <a:chOff x="14737092" y="7164216"/>
            <a:chExt cx="1551902" cy="1754229"/>
          </a:xfrm>
        </p:grpSpPr>
        <p:sp>
          <p:nvSpPr>
            <p:cNvPr id="6" name="Freeform 6"/>
            <p:cNvSpPr/>
            <p:nvPr/>
          </p:nvSpPr>
          <p:spPr>
            <a:xfrm>
              <a:off x="14737092" y="7760573"/>
              <a:ext cx="577403" cy="579510"/>
            </a:xfrm>
            <a:custGeom>
              <a:avLst/>
              <a:gdLst/>
              <a:ahLst/>
              <a:cxnLst/>
              <a:rect l="l" t="t" r="r" b="b"/>
              <a:pathLst>
                <a:path w="577403" h="579510">
                  <a:moveTo>
                    <a:pt x="0" y="0"/>
                  </a:moveTo>
                  <a:lnTo>
                    <a:pt x="577403" y="0"/>
                  </a:lnTo>
                  <a:lnTo>
                    <a:pt x="577403" y="579510"/>
                  </a:lnTo>
                  <a:lnTo>
                    <a:pt x="0" y="5795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5508561" y="7164216"/>
              <a:ext cx="780433" cy="783282"/>
            </a:xfrm>
            <a:custGeom>
              <a:avLst/>
              <a:gdLst/>
              <a:ahLst/>
              <a:cxnLst/>
              <a:rect l="l" t="t" r="r" b="b"/>
              <a:pathLst>
                <a:path w="780433" h="783282">
                  <a:moveTo>
                    <a:pt x="0" y="0"/>
                  </a:moveTo>
                  <a:lnTo>
                    <a:pt x="780433" y="0"/>
                  </a:lnTo>
                  <a:lnTo>
                    <a:pt x="780433" y="783282"/>
                  </a:lnTo>
                  <a:lnTo>
                    <a:pt x="0" y="7832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5407045" y="8135163"/>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9" name="TextBox 11">
            <a:extLst>
              <a:ext uri="{FF2B5EF4-FFF2-40B4-BE49-F238E27FC236}">
                <a16:creationId xmlns:a16="http://schemas.microsoft.com/office/drawing/2014/main" id="{F538FB75-D105-D196-DB04-FB0C1675762C}"/>
              </a:ext>
            </a:extLst>
          </p:cNvPr>
          <p:cNvSpPr txBox="1"/>
          <p:nvPr/>
        </p:nvSpPr>
        <p:spPr>
          <a:xfrm>
            <a:off x="605822" y="3540848"/>
            <a:ext cx="17076355" cy="3205301"/>
          </a:xfrm>
          <a:prstGeom prst="rect">
            <a:avLst/>
          </a:prstGeom>
        </p:spPr>
        <p:txBody>
          <a:bodyPr wrap="square" lIns="0" tIns="0" rIns="0" bIns="0" rtlCol="0" anchor="t">
            <a:spAutoFit/>
          </a:bodyPr>
          <a:lstStyle/>
          <a:p>
            <a:pPr algn="ctr">
              <a:lnSpc>
                <a:spcPct val="150000"/>
              </a:lnSpc>
            </a:pPr>
            <a:r>
              <a:rPr lang="en-US" sz="7400" b="1">
                <a:solidFill>
                  <a:schemeClr val="bg2">
                    <a:lumMod val="10000"/>
                  </a:schemeClr>
                </a:solidFill>
                <a:latin typeface="Arial" panose="020B0604020202020204" pitchFamily="34" charset="0"/>
                <a:cs typeface="Arial" panose="020B0604020202020204" pitchFamily="34" charset="0"/>
              </a:rPr>
              <a:t>THÂN MẾN CHÀO </a:t>
            </a:r>
            <a:r>
              <a:rPr lang="en-US" sz="7400" b="1" dirty="0">
                <a:solidFill>
                  <a:schemeClr val="bg2">
                    <a:lumMod val="10000"/>
                  </a:schemeClr>
                </a:solidFill>
                <a:latin typeface="Arial" panose="020B0604020202020204" pitchFamily="34" charset="0"/>
                <a:cs typeface="Arial" panose="020B0604020202020204" pitchFamily="34" charset="0"/>
              </a:rPr>
              <a:t>MỪNG </a:t>
            </a:r>
            <a:r>
              <a:rPr lang="en-US" sz="7400" b="1">
                <a:solidFill>
                  <a:schemeClr val="bg2">
                    <a:lumMod val="10000"/>
                  </a:schemeClr>
                </a:solidFill>
                <a:latin typeface="Arial" panose="020B0604020202020204" pitchFamily="34" charset="0"/>
                <a:cs typeface="Arial" panose="020B0604020202020204" pitchFamily="34" charset="0"/>
              </a:rPr>
              <a:t>CÁC EM ĐẾN VỚI BÀI HỌC HÔM NAY!</a:t>
            </a:r>
            <a:endParaRPr lang="en-US" sz="7400" b="1" dirty="0">
              <a:solidFill>
                <a:schemeClr val="bg2">
                  <a:lumMod val="1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9707702"/>
            <a:ext cx="1752600" cy="504018"/>
          </a:xfrm>
          <a:custGeom>
            <a:avLst/>
            <a:gdLst/>
            <a:ahLst/>
            <a:cxnLst/>
            <a:rect l="l" t="t" r="r" b="b"/>
            <a:pathLst>
              <a:path w="2937850" h="662352">
                <a:moveTo>
                  <a:pt x="0" y="0"/>
                </a:moveTo>
                <a:lnTo>
                  <a:pt x="2937850" y="0"/>
                </a:lnTo>
                <a:lnTo>
                  <a:pt x="2937850" y="662352"/>
                </a:lnTo>
                <a:lnTo>
                  <a:pt x="0" y="6623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9">
            <a:extLst>
              <a:ext uri="{FF2B5EF4-FFF2-40B4-BE49-F238E27FC236}">
                <a16:creationId xmlns:a16="http://schemas.microsoft.com/office/drawing/2014/main" id="{929C21C5-11A4-8949-A995-FABF018A89C0}"/>
              </a:ext>
            </a:extLst>
          </p:cNvPr>
          <p:cNvSpPr/>
          <p:nvPr/>
        </p:nvSpPr>
        <p:spPr>
          <a:xfrm>
            <a:off x="16710812" y="4040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E6D85D0A-EFC5-6CD1-0203-45F536B68B32}"/>
              </a:ext>
            </a:extLst>
          </p:cNvPr>
          <p:cNvGrpSpPr/>
          <p:nvPr/>
        </p:nvGrpSpPr>
        <p:grpSpPr>
          <a:xfrm>
            <a:off x="381001" y="397661"/>
            <a:ext cx="13717240" cy="2704896"/>
            <a:chOff x="359230" y="650764"/>
            <a:chExt cx="13717240" cy="2704896"/>
          </a:xfrm>
        </p:grpSpPr>
        <p:sp>
          <p:nvSpPr>
            <p:cNvPr id="20" name="Line Callout 1 (Border and Accent Bar) 3">
              <a:extLst>
                <a:ext uri="{FF2B5EF4-FFF2-40B4-BE49-F238E27FC236}">
                  <a16:creationId xmlns:a16="http://schemas.microsoft.com/office/drawing/2014/main" id="{762E8CD9-1024-C002-06BB-FEC6BF2059D1}"/>
                </a:ext>
              </a:extLst>
            </p:cNvPr>
            <p:cNvSpPr/>
            <p:nvPr/>
          </p:nvSpPr>
          <p:spPr>
            <a:xfrm>
              <a:off x="359230" y="921526"/>
              <a:ext cx="13182599" cy="2434134"/>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Tổng kết đáp án: </a:t>
              </a:r>
              <a:r>
                <a:rPr lang="vi-VN" sz="4000">
                  <a:solidFill>
                    <a:schemeClr val="tx2">
                      <a:lumMod val="50000"/>
                    </a:schemeClr>
                  </a:solidFill>
                  <a:latin typeface="Arial" panose="020B0604020202020204" pitchFamily="34" charset="0"/>
                  <a:cs typeface="Arial" panose="020B0604020202020204" pitchFamily="34" charset="0"/>
                </a:rPr>
                <a:t>Việc cần làm để thể hiện cách sống tiết kiệm trong sinh hoạt gia đình có thể kể đến như</a:t>
              </a:r>
              <a:r>
                <a:rPr lang="en-US" sz="4000">
                  <a:solidFill>
                    <a:schemeClr val="tx2">
                      <a:lumMod val="50000"/>
                    </a:schemeClr>
                  </a:solidFill>
                  <a:latin typeface="Arial" panose="020B0604020202020204" pitchFamily="34" charset="0"/>
                  <a:cs typeface="Arial" panose="020B0604020202020204" pitchFamily="34" charset="0"/>
                </a:rPr>
                <a:t>:</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21" name="Picture 13">
              <a:extLst>
                <a:ext uri="{FF2B5EF4-FFF2-40B4-BE49-F238E27FC236}">
                  <a16:creationId xmlns:a16="http://schemas.microsoft.com/office/drawing/2014/main" id="{5669892A-5D58-3658-CE8D-818A26A887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07187" y="650764"/>
              <a:ext cx="1069283" cy="1007057"/>
            </a:xfrm>
            <a:prstGeom prst="rect">
              <a:avLst/>
            </a:prstGeom>
          </p:spPr>
        </p:pic>
      </p:grpSp>
      <p:sp>
        <p:nvSpPr>
          <p:cNvPr id="22" name="Rectangle: Rounded Corners 21">
            <a:extLst>
              <a:ext uri="{FF2B5EF4-FFF2-40B4-BE49-F238E27FC236}">
                <a16:creationId xmlns:a16="http://schemas.microsoft.com/office/drawing/2014/main" id="{85FE4A9E-1683-CC86-5C6E-D2353C2FF971}"/>
              </a:ext>
            </a:extLst>
          </p:cNvPr>
          <p:cNvSpPr/>
          <p:nvPr/>
        </p:nvSpPr>
        <p:spPr>
          <a:xfrm>
            <a:off x="533400" y="3543300"/>
            <a:ext cx="5844798" cy="28194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Sử dụng hợp lí các vật dụng khác như bột giặt, kem đánh răng, điện thoại</a:t>
            </a:r>
            <a:endParaRPr lang="vi-VN" sz="3600" i="1">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4F20478-AD01-DC68-0EC0-2238637F7D30}"/>
              </a:ext>
            </a:extLst>
          </p:cNvPr>
          <p:cNvSpPr/>
          <p:nvPr/>
        </p:nvSpPr>
        <p:spPr>
          <a:xfrm>
            <a:off x="6744644" y="3543300"/>
            <a:ext cx="5917868" cy="28194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Chia sẻ, dùng chung một số đồ dùng, vật dụng với người thân trong gia đình</a:t>
            </a:r>
            <a:endParaRPr lang="vi-VN" sz="3600" i="1">
              <a:solidFill>
                <a:schemeClr val="tx1"/>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341DFC43-5D14-8C58-038C-A13FA801B9F9}"/>
              </a:ext>
            </a:extLst>
          </p:cNvPr>
          <p:cNvSpPr/>
          <p:nvPr/>
        </p:nvSpPr>
        <p:spPr>
          <a:xfrm>
            <a:off x="13028958" y="3543300"/>
            <a:ext cx="4725642" cy="28194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Trao đổi/ bán lại những đồ vật cũ không sử dụng đến</a:t>
            </a:r>
          </a:p>
        </p:txBody>
      </p:sp>
      <p:pic>
        <p:nvPicPr>
          <p:cNvPr id="4098" name="Picture 2" descr="Trộn bột giặt với kem đánh răng tiết kiệm cả triệu tiền sơn nhà">
            <a:extLst>
              <a:ext uri="{FF2B5EF4-FFF2-40B4-BE49-F238E27FC236}">
                <a16:creationId xmlns:a16="http://schemas.microsoft.com/office/drawing/2014/main" id="{028A2537-97F6-904E-67A3-D630C3967C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3465" y="6888302"/>
            <a:ext cx="5012267"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Những đồ dùng gia đình nên có trong gia đình có trẻ nhỏ">
            <a:extLst>
              <a:ext uri="{FF2B5EF4-FFF2-40B4-BE49-F238E27FC236}">
                <a16:creationId xmlns:a16="http://schemas.microsoft.com/office/drawing/2014/main" id="{5A5D463B-962A-8280-173E-26C747D165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4308" y="6888302"/>
            <a:ext cx="583854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Quan-ao-cu-nen-lam-gi - HTNC">
            <a:extLst>
              <a:ext uri="{FF2B5EF4-FFF2-40B4-BE49-F238E27FC236}">
                <a16:creationId xmlns:a16="http://schemas.microsoft.com/office/drawing/2014/main" id="{5AED6107-8362-5046-CB54-05E062839F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59707" y="6888302"/>
            <a:ext cx="4239699"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03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outVertical)">
                                      <p:cBhvr>
                                        <p:cTn id="15" dur="500"/>
                                        <p:tgtEl>
                                          <p:spTgt spid="23"/>
                                        </p:tgtEl>
                                      </p:cBhvr>
                                    </p:animEffect>
                                  </p:childTnLst>
                                </p:cTn>
                              </p:par>
                              <p:par>
                                <p:cTn id="16" presetID="16" presetClass="entr" presetSubtype="37"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outVertical)">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16" presetClass="entr" presetSubtype="21" fill="hold" nodeType="withEffect">
                                  <p:stCondLst>
                                    <p:cond delay="0"/>
                                  </p:stCondLst>
                                  <p:childTnLst>
                                    <p:set>
                                      <p:cBhvr>
                                        <p:cTn id="25" dur="1" fill="hold">
                                          <p:stCondLst>
                                            <p:cond delay="0"/>
                                          </p:stCondLst>
                                        </p:cTn>
                                        <p:tgtEl>
                                          <p:spTgt spid="4102"/>
                                        </p:tgtEl>
                                        <p:attrNameLst>
                                          <p:attrName>style.visibility</p:attrName>
                                        </p:attrNameLst>
                                      </p:cBhvr>
                                      <p:to>
                                        <p:strVal val="visible"/>
                                      </p:to>
                                    </p:set>
                                    <p:animEffect transition="in" filter="barn(inVertical)">
                                      <p:cBhvr>
                                        <p:cTn id="2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009257" y="9803014"/>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F55613D7-7519-307F-9A86-EA14EE02628A}"/>
              </a:ext>
            </a:extLst>
          </p:cNvPr>
          <p:cNvGrpSpPr/>
          <p:nvPr/>
        </p:nvGrpSpPr>
        <p:grpSpPr>
          <a:xfrm rot="-348097">
            <a:off x="2871019" y="1574903"/>
            <a:ext cx="12138154" cy="6159331"/>
            <a:chOff x="0" y="0"/>
            <a:chExt cx="3190453" cy="1463594"/>
          </a:xfrm>
        </p:grpSpPr>
        <p:sp>
          <p:nvSpPr>
            <p:cNvPr id="9" name="Freeform 4">
              <a:extLst>
                <a:ext uri="{FF2B5EF4-FFF2-40B4-BE49-F238E27FC236}">
                  <a16:creationId xmlns:a16="http://schemas.microsoft.com/office/drawing/2014/main" id="{AA3D2445-7522-273E-0195-E31C49A4B11C}"/>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B3547D4A-673C-195A-83D6-733EB98D657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2E45F31D-0FB6-C41B-57FA-82AA97FF0A63}"/>
              </a:ext>
            </a:extLst>
          </p:cNvPr>
          <p:cNvSpPr txBox="1"/>
          <p:nvPr/>
        </p:nvSpPr>
        <p:spPr>
          <a:xfrm>
            <a:off x="4310552" y="2680463"/>
            <a:ext cx="9549683" cy="3850541"/>
          </a:xfrm>
          <a:prstGeom prst="rect">
            <a:avLst/>
          </a:prstGeom>
          <a:noFill/>
        </p:spPr>
        <p:txBody>
          <a:bodyPr wrap="square">
            <a:spAutoFit/>
          </a:bodyPr>
          <a:lstStyle/>
          <a:p>
            <a:pPr lvl="0" algn="just">
              <a:lnSpc>
                <a:spcPct val="150000"/>
              </a:lnSpc>
            </a:pPr>
            <a:r>
              <a:rPr lang="vi-VN" sz="4200">
                <a:solidFill>
                  <a:prstClr val="black"/>
                </a:solidFill>
                <a:latin typeface="Arial" panose="020B0604020202020204" pitchFamily="34" charset="0"/>
                <a:ea typeface="Calibri" panose="020F0502020204030204" pitchFamily="34" charset="0"/>
                <a:cs typeface="Arial" panose="020B0604020202020204" pitchFamily="34" charset="0"/>
              </a:rPr>
              <a:t>Sắp xếp, hoàn thành các công việc trong gia đình và thực hiện cách sống tiết kiệm thể hiện sự trưởng thành và trách nhiệm của mỗi cá nhân</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B6BD6C06-F694-DCF8-85A6-9E6A9FA0A107}"/>
              </a:ext>
            </a:extLst>
          </p:cNvPr>
          <p:cNvGrpSpPr/>
          <p:nvPr/>
        </p:nvGrpSpPr>
        <p:grpSpPr>
          <a:xfrm>
            <a:off x="13026334" y="6186960"/>
            <a:ext cx="3841010" cy="2851456"/>
            <a:chOff x="11217486" y="6236755"/>
            <a:chExt cx="3841010" cy="2851456"/>
          </a:xfrm>
        </p:grpSpPr>
        <p:grpSp>
          <p:nvGrpSpPr>
            <p:cNvPr id="13" name="Group 7">
              <a:extLst>
                <a:ext uri="{FF2B5EF4-FFF2-40B4-BE49-F238E27FC236}">
                  <a16:creationId xmlns:a16="http://schemas.microsoft.com/office/drawing/2014/main" id="{954198BB-06F2-F325-3D2F-C176F0B4196D}"/>
                </a:ext>
              </a:extLst>
            </p:cNvPr>
            <p:cNvGrpSpPr/>
            <p:nvPr/>
          </p:nvGrpSpPr>
          <p:grpSpPr>
            <a:xfrm rot="317549">
              <a:off x="11217486" y="6236755"/>
              <a:ext cx="3841010" cy="2851456"/>
              <a:chOff x="43011" y="24107"/>
              <a:chExt cx="767962" cy="648993"/>
            </a:xfrm>
          </p:grpSpPr>
          <p:sp>
            <p:nvSpPr>
              <p:cNvPr id="15" name="Freeform 8">
                <a:extLst>
                  <a:ext uri="{FF2B5EF4-FFF2-40B4-BE49-F238E27FC236}">
                    <a16:creationId xmlns:a16="http://schemas.microsoft.com/office/drawing/2014/main" id="{FFB6407B-1C2F-2859-0D2B-996B8DBB590C}"/>
                  </a:ext>
                </a:extLst>
              </p:cNvPr>
              <p:cNvSpPr/>
              <p:nvPr/>
            </p:nvSpPr>
            <p:spPr>
              <a:xfrm>
                <a:off x="43011" y="24107"/>
                <a:ext cx="767962" cy="586966"/>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75000"/>
                </a:schemeClr>
              </a:solidFill>
              <a:ln w="5715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9">
                <a:extLst>
                  <a:ext uri="{FF2B5EF4-FFF2-40B4-BE49-F238E27FC236}">
                    <a16:creationId xmlns:a16="http://schemas.microsoft.com/office/drawing/2014/main" id="{883547B5-4AE4-ECA2-9A4D-8592C7A3328C}"/>
                  </a:ext>
                </a:extLst>
              </p:cNvPr>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7A73E176-5BE5-C090-2557-A1B120254B16}"/>
                </a:ext>
              </a:extLst>
            </p:cNvPr>
            <p:cNvSpPr txBox="1"/>
            <p:nvPr/>
          </p:nvSpPr>
          <p:spPr>
            <a:xfrm>
              <a:off x="11575698" y="7095913"/>
              <a:ext cx="3149731"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en-US" sz="5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17" name="Picture 16" descr="A cartoon of a child reading a book&#10;&#10;Description automatically generated">
            <a:extLst>
              <a:ext uri="{FF2B5EF4-FFF2-40B4-BE49-F238E27FC236}">
                <a16:creationId xmlns:a16="http://schemas.microsoft.com/office/drawing/2014/main" id="{E0BE43A6-4A12-307F-916D-6C3E6DB1F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03" y="5979455"/>
            <a:ext cx="4547537" cy="4704987"/>
          </a:xfrm>
          <a:prstGeom prst="rect">
            <a:avLst/>
          </a:prstGeom>
        </p:spPr>
      </p:pic>
      <p:sp>
        <p:nvSpPr>
          <p:cNvPr id="5" name="Freeform 5"/>
          <p:cNvSpPr/>
          <p:nvPr/>
        </p:nvSpPr>
        <p:spPr>
          <a:xfrm>
            <a:off x="13843004" y="459207"/>
            <a:ext cx="1313211" cy="1363828"/>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1940339" y="1581336"/>
            <a:ext cx="1417700" cy="1224283"/>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82632" y="32134"/>
            <a:ext cx="1433155" cy="1353280"/>
          </a:xfrm>
          <a:custGeom>
            <a:avLst/>
            <a:gdLst/>
            <a:ahLst/>
            <a:cxnLst/>
            <a:rect l="l" t="t" r="r" b="b"/>
            <a:pathLst>
              <a:path w="1311285" h="1294596">
                <a:moveTo>
                  <a:pt x="0" y="0"/>
                </a:moveTo>
                <a:lnTo>
                  <a:pt x="1311285" y="0"/>
                </a:lnTo>
                <a:lnTo>
                  <a:pt x="1311285" y="1294596"/>
                </a:lnTo>
                <a:lnTo>
                  <a:pt x="0" y="12945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7009545" y="32134"/>
            <a:ext cx="1508668" cy="1514174"/>
          </a:xfrm>
          <a:custGeom>
            <a:avLst/>
            <a:gdLst/>
            <a:ahLst/>
            <a:cxnLst/>
            <a:rect l="l" t="t" r="r" b="b"/>
            <a:pathLst>
              <a:path w="2011557" h="2018898">
                <a:moveTo>
                  <a:pt x="0" y="0"/>
                </a:moveTo>
                <a:lnTo>
                  <a:pt x="2011556" y="0"/>
                </a:lnTo>
                <a:lnTo>
                  <a:pt x="2011556" y="2018898"/>
                </a:lnTo>
                <a:lnTo>
                  <a:pt x="0" y="2018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59EBB9C6-7FDE-A9D3-9819-E6A618F3ACB3}"/>
              </a:ext>
            </a:extLst>
          </p:cNvPr>
          <p:cNvGrpSpPr/>
          <p:nvPr/>
        </p:nvGrpSpPr>
        <p:grpSpPr>
          <a:xfrm>
            <a:off x="152400" y="8831586"/>
            <a:ext cx="1013079" cy="1409700"/>
            <a:chOff x="14737091" y="7164216"/>
            <a:chExt cx="1551902" cy="1754228"/>
          </a:xfrm>
        </p:grpSpPr>
        <p:sp>
          <p:nvSpPr>
            <p:cNvPr id="8" name="Freeform 8"/>
            <p:cNvSpPr/>
            <p:nvPr/>
          </p:nvSpPr>
          <p:spPr>
            <a:xfrm>
              <a:off x="14737091" y="7760573"/>
              <a:ext cx="577402" cy="579510"/>
            </a:xfrm>
            <a:custGeom>
              <a:avLst/>
              <a:gdLst/>
              <a:ahLst/>
              <a:cxnLst/>
              <a:rect l="l" t="t" r="r" b="b"/>
              <a:pathLst>
                <a:path w="769870" h="772680">
                  <a:moveTo>
                    <a:pt x="0" y="0"/>
                  </a:moveTo>
                  <a:lnTo>
                    <a:pt x="769870" y="0"/>
                  </a:lnTo>
                  <a:lnTo>
                    <a:pt x="769870" y="772680"/>
                  </a:lnTo>
                  <a:lnTo>
                    <a:pt x="0" y="772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5508560" y="7164216"/>
              <a:ext cx="780433" cy="783281"/>
            </a:xfrm>
            <a:custGeom>
              <a:avLst/>
              <a:gdLst/>
              <a:ahLst/>
              <a:cxnLst/>
              <a:rect l="l" t="t" r="r" b="b"/>
              <a:pathLst>
                <a:path w="1040578" h="1044375">
                  <a:moveTo>
                    <a:pt x="0" y="0"/>
                  </a:moveTo>
                  <a:lnTo>
                    <a:pt x="1040578" y="0"/>
                  </a:lnTo>
                  <a:lnTo>
                    <a:pt x="1040578" y="1044376"/>
                  </a:lnTo>
                  <a:lnTo>
                    <a:pt x="0" y="1044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5407045" y="8135163"/>
              <a:ext cx="780433" cy="783281"/>
            </a:xfrm>
            <a:custGeom>
              <a:avLst/>
              <a:gdLst/>
              <a:ahLst/>
              <a:cxnLst/>
              <a:rect l="l" t="t" r="r" b="b"/>
              <a:pathLst>
                <a:path w="1040578" h="1044375">
                  <a:moveTo>
                    <a:pt x="0" y="0"/>
                  </a:moveTo>
                  <a:lnTo>
                    <a:pt x="1040577" y="0"/>
                  </a:lnTo>
                  <a:lnTo>
                    <a:pt x="1040577" y="1044376"/>
                  </a:lnTo>
                  <a:lnTo>
                    <a:pt x="0" y="1044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341C46DC-16B0-AD3E-E98D-75B03CABBD5C}"/>
              </a:ext>
            </a:extLst>
          </p:cNvPr>
          <p:cNvSpPr txBox="1"/>
          <p:nvPr/>
        </p:nvSpPr>
        <p:spPr>
          <a:xfrm>
            <a:off x="2590800" y="708774"/>
            <a:ext cx="13106400"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Xác định cách sắp xếp công việc gia đình hợp lí để thực hiện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40F67B9-F7A9-B8BE-52B7-BC21167BEF5D}"/>
              </a:ext>
            </a:extLst>
          </p:cNvPr>
          <p:cNvGrpSpPr/>
          <p:nvPr/>
        </p:nvGrpSpPr>
        <p:grpSpPr>
          <a:xfrm>
            <a:off x="398961" y="2198773"/>
            <a:ext cx="10592403" cy="6030593"/>
            <a:chOff x="-140618" y="2100093"/>
            <a:chExt cx="10592403" cy="6030593"/>
          </a:xfrm>
        </p:grpSpPr>
        <p:grpSp>
          <p:nvGrpSpPr>
            <p:cNvPr id="16" name="Group 15">
              <a:extLst>
                <a:ext uri="{FF2B5EF4-FFF2-40B4-BE49-F238E27FC236}">
                  <a16:creationId xmlns:a16="http://schemas.microsoft.com/office/drawing/2014/main" id="{54C543A8-81A3-CA52-47EA-D58F50340199}"/>
                </a:ext>
              </a:extLst>
            </p:cNvPr>
            <p:cNvGrpSpPr/>
            <p:nvPr/>
          </p:nvGrpSpPr>
          <p:grpSpPr>
            <a:xfrm>
              <a:off x="484120" y="3010546"/>
              <a:ext cx="9967665" cy="5120140"/>
              <a:chOff x="484120" y="3010546"/>
              <a:chExt cx="9967665" cy="5120140"/>
            </a:xfrm>
          </p:grpSpPr>
          <p:sp>
            <p:nvSpPr>
              <p:cNvPr id="18" name="Freeform 3">
                <a:extLst>
                  <a:ext uri="{FF2B5EF4-FFF2-40B4-BE49-F238E27FC236}">
                    <a16:creationId xmlns:a16="http://schemas.microsoft.com/office/drawing/2014/main" id="{5F48CCC9-3762-7FFF-ABD7-5D9E21984A18}"/>
                  </a:ext>
                </a:extLst>
              </p:cNvPr>
              <p:cNvSpPr/>
              <p:nvPr/>
            </p:nvSpPr>
            <p:spPr>
              <a:xfrm>
                <a:off x="484120" y="3010546"/>
                <a:ext cx="9967665" cy="5120140"/>
              </a:xfrm>
              <a:prstGeom prst="wedgeRectCallout">
                <a:avLst>
                  <a:gd name="adj1" fmla="val 59189"/>
                  <a:gd name="adj2" fmla="val 36860"/>
                </a:avLst>
              </a:prstGeom>
              <a:solidFill>
                <a:schemeClr val="accent6">
                  <a:lumMod val="20000"/>
                  <a:lumOff val="80000"/>
                </a:schemeClr>
              </a:solidFill>
              <a:ln>
                <a:solidFill>
                  <a:schemeClr val="accent6">
                    <a:lumMod val="75000"/>
                  </a:schemeClr>
                </a:solidFill>
              </a:ln>
            </p:spPr>
            <p:txBody>
              <a:bodyPr/>
              <a:lstStyle/>
              <a:p>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F0A4404-1FA6-2C58-6B9B-3DE841FBCA94}"/>
                  </a:ext>
                </a:extLst>
              </p:cNvPr>
              <p:cNvSpPr txBox="1"/>
              <p:nvPr/>
            </p:nvSpPr>
            <p:spPr>
              <a:xfrm>
                <a:off x="827245" y="3250076"/>
                <a:ext cx="9281414" cy="4641079"/>
              </a:xfrm>
              <a:prstGeom prst="rect">
                <a:avLst/>
              </a:prstGeom>
              <a:noFill/>
            </p:spPr>
            <p:txBody>
              <a:bodyPr wrap="square">
                <a:spAutoFit/>
              </a:bodyPr>
              <a:lstStyle/>
              <a:p>
                <a:pPr algn="ctr">
                  <a:lnSpc>
                    <a:spcPct val="150000"/>
                  </a:lnSpc>
                </a:pP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HOẠT ĐỘNG NHÓM</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dựa vào gợi ý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tr.40)</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thảo luận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với nhau</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để xác định, bổ sung những cách sắp xếp công việc gia đình hợp lí</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sau đó chia sẻ trước lớp.</a:t>
                </a:r>
                <a:endParaRPr lang="en-US" sz="4000" i="1" dirty="0">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62B3C7BE-03FD-79F9-90BC-26BE7C74C721}"/>
                </a:ext>
              </a:extLst>
            </p:cNvPr>
            <p:cNvPicPr>
              <a:picLocks noChangeAspect="1"/>
            </p:cNvPicPr>
            <p:nvPr/>
          </p:nvPicPr>
          <p:blipFill rotWithShape="1">
            <a:blip r:embed="rId8">
              <a:extLst>
                <a:ext uri="{28A0092B-C50C-407E-A947-70E740481C1C}">
                  <a14:useLocalDpi xmlns:a14="http://schemas.microsoft.com/office/drawing/2010/main" val="0"/>
                </a:ext>
              </a:extLst>
            </a:blip>
            <a:srcRect t="5850" r="65971" b="41170"/>
            <a:stretch/>
          </p:blipFill>
          <p:spPr>
            <a:xfrm rot="20608254">
              <a:off x="-140618" y="2100093"/>
              <a:ext cx="1337957" cy="1712585"/>
            </a:xfrm>
            <a:prstGeom prst="rect">
              <a:avLst/>
            </a:prstGeom>
          </p:spPr>
        </p:pic>
      </p:grpSp>
      <p:pic>
        <p:nvPicPr>
          <p:cNvPr id="20" name="Picture 19" descr="A group of kids sitting around a table&#10;&#10;Description automatically generated with low confidence">
            <a:extLst>
              <a:ext uri="{FF2B5EF4-FFF2-40B4-BE49-F238E27FC236}">
                <a16:creationId xmlns:a16="http://schemas.microsoft.com/office/drawing/2014/main" id="{0EE36268-200E-BA09-0EE2-1006495E35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25659" y="6743700"/>
            <a:ext cx="6692554" cy="351116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9707702"/>
            <a:ext cx="1752600" cy="504018"/>
          </a:xfrm>
          <a:custGeom>
            <a:avLst/>
            <a:gdLst/>
            <a:ahLst/>
            <a:cxnLst/>
            <a:rect l="l" t="t" r="r" b="b"/>
            <a:pathLst>
              <a:path w="2937850" h="662352">
                <a:moveTo>
                  <a:pt x="0" y="0"/>
                </a:moveTo>
                <a:lnTo>
                  <a:pt x="2937850" y="0"/>
                </a:lnTo>
                <a:lnTo>
                  <a:pt x="2937850" y="662352"/>
                </a:lnTo>
                <a:lnTo>
                  <a:pt x="0" y="6623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9">
            <a:extLst>
              <a:ext uri="{FF2B5EF4-FFF2-40B4-BE49-F238E27FC236}">
                <a16:creationId xmlns:a16="http://schemas.microsoft.com/office/drawing/2014/main" id="{929C21C5-11A4-8949-A995-FABF018A89C0}"/>
              </a:ext>
            </a:extLst>
          </p:cNvPr>
          <p:cNvSpPr/>
          <p:nvPr/>
        </p:nvSpPr>
        <p:spPr>
          <a:xfrm>
            <a:off x="16710812" y="4040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E6D85D0A-EFC5-6CD1-0203-45F536B68B32}"/>
              </a:ext>
            </a:extLst>
          </p:cNvPr>
          <p:cNvGrpSpPr/>
          <p:nvPr/>
        </p:nvGrpSpPr>
        <p:grpSpPr>
          <a:xfrm>
            <a:off x="457200" y="668423"/>
            <a:ext cx="15708705" cy="2682244"/>
            <a:chOff x="435429" y="921526"/>
            <a:chExt cx="15708705" cy="2682244"/>
          </a:xfrm>
        </p:grpSpPr>
        <p:sp>
          <p:nvSpPr>
            <p:cNvPr id="20" name="Line Callout 1 (Border and Accent Bar) 3">
              <a:extLst>
                <a:ext uri="{FF2B5EF4-FFF2-40B4-BE49-F238E27FC236}">
                  <a16:creationId xmlns:a16="http://schemas.microsoft.com/office/drawing/2014/main" id="{762E8CD9-1024-C002-06BB-FEC6BF2059D1}"/>
                </a:ext>
              </a:extLst>
            </p:cNvPr>
            <p:cNvSpPr/>
            <p:nvPr/>
          </p:nvSpPr>
          <p:spPr>
            <a:xfrm>
              <a:off x="435429" y="921526"/>
              <a:ext cx="15163800" cy="2434134"/>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Tổng kết đáp án: </a:t>
              </a:r>
              <a:r>
                <a:rPr lang="vi-VN" sz="4000">
                  <a:solidFill>
                    <a:srgbClr val="C00000"/>
                  </a:solidFill>
                  <a:latin typeface="Arial" panose="020B0604020202020204" pitchFamily="34" charset="0"/>
                  <a:cs typeface="Arial" panose="020B0604020202020204" pitchFamily="34" charset="0"/>
                </a:rPr>
                <a:t>Có nhiều cách để sắp xếp công việc gia đình hợp lí, trong đó có thể kể đến một số cách như</a:t>
              </a:r>
              <a:r>
                <a:rPr lang="en-US" sz="400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anose="020B0604020202020204" pitchFamily="34" charset="0"/>
                <a:cs typeface="Arial" panose="020B0604020202020204" pitchFamily="34" charset="0"/>
              </a:endParaRPr>
            </a:p>
          </p:txBody>
        </p:sp>
        <p:pic>
          <p:nvPicPr>
            <p:cNvPr id="21" name="Picture 13">
              <a:extLst>
                <a:ext uri="{FF2B5EF4-FFF2-40B4-BE49-F238E27FC236}">
                  <a16:creationId xmlns:a16="http://schemas.microsoft.com/office/drawing/2014/main" id="{5669892A-5D58-3658-CE8D-818A26A887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74851" y="2596713"/>
              <a:ext cx="1069283" cy="1007057"/>
            </a:xfrm>
            <a:prstGeom prst="rect">
              <a:avLst/>
            </a:prstGeom>
          </p:spPr>
        </p:pic>
      </p:grpSp>
      <p:sp>
        <p:nvSpPr>
          <p:cNvPr id="3" name="Freeform 5">
            <a:extLst>
              <a:ext uri="{FF2B5EF4-FFF2-40B4-BE49-F238E27FC236}">
                <a16:creationId xmlns:a16="http://schemas.microsoft.com/office/drawing/2014/main" id="{5EC51EEB-A495-0D47-6BF4-5206897E237F}"/>
              </a:ext>
            </a:extLst>
          </p:cNvPr>
          <p:cNvSpPr/>
          <p:nvPr/>
        </p:nvSpPr>
        <p:spPr>
          <a:xfrm>
            <a:off x="647700" y="3695700"/>
            <a:ext cx="16992600" cy="6012002"/>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7CEDC60-D430-14C7-F46F-317467C728D9}"/>
              </a:ext>
            </a:extLst>
          </p:cNvPr>
          <p:cNvSpPr txBox="1"/>
          <p:nvPr/>
        </p:nvSpPr>
        <p:spPr>
          <a:xfrm>
            <a:off x="1085850" y="3981197"/>
            <a:ext cx="8305800" cy="5518242"/>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Liệt kê các công việc phải làm trong tuần</a:t>
            </a:r>
            <a:r>
              <a:rPr lang="en-US" sz="40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Sắp xếp thứ tự ưu tiên những công việc cần làm</a:t>
            </a:r>
            <a:r>
              <a:rPr lang="en-US" sz="40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Phân phối thời gian phù hợp cho từng công việc</a:t>
            </a:r>
            <a:r>
              <a:rPr lang="en-US" sz="4000">
                <a:latin typeface="Arial" panose="020B0604020202020204" pitchFamily="34" charset="0"/>
                <a:ea typeface="Calibri" panose="020F0502020204030204" pitchFamily="34" charset="0"/>
                <a:cs typeface="Arial" panose="020B0604020202020204" pitchFamily="34" charset="0"/>
              </a:rPr>
              <a:t>.</a:t>
            </a:r>
          </a:p>
        </p:txBody>
      </p:sp>
      <p:pic>
        <p:nvPicPr>
          <p:cNvPr id="5122" name="Picture 2" descr="Mẫu kế hoạch công việc theo tuần, tháng, năm được dùng phổ biến">
            <a:extLst>
              <a:ext uri="{FF2B5EF4-FFF2-40B4-BE49-F238E27FC236}">
                <a16:creationId xmlns:a16="http://schemas.microsoft.com/office/drawing/2014/main" id="{95B08FFC-8441-B89D-BDF2-D16881B4BB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9800" y="4152900"/>
            <a:ext cx="3424548" cy="2283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Bạn đã biết cách sắp xếp công việc theo thứ tự ưu tiên?">
            <a:extLst>
              <a:ext uri="{FF2B5EF4-FFF2-40B4-BE49-F238E27FC236}">
                <a16:creationId xmlns:a16="http://schemas.microsoft.com/office/drawing/2014/main" id="{803EEBF9-7F29-0C5C-32D1-DC884CB15EE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692498" y="4152900"/>
            <a:ext cx="3424548" cy="2283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5 bước sắp xếp công việc theo thứ tự ưu tiên - Ngân Hàng Thương Mại Cổ Phần  Việt Á">
            <a:extLst>
              <a:ext uri="{FF2B5EF4-FFF2-40B4-BE49-F238E27FC236}">
                <a16:creationId xmlns:a16="http://schemas.microsoft.com/office/drawing/2014/main" id="{756A4BE4-FCAE-A2B4-F498-96E51B23EB4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34814" y="6715245"/>
            <a:ext cx="4331895" cy="2599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86132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right)">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500"/>
                                        <p:tgtEl>
                                          <p:spTgt spid="4">
                                            <p:txEl>
                                              <p:pRg st="1" end="1"/>
                                            </p:txEl>
                                          </p:spTgt>
                                        </p:tgtEl>
                                      </p:cBhvr>
                                    </p:animEffect>
                                  </p:childTnLst>
                                </p:cTn>
                              </p:par>
                              <p:par>
                                <p:cTn id="24" presetID="22" presetClass="entr" presetSubtype="2" fill="hold" nodeType="with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wipe(right)">
                                      <p:cBhvr>
                                        <p:cTn id="26" dur="500"/>
                                        <p:tgtEl>
                                          <p:spTgt spid="51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wipe(left)">
                                      <p:cBhvr>
                                        <p:cTn id="31" dur="500"/>
                                        <p:tgtEl>
                                          <p:spTgt spid="4">
                                            <p:txEl>
                                              <p:pRg st="2" end="2"/>
                                            </p:txEl>
                                          </p:spTgt>
                                        </p:tgtEl>
                                      </p:cBhvr>
                                    </p:animEffect>
                                  </p:childTnLst>
                                </p:cTn>
                              </p:par>
                              <p:par>
                                <p:cTn id="32" presetID="22" presetClass="entr" presetSubtype="2" fill="hold" nodeType="withEffect">
                                  <p:stCondLst>
                                    <p:cond delay="0"/>
                                  </p:stCondLst>
                                  <p:childTnLst>
                                    <p:set>
                                      <p:cBhvr>
                                        <p:cTn id="33" dur="1" fill="hold">
                                          <p:stCondLst>
                                            <p:cond delay="0"/>
                                          </p:stCondLst>
                                        </p:cTn>
                                        <p:tgtEl>
                                          <p:spTgt spid="5126"/>
                                        </p:tgtEl>
                                        <p:attrNameLst>
                                          <p:attrName>style.visibility</p:attrName>
                                        </p:attrNameLst>
                                      </p:cBhvr>
                                      <p:to>
                                        <p:strVal val="visible"/>
                                      </p:to>
                                    </p:set>
                                    <p:animEffect transition="in" filter="wipe(right)">
                                      <p:cBhvr>
                                        <p:cTn id="34"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5E145D01-00A7-4B8F-98CF-D7349C8A75FC}"/>
              </a:ext>
            </a:extLst>
          </p:cNvPr>
          <p:cNvSpPr/>
          <p:nvPr/>
        </p:nvSpPr>
        <p:spPr>
          <a:xfrm>
            <a:off x="647700" y="3695700"/>
            <a:ext cx="16992600" cy="6012002"/>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228600" y="9707702"/>
            <a:ext cx="1752600" cy="504018"/>
          </a:xfrm>
          <a:custGeom>
            <a:avLst/>
            <a:gdLst/>
            <a:ahLst/>
            <a:cxnLst/>
            <a:rect l="l" t="t" r="r" b="b"/>
            <a:pathLst>
              <a:path w="2937850" h="662352">
                <a:moveTo>
                  <a:pt x="0" y="0"/>
                </a:moveTo>
                <a:lnTo>
                  <a:pt x="2937850" y="0"/>
                </a:lnTo>
                <a:lnTo>
                  <a:pt x="2937850" y="662352"/>
                </a:lnTo>
                <a:lnTo>
                  <a:pt x="0" y="6623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9">
            <a:extLst>
              <a:ext uri="{FF2B5EF4-FFF2-40B4-BE49-F238E27FC236}">
                <a16:creationId xmlns:a16="http://schemas.microsoft.com/office/drawing/2014/main" id="{929C21C5-11A4-8949-A995-FABF018A89C0}"/>
              </a:ext>
            </a:extLst>
          </p:cNvPr>
          <p:cNvSpPr/>
          <p:nvPr/>
        </p:nvSpPr>
        <p:spPr>
          <a:xfrm>
            <a:off x="16710812" y="4040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E6D85D0A-EFC5-6CD1-0203-45F536B68B32}"/>
              </a:ext>
            </a:extLst>
          </p:cNvPr>
          <p:cNvGrpSpPr/>
          <p:nvPr/>
        </p:nvGrpSpPr>
        <p:grpSpPr>
          <a:xfrm>
            <a:off x="457200" y="668423"/>
            <a:ext cx="15708705" cy="2682244"/>
            <a:chOff x="435429" y="921526"/>
            <a:chExt cx="15708705" cy="2682244"/>
          </a:xfrm>
        </p:grpSpPr>
        <p:sp>
          <p:nvSpPr>
            <p:cNvPr id="20" name="Line Callout 1 (Border and Accent Bar) 3">
              <a:extLst>
                <a:ext uri="{FF2B5EF4-FFF2-40B4-BE49-F238E27FC236}">
                  <a16:creationId xmlns:a16="http://schemas.microsoft.com/office/drawing/2014/main" id="{762E8CD9-1024-C002-06BB-FEC6BF2059D1}"/>
                </a:ext>
              </a:extLst>
            </p:cNvPr>
            <p:cNvSpPr/>
            <p:nvPr/>
          </p:nvSpPr>
          <p:spPr>
            <a:xfrm>
              <a:off x="435429" y="921526"/>
              <a:ext cx="15163800" cy="2434134"/>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Tổng kết đáp án: </a:t>
              </a:r>
              <a:r>
                <a:rPr lang="vi-VN" sz="4000">
                  <a:solidFill>
                    <a:srgbClr val="C00000"/>
                  </a:solidFill>
                  <a:latin typeface="Arial" panose="020B0604020202020204" pitchFamily="34" charset="0"/>
                  <a:cs typeface="Arial" panose="020B0604020202020204" pitchFamily="34" charset="0"/>
                </a:rPr>
                <a:t>Có nhiều cách để sắp xếp công việc gia đình hợp lí, trong đó có thể kể đến một số cách như</a:t>
              </a:r>
              <a:r>
                <a:rPr lang="en-US" sz="400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anose="020B0604020202020204" pitchFamily="34" charset="0"/>
                <a:cs typeface="Arial" panose="020B0604020202020204" pitchFamily="34" charset="0"/>
              </a:endParaRPr>
            </a:p>
          </p:txBody>
        </p:sp>
        <p:pic>
          <p:nvPicPr>
            <p:cNvPr id="21" name="Picture 13">
              <a:extLst>
                <a:ext uri="{FF2B5EF4-FFF2-40B4-BE49-F238E27FC236}">
                  <a16:creationId xmlns:a16="http://schemas.microsoft.com/office/drawing/2014/main" id="{5669892A-5D58-3658-CE8D-818A26A887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74851" y="2596713"/>
              <a:ext cx="1069283" cy="1007057"/>
            </a:xfrm>
            <a:prstGeom prst="rect">
              <a:avLst/>
            </a:prstGeom>
          </p:spPr>
        </p:pic>
      </p:grpSp>
      <p:sp>
        <p:nvSpPr>
          <p:cNvPr id="4" name="TextBox 3">
            <a:extLst>
              <a:ext uri="{FF2B5EF4-FFF2-40B4-BE49-F238E27FC236}">
                <a16:creationId xmlns:a16="http://schemas.microsoft.com/office/drawing/2014/main" id="{B7CEDC60-D430-14C7-F46F-317467C728D9}"/>
              </a:ext>
            </a:extLst>
          </p:cNvPr>
          <p:cNvSpPr txBox="1"/>
          <p:nvPr/>
        </p:nvSpPr>
        <p:spPr>
          <a:xfrm>
            <a:off x="990600" y="3942580"/>
            <a:ext cx="8763000" cy="5518242"/>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Khi sắp xếp nên kết hợp những việc có thể cùng thực hiện để làm tăng hiệu quả sử dụng thời gian</a:t>
            </a:r>
            <a:r>
              <a:rPr lang="en-US" sz="40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Lưu ý đảm bảo hài hoà giữa thời gian dành cho học tập với thời gian thực hiện các công việc gia đình</a:t>
            </a:r>
            <a:r>
              <a:rPr lang="en-US" sz="4000">
                <a:latin typeface="Arial" panose="020B0604020202020204" pitchFamily="34" charset="0"/>
                <a:ea typeface="Calibri" panose="020F0502020204030204" pitchFamily="34" charset="0"/>
                <a:cs typeface="Arial" panose="020B0604020202020204" pitchFamily="34" charset="0"/>
              </a:rPr>
              <a:t>.</a:t>
            </a:r>
          </a:p>
        </p:txBody>
      </p:sp>
      <p:pic>
        <p:nvPicPr>
          <p:cNvPr id="6146" name="Picture 2" descr="Tầm quan trọng của việc quản lý thời gian - Volunteer for Education">
            <a:extLst>
              <a:ext uri="{FF2B5EF4-FFF2-40B4-BE49-F238E27FC236}">
                <a16:creationId xmlns:a16="http://schemas.microsoft.com/office/drawing/2014/main" id="{ED92CFC3-B1D1-768F-9AA6-55BF59A5E04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87000" y="4059347"/>
            <a:ext cx="4608104" cy="2592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Công việc và gia đình - Đâu là điều quan trọng hơn?">
            <a:extLst>
              <a:ext uri="{FF2B5EF4-FFF2-40B4-BE49-F238E27FC236}">
                <a16:creationId xmlns:a16="http://schemas.microsoft.com/office/drawing/2014/main" id="{A480F978-1208-5EB5-BE12-3C5E8D2083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15800" y="6963670"/>
            <a:ext cx="4762500" cy="2399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22274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right)">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6150"/>
                                        </p:tgtEl>
                                        <p:attrNameLst>
                                          <p:attrName>style.visibility</p:attrName>
                                        </p:attrNameLst>
                                      </p:cBhvr>
                                      <p:to>
                                        <p:strVal val="visible"/>
                                      </p:to>
                                    </p:set>
                                    <p:animEffect transition="in" filter="wipe(right)">
                                      <p:cBhvr>
                                        <p:cTn id="18"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0F826F-3D9D-AC3C-1D78-5129F80117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pic>
        <p:nvPicPr>
          <p:cNvPr id="6" name="Picture 2" descr="5 cách tiết kiệm tiền, riêng cách thứ 5 phải áp dụng ngay vì sắp Tết">
            <a:extLst>
              <a:ext uri="{FF2B5EF4-FFF2-40B4-BE49-F238E27FC236}">
                <a16:creationId xmlns:a16="http://schemas.microsoft.com/office/drawing/2014/main" id="{F40E5F55-2D59-CF5D-44BF-5044065C986F}"/>
              </a:ext>
            </a:extLst>
          </p:cNvPr>
          <p:cNvPicPr>
            <a:picLocks noChangeAspect="1" noChangeArrowheads="1"/>
          </p:cNvPicPr>
          <p:nvPr/>
        </p:nvPicPr>
        <p:blipFill rotWithShape="1">
          <a:blip r:embed="rId2">
            <a:alphaModFix amt="77000"/>
            <a:extLst>
              <a:ext uri="{28A0092B-C50C-407E-A947-70E740481C1C}">
                <a14:useLocalDpi xmlns:a14="http://schemas.microsoft.com/office/drawing/2010/main" val="0"/>
              </a:ext>
            </a:extLst>
          </a:blip>
          <a:srcRect t="7804"/>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4BEAF59-86CF-04FB-0032-BAFABDE5AED5}"/>
              </a:ext>
            </a:extLst>
          </p:cNvPr>
          <p:cNvGrpSpPr/>
          <p:nvPr/>
        </p:nvGrpSpPr>
        <p:grpSpPr>
          <a:xfrm>
            <a:off x="4191001" y="2476500"/>
            <a:ext cx="9829800" cy="5029200"/>
            <a:chOff x="281697" y="-1903638"/>
            <a:chExt cx="9829800" cy="4316730"/>
          </a:xfrm>
        </p:grpSpPr>
        <p:sp>
          <p:nvSpPr>
            <p:cNvPr id="18" name="Round Same Side Corner Rectangle 3">
              <a:extLst>
                <a:ext uri="{FF2B5EF4-FFF2-40B4-BE49-F238E27FC236}">
                  <a16:creationId xmlns:a16="http://schemas.microsoft.com/office/drawing/2014/main" id="{56485695-A578-B8F1-2C05-995A094C8343}"/>
                </a:ext>
              </a:extLst>
            </p:cNvPr>
            <p:cNvSpPr/>
            <p:nvPr/>
          </p:nvSpPr>
          <p:spPr>
            <a:xfrm rot="5400000">
              <a:off x="3038232" y="-4660173"/>
              <a:ext cx="4316730" cy="98298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2160ABD-5DAB-1553-A9DF-AF0B09514904}"/>
                </a:ext>
              </a:extLst>
            </p:cNvPr>
            <p:cNvSpPr txBox="1"/>
            <p:nvPr/>
          </p:nvSpPr>
          <p:spPr>
            <a:xfrm>
              <a:off x="615751" y="-1796509"/>
              <a:ext cx="9237889" cy="4102471"/>
            </a:xfrm>
            <a:prstGeom prst="rect">
              <a:avLst/>
            </a:prstGeom>
            <a:noFill/>
          </p:spPr>
          <p:txBody>
            <a:bodyPr wrap="square" rtlCol="0">
              <a:spAutoFit/>
            </a:bodyPr>
            <a:lstStyle/>
            <a:p>
              <a:pPr algn="ctr">
                <a:lnSpc>
                  <a:spcPct val="150000"/>
                </a:lnSpc>
              </a:pPr>
              <a:r>
                <a:rPr lang="en-US" sz="4800" b="1">
                  <a:solidFill>
                    <a:srgbClr val="C00000"/>
                  </a:solidFill>
                  <a:latin typeface="Arial" panose="020B0604020202020204" pitchFamily="34" charset="0"/>
                  <a:cs typeface="Arial" panose="020B0604020202020204" pitchFamily="34" charset="0"/>
                </a:rPr>
                <a:t>KẾT LUẬN</a:t>
              </a:r>
            </a:p>
            <a:p>
              <a:pPr algn="ctr">
                <a:lnSpc>
                  <a:spcPct val="150000"/>
                </a:lnSpc>
              </a:pPr>
              <a:r>
                <a:rPr lang="vi-VN" sz="4000">
                  <a:latin typeface="Arial" panose="020B0604020202020204" pitchFamily="34" charset="0"/>
                  <a:cs typeface="Arial" panose="020B0604020202020204" pitchFamily="34" charset="0"/>
                </a:rPr>
                <a:t>Thể hiện cách sống tiết kiệm trong sinh hoạt gia đình không chỉ giúp làm tăng của cải vật chất trong gia đình mà còn giúp làm giàu cho xã hội</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8221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C1F62130-5C36-8670-D4A8-508E62CAF7CB}"/>
              </a:ext>
            </a:extLst>
          </p:cNvPr>
          <p:cNvGrpSpPr/>
          <p:nvPr/>
        </p:nvGrpSpPr>
        <p:grpSpPr>
          <a:xfrm>
            <a:off x="-224157" y="9139557"/>
            <a:ext cx="18736314" cy="2468153"/>
            <a:chOff x="0" y="0"/>
            <a:chExt cx="4934667" cy="650049"/>
          </a:xfrm>
        </p:grpSpPr>
        <p:sp>
          <p:nvSpPr>
            <p:cNvPr id="29" name="Freeform 3">
              <a:extLst>
                <a:ext uri="{FF2B5EF4-FFF2-40B4-BE49-F238E27FC236}">
                  <a16:creationId xmlns:a16="http://schemas.microsoft.com/office/drawing/2014/main" id="{1A4F11B8-B384-E9CF-8697-95F344ABEE58}"/>
                </a:ext>
              </a:extLst>
            </p:cNvPr>
            <p:cNvSpPr/>
            <p:nvPr/>
          </p:nvSpPr>
          <p:spPr>
            <a:xfrm>
              <a:off x="0" y="0"/>
              <a:ext cx="4934667" cy="650049"/>
            </a:xfrm>
            <a:custGeom>
              <a:avLst/>
              <a:gdLst/>
              <a:ahLst/>
              <a:cxnLst/>
              <a:rect l="l" t="t" r="r" b="b"/>
              <a:pathLst>
                <a:path w="4934667" h="650049">
                  <a:moveTo>
                    <a:pt x="0" y="0"/>
                  </a:moveTo>
                  <a:lnTo>
                    <a:pt x="4934667" y="0"/>
                  </a:lnTo>
                  <a:lnTo>
                    <a:pt x="4934667" y="650049"/>
                  </a:lnTo>
                  <a:lnTo>
                    <a:pt x="0" y="650049"/>
                  </a:lnTo>
                  <a:close/>
                </a:path>
              </a:pathLst>
            </a:custGeom>
            <a:solidFill>
              <a:srgbClr val="C1A39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4">
              <a:extLst>
                <a:ext uri="{FF2B5EF4-FFF2-40B4-BE49-F238E27FC236}">
                  <a16:creationId xmlns:a16="http://schemas.microsoft.com/office/drawing/2014/main" id="{088B2AAF-1F5C-9EB9-7007-8522916FE310}"/>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1" name="Group 5">
            <a:extLst>
              <a:ext uri="{FF2B5EF4-FFF2-40B4-BE49-F238E27FC236}">
                <a16:creationId xmlns:a16="http://schemas.microsoft.com/office/drawing/2014/main" id="{E3FB8CA3-4437-1296-11B8-2BEF1EBC2555}"/>
              </a:ext>
            </a:extLst>
          </p:cNvPr>
          <p:cNvGrpSpPr/>
          <p:nvPr/>
        </p:nvGrpSpPr>
        <p:grpSpPr>
          <a:xfrm>
            <a:off x="1409700" y="800100"/>
            <a:ext cx="15468600" cy="7391400"/>
            <a:chOff x="1" y="-1"/>
            <a:chExt cx="18628314" cy="8798554"/>
          </a:xfrm>
        </p:grpSpPr>
        <p:sp>
          <p:nvSpPr>
            <p:cNvPr id="32" name="Freeform 6">
              <a:extLst>
                <a:ext uri="{FF2B5EF4-FFF2-40B4-BE49-F238E27FC236}">
                  <a16:creationId xmlns:a16="http://schemas.microsoft.com/office/drawing/2014/main" id="{E3D7C71B-DD99-F663-ED3A-A3FB989B20C8}"/>
                </a:ext>
              </a:extLst>
            </p:cNvPr>
            <p:cNvSpPr/>
            <p:nvPr/>
          </p:nvSpPr>
          <p:spPr>
            <a:xfrm rot="5400000">
              <a:off x="2381882" y="-2381882"/>
              <a:ext cx="8798553" cy="13562316"/>
            </a:xfrm>
            <a:custGeom>
              <a:avLst/>
              <a:gdLst/>
              <a:ahLst/>
              <a:cxnLst/>
              <a:rect l="l" t="t" r="r" b="b"/>
              <a:pathLst>
                <a:path w="8798553" h="13562316">
                  <a:moveTo>
                    <a:pt x="0" y="0"/>
                  </a:moveTo>
                  <a:lnTo>
                    <a:pt x="8798553" y="0"/>
                  </a:lnTo>
                  <a:lnTo>
                    <a:pt x="8798553" y="13562317"/>
                  </a:lnTo>
                  <a:lnTo>
                    <a:pt x="0" y="13562317"/>
                  </a:lnTo>
                  <a:lnTo>
                    <a:pt x="0" y="0"/>
                  </a:lnTo>
                  <a:close/>
                </a:path>
              </a:pathLst>
            </a:custGeom>
            <a:blipFill>
              <a:blip r:embed="rId2">
                <a:duotone>
                  <a:schemeClr val="bg2">
                    <a:shade val="45000"/>
                    <a:satMod val="135000"/>
                  </a:schemeClr>
                  <a:prstClr val="white"/>
                </a:duotone>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Freeform 7">
              <a:extLst>
                <a:ext uri="{FF2B5EF4-FFF2-40B4-BE49-F238E27FC236}">
                  <a16:creationId xmlns:a16="http://schemas.microsoft.com/office/drawing/2014/main" id="{50516A5C-634B-7B3A-C64B-EA29C2F3CE16}"/>
                </a:ext>
              </a:extLst>
            </p:cNvPr>
            <p:cNvSpPr/>
            <p:nvPr/>
          </p:nvSpPr>
          <p:spPr>
            <a:xfrm rot="5400000">
              <a:off x="7447880" y="-2381882"/>
              <a:ext cx="8798553" cy="13562316"/>
            </a:xfrm>
            <a:custGeom>
              <a:avLst/>
              <a:gdLst/>
              <a:ahLst/>
              <a:cxnLst/>
              <a:rect l="l" t="t" r="r" b="b"/>
              <a:pathLst>
                <a:path w="8798553" h="13562316">
                  <a:moveTo>
                    <a:pt x="0" y="0"/>
                  </a:moveTo>
                  <a:lnTo>
                    <a:pt x="8798553" y="0"/>
                  </a:lnTo>
                  <a:lnTo>
                    <a:pt x="8798553" y="13562317"/>
                  </a:lnTo>
                  <a:lnTo>
                    <a:pt x="0" y="13562317"/>
                  </a:lnTo>
                  <a:lnTo>
                    <a:pt x="0" y="0"/>
                  </a:lnTo>
                  <a:close/>
                </a:path>
              </a:pathLst>
            </a:custGeom>
            <a:blipFill>
              <a:blip r:embed="rId2">
                <a:duotone>
                  <a:schemeClr val="bg2">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7" name="TextBox 20">
            <a:extLst>
              <a:ext uri="{FF2B5EF4-FFF2-40B4-BE49-F238E27FC236}">
                <a16:creationId xmlns:a16="http://schemas.microsoft.com/office/drawing/2014/main" id="{00A9F810-CD2E-15EC-A430-DC5431036B7B}"/>
              </a:ext>
            </a:extLst>
          </p:cNvPr>
          <p:cNvSpPr txBox="1"/>
          <p:nvPr/>
        </p:nvSpPr>
        <p:spPr>
          <a:xfrm>
            <a:off x="2387967" y="2616965"/>
            <a:ext cx="13873444" cy="4382225"/>
          </a:xfrm>
          <a:prstGeom prst="rect">
            <a:avLst/>
          </a:prstGeom>
        </p:spPr>
        <p:txBody>
          <a:bodyPr wrap="square" lIns="0" tIns="0" rIns="0" bIns="0" rtlCol="0" anchor="t">
            <a:spAutoFit/>
          </a:bodyPr>
          <a:lstStyle/>
          <a:p>
            <a:pPr lvl="0" algn="ctr">
              <a:lnSpc>
                <a:spcPct val="150000"/>
              </a:lnSpc>
            </a:pPr>
            <a:r>
              <a:rPr kumimoji="0" lang="en-US" sz="6600" b="1" i="0" u="none" strike="noStrike" kern="1200" cap="none" spc="0" normalizeH="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3 – Củng cố</a:t>
            </a:r>
            <a:r>
              <a:rPr kumimoji="0" lang="en-US" sz="6600" b="1" i="0" u="none" strike="noStrike" kern="1200" cap="none" spc="0" normalizeH="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kiến thức</a:t>
            </a:r>
            <a:r>
              <a:rPr lang="vi-VN" sz="6600" b="1">
                <a:solidFill>
                  <a:srgbClr val="1F497D">
                    <a:lumMod val="50000"/>
                  </a:srgbClr>
                </a:solidFill>
                <a:ea typeface="Calibri" panose="020F0502020204030204" pitchFamily="34" charset="0"/>
                <a:cs typeface="Arial" panose="020B0604020202020204" pitchFamily="34" charset="0"/>
              </a:rPr>
              <a:t>: Lập kế hoạch thực hiện công việc gia đình</a:t>
            </a:r>
            <a:endPar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Freeform 5"/>
          <p:cNvSpPr/>
          <p:nvPr/>
        </p:nvSpPr>
        <p:spPr>
          <a:xfrm>
            <a:off x="15011400" y="7112689"/>
            <a:ext cx="1320138" cy="2095500"/>
          </a:xfrm>
          <a:custGeom>
            <a:avLst/>
            <a:gdLst/>
            <a:ahLst/>
            <a:cxnLst/>
            <a:rect l="l" t="t" r="r" b="b"/>
            <a:pathLst>
              <a:path w="862938" h="1634727">
                <a:moveTo>
                  <a:pt x="0" y="0"/>
                </a:moveTo>
                <a:lnTo>
                  <a:pt x="862938" y="0"/>
                </a:lnTo>
                <a:lnTo>
                  <a:pt x="862938" y="1634727"/>
                </a:lnTo>
                <a:lnTo>
                  <a:pt x="0" y="1634727"/>
                </a:lnTo>
                <a:lnTo>
                  <a:pt x="0" y="0"/>
                </a:lnTo>
                <a:close/>
              </a:path>
            </a:pathLst>
          </a:custGeom>
          <a:blipFill>
            <a:blip r:embed="rId5">
              <a:extLst>
                <a:ext uri="{96DAC541-7B7A-43D3-8B79-37D633B846F1}">
                  <asvg:svgBlip xmlns:asvg="http://schemas.microsoft.com/office/drawing/2016/SVG/main" r:embed="rId6"/>
                </a:ext>
              </a:extLst>
            </a:blip>
            <a:stretch>
              <a:fillRect b="-273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1CA4A839-A691-0680-E111-0B9797110076}"/>
              </a:ext>
            </a:extLst>
          </p:cNvPr>
          <p:cNvGrpSpPr/>
          <p:nvPr/>
        </p:nvGrpSpPr>
        <p:grpSpPr>
          <a:xfrm>
            <a:off x="1278978" y="7180253"/>
            <a:ext cx="1354966" cy="1488041"/>
            <a:chOff x="1771835" y="7194831"/>
            <a:chExt cx="1354966" cy="1488041"/>
          </a:xfrm>
        </p:grpSpPr>
        <p:sp>
          <p:nvSpPr>
            <p:cNvPr id="4" name="Freeform 4"/>
            <p:cNvSpPr/>
            <p:nvPr/>
          </p:nvSpPr>
          <p:spPr>
            <a:xfrm>
              <a:off x="1771835" y="7956281"/>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6"/>
            <p:cNvSpPr/>
            <p:nvPr/>
          </p:nvSpPr>
          <p:spPr>
            <a:xfrm>
              <a:off x="2265365" y="7194831"/>
              <a:ext cx="491954" cy="493750"/>
            </a:xfrm>
            <a:custGeom>
              <a:avLst/>
              <a:gdLst/>
              <a:ahLst/>
              <a:cxnLst/>
              <a:rect l="l" t="t" r="r" b="b"/>
              <a:pathLst>
                <a:path w="491954" h="493750">
                  <a:moveTo>
                    <a:pt x="0" y="0"/>
                  </a:moveTo>
                  <a:lnTo>
                    <a:pt x="491954" y="0"/>
                  </a:lnTo>
                  <a:lnTo>
                    <a:pt x="491954" y="493750"/>
                  </a:lnTo>
                  <a:lnTo>
                    <a:pt x="0" y="493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7"/>
            <p:cNvSpPr/>
            <p:nvPr/>
          </p:nvSpPr>
          <p:spPr>
            <a:xfrm>
              <a:off x="2634847" y="7825827"/>
              <a:ext cx="491954" cy="493750"/>
            </a:xfrm>
            <a:custGeom>
              <a:avLst/>
              <a:gdLst/>
              <a:ahLst/>
              <a:cxnLst/>
              <a:rect l="l" t="t" r="r" b="b"/>
              <a:pathLst>
                <a:path w="491954" h="493750">
                  <a:moveTo>
                    <a:pt x="0" y="0"/>
                  </a:moveTo>
                  <a:lnTo>
                    <a:pt x="491954" y="0"/>
                  </a:lnTo>
                  <a:lnTo>
                    <a:pt x="491954" y="493750"/>
                  </a:lnTo>
                  <a:lnTo>
                    <a:pt x="0" y="493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3073487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387739" y="-103744"/>
            <a:ext cx="862938" cy="1634727"/>
          </a:xfrm>
          <a:custGeom>
            <a:avLst/>
            <a:gdLst/>
            <a:ahLst/>
            <a:cxnLst/>
            <a:rect l="l" t="t" r="r" b="b"/>
            <a:pathLst>
              <a:path w="862938" h="1634727">
                <a:moveTo>
                  <a:pt x="0" y="0"/>
                </a:moveTo>
                <a:lnTo>
                  <a:pt x="862938" y="0"/>
                </a:lnTo>
                <a:lnTo>
                  <a:pt x="862938" y="1634727"/>
                </a:lnTo>
                <a:lnTo>
                  <a:pt x="0" y="1634727"/>
                </a:lnTo>
                <a:lnTo>
                  <a:pt x="0" y="0"/>
                </a:lnTo>
                <a:close/>
              </a:path>
            </a:pathLst>
          </a:custGeom>
          <a:blipFill>
            <a:blip r:embed="rId2">
              <a:extLst>
                <a:ext uri="{96DAC541-7B7A-43D3-8B79-37D633B846F1}">
                  <asvg:svgBlip xmlns:asvg="http://schemas.microsoft.com/office/drawing/2016/SVG/main" r:embed="rId3"/>
                </a:ext>
              </a:extLst>
            </a:blip>
            <a:stretch>
              <a:fillRect b="-27339"/>
            </a:stretch>
          </a:blipFill>
        </p:spPr>
        <p:txBody>
          <a:bodyPr/>
          <a:lstStyle/>
          <a:p>
            <a:endParaRPr lang="en-US">
              <a:latin typeface="Arial" panose="020B0604020202020204" pitchFamily="34" charset="0"/>
              <a:cs typeface="Arial" panose="020B0604020202020204" pitchFamily="34" charset="0"/>
            </a:endParaRPr>
          </a:p>
        </p:txBody>
      </p:sp>
      <p:sp>
        <p:nvSpPr>
          <p:cNvPr id="11" name="Freeform 7">
            <a:extLst>
              <a:ext uri="{FF2B5EF4-FFF2-40B4-BE49-F238E27FC236}">
                <a16:creationId xmlns:a16="http://schemas.microsoft.com/office/drawing/2014/main" id="{D392A1FE-AA8F-5DDC-EA46-77D721E0A08D}"/>
              </a:ext>
            </a:extLst>
          </p:cNvPr>
          <p:cNvSpPr/>
          <p:nvPr/>
        </p:nvSpPr>
        <p:spPr>
          <a:xfrm>
            <a:off x="-8140" y="-19222"/>
            <a:ext cx="1352906" cy="1550205"/>
          </a:xfrm>
          <a:custGeom>
            <a:avLst/>
            <a:gdLst/>
            <a:ahLst/>
            <a:cxnLst/>
            <a:rect l="l" t="t" r="r" b="b"/>
            <a:pathLst>
              <a:path w="1352906" h="1550205">
                <a:moveTo>
                  <a:pt x="0" y="0"/>
                </a:moveTo>
                <a:lnTo>
                  <a:pt x="1352906" y="0"/>
                </a:lnTo>
                <a:lnTo>
                  <a:pt x="1352906" y="1550205"/>
                </a:lnTo>
                <a:lnTo>
                  <a:pt x="0" y="1550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BCCC1D-DA7F-16A0-2EAB-93ED136E82D9}"/>
              </a:ext>
            </a:extLst>
          </p:cNvPr>
          <p:cNvSpPr txBox="1"/>
          <p:nvPr/>
        </p:nvSpPr>
        <p:spPr>
          <a:xfrm>
            <a:off x="1920370" y="615298"/>
            <a:ext cx="14447260"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Xác định những công việc gia đình em cần phải làm trong tuần</a:t>
            </a:r>
          </a:p>
        </p:txBody>
      </p:sp>
      <p:grpSp>
        <p:nvGrpSpPr>
          <p:cNvPr id="15" name="Group 14">
            <a:extLst>
              <a:ext uri="{FF2B5EF4-FFF2-40B4-BE49-F238E27FC236}">
                <a16:creationId xmlns:a16="http://schemas.microsoft.com/office/drawing/2014/main" id="{365952B3-71C9-FCA2-F261-E3DF4A533D08}"/>
              </a:ext>
            </a:extLst>
          </p:cNvPr>
          <p:cNvGrpSpPr/>
          <p:nvPr/>
        </p:nvGrpSpPr>
        <p:grpSpPr>
          <a:xfrm>
            <a:off x="990602" y="2722076"/>
            <a:ext cx="6515100" cy="6949626"/>
            <a:chOff x="-267621" y="2026039"/>
            <a:chExt cx="6515100" cy="6949626"/>
          </a:xfrm>
        </p:grpSpPr>
        <p:sp>
          <p:nvSpPr>
            <p:cNvPr id="16" name="Rectangle: Rounded Corners 15">
              <a:extLst>
                <a:ext uri="{FF2B5EF4-FFF2-40B4-BE49-F238E27FC236}">
                  <a16:creationId xmlns:a16="http://schemas.microsoft.com/office/drawing/2014/main" id="{F301F482-B18E-C83C-E634-8DFDDC69FBD4}"/>
                </a:ext>
              </a:extLst>
            </p:cNvPr>
            <p:cNvSpPr/>
            <p:nvPr/>
          </p:nvSpPr>
          <p:spPr>
            <a:xfrm>
              <a:off x="-267621" y="2310239"/>
              <a:ext cx="6515100" cy="666542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Các em hãy xác định những công việc gia đình em cần phải làm trong tuần dựa theo những gợi ý sau:</a:t>
              </a:r>
              <a:endParaRPr lang="en-US" sz="4000" i="1">
                <a:solidFill>
                  <a:srgbClr val="FF0000"/>
                </a:solidFill>
                <a:latin typeface="Arial" panose="020B0604020202020204" pitchFamily="34" charset="0"/>
                <a:cs typeface="Arial" panose="020B0604020202020204" pitchFamily="34" charset="0"/>
              </a:endParaRPr>
            </a:p>
          </p:txBody>
        </p:sp>
        <p:pic>
          <p:nvPicPr>
            <p:cNvPr id="18" name="Picture 6">
              <a:extLst>
                <a:ext uri="{FF2B5EF4-FFF2-40B4-BE49-F238E27FC236}">
                  <a16:creationId xmlns:a16="http://schemas.microsoft.com/office/drawing/2014/main" id="{2FB68576-9574-553F-FFB4-E1A7AEC18B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43453" y="2026039"/>
              <a:ext cx="1292951" cy="1262245"/>
            </a:xfrm>
            <a:prstGeom prst="rect">
              <a:avLst/>
            </a:prstGeom>
          </p:spPr>
        </p:pic>
      </p:grpSp>
      <p:sp>
        <p:nvSpPr>
          <p:cNvPr id="28" name="Speech Bubble: Rectangle with Corners Rounded 27">
            <a:extLst>
              <a:ext uri="{FF2B5EF4-FFF2-40B4-BE49-F238E27FC236}">
                <a16:creationId xmlns:a16="http://schemas.microsoft.com/office/drawing/2014/main" id="{24B31811-E394-E602-9706-38859077F708}"/>
              </a:ext>
            </a:extLst>
          </p:cNvPr>
          <p:cNvSpPr/>
          <p:nvPr/>
        </p:nvSpPr>
        <p:spPr>
          <a:xfrm>
            <a:off x="8552843" y="3006276"/>
            <a:ext cx="8744555" cy="2899224"/>
          </a:xfrm>
          <a:prstGeom prst="wedgeRoundRectCallout">
            <a:avLst>
              <a:gd name="adj1" fmla="val -57063"/>
              <a:gd name="adj2" fmla="val 47957"/>
              <a:gd name="adj3" fmla="val 16667"/>
            </a:avLst>
          </a:prstGeom>
          <a:solidFill>
            <a:schemeClr val="accent3">
              <a:lumMod val="20000"/>
              <a:lumOff val="80000"/>
            </a:schemeClr>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Sắp xếp thứ tự ưu tiên những công việc cần làm.</a:t>
            </a:r>
            <a:endParaRPr lang="vi-VN" sz="4000">
              <a:solidFill>
                <a:schemeClr val="tx1"/>
              </a:solidFill>
              <a:latin typeface="Arial" panose="020B0604020202020204" pitchFamily="34" charset="0"/>
              <a:cs typeface="Arial" panose="020B0604020202020204" pitchFamily="34" charset="0"/>
            </a:endParaRPr>
          </a:p>
        </p:txBody>
      </p:sp>
      <p:sp>
        <p:nvSpPr>
          <p:cNvPr id="29" name="Speech Bubble: Rectangle with Corners Rounded 28">
            <a:extLst>
              <a:ext uri="{FF2B5EF4-FFF2-40B4-BE49-F238E27FC236}">
                <a16:creationId xmlns:a16="http://schemas.microsoft.com/office/drawing/2014/main" id="{AB1C59E6-6B3D-18B0-7F18-ADF46562DE88}"/>
              </a:ext>
            </a:extLst>
          </p:cNvPr>
          <p:cNvSpPr/>
          <p:nvPr/>
        </p:nvSpPr>
        <p:spPr>
          <a:xfrm>
            <a:off x="8552842" y="6531488"/>
            <a:ext cx="8744556" cy="2899224"/>
          </a:xfrm>
          <a:prstGeom prst="wedgeRoundRectCallout">
            <a:avLst>
              <a:gd name="adj1" fmla="val -56081"/>
              <a:gd name="adj2" fmla="val -43313"/>
              <a:gd name="adj3" fmla="val 16667"/>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Phân phối thời gian phù hợp cho từng công việc</a:t>
            </a:r>
            <a:endParaRPr lang="en-US" sz="4000">
              <a:solidFill>
                <a:schemeClr val="tx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27EBCBB-2E8A-D540-CE3C-A5B87E568A91}"/>
              </a:ext>
            </a:extLst>
          </p:cNvPr>
          <p:cNvGrpSpPr/>
          <p:nvPr/>
        </p:nvGrpSpPr>
        <p:grpSpPr>
          <a:xfrm>
            <a:off x="16261628" y="9671702"/>
            <a:ext cx="2071539" cy="598774"/>
            <a:chOff x="12623236" y="8319577"/>
            <a:chExt cx="2724297" cy="726591"/>
          </a:xfrm>
        </p:grpSpPr>
        <p:sp>
          <p:nvSpPr>
            <p:cNvPr id="5" name="Freeform 5"/>
            <p:cNvSpPr/>
            <p:nvPr/>
          </p:nvSpPr>
          <p:spPr>
            <a:xfrm>
              <a:off x="14623584"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3623410"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2623236"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968969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43" y="218787"/>
            <a:ext cx="1752600" cy="504018"/>
          </a:xfrm>
          <a:custGeom>
            <a:avLst/>
            <a:gdLst/>
            <a:ahLst/>
            <a:cxnLst/>
            <a:rect l="l" t="t" r="r" b="b"/>
            <a:pathLst>
              <a:path w="2937850" h="662352">
                <a:moveTo>
                  <a:pt x="0" y="0"/>
                </a:moveTo>
                <a:lnTo>
                  <a:pt x="2937850" y="0"/>
                </a:lnTo>
                <a:lnTo>
                  <a:pt x="2937850" y="662352"/>
                </a:lnTo>
                <a:lnTo>
                  <a:pt x="0" y="6623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9">
            <a:extLst>
              <a:ext uri="{FF2B5EF4-FFF2-40B4-BE49-F238E27FC236}">
                <a16:creationId xmlns:a16="http://schemas.microsoft.com/office/drawing/2014/main" id="{929C21C5-11A4-8949-A995-FABF018A89C0}"/>
              </a:ext>
            </a:extLst>
          </p:cNvPr>
          <p:cNvSpPr/>
          <p:nvPr/>
        </p:nvSpPr>
        <p:spPr>
          <a:xfrm>
            <a:off x="16710812" y="4040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10">
            <a:extLst>
              <a:ext uri="{FF2B5EF4-FFF2-40B4-BE49-F238E27FC236}">
                <a16:creationId xmlns:a16="http://schemas.microsoft.com/office/drawing/2014/main" id="{BDBD6F61-BA5A-D468-12EC-CBDD987EE8EE}"/>
              </a:ext>
            </a:extLst>
          </p:cNvPr>
          <p:cNvSpPr/>
          <p:nvPr/>
        </p:nvSpPr>
        <p:spPr>
          <a:xfrm rot="573036">
            <a:off x="16924692" y="9127706"/>
            <a:ext cx="1290803" cy="1309856"/>
          </a:xfrm>
          <a:custGeom>
            <a:avLst/>
            <a:gdLst/>
            <a:ahLst/>
            <a:cxnLst/>
            <a:rect l="l" t="t" r="r" b="b"/>
            <a:pathLst>
              <a:path w="1290803" h="1309856">
                <a:moveTo>
                  <a:pt x="0" y="0"/>
                </a:moveTo>
                <a:lnTo>
                  <a:pt x="1290803" y="0"/>
                </a:lnTo>
                <a:lnTo>
                  <a:pt x="1290803" y="1309855"/>
                </a:lnTo>
                <a:lnTo>
                  <a:pt x="0" y="13098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Rounded Rectangular Callout 13">
            <a:extLst>
              <a:ext uri="{FF2B5EF4-FFF2-40B4-BE49-F238E27FC236}">
                <a16:creationId xmlns:a16="http://schemas.microsoft.com/office/drawing/2014/main" id="{8D2797F7-55B3-B469-7CF1-18A2ED2F7BC7}"/>
              </a:ext>
            </a:extLst>
          </p:cNvPr>
          <p:cNvSpPr/>
          <p:nvPr/>
        </p:nvSpPr>
        <p:spPr>
          <a:xfrm>
            <a:off x="892628" y="1416239"/>
            <a:ext cx="5507887" cy="2127061"/>
          </a:xfrm>
          <a:prstGeom prst="wedgeRoundRectCallout">
            <a:avLst>
              <a:gd name="adj1" fmla="val -9658"/>
              <a:gd name="adj2" fmla="val 107925"/>
              <a:gd name="adj3" fmla="val 16667"/>
            </a:avLst>
          </a:prstGeom>
          <a:solidFill>
            <a:srgbClr val="FFF3CD"/>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a:solidFill>
                  <a:srgbClr val="C00000"/>
                </a:solidFill>
                <a:latin typeface="Arial" panose="020B0604020202020204" pitchFamily="34" charset="0"/>
                <a:cs typeface="Arial" panose="020B0604020202020204" pitchFamily="34" charset="0"/>
              </a:rPr>
              <a:t>LƯU Ý</a:t>
            </a:r>
            <a:endParaRPr lang="en-US" sz="5600" b="1" dirty="0">
              <a:solidFill>
                <a:srgbClr val="C00000"/>
              </a:solidFill>
              <a:latin typeface="Arial" panose="020B0604020202020204" pitchFamily="34" charset="0"/>
              <a:cs typeface="Arial" panose="020B0604020202020204" pitchFamily="34" charset="0"/>
            </a:endParaRPr>
          </a:p>
        </p:txBody>
      </p:sp>
      <p:pic>
        <p:nvPicPr>
          <p:cNvPr id="7" name="Picture 4">
            <a:extLst>
              <a:ext uri="{FF2B5EF4-FFF2-40B4-BE49-F238E27FC236}">
                <a16:creationId xmlns:a16="http://schemas.microsoft.com/office/drawing/2014/main" id="{5BF07C38-83CF-7EF0-0265-0F366DE12A1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5538598" y="8801506"/>
            <a:ext cx="1678934" cy="600219"/>
          </a:xfrm>
          <a:prstGeom prst="rect">
            <a:avLst/>
          </a:prstGeom>
        </p:spPr>
      </p:pic>
      <p:grpSp>
        <p:nvGrpSpPr>
          <p:cNvPr id="8" name="Group 7">
            <a:extLst>
              <a:ext uri="{FF2B5EF4-FFF2-40B4-BE49-F238E27FC236}">
                <a16:creationId xmlns:a16="http://schemas.microsoft.com/office/drawing/2014/main" id="{37B3B8FD-4B7E-BBCC-F6C4-09394C158B5D}"/>
              </a:ext>
            </a:extLst>
          </p:cNvPr>
          <p:cNvGrpSpPr/>
          <p:nvPr/>
        </p:nvGrpSpPr>
        <p:grpSpPr>
          <a:xfrm>
            <a:off x="7402974" y="111503"/>
            <a:ext cx="10167119" cy="8558903"/>
            <a:chOff x="8305800" y="959823"/>
            <a:chExt cx="9372600" cy="7688878"/>
          </a:xfrm>
        </p:grpSpPr>
        <p:grpSp>
          <p:nvGrpSpPr>
            <p:cNvPr id="9" name="Group 8">
              <a:extLst>
                <a:ext uri="{FF2B5EF4-FFF2-40B4-BE49-F238E27FC236}">
                  <a16:creationId xmlns:a16="http://schemas.microsoft.com/office/drawing/2014/main" id="{A3338EE6-C2DC-4E70-6EAA-07F9D28C87BA}"/>
                </a:ext>
              </a:extLst>
            </p:cNvPr>
            <p:cNvGrpSpPr/>
            <p:nvPr/>
          </p:nvGrpSpPr>
          <p:grpSpPr>
            <a:xfrm>
              <a:off x="8305800" y="2035551"/>
              <a:ext cx="9372600" cy="6613150"/>
              <a:chOff x="702894" y="3376974"/>
              <a:chExt cx="16350489" cy="5252191"/>
            </a:xfrm>
          </p:grpSpPr>
          <p:sp>
            <p:nvSpPr>
              <p:cNvPr id="11" name="Rectangle: Rounded Corners 10">
                <a:extLst>
                  <a:ext uri="{FF2B5EF4-FFF2-40B4-BE49-F238E27FC236}">
                    <a16:creationId xmlns:a16="http://schemas.microsoft.com/office/drawing/2014/main" id="{AE73A4E0-7736-AC54-CABB-DFF05CFE6C3C}"/>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CD4AA19D-BC9B-8BEC-FF4A-B57848E0C958}"/>
                  </a:ext>
                </a:extLst>
              </p:cNvPr>
              <p:cNvSpPr/>
              <p:nvPr/>
            </p:nvSpPr>
            <p:spPr>
              <a:xfrm>
                <a:off x="1516458" y="3803603"/>
                <a:ext cx="14723361" cy="4488094"/>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Khi sắp xếp nên kết hợp những việc có thể kết hợp cùng thực hiện để làm gia tăng hiệu quả sử dụng thời gian, đồng thời đảm bảo hài hòa giữa thời gian học tập và thời gian thực hiện các công việc gia đình.</a:t>
                </a:r>
                <a:endParaRPr lang="en-US" sz="4000" b="1" dirty="0">
                  <a:solidFill>
                    <a:schemeClr val="tx1"/>
                  </a:solidFill>
                  <a:latin typeface="Arial" panose="020B0604020202020204" pitchFamily="34" charset="0"/>
                  <a:cs typeface="Arial" panose="020B0604020202020204" pitchFamily="34" charset="0"/>
                </a:endParaRPr>
              </a:p>
            </p:txBody>
          </p:sp>
        </p:grpSp>
        <p:pic>
          <p:nvPicPr>
            <p:cNvPr id="10" name="Picture 16">
              <a:extLst>
                <a:ext uri="{FF2B5EF4-FFF2-40B4-BE49-F238E27FC236}">
                  <a16:creationId xmlns:a16="http://schemas.microsoft.com/office/drawing/2014/main" id="{259823BA-70CA-E211-A339-1EC5CEAFEC19}"/>
                </a:ext>
              </a:extLst>
            </p:cNvPr>
            <p:cNvPicPr>
              <a:picLocks noChangeAspect="1"/>
            </p:cNvPicPr>
            <p:nvPr/>
          </p:nvPicPr>
          <p:blipFill>
            <a:blip r:embed="rId10">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88602" y="959823"/>
              <a:ext cx="1406996" cy="1337106"/>
            </a:xfrm>
            <a:prstGeom prst="rect">
              <a:avLst/>
            </a:prstGeom>
          </p:spPr>
        </p:pic>
      </p:grpSp>
      <p:pic>
        <p:nvPicPr>
          <p:cNvPr id="14" name="Picture 13" descr="A red and white circle with a exclamation mark&#10;&#10;Description automatically generated">
            <a:extLst>
              <a:ext uri="{FF2B5EF4-FFF2-40B4-BE49-F238E27FC236}">
                <a16:creationId xmlns:a16="http://schemas.microsoft.com/office/drawing/2014/main" id="{9A35A166-78A1-8007-C889-6FA11C438FD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51648">
            <a:off x="1106286" y="5372543"/>
            <a:ext cx="4184022" cy="4184022"/>
          </a:xfrm>
          <a:prstGeom prst="rect">
            <a:avLst/>
          </a:prstGeom>
        </p:spPr>
      </p:pic>
    </p:spTree>
    <p:extLst>
      <p:ext uri="{BB962C8B-B14F-4D97-AF65-F5344CB8AC3E}">
        <p14:creationId xmlns:p14="http://schemas.microsoft.com/office/powerpoint/2010/main" val="3062451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52400" y="266700"/>
            <a:ext cx="1219200" cy="1219200"/>
          </a:xfrm>
          <a:custGeom>
            <a:avLst/>
            <a:gdLst/>
            <a:ahLst/>
            <a:cxnLst/>
            <a:rect l="l" t="t" r="r" b="b"/>
            <a:pathLst>
              <a:path w="728159" h="718892">
                <a:moveTo>
                  <a:pt x="0" y="0"/>
                </a:moveTo>
                <a:lnTo>
                  <a:pt x="728160" y="0"/>
                </a:lnTo>
                <a:lnTo>
                  <a:pt x="728160" y="718892"/>
                </a:lnTo>
                <a:lnTo>
                  <a:pt x="0" y="71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a:off x="-144725" y="9736459"/>
            <a:ext cx="1527211" cy="344317"/>
          </a:xfrm>
          <a:custGeom>
            <a:avLst/>
            <a:gdLst/>
            <a:ahLst/>
            <a:cxnLst/>
            <a:rect l="l" t="t" r="r" b="b"/>
            <a:pathLst>
              <a:path w="1527211" h="344317">
                <a:moveTo>
                  <a:pt x="0" y="0"/>
                </a:moveTo>
                <a:lnTo>
                  <a:pt x="1527211" y="0"/>
                </a:lnTo>
                <a:lnTo>
                  <a:pt x="1527211" y="344317"/>
                </a:lnTo>
                <a:lnTo>
                  <a:pt x="0" y="3443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17221200" y="37470"/>
            <a:ext cx="1182915" cy="1188672"/>
          </a:xfrm>
          <a:custGeom>
            <a:avLst/>
            <a:gdLst/>
            <a:ahLst/>
            <a:cxnLst/>
            <a:rect l="l" t="t" r="r" b="b"/>
            <a:pathLst>
              <a:path w="728159" h="718892">
                <a:moveTo>
                  <a:pt x="0" y="0"/>
                </a:moveTo>
                <a:lnTo>
                  <a:pt x="728159" y="0"/>
                </a:lnTo>
                <a:lnTo>
                  <a:pt x="728159" y="718892"/>
                </a:lnTo>
                <a:lnTo>
                  <a:pt x="0" y="71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B6D1B7B-C739-9A53-5EDF-82D7E3BE50C3}"/>
              </a:ext>
            </a:extLst>
          </p:cNvPr>
          <p:cNvSpPr txBox="1"/>
          <p:nvPr/>
        </p:nvSpPr>
        <p:spPr>
          <a:xfrm>
            <a:off x="2477337" y="631806"/>
            <a:ext cx="13333325"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Xây dựng kế hoạch thực hiện công việc gia đình trong tuần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D9DBFCAC-FCA4-ED4D-64E3-A38A1F42EB20}"/>
              </a:ext>
            </a:extLst>
          </p:cNvPr>
          <p:cNvGrpSpPr/>
          <p:nvPr/>
        </p:nvGrpSpPr>
        <p:grpSpPr>
          <a:xfrm>
            <a:off x="586223" y="2962520"/>
            <a:ext cx="16728130" cy="2019064"/>
            <a:chOff x="372582" y="2552700"/>
            <a:chExt cx="16728130" cy="2019064"/>
          </a:xfrm>
        </p:grpSpPr>
        <p:sp>
          <p:nvSpPr>
            <p:cNvPr id="8" name="TextBox 7">
              <a:extLst>
                <a:ext uri="{FF2B5EF4-FFF2-40B4-BE49-F238E27FC236}">
                  <a16:creationId xmlns:a16="http://schemas.microsoft.com/office/drawing/2014/main" id="{F0F594F1-0C8B-9D3A-EE39-0F028D9E903E}"/>
                </a:ext>
              </a:extLst>
            </p:cNvPr>
            <p:cNvSpPr txBox="1"/>
            <p:nvPr/>
          </p:nvSpPr>
          <p:spPr>
            <a:xfrm>
              <a:off x="2295632" y="2552700"/>
              <a:ext cx="14805080" cy="2019064"/>
            </a:xfrm>
            <a:prstGeom prst="roundRect">
              <a:avLst/>
            </a:prstGeom>
            <a:solidFill>
              <a:srgbClr val="FFF4D1"/>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LÀM VIỆC CÁ NHÂN: </a:t>
              </a:r>
              <a:r>
                <a:rPr lang="en-US" sz="4000">
                  <a:latin typeface="Arial" panose="020B0604020202020204" pitchFamily="34" charset="0"/>
                  <a:cs typeface="Arial" panose="020B0604020202020204" pitchFamily="34" charset="0"/>
                </a:rPr>
                <a:t>Các em xây dựng kế hoạch thực hiện công việc gia đình trong tuần theo bảng gợi ý cho sẵn dưới đây</a:t>
              </a:r>
              <a:endParaRPr lang="vi-VN" sz="4000">
                <a:latin typeface="Arial" panose="020B0604020202020204" pitchFamily="34" charset="0"/>
                <a:cs typeface="Arial" panose="020B0604020202020204" pitchFamily="34" charset="0"/>
              </a:endParaRPr>
            </a:p>
          </p:txBody>
        </p:sp>
        <p:pic>
          <p:nvPicPr>
            <p:cNvPr id="10" name="Picture 9" descr="A cartoon character holding a pencil&#10;&#10;Description automatically generated with medium confidence">
              <a:extLst>
                <a:ext uri="{FF2B5EF4-FFF2-40B4-BE49-F238E27FC236}">
                  <a16:creationId xmlns:a16="http://schemas.microsoft.com/office/drawing/2014/main" id="{62013A90-67B1-FC40-D9C2-01CD3D8F85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582" y="2726858"/>
              <a:ext cx="1978945" cy="1670748"/>
            </a:xfrm>
            <a:prstGeom prst="rect">
              <a:avLst/>
            </a:prstGeom>
          </p:spPr>
        </p:pic>
      </p:grpSp>
      <p:graphicFrame>
        <p:nvGraphicFramePr>
          <p:cNvPr id="12" name="Table 11">
            <a:extLst>
              <a:ext uri="{FF2B5EF4-FFF2-40B4-BE49-F238E27FC236}">
                <a16:creationId xmlns:a16="http://schemas.microsoft.com/office/drawing/2014/main" id="{EB2A27A9-8526-D153-470A-C4C47A261149}"/>
              </a:ext>
            </a:extLst>
          </p:cNvPr>
          <p:cNvGraphicFramePr>
            <a:graphicFrameLocks noGrp="1"/>
          </p:cNvGraphicFramePr>
          <p:nvPr>
            <p:extLst>
              <p:ext uri="{D42A27DB-BD31-4B8C-83A1-F6EECF244321}">
                <p14:modId xmlns:p14="http://schemas.microsoft.com/office/powerpoint/2010/main" val="1357769657"/>
              </p:ext>
            </p:extLst>
          </p:nvPr>
        </p:nvGraphicFramePr>
        <p:xfrm>
          <a:off x="1236154" y="5495756"/>
          <a:ext cx="16078199" cy="4062969"/>
        </p:xfrm>
        <a:graphic>
          <a:graphicData uri="http://schemas.openxmlformats.org/drawingml/2006/table">
            <a:tbl>
              <a:tblPr bandRow="1">
                <a:tableStyleId>{5C22544A-7EE6-4342-B048-85BDC9FD1C3A}</a:tableStyleId>
              </a:tblPr>
              <a:tblGrid>
                <a:gridCol w="1698959">
                  <a:extLst>
                    <a:ext uri="{9D8B030D-6E8A-4147-A177-3AD203B41FA5}">
                      <a16:colId xmlns:a16="http://schemas.microsoft.com/office/drawing/2014/main" val="2720385563"/>
                    </a:ext>
                  </a:extLst>
                </a:gridCol>
                <a:gridCol w="8530903">
                  <a:extLst>
                    <a:ext uri="{9D8B030D-6E8A-4147-A177-3AD203B41FA5}">
                      <a16:colId xmlns:a16="http://schemas.microsoft.com/office/drawing/2014/main" val="3726803898"/>
                    </a:ext>
                  </a:extLst>
                </a:gridCol>
                <a:gridCol w="5848337">
                  <a:extLst>
                    <a:ext uri="{9D8B030D-6E8A-4147-A177-3AD203B41FA5}">
                      <a16:colId xmlns:a16="http://schemas.microsoft.com/office/drawing/2014/main" val="3404324463"/>
                    </a:ext>
                  </a:extLst>
                </a:gridCol>
              </a:tblGrid>
              <a:tr h="1354323">
                <a:tc>
                  <a:txBody>
                    <a:bodyPr/>
                    <a:lstStyle/>
                    <a:p>
                      <a:pPr marL="0" marR="0" algn="ctr">
                        <a:lnSpc>
                          <a:spcPct val="100000"/>
                        </a:lnSpc>
                        <a:spcBef>
                          <a:spcPts val="100"/>
                        </a:spcBef>
                        <a:spcAft>
                          <a:spcPts val="100"/>
                        </a:spcAft>
                        <a:tabLst>
                          <a:tab pos="90170" algn="l"/>
                          <a:tab pos="180340" algn="l"/>
                        </a:tabLst>
                      </a:pPr>
                      <a:r>
                        <a:rPr lang="de-DE" sz="3400" b="1">
                          <a:effectLst/>
                          <a:latin typeface="Arial" panose="020B0604020202020204" pitchFamily="34" charset="0"/>
                          <a:cs typeface="Arial" panose="020B0604020202020204" pitchFamily="34" charset="0"/>
                        </a:rPr>
                        <a:t>TT</a:t>
                      </a:r>
                      <a:endParaRPr lang="en-US" sz="3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00000"/>
                        </a:lnSpc>
                        <a:spcBef>
                          <a:spcPts val="100"/>
                        </a:spcBef>
                        <a:spcAft>
                          <a:spcPts val="100"/>
                        </a:spcAft>
                        <a:tabLst>
                          <a:tab pos="90170" algn="l"/>
                          <a:tab pos="180340" algn="l"/>
                        </a:tabLst>
                      </a:pPr>
                      <a:r>
                        <a:rPr lang="de-DE" sz="3400" b="1">
                          <a:effectLst/>
                          <a:latin typeface="Arial" panose="020B0604020202020204" pitchFamily="34" charset="0"/>
                          <a:cs typeface="Arial" panose="020B0604020202020204" pitchFamily="34" charset="0"/>
                        </a:rPr>
                        <a:t>Công việc</a:t>
                      </a:r>
                      <a:endParaRPr lang="en-US" sz="3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00000"/>
                        </a:lnSpc>
                        <a:spcBef>
                          <a:spcPts val="100"/>
                        </a:spcBef>
                        <a:spcAft>
                          <a:spcPts val="100"/>
                        </a:spcAft>
                        <a:tabLst>
                          <a:tab pos="90170" algn="l"/>
                          <a:tab pos="180340" algn="l"/>
                        </a:tabLst>
                      </a:pPr>
                      <a:r>
                        <a:rPr lang="de-DE" sz="3400" b="1">
                          <a:effectLst/>
                          <a:latin typeface="Arial" panose="020B0604020202020204" pitchFamily="34" charset="0"/>
                          <a:cs typeface="Arial" panose="020B0604020202020204" pitchFamily="34" charset="0"/>
                        </a:rPr>
                        <a:t>Thời gian thực hiện</a:t>
                      </a:r>
                      <a:endParaRPr lang="en-US" sz="3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909699903"/>
                  </a:ext>
                </a:extLst>
              </a:tr>
              <a:tr h="1354323">
                <a:tc>
                  <a:txBody>
                    <a:bodyPr/>
                    <a:lstStyle/>
                    <a:p>
                      <a:pPr marL="0" marR="0" algn="just">
                        <a:lnSpc>
                          <a:spcPct val="100000"/>
                        </a:lnSpc>
                        <a:spcBef>
                          <a:spcPts val="100"/>
                        </a:spcBef>
                        <a:spcAft>
                          <a:spcPts val="100"/>
                        </a:spcAft>
                        <a:tabLst>
                          <a:tab pos="90170" algn="l"/>
                          <a:tab pos="180340" algn="l"/>
                        </a:tabLst>
                      </a:pPr>
                      <a:r>
                        <a:rPr lang="de-DE"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100"/>
                        </a:spcBef>
                        <a:spcAft>
                          <a:spcPts val="100"/>
                        </a:spcAft>
                        <a:tabLst>
                          <a:tab pos="90170" algn="l"/>
                          <a:tab pos="180340" algn="l"/>
                        </a:tabLst>
                      </a:pPr>
                      <a:r>
                        <a:rPr lang="de-DE"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100"/>
                        </a:spcBef>
                        <a:spcAft>
                          <a:spcPts val="100"/>
                        </a:spcAft>
                        <a:tabLst>
                          <a:tab pos="90170" algn="l"/>
                          <a:tab pos="180340" algn="l"/>
                        </a:tabLst>
                      </a:pPr>
                      <a:r>
                        <a:rPr lang="de-DE"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41323725"/>
                  </a:ext>
                </a:extLst>
              </a:tr>
              <a:tr h="1354323">
                <a:tc>
                  <a:txBody>
                    <a:bodyPr/>
                    <a:lstStyle/>
                    <a:p>
                      <a:pPr marL="0" marR="0" algn="just">
                        <a:lnSpc>
                          <a:spcPct val="100000"/>
                        </a:lnSpc>
                        <a:spcBef>
                          <a:spcPts val="100"/>
                        </a:spcBef>
                        <a:spcAft>
                          <a:spcPts val="100"/>
                        </a:spcAft>
                        <a:tabLst>
                          <a:tab pos="90170" algn="l"/>
                          <a:tab pos="180340" algn="l"/>
                        </a:tabLst>
                      </a:pPr>
                      <a:r>
                        <a:rPr lang="de-DE"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100"/>
                        </a:spcBef>
                        <a:spcAft>
                          <a:spcPts val="100"/>
                        </a:spcAft>
                        <a:tabLst>
                          <a:tab pos="90170" algn="l"/>
                          <a:tab pos="180340" algn="l"/>
                        </a:tabLst>
                      </a:pPr>
                      <a:r>
                        <a:rPr lang="de-DE"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100"/>
                        </a:spcBef>
                        <a:spcAft>
                          <a:spcPts val="100"/>
                        </a:spcAft>
                        <a:tabLst>
                          <a:tab pos="90170" algn="l"/>
                          <a:tab pos="180340" algn="l"/>
                        </a:tabLst>
                      </a:pPr>
                      <a:r>
                        <a:rPr lang="de-DE"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60029764"/>
                  </a:ext>
                </a:extLst>
              </a:tr>
            </a:tbl>
          </a:graphicData>
        </a:graphic>
      </p:graphicFrame>
    </p:spTree>
    <p:extLst>
      <p:ext uri="{BB962C8B-B14F-4D97-AF65-F5344CB8AC3E}">
        <p14:creationId xmlns:p14="http://schemas.microsoft.com/office/powerpoint/2010/main" val="15905712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F11ADAA8-01CC-0290-FDD5-CBEC5F9B9A15}"/>
              </a:ext>
            </a:extLst>
          </p:cNvPr>
          <p:cNvSpPr/>
          <p:nvPr/>
        </p:nvSpPr>
        <p:spPr>
          <a:xfrm>
            <a:off x="639237" y="2101792"/>
            <a:ext cx="16962964" cy="7613707"/>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F7C8251-7506-7864-ADAB-8AC6875295F7}"/>
              </a:ext>
            </a:extLst>
          </p:cNvPr>
          <p:cNvGrpSpPr/>
          <p:nvPr/>
        </p:nvGrpSpPr>
        <p:grpSpPr>
          <a:xfrm>
            <a:off x="5981700" y="-28898"/>
            <a:ext cx="6324600" cy="1580477"/>
            <a:chOff x="5715000" y="-1"/>
            <a:chExt cx="6324600" cy="1563773"/>
          </a:xfrm>
        </p:grpSpPr>
        <p:sp>
          <p:nvSpPr>
            <p:cNvPr id="8" name="Round Same Side Corner Rectangle 11">
              <a:extLst>
                <a:ext uri="{FF2B5EF4-FFF2-40B4-BE49-F238E27FC236}">
                  <a16:creationId xmlns:a16="http://schemas.microsoft.com/office/drawing/2014/main" id="{A82DE505-356F-0E2B-BBCE-1D9CFC4CB6B9}"/>
                </a:ext>
              </a:extLst>
            </p:cNvPr>
            <p:cNvSpPr/>
            <p:nvPr/>
          </p:nvSpPr>
          <p:spPr>
            <a:xfrm flipV="1">
              <a:off x="5715000" y="-1"/>
              <a:ext cx="6324600" cy="1563773"/>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D9B1B0-ED44-9836-FAC6-400007C5D946}"/>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11" name="TextBox 10">
            <a:extLst>
              <a:ext uri="{FF2B5EF4-FFF2-40B4-BE49-F238E27FC236}">
                <a16:creationId xmlns:a16="http://schemas.microsoft.com/office/drawing/2014/main" id="{BB419E36-8AE7-72E8-16ED-15266069D675}"/>
              </a:ext>
            </a:extLst>
          </p:cNvPr>
          <p:cNvSpPr txBox="1"/>
          <p:nvPr/>
        </p:nvSpPr>
        <p:spPr>
          <a:xfrm>
            <a:off x="1208648" y="2266181"/>
            <a:ext cx="9611420" cy="3313664"/>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3600">
                <a:latin typeface="Arial" panose="020B0604020202020204" pitchFamily="34" charset="0"/>
                <a:ea typeface="Calibri" panose="020F0502020204030204" pitchFamily="34" charset="0"/>
                <a:cs typeface="Arial" panose="020B0604020202020204" pitchFamily="34" charset="0"/>
              </a:rPr>
              <a:t>Cả lớp chia </a:t>
            </a:r>
            <a:r>
              <a:rPr lang="vi-VN" sz="3600">
                <a:latin typeface="Arial" panose="020B0604020202020204" pitchFamily="34" charset="0"/>
                <a:ea typeface="Calibri" panose="020F0502020204030204" pitchFamily="34" charset="0"/>
                <a:cs typeface="Arial" panose="020B0604020202020204" pitchFamily="34" charset="0"/>
              </a:rPr>
              <a:t>thành 2 đội</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Courier New" panose="02070309020205020404" pitchFamily="49" charset="0"/>
              <a:buChar char="o"/>
            </a:pPr>
            <a:r>
              <a:rPr lang="en-US" sz="3600">
                <a:latin typeface="Arial" panose="020B0604020202020204" pitchFamily="34" charset="0"/>
                <a:ea typeface="Calibri" panose="020F0502020204030204" pitchFamily="34" charset="0"/>
                <a:cs typeface="Arial" panose="020B0604020202020204" pitchFamily="34" charset="0"/>
              </a:rPr>
              <a:t>Mỗi đội </a:t>
            </a:r>
            <a:r>
              <a:rPr lang="vi-VN" sz="3600">
                <a:latin typeface="Arial" panose="020B0604020202020204" pitchFamily="34" charset="0"/>
                <a:ea typeface="Calibri" panose="020F0502020204030204" pitchFamily="34" charset="0"/>
                <a:cs typeface="Arial" panose="020B0604020202020204" pitchFamily="34" charset="0"/>
              </a:rPr>
              <a:t>quan sát các hình ảnh </a:t>
            </a:r>
            <a:r>
              <a:rPr lang="en-US" sz="3600">
                <a:latin typeface="Arial" panose="020B0604020202020204" pitchFamily="34" charset="0"/>
                <a:ea typeface="Calibri" panose="020F0502020204030204" pitchFamily="34" charset="0"/>
                <a:cs typeface="Arial" panose="020B0604020202020204" pitchFamily="34" charset="0"/>
              </a:rPr>
              <a:t>cho sẵn dưới đây </a:t>
            </a:r>
            <a:r>
              <a:rPr lang="vi-VN" sz="3600">
                <a:latin typeface="Arial" panose="020B0604020202020204" pitchFamily="34" charset="0"/>
                <a:ea typeface="Calibri" panose="020F0502020204030204" pitchFamily="34" charset="0"/>
                <a:cs typeface="Arial" panose="020B0604020202020204" pitchFamily="34" charset="0"/>
              </a:rPr>
              <a:t>và gọi tên cho nó, sau đó sắp xếp hình ảnh đó vào một trong 2 nhóm:</a:t>
            </a:r>
          </a:p>
        </p:txBody>
      </p:sp>
      <p:sp>
        <p:nvSpPr>
          <p:cNvPr id="4" name="Freeform 4"/>
          <p:cNvSpPr/>
          <p:nvPr/>
        </p:nvSpPr>
        <p:spPr>
          <a:xfrm>
            <a:off x="-47603" y="1341208"/>
            <a:ext cx="1373680" cy="1357959"/>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
          <p:cNvSpPr/>
          <p:nvPr/>
        </p:nvSpPr>
        <p:spPr>
          <a:xfrm>
            <a:off x="17012282" y="1535734"/>
            <a:ext cx="1046361" cy="1192723"/>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5624354" y="9386798"/>
            <a:ext cx="2514600" cy="720176"/>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F4B1A6F8-828C-A1D9-8C95-F72DE6CDD416}"/>
              </a:ext>
            </a:extLst>
          </p:cNvPr>
          <p:cNvSpPr txBox="1"/>
          <p:nvPr/>
        </p:nvSpPr>
        <p:spPr>
          <a:xfrm>
            <a:off x="1175990" y="6986839"/>
            <a:ext cx="9611420" cy="2482667"/>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vi-VN" sz="3600">
                <a:latin typeface="Arial" panose="020B0604020202020204" pitchFamily="34" charset="0"/>
                <a:ea typeface="Calibri" panose="020F0502020204030204" pitchFamily="34" charset="0"/>
                <a:cs typeface="Arial" panose="020B0604020202020204" pitchFamily="34" charset="0"/>
              </a:rPr>
              <a:t>Đội nào trả lời nhanh hơn và đúng nhiều hơn sẽ chiến thắng.</a:t>
            </a:r>
          </a:p>
          <a:p>
            <a:pPr marL="571500" indent="-571500" algn="just">
              <a:lnSpc>
                <a:spcPct val="150000"/>
              </a:lnSpc>
              <a:buClr>
                <a:schemeClr val="tx1"/>
              </a:buClr>
              <a:buFont typeface="Courier New" panose="02070309020205020404" pitchFamily="49" charset="0"/>
              <a:buChar char="o"/>
            </a:pP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Thời gian thực hiện là</a:t>
            </a:r>
            <a:r>
              <a:rPr lang="en-US" sz="36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600">
                <a:latin typeface="Arial" panose="020B0604020202020204" pitchFamily="34" charset="0"/>
                <a:ea typeface="Calibri" panose="020F0502020204030204" pitchFamily="34" charset="0"/>
                <a:cs typeface="Arial" panose="020B0604020202020204" pitchFamily="34" charset="0"/>
              </a:rPr>
              <a:t>2 phút.</a:t>
            </a:r>
          </a:p>
        </p:txBody>
      </p:sp>
      <p:grpSp>
        <p:nvGrpSpPr>
          <p:cNvPr id="17" name="Group 16">
            <a:extLst>
              <a:ext uri="{FF2B5EF4-FFF2-40B4-BE49-F238E27FC236}">
                <a16:creationId xmlns:a16="http://schemas.microsoft.com/office/drawing/2014/main" id="{DE227459-5FC7-6B5E-855A-CEAD4C0C3DC5}"/>
              </a:ext>
            </a:extLst>
          </p:cNvPr>
          <p:cNvGrpSpPr/>
          <p:nvPr/>
        </p:nvGrpSpPr>
        <p:grpSpPr>
          <a:xfrm>
            <a:off x="1175990" y="5760983"/>
            <a:ext cx="4580164" cy="1158892"/>
            <a:chOff x="1485900" y="6067039"/>
            <a:chExt cx="4580164" cy="1158892"/>
          </a:xfrm>
        </p:grpSpPr>
        <p:sp>
          <p:nvSpPr>
            <p:cNvPr id="18" name="Rectangle 17">
              <a:extLst>
                <a:ext uri="{FF2B5EF4-FFF2-40B4-BE49-F238E27FC236}">
                  <a16:creationId xmlns:a16="http://schemas.microsoft.com/office/drawing/2014/main" id="{FB18E205-88FA-1F9C-2EC9-1B01FEC9545F}"/>
                </a:ext>
              </a:extLst>
            </p:cNvPr>
            <p:cNvSpPr/>
            <p:nvPr/>
          </p:nvSpPr>
          <p:spPr>
            <a:xfrm>
              <a:off x="1485900" y="6067039"/>
              <a:ext cx="4152900" cy="1105818"/>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400">
                  <a:latin typeface="Arial" panose="020B0604020202020204" pitchFamily="34" charset="0"/>
                  <a:cs typeface="Arial" panose="020B0604020202020204" pitchFamily="34" charset="0"/>
                </a:rPr>
                <a:t>Việc nên làm</a:t>
              </a:r>
            </a:p>
          </p:txBody>
        </p:sp>
        <p:pic>
          <p:nvPicPr>
            <p:cNvPr id="19" name="Picture 18" descr="A green leaf on a black background&#10;&#10;Description automatically generated with low confidence">
              <a:extLst>
                <a:ext uri="{FF2B5EF4-FFF2-40B4-BE49-F238E27FC236}">
                  <a16:creationId xmlns:a16="http://schemas.microsoft.com/office/drawing/2014/main" id="{A67CBE5B-CB6A-0FB7-3FD2-F75342D90D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4400" b="19576"/>
            <a:stretch/>
          </p:blipFill>
          <p:spPr>
            <a:xfrm>
              <a:off x="4984415" y="6619948"/>
              <a:ext cx="1081649" cy="605983"/>
            </a:xfrm>
            <a:prstGeom prst="rect">
              <a:avLst/>
            </a:prstGeom>
          </p:spPr>
        </p:pic>
      </p:grpSp>
      <p:grpSp>
        <p:nvGrpSpPr>
          <p:cNvPr id="23" name="Group 22">
            <a:extLst>
              <a:ext uri="{FF2B5EF4-FFF2-40B4-BE49-F238E27FC236}">
                <a16:creationId xmlns:a16="http://schemas.microsoft.com/office/drawing/2014/main" id="{43016A19-DA7E-CE5C-03EE-9D22A27C4A06}"/>
              </a:ext>
            </a:extLst>
          </p:cNvPr>
          <p:cNvGrpSpPr/>
          <p:nvPr/>
        </p:nvGrpSpPr>
        <p:grpSpPr>
          <a:xfrm>
            <a:off x="5914624" y="5776870"/>
            <a:ext cx="5129892" cy="1141889"/>
            <a:chOff x="1058637" y="6067039"/>
            <a:chExt cx="5129892" cy="1141889"/>
          </a:xfrm>
        </p:grpSpPr>
        <p:sp>
          <p:nvSpPr>
            <p:cNvPr id="24" name="Rectangle 23">
              <a:extLst>
                <a:ext uri="{FF2B5EF4-FFF2-40B4-BE49-F238E27FC236}">
                  <a16:creationId xmlns:a16="http://schemas.microsoft.com/office/drawing/2014/main" id="{22ADADDD-5011-D1AD-B2D4-22B506799027}"/>
                </a:ext>
              </a:extLst>
            </p:cNvPr>
            <p:cNvSpPr/>
            <p:nvPr/>
          </p:nvSpPr>
          <p:spPr>
            <a:xfrm>
              <a:off x="1058637" y="6067039"/>
              <a:ext cx="4580163" cy="1105818"/>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400">
                  <a:latin typeface="Arial" panose="020B0604020202020204" pitchFamily="34" charset="0"/>
                  <a:cs typeface="Arial" panose="020B0604020202020204" pitchFamily="34" charset="0"/>
                </a:rPr>
                <a:t>Việc không nên làm</a:t>
              </a:r>
            </a:p>
          </p:txBody>
        </p:sp>
        <p:pic>
          <p:nvPicPr>
            <p:cNvPr id="25" name="Picture 24" descr="A green leaf on a black background&#10;&#10;Description automatically generated with low confidence">
              <a:extLst>
                <a:ext uri="{FF2B5EF4-FFF2-40B4-BE49-F238E27FC236}">
                  <a16:creationId xmlns:a16="http://schemas.microsoft.com/office/drawing/2014/main" id="{EDF8E1AB-1029-85A4-7C58-5E2DC0AD1B4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4400" b="19576"/>
            <a:stretch/>
          </p:blipFill>
          <p:spPr>
            <a:xfrm>
              <a:off x="5106880" y="6602945"/>
              <a:ext cx="1081649" cy="605983"/>
            </a:xfrm>
            <a:prstGeom prst="rect">
              <a:avLst/>
            </a:prstGeom>
          </p:spPr>
        </p:pic>
      </p:grpSp>
      <p:pic>
        <p:nvPicPr>
          <p:cNvPr id="27" name="Picture 10">
            <a:extLst>
              <a:ext uri="{FF2B5EF4-FFF2-40B4-BE49-F238E27FC236}">
                <a16:creationId xmlns:a16="http://schemas.microsoft.com/office/drawing/2014/main" id="{837CCAF2-9F0B-EF2B-95FD-4D1D641A72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808291" y="3804445"/>
            <a:ext cx="5227825" cy="420839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left)">
                                      <p:cBhvr>
                                        <p:cTn id="35" dur="500"/>
                                        <p:tgtEl>
                                          <p:spTgt spid="16">
                                            <p:txEl>
                                              <p:pRg st="0" end="0"/>
                                            </p:tx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Effect transition="in" filter="wipe(left)">
                                      <p:cBhvr>
                                        <p:cTn id="3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build="p"/>
      <p:bldP spid="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96078F-FE2D-18FE-7D72-072DCC696436}"/>
              </a:ext>
            </a:extLst>
          </p:cNvPr>
          <p:cNvGrpSpPr/>
          <p:nvPr/>
        </p:nvGrpSpPr>
        <p:grpSpPr>
          <a:xfrm>
            <a:off x="0" y="723900"/>
            <a:ext cx="8985294" cy="1256385"/>
            <a:chOff x="0" y="1769246"/>
            <a:chExt cx="8985294" cy="1256385"/>
          </a:xfrm>
        </p:grpSpPr>
        <p:sp>
          <p:nvSpPr>
            <p:cNvPr id="3" name="Rectangle 2">
              <a:extLst>
                <a:ext uri="{FF2B5EF4-FFF2-40B4-BE49-F238E27FC236}">
                  <a16:creationId xmlns:a16="http://schemas.microsoft.com/office/drawing/2014/main" id="{2BFAE2E9-F098-240C-F225-7AC1C545BE48}"/>
                </a:ext>
              </a:extLst>
            </p:cNvPr>
            <p:cNvSpPr/>
            <p:nvPr/>
          </p:nvSpPr>
          <p:spPr>
            <a:xfrm>
              <a:off x="0" y="1822685"/>
              <a:ext cx="8458200" cy="1199449"/>
            </a:xfrm>
            <a:prstGeom prst="rect">
              <a:avLst/>
            </a:prstGeom>
            <a:solidFill>
              <a:schemeClr val="accent6">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VÍ DỤ THAM KHẢO</a:t>
              </a:r>
              <a:endParaRPr lang="en-US" sz="4400">
                <a:solidFill>
                  <a:srgbClr val="C00000"/>
                </a:solidFill>
                <a:latin typeface="Arial" panose="020B0604020202020204" pitchFamily="34" charset="0"/>
                <a:cs typeface="Arial" panose="020B0604020202020204" pitchFamily="34" charset="0"/>
              </a:endParaRPr>
            </a:p>
          </p:txBody>
        </p:sp>
        <p:pic>
          <p:nvPicPr>
            <p:cNvPr id="7" name="Picture 103">
              <a:extLst>
                <a:ext uri="{FF2B5EF4-FFF2-40B4-BE49-F238E27FC236}">
                  <a16:creationId xmlns:a16="http://schemas.microsoft.com/office/drawing/2014/main" id="{6ADA2108-97D4-B5DF-3047-157283E20619}"/>
                </a:ext>
              </a:extLst>
            </p:cNvPr>
            <p:cNvPicPr>
              <a:picLocks noChangeAspect="1"/>
            </p:cNvPicPr>
            <p:nvPr/>
          </p:nvPicPr>
          <p:blipFill>
            <a:blip r:embed="rId2"/>
            <a:srcRect/>
            <a:stretch>
              <a:fillRect/>
            </a:stretch>
          </p:blipFill>
          <p:spPr>
            <a:xfrm rot="1376890">
              <a:off x="7706531" y="1769246"/>
              <a:ext cx="1278763" cy="1256385"/>
            </a:xfrm>
            <a:prstGeom prst="rect">
              <a:avLst/>
            </a:prstGeom>
          </p:spPr>
        </p:pic>
      </p:grpSp>
      <p:graphicFrame>
        <p:nvGraphicFramePr>
          <p:cNvPr id="9" name="Table 8">
            <a:extLst>
              <a:ext uri="{FF2B5EF4-FFF2-40B4-BE49-F238E27FC236}">
                <a16:creationId xmlns:a16="http://schemas.microsoft.com/office/drawing/2014/main" id="{8064F1A0-E0BB-006A-3C78-CD7507A40E2C}"/>
              </a:ext>
            </a:extLst>
          </p:cNvPr>
          <p:cNvGraphicFramePr>
            <a:graphicFrameLocks noGrp="1"/>
          </p:cNvGraphicFramePr>
          <p:nvPr>
            <p:extLst>
              <p:ext uri="{D42A27DB-BD31-4B8C-83A1-F6EECF244321}">
                <p14:modId xmlns:p14="http://schemas.microsoft.com/office/powerpoint/2010/main" val="1916803289"/>
              </p:ext>
            </p:extLst>
          </p:nvPr>
        </p:nvGraphicFramePr>
        <p:xfrm>
          <a:off x="1236154" y="2509080"/>
          <a:ext cx="16078199" cy="7231820"/>
        </p:xfrm>
        <a:graphic>
          <a:graphicData uri="http://schemas.openxmlformats.org/drawingml/2006/table">
            <a:tbl>
              <a:tblPr bandRow="1">
                <a:tableStyleId>{5C22544A-7EE6-4342-B048-85BDC9FD1C3A}</a:tableStyleId>
              </a:tblPr>
              <a:tblGrid>
                <a:gridCol w="1698959">
                  <a:extLst>
                    <a:ext uri="{9D8B030D-6E8A-4147-A177-3AD203B41FA5}">
                      <a16:colId xmlns:a16="http://schemas.microsoft.com/office/drawing/2014/main" val="2720385563"/>
                    </a:ext>
                  </a:extLst>
                </a:gridCol>
                <a:gridCol w="8530903">
                  <a:extLst>
                    <a:ext uri="{9D8B030D-6E8A-4147-A177-3AD203B41FA5}">
                      <a16:colId xmlns:a16="http://schemas.microsoft.com/office/drawing/2014/main" val="3726803898"/>
                    </a:ext>
                  </a:extLst>
                </a:gridCol>
                <a:gridCol w="5848337">
                  <a:extLst>
                    <a:ext uri="{9D8B030D-6E8A-4147-A177-3AD203B41FA5}">
                      <a16:colId xmlns:a16="http://schemas.microsoft.com/office/drawing/2014/main" val="3404324463"/>
                    </a:ext>
                  </a:extLst>
                </a:gridCol>
              </a:tblGrid>
              <a:tr h="1807955">
                <a:tc>
                  <a:txBody>
                    <a:bodyPr/>
                    <a:lstStyle/>
                    <a:p>
                      <a:pPr marL="0" marR="0" algn="ctr">
                        <a:lnSpc>
                          <a:spcPct val="100000"/>
                        </a:lnSpc>
                        <a:spcBef>
                          <a:spcPts val="100"/>
                        </a:spcBef>
                        <a:spcAft>
                          <a:spcPts val="100"/>
                        </a:spcAft>
                        <a:tabLst>
                          <a:tab pos="90170" algn="l"/>
                          <a:tab pos="180340" algn="l"/>
                        </a:tabLst>
                      </a:pPr>
                      <a:r>
                        <a:rPr lang="de-DE" sz="3400" b="1">
                          <a:effectLst/>
                          <a:latin typeface="Arial" panose="020B0604020202020204" pitchFamily="34" charset="0"/>
                          <a:cs typeface="Arial" panose="020B0604020202020204" pitchFamily="34" charset="0"/>
                        </a:rPr>
                        <a:t>TT</a:t>
                      </a:r>
                      <a:endParaRPr lang="en-US" sz="3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00000"/>
                        </a:lnSpc>
                        <a:spcBef>
                          <a:spcPts val="100"/>
                        </a:spcBef>
                        <a:spcAft>
                          <a:spcPts val="100"/>
                        </a:spcAft>
                        <a:tabLst>
                          <a:tab pos="90170" algn="l"/>
                          <a:tab pos="180340" algn="l"/>
                        </a:tabLst>
                      </a:pPr>
                      <a:r>
                        <a:rPr lang="de-DE" sz="3400" b="1">
                          <a:effectLst/>
                          <a:latin typeface="Arial" panose="020B0604020202020204" pitchFamily="34" charset="0"/>
                          <a:cs typeface="Arial" panose="020B0604020202020204" pitchFamily="34" charset="0"/>
                        </a:rPr>
                        <a:t>Công việc</a:t>
                      </a:r>
                      <a:endParaRPr lang="en-US" sz="3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00000"/>
                        </a:lnSpc>
                        <a:spcBef>
                          <a:spcPts val="100"/>
                        </a:spcBef>
                        <a:spcAft>
                          <a:spcPts val="100"/>
                        </a:spcAft>
                        <a:tabLst>
                          <a:tab pos="90170" algn="l"/>
                          <a:tab pos="180340" algn="l"/>
                        </a:tabLst>
                      </a:pPr>
                      <a:r>
                        <a:rPr lang="de-DE" sz="3400" b="1">
                          <a:effectLst/>
                          <a:latin typeface="Arial" panose="020B0604020202020204" pitchFamily="34" charset="0"/>
                          <a:cs typeface="Arial" panose="020B0604020202020204" pitchFamily="34" charset="0"/>
                        </a:rPr>
                        <a:t>Thời gian thực hiện</a:t>
                      </a:r>
                      <a:endParaRPr lang="en-US" sz="3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909699903"/>
                  </a:ext>
                </a:extLst>
              </a:tr>
              <a:tr h="1807955">
                <a:tc>
                  <a:txBody>
                    <a:bodyPr/>
                    <a:lstStyle/>
                    <a:p>
                      <a:pPr marL="0" marR="0" algn="ctr">
                        <a:lnSpc>
                          <a:spcPct val="100000"/>
                        </a:lnSpc>
                        <a:spcBef>
                          <a:spcPts val="100"/>
                        </a:spcBef>
                        <a:spcAft>
                          <a:spcPts val="100"/>
                        </a:spcAft>
                        <a:tabLst>
                          <a:tab pos="90170" algn="l"/>
                          <a:tab pos="180340" algn="l"/>
                        </a:tabLst>
                      </a:pPr>
                      <a:r>
                        <a:rPr lang="de-DE" sz="3200">
                          <a:effectLst/>
                          <a:latin typeface="Arial" panose="020B0604020202020204" pitchFamily="34" charset="0"/>
                          <a:cs typeface="Arial" panose="020B0604020202020204" pitchFamily="34" charset="0"/>
                        </a:rPr>
                        <a:t>1 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457200" marR="0" indent="-457200" algn="just">
                        <a:lnSpc>
                          <a:spcPct val="100000"/>
                        </a:lnSpc>
                        <a:spcBef>
                          <a:spcPts val="100"/>
                        </a:spcBef>
                        <a:spcAft>
                          <a:spcPts val="100"/>
                        </a:spcAft>
                        <a:buFont typeface="Arial" panose="020B0604020202020204" pitchFamily="34" charset="0"/>
                        <a:buChar char="−"/>
                        <a:tabLst>
                          <a:tab pos="90170" algn="l"/>
                          <a:tab pos="180340" algn="l"/>
                        </a:tabLst>
                      </a:pPr>
                      <a:r>
                        <a:rPr lang="de-DE" sz="3200">
                          <a:effectLst/>
                          <a:latin typeface="Arial" panose="020B0604020202020204" pitchFamily="34" charset="0"/>
                          <a:cs typeface="Arial" panose="020B0604020202020204" pitchFamily="34" charset="0"/>
                        </a:rPr>
                        <a:t>Lau nhà.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100"/>
                        </a:spcBef>
                        <a:spcAft>
                          <a:spcPts val="100"/>
                        </a:spcAft>
                        <a:tabLst>
                          <a:tab pos="90170" algn="l"/>
                          <a:tab pos="180340" algn="l"/>
                        </a:tabLst>
                      </a:pPr>
                      <a:r>
                        <a:rPr lang="de-DE" sz="3200">
                          <a:effectLst/>
                          <a:latin typeface="Arial" panose="020B0604020202020204" pitchFamily="34" charset="0"/>
                          <a:cs typeface="Arial" panose="020B0604020202020204" pitchFamily="34" charset="0"/>
                        </a:rPr>
                        <a:t> Hằng ngày.</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41323725"/>
                  </a:ext>
                </a:extLst>
              </a:tr>
              <a:tr h="1807955">
                <a:tc>
                  <a:txBody>
                    <a:bodyPr/>
                    <a:lstStyle/>
                    <a:p>
                      <a:pPr marL="0" marR="0" algn="ctr">
                        <a:lnSpc>
                          <a:spcPct val="100000"/>
                        </a:lnSpc>
                        <a:spcBef>
                          <a:spcPts val="100"/>
                        </a:spcBef>
                        <a:spcAft>
                          <a:spcPts val="100"/>
                        </a:spcAft>
                        <a:tabLst>
                          <a:tab pos="90170" algn="l"/>
                          <a:tab pos="180340" algn="l"/>
                        </a:tabLst>
                      </a:pPr>
                      <a:r>
                        <a:rPr lang="de-DE" sz="3200">
                          <a:effectLst/>
                          <a:latin typeface="Arial" panose="020B0604020202020204" pitchFamily="34" charset="0"/>
                          <a:cs typeface="Arial" panose="020B0604020202020204" pitchFamily="34" charset="0"/>
                        </a:rPr>
                        <a:t>2 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457200" marR="0" indent="-457200" algn="just">
                        <a:lnSpc>
                          <a:spcPct val="100000"/>
                        </a:lnSpc>
                        <a:spcBef>
                          <a:spcPts val="100"/>
                        </a:spcBef>
                        <a:spcAft>
                          <a:spcPts val="100"/>
                        </a:spcAft>
                        <a:buFont typeface="Arial" panose="020B0604020202020204" pitchFamily="34" charset="0"/>
                        <a:buChar char="−"/>
                        <a:tabLst>
                          <a:tab pos="90170" algn="l"/>
                          <a:tab pos="180340" algn="l"/>
                        </a:tabLst>
                      </a:pPr>
                      <a:r>
                        <a:rPr lang="de-DE" sz="3200">
                          <a:effectLst/>
                          <a:latin typeface="Arial" panose="020B0604020202020204" pitchFamily="34" charset="0"/>
                          <a:cs typeface="Arial" panose="020B0604020202020204" pitchFamily="34" charset="0"/>
                        </a:rPr>
                        <a:t>Sắp xếp đồ dùng cho gọn gàng, ngăn nắp.</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100"/>
                        </a:spcBef>
                        <a:spcAft>
                          <a:spcPts val="100"/>
                        </a:spcAft>
                        <a:tabLst>
                          <a:tab pos="90170" algn="l"/>
                          <a:tab pos="180340" algn="l"/>
                        </a:tabLst>
                      </a:pPr>
                      <a:r>
                        <a:rPr lang="de-DE" sz="3200">
                          <a:effectLst/>
                          <a:latin typeface="Arial" panose="020B0604020202020204" pitchFamily="34" charset="0"/>
                          <a:cs typeface="Arial" panose="020B0604020202020204" pitchFamily="34" charset="0"/>
                        </a:rPr>
                        <a:t> Hằng ngày.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60029764"/>
                  </a:ext>
                </a:extLst>
              </a:tr>
              <a:tr h="1807955">
                <a:tc>
                  <a:txBody>
                    <a:bodyPr/>
                    <a:lstStyle/>
                    <a:p>
                      <a:pPr marL="0" marR="0" algn="ctr">
                        <a:lnSpc>
                          <a:spcPct val="100000"/>
                        </a:lnSpc>
                        <a:spcBef>
                          <a:spcPts val="100"/>
                        </a:spcBef>
                        <a:spcAft>
                          <a:spcPts val="100"/>
                        </a:spcAft>
                        <a:tabLst>
                          <a:tab pos="90170" algn="l"/>
                          <a:tab pos="180340" algn="l"/>
                        </a:tabLst>
                      </a:pPr>
                      <a:r>
                        <a:rPr lang="en-US" sz="320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457200" marR="0" indent="-457200" algn="just">
                        <a:lnSpc>
                          <a:spcPct val="100000"/>
                        </a:lnSpc>
                        <a:spcBef>
                          <a:spcPts val="100"/>
                        </a:spcBef>
                        <a:spcAft>
                          <a:spcPts val="100"/>
                        </a:spcAft>
                        <a:buFont typeface="Arial" panose="020B0604020202020204" pitchFamily="34" charset="0"/>
                        <a:buChar char="−"/>
                        <a:tabLst>
                          <a:tab pos="90170" algn="l"/>
                          <a:tab pos="180340" algn="l"/>
                        </a:tabLst>
                      </a:pPr>
                      <a:r>
                        <a:rPr lang="en-US" sz="3200">
                          <a:effectLst/>
                          <a:latin typeface="Arial" panose="020B0604020202020204" pitchFamily="34" charset="0"/>
                          <a:ea typeface="Calibri" panose="020F0502020204030204" pitchFamily="34" charset="0"/>
                          <a:cs typeface="Arial" panose="020B0604020202020204" pitchFamily="34" charset="0"/>
                        </a:rPr>
                        <a:t>Tổng vệ sinh nhà cửa.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100"/>
                        </a:spcBef>
                        <a:spcAft>
                          <a:spcPts val="100"/>
                        </a:spcAft>
                        <a:tabLst>
                          <a:tab pos="90170" algn="l"/>
                          <a:tab pos="180340" algn="l"/>
                        </a:tabLst>
                      </a:pPr>
                      <a:r>
                        <a:rPr lang="en-US" sz="3200">
                          <a:effectLst/>
                          <a:latin typeface="Arial" panose="020B0604020202020204" pitchFamily="34" charset="0"/>
                          <a:ea typeface="Calibri" panose="020F0502020204030204" pitchFamily="34" charset="0"/>
                          <a:cs typeface="Arial" panose="020B0604020202020204" pitchFamily="34" charset="0"/>
                        </a:rPr>
                        <a:t> Cuối tuần.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2981452"/>
                  </a:ext>
                </a:extLst>
              </a:tr>
            </a:tbl>
          </a:graphicData>
        </a:graphic>
      </p:graphicFrame>
    </p:spTree>
    <p:extLst>
      <p:ext uri="{BB962C8B-B14F-4D97-AF65-F5344CB8AC3E}">
        <p14:creationId xmlns:p14="http://schemas.microsoft.com/office/powerpoint/2010/main" val="3677288704"/>
      </p:ext>
    </p:extLst>
  </p:cSld>
  <p:clrMapOvr>
    <a:masterClrMapping/>
  </p:clrMapOvr>
  <p:transition spd="med">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82632" y="32134"/>
            <a:ext cx="1433155" cy="1353280"/>
          </a:xfrm>
          <a:custGeom>
            <a:avLst/>
            <a:gdLst/>
            <a:ahLst/>
            <a:cxnLst/>
            <a:rect l="l" t="t" r="r" b="b"/>
            <a:pathLst>
              <a:path w="1311285" h="1294596">
                <a:moveTo>
                  <a:pt x="0" y="0"/>
                </a:moveTo>
                <a:lnTo>
                  <a:pt x="1311285" y="0"/>
                </a:lnTo>
                <a:lnTo>
                  <a:pt x="1311285" y="1294596"/>
                </a:lnTo>
                <a:lnTo>
                  <a:pt x="0" y="12945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7009545" y="32134"/>
            <a:ext cx="1508668" cy="1514174"/>
          </a:xfrm>
          <a:custGeom>
            <a:avLst/>
            <a:gdLst/>
            <a:ahLst/>
            <a:cxnLst/>
            <a:rect l="l" t="t" r="r" b="b"/>
            <a:pathLst>
              <a:path w="2011557" h="2018898">
                <a:moveTo>
                  <a:pt x="0" y="0"/>
                </a:moveTo>
                <a:lnTo>
                  <a:pt x="2011556" y="0"/>
                </a:lnTo>
                <a:lnTo>
                  <a:pt x="2011556" y="2018898"/>
                </a:lnTo>
                <a:lnTo>
                  <a:pt x="0" y="2018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59EBB9C6-7FDE-A9D3-9819-E6A618F3ACB3}"/>
              </a:ext>
            </a:extLst>
          </p:cNvPr>
          <p:cNvGrpSpPr/>
          <p:nvPr/>
        </p:nvGrpSpPr>
        <p:grpSpPr>
          <a:xfrm>
            <a:off x="16767129" y="8845166"/>
            <a:ext cx="1013079" cy="1409700"/>
            <a:chOff x="14737091" y="7164216"/>
            <a:chExt cx="1551902" cy="1754228"/>
          </a:xfrm>
        </p:grpSpPr>
        <p:sp>
          <p:nvSpPr>
            <p:cNvPr id="8" name="Freeform 8"/>
            <p:cNvSpPr/>
            <p:nvPr/>
          </p:nvSpPr>
          <p:spPr>
            <a:xfrm>
              <a:off x="14737091" y="7760573"/>
              <a:ext cx="577402" cy="579510"/>
            </a:xfrm>
            <a:custGeom>
              <a:avLst/>
              <a:gdLst/>
              <a:ahLst/>
              <a:cxnLst/>
              <a:rect l="l" t="t" r="r" b="b"/>
              <a:pathLst>
                <a:path w="769870" h="772680">
                  <a:moveTo>
                    <a:pt x="0" y="0"/>
                  </a:moveTo>
                  <a:lnTo>
                    <a:pt x="769870" y="0"/>
                  </a:lnTo>
                  <a:lnTo>
                    <a:pt x="769870" y="772680"/>
                  </a:lnTo>
                  <a:lnTo>
                    <a:pt x="0" y="772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5508560" y="7164216"/>
              <a:ext cx="780433" cy="783281"/>
            </a:xfrm>
            <a:custGeom>
              <a:avLst/>
              <a:gdLst/>
              <a:ahLst/>
              <a:cxnLst/>
              <a:rect l="l" t="t" r="r" b="b"/>
              <a:pathLst>
                <a:path w="1040578" h="1044375">
                  <a:moveTo>
                    <a:pt x="0" y="0"/>
                  </a:moveTo>
                  <a:lnTo>
                    <a:pt x="1040578" y="0"/>
                  </a:lnTo>
                  <a:lnTo>
                    <a:pt x="1040578" y="1044376"/>
                  </a:lnTo>
                  <a:lnTo>
                    <a:pt x="0" y="1044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5407045" y="8135163"/>
              <a:ext cx="780433" cy="783281"/>
            </a:xfrm>
            <a:custGeom>
              <a:avLst/>
              <a:gdLst/>
              <a:ahLst/>
              <a:cxnLst/>
              <a:rect l="l" t="t" r="r" b="b"/>
              <a:pathLst>
                <a:path w="1040578" h="1044375">
                  <a:moveTo>
                    <a:pt x="0" y="0"/>
                  </a:moveTo>
                  <a:lnTo>
                    <a:pt x="1040577" y="0"/>
                  </a:lnTo>
                  <a:lnTo>
                    <a:pt x="1040577" y="1044376"/>
                  </a:lnTo>
                  <a:lnTo>
                    <a:pt x="0" y="1044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3" name="Freeform 6">
            <a:extLst>
              <a:ext uri="{FF2B5EF4-FFF2-40B4-BE49-F238E27FC236}">
                <a16:creationId xmlns:a16="http://schemas.microsoft.com/office/drawing/2014/main" id="{71093E17-0A08-BAA9-B01E-F6A67ACDEE56}"/>
              </a:ext>
            </a:extLst>
          </p:cNvPr>
          <p:cNvSpPr/>
          <p:nvPr/>
        </p:nvSpPr>
        <p:spPr>
          <a:xfrm>
            <a:off x="1219200" y="1333500"/>
            <a:ext cx="15376524" cy="8502762"/>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8">
              <a:duotone>
                <a:schemeClr val="accent4">
                  <a:shade val="45000"/>
                  <a:satMod val="135000"/>
                </a:schemeClr>
                <a:prstClr val="white"/>
              </a:duotone>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TextBox 11">
            <a:extLst>
              <a:ext uri="{FF2B5EF4-FFF2-40B4-BE49-F238E27FC236}">
                <a16:creationId xmlns:a16="http://schemas.microsoft.com/office/drawing/2014/main" id="{EE75DE0F-E0EB-D4F1-4767-178A0928D2C1}"/>
              </a:ext>
            </a:extLst>
          </p:cNvPr>
          <p:cNvSpPr txBox="1"/>
          <p:nvPr/>
        </p:nvSpPr>
        <p:spPr>
          <a:xfrm>
            <a:off x="4497387" y="3314700"/>
            <a:ext cx="8820150" cy="3937168"/>
          </a:xfrm>
          <a:prstGeom prst="rect">
            <a:avLst/>
          </a:prstGeom>
        </p:spPr>
        <p:txBody>
          <a:bodyPr wrap="square" lIns="0" tIns="0" rIns="0" bIns="0" rtlCol="0" anchor="t">
            <a:spAutoFit/>
          </a:bodyPr>
          <a:lstStyle/>
          <a:p>
            <a:pPr algn="ctr">
              <a:lnSpc>
                <a:spcPct val="150000"/>
              </a:lnSpc>
              <a:spcBef>
                <a:spcPct val="0"/>
              </a:spcBef>
            </a:pPr>
            <a:r>
              <a:rPr lang="en-US" sz="4400">
                <a:latin typeface="Arial" panose="020B0604020202020204" pitchFamily="34" charset="0"/>
                <a:cs typeface="Arial" panose="020B0604020202020204" pitchFamily="34" charset="0"/>
              </a:rPr>
              <a:t>Sau khi hoàn thiện, các em hãy chia sẻ bản kế hoạch thực hiện công việc gia đình trong tuần của cá nhân mình ở trước lớp </a:t>
            </a:r>
            <a:endParaRPr lang="vi-VN" sz="4400" dirty="0">
              <a:latin typeface="Arial" panose="020B0604020202020204" pitchFamily="34" charset="0"/>
              <a:cs typeface="Arial" panose="020B0604020202020204" pitchFamily="34" charset="0"/>
            </a:endParaRPr>
          </a:p>
        </p:txBody>
      </p:sp>
      <p:pic>
        <p:nvPicPr>
          <p:cNvPr id="25" name="Picture 24" descr="A cartoon character holding a pencil&#10;&#10;Description automatically generated with medium confidence">
            <a:extLst>
              <a:ext uri="{FF2B5EF4-FFF2-40B4-BE49-F238E27FC236}">
                <a16:creationId xmlns:a16="http://schemas.microsoft.com/office/drawing/2014/main" id="{138E176D-4170-16DC-E655-9F37817EF9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54000" y="996388"/>
            <a:ext cx="3003441" cy="2535692"/>
          </a:xfrm>
          <a:prstGeom prst="rect">
            <a:avLst/>
          </a:prstGeom>
        </p:spPr>
      </p:pic>
      <p:pic>
        <p:nvPicPr>
          <p:cNvPr id="26" name="Picture 9">
            <a:extLst>
              <a:ext uri="{FF2B5EF4-FFF2-40B4-BE49-F238E27FC236}">
                <a16:creationId xmlns:a16="http://schemas.microsoft.com/office/drawing/2014/main" id="{1AB3AB0D-F4B0-8AFE-0229-8958D07A27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7906" y="5961492"/>
            <a:ext cx="4131129" cy="4352722"/>
          </a:xfrm>
          <a:prstGeom prst="rect">
            <a:avLst/>
          </a:prstGeom>
        </p:spPr>
      </p:pic>
    </p:spTree>
    <p:extLst>
      <p:ext uri="{BB962C8B-B14F-4D97-AF65-F5344CB8AC3E}">
        <p14:creationId xmlns:p14="http://schemas.microsoft.com/office/powerpoint/2010/main" val="96609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C1F62130-5C36-8670-D4A8-508E62CAF7CB}"/>
              </a:ext>
            </a:extLst>
          </p:cNvPr>
          <p:cNvGrpSpPr/>
          <p:nvPr/>
        </p:nvGrpSpPr>
        <p:grpSpPr>
          <a:xfrm>
            <a:off x="-224157" y="9139557"/>
            <a:ext cx="18736314" cy="2468153"/>
            <a:chOff x="0" y="0"/>
            <a:chExt cx="4934667" cy="650049"/>
          </a:xfrm>
        </p:grpSpPr>
        <p:sp>
          <p:nvSpPr>
            <p:cNvPr id="29" name="Freeform 3">
              <a:extLst>
                <a:ext uri="{FF2B5EF4-FFF2-40B4-BE49-F238E27FC236}">
                  <a16:creationId xmlns:a16="http://schemas.microsoft.com/office/drawing/2014/main" id="{1A4F11B8-B384-E9CF-8697-95F344ABEE58}"/>
                </a:ext>
              </a:extLst>
            </p:cNvPr>
            <p:cNvSpPr/>
            <p:nvPr/>
          </p:nvSpPr>
          <p:spPr>
            <a:xfrm>
              <a:off x="0" y="0"/>
              <a:ext cx="4934667" cy="650049"/>
            </a:xfrm>
            <a:custGeom>
              <a:avLst/>
              <a:gdLst/>
              <a:ahLst/>
              <a:cxnLst/>
              <a:rect l="l" t="t" r="r" b="b"/>
              <a:pathLst>
                <a:path w="4934667" h="650049">
                  <a:moveTo>
                    <a:pt x="0" y="0"/>
                  </a:moveTo>
                  <a:lnTo>
                    <a:pt x="4934667" y="0"/>
                  </a:lnTo>
                  <a:lnTo>
                    <a:pt x="4934667" y="650049"/>
                  </a:lnTo>
                  <a:lnTo>
                    <a:pt x="0" y="650049"/>
                  </a:lnTo>
                  <a:close/>
                </a:path>
              </a:pathLst>
            </a:custGeom>
            <a:solidFill>
              <a:srgbClr val="C1A39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4">
              <a:extLst>
                <a:ext uri="{FF2B5EF4-FFF2-40B4-BE49-F238E27FC236}">
                  <a16:creationId xmlns:a16="http://schemas.microsoft.com/office/drawing/2014/main" id="{088B2AAF-1F5C-9EB9-7007-8522916FE310}"/>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1" name="Group 5">
            <a:extLst>
              <a:ext uri="{FF2B5EF4-FFF2-40B4-BE49-F238E27FC236}">
                <a16:creationId xmlns:a16="http://schemas.microsoft.com/office/drawing/2014/main" id="{E3FB8CA3-4437-1296-11B8-2BEF1EBC2555}"/>
              </a:ext>
            </a:extLst>
          </p:cNvPr>
          <p:cNvGrpSpPr/>
          <p:nvPr/>
        </p:nvGrpSpPr>
        <p:grpSpPr>
          <a:xfrm>
            <a:off x="1409700" y="800100"/>
            <a:ext cx="15468600" cy="7391400"/>
            <a:chOff x="1" y="-1"/>
            <a:chExt cx="18628314" cy="8798554"/>
          </a:xfrm>
        </p:grpSpPr>
        <p:sp>
          <p:nvSpPr>
            <p:cNvPr id="32" name="Freeform 6">
              <a:extLst>
                <a:ext uri="{FF2B5EF4-FFF2-40B4-BE49-F238E27FC236}">
                  <a16:creationId xmlns:a16="http://schemas.microsoft.com/office/drawing/2014/main" id="{E3D7C71B-DD99-F663-ED3A-A3FB989B20C8}"/>
                </a:ext>
              </a:extLst>
            </p:cNvPr>
            <p:cNvSpPr/>
            <p:nvPr/>
          </p:nvSpPr>
          <p:spPr>
            <a:xfrm rot="5400000">
              <a:off x="2381882" y="-2381882"/>
              <a:ext cx="8798553" cy="13562316"/>
            </a:xfrm>
            <a:custGeom>
              <a:avLst/>
              <a:gdLst/>
              <a:ahLst/>
              <a:cxnLst/>
              <a:rect l="l" t="t" r="r" b="b"/>
              <a:pathLst>
                <a:path w="8798553" h="13562316">
                  <a:moveTo>
                    <a:pt x="0" y="0"/>
                  </a:moveTo>
                  <a:lnTo>
                    <a:pt x="8798553" y="0"/>
                  </a:lnTo>
                  <a:lnTo>
                    <a:pt x="8798553" y="13562317"/>
                  </a:lnTo>
                  <a:lnTo>
                    <a:pt x="0" y="13562317"/>
                  </a:lnTo>
                  <a:lnTo>
                    <a:pt x="0" y="0"/>
                  </a:lnTo>
                  <a:close/>
                </a:path>
              </a:pathLst>
            </a:custGeom>
            <a:blipFill>
              <a:blip r:embed="rId2">
                <a:duotone>
                  <a:schemeClr val="bg2">
                    <a:shade val="45000"/>
                    <a:satMod val="135000"/>
                  </a:schemeClr>
                  <a:prstClr val="white"/>
                </a:duotone>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Freeform 7">
              <a:extLst>
                <a:ext uri="{FF2B5EF4-FFF2-40B4-BE49-F238E27FC236}">
                  <a16:creationId xmlns:a16="http://schemas.microsoft.com/office/drawing/2014/main" id="{50516A5C-634B-7B3A-C64B-EA29C2F3CE16}"/>
                </a:ext>
              </a:extLst>
            </p:cNvPr>
            <p:cNvSpPr/>
            <p:nvPr/>
          </p:nvSpPr>
          <p:spPr>
            <a:xfrm rot="5400000">
              <a:off x="7447880" y="-2381882"/>
              <a:ext cx="8798553" cy="13562316"/>
            </a:xfrm>
            <a:custGeom>
              <a:avLst/>
              <a:gdLst/>
              <a:ahLst/>
              <a:cxnLst/>
              <a:rect l="l" t="t" r="r" b="b"/>
              <a:pathLst>
                <a:path w="8798553" h="13562316">
                  <a:moveTo>
                    <a:pt x="0" y="0"/>
                  </a:moveTo>
                  <a:lnTo>
                    <a:pt x="8798553" y="0"/>
                  </a:lnTo>
                  <a:lnTo>
                    <a:pt x="8798553" y="13562317"/>
                  </a:lnTo>
                  <a:lnTo>
                    <a:pt x="0" y="13562317"/>
                  </a:lnTo>
                  <a:lnTo>
                    <a:pt x="0" y="0"/>
                  </a:lnTo>
                  <a:close/>
                </a:path>
              </a:pathLst>
            </a:custGeom>
            <a:blipFill>
              <a:blip r:embed="rId2">
                <a:duotone>
                  <a:schemeClr val="bg2">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7" name="TextBox 20">
            <a:extLst>
              <a:ext uri="{FF2B5EF4-FFF2-40B4-BE49-F238E27FC236}">
                <a16:creationId xmlns:a16="http://schemas.microsoft.com/office/drawing/2014/main" id="{00A9F810-CD2E-15EC-A430-DC5431036B7B}"/>
              </a:ext>
            </a:extLst>
          </p:cNvPr>
          <p:cNvSpPr txBox="1"/>
          <p:nvPr/>
        </p:nvSpPr>
        <p:spPr>
          <a:xfrm>
            <a:off x="2495143" y="2480967"/>
            <a:ext cx="13528394" cy="4382225"/>
          </a:xfrm>
          <a:prstGeom prst="rect">
            <a:avLst/>
          </a:prstGeom>
        </p:spPr>
        <p:txBody>
          <a:bodyPr wrap="square" lIns="0" tIns="0" rIns="0" bIns="0" rtlCol="0" anchor="t">
            <a:spAutoFit/>
          </a:bodyPr>
          <a:lstStyle/>
          <a:p>
            <a:pPr lvl="0" algn="ctr">
              <a:lnSpc>
                <a:spcPct val="150000"/>
              </a:lnSpc>
            </a:pPr>
            <a:r>
              <a:rPr kumimoji="0" lang="en-US"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4 – Củng</a:t>
            </a:r>
            <a:r>
              <a:rPr kumimoji="0" lang="en-US" sz="6600" b="1" i="0" u="none" strike="noStrike" kern="1200" cap="none" spc="0" normalizeH="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cố kiến thức</a:t>
            </a:r>
            <a:r>
              <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6600" b="1">
                <a:solidFill>
                  <a:srgbClr val="1F497D">
                    <a:lumMod val="50000"/>
                  </a:srgbClr>
                </a:solidFill>
                <a:ea typeface="Calibri" panose="020F0502020204030204" pitchFamily="34" charset="0"/>
                <a:cs typeface="Arial" panose="020B0604020202020204" pitchFamily="34" charset="0"/>
              </a:rPr>
              <a:t>Thực hành thể hiện cách sống tiết kiệm trong gia đình</a:t>
            </a:r>
            <a:endPar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Freeform 5"/>
          <p:cNvSpPr/>
          <p:nvPr/>
        </p:nvSpPr>
        <p:spPr>
          <a:xfrm>
            <a:off x="15011400" y="7112689"/>
            <a:ext cx="1320138" cy="2095500"/>
          </a:xfrm>
          <a:custGeom>
            <a:avLst/>
            <a:gdLst/>
            <a:ahLst/>
            <a:cxnLst/>
            <a:rect l="l" t="t" r="r" b="b"/>
            <a:pathLst>
              <a:path w="862938" h="1634727">
                <a:moveTo>
                  <a:pt x="0" y="0"/>
                </a:moveTo>
                <a:lnTo>
                  <a:pt x="862938" y="0"/>
                </a:lnTo>
                <a:lnTo>
                  <a:pt x="862938" y="1634727"/>
                </a:lnTo>
                <a:lnTo>
                  <a:pt x="0" y="1634727"/>
                </a:lnTo>
                <a:lnTo>
                  <a:pt x="0" y="0"/>
                </a:lnTo>
                <a:close/>
              </a:path>
            </a:pathLst>
          </a:custGeom>
          <a:blipFill>
            <a:blip r:embed="rId5">
              <a:extLst>
                <a:ext uri="{96DAC541-7B7A-43D3-8B79-37D633B846F1}">
                  <asvg:svgBlip xmlns:asvg="http://schemas.microsoft.com/office/drawing/2016/SVG/main" r:embed="rId6"/>
                </a:ext>
              </a:extLst>
            </a:blip>
            <a:stretch>
              <a:fillRect b="-273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1CA4A839-A691-0680-E111-0B9797110076}"/>
              </a:ext>
            </a:extLst>
          </p:cNvPr>
          <p:cNvGrpSpPr/>
          <p:nvPr/>
        </p:nvGrpSpPr>
        <p:grpSpPr>
          <a:xfrm>
            <a:off x="1278978" y="7180253"/>
            <a:ext cx="1354966" cy="1488041"/>
            <a:chOff x="1771835" y="7194831"/>
            <a:chExt cx="1354966" cy="1488041"/>
          </a:xfrm>
        </p:grpSpPr>
        <p:sp>
          <p:nvSpPr>
            <p:cNvPr id="4" name="Freeform 4"/>
            <p:cNvSpPr/>
            <p:nvPr/>
          </p:nvSpPr>
          <p:spPr>
            <a:xfrm>
              <a:off x="1771835" y="7956281"/>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6"/>
            <p:cNvSpPr/>
            <p:nvPr/>
          </p:nvSpPr>
          <p:spPr>
            <a:xfrm>
              <a:off x="2265365" y="7194831"/>
              <a:ext cx="491954" cy="493750"/>
            </a:xfrm>
            <a:custGeom>
              <a:avLst/>
              <a:gdLst/>
              <a:ahLst/>
              <a:cxnLst/>
              <a:rect l="l" t="t" r="r" b="b"/>
              <a:pathLst>
                <a:path w="491954" h="493750">
                  <a:moveTo>
                    <a:pt x="0" y="0"/>
                  </a:moveTo>
                  <a:lnTo>
                    <a:pt x="491954" y="0"/>
                  </a:lnTo>
                  <a:lnTo>
                    <a:pt x="491954" y="493750"/>
                  </a:lnTo>
                  <a:lnTo>
                    <a:pt x="0" y="493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7"/>
            <p:cNvSpPr/>
            <p:nvPr/>
          </p:nvSpPr>
          <p:spPr>
            <a:xfrm>
              <a:off x="2634847" y="7825827"/>
              <a:ext cx="491954" cy="493750"/>
            </a:xfrm>
            <a:custGeom>
              <a:avLst/>
              <a:gdLst/>
              <a:ahLst/>
              <a:cxnLst/>
              <a:rect l="l" t="t" r="r" b="b"/>
              <a:pathLst>
                <a:path w="491954" h="493750">
                  <a:moveTo>
                    <a:pt x="0" y="0"/>
                  </a:moveTo>
                  <a:lnTo>
                    <a:pt x="491954" y="0"/>
                  </a:lnTo>
                  <a:lnTo>
                    <a:pt x="491954" y="493750"/>
                  </a:lnTo>
                  <a:lnTo>
                    <a:pt x="0" y="493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15094671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7214" y="-15150"/>
            <a:ext cx="1219200" cy="1219200"/>
          </a:xfrm>
          <a:custGeom>
            <a:avLst/>
            <a:gdLst/>
            <a:ahLst/>
            <a:cxnLst/>
            <a:rect l="l" t="t" r="r" b="b"/>
            <a:pathLst>
              <a:path w="728159" h="718892">
                <a:moveTo>
                  <a:pt x="0" y="0"/>
                </a:moveTo>
                <a:lnTo>
                  <a:pt x="728160" y="0"/>
                </a:lnTo>
                <a:lnTo>
                  <a:pt x="728160" y="718892"/>
                </a:lnTo>
                <a:lnTo>
                  <a:pt x="0" y="71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a:off x="16760789" y="9956186"/>
            <a:ext cx="1527211" cy="344317"/>
          </a:xfrm>
          <a:custGeom>
            <a:avLst/>
            <a:gdLst/>
            <a:ahLst/>
            <a:cxnLst/>
            <a:rect l="l" t="t" r="r" b="b"/>
            <a:pathLst>
              <a:path w="1527211" h="344317">
                <a:moveTo>
                  <a:pt x="0" y="0"/>
                </a:moveTo>
                <a:lnTo>
                  <a:pt x="1527211" y="0"/>
                </a:lnTo>
                <a:lnTo>
                  <a:pt x="1527211" y="344317"/>
                </a:lnTo>
                <a:lnTo>
                  <a:pt x="0" y="3443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17221200" y="37470"/>
            <a:ext cx="1182915" cy="1188672"/>
          </a:xfrm>
          <a:custGeom>
            <a:avLst/>
            <a:gdLst/>
            <a:ahLst/>
            <a:cxnLst/>
            <a:rect l="l" t="t" r="r" b="b"/>
            <a:pathLst>
              <a:path w="728159" h="718892">
                <a:moveTo>
                  <a:pt x="0" y="0"/>
                </a:moveTo>
                <a:lnTo>
                  <a:pt x="728159" y="0"/>
                </a:lnTo>
                <a:lnTo>
                  <a:pt x="728159" y="718892"/>
                </a:lnTo>
                <a:lnTo>
                  <a:pt x="0" y="71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177A470-1DDE-D881-73BE-218A28CABABF}"/>
              </a:ext>
            </a:extLst>
          </p:cNvPr>
          <p:cNvGrpSpPr/>
          <p:nvPr/>
        </p:nvGrpSpPr>
        <p:grpSpPr>
          <a:xfrm>
            <a:off x="6095766" y="4926615"/>
            <a:ext cx="6285142" cy="1020117"/>
            <a:chOff x="3029863" y="1823688"/>
            <a:chExt cx="12362538" cy="1262412"/>
          </a:xfrm>
        </p:grpSpPr>
        <p:cxnSp>
          <p:nvCxnSpPr>
            <p:cNvPr id="9" name="Straight Connector 8">
              <a:extLst>
                <a:ext uri="{FF2B5EF4-FFF2-40B4-BE49-F238E27FC236}">
                  <a16:creationId xmlns:a16="http://schemas.microsoft.com/office/drawing/2014/main" id="{2DEA092C-F620-088C-A9E2-A421DDBC1448}"/>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8C7E66-B9F8-5D6A-0086-BABDF8F564CF}"/>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44AD46-5200-9C36-3FB3-C86C52EC3A16}"/>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D39614-CECE-E8B9-1FFF-34A6434187EB}"/>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28CCD3FC-2946-577A-85FC-78136B1725D4}"/>
              </a:ext>
            </a:extLst>
          </p:cNvPr>
          <p:cNvSpPr/>
          <p:nvPr/>
        </p:nvSpPr>
        <p:spPr>
          <a:xfrm>
            <a:off x="448398" y="5953900"/>
            <a:ext cx="8254375" cy="3609197"/>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Nhóm 1: </a:t>
            </a:r>
            <a:endParaRPr lang="en-US" sz="3600" b="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Sắm vai nhân vật để thể hiện cách sống tiết kiệm trong sinh hoạt gia đình ở </a:t>
            </a:r>
            <a:r>
              <a:rPr lang="en-US" sz="3600" i="1">
                <a:solidFill>
                  <a:schemeClr val="tx1"/>
                </a:solidFill>
                <a:latin typeface="Arial" panose="020B0604020202020204" pitchFamily="34" charset="0"/>
                <a:cs typeface="Arial" panose="020B0604020202020204" pitchFamily="34" charset="0"/>
              </a:rPr>
              <a:t>T</a:t>
            </a:r>
            <a:r>
              <a:rPr lang="vi-VN" sz="3600" i="1">
                <a:solidFill>
                  <a:schemeClr val="tx1"/>
                </a:solidFill>
                <a:latin typeface="Arial" panose="020B0604020202020204" pitchFamily="34" charset="0"/>
                <a:cs typeface="Arial" panose="020B0604020202020204" pitchFamily="34" charset="0"/>
              </a:rPr>
              <a:t>ình huống 1</a:t>
            </a:r>
            <a:endParaRPr lang="en-US" sz="3600" i="1"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DAD4E071-F34A-AFA7-E7C3-5FF2CFCE845C}"/>
              </a:ext>
            </a:extLst>
          </p:cNvPr>
          <p:cNvSpPr/>
          <p:nvPr/>
        </p:nvSpPr>
        <p:spPr>
          <a:xfrm>
            <a:off x="9585230" y="5953900"/>
            <a:ext cx="8254372" cy="360919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Nhóm </a:t>
            </a:r>
            <a:r>
              <a:rPr lang="en-US" sz="3600" b="1">
                <a:solidFill>
                  <a:schemeClr val="tx1"/>
                </a:solidFill>
                <a:latin typeface="Arial" panose="020B0604020202020204" pitchFamily="34" charset="0"/>
                <a:cs typeface="Arial" panose="020B0604020202020204" pitchFamily="34" charset="0"/>
              </a:rPr>
              <a:t>2</a:t>
            </a:r>
            <a:r>
              <a:rPr lang="vi-VN" sz="3600" b="1">
                <a:solidFill>
                  <a:schemeClr val="tx1"/>
                </a:solidFill>
                <a:latin typeface="Arial" panose="020B0604020202020204" pitchFamily="34" charset="0"/>
                <a:cs typeface="Arial" panose="020B0604020202020204" pitchFamily="34" charset="0"/>
              </a:rPr>
              <a:t>: </a:t>
            </a:r>
            <a:endParaRPr lang="en-US" sz="3600" b="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Sắm vai nhân vật để thể hiện cách sống tiết kiệm trong sinh hoạt gia đình ở </a:t>
            </a:r>
            <a:r>
              <a:rPr lang="en-US" sz="3600" i="1">
                <a:solidFill>
                  <a:schemeClr val="tx1"/>
                </a:solidFill>
                <a:latin typeface="Arial" panose="020B0604020202020204" pitchFamily="34" charset="0"/>
                <a:cs typeface="Arial" panose="020B0604020202020204" pitchFamily="34" charset="0"/>
              </a:rPr>
              <a:t>T</a:t>
            </a:r>
            <a:r>
              <a:rPr lang="vi-VN" sz="3600" i="1">
                <a:solidFill>
                  <a:schemeClr val="tx1"/>
                </a:solidFill>
                <a:latin typeface="Arial" panose="020B0604020202020204" pitchFamily="34" charset="0"/>
                <a:cs typeface="Arial" panose="020B0604020202020204" pitchFamily="34" charset="0"/>
              </a:rPr>
              <a:t>ình huống </a:t>
            </a:r>
            <a:r>
              <a:rPr lang="en-US" sz="3600" i="1">
                <a:solidFill>
                  <a:schemeClr val="tx1"/>
                </a:solidFill>
                <a:latin typeface="Arial" panose="020B0604020202020204" pitchFamily="34" charset="0"/>
                <a:cs typeface="Arial" panose="020B0604020202020204" pitchFamily="34" charset="0"/>
              </a:rPr>
              <a:t>2</a:t>
            </a:r>
            <a:endParaRPr lang="en-US" sz="3600" i="1" dirty="0">
              <a:solidFill>
                <a:schemeClr val="tx1"/>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FA5EBC97-61DA-01F5-C3AA-6B194C0338B8}"/>
              </a:ext>
            </a:extLst>
          </p:cNvPr>
          <p:cNvGrpSpPr/>
          <p:nvPr/>
        </p:nvGrpSpPr>
        <p:grpSpPr>
          <a:xfrm>
            <a:off x="5446400" y="0"/>
            <a:ext cx="7583876" cy="1388058"/>
            <a:chOff x="4834930" y="84191"/>
            <a:chExt cx="7359542" cy="1232175"/>
          </a:xfrm>
        </p:grpSpPr>
        <p:sp>
          <p:nvSpPr>
            <p:cNvPr id="24" name="Round Same Side Corner Rectangle 11">
              <a:extLst>
                <a:ext uri="{FF2B5EF4-FFF2-40B4-BE49-F238E27FC236}">
                  <a16:creationId xmlns:a16="http://schemas.microsoft.com/office/drawing/2014/main" id="{BF2008B9-1836-CB62-A22F-E63AF4D5B401}"/>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4C537FE-B5BA-5CF7-7DAC-1F13F3B50C67}"/>
                </a:ext>
              </a:extLst>
            </p:cNvPr>
            <p:cNvSpPr txBox="1"/>
            <p:nvPr/>
          </p:nvSpPr>
          <p:spPr>
            <a:xfrm>
              <a:off x="5313042" y="337067"/>
              <a:ext cx="6403317"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NHÓM</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7CC99E97-804D-4352-6724-C0F6A14FE014}"/>
              </a:ext>
            </a:extLst>
          </p:cNvPr>
          <p:cNvGrpSpPr/>
          <p:nvPr/>
        </p:nvGrpSpPr>
        <p:grpSpPr>
          <a:xfrm>
            <a:off x="1282876" y="1439516"/>
            <a:ext cx="15595691" cy="3492138"/>
            <a:chOff x="-517723" y="650388"/>
            <a:chExt cx="15595691" cy="3492138"/>
          </a:xfrm>
        </p:grpSpPr>
        <p:sp>
          <p:nvSpPr>
            <p:cNvPr id="27" name="Speech Bubble: Rectangle with Corners Rounded 26">
              <a:extLst>
                <a:ext uri="{FF2B5EF4-FFF2-40B4-BE49-F238E27FC236}">
                  <a16:creationId xmlns:a16="http://schemas.microsoft.com/office/drawing/2014/main" id="{4BF841C6-24A3-5606-183A-0F40A144C5B1}"/>
                </a:ext>
              </a:extLst>
            </p:cNvPr>
            <p:cNvSpPr/>
            <p:nvPr/>
          </p:nvSpPr>
          <p:spPr>
            <a:xfrm>
              <a:off x="135015" y="1060060"/>
              <a:ext cx="14942953" cy="3082466"/>
            </a:xfrm>
            <a:prstGeom prst="wedgeRoundRectCallout">
              <a:avLst>
                <a:gd name="adj1" fmla="val -26405"/>
                <a:gd name="adj2" fmla="val 46900"/>
                <a:gd name="adj3" fmla="val 16667"/>
              </a:avLst>
            </a:prstGeom>
            <a:solidFill>
              <a:srgbClr val="EDF6F9"/>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2 nhóm, các nhóm đọc những tình huống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tr.41)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 thực hiện các nhiệm vụ được phân công sau</a:t>
              </a:r>
              <a:endParaRPr lang="en-US" sz="4000" dirty="0">
                <a:latin typeface="Arial" panose="020B0604020202020204" pitchFamily="34" charset="0"/>
                <a:cs typeface="Arial" panose="020B0604020202020204" pitchFamily="34" charset="0"/>
              </a:endParaRPr>
            </a:p>
          </p:txBody>
        </p:sp>
        <p:pic>
          <p:nvPicPr>
            <p:cNvPr id="28" name="Picture 4">
              <a:extLst>
                <a:ext uri="{FF2B5EF4-FFF2-40B4-BE49-F238E27FC236}">
                  <a16:creationId xmlns:a16="http://schemas.microsoft.com/office/drawing/2014/main" id="{87205243-AEE1-3970-46BD-876A4B5C30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55803">
              <a:off x="-517723" y="650388"/>
              <a:ext cx="1561982" cy="883231"/>
            </a:xfrm>
            <a:prstGeom prst="rect">
              <a:avLst/>
            </a:prstGeom>
          </p:spPr>
        </p:pic>
      </p:grpSp>
    </p:spTree>
    <p:extLst>
      <p:ext uri="{BB962C8B-B14F-4D97-AF65-F5344CB8AC3E}">
        <p14:creationId xmlns:p14="http://schemas.microsoft.com/office/powerpoint/2010/main" val="9532832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1+#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387739" y="-103744"/>
            <a:ext cx="862938" cy="1634727"/>
          </a:xfrm>
          <a:custGeom>
            <a:avLst/>
            <a:gdLst/>
            <a:ahLst/>
            <a:cxnLst/>
            <a:rect l="l" t="t" r="r" b="b"/>
            <a:pathLst>
              <a:path w="862938" h="1634727">
                <a:moveTo>
                  <a:pt x="0" y="0"/>
                </a:moveTo>
                <a:lnTo>
                  <a:pt x="862938" y="0"/>
                </a:lnTo>
                <a:lnTo>
                  <a:pt x="862938" y="1634727"/>
                </a:lnTo>
                <a:lnTo>
                  <a:pt x="0" y="1634727"/>
                </a:lnTo>
                <a:lnTo>
                  <a:pt x="0" y="0"/>
                </a:lnTo>
                <a:close/>
              </a:path>
            </a:pathLst>
          </a:custGeom>
          <a:blipFill>
            <a:blip r:embed="rId2">
              <a:extLst>
                <a:ext uri="{96DAC541-7B7A-43D3-8B79-37D633B846F1}">
                  <asvg:svgBlip xmlns:asvg="http://schemas.microsoft.com/office/drawing/2016/SVG/main" r:embed="rId3"/>
                </a:ext>
              </a:extLst>
            </a:blip>
            <a:stretch>
              <a:fillRect b="-27339"/>
            </a:stretch>
          </a:blipFill>
        </p:spPr>
        <p:txBody>
          <a:bodyPr/>
          <a:lstStyle/>
          <a:p>
            <a:endParaRPr lang="en-US">
              <a:latin typeface="Arial" panose="020B0604020202020204" pitchFamily="34" charset="0"/>
              <a:cs typeface="Arial" panose="020B0604020202020204" pitchFamily="34" charset="0"/>
            </a:endParaRPr>
          </a:p>
        </p:txBody>
      </p:sp>
      <p:sp>
        <p:nvSpPr>
          <p:cNvPr id="11" name="Freeform 7">
            <a:extLst>
              <a:ext uri="{FF2B5EF4-FFF2-40B4-BE49-F238E27FC236}">
                <a16:creationId xmlns:a16="http://schemas.microsoft.com/office/drawing/2014/main" id="{D392A1FE-AA8F-5DDC-EA46-77D721E0A08D}"/>
              </a:ext>
            </a:extLst>
          </p:cNvPr>
          <p:cNvSpPr/>
          <p:nvPr/>
        </p:nvSpPr>
        <p:spPr>
          <a:xfrm>
            <a:off x="-8140" y="-19222"/>
            <a:ext cx="1352906" cy="1550205"/>
          </a:xfrm>
          <a:custGeom>
            <a:avLst/>
            <a:gdLst/>
            <a:ahLst/>
            <a:cxnLst/>
            <a:rect l="l" t="t" r="r" b="b"/>
            <a:pathLst>
              <a:path w="1352906" h="1550205">
                <a:moveTo>
                  <a:pt x="0" y="0"/>
                </a:moveTo>
                <a:lnTo>
                  <a:pt x="1352906" y="0"/>
                </a:lnTo>
                <a:lnTo>
                  <a:pt x="1352906" y="1550205"/>
                </a:lnTo>
                <a:lnTo>
                  <a:pt x="0" y="1550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27EBCBB-2E8A-D540-CE3C-A5B87E568A91}"/>
              </a:ext>
            </a:extLst>
          </p:cNvPr>
          <p:cNvGrpSpPr/>
          <p:nvPr/>
        </p:nvGrpSpPr>
        <p:grpSpPr>
          <a:xfrm>
            <a:off x="15607802" y="9501034"/>
            <a:ext cx="2724297" cy="726591"/>
            <a:chOff x="12623236" y="8319577"/>
            <a:chExt cx="2724297" cy="726591"/>
          </a:xfrm>
        </p:grpSpPr>
        <p:sp>
          <p:nvSpPr>
            <p:cNvPr id="5" name="Freeform 5"/>
            <p:cNvSpPr/>
            <p:nvPr/>
          </p:nvSpPr>
          <p:spPr>
            <a:xfrm>
              <a:off x="14623584"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3623410"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2623236"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D6936B21-AD0F-1C9E-76ED-3F5CCEFC60FE}"/>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6EB8867E-1500-87EC-956E-EF8FC0B00C3D}"/>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AD11F51-5F0C-3B15-62A5-A3C279489F2F}"/>
              </a:ext>
            </a:extLst>
          </p:cNvPr>
          <p:cNvSpPr txBox="1"/>
          <p:nvPr/>
        </p:nvSpPr>
        <p:spPr>
          <a:xfrm>
            <a:off x="1298056" y="2532314"/>
            <a:ext cx="8910087" cy="644157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Tuần trước, Nam mới được bố mẹ mua cho một hộp bút rất đẹp nhân dịp sinh nhật. Hôm nay, khi đi qua một cửa hàng văn phòng phẩm Nam thấy có một hộp bút rất ưng ý lại đang được giảm đến 50%. Nam băn khoăn không biết nên mua thêm hay không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A81D50F6-C03A-3776-EF1D-A616165B9310}"/>
              </a:ext>
            </a:extLst>
          </p:cNvPr>
          <p:cNvGrpSpPr/>
          <p:nvPr/>
        </p:nvGrpSpPr>
        <p:grpSpPr>
          <a:xfrm>
            <a:off x="11353800" y="2339008"/>
            <a:ext cx="6324600" cy="6781800"/>
            <a:chOff x="11353800" y="2339008"/>
            <a:chExt cx="6324600" cy="6781800"/>
          </a:xfrm>
        </p:grpSpPr>
        <p:grpSp>
          <p:nvGrpSpPr>
            <p:cNvPr id="18" name="Group 17">
              <a:extLst>
                <a:ext uri="{FF2B5EF4-FFF2-40B4-BE49-F238E27FC236}">
                  <a16:creationId xmlns:a16="http://schemas.microsoft.com/office/drawing/2014/main" id="{83F7EF10-5D63-1AB8-B41F-2754D4BEE788}"/>
                </a:ext>
              </a:extLst>
            </p:cNvPr>
            <p:cNvGrpSpPr/>
            <p:nvPr/>
          </p:nvGrpSpPr>
          <p:grpSpPr>
            <a:xfrm>
              <a:off x="11353800" y="2339008"/>
              <a:ext cx="6324600" cy="6781800"/>
              <a:chOff x="11384387" y="2019300"/>
              <a:chExt cx="6324600" cy="6781800"/>
            </a:xfrm>
          </p:grpSpPr>
          <p:sp>
            <p:nvSpPr>
              <p:cNvPr id="26" name="Freeform 7">
                <a:extLst>
                  <a:ext uri="{FF2B5EF4-FFF2-40B4-BE49-F238E27FC236}">
                    <a16:creationId xmlns:a16="http://schemas.microsoft.com/office/drawing/2014/main" id="{64772C9F-652E-50D0-EF90-B38AF9C7641E}"/>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E56C3243-8F7E-954C-3CA3-F664822A2289}"/>
                  </a:ext>
                </a:extLst>
              </p:cNvPr>
              <p:cNvGrpSpPr/>
              <p:nvPr/>
            </p:nvGrpSpPr>
            <p:grpSpPr>
              <a:xfrm>
                <a:off x="11633317" y="2478674"/>
                <a:ext cx="5833431" cy="1521825"/>
                <a:chOff x="1420007" y="3199063"/>
                <a:chExt cx="5833431" cy="1492403"/>
              </a:xfrm>
            </p:grpSpPr>
            <p:sp>
              <p:nvSpPr>
                <p:cNvPr id="28" name="Freeform 10">
                  <a:extLst>
                    <a:ext uri="{FF2B5EF4-FFF2-40B4-BE49-F238E27FC236}">
                      <a16:creationId xmlns:a16="http://schemas.microsoft.com/office/drawing/2014/main" id="{9D7B1AF0-3D8F-AA52-9E76-E5EE61EBA09A}"/>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2B8DD8B-C9BA-4912-34CD-F0F985859C83}"/>
                    </a:ext>
                  </a:extLst>
                </p:cNvPr>
                <p:cNvSpPr txBox="1"/>
                <p:nvPr/>
              </p:nvSpPr>
              <p:spPr>
                <a:xfrm>
                  <a:off x="1420007" y="3571938"/>
                  <a:ext cx="5826740" cy="754565"/>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Tình huống 1</a:t>
                  </a:r>
                  <a:endParaRPr lang="en-US" sz="4400" b="1" dirty="0">
                    <a:latin typeface="Arial" panose="020B0604020202020204" pitchFamily="34" charset="0"/>
                    <a:cs typeface="Arial" panose="020B0604020202020204" pitchFamily="34" charset="0"/>
                  </a:endParaRPr>
                </a:p>
              </p:txBody>
            </p:sp>
          </p:grpSp>
        </p:grpSp>
        <p:pic>
          <p:nvPicPr>
            <p:cNvPr id="31" name="Picture 30" descr="A child looking at a store window&#10;&#10;Description automatically generated">
              <a:extLst>
                <a:ext uri="{FF2B5EF4-FFF2-40B4-BE49-F238E27FC236}">
                  <a16:creationId xmlns:a16="http://schemas.microsoft.com/office/drawing/2014/main" id="{A0D8BB21-A137-053D-2375-6CDBC65B51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72925" y="4655888"/>
              <a:ext cx="5086350" cy="4089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1281325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387739" y="-103744"/>
            <a:ext cx="862938" cy="1634727"/>
          </a:xfrm>
          <a:custGeom>
            <a:avLst/>
            <a:gdLst/>
            <a:ahLst/>
            <a:cxnLst/>
            <a:rect l="l" t="t" r="r" b="b"/>
            <a:pathLst>
              <a:path w="862938" h="1634727">
                <a:moveTo>
                  <a:pt x="0" y="0"/>
                </a:moveTo>
                <a:lnTo>
                  <a:pt x="862938" y="0"/>
                </a:lnTo>
                <a:lnTo>
                  <a:pt x="862938" y="1634727"/>
                </a:lnTo>
                <a:lnTo>
                  <a:pt x="0" y="1634727"/>
                </a:lnTo>
                <a:lnTo>
                  <a:pt x="0" y="0"/>
                </a:lnTo>
                <a:close/>
              </a:path>
            </a:pathLst>
          </a:custGeom>
          <a:blipFill>
            <a:blip r:embed="rId2">
              <a:extLst>
                <a:ext uri="{96DAC541-7B7A-43D3-8B79-37D633B846F1}">
                  <asvg:svgBlip xmlns:asvg="http://schemas.microsoft.com/office/drawing/2016/SVG/main" r:embed="rId3"/>
                </a:ext>
              </a:extLst>
            </a:blip>
            <a:stretch>
              <a:fillRect b="-27339"/>
            </a:stretch>
          </a:blipFill>
        </p:spPr>
        <p:txBody>
          <a:bodyPr/>
          <a:lstStyle/>
          <a:p>
            <a:endParaRPr lang="en-US">
              <a:latin typeface="Arial" panose="020B0604020202020204" pitchFamily="34" charset="0"/>
              <a:cs typeface="Arial" panose="020B0604020202020204" pitchFamily="34" charset="0"/>
            </a:endParaRPr>
          </a:p>
        </p:txBody>
      </p:sp>
      <p:sp>
        <p:nvSpPr>
          <p:cNvPr id="11" name="Freeform 7">
            <a:extLst>
              <a:ext uri="{FF2B5EF4-FFF2-40B4-BE49-F238E27FC236}">
                <a16:creationId xmlns:a16="http://schemas.microsoft.com/office/drawing/2014/main" id="{D392A1FE-AA8F-5DDC-EA46-77D721E0A08D}"/>
              </a:ext>
            </a:extLst>
          </p:cNvPr>
          <p:cNvSpPr/>
          <p:nvPr/>
        </p:nvSpPr>
        <p:spPr>
          <a:xfrm>
            <a:off x="-8140" y="-19222"/>
            <a:ext cx="1352906" cy="1550205"/>
          </a:xfrm>
          <a:custGeom>
            <a:avLst/>
            <a:gdLst/>
            <a:ahLst/>
            <a:cxnLst/>
            <a:rect l="l" t="t" r="r" b="b"/>
            <a:pathLst>
              <a:path w="1352906" h="1550205">
                <a:moveTo>
                  <a:pt x="0" y="0"/>
                </a:moveTo>
                <a:lnTo>
                  <a:pt x="1352906" y="0"/>
                </a:lnTo>
                <a:lnTo>
                  <a:pt x="1352906" y="1550205"/>
                </a:lnTo>
                <a:lnTo>
                  <a:pt x="0" y="1550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27EBCBB-2E8A-D540-CE3C-A5B87E568A91}"/>
              </a:ext>
            </a:extLst>
          </p:cNvPr>
          <p:cNvGrpSpPr/>
          <p:nvPr/>
        </p:nvGrpSpPr>
        <p:grpSpPr>
          <a:xfrm>
            <a:off x="15607802" y="9501034"/>
            <a:ext cx="2724297" cy="726591"/>
            <a:chOff x="12623236" y="8319577"/>
            <a:chExt cx="2724297" cy="726591"/>
          </a:xfrm>
        </p:grpSpPr>
        <p:sp>
          <p:nvSpPr>
            <p:cNvPr id="5" name="Freeform 5"/>
            <p:cNvSpPr/>
            <p:nvPr/>
          </p:nvSpPr>
          <p:spPr>
            <a:xfrm>
              <a:off x="14623584"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3623410"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2623236"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D6936B21-AD0F-1C9E-76ED-3F5CCEFC60FE}"/>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6EB8867E-1500-87EC-956E-EF8FC0B00C3D}"/>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AD11F51-5F0C-3B15-62A5-A3C279489F2F}"/>
              </a:ext>
            </a:extLst>
          </p:cNvPr>
          <p:cNvSpPr txBox="1"/>
          <p:nvPr/>
        </p:nvSpPr>
        <p:spPr>
          <a:xfrm>
            <a:off x="1487228" y="3340227"/>
            <a:ext cx="8531744" cy="4825745"/>
          </a:xfrm>
          <a:prstGeom prst="rect">
            <a:avLst/>
          </a:prstGeom>
          <a:noFill/>
        </p:spPr>
        <p:txBody>
          <a:bodyPr wrap="square">
            <a:spAutoFit/>
          </a:bodyPr>
          <a:lstStyle/>
          <a:p>
            <a:pPr algn="just">
              <a:lnSpc>
                <a:spcPct val="20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Tiến thấy em gái cho nhiều bột xà phòng vào ngâm quần áo, sau đó lại cho nước chảy tràn vào chậu giặt để trôi hết b</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ọ</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 xà phòng.</a:t>
            </a:r>
            <a:endParaRPr lang="vi-VN"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3A037ACD-DBAB-3F14-6E03-744AB9FD8EAF}"/>
              </a:ext>
            </a:extLst>
          </p:cNvPr>
          <p:cNvGrpSpPr/>
          <p:nvPr/>
        </p:nvGrpSpPr>
        <p:grpSpPr>
          <a:xfrm>
            <a:off x="11353800" y="2339008"/>
            <a:ext cx="6324600" cy="6781800"/>
            <a:chOff x="11353800" y="2339008"/>
            <a:chExt cx="6324600" cy="6781800"/>
          </a:xfrm>
        </p:grpSpPr>
        <p:grpSp>
          <p:nvGrpSpPr>
            <p:cNvPr id="18" name="Group 17">
              <a:extLst>
                <a:ext uri="{FF2B5EF4-FFF2-40B4-BE49-F238E27FC236}">
                  <a16:creationId xmlns:a16="http://schemas.microsoft.com/office/drawing/2014/main" id="{83F7EF10-5D63-1AB8-B41F-2754D4BEE788}"/>
                </a:ext>
              </a:extLst>
            </p:cNvPr>
            <p:cNvGrpSpPr/>
            <p:nvPr/>
          </p:nvGrpSpPr>
          <p:grpSpPr>
            <a:xfrm>
              <a:off x="11353800" y="2339008"/>
              <a:ext cx="6324600" cy="6781800"/>
              <a:chOff x="11384387" y="2019300"/>
              <a:chExt cx="6324600" cy="6781800"/>
            </a:xfrm>
          </p:grpSpPr>
          <p:sp>
            <p:nvSpPr>
              <p:cNvPr id="26" name="Freeform 7">
                <a:extLst>
                  <a:ext uri="{FF2B5EF4-FFF2-40B4-BE49-F238E27FC236}">
                    <a16:creationId xmlns:a16="http://schemas.microsoft.com/office/drawing/2014/main" id="{64772C9F-652E-50D0-EF90-B38AF9C7641E}"/>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E56C3243-8F7E-954C-3CA3-F664822A2289}"/>
                  </a:ext>
                </a:extLst>
              </p:cNvPr>
              <p:cNvGrpSpPr/>
              <p:nvPr/>
            </p:nvGrpSpPr>
            <p:grpSpPr>
              <a:xfrm>
                <a:off x="11633317" y="2478674"/>
                <a:ext cx="5833431" cy="1521825"/>
                <a:chOff x="1420007" y="3199063"/>
                <a:chExt cx="5833431" cy="1492403"/>
              </a:xfrm>
            </p:grpSpPr>
            <p:sp>
              <p:nvSpPr>
                <p:cNvPr id="28" name="Freeform 10">
                  <a:extLst>
                    <a:ext uri="{FF2B5EF4-FFF2-40B4-BE49-F238E27FC236}">
                      <a16:creationId xmlns:a16="http://schemas.microsoft.com/office/drawing/2014/main" id="{9D7B1AF0-3D8F-AA52-9E76-E5EE61EBA09A}"/>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2B8DD8B-C9BA-4912-34CD-F0F985859C83}"/>
                    </a:ext>
                  </a:extLst>
                </p:cNvPr>
                <p:cNvSpPr txBox="1"/>
                <p:nvPr/>
              </p:nvSpPr>
              <p:spPr>
                <a:xfrm>
                  <a:off x="1420007" y="3571938"/>
                  <a:ext cx="5826740" cy="754565"/>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Tình huống 2</a:t>
                  </a:r>
                  <a:endParaRPr lang="en-US" sz="4400" b="1" dirty="0">
                    <a:latin typeface="Arial" panose="020B0604020202020204" pitchFamily="34" charset="0"/>
                    <a:cs typeface="Arial" panose="020B0604020202020204" pitchFamily="34" charset="0"/>
                  </a:endParaRPr>
                </a:p>
              </p:txBody>
            </p:sp>
          </p:grpSp>
        </p:grpSp>
        <p:pic>
          <p:nvPicPr>
            <p:cNvPr id="12" name="Picture 11" descr="A cartoon of a child and child washing clothes&#10;&#10;Description automatically generated">
              <a:extLst>
                <a:ext uri="{FF2B5EF4-FFF2-40B4-BE49-F238E27FC236}">
                  <a16:creationId xmlns:a16="http://schemas.microsoft.com/office/drawing/2014/main" id="{93970A89-0F88-D7D5-40A0-76CBD8470F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10210" y="4794374"/>
              <a:ext cx="5611779" cy="3852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10221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9839" y="128676"/>
            <a:ext cx="1433155" cy="1353280"/>
          </a:xfrm>
          <a:custGeom>
            <a:avLst/>
            <a:gdLst/>
            <a:ahLst/>
            <a:cxnLst/>
            <a:rect l="l" t="t" r="r" b="b"/>
            <a:pathLst>
              <a:path w="1311285" h="1294596">
                <a:moveTo>
                  <a:pt x="0" y="0"/>
                </a:moveTo>
                <a:lnTo>
                  <a:pt x="1311285" y="0"/>
                </a:lnTo>
                <a:lnTo>
                  <a:pt x="1311285" y="1294596"/>
                </a:lnTo>
                <a:lnTo>
                  <a:pt x="0" y="12945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7195082" y="32134"/>
            <a:ext cx="1013079" cy="1148966"/>
          </a:xfrm>
          <a:custGeom>
            <a:avLst/>
            <a:gdLst/>
            <a:ahLst/>
            <a:cxnLst/>
            <a:rect l="l" t="t" r="r" b="b"/>
            <a:pathLst>
              <a:path w="2011557" h="2018898">
                <a:moveTo>
                  <a:pt x="0" y="0"/>
                </a:moveTo>
                <a:lnTo>
                  <a:pt x="2011556" y="0"/>
                </a:lnTo>
                <a:lnTo>
                  <a:pt x="2011556" y="2018898"/>
                </a:lnTo>
                <a:lnTo>
                  <a:pt x="0" y="2018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59EBB9C6-7FDE-A9D3-9819-E6A618F3ACB3}"/>
              </a:ext>
            </a:extLst>
          </p:cNvPr>
          <p:cNvGrpSpPr/>
          <p:nvPr/>
        </p:nvGrpSpPr>
        <p:grpSpPr>
          <a:xfrm>
            <a:off x="17009545" y="8858250"/>
            <a:ext cx="1013079" cy="1409700"/>
            <a:chOff x="14737091" y="7164216"/>
            <a:chExt cx="1551902" cy="1754228"/>
          </a:xfrm>
        </p:grpSpPr>
        <p:sp>
          <p:nvSpPr>
            <p:cNvPr id="8" name="Freeform 8"/>
            <p:cNvSpPr/>
            <p:nvPr/>
          </p:nvSpPr>
          <p:spPr>
            <a:xfrm>
              <a:off x="14737091" y="7760573"/>
              <a:ext cx="577402" cy="579510"/>
            </a:xfrm>
            <a:custGeom>
              <a:avLst/>
              <a:gdLst/>
              <a:ahLst/>
              <a:cxnLst/>
              <a:rect l="l" t="t" r="r" b="b"/>
              <a:pathLst>
                <a:path w="769870" h="772680">
                  <a:moveTo>
                    <a:pt x="0" y="0"/>
                  </a:moveTo>
                  <a:lnTo>
                    <a:pt x="769870" y="0"/>
                  </a:lnTo>
                  <a:lnTo>
                    <a:pt x="769870" y="772680"/>
                  </a:lnTo>
                  <a:lnTo>
                    <a:pt x="0" y="772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5508560" y="7164216"/>
              <a:ext cx="780433" cy="783281"/>
            </a:xfrm>
            <a:custGeom>
              <a:avLst/>
              <a:gdLst/>
              <a:ahLst/>
              <a:cxnLst/>
              <a:rect l="l" t="t" r="r" b="b"/>
              <a:pathLst>
                <a:path w="1040578" h="1044375">
                  <a:moveTo>
                    <a:pt x="0" y="0"/>
                  </a:moveTo>
                  <a:lnTo>
                    <a:pt x="1040578" y="0"/>
                  </a:lnTo>
                  <a:lnTo>
                    <a:pt x="1040578" y="1044376"/>
                  </a:lnTo>
                  <a:lnTo>
                    <a:pt x="0" y="1044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5407045" y="8135163"/>
              <a:ext cx="780433" cy="783281"/>
            </a:xfrm>
            <a:custGeom>
              <a:avLst/>
              <a:gdLst/>
              <a:ahLst/>
              <a:cxnLst/>
              <a:rect l="l" t="t" r="r" b="b"/>
              <a:pathLst>
                <a:path w="1040578" h="1044375">
                  <a:moveTo>
                    <a:pt x="0" y="0"/>
                  </a:moveTo>
                  <a:lnTo>
                    <a:pt x="1040577" y="0"/>
                  </a:lnTo>
                  <a:lnTo>
                    <a:pt x="1040577" y="1044376"/>
                  </a:lnTo>
                  <a:lnTo>
                    <a:pt x="0" y="1044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74A39910-C3C7-6AFC-B5A1-B9A022F5E540}"/>
              </a:ext>
            </a:extLst>
          </p:cNvPr>
          <p:cNvSpPr txBox="1"/>
          <p:nvPr/>
        </p:nvSpPr>
        <p:spPr>
          <a:xfrm>
            <a:off x="914400" y="664826"/>
            <a:ext cx="16459200"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DA37A263-4E1A-0A51-DAF1-980A718CD7C8}"/>
              </a:ext>
            </a:extLst>
          </p:cNvPr>
          <p:cNvSpPr/>
          <p:nvPr/>
        </p:nvSpPr>
        <p:spPr>
          <a:xfrm>
            <a:off x="762000" y="1646631"/>
            <a:ext cx="16764000" cy="3494646"/>
          </a:xfrm>
          <a:prstGeom prst="roundRect">
            <a:avLst/>
          </a:prstGeom>
          <a:solidFill>
            <a:srgbClr val="E8F4F8"/>
          </a:solidFill>
          <a:ln w="38100">
            <a:solidFill>
              <a:schemeClr val="tx2">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2">
                    <a:lumMod val="75000"/>
                  </a:schemeClr>
                </a:solidFill>
                <a:latin typeface="Arial" panose="020B0604020202020204" pitchFamily="34" charset="0"/>
                <a:cs typeface="Arial" panose="020B0604020202020204" pitchFamily="34" charset="0"/>
              </a:rPr>
              <a:t>	</a:t>
            </a:r>
            <a:r>
              <a:rPr lang="vi-VN" sz="4000" b="1">
                <a:solidFill>
                  <a:schemeClr val="tx2">
                    <a:lumMod val="75000"/>
                  </a:schemeClr>
                </a:solidFill>
                <a:latin typeface="Arial" panose="020B0604020202020204" pitchFamily="34" charset="0"/>
                <a:cs typeface="Arial" panose="020B0604020202020204" pitchFamily="34" charset="0"/>
              </a:rPr>
              <a:t>Tình huống </a:t>
            </a:r>
            <a:r>
              <a:rPr lang="en-US" sz="4000" b="1">
                <a:solidFill>
                  <a:schemeClr val="tx2">
                    <a:lumMod val="75000"/>
                  </a:schemeClr>
                </a:solidFill>
                <a:latin typeface="Arial" panose="020B0604020202020204" pitchFamily="34" charset="0"/>
                <a:cs typeface="Arial" panose="020B0604020202020204" pitchFamily="34" charset="0"/>
              </a:rPr>
              <a:t>1</a:t>
            </a:r>
            <a:r>
              <a:rPr lang="vi-VN" sz="4000" b="1">
                <a:solidFill>
                  <a:schemeClr val="tx2">
                    <a:lumMod val="75000"/>
                  </a:schemeClr>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	Bạn Nam không nên mua thêm đồ vì bạn mới được bố mẹ mua hộp bút mới cho và nếu mua nữa thì cũng sẽ lãng phí vì bạn sẽ dùng đồ mới và hộp bút kia lại để đấy.</a:t>
            </a:r>
          </a:p>
        </p:txBody>
      </p:sp>
      <p:sp>
        <p:nvSpPr>
          <p:cNvPr id="16" name="Rectangle: Rounded Corners 15">
            <a:extLst>
              <a:ext uri="{FF2B5EF4-FFF2-40B4-BE49-F238E27FC236}">
                <a16:creationId xmlns:a16="http://schemas.microsoft.com/office/drawing/2014/main" id="{EF12441D-F558-3964-DDE1-44E0967C692C}"/>
              </a:ext>
            </a:extLst>
          </p:cNvPr>
          <p:cNvSpPr/>
          <p:nvPr/>
        </p:nvSpPr>
        <p:spPr>
          <a:xfrm>
            <a:off x="762000" y="5678326"/>
            <a:ext cx="16764000" cy="3960177"/>
          </a:xfrm>
          <a:prstGeom prst="roundRect">
            <a:avLst/>
          </a:prstGeom>
          <a:solidFill>
            <a:srgbClr val="FFF4D1"/>
          </a:solidFill>
          <a:ln w="38100">
            <a:solidFill>
              <a:schemeClr val="accent2">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	</a:t>
            </a:r>
            <a:r>
              <a:rPr lang="vi-VN" sz="4000" b="1">
                <a:solidFill>
                  <a:srgbClr val="C00000"/>
                </a:solidFill>
                <a:latin typeface="Arial" panose="020B0604020202020204" pitchFamily="34" charset="0"/>
                <a:cs typeface="Arial" panose="020B0604020202020204" pitchFamily="34" charset="0"/>
              </a:rPr>
              <a:t>Tình huống </a:t>
            </a:r>
            <a:r>
              <a:rPr lang="en-US" sz="4000" b="1">
                <a:solidFill>
                  <a:srgbClr val="C00000"/>
                </a:solidFill>
                <a:latin typeface="Arial" panose="020B0604020202020204" pitchFamily="34" charset="0"/>
                <a:cs typeface="Arial" panose="020B0604020202020204" pitchFamily="34" charset="0"/>
              </a:rPr>
              <a:t>2</a:t>
            </a:r>
            <a:r>
              <a:rPr lang="vi-VN" sz="4000" b="1">
                <a:solidFill>
                  <a:srgbClr val="C00000"/>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	Tiến nên giải thích cho em hiểu việc làm như vậy gây lãng phí nước và xà phòng</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có những nơi không có để dùng mà chúng ta lại sử dụng lãng phí. Bên cạnh đó</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nếu dùng như vậy sẽ nhanh hết và chúng ta sẽ phải mua liên tục</a:t>
            </a:r>
            <a:r>
              <a:rPr lang="en-US" sz="4000">
                <a:solidFill>
                  <a:schemeClr val="tx1"/>
                </a:solidFill>
                <a:latin typeface="Arial" panose="020B0604020202020204" pitchFamily="34" charset="0"/>
                <a:cs typeface="Arial" panose="020B0604020202020204" pitchFamily="34" charset="0"/>
              </a:rPr>
              <a:t>.</a:t>
            </a:r>
            <a:endParaRPr lang="vi-VN"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32736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C1F62130-5C36-8670-D4A8-508E62CAF7CB}"/>
              </a:ext>
            </a:extLst>
          </p:cNvPr>
          <p:cNvGrpSpPr/>
          <p:nvPr/>
        </p:nvGrpSpPr>
        <p:grpSpPr>
          <a:xfrm>
            <a:off x="-224157" y="9139557"/>
            <a:ext cx="18736314" cy="2468153"/>
            <a:chOff x="0" y="0"/>
            <a:chExt cx="4934667" cy="650049"/>
          </a:xfrm>
        </p:grpSpPr>
        <p:sp>
          <p:nvSpPr>
            <p:cNvPr id="29" name="Freeform 3">
              <a:extLst>
                <a:ext uri="{FF2B5EF4-FFF2-40B4-BE49-F238E27FC236}">
                  <a16:creationId xmlns:a16="http://schemas.microsoft.com/office/drawing/2014/main" id="{1A4F11B8-B384-E9CF-8697-95F344ABEE58}"/>
                </a:ext>
              </a:extLst>
            </p:cNvPr>
            <p:cNvSpPr/>
            <p:nvPr/>
          </p:nvSpPr>
          <p:spPr>
            <a:xfrm>
              <a:off x="0" y="0"/>
              <a:ext cx="4934667" cy="650049"/>
            </a:xfrm>
            <a:custGeom>
              <a:avLst/>
              <a:gdLst/>
              <a:ahLst/>
              <a:cxnLst/>
              <a:rect l="l" t="t" r="r" b="b"/>
              <a:pathLst>
                <a:path w="4934667" h="650049">
                  <a:moveTo>
                    <a:pt x="0" y="0"/>
                  </a:moveTo>
                  <a:lnTo>
                    <a:pt x="4934667" y="0"/>
                  </a:lnTo>
                  <a:lnTo>
                    <a:pt x="4934667" y="650049"/>
                  </a:lnTo>
                  <a:lnTo>
                    <a:pt x="0" y="650049"/>
                  </a:lnTo>
                  <a:close/>
                </a:path>
              </a:pathLst>
            </a:custGeom>
            <a:solidFill>
              <a:srgbClr val="C1A39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4">
              <a:extLst>
                <a:ext uri="{FF2B5EF4-FFF2-40B4-BE49-F238E27FC236}">
                  <a16:creationId xmlns:a16="http://schemas.microsoft.com/office/drawing/2014/main" id="{088B2AAF-1F5C-9EB9-7007-8522916FE310}"/>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1" name="Group 5">
            <a:extLst>
              <a:ext uri="{FF2B5EF4-FFF2-40B4-BE49-F238E27FC236}">
                <a16:creationId xmlns:a16="http://schemas.microsoft.com/office/drawing/2014/main" id="{E3FB8CA3-4437-1296-11B8-2BEF1EBC2555}"/>
              </a:ext>
            </a:extLst>
          </p:cNvPr>
          <p:cNvGrpSpPr/>
          <p:nvPr/>
        </p:nvGrpSpPr>
        <p:grpSpPr>
          <a:xfrm>
            <a:off x="1409700" y="800100"/>
            <a:ext cx="15468600" cy="7391400"/>
            <a:chOff x="1" y="-1"/>
            <a:chExt cx="18628314" cy="8798554"/>
          </a:xfrm>
        </p:grpSpPr>
        <p:sp>
          <p:nvSpPr>
            <p:cNvPr id="32" name="Freeform 6">
              <a:extLst>
                <a:ext uri="{FF2B5EF4-FFF2-40B4-BE49-F238E27FC236}">
                  <a16:creationId xmlns:a16="http://schemas.microsoft.com/office/drawing/2014/main" id="{E3D7C71B-DD99-F663-ED3A-A3FB989B20C8}"/>
                </a:ext>
              </a:extLst>
            </p:cNvPr>
            <p:cNvSpPr/>
            <p:nvPr/>
          </p:nvSpPr>
          <p:spPr>
            <a:xfrm rot="5400000">
              <a:off x="2381882" y="-2381882"/>
              <a:ext cx="8798553" cy="13562316"/>
            </a:xfrm>
            <a:custGeom>
              <a:avLst/>
              <a:gdLst/>
              <a:ahLst/>
              <a:cxnLst/>
              <a:rect l="l" t="t" r="r" b="b"/>
              <a:pathLst>
                <a:path w="8798553" h="13562316">
                  <a:moveTo>
                    <a:pt x="0" y="0"/>
                  </a:moveTo>
                  <a:lnTo>
                    <a:pt x="8798553" y="0"/>
                  </a:lnTo>
                  <a:lnTo>
                    <a:pt x="8798553" y="13562317"/>
                  </a:lnTo>
                  <a:lnTo>
                    <a:pt x="0" y="13562317"/>
                  </a:lnTo>
                  <a:lnTo>
                    <a:pt x="0" y="0"/>
                  </a:lnTo>
                  <a:close/>
                </a:path>
              </a:pathLst>
            </a:custGeom>
            <a:blipFill>
              <a:blip r:embed="rId2">
                <a:duotone>
                  <a:schemeClr val="bg2">
                    <a:shade val="45000"/>
                    <a:satMod val="135000"/>
                  </a:schemeClr>
                  <a:prstClr val="white"/>
                </a:duotone>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Freeform 7">
              <a:extLst>
                <a:ext uri="{FF2B5EF4-FFF2-40B4-BE49-F238E27FC236}">
                  <a16:creationId xmlns:a16="http://schemas.microsoft.com/office/drawing/2014/main" id="{50516A5C-634B-7B3A-C64B-EA29C2F3CE16}"/>
                </a:ext>
              </a:extLst>
            </p:cNvPr>
            <p:cNvSpPr/>
            <p:nvPr/>
          </p:nvSpPr>
          <p:spPr>
            <a:xfrm rot="5400000">
              <a:off x="7447880" y="-2381882"/>
              <a:ext cx="8798553" cy="13562316"/>
            </a:xfrm>
            <a:custGeom>
              <a:avLst/>
              <a:gdLst/>
              <a:ahLst/>
              <a:cxnLst/>
              <a:rect l="l" t="t" r="r" b="b"/>
              <a:pathLst>
                <a:path w="8798553" h="13562316">
                  <a:moveTo>
                    <a:pt x="0" y="0"/>
                  </a:moveTo>
                  <a:lnTo>
                    <a:pt x="8798553" y="0"/>
                  </a:lnTo>
                  <a:lnTo>
                    <a:pt x="8798553" y="13562317"/>
                  </a:lnTo>
                  <a:lnTo>
                    <a:pt x="0" y="13562317"/>
                  </a:lnTo>
                  <a:lnTo>
                    <a:pt x="0" y="0"/>
                  </a:lnTo>
                  <a:close/>
                </a:path>
              </a:pathLst>
            </a:custGeom>
            <a:blipFill>
              <a:blip r:embed="rId2">
                <a:duotone>
                  <a:schemeClr val="bg2">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7" name="TextBox 20">
            <a:extLst>
              <a:ext uri="{FF2B5EF4-FFF2-40B4-BE49-F238E27FC236}">
                <a16:creationId xmlns:a16="http://schemas.microsoft.com/office/drawing/2014/main" id="{00A9F810-CD2E-15EC-A430-DC5431036B7B}"/>
              </a:ext>
            </a:extLst>
          </p:cNvPr>
          <p:cNvSpPr txBox="1"/>
          <p:nvPr/>
        </p:nvSpPr>
        <p:spPr>
          <a:xfrm>
            <a:off x="3001469" y="2304687"/>
            <a:ext cx="12015374" cy="4382225"/>
          </a:xfrm>
          <a:prstGeom prst="rect">
            <a:avLst/>
          </a:prstGeom>
        </p:spPr>
        <p:txBody>
          <a:bodyPr wrap="square" lIns="0" tIns="0" rIns="0" bIns="0" rtlCol="0" anchor="t">
            <a:spAutoFit/>
          </a:bodyPr>
          <a:lstStyle/>
          <a:p>
            <a:pPr lvl="0" algn="ctr">
              <a:lnSpc>
                <a:spcPct val="150000"/>
              </a:lnSpc>
            </a:pPr>
            <a:r>
              <a:rPr kumimoji="0" lang="en-US"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5 – Vận dụng</a:t>
            </a:r>
            <a:r>
              <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Thực hiện tiết kiệm trong sinh hoạt gia đình</a:t>
            </a:r>
            <a:endPar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Freeform 5"/>
          <p:cNvSpPr/>
          <p:nvPr/>
        </p:nvSpPr>
        <p:spPr>
          <a:xfrm>
            <a:off x="15011400" y="7112689"/>
            <a:ext cx="1320138" cy="2095500"/>
          </a:xfrm>
          <a:custGeom>
            <a:avLst/>
            <a:gdLst/>
            <a:ahLst/>
            <a:cxnLst/>
            <a:rect l="l" t="t" r="r" b="b"/>
            <a:pathLst>
              <a:path w="862938" h="1634727">
                <a:moveTo>
                  <a:pt x="0" y="0"/>
                </a:moveTo>
                <a:lnTo>
                  <a:pt x="862938" y="0"/>
                </a:lnTo>
                <a:lnTo>
                  <a:pt x="862938" y="1634727"/>
                </a:lnTo>
                <a:lnTo>
                  <a:pt x="0" y="1634727"/>
                </a:lnTo>
                <a:lnTo>
                  <a:pt x="0" y="0"/>
                </a:lnTo>
                <a:close/>
              </a:path>
            </a:pathLst>
          </a:custGeom>
          <a:blipFill>
            <a:blip r:embed="rId5">
              <a:extLst>
                <a:ext uri="{96DAC541-7B7A-43D3-8B79-37D633B846F1}">
                  <asvg:svgBlip xmlns:asvg="http://schemas.microsoft.com/office/drawing/2016/SVG/main" r:embed="rId6"/>
                </a:ext>
              </a:extLst>
            </a:blip>
            <a:stretch>
              <a:fillRect b="-273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1CA4A839-A691-0680-E111-0B9797110076}"/>
              </a:ext>
            </a:extLst>
          </p:cNvPr>
          <p:cNvGrpSpPr/>
          <p:nvPr/>
        </p:nvGrpSpPr>
        <p:grpSpPr>
          <a:xfrm>
            <a:off x="1278978" y="7180253"/>
            <a:ext cx="1354966" cy="1488041"/>
            <a:chOff x="1771835" y="7194831"/>
            <a:chExt cx="1354966" cy="1488041"/>
          </a:xfrm>
        </p:grpSpPr>
        <p:sp>
          <p:nvSpPr>
            <p:cNvPr id="4" name="Freeform 4"/>
            <p:cNvSpPr/>
            <p:nvPr/>
          </p:nvSpPr>
          <p:spPr>
            <a:xfrm>
              <a:off x="1771835" y="7956281"/>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6"/>
            <p:cNvSpPr/>
            <p:nvPr/>
          </p:nvSpPr>
          <p:spPr>
            <a:xfrm>
              <a:off x="2265365" y="7194831"/>
              <a:ext cx="491954" cy="493750"/>
            </a:xfrm>
            <a:custGeom>
              <a:avLst/>
              <a:gdLst/>
              <a:ahLst/>
              <a:cxnLst/>
              <a:rect l="l" t="t" r="r" b="b"/>
              <a:pathLst>
                <a:path w="491954" h="493750">
                  <a:moveTo>
                    <a:pt x="0" y="0"/>
                  </a:moveTo>
                  <a:lnTo>
                    <a:pt x="491954" y="0"/>
                  </a:lnTo>
                  <a:lnTo>
                    <a:pt x="491954" y="493750"/>
                  </a:lnTo>
                  <a:lnTo>
                    <a:pt x="0" y="493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7"/>
            <p:cNvSpPr/>
            <p:nvPr/>
          </p:nvSpPr>
          <p:spPr>
            <a:xfrm>
              <a:off x="2634847" y="7825827"/>
              <a:ext cx="491954" cy="493750"/>
            </a:xfrm>
            <a:custGeom>
              <a:avLst/>
              <a:gdLst/>
              <a:ahLst/>
              <a:cxnLst/>
              <a:rect l="l" t="t" r="r" b="b"/>
              <a:pathLst>
                <a:path w="491954" h="493750">
                  <a:moveTo>
                    <a:pt x="0" y="0"/>
                  </a:moveTo>
                  <a:lnTo>
                    <a:pt x="491954" y="0"/>
                  </a:lnTo>
                  <a:lnTo>
                    <a:pt x="491954" y="493750"/>
                  </a:lnTo>
                  <a:lnTo>
                    <a:pt x="0" y="493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6314424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61AAE879-AF03-3597-2901-49691024A848}"/>
              </a:ext>
            </a:extLst>
          </p:cNvPr>
          <p:cNvSpPr/>
          <p:nvPr/>
        </p:nvSpPr>
        <p:spPr>
          <a:xfrm>
            <a:off x="1291938" y="1795165"/>
            <a:ext cx="12900551" cy="723007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3741DCC-9016-E899-644A-0712715A64E6}"/>
              </a:ext>
            </a:extLst>
          </p:cNvPr>
          <p:cNvGrpSpPr/>
          <p:nvPr/>
        </p:nvGrpSpPr>
        <p:grpSpPr>
          <a:xfrm>
            <a:off x="2866661" y="1073675"/>
            <a:ext cx="9742645" cy="1442979"/>
            <a:chOff x="3619170" y="659644"/>
            <a:chExt cx="9742645" cy="1442979"/>
          </a:xfrm>
        </p:grpSpPr>
        <p:pic>
          <p:nvPicPr>
            <p:cNvPr id="13" name="Picture 9">
              <a:extLst>
                <a:ext uri="{FF2B5EF4-FFF2-40B4-BE49-F238E27FC236}">
                  <a16:creationId xmlns:a16="http://schemas.microsoft.com/office/drawing/2014/main" id="{422BE820-3ED0-8CF9-A07D-0E2D4DAAA2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4633" y="659644"/>
              <a:ext cx="8663264" cy="1442979"/>
            </a:xfrm>
            <a:prstGeom prst="rect">
              <a:avLst/>
            </a:prstGeom>
          </p:spPr>
        </p:pic>
        <p:sp>
          <p:nvSpPr>
            <p:cNvPr id="15" name="TextBox 14">
              <a:extLst>
                <a:ext uri="{FF2B5EF4-FFF2-40B4-BE49-F238E27FC236}">
                  <a16:creationId xmlns:a16="http://schemas.microsoft.com/office/drawing/2014/main" id="{895BBF0D-A696-F054-392E-331778FE22BF}"/>
                </a:ext>
              </a:extLst>
            </p:cNvPr>
            <p:cNvSpPr txBox="1"/>
            <p:nvPr/>
          </p:nvSpPr>
          <p:spPr>
            <a:xfrm>
              <a:off x="3619170" y="909026"/>
              <a:ext cx="9742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LÀM VIỆC CÁ NHÂN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A0C6A6CD-3E2B-0ED8-0A22-54AE56333581}"/>
              </a:ext>
            </a:extLst>
          </p:cNvPr>
          <p:cNvSpPr txBox="1"/>
          <p:nvPr/>
        </p:nvSpPr>
        <p:spPr>
          <a:xfrm>
            <a:off x="2125922" y="2500467"/>
            <a:ext cx="11002251" cy="6056851"/>
          </a:xfrm>
          <a:prstGeom prst="rect">
            <a:avLst/>
          </a:prstGeom>
          <a:noFill/>
        </p:spPr>
        <p:txBody>
          <a:bodyPr wrap="square">
            <a:spAutoFit/>
          </a:bodyPr>
          <a:lstStyle/>
          <a:p>
            <a:pPr marL="571500" lvl="0" indent="-571500" algn="just">
              <a:lnSpc>
                <a:spcPct val="200000"/>
              </a:lnSpc>
              <a:buFont typeface="Wingdings" panose="05000000000000000000" pitchFamily="2" charset="2"/>
              <a:buChar char="Ø"/>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tiến hành thực hiện việc tiết kiệm và thay đổi thói quen chưa tiết kiệm trong sinh hoạt gia đình.</a:t>
            </a:r>
          </a:p>
          <a:p>
            <a:pPr marL="571500" lvl="0" indent="-571500" algn="just">
              <a:lnSpc>
                <a:spcPct val="200000"/>
              </a:lnSpc>
              <a:buFont typeface="Wingdings" panose="05000000000000000000" pitchFamily="2" charset="2"/>
              <a:buChar char="Ø"/>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Sau đó, ghi lại và chia sẻ những cảm xúc, kết quả thực hiện của mình.</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Freeform 12">
            <a:extLst>
              <a:ext uri="{FF2B5EF4-FFF2-40B4-BE49-F238E27FC236}">
                <a16:creationId xmlns:a16="http://schemas.microsoft.com/office/drawing/2014/main" id="{35724789-FD35-A662-A50A-B7A1E710864E}"/>
              </a:ext>
            </a:extLst>
          </p:cNvPr>
          <p:cNvSpPr/>
          <p:nvPr/>
        </p:nvSpPr>
        <p:spPr>
          <a:xfrm flipH="1">
            <a:off x="891671" y="1261765"/>
            <a:ext cx="838200" cy="1066800"/>
          </a:xfrm>
          <a:custGeom>
            <a:avLst/>
            <a:gdLst/>
            <a:ahLst/>
            <a:cxnLst/>
            <a:rect l="l" t="t" r="r" b="b"/>
            <a:pathLst>
              <a:path w="1059796" h="1424936">
                <a:moveTo>
                  <a:pt x="1059797" y="0"/>
                </a:moveTo>
                <a:lnTo>
                  <a:pt x="0" y="0"/>
                </a:lnTo>
                <a:lnTo>
                  <a:pt x="0" y="1424936"/>
                </a:lnTo>
                <a:lnTo>
                  <a:pt x="1059797" y="1424936"/>
                </a:lnTo>
                <a:lnTo>
                  <a:pt x="10597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1" name="Freeform 12">
            <a:extLst>
              <a:ext uri="{FF2B5EF4-FFF2-40B4-BE49-F238E27FC236}">
                <a16:creationId xmlns:a16="http://schemas.microsoft.com/office/drawing/2014/main" id="{BF321982-4075-9A6B-4077-5297B9DFA8E9}"/>
              </a:ext>
            </a:extLst>
          </p:cNvPr>
          <p:cNvSpPr/>
          <p:nvPr/>
        </p:nvSpPr>
        <p:spPr>
          <a:xfrm>
            <a:off x="12792427" y="7031164"/>
            <a:ext cx="3808701" cy="3255836"/>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10">
            <a:extLst>
              <a:ext uri="{FF2B5EF4-FFF2-40B4-BE49-F238E27FC236}">
                <a16:creationId xmlns:a16="http://schemas.microsoft.com/office/drawing/2014/main" id="{BDBD6F61-BA5A-D468-12EC-CBDD987EE8EE}"/>
              </a:ext>
            </a:extLst>
          </p:cNvPr>
          <p:cNvSpPr/>
          <p:nvPr/>
        </p:nvSpPr>
        <p:spPr>
          <a:xfrm rot="573036">
            <a:off x="423503" y="8226616"/>
            <a:ext cx="1580788" cy="1532587"/>
          </a:xfrm>
          <a:custGeom>
            <a:avLst/>
            <a:gdLst/>
            <a:ahLst/>
            <a:cxnLst/>
            <a:rect l="l" t="t" r="r" b="b"/>
            <a:pathLst>
              <a:path w="1290803" h="1309856">
                <a:moveTo>
                  <a:pt x="0" y="0"/>
                </a:moveTo>
                <a:lnTo>
                  <a:pt x="1290803" y="0"/>
                </a:lnTo>
                <a:lnTo>
                  <a:pt x="1290803" y="1309855"/>
                </a:lnTo>
                <a:lnTo>
                  <a:pt x="0" y="13098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13334915" y="1236085"/>
            <a:ext cx="2296472" cy="1118158"/>
          </a:xfrm>
          <a:custGeom>
            <a:avLst/>
            <a:gdLst/>
            <a:ahLst/>
            <a:cxnLst/>
            <a:rect l="l" t="t" r="r" b="b"/>
            <a:pathLst>
              <a:path w="2937850" h="662352">
                <a:moveTo>
                  <a:pt x="0" y="0"/>
                </a:moveTo>
                <a:lnTo>
                  <a:pt x="2937850" y="0"/>
                </a:lnTo>
                <a:lnTo>
                  <a:pt x="2937850" y="662352"/>
                </a:lnTo>
                <a:lnTo>
                  <a:pt x="0" y="6623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22476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wipe(left)">
                                      <p:cBhvr>
                                        <p:cTn id="1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407675-F408-81CA-DCE9-243B9AF442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8800" y="2171700"/>
            <a:ext cx="14147366" cy="5517704"/>
          </a:xfrm>
          <a:prstGeom prst="rect">
            <a:avLst/>
          </a:prstGeom>
        </p:spPr>
      </p:pic>
      <p:grpSp>
        <p:nvGrpSpPr>
          <p:cNvPr id="5" name="Group 4">
            <a:extLst>
              <a:ext uri="{FF2B5EF4-FFF2-40B4-BE49-F238E27FC236}">
                <a16:creationId xmlns:a16="http://schemas.microsoft.com/office/drawing/2014/main" id="{3188E5C2-A6CD-E856-3256-9F3B7E5409D0}"/>
              </a:ext>
            </a:extLst>
          </p:cNvPr>
          <p:cNvGrpSpPr/>
          <p:nvPr/>
        </p:nvGrpSpPr>
        <p:grpSpPr>
          <a:xfrm>
            <a:off x="5264219" y="1604448"/>
            <a:ext cx="7276528" cy="1487785"/>
            <a:chOff x="5264219" y="1516582"/>
            <a:chExt cx="7276528" cy="1487785"/>
          </a:xfrm>
        </p:grpSpPr>
        <p:pic>
          <p:nvPicPr>
            <p:cNvPr id="7" name="Picture 9">
              <a:extLst>
                <a:ext uri="{FF2B5EF4-FFF2-40B4-BE49-F238E27FC236}">
                  <a16:creationId xmlns:a16="http://schemas.microsoft.com/office/drawing/2014/main" id="{E17D6999-DD2E-7213-47E9-1D6EB64509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26778" y="1516582"/>
              <a:ext cx="6951410" cy="1487785"/>
            </a:xfrm>
            <a:prstGeom prst="rect">
              <a:avLst/>
            </a:prstGeom>
          </p:spPr>
        </p:pic>
        <p:sp>
          <p:nvSpPr>
            <p:cNvPr id="8" name="TextBox 7">
              <a:extLst>
                <a:ext uri="{FF2B5EF4-FFF2-40B4-BE49-F238E27FC236}">
                  <a16:creationId xmlns:a16="http://schemas.microsoft.com/office/drawing/2014/main" id="{23186A6A-6C91-9443-2750-A4432D90BF03}"/>
                </a:ext>
              </a:extLst>
            </p:cNvPr>
            <p:cNvSpPr txBox="1"/>
            <p:nvPr/>
          </p:nvSpPr>
          <p:spPr>
            <a:xfrm>
              <a:off x="5264219" y="1803094"/>
              <a:ext cx="7276528"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CHIA SẺ</a:t>
              </a:r>
              <a:endParaRPr lang="en-US" sz="5400" b="1" dirty="0">
                <a:solidFill>
                  <a:schemeClr val="bg1"/>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69344AB5-01D6-AF80-C75D-0CB81CCBDC12}"/>
              </a:ext>
            </a:extLst>
          </p:cNvPr>
          <p:cNvSpPr txBox="1"/>
          <p:nvPr/>
        </p:nvSpPr>
        <p:spPr>
          <a:xfrm>
            <a:off x="3544905" y="3488342"/>
            <a:ext cx="10715155" cy="3279424"/>
          </a:xfrm>
          <a:prstGeom prst="rect">
            <a:avLst/>
          </a:prstGeom>
          <a:noFill/>
        </p:spPr>
        <p:txBody>
          <a:bodyPr wrap="square">
            <a:spAutoFit/>
          </a:bodyPr>
          <a:lstStyle/>
          <a:p>
            <a:pPr algn="ctr">
              <a:lnSpc>
                <a:spcPct val="150000"/>
              </a:lnSpc>
            </a:pPr>
            <a:r>
              <a:rPr lang="en-US" sz="48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800">
                <a:solidFill>
                  <a:srgbClr val="000000"/>
                </a:solidFill>
                <a:latin typeface="Arial" panose="020B0604020202020204" pitchFamily="34" charset="0"/>
                <a:ea typeface="Calibri" panose="020F0502020204030204" pitchFamily="34" charset="0"/>
                <a:cs typeface="Arial" panose="020B0604020202020204" pitchFamily="34" charset="0"/>
              </a:rPr>
              <a:t>chia sẻ những điều</a:t>
            </a:r>
            <a:r>
              <a:rPr lang="en-US" sz="4800">
                <a:solidFill>
                  <a:srgbClr val="000000"/>
                </a:solidFill>
                <a:latin typeface="Arial" panose="020B0604020202020204" pitchFamily="34" charset="0"/>
                <a:ea typeface="Calibri" panose="020F0502020204030204" pitchFamily="34" charset="0"/>
                <a:cs typeface="Arial" panose="020B0604020202020204" pitchFamily="34" charset="0"/>
              </a:rPr>
              <a:t> mà bản thân</a:t>
            </a:r>
            <a:r>
              <a:rPr lang="vi-VN" sz="4800">
                <a:solidFill>
                  <a:srgbClr val="000000"/>
                </a:solidFill>
                <a:latin typeface="Arial" panose="020B0604020202020204" pitchFamily="34" charset="0"/>
                <a:ea typeface="Calibri" panose="020F0502020204030204" pitchFamily="34" charset="0"/>
                <a:cs typeface="Arial" panose="020B0604020202020204" pitchFamily="34" charset="0"/>
              </a:rPr>
              <a:t> học hỏi được sau khi tham gia các hoạt động</a:t>
            </a:r>
            <a:endParaRPr lang="en-US" sz="4800" i="1" dirty="0">
              <a:solidFill>
                <a:srgbClr val="FF0000"/>
              </a:solidFill>
              <a:latin typeface="Arial" panose="020B0604020202020204" pitchFamily="34" charset="0"/>
              <a:cs typeface="Arial" panose="020B0604020202020204" pitchFamily="34" charset="0"/>
            </a:endParaRPr>
          </a:p>
        </p:txBody>
      </p:sp>
      <p:sp>
        <p:nvSpPr>
          <p:cNvPr id="10" name="Freeform 3">
            <a:extLst>
              <a:ext uri="{FF2B5EF4-FFF2-40B4-BE49-F238E27FC236}">
                <a16:creationId xmlns:a16="http://schemas.microsoft.com/office/drawing/2014/main" id="{60345E71-5D15-47C1-3153-A7BF94D9921E}"/>
              </a:ext>
            </a:extLst>
          </p:cNvPr>
          <p:cNvSpPr/>
          <p:nvPr/>
        </p:nvSpPr>
        <p:spPr>
          <a:xfrm>
            <a:off x="14630225" y="1308010"/>
            <a:ext cx="1828975" cy="1834038"/>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E9A2E1EB-A831-68CA-507C-72D0FD59DA7F}"/>
              </a:ext>
            </a:extLst>
          </p:cNvPr>
          <p:cNvPicPr>
            <a:picLocks noChangeAspect="1"/>
          </p:cNvPicPr>
          <p:nvPr/>
        </p:nvPicPr>
        <p:blipFill>
          <a:blip r:embed="rId8"/>
          <a:srcRect/>
          <a:stretch>
            <a:fillRect/>
          </a:stretch>
        </p:blipFill>
        <p:spPr>
          <a:xfrm>
            <a:off x="173929" y="6798658"/>
            <a:ext cx="4651123" cy="3488342"/>
          </a:xfrm>
          <a:prstGeom prst="rect">
            <a:avLst/>
          </a:prstGeom>
        </p:spPr>
      </p:pic>
      <p:sp>
        <p:nvSpPr>
          <p:cNvPr id="4" name="Freeform 4"/>
          <p:cNvSpPr/>
          <p:nvPr/>
        </p:nvSpPr>
        <p:spPr>
          <a:xfrm>
            <a:off x="1345766" y="1738740"/>
            <a:ext cx="1219200" cy="1219200"/>
          </a:xfrm>
          <a:custGeom>
            <a:avLst/>
            <a:gdLst/>
            <a:ahLst/>
            <a:cxnLst/>
            <a:rect l="l" t="t" r="r" b="b"/>
            <a:pathLst>
              <a:path w="728159" h="718892">
                <a:moveTo>
                  <a:pt x="0" y="0"/>
                </a:moveTo>
                <a:lnTo>
                  <a:pt x="728160" y="0"/>
                </a:lnTo>
                <a:lnTo>
                  <a:pt x="728160" y="718892"/>
                </a:lnTo>
                <a:lnTo>
                  <a:pt x="0" y="7188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4859000" y="6798658"/>
            <a:ext cx="1908211" cy="934159"/>
          </a:xfrm>
          <a:custGeom>
            <a:avLst/>
            <a:gdLst/>
            <a:ahLst/>
            <a:cxnLst/>
            <a:rect l="l" t="t" r="r" b="b"/>
            <a:pathLst>
              <a:path w="1527211" h="344317">
                <a:moveTo>
                  <a:pt x="0" y="0"/>
                </a:moveTo>
                <a:lnTo>
                  <a:pt x="1527211" y="0"/>
                </a:lnTo>
                <a:lnTo>
                  <a:pt x="1527211" y="344317"/>
                </a:lnTo>
                <a:lnTo>
                  <a:pt x="0" y="3443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13770331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lên kế hoạch làm việc nhà môi giới bđs">
            <a:extLst>
              <a:ext uri="{FF2B5EF4-FFF2-40B4-BE49-F238E27FC236}">
                <a16:creationId xmlns:a16="http://schemas.microsoft.com/office/drawing/2014/main" id="{93D68246-9C25-79E6-A046-005A93DFD3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91140" y="5663558"/>
            <a:ext cx="6215145" cy="4140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5420" y="0"/>
            <a:ext cx="13716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cartoon of a child running in front of a fountain&#10;&#10;Description automatically generated">
            <a:extLst>
              <a:ext uri="{FF2B5EF4-FFF2-40B4-BE49-F238E27FC236}">
                <a16:creationId xmlns:a16="http://schemas.microsoft.com/office/drawing/2014/main" id="{5995146E-302D-D953-49C0-8568CB447A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38"/>
          <a:stretch/>
        </p:blipFill>
        <p:spPr>
          <a:xfrm>
            <a:off x="10972800" y="467040"/>
            <a:ext cx="4862308" cy="414084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1037" name="Rectangle 1036">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4920"/>
            <a:ext cx="9189720" cy="137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280" y="5074920"/>
            <a:ext cx="9189720" cy="137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erson cooking in a kitchen&#10;&#10;Description automatically generated">
            <a:extLst>
              <a:ext uri="{FF2B5EF4-FFF2-40B4-BE49-F238E27FC236}">
                <a16:creationId xmlns:a16="http://schemas.microsoft.com/office/drawing/2014/main" id="{27ADF700-7215-2ACC-F7AE-FCB59B0EC4CE}"/>
              </a:ext>
            </a:extLst>
          </p:cNvPr>
          <p:cNvPicPr>
            <a:picLocks noChangeAspect="1"/>
          </p:cNvPicPr>
          <p:nvPr/>
        </p:nvPicPr>
        <p:blipFill rotWithShape="1">
          <a:blip r:embed="rId4">
            <a:extLst>
              <a:ext uri="{28A0092B-C50C-407E-A947-70E740481C1C}">
                <a14:useLocalDpi xmlns:a14="http://schemas.microsoft.com/office/drawing/2010/main" val="0"/>
              </a:ext>
            </a:extLst>
          </a:blip>
          <a:srcRect l="10833" r="13333"/>
          <a:stretch/>
        </p:blipFill>
        <p:spPr>
          <a:xfrm>
            <a:off x="987470" y="5663559"/>
            <a:ext cx="7432341" cy="4140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Bỏ đi những đồ dùng không cần thiết">
            <a:extLst>
              <a:ext uri="{FF2B5EF4-FFF2-40B4-BE49-F238E27FC236}">
                <a16:creationId xmlns:a16="http://schemas.microsoft.com/office/drawing/2014/main" id="{D1E96C6D-6783-BE01-5337-4DF54E6904B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60698" y="482601"/>
            <a:ext cx="6203505" cy="4140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AE3F5787-98A6-50B6-108F-529AD85E5279}"/>
              </a:ext>
            </a:extLst>
          </p:cNvPr>
          <p:cNvSpPr/>
          <p:nvPr/>
        </p:nvSpPr>
        <p:spPr>
          <a:xfrm>
            <a:off x="980777" y="2846251"/>
            <a:ext cx="16487056" cy="618344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E5D56A60-04A1-B75E-3E05-9368854CFDFC}"/>
              </a:ext>
            </a:extLst>
          </p:cNvPr>
          <p:cNvSpPr txBox="1"/>
          <p:nvPr/>
        </p:nvSpPr>
        <p:spPr>
          <a:xfrm>
            <a:off x="6781799" y="3178854"/>
            <a:ext cx="10143295" cy="551824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Gia đình là giá trị quan trọng đối với mỗi người. Chúng ta cần thể hiện trách nhiệm lao động của bản thân bằng cách sắp xếp, thực hiện các công việc và thể hiện cách sống tiết kiệm trong gia đình 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ay từ khi còn là HS THCS</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B11004-5013-F870-4521-58B5BF33DB1B}"/>
              </a:ext>
            </a:extLst>
          </p:cNvPr>
          <p:cNvGrpSpPr/>
          <p:nvPr/>
        </p:nvGrpSpPr>
        <p:grpSpPr>
          <a:xfrm>
            <a:off x="-1981202" y="800667"/>
            <a:ext cx="11582400" cy="1363710"/>
            <a:chOff x="3467284" y="414578"/>
            <a:chExt cx="11582400" cy="1363710"/>
          </a:xfrm>
        </p:grpSpPr>
        <p:grpSp>
          <p:nvGrpSpPr>
            <p:cNvPr id="8" name="Group 7">
              <a:extLst>
                <a:ext uri="{FF2B5EF4-FFF2-40B4-BE49-F238E27FC236}">
                  <a16:creationId xmlns:a16="http://schemas.microsoft.com/office/drawing/2014/main" id="{C07D6ECC-6D63-362F-1388-30D8ABAA2ACC}"/>
                </a:ext>
              </a:extLst>
            </p:cNvPr>
            <p:cNvGrpSpPr/>
            <p:nvPr/>
          </p:nvGrpSpPr>
          <p:grpSpPr>
            <a:xfrm>
              <a:off x="3467284" y="414578"/>
              <a:ext cx="11582400" cy="1363710"/>
              <a:chOff x="0" y="0"/>
              <a:chExt cx="3160916" cy="406400"/>
            </a:xfrm>
          </p:grpSpPr>
          <p:sp>
            <p:nvSpPr>
              <p:cNvPr id="11" name="Freeform 19">
                <a:extLst>
                  <a:ext uri="{FF2B5EF4-FFF2-40B4-BE49-F238E27FC236}">
                    <a16:creationId xmlns:a16="http://schemas.microsoft.com/office/drawing/2014/main" id="{C78EA7FA-BF50-D1D3-D747-DB6FD3790ABC}"/>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23703B1-1FC2-7AF5-F06E-03C6BC0F5087}"/>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88088341-A380-D6DB-C879-BB3196F285EF}"/>
                </a:ext>
              </a:extLst>
            </p:cNvPr>
            <p:cNvSpPr txBox="1"/>
            <p:nvPr/>
          </p:nvSpPr>
          <p:spPr>
            <a:xfrm>
              <a:off x="5684450" y="612830"/>
              <a:ext cx="7148064" cy="954107"/>
            </a:xfrm>
            <a:prstGeom prst="rect">
              <a:avLst/>
            </a:prstGeom>
            <a:noFill/>
          </p:spPr>
          <p:txBody>
            <a:bodyPr wrap="square" rtlCol="0">
              <a:spAutoFit/>
            </a:bodyPr>
            <a:lstStyle/>
            <a:p>
              <a:pPr algn="ctr"/>
              <a:r>
                <a:rPr lang="en-US" sz="5600" b="1">
                  <a:solidFill>
                    <a:schemeClr val="bg1"/>
                  </a:solidFill>
                  <a:latin typeface="Arial" panose="020B0604020202020204" pitchFamily="34" charset="0"/>
                  <a:cs typeface="Arial" panose="020B0604020202020204" pitchFamily="34" charset="0"/>
                </a:rPr>
                <a:t>TỔNG KẾT</a:t>
              </a:r>
              <a:endParaRPr lang="en-US" sz="5600" b="1" dirty="0">
                <a:solidFill>
                  <a:schemeClr val="bg1"/>
                </a:solidFill>
                <a:latin typeface="Arial" panose="020B0604020202020204" pitchFamily="34" charset="0"/>
                <a:cs typeface="Arial" panose="020B0604020202020204" pitchFamily="34" charset="0"/>
              </a:endParaRPr>
            </a:p>
          </p:txBody>
        </p:sp>
      </p:grpSp>
      <p:pic>
        <p:nvPicPr>
          <p:cNvPr id="17" name="Picture 16" descr="Icon&#10;&#10;Description automatically generated">
            <a:extLst>
              <a:ext uri="{FF2B5EF4-FFF2-40B4-BE49-F238E27FC236}">
                <a16:creationId xmlns:a16="http://schemas.microsoft.com/office/drawing/2014/main" id="{686F53E7-DF35-3D80-5BAE-5E403BBED0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63067" y="8129638"/>
            <a:ext cx="1547504" cy="1547504"/>
          </a:xfrm>
          <a:prstGeom prst="rect">
            <a:avLst/>
          </a:prstGeom>
        </p:spPr>
      </p:pic>
      <p:sp>
        <p:nvSpPr>
          <p:cNvPr id="13" name="Freeform 13"/>
          <p:cNvSpPr/>
          <p:nvPr/>
        </p:nvSpPr>
        <p:spPr>
          <a:xfrm>
            <a:off x="293758" y="8522896"/>
            <a:ext cx="1828800" cy="760986"/>
          </a:xfrm>
          <a:custGeom>
            <a:avLst/>
            <a:gdLst/>
            <a:ahLst/>
            <a:cxnLst/>
            <a:rect l="l" t="t" r="r" b="b"/>
            <a:pathLst>
              <a:path w="1527211" h="344317">
                <a:moveTo>
                  <a:pt x="0" y="0"/>
                </a:moveTo>
                <a:lnTo>
                  <a:pt x="1527211" y="0"/>
                </a:lnTo>
                <a:lnTo>
                  <a:pt x="1527211" y="344317"/>
                </a:lnTo>
                <a:lnTo>
                  <a:pt x="0" y="3443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16686807" y="2244126"/>
            <a:ext cx="1182915" cy="1188672"/>
          </a:xfrm>
          <a:custGeom>
            <a:avLst/>
            <a:gdLst/>
            <a:ahLst/>
            <a:cxnLst/>
            <a:rect l="l" t="t" r="r" b="b"/>
            <a:pathLst>
              <a:path w="728159" h="718892">
                <a:moveTo>
                  <a:pt x="0" y="0"/>
                </a:moveTo>
                <a:lnTo>
                  <a:pt x="728159" y="0"/>
                </a:lnTo>
                <a:lnTo>
                  <a:pt x="728159" y="718892"/>
                </a:lnTo>
                <a:lnTo>
                  <a:pt x="0" y="7188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79847438-6D4D-CAE4-A859-688E25657FB8}"/>
              </a:ext>
            </a:extLst>
          </p:cNvPr>
          <p:cNvGrpSpPr/>
          <p:nvPr/>
        </p:nvGrpSpPr>
        <p:grpSpPr>
          <a:xfrm>
            <a:off x="1791753" y="4027277"/>
            <a:ext cx="4179071" cy="3671134"/>
            <a:chOff x="1791753" y="4027277"/>
            <a:chExt cx="4179071" cy="3671134"/>
          </a:xfrm>
        </p:grpSpPr>
        <p:grpSp>
          <p:nvGrpSpPr>
            <p:cNvPr id="21" name="Group 8">
              <a:extLst>
                <a:ext uri="{FF2B5EF4-FFF2-40B4-BE49-F238E27FC236}">
                  <a16:creationId xmlns:a16="http://schemas.microsoft.com/office/drawing/2014/main" id="{C7715921-529F-CB23-4FD1-E4A5398FF38F}"/>
                </a:ext>
              </a:extLst>
            </p:cNvPr>
            <p:cNvGrpSpPr/>
            <p:nvPr/>
          </p:nvGrpSpPr>
          <p:grpSpPr>
            <a:xfrm>
              <a:off x="1791753" y="4027277"/>
              <a:ext cx="4179071" cy="3671134"/>
              <a:chOff x="0" y="0"/>
              <a:chExt cx="1100661" cy="893945"/>
            </a:xfrm>
          </p:grpSpPr>
          <p:sp>
            <p:nvSpPr>
              <p:cNvPr id="29" name="Freeform 9">
                <a:extLst>
                  <a:ext uri="{FF2B5EF4-FFF2-40B4-BE49-F238E27FC236}">
                    <a16:creationId xmlns:a16="http://schemas.microsoft.com/office/drawing/2014/main" id="{59F937A9-B1B6-74A6-ADBD-158B6F847084}"/>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30" name="TextBox 10">
                <a:extLst>
                  <a:ext uri="{FF2B5EF4-FFF2-40B4-BE49-F238E27FC236}">
                    <a16:creationId xmlns:a16="http://schemas.microsoft.com/office/drawing/2014/main" id="{72E1F590-9CA2-239D-F782-73635BC9C103}"/>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34" name="Picture 33" descr="A group of people sitting on a couch&#10;&#10;Description automatically generated">
              <a:extLst>
                <a:ext uri="{FF2B5EF4-FFF2-40B4-BE49-F238E27FC236}">
                  <a16:creationId xmlns:a16="http://schemas.microsoft.com/office/drawing/2014/main" id="{15E9CC23-3317-2E06-D668-2FFD66FD4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232" y="4028883"/>
              <a:ext cx="3669528" cy="3669528"/>
            </a:xfrm>
            <a:prstGeom prst="rect">
              <a:avLst/>
            </a:prstGeom>
          </p:spPr>
        </p:pic>
      </p:grpSp>
    </p:spTree>
    <p:extLst>
      <p:ext uri="{BB962C8B-B14F-4D97-AF65-F5344CB8AC3E}">
        <p14:creationId xmlns:p14="http://schemas.microsoft.com/office/powerpoint/2010/main" val="17110670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horizontal)">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6416119" y="9652334"/>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9" name="Group 28">
            <a:extLst>
              <a:ext uri="{FF2B5EF4-FFF2-40B4-BE49-F238E27FC236}">
                <a16:creationId xmlns:a16="http://schemas.microsoft.com/office/drawing/2014/main" id="{9EA30BF1-C545-E08A-0128-D43572CA98D1}"/>
              </a:ext>
            </a:extLst>
          </p:cNvPr>
          <p:cNvGrpSpPr/>
          <p:nvPr/>
        </p:nvGrpSpPr>
        <p:grpSpPr>
          <a:xfrm>
            <a:off x="16720332" y="6793"/>
            <a:ext cx="1567668" cy="1442630"/>
            <a:chOff x="14349844" y="1084359"/>
            <a:chExt cx="1567668" cy="1442630"/>
          </a:xfrm>
        </p:grpSpPr>
        <p:sp>
          <p:nvSpPr>
            <p:cNvPr id="25" name="Freeform 25"/>
            <p:cNvSpPr/>
            <p:nvPr/>
          </p:nvSpPr>
          <p:spPr>
            <a:xfrm>
              <a:off x="14934048" y="1134735"/>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26"/>
            <p:cNvSpPr/>
            <p:nvPr/>
          </p:nvSpPr>
          <p:spPr>
            <a:xfrm>
              <a:off x="14349844" y="1084359"/>
              <a:ext cx="584204" cy="576769"/>
            </a:xfrm>
            <a:custGeom>
              <a:avLst/>
              <a:gdLst/>
              <a:ahLst/>
              <a:cxnLst/>
              <a:rect l="l" t="t" r="r" b="b"/>
              <a:pathLst>
                <a:path w="584204" h="576769">
                  <a:moveTo>
                    <a:pt x="0" y="0"/>
                  </a:moveTo>
                  <a:lnTo>
                    <a:pt x="584204" y="0"/>
                  </a:lnTo>
                  <a:lnTo>
                    <a:pt x="584204" y="576769"/>
                  </a:lnTo>
                  <a:lnTo>
                    <a:pt x="0" y="576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27"/>
            <p:cNvSpPr/>
            <p:nvPr/>
          </p:nvSpPr>
          <p:spPr>
            <a:xfrm>
              <a:off x="14498571" y="1950220"/>
              <a:ext cx="584204" cy="576769"/>
            </a:xfrm>
            <a:custGeom>
              <a:avLst/>
              <a:gdLst/>
              <a:ahLst/>
              <a:cxnLst/>
              <a:rect l="l" t="t" r="r" b="b"/>
              <a:pathLst>
                <a:path w="584204" h="576769">
                  <a:moveTo>
                    <a:pt x="0" y="0"/>
                  </a:moveTo>
                  <a:lnTo>
                    <a:pt x="584205" y="0"/>
                  </a:lnTo>
                  <a:lnTo>
                    <a:pt x="584205" y="576769"/>
                  </a:lnTo>
                  <a:lnTo>
                    <a:pt x="0" y="576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2" name="Freeform 5">
            <a:extLst>
              <a:ext uri="{FF2B5EF4-FFF2-40B4-BE49-F238E27FC236}">
                <a16:creationId xmlns:a16="http://schemas.microsoft.com/office/drawing/2014/main" id="{480A3F14-04E7-7C5D-C2D9-6EC1252C73A3}"/>
              </a:ext>
            </a:extLst>
          </p:cNvPr>
          <p:cNvSpPr/>
          <p:nvPr/>
        </p:nvSpPr>
        <p:spPr>
          <a:xfrm flipH="1">
            <a:off x="12599399" y="1285660"/>
            <a:ext cx="4788131" cy="8229600"/>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5692AF30-B73F-2652-9EAA-8EC6912C7991}"/>
              </a:ext>
            </a:extLst>
          </p:cNvPr>
          <p:cNvGrpSpPr/>
          <p:nvPr/>
        </p:nvGrpSpPr>
        <p:grpSpPr>
          <a:xfrm>
            <a:off x="-2138828" y="535005"/>
            <a:ext cx="13039483" cy="1707079"/>
            <a:chOff x="3467284" y="167671"/>
            <a:chExt cx="13039483" cy="1707079"/>
          </a:xfrm>
        </p:grpSpPr>
        <p:grpSp>
          <p:nvGrpSpPr>
            <p:cNvPr id="23" name="Group 22">
              <a:extLst>
                <a:ext uri="{FF2B5EF4-FFF2-40B4-BE49-F238E27FC236}">
                  <a16:creationId xmlns:a16="http://schemas.microsoft.com/office/drawing/2014/main" id="{93E50FB9-F77A-EE5D-22EA-598F960D3814}"/>
                </a:ext>
              </a:extLst>
            </p:cNvPr>
            <p:cNvGrpSpPr/>
            <p:nvPr/>
          </p:nvGrpSpPr>
          <p:grpSpPr>
            <a:xfrm>
              <a:off x="3467284" y="167671"/>
              <a:ext cx="13039483" cy="1707079"/>
              <a:chOff x="0" y="-73581"/>
              <a:chExt cx="3558564" cy="508728"/>
            </a:xfrm>
          </p:grpSpPr>
          <p:sp>
            <p:nvSpPr>
              <p:cNvPr id="31" name="Freeform 19">
                <a:extLst>
                  <a:ext uri="{FF2B5EF4-FFF2-40B4-BE49-F238E27FC236}">
                    <a16:creationId xmlns:a16="http://schemas.microsoft.com/office/drawing/2014/main" id="{4E00E309-EA82-71FB-FAD9-0C18C77A0925}"/>
                  </a:ext>
                </a:extLst>
              </p:cNvPr>
              <p:cNvSpPr/>
              <p:nvPr/>
            </p:nvSpPr>
            <p:spPr>
              <a:xfrm>
                <a:off x="203200" y="-73581"/>
                <a:ext cx="3355364" cy="508728"/>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2" name="TextBox 20">
                <a:extLst>
                  <a:ext uri="{FF2B5EF4-FFF2-40B4-BE49-F238E27FC236}">
                    <a16:creationId xmlns:a16="http://schemas.microsoft.com/office/drawing/2014/main" id="{7CE00B45-9E1B-4431-8F57-20B7A988328B}"/>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D7DB1C49-4F9D-2A25-0940-E1E0A2D23EBB}"/>
                </a:ext>
              </a:extLst>
            </p:cNvPr>
            <p:cNvSpPr txBox="1"/>
            <p:nvPr/>
          </p:nvSpPr>
          <p:spPr>
            <a:xfrm>
              <a:off x="5958502" y="502646"/>
              <a:ext cx="880162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D4935B21-4329-4569-EE01-A4833ECB4F2D}"/>
              </a:ext>
            </a:extLst>
          </p:cNvPr>
          <p:cNvGrpSpPr/>
          <p:nvPr/>
        </p:nvGrpSpPr>
        <p:grpSpPr>
          <a:xfrm>
            <a:off x="570978" y="2681437"/>
            <a:ext cx="11447913" cy="2251441"/>
            <a:chOff x="434472" y="2892059"/>
            <a:chExt cx="11447913" cy="2251441"/>
          </a:xfrm>
        </p:grpSpPr>
        <p:grpSp>
          <p:nvGrpSpPr>
            <p:cNvPr id="34" name="Group 9">
              <a:extLst>
                <a:ext uri="{FF2B5EF4-FFF2-40B4-BE49-F238E27FC236}">
                  <a16:creationId xmlns:a16="http://schemas.microsoft.com/office/drawing/2014/main" id="{DB42E41A-66CA-853C-9469-F3E71F204D2C}"/>
                </a:ext>
              </a:extLst>
            </p:cNvPr>
            <p:cNvGrpSpPr/>
            <p:nvPr/>
          </p:nvGrpSpPr>
          <p:grpSpPr>
            <a:xfrm>
              <a:off x="1028700" y="2892059"/>
              <a:ext cx="10853685" cy="2251441"/>
              <a:chOff x="0" y="0"/>
              <a:chExt cx="10039229" cy="1754384"/>
            </a:xfrm>
          </p:grpSpPr>
          <p:sp>
            <p:nvSpPr>
              <p:cNvPr id="39" name="Freeform 10">
                <a:extLst>
                  <a:ext uri="{FF2B5EF4-FFF2-40B4-BE49-F238E27FC236}">
                    <a16:creationId xmlns:a16="http://schemas.microsoft.com/office/drawing/2014/main" id="{C88AF084-52A6-627A-26DA-7034DE4D0694}"/>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FEEB7"/>
              </a:solidFill>
            </p:spPr>
            <p:txBody>
              <a:bodyPr/>
              <a:lstStyle/>
              <a:p>
                <a:endParaRPr lang="en-US">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EACCAFBC-8D1F-4469-A881-A659C1F61511}"/>
                </a:ext>
              </a:extLst>
            </p:cNvPr>
            <p:cNvSpPr txBox="1"/>
            <p:nvPr/>
          </p:nvSpPr>
          <p:spPr>
            <a:xfrm>
              <a:off x="3432840" y="3077199"/>
              <a:ext cx="6786403"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ngày hôm nay</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C56265D5-5684-BBEB-C4CD-5D214F18137C}"/>
                </a:ext>
              </a:extLst>
            </p:cNvPr>
            <p:cNvGrpSpPr/>
            <p:nvPr/>
          </p:nvGrpSpPr>
          <p:grpSpPr>
            <a:xfrm>
              <a:off x="434472" y="3236706"/>
              <a:ext cx="1748791" cy="1562146"/>
              <a:chOff x="4131599" y="3341322"/>
              <a:chExt cx="1748791" cy="1562146"/>
            </a:xfrm>
          </p:grpSpPr>
          <p:sp>
            <p:nvSpPr>
              <p:cNvPr id="37" name="Freeform 12">
                <a:extLst>
                  <a:ext uri="{FF2B5EF4-FFF2-40B4-BE49-F238E27FC236}">
                    <a16:creationId xmlns:a16="http://schemas.microsoft.com/office/drawing/2014/main" id="{D07358D4-7AF2-144A-D593-DEC22B0A9C04}"/>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latin typeface="Arial" panose="020B0604020202020204" pitchFamily="34" charset="0"/>
                  <a:cs typeface="Arial" panose="020B0604020202020204" pitchFamily="34" charset="0"/>
                </a:endParaRPr>
              </a:p>
            </p:txBody>
          </p:sp>
          <p:sp>
            <p:nvSpPr>
              <p:cNvPr id="38" name="TextBox 25">
                <a:extLst>
                  <a:ext uri="{FF2B5EF4-FFF2-40B4-BE49-F238E27FC236}">
                    <a16:creationId xmlns:a16="http://schemas.microsoft.com/office/drawing/2014/main" id="{1D7E8FF1-CD00-A88C-25CD-ACA2CBAFC5A1}"/>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dirty="0">
                    <a:solidFill>
                      <a:srgbClr val="6D2925"/>
                    </a:solidFill>
                    <a:latin typeface="Arial" panose="020B0604020202020204" pitchFamily="34" charset="0"/>
                    <a:cs typeface="Arial" panose="020B0604020202020204" pitchFamily="34" charset="0"/>
                  </a:rPr>
                  <a:t>1</a:t>
                </a:r>
              </a:p>
            </p:txBody>
          </p:sp>
        </p:grpSp>
      </p:grpSp>
      <p:grpSp>
        <p:nvGrpSpPr>
          <p:cNvPr id="40" name="Group 39">
            <a:extLst>
              <a:ext uri="{FF2B5EF4-FFF2-40B4-BE49-F238E27FC236}">
                <a16:creationId xmlns:a16="http://schemas.microsoft.com/office/drawing/2014/main" id="{7D21A465-1154-8B7E-420F-692EC0426CF9}"/>
              </a:ext>
            </a:extLst>
          </p:cNvPr>
          <p:cNvGrpSpPr/>
          <p:nvPr/>
        </p:nvGrpSpPr>
        <p:grpSpPr>
          <a:xfrm>
            <a:off x="570977" y="5130593"/>
            <a:ext cx="11447913" cy="2251441"/>
            <a:chOff x="434472" y="2892059"/>
            <a:chExt cx="11447913" cy="2251441"/>
          </a:xfrm>
        </p:grpSpPr>
        <p:grpSp>
          <p:nvGrpSpPr>
            <p:cNvPr id="41" name="Group 9">
              <a:extLst>
                <a:ext uri="{FF2B5EF4-FFF2-40B4-BE49-F238E27FC236}">
                  <a16:creationId xmlns:a16="http://schemas.microsoft.com/office/drawing/2014/main" id="{80112F21-83EA-9632-5E41-0B61EE26753F}"/>
                </a:ext>
              </a:extLst>
            </p:cNvPr>
            <p:cNvGrpSpPr/>
            <p:nvPr/>
          </p:nvGrpSpPr>
          <p:grpSpPr>
            <a:xfrm>
              <a:off x="1028700" y="2892059"/>
              <a:ext cx="10853685" cy="2251441"/>
              <a:chOff x="0" y="0"/>
              <a:chExt cx="10039229" cy="1754384"/>
            </a:xfrm>
          </p:grpSpPr>
          <p:sp>
            <p:nvSpPr>
              <p:cNvPr id="46" name="Freeform 10">
                <a:extLst>
                  <a:ext uri="{FF2B5EF4-FFF2-40B4-BE49-F238E27FC236}">
                    <a16:creationId xmlns:a16="http://schemas.microsoft.com/office/drawing/2014/main" id="{07097C86-FD42-DD2C-7707-F874748A7792}"/>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FEEB7"/>
              </a:solidFill>
            </p:spPr>
            <p:txBody>
              <a:bodyPr/>
              <a:lstStyle/>
              <a:p>
                <a:endParaRPr lang="en-US">
                  <a:latin typeface="Arial" panose="020B0604020202020204" pitchFamily="34" charset="0"/>
                  <a:cs typeface="Arial" panose="020B0604020202020204" pitchFamily="34" charset="0"/>
                </a:endParaRPr>
              </a:p>
            </p:txBody>
          </p:sp>
        </p:grpSp>
        <p:sp>
          <p:nvSpPr>
            <p:cNvPr id="42" name="TextBox 41">
              <a:extLst>
                <a:ext uri="{FF2B5EF4-FFF2-40B4-BE49-F238E27FC236}">
                  <a16:creationId xmlns:a16="http://schemas.microsoft.com/office/drawing/2014/main" id="{B9C07B04-88CD-7278-D377-20F3EE6255FB}"/>
                </a:ext>
              </a:extLst>
            </p:cNvPr>
            <p:cNvSpPr txBox="1"/>
            <p:nvPr/>
          </p:nvSpPr>
          <p:spPr>
            <a:xfrm>
              <a:off x="3046286" y="3102203"/>
              <a:ext cx="6818509"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Sống tiết kiệm và thực hiện công việc gia đình</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5C540B19-DEAE-51AD-8B32-6D6518C32249}"/>
                </a:ext>
              </a:extLst>
            </p:cNvPr>
            <p:cNvGrpSpPr/>
            <p:nvPr/>
          </p:nvGrpSpPr>
          <p:grpSpPr>
            <a:xfrm>
              <a:off x="434472" y="3236706"/>
              <a:ext cx="1748791" cy="1562146"/>
              <a:chOff x="4131599" y="3341322"/>
              <a:chExt cx="1748791" cy="1562146"/>
            </a:xfrm>
          </p:grpSpPr>
          <p:sp>
            <p:nvSpPr>
              <p:cNvPr id="44" name="Freeform 12">
                <a:extLst>
                  <a:ext uri="{FF2B5EF4-FFF2-40B4-BE49-F238E27FC236}">
                    <a16:creationId xmlns:a16="http://schemas.microsoft.com/office/drawing/2014/main" id="{A1B86351-45E9-76BE-5A96-155D80B9C533}"/>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latin typeface="Arial" panose="020B0604020202020204" pitchFamily="34" charset="0"/>
                  <a:cs typeface="Arial" panose="020B0604020202020204" pitchFamily="34" charset="0"/>
                </a:endParaRPr>
              </a:p>
            </p:txBody>
          </p:sp>
          <p:sp>
            <p:nvSpPr>
              <p:cNvPr id="45" name="TextBox 25">
                <a:extLst>
                  <a:ext uri="{FF2B5EF4-FFF2-40B4-BE49-F238E27FC236}">
                    <a16:creationId xmlns:a16="http://schemas.microsoft.com/office/drawing/2014/main" id="{5240183A-4978-6E84-E476-9D8ABB56E51E}"/>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2</a:t>
                </a:r>
                <a:endParaRPr lang="en-US" sz="6000" b="1" dirty="0">
                  <a:solidFill>
                    <a:srgbClr val="6D2925"/>
                  </a:solidFill>
                  <a:latin typeface="Arial" panose="020B0604020202020204" pitchFamily="34" charset="0"/>
                  <a:cs typeface="Arial" panose="020B0604020202020204" pitchFamily="34" charset="0"/>
                </a:endParaRPr>
              </a:p>
            </p:txBody>
          </p:sp>
        </p:grpSp>
      </p:grpSp>
      <p:grpSp>
        <p:nvGrpSpPr>
          <p:cNvPr id="47" name="Group 46">
            <a:extLst>
              <a:ext uri="{FF2B5EF4-FFF2-40B4-BE49-F238E27FC236}">
                <a16:creationId xmlns:a16="http://schemas.microsoft.com/office/drawing/2014/main" id="{4167BEF6-D90A-270C-F10E-DAACC43ED3D8}"/>
              </a:ext>
            </a:extLst>
          </p:cNvPr>
          <p:cNvGrpSpPr/>
          <p:nvPr/>
        </p:nvGrpSpPr>
        <p:grpSpPr>
          <a:xfrm>
            <a:off x="570976" y="7595292"/>
            <a:ext cx="11447913" cy="2251441"/>
            <a:chOff x="434472" y="2892059"/>
            <a:chExt cx="11447913" cy="2251441"/>
          </a:xfrm>
        </p:grpSpPr>
        <p:grpSp>
          <p:nvGrpSpPr>
            <p:cNvPr id="48" name="Group 9">
              <a:extLst>
                <a:ext uri="{FF2B5EF4-FFF2-40B4-BE49-F238E27FC236}">
                  <a16:creationId xmlns:a16="http://schemas.microsoft.com/office/drawing/2014/main" id="{42B2AAD2-7421-3BE4-6AEA-C8D433A4DAD6}"/>
                </a:ext>
              </a:extLst>
            </p:cNvPr>
            <p:cNvGrpSpPr/>
            <p:nvPr/>
          </p:nvGrpSpPr>
          <p:grpSpPr>
            <a:xfrm>
              <a:off x="1028700" y="2892059"/>
              <a:ext cx="10853685" cy="2251441"/>
              <a:chOff x="0" y="0"/>
              <a:chExt cx="10039229" cy="1754384"/>
            </a:xfrm>
          </p:grpSpPr>
          <p:sp>
            <p:nvSpPr>
              <p:cNvPr id="53" name="Freeform 10">
                <a:extLst>
                  <a:ext uri="{FF2B5EF4-FFF2-40B4-BE49-F238E27FC236}">
                    <a16:creationId xmlns:a16="http://schemas.microsoft.com/office/drawing/2014/main" id="{0197407B-D46C-78A3-1D47-6FE09E6DB39B}"/>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FEEB7"/>
              </a:solidFill>
            </p:spPr>
            <p:txBody>
              <a:bodyPr/>
              <a:lstStyle/>
              <a:p>
                <a:endParaRPr lang="en-US">
                  <a:latin typeface="Arial" panose="020B0604020202020204" pitchFamily="34" charset="0"/>
                  <a:cs typeface="Arial" panose="020B0604020202020204" pitchFamily="34" charset="0"/>
                </a:endParaRPr>
              </a:p>
            </p:txBody>
          </p:sp>
        </p:grpSp>
        <p:sp>
          <p:nvSpPr>
            <p:cNvPr id="49" name="TextBox 48">
              <a:extLst>
                <a:ext uri="{FF2B5EF4-FFF2-40B4-BE49-F238E27FC236}">
                  <a16:creationId xmlns:a16="http://schemas.microsoft.com/office/drawing/2014/main" id="{20CF0C30-A4B6-93C1-C2E6-DF743763F058}"/>
                </a:ext>
              </a:extLst>
            </p:cNvPr>
            <p:cNvSpPr txBox="1"/>
            <p:nvPr/>
          </p:nvSpPr>
          <p:spPr>
            <a:xfrm>
              <a:off x="2673202" y="3663836"/>
              <a:ext cx="8049702" cy="707886"/>
            </a:xfrm>
            <a:prstGeom prst="rect">
              <a:avLst/>
            </a:prstGeom>
            <a:noFill/>
          </p:spPr>
          <p:txBody>
            <a:bodyPr wrap="square">
              <a:spAutoFit/>
            </a:bodyPr>
            <a:lstStyle/>
            <a:p>
              <a:pPr marR="0" algn="ctr">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Chuẩn bị cho tiết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Sinh hoạt lớp</a:t>
              </a:r>
            </a:p>
          </p:txBody>
        </p:sp>
        <p:grpSp>
          <p:nvGrpSpPr>
            <p:cNvPr id="50" name="Group 49">
              <a:extLst>
                <a:ext uri="{FF2B5EF4-FFF2-40B4-BE49-F238E27FC236}">
                  <a16:creationId xmlns:a16="http://schemas.microsoft.com/office/drawing/2014/main" id="{F64FBFA5-C7E7-DC92-B8D6-04B2068F5096}"/>
                </a:ext>
              </a:extLst>
            </p:cNvPr>
            <p:cNvGrpSpPr/>
            <p:nvPr/>
          </p:nvGrpSpPr>
          <p:grpSpPr>
            <a:xfrm>
              <a:off x="434472" y="3236706"/>
              <a:ext cx="1748791" cy="1562146"/>
              <a:chOff x="4131599" y="3341322"/>
              <a:chExt cx="1748791" cy="1562146"/>
            </a:xfrm>
          </p:grpSpPr>
          <p:sp>
            <p:nvSpPr>
              <p:cNvPr id="51" name="Freeform 12">
                <a:extLst>
                  <a:ext uri="{FF2B5EF4-FFF2-40B4-BE49-F238E27FC236}">
                    <a16:creationId xmlns:a16="http://schemas.microsoft.com/office/drawing/2014/main" id="{D72F582C-DE4F-0AE6-5E32-E75B26E62A2C}"/>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latin typeface="Arial" panose="020B0604020202020204" pitchFamily="34" charset="0"/>
                  <a:cs typeface="Arial" panose="020B0604020202020204" pitchFamily="34" charset="0"/>
                </a:endParaRPr>
              </a:p>
            </p:txBody>
          </p:sp>
          <p:sp>
            <p:nvSpPr>
              <p:cNvPr id="52" name="TextBox 25">
                <a:extLst>
                  <a:ext uri="{FF2B5EF4-FFF2-40B4-BE49-F238E27FC236}">
                    <a16:creationId xmlns:a16="http://schemas.microsoft.com/office/drawing/2014/main" id="{056D9254-BAC2-7497-537D-BD0B36B3D653}"/>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3</a:t>
                </a:r>
                <a:endParaRPr lang="en-US" sz="6000" b="1" dirty="0">
                  <a:solidFill>
                    <a:srgbClr val="6D2925"/>
                  </a:solidFill>
                  <a:latin typeface="Arial" panose="020B0604020202020204" pitchFamily="34" charset="0"/>
                  <a:cs typeface="Arial" panose="020B0604020202020204" pitchFamily="34" charset="0"/>
                </a:endParaRPr>
              </a:p>
            </p:txBody>
          </p:sp>
        </p:gr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out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8833117"/>
            <a:ext cx="1477547" cy="1157872"/>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6091513" y="229387"/>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4027"/>
            <a:ext cx="1508667" cy="1514173"/>
          </a:xfrm>
          <a:custGeom>
            <a:avLst/>
            <a:gdLst/>
            <a:ahLst/>
            <a:cxnLst/>
            <a:rect l="l" t="t" r="r" b="b"/>
            <a:pathLst>
              <a:path w="1508667" h="1514173">
                <a:moveTo>
                  <a:pt x="0" y="0"/>
                </a:moveTo>
                <a:lnTo>
                  <a:pt x="1508667" y="0"/>
                </a:lnTo>
                <a:lnTo>
                  <a:pt x="1508667" y="1514173"/>
                </a:lnTo>
                <a:lnTo>
                  <a:pt x="0" y="15141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B133031A-A2B1-AF86-FB54-E5CB56A8AC00}"/>
              </a:ext>
            </a:extLst>
          </p:cNvPr>
          <p:cNvGrpSpPr/>
          <p:nvPr/>
        </p:nvGrpSpPr>
        <p:grpSpPr>
          <a:xfrm>
            <a:off x="16458704" y="8532771"/>
            <a:ext cx="1551902" cy="1754229"/>
            <a:chOff x="14737092" y="7164216"/>
            <a:chExt cx="1551902" cy="1754229"/>
          </a:xfrm>
        </p:grpSpPr>
        <p:sp>
          <p:nvSpPr>
            <p:cNvPr id="6" name="Freeform 6"/>
            <p:cNvSpPr/>
            <p:nvPr/>
          </p:nvSpPr>
          <p:spPr>
            <a:xfrm>
              <a:off x="14737092" y="7760573"/>
              <a:ext cx="577403" cy="579510"/>
            </a:xfrm>
            <a:custGeom>
              <a:avLst/>
              <a:gdLst/>
              <a:ahLst/>
              <a:cxnLst/>
              <a:rect l="l" t="t" r="r" b="b"/>
              <a:pathLst>
                <a:path w="577403" h="579510">
                  <a:moveTo>
                    <a:pt x="0" y="0"/>
                  </a:moveTo>
                  <a:lnTo>
                    <a:pt x="577403" y="0"/>
                  </a:lnTo>
                  <a:lnTo>
                    <a:pt x="577403" y="579510"/>
                  </a:lnTo>
                  <a:lnTo>
                    <a:pt x="0" y="5795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508561" y="7164216"/>
              <a:ext cx="780433" cy="783282"/>
            </a:xfrm>
            <a:custGeom>
              <a:avLst/>
              <a:gdLst/>
              <a:ahLst/>
              <a:cxnLst/>
              <a:rect l="l" t="t" r="r" b="b"/>
              <a:pathLst>
                <a:path w="780433" h="783282">
                  <a:moveTo>
                    <a:pt x="0" y="0"/>
                  </a:moveTo>
                  <a:lnTo>
                    <a:pt x="780433" y="0"/>
                  </a:lnTo>
                  <a:lnTo>
                    <a:pt x="780433" y="783282"/>
                  </a:lnTo>
                  <a:lnTo>
                    <a:pt x="0" y="7832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407045" y="8135163"/>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11">
            <a:extLst>
              <a:ext uri="{FF2B5EF4-FFF2-40B4-BE49-F238E27FC236}">
                <a16:creationId xmlns:a16="http://schemas.microsoft.com/office/drawing/2014/main" id="{F538FB75-D105-D196-DB04-FB0C1675762C}"/>
              </a:ext>
            </a:extLst>
          </p:cNvPr>
          <p:cNvSpPr txBox="1"/>
          <p:nvPr/>
        </p:nvSpPr>
        <p:spPr>
          <a:xfrm>
            <a:off x="605822" y="3540848"/>
            <a:ext cx="17076355"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CẢ</a:t>
            </a:r>
            <a:r>
              <a:rPr lang="en-US" sz="7400" b="1">
                <a:solidFill>
                  <a:srgbClr val="EEECE1">
                    <a:lumMod val="10000"/>
                  </a:srgbClr>
                </a:solidFill>
                <a:latin typeface="Arial" panose="020B0604020202020204" pitchFamily="34" charset="0"/>
                <a:cs typeface="Arial" panose="020B0604020202020204" pitchFamily="34" charset="0"/>
              </a:rPr>
              <a:t>M ƠN CÁC EM ĐÃ LẮNG NGHE, TẠM BIỆT VÀ HẸN GẶP LẠI</a:t>
            </a:r>
            <a:r>
              <a:rPr kumimoji="0" lang="en-US" sz="7400" b="1"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a:t>
            </a:r>
            <a:endParaRPr kumimoji="0" lang="en-US" sz="7400" b="1"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39855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6"/>
          <p:cNvSpPr/>
          <p:nvPr/>
        </p:nvSpPr>
        <p:spPr>
          <a:xfrm>
            <a:off x="17145000" y="-57017"/>
            <a:ext cx="1143000" cy="1084811"/>
          </a:xfrm>
          <a:custGeom>
            <a:avLst/>
            <a:gdLst/>
            <a:ahLst/>
            <a:cxnLst/>
            <a:rect l="l" t="t" r="r" b="b"/>
            <a:pathLst>
              <a:path w="1143000" h="1084811">
                <a:moveTo>
                  <a:pt x="0" y="0"/>
                </a:moveTo>
                <a:lnTo>
                  <a:pt x="1142999" y="0"/>
                </a:lnTo>
                <a:lnTo>
                  <a:pt x="1142999" y="1084810"/>
                </a:lnTo>
                <a:lnTo>
                  <a:pt x="0" y="10848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27"/>
          <p:cNvSpPr/>
          <p:nvPr/>
        </p:nvSpPr>
        <p:spPr>
          <a:xfrm>
            <a:off x="228600" y="-21771"/>
            <a:ext cx="1340637" cy="1133447"/>
          </a:xfrm>
          <a:custGeom>
            <a:avLst/>
            <a:gdLst/>
            <a:ahLst/>
            <a:cxnLst/>
            <a:rect l="l" t="t" r="r" b="b"/>
            <a:pathLst>
              <a:path w="1340637" h="1133447">
                <a:moveTo>
                  <a:pt x="0" y="0"/>
                </a:moveTo>
                <a:lnTo>
                  <a:pt x="1340636" y="0"/>
                </a:lnTo>
                <a:lnTo>
                  <a:pt x="1340636" y="1133447"/>
                </a:lnTo>
                <a:lnTo>
                  <a:pt x="0" y="1133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29" name="Table 28">
            <a:extLst>
              <a:ext uri="{FF2B5EF4-FFF2-40B4-BE49-F238E27FC236}">
                <a16:creationId xmlns:a16="http://schemas.microsoft.com/office/drawing/2014/main" id="{489C268F-ECBD-E113-BC0B-516991110F20}"/>
              </a:ext>
            </a:extLst>
          </p:cNvPr>
          <p:cNvGraphicFramePr>
            <a:graphicFrameLocks noGrp="1"/>
          </p:cNvGraphicFramePr>
          <p:nvPr>
            <p:extLst>
              <p:ext uri="{D42A27DB-BD31-4B8C-83A1-F6EECF244321}">
                <p14:modId xmlns:p14="http://schemas.microsoft.com/office/powerpoint/2010/main" val="3900970993"/>
              </p:ext>
            </p:extLst>
          </p:nvPr>
        </p:nvGraphicFramePr>
        <p:xfrm>
          <a:off x="701583" y="1714500"/>
          <a:ext cx="16884834" cy="8153400"/>
        </p:xfrm>
        <a:graphic>
          <a:graphicData uri="http://schemas.openxmlformats.org/drawingml/2006/table">
            <a:tbl>
              <a:tblPr firstRow="1" firstCol="1" bandRow="1">
                <a:tableStyleId>{16D9F66E-5EB9-4882-86FB-DCBF35E3C3E4}</a:tableStyleId>
              </a:tblPr>
              <a:tblGrid>
                <a:gridCol w="3962400">
                  <a:extLst>
                    <a:ext uri="{9D8B030D-6E8A-4147-A177-3AD203B41FA5}">
                      <a16:colId xmlns:a16="http://schemas.microsoft.com/office/drawing/2014/main" val="4000261379"/>
                    </a:ext>
                  </a:extLst>
                </a:gridCol>
                <a:gridCol w="4953000">
                  <a:extLst>
                    <a:ext uri="{9D8B030D-6E8A-4147-A177-3AD203B41FA5}">
                      <a16:colId xmlns:a16="http://schemas.microsoft.com/office/drawing/2014/main" val="91671281"/>
                    </a:ext>
                  </a:extLst>
                </a:gridCol>
                <a:gridCol w="3733800">
                  <a:extLst>
                    <a:ext uri="{9D8B030D-6E8A-4147-A177-3AD203B41FA5}">
                      <a16:colId xmlns:a16="http://schemas.microsoft.com/office/drawing/2014/main" val="1152096337"/>
                    </a:ext>
                  </a:extLst>
                </a:gridCol>
                <a:gridCol w="4235634">
                  <a:extLst>
                    <a:ext uri="{9D8B030D-6E8A-4147-A177-3AD203B41FA5}">
                      <a16:colId xmlns:a16="http://schemas.microsoft.com/office/drawing/2014/main" val="387675798"/>
                    </a:ext>
                  </a:extLst>
                </a:gridCol>
              </a:tblGrid>
              <a:tr h="1143000">
                <a:tc gridSpan="2">
                  <a:txBody>
                    <a:bodyPr/>
                    <a:lstStyle/>
                    <a:p>
                      <a:pPr marL="0" marR="0" algn="ctr">
                        <a:lnSpc>
                          <a:spcPct val="100000"/>
                        </a:lnSpc>
                        <a:spcBef>
                          <a:spcPts val="0"/>
                        </a:spcBef>
                        <a:spcAft>
                          <a:spcPts val="0"/>
                        </a:spcAft>
                      </a:pPr>
                      <a:r>
                        <a:rPr lang="en-US" sz="3200">
                          <a:effectLst/>
                          <a:latin typeface="Arial" panose="020B0604020202020204" pitchFamily="34" charset="0"/>
                          <a:cs typeface="Arial" panose="020B0604020202020204" pitchFamily="34" charset="0"/>
                        </a:rPr>
                        <a:t>Việc nên làm</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EF4EC"/>
                    </a:solidFill>
                  </a:tcPr>
                </a:tc>
                <a:tc hMerge="1">
                  <a:txBody>
                    <a:bodyPr/>
                    <a:lstStyle/>
                    <a:p>
                      <a:pPr marL="0" marR="0" algn="ctr">
                        <a:lnSpc>
                          <a:spcPct val="150000"/>
                        </a:lnSpc>
                        <a:spcBef>
                          <a:spcPts val="0"/>
                        </a:spcBef>
                        <a:spcAft>
                          <a:spcPts val="0"/>
                        </a:spcAft>
                      </a:pPr>
                      <a:r>
                        <a:rPr lang="en-US" sz="3000">
                          <a:effectLst/>
                          <a:latin typeface="Arial" panose="020B0604020202020204" pitchFamily="34" charset="0"/>
                          <a:cs typeface="Arial" panose="020B0604020202020204" pitchFamily="34" charset="0"/>
                        </a:rPr>
                        <a:t>Tiết kiệm điện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gridSpan="2">
                  <a:txBody>
                    <a:bodyPr/>
                    <a:lstStyle/>
                    <a:p>
                      <a:pPr marL="0" marR="0" algn="ctr">
                        <a:lnSpc>
                          <a:spcPct val="100000"/>
                        </a:lnSpc>
                        <a:spcBef>
                          <a:spcPts val="0"/>
                        </a:spcBef>
                        <a:spcAft>
                          <a:spcPts val="0"/>
                        </a:spcAft>
                      </a:pPr>
                      <a:r>
                        <a:rPr lang="en-US" sz="3200">
                          <a:effectLst/>
                          <a:latin typeface="Arial" panose="020B0604020202020204" pitchFamily="34" charset="0"/>
                          <a:cs typeface="Arial" panose="020B0604020202020204" pitchFamily="34" charset="0"/>
                        </a:rPr>
                        <a:t>Việc không nên làm</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EF4EC"/>
                    </a:solidFill>
                  </a:tcPr>
                </a:tc>
                <a:tc hMerge="1">
                  <a:txBody>
                    <a:bodyPr/>
                    <a:lstStyle/>
                    <a:p>
                      <a:pPr marL="0" marR="0" algn="ctr">
                        <a:lnSpc>
                          <a:spcPct val="150000"/>
                        </a:lnSpc>
                        <a:spcBef>
                          <a:spcPts val="0"/>
                        </a:spcBef>
                        <a:spcAft>
                          <a:spcPts val="0"/>
                        </a:spcAft>
                      </a:pPr>
                      <a:r>
                        <a:rPr lang="en-US" sz="3000">
                          <a:effectLst/>
                          <a:latin typeface="Arial" panose="020B0604020202020204" pitchFamily="34" charset="0"/>
                          <a:cs typeface="Arial" panose="020B0604020202020204" pitchFamily="34" charset="0"/>
                        </a:rPr>
                        <a:t>Tiết kiệm trong học tập công việc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2341840558"/>
                  </a:ext>
                </a:extLst>
              </a:tr>
              <a:tr h="2286000">
                <a:tc rowSpan="3">
                  <a:txBody>
                    <a:bodyPr/>
                    <a:lstStyle/>
                    <a:p>
                      <a:pPr marL="0" marR="0" algn="ctr">
                        <a:lnSpc>
                          <a:spcPct val="200000"/>
                        </a:lnSpc>
                        <a:spcBef>
                          <a:spcPts val="0"/>
                        </a:spcBef>
                        <a:spcAft>
                          <a:spcPts val="0"/>
                        </a:spcAft>
                      </a:pPr>
                      <a:r>
                        <a:rPr lang="en-US" sz="3200" b="1">
                          <a:effectLst/>
                          <a:latin typeface="Arial" panose="020B0604020202020204" pitchFamily="34" charset="0"/>
                          <a:cs typeface="Arial" panose="020B0604020202020204" pitchFamily="34" charset="0"/>
                        </a:rPr>
                        <a:t>Hình 4: </a:t>
                      </a:r>
                      <a:r>
                        <a:rPr lang="en-US" sz="3200" b="0">
                          <a:effectLst/>
                          <a:latin typeface="Arial" panose="020B0604020202020204" pitchFamily="34" charset="0"/>
                          <a:cs typeface="Arial" panose="020B0604020202020204" pitchFamily="34" charset="0"/>
                        </a:rPr>
                        <a:t>Lên kế hoạch thực hiện công việc</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DE8D7"/>
                    </a:solidFill>
                  </a:tcPr>
                </a:tc>
                <a:tc rowSpan="3">
                  <a:txBody>
                    <a:bodyPr/>
                    <a:lstStyle/>
                    <a:p>
                      <a:pPr marL="0" marR="0" algn="ctr">
                        <a:lnSpc>
                          <a:spcPct val="100000"/>
                        </a:lnSpc>
                        <a:spcBef>
                          <a:spcPts val="0"/>
                        </a:spcBef>
                        <a:spcAft>
                          <a:spcPts val="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DE8D7"/>
                    </a:solidFill>
                  </a:tcPr>
                </a:tc>
                <a:tc>
                  <a:txBody>
                    <a:bodyPr/>
                    <a:lstStyle/>
                    <a:p>
                      <a:pPr marL="0" marR="0" algn="ctr">
                        <a:lnSpc>
                          <a:spcPct val="150000"/>
                        </a:lnSpc>
                        <a:spcBef>
                          <a:spcPts val="0"/>
                        </a:spcBef>
                        <a:spcAft>
                          <a:spcPts val="0"/>
                        </a:spcAft>
                      </a:pPr>
                      <a:r>
                        <a:rPr lang="en-US" sz="3200" b="1">
                          <a:effectLst/>
                          <a:latin typeface="Arial" panose="020B0604020202020204" pitchFamily="34" charset="0"/>
                          <a:cs typeface="Arial" panose="020B0604020202020204" pitchFamily="34" charset="0"/>
                        </a:rPr>
                        <a:t>Hình 1: </a:t>
                      </a:r>
                    </a:p>
                    <a:p>
                      <a:pPr marL="0" marR="0" algn="ctr">
                        <a:lnSpc>
                          <a:spcPct val="150000"/>
                        </a:lnSpc>
                        <a:spcBef>
                          <a:spcPts val="0"/>
                        </a:spcBef>
                        <a:spcAft>
                          <a:spcPts val="0"/>
                        </a:spcAft>
                      </a:pPr>
                      <a:r>
                        <a:rPr lang="en-US" sz="3200">
                          <a:effectLst/>
                          <a:latin typeface="Arial" panose="020B0604020202020204" pitchFamily="34" charset="0"/>
                          <a:cs typeface="Arial" panose="020B0604020202020204" pitchFamily="34" charset="0"/>
                        </a:rPr>
                        <a:t>Bày đồ bừa bãi</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DE8D7"/>
                    </a:solidFill>
                  </a:tcPr>
                </a:tc>
                <a:tc>
                  <a:txBody>
                    <a:bodyPr/>
                    <a:lstStyle/>
                    <a:p>
                      <a:pPr marL="0" marR="0" algn="ctr">
                        <a:lnSpc>
                          <a:spcPct val="150000"/>
                        </a:lnSpc>
                        <a:spcBef>
                          <a:spcPts val="0"/>
                        </a:spcBef>
                        <a:spcAft>
                          <a:spcPts val="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DE8D7"/>
                    </a:solidFill>
                  </a:tcPr>
                </a:tc>
                <a:extLst>
                  <a:ext uri="{0D108BD9-81ED-4DB2-BD59-A6C34878D82A}">
                    <a16:rowId xmlns:a16="http://schemas.microsoft.com/office/drawing/2014/main" val="2253365946"/>
                  </a:ext>
                </a:extLst>
              </a:tr>
              <a:tr h="2286000">
                <a:tc vMerge="1">
                  <a:txBody>
                    <a:bodyPr/>
                    <a:lstStyle/>
                    <a:p>
                      <a:endParaRPr lang="en-US"/>
                    </a:p>
                  </a:txBody>
                  <a:tcPr/>
                </a:tc>
                <a:tc vMerge="1">
                  <a:txBody>
                    <a:bodyPr/>
                    <a:lstStyle/>
                    <a:p>
                      <a:pPr marL="0" marR="0" algn="ctr">
                        <a:lnSpc>
                          <a:spcPct val="150000"/>
                        </a:lnSpc>
                        <a:spcBef>
                          <a:spcPts val="0"/>
                        </a:spcBef>
                        <a:spcAft>
                          <a:spcPts val="0"/>
                        </a:spcAft>
                      </a:pPr>
                      <a:r>
                        <a:rPr lang="en-US" sz="3000">
                          <a:effectLst/>
                          <a:latin typeface="Arial" panose="020B0604020202020204" pitchFamily="34" charset="0"/>
                          <a:cs typeface="Arial" panose="020B0604020202020204" pitchFamily="34" charset="0"/>
                        </a:rPr>
                        <a: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2</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ãng phí nước</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DE8D7"/>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DE8D7"/>
                    </a:solidFill>
                  </a:tcPr>
                </a:tc>
                <a:extLst>
                  <a:ext uri="{0D108BD9-81ED-4DB2-BD59-A6C34878D82A}">
                    <a16:rowId xmlns:a16="http://schemas.microsoft.com/office/drawing/2014/main" val="1908527824"/>
                  </a:ext>
                </a:extLst>
              </a:tr>
              <a:tr h="2438400">
                <a:tc vMerge="1">
                  <a:txBody>
                    <a:bodyPr/>
                    <a:lstStyle/>
                    <a:p>
                      <a:pPr marL="0" marR="0" algn="ctr">
                        <a:lnSpc>
                          <a:spcPct val="100000"/>
                        </a:lnSpc>
                        <a:spcBef>
                          <a:spcPts val="0"/>
                        </a:spcBef>
                        <a:spcAft>
                          <a:spcPts val="0"/>
                        </a:spcAft>
                      </a:pPr>
                      <a:endParaRPr lang="en-US" sz="30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20000"/>
                        <a:lumOff val="80000"/>
                      </a:schemeClr>
                    </a:solidFill>
                  </a:tcPr>
                </a:tc>
                <a:tc vMerge="1">
                  <a:txBody>
                    <a:bodyPr/>
                    <a:lstStyle/>
                    <a:p>
                      <a:pPr marL="0" marR="0" algn="ctr">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 3: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Lãng phí điện sinh hoạt</a:t>
                      </a:r>
                    </a:p>
                  </a:txBody>
                  <a:tcPr marL="68580" marR="68580" marT="0" marB="0" anchor="ctr">
                    <a:solidFill>
                      <a:srgbClr val="FDE8D7"/>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DE8D7"/>
                    </a:solidFill>
                  </a:tcPr>
                </a:tc>
                <a:extLst>
                  <a:ext uri="{0D108BD9-81ED-4DB2-BD59-A6C34878D82A}">
                    <a16:rowId xmlns:a16="http://schemas.microsoft.com/office/drawing/2014/main" val="3249022515"/>
                  </a:ext>
                </a:extLst>
              </a:tr>
            </a:tbl>
          </a:graphicData>
        </a:graphic>
      </p:graphicFrame>
      <p:pic>
        <p:nvPicPr>
          <p:cNvPr id="30" name="Picture 6" descr="lên kế hoạch làm việc nhà môi giới bđs">
            <a:extLst>
              <a:ext uri="{FF2B5EF4-FFF2-40B4-BE49-F238E27FC236}">
                <a16:creationId xmlns:a16="http://schemas.microsoft.com/office/drawing/2014/main" id="{2C4E11FB-E9BD-8706-B0CF-8551947DA46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08600" y="5094440"/>
            <a:ext cx="4019071" cy="2677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2" descr="Bỏ đi những đồ dùng không cần thiết">
            <a:extLst>
              <a:ext uri="{FF2B5EF4-FFF2-40B4-BE49-F238E27FC236}">
                <a16:creationId xmlns:a16="http://schemas.microsoft.com/office/drawing/2014/main" id="{BBBC494A-7A72-8A0F-9D69-97A97E60473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188983" y="3158870"/>
            <a:ext cx="2465961" cy="1646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descr="A cartoon of a child running in front of a fountain&#10;&#10;Description automatically generated">
            <a:extLst>
              <a:ext uri="{FF2B5EF4-FFF2-40B4-BE49-F238E27FC236}">
                <a16:creationId xmlns:a16="http://schemas.microsoft.com/office/drawing/2014/main" id="{95300BE7-E03F-B13A-2860-25BBF3C55A2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4838"/>
          <a:stretch/>
        </p:blipFill>
        <p:spPr>
          <a:xfrm>
            <a:off x="14341383" y="5386539"/>
            <a:ext cx="2026090" cy="1725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descr="A person cooking in a kitchen&#10;&#10;Description automatically generated">
            <a:extLst>
              <a:ext uri="{FF2B5EF4-FFF2-40B4-BE49-F238E27FC236}">
                <a16:creationId xmlns:a16="http://schemas.microsoft.com/office/drawing/2014/main" id="{D9BD6BFB-DB2B-498E-F382-814A9040717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833" r="13333"/>
          <a:stretch/>
        </p:blipFill>
        <p:spPr>
          <a:xfrm>
            <a:off x="13857793" y="7810500"/>
            <a:ext cx="3128340" cy="1742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4" name="Group 33">
            <a:extLst>
              <a:ext uri="{FF2B5EF4-FFF2-40B4-BE49-F238E27FC236}">
                <a16:creationId xmlns:a16="http://schemas.microsoft.com/office/drawing/2014/main" id="{8646FAE7-B062-D3E4-70E7-0B09B5357D7F}"/>
              </a:ext>
            </a:extLst>
          </p:cNvPr>
          <p:cNvGrpSpPr/>
          <p:nvPr/>
        </p:nvGrpSpPr>
        <p:grpSpPr>
          <a:xfrm>
            <a:off x="5143499" y="-89255"/>
            <a:ext cx="8001001" cy="1376853"/>
            <a:chOff x="5010864" y="-7"/>
            <a:chExt cx="7807228" cy="1319976"/>
          </a:xfrm>
        </p:grpSpPr>
        <p:sp>
          <p:nvSpPr>
            <p:cNvPr id="35" name="Round Same Side Corner Rectangle 11">
              <a:extLst>
                <a:ext uri="{FF2B5EF4-FFF2-40B4-BE49-F238E27FC236}">
                  <a16:creationId xmlns:a16="http://schemas.microsoft.com/office/drawing/2014/main" id="{288ACB69-5466-3C84-2B44-9E3E697B9DDE}"/>
                </a:ext>
              </a:extLst>
            </p:cNvPr>
            <p:cNvSpPr/>
            <p:nvPr/>
          </p:nvSpPr>
          <p:spPr>
            <a:xfrm flipV="1">
              <a:off x="5010864" y="-7"/>
              <a:ext cx="7807228" cy="1319976"/>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26111F1F-4833-32CD-2DB0-BAE5314633B6}"/>
                </a:ext>
              </a:extLst>
            </p:cNvPr>
            <p:cNvSpPr txBox="1"/>
            <p:nvPr/>
          </p:nvSpPr>
          <p:spPr>
            <a:xfrm>
              <a:off x="5536656" y="261646"/>
              <a:ext cx="6766264" cy="79666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TỔNG KẾT ĐÁP ÁN</a:t>
              </a:r>
              <a:endParaRPr lang="en-US" sz="48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ransition spd="med">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80307" y="-27214"/>
            <a:ext cx="1080866" cy="1084811"/>
          </a:xfrm>
          <a:custGeom>
            <a:avLst/>
            <a:gdLst/>
            <a:ahLst/>
            <a:cxnLst/>
            <a:rect l="l" t="t" r="r" b="b"/>
            <a:pathLst>
              <a:path w="1080866" h="1084811">
                <a:moveTo>
                  <a:pt x="0" y="0"/>
                </a:moveTo>
                <a:lnTo>
                  <a:pt x="1080866" y="0"/>
                </a:lnTo>
                <a:lnTo>
                  <a:pt x="1080866" y="1084810"/>
                </a:lnTo>
                <a:lnTo>
                  <a:pt x="0" y="10848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172" y="9124814"/>
            <a:ext cx="1143000" cy="1084811"/>
          </a:xfrm>
          <a:custGeom>
            <a:avLst/>
            <a:gdLst/>
            <a:ahLst/>
            <a:cxnLst/>
            <a:rect l="l" t="t" r="r" b="b"/>
            <a:pathLst>
              <a:path w="1143000" h="1084811">
                <a:moveTo>
                  <a:pt x="0" y="0"/>
                </a:moveTo>
                <a:lnTo>
                  <a:pt x="1143000" y="0"/>
                </a:lnTo>
                <a:lnTo>
                  <a:pt x="1143000" y="1084811"/>
                </a:lnTo>
                <a:lnTo>
                  <a:pt x="0" y="1084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20597"/>
            <a:ext cx="1098795" cy="1084811"/>
          </a:xfrm>
          <a:custGeom>
            <a:avLst/>
            <a:gdLst/>
            <a:ahLst/>
            <a:cxnLst/>
            <a:rect l="l" t="t" r="r" b="b"/>
            <a:pathLst>
              <a:path w="1098795" h="1084811">
                <a:moveTo>
                  <a:pt x="0" y="0"/>
                </a:moveTo>
                <a:lnTo>
                  <a:pt x="1098795" y="0"/>
                </a:lnTo>
                <a:lnTo>
                  <a:pt x="1098795" y="1084810"/>
                </a:lnTo>
                <a:lnTo>
                  <a:pt x="0" y="1084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845191" y="9153553"/>
            <a:ext cx="1340637" cy="1133447"/>
          </a:xfrm>
          <a:custGeom>
            <a:avLst/>
            <a:gdLst/>
            <a:ahLst/>
            <a:cxnLst/>
            <a:rect l="l" t="t" r="r" b="b"/>
            <a:pathLst>
              <a:path w="1340637" h="1133447">
                <a:moveTo>
                  <a:pt x="0" y="0"/>
                </a:moveTo>
                <a:lnTo>
                  <a:pt x="1340636" y="0"/>
                </a:lnTo>
                <a:lnTo>
                  <a:pt x="1340636" y="1133448"/>
                </a:lnTo>
                <a:lnTo>
                  <a:pt x="0" y="11334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6" name="TextBox 35">
            <a:extLst>
              <a:ext uri="{FF2B5EF4-FFF2-40B4-BE49-F238E27FC236}">
                <a16:creationId xmlns:a16="http://schemas.microsoft.com/office/drawing/2014/main" id="{5944234A-E1BD-9490-0A54-E691AD5AE653}"/>
              </a:ext>
            </a:extLst>
          </p:cNvPr>
          <p:cNvSpPr txBox="1"/>
          <p:nvPr/>
        </p:nvSpPr>
        <p:spPr>
          <a:xfrm>
            <a:off x="381000" y="588705"/>
            <a:ext cx="17209454" cy="3557512"/>
          </a:xfrm>
          <a:prstGeom prst="rect">
            <a:avLst/>
          </a:prstGeom>
          <a:noFill/>
        </p:spPr>
        <p:txBody>
          <a:bodyPr wrap="square">
            <a:spAutoFit/>
          </a:bodyPr>
          <a:lstStyle/>
          <a:p>
            <a:pPr marL="0" marR="0" algn="ctr">
              <a:lnSpc>
                <a:spcPct val="150000"/>
              </a:lnSpc>
              <a:spcBef>
                <a:spcPts val="0"/>
              </a:spcBef>
              <a:spcAft>
                <a:spcPts val="0"/>
              </a:spcAft>
            </a:pPr>
            <a:r>
              <a:rPr lang="vi-VN" sz="8000" b="1" kern="0">
                <a:effectLst/>
                <a:latin typeface="Arial" panose="020B0604020202020204" pitchFamily="34" charset="0"/>
                <a:ea typeface="Times New Roman" panose="02020603050405020304" pitchFamily="18" charset="0"/>
                <a:cs typeface="Arial" panose="020B0604020202020204" pitchFamily="34" charset="0"/>
              </a:rPr>
              <a:t>CHỦ ĐỀ </a:t>
            </a:r>
            <a:r>
              <a:rPr lang="en-US" sz="8000" b="1" kern="0">
                <a:effectLst/>
                <a:latin typeface="Arial" panose="020B0604020202020204" pitchFamily="34" charset="0"/>
                <a:ea typeface="Times New Roman" panose="02020603050405020304" pitchFamily="18" charset="0"/>
                <a:cs typeface="Arial" panose="020B0604020202020204" pitchFamily="34" charset="0"/>
              </a:rPr>
              <a:t>5</a:t>
            </a:r>
            <a:r>
              <a:rPr lang="vi-VN" sz="8000" b="1" kern="0">
                <a:effectLst/>
                <a:latin typeface="Arial" panose="020B0604020202020204" pitchFamily="34" charset="0"/>
                <a:ea typeface="Times New Roman" panose="02020603050405020304" pitchFamily="18" charset="0"/>
                <a:cs typeface="Arial" panose="020B0604020202020204" pitchFamily="34" charset="0"/>
              </a:rPr>
              <a:t>: </a:t>
            </a:r>
            <a:endParaRPr lang="en-US" sz="8000" b="1" kern="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8000" b="1" kern="0">
                <a:effectLst/>
                <a:latin typeface="Arial" panose="020B0604020202020204" pitchFamily="34" charset="0"/>
                <a:ea typeface="Times New Roman" panose="02020603050405020304" pitchFamily="18" charset="0"/>
                <a:cs typeface="Arial" panose="020B0604020202020204" pitchFamily="34" charset="0"/>
              </a:rPr>
              <a:t>EM VỚI GIA ĐÌNH</a:t>
            </a:r>
            <a:endParaRPr lang="en-US" sz="80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7" name="TextBox 36">
            <a:extLst>
              <a:ext uri="{FF2B5EF4-FFF2-40B4-BE49-F238E27FC236}">
                <a16:creationId xmlns:a16="http://schemas.microsoft.com/office/drawing/2014/main" id="{BFFECDF2-616F-0797-5EBA-0C3D1535772E}"/>
              </a:ext>
            </a:extLst>
          </p:cNvPr>
          <p:cNvSpPr txBox="1"/>
          <p:nvPr/>
        </p:nvSpPr>
        <p:spPr>
          <a:xfrm>
            <a:off x="1831734" y="4773022"/>
            <a:ext cx="14624528" cy="5005794"/>
          </a:xfrm>
          <a:prstGeom prst="rect">
            <a:avLst/>
          </a:prstGeom>
          <a:noFill/>
        </p:spPr>
        <p:txBody>
          <a:bodyPr wrap="square">
            <a:spAutoFit/>
          </a:bodyPr>
          <a:lstStyle/>
          <a:p>
            <a:pPr algn="ctr">
              <a:lnSpc>
                <a:spcPct val="150000"/>
              </a:lnSpc>
            </a:pPr>
            <a:r>
              <a:rPr lang="en-US" sz="72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3 – Tiết 2: </a:t>
            </a:r>
          </a:p>
          <a:p>
            <a:pPr algn="ctr">
              <a:lnSpc>
                <a:spcPct val="150000"/>
              </a:lnSpc>
            </a:pPr>
            <a:r>
              <a:rPr lang="vi-VN" sz="7200" b="1">
                <a:solidFill>
                  <a:srgbClr val="C00000"/>
                </a:solidFill>
                <a:latin typeface="Arial" panose="020B0604020202020204" pitchFamily="34" charset="0"/>
                <a:ea typeface="Calibri" panose="020F0502020204030204" pitchFamily="34" charset="0"/>
                <a:cs typeface="Arial" panose="020B0604020202020204" pitchFamily="34" charset="0"/>
              </a:rPr>
              <a:t>Tiết kiệm và thực hiện công việc gia đình </a:t>
            </a:r>
            <a:r>
              <a:rPr lang="en-US" sz="7200" b="1">
                <a:solidFill>
                  <a:srgbClr val="C00000"/>
                </a:solidFill>
                <a:latin typeface="Arial" panose="020B0604020202020204" pitchFamily="34" charset="0"/>
                <a:ea typeface="Calibri" panose="020F0502020204030204" pitchFamily="34" charset="0"/>
                <a:cs typeface="Arial" panose="020B0604020202020204" pitchFamily="34" charset="0"/>
              </a:rPr>
              <a:t>(Tiết 2)</a:t>
            </a:r>
            <a:endParaRPr lang="en-US" sz="7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328CB079-8AFC-817B-8CE8-7D1C779ABE82}"/>
              </a:ext>
            </a:extLst>
          </p:cNvPr>
          <p:cNvCxnSpPr>
            <a:cxnSpLocks/>
          </p:cNvCxnSpPr>
          <p:nvPr/>
        </p:nvCxnSpPr>
        <p:spPr>
          <a:xfrm>
            <a:off x="1456616" y="46101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69305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52400" y="266700"/>
            <a:ext cx="1219200" cy="1219200"/>
          </a:xfrm>
          <a:custGeom>
            <a:avLst/>
            <a:gdLst/>
            <a:ahLst/>
            <a:cxnLst/>
            <a:rect l="l" t="t" r="r" b="b"/>
            <a:pathLst>
              <a:path w="728159" h="718892">
                <a:moveTo>
                  <a:pt x="0" y="0"/>
                </a:moveTo>
                <a:lnTo>
                  <a:pt x="728160" y="0"/>
                </a:lnTo>
                <a:lnTo>
                  <a:pt x="728160" y="718892"/>
                </a:lnTo>
                <a:lnTo>
                  <a:pt x="0" y="71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6760789" y="94541"/>
            <a:ext cx="1527211" cy="344317"/>
          </a:xfrm>
          <a:custGeom>
            <a:avLst/>
            <a:gdLst/>
            <a:ahLst/>
            <a:cxnLst/>
            <a:rect l="l" t="t" r="r" b="b"/>
            <a:pathLst>
              <a:path w="1527211" h="344317">
                <a:moveTo>
                  <a:pt x="0" y="0"/>
                </a:moveTo>
                <a:lnTo>
                  <a:pt x="1527211" y="0"/>
                </a:lnTo>
                <a:lnTo>
                  <a:pt x="1527211" y="344317"/>
                </a:lnTo>
                <a:lnTo>
                  <a:pt x="0" y="3443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5">
            <a:extLst>
              <a:ext uri="{FF2B5EF4-FFF2-40B4-BE49-F238E27FC236}">
                <a16:creationId xmlns:a16="http://schemas.microsoft.com/office/drawing/2014/main" id="{015B7731-2FD8-1698-DFA2-498DF2C688BD}"/>
              </a:ext>
            </a:extLst>
          </p:cNvPr>
          <p:cNvGrpSpPr/>
          <p:nvPr/>
        </p:nvGrpSpPr>
        <p:grpSpPr>
          <a:xfrm>
            <a:off x="3764530" y="0"/>
            <a:ext cx="10758940" cy="1735078"/>
            <a:chOff x="3677277" y="831974"/>
            <a:chExt cx="10758940" cy="1735078"/>
          </a:xfrm>
        </p:grpSpPr>
        <p:sp>
          <p:nvSpPr>
            <p:cNvPr id="17" name="Freeform 3">
              <a:extLst>
                <a:ext uri="{FF2B5EF4-FFF2-40B4-BE49-F238E27FC236}">
                  <a16:creationId xmlns:a16="http://schemas.microsoft.com/office/drawing/2014/main" id="{CADC5350-C664-3CA3-2751-4EEFD7113B6B}"/>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3">
                    <a:shade val="45000"/>
                    <a:satMod val="135000"/>
                  </a:schemeClr>
                  <a:prstClr val="white"/>
                </a:duotone>
                <a:extLst>
                  <a:ext uri="{96DAC541-7B7A-43D3-8B79-37D633B846F1}">
                    <asvg:svgBlip xmlns:asvg="http://schemas.microsoft.com/office/drawing/2016/SVG/main" r:embed="rId7"/>
                  </a:ext>
                </a:extLst>
              </a:blip>
              <a:stretch>
                <a:fillRect t="-34305" b="-32863"/>
              </a:stretch>
            </a:blipFill>
          </p:spPr>
          <p:txBody>
            <a:bodyPr/>
            <a:lstStyle/>
            <a:p>
              <a:endParaRPr lang="en-US"/>
            </a:p>
          </p:txBody>
        </p:sp>
        <p:sp>
          <p:nvSpPr>
            <p:cNvPr id="18" name="TextBox 17">
              <a:extLst>
                <a:ext uri="{FF2B5EF4-FFF2-40B4-BE49-F238E27FC236}">
                  <a16:creationId xmlns:a16="http://schemas.microsoft.com/office/drawing/2014/main" id="{78E3AAA0-B66F-E8F0-89E2-8001FE4D09BB}"/>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
        <p:nvSpPr>
          <p:cNvPr id="6" name="Freeform 6"/>
          <p:cNvSpPr/>
          <p:nvPr/>
        </p:nvSpPr>
        <p:spPr>
          <a:xfrm>
            <a:off x="17105085" y="9093320"/>
            <a:ext cx="1182915" cy="1188672"/>
          </a:xfrm>
          <a:custGeom>
            <a:avLst/>
            <a:gdLst/>
            <a:ahLst/>
            <a:cxnLst/>
            <a:rect l="l" t="t" r="r" b="b"/>
            <a:pathLst>
              <a:path w="728159" h="718892">
                <a:moveTo>
                  <a:pt x="0" y="0"/>
                </a:moveTo>
                <a:lnTo>
                  <a:pt x="728159" y="0"/>
                </a:lnTo>
                <a:lnTo>
                  <a:pt x="728159" y="718892"/>
                </a:lnTo>
                <a:lnTo>
                  <a:pt x="0" y="71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F0E89347-190D-0C7E-D423-7994FBC0EDA4}"/>
              </a:ext>
            </a:extLst>
          </p:cNvPr>
          <p:cNvGrpSpPr/>
          <p:nvPr/>
        </p:nvGrpSpPr>
        <p:grpSpPr>
          <a:xfrm>
            <a:off x="1063853" y="1952114"/>
            <a:ext cx="15988971" cy="1824923"/>
            <a:chOff x="2334023" y="2463549"/>
            <a:chExt cx="15988971" cy="1824923"/>
          </a:xfrm>
        </p:grpSpPr>
        <p:sp>
          <p:nvSpPr>
            <p:cNvPr id="36" name="TextBox 35">
              <a:extLst>
                <a:ext uri="{FF2B5EF4-FFF2-40B4-BE49-F238E27FC236}">
                  <a16:creationId xmlns:a16="http://schemas.microsoft.com/office/drawing/2014/main" id="{9AA1E225-E193-61A1-4B9C-F883E1D05A87}"/>
                </a:ext>
              </a:extLst>
            </p:cNvPr>
            <p:cNvSpPr txBox="1"/>
            <p:nvPr/>
          </p:nvSpPr>
          <p:spPr>
            <a:xfrm>
              <a:off x="3774227" y="2463549"/>
              <a:ext cx="14548767"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2: </a:t>
              </a:r>
              <a:r>
                <a:rPr lang="en-US" sz="4000">
                  <a:latin typeface="Arial" panose="020B0604020202020204" pitchFamily="34" charset="0"/>
                  <a:cs typeface="Arial" panose="020B0604020202020204" pitchFamily="34" charset="0"/>
                </a:rPr>
                <a:t>Xác định những việc cần làm để thể hiện cách sống tiết kiệm và biết sắp xếp công việc gia đình</a:t>
              </a:r>
            </a:p>
          </p:txBody>
        </p:sp>
        <p:sp>
          <p:nvSpPr>
            <p:cNvPr id="37" name="Rectangle: Rounded Corners 36">
              <a:extLst>
                <a:ext uri="{FF2B5EF4-FFF2-40B4-BE49-F238E27FC236}">
                  <a16:creationId xmlns:a16="http://schemas.microsoft.com/office/drawing/2014/main" id="{4A055AB7-FAB5-F871-1EC0-B7DDBF877849}"/>
                </a:ext>
              </a:extLst>
            </p:cNvPr>
            <p:cNvSpPr/>
            <p:nvPr/>
          </p:nvSpPr>
          <p:spPr>
            <a:xfrm>
              <a:off x="2334023" y="3058267"/>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grpSp>
      <p:grpSp>
        <p:nvGrpSpPr>
          <p:cNvPr id="38" name="Group 37">
            <a:extLst>
              <a:ext uri="{FF2B5EF4-FFF2-40B4-BE49-F238E27FC236}">
                <a16:creationId xmlns:a16="http://schemas.microsoft.com/office/drawing/2014/main" id="{CF430979-089F-EBC9-F430-41870C317651}"/>
              </a:ext>
            </a:extLst>
          </p:cNvPr>
          <p:cNvGrpSpPr/>
          <p:nvPr/>
        </p:nvGrpSpPr>
        <p:grpSpPr>
          <a:xfrm>
            <a:off x="1063853" y="4086561"/>
            <a:ext cx="16215405" cy="1824923"/>
            <a:chOff x="2334022" y="3568828"/>
            <a:chExt cx="16215405" cy="1824923"/>
          </a:xfrm>
        </p:grpSpPr>
        <p:sp>
          <p:nvSpPr>
            <p:cNvPr id="39" name="Rectangle: Rounded Corners 38">
              <a:extLst>
                <a:ext uri="{FF2B5EF4-FFF2-40B4-BE49-F238E27FC236}">
                  <a16:creationId xmlns:a16="http://schemas.microsoft.com/office/drawing/2014/main" id="{FF8AC047-3656-FA91-4393-17578C0C2267}"/>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40" name="TextBox 39">
              <a:extLst>
                <a:ext uri="{FF2B5EF4-FFF2-40B4-BE49-F238E27FC236}">
                  <a16:creationId xmlns:a16="http://schemas.microsoft.com/office/drawing/2014/main" id="{7320E3C4-296F-CE36-B94B-00CCF55394DE}"/>
                </a:ext>
              </a:extLst>
            </p:cNvPr>
            <p:cNvSpPr txBox="1"/>
            <p:nvPr/>
          </p:nvSpPr>
          <p:spPr>
            <a:xfrm>
              <a:off x="3752938" y="3568828"/>
              <a:ext cx="14796489"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3 – Củng cố kiến thức: </a:t>
              </a:r>
              <a:r>
                <a:rPr lang="en-US" sz="4000">
                  <a:latin typeface="Arial" panose="020B0604020202020204" pitchFamily="34" charset="0"/>
                  <a:cs typeface="Arial" panose="020B0604020202020204" pitchFamily="34" charset="0"/>
                </a:rPr>
                <a:t>Lập kế hoạch thực hiện công việc gia đình</a:t>
              </a:r>
            </a:p>
          </p:txBody>
        </p:sp>
      </p:grpSp>
      <p:grpSp>
        <p:nvGrpSpPr>
          <p:cNvPr id="41" name="Group 40">
            <a:extLst>
              <a:ext uri="{FF2B5EF4-FFF2-40B4-BE49-F238E27FC236}">
                <a16:creationId xmlns:a16="http://schemas.microsoft.com/office/drawing/2014/main" id="{CFDB1AFD-2BE7-8E7D-6172-39084BB35286}"/>
              </a:ext>
            </a:extLst>
          </p:cNvPr>
          <p:cNvGrpSpPr/>
          <p:nvPr/>
        </p:nvGrpSpPr>
        <p:grpSpPr>
          <a:xfrm>
            <a:off x="1063853" y="6168919"/>
            <a:ext cx="16160294" cy="1824923"/>
            <a:chOff x="2301848" y="5036258"/>
            <a:chExt cx="16160294" cy="1824923"/>
          </a:xfrm>
        </p:grpSpPr>
        <p:sp>
          <p:nvSpPr>
            <p:cNvPr id="42" name="Rectangle: Rounded Corners 41">
              <a:extLst>
                <a:ext uri="{FF2B5EF4-FFF2-40B4-BE49-F238E27FC236}">
                  <a16:creationId xmlns:a16="http://schemas.microsoft.com/office/drawing/2014/main" id="{36BDFC85-3A6E-F65C-604C-CDA696479BBE}"/>
                </a:ext>
              </a:extLst>
            </p:cNvPr>
            <p:cNvSpPr/>
            <p:nvPr/>
          </p:nvSpPr>
          <p:spPr>
            <a:xfrm>
              <a:off x="2301848" y="547291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sp>
          <p:nvSpPr>
            <p:cNvPr id="43" name="TextBox 42">
              <a:extLst>
                <a:ext uri="{FF2B5EF4-FFF2-40B4-BE49-F238E27FC236}">
                  <a16:creationId xmlns:a16="http://schemas.microsoft.com/office/drawing/2014/main" id="{A2C096FA-5C47-C265-05AD-076DECED01E3}"/>
                </a:ext>
              </a:extLst>
            </p:cNvPr>
            <p:cNvSpPr txBox="1"/>
            <p:nvPr/>
          </p:nvSpPr>
          <p:spPr>
            <a:xfrm>
              <a:off x="3701446" y="5036258"/>
              <a:ext cx="14760696"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4 – Củng cố kiến thức: </a:t>
              </a:r>
              <a:r>
                <a:rPr lang="en-US" sz="4000">
                  <a:latin typeface="Arial" panose="020B0604020202020204" pitchFamily="34" charset="0"/>
                  <a:cs typeface="Arial" panose="020B0604020202020204" pitchFamily="34" charset="0"/>
                </a:rPr>
                <a:t>Thực hành thể hiện cách sống tiết kiệm trong gia đình</a:t>
              </a:r>
            </a:p>
          </p:txBody>
        </p:sp>
      </p:grpSp>
      <p:grpSp>
        <p:nvGrpSpPr>
          <p:cNvPr id="44" name="Group 43">
            <a:extLst>
              <a:ext uri="{FF2B5EF4-FFF2-40B4-BE49-F238E27FC236}">
                <a16:creationId xmlns:a16="http://schemas.microsoft.com/office/drawing/2014/main" id="{7A183370-9909-23FA-45C1-CA88C809F40E}"/>
              </a:ext>
            </a:extLst>
          </p:cNvPr>
          <p:cNvGrpSpPr/>
          <p:nvPr/>
        </p:nvGrpSpPr>
        <p:grpSpPr>
          <a:xfrm>
            <a:off x="1063853" y="8105905"/>
            <a:ext cx="15833229" cy="1824923"/>
            <a:chOff x="2334023" y="2274549"/>
            <a:chExt cx="15833229" cy="1824923"/>
          </a:xfrm>
        </p:grpSpPr>
        <p:sp>
          <p:nvSpPr>
            <p:cNvPr id="45" name="TextBox 44">
              <a:extLst>
                <a:ext uri="{FF2B5EF4-FFF2-40B4-BE49-F238E27FC236}">
                  <a16:creationId xmlns:a16="http://schemas.microsoft.com/office/drawing/2014/main" id="{376B861B-7774-BA79-284F-4846A9414929}"/>
                </a:ext>
              </a:extLst>
            </p:cNvPr>
            <p:cNvSpPr txBox="1"/>
            <p:nvPr/>
          </p:nvSpPr>
          <p:spPr>
            <a:xfrm>
              <a:off x="3733621" y="2274549"/>
              <a:ext cx="14433631"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5 – Vận dụng: </a:t>
              </a:r>
              <a:r>
                <a:rPr lang="vi-VN" sz="4000">
                  <a:latin typeface="Arial" panose="020B0604020202020204" pitchFamily="34" charset="0"/>
                  <a:cs typeface="Arial" panose="020B0604020202020204" pitchFamily="34" charset="0"/>
                </a:rPr>
                <a:t>Thực hiện tiết kiệm trong sinh hoạt gia đình</a:t>
              </a:r>
              <a:endParaRPr lang="en-US" sz="4000">
                <a:latin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272BB43C-4C7F-4383-8DFE-8621A5AF3CAA}"/>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4</a:t>
              </a: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C1F62130-5C36-8670-D4A8-508E62CAF7CB}"/>
              </a:ext>
            </a:extLst>
          </p:cNvPr>
          <p:cNvGrpSpPr/>
          <p:nvPr/>
        </p:nvGrpSpPr>
        <p:grpSpPr>
          <a:xfrm>
            <a:off x="-224157" y="9139557"/>
            <a:ext cx="18736314" cy="2468153"/>
            <a:chOff x="0" y="0"/>
            <a:chExt cx="4934667" cy="650049"/>
          </a:xfrm>
        </p:grpSpPr>
        <p:sp>
          <p:nvSpPr>
            <p:cNvPr id="29" name="Freeform 3">
              <a:extLst>
                <a:ext uri="{FF2B5EF4-FFF2-40B4-BE49-F238E27FC236}">
                  <a16:creationId xmlns:a16="http://schemas.microsoft.com/office/drawing/2014/main" id="{1A4F11B8-B384-E9CF-8697-95F344ABEE58}"/>
                </a:ext>
              </a:extLst>
            </p:cNvPr>
            <p:cNvSpPr/>
            <p:nvPr/>
          </p:nvSpPr>
          <p:spPr>
            <a:xfrm>
              <a:off x="0" y="0"/>
              <a:ext cx="4934667" cy="650049"/>
            </a:xfrm>
            <a:custGeom>
              <a:avLst/>
              <a:gdLst/>
              <a:ahLst/>
              <a:cxnLst/>
              <a:rect l="l" t="t" r="r" b="b"/>
              <a:pathLst>
                <a:path w="4934667" h="650049">
                  <a:moveTo>
                    <a:pt x="0" y="0"/>
                  </a:moveTo>
                  <a:lnTo>
                    <a:pt x="4934667" y="0"/>
                  </a:lnTo>
                  <a:lnTo>
                    <a:pt x="4934667" y="650049"/>
                  </a:lnTo>
                  <a:lnTo>
                    <a:pt x="0" y="650049"/>
                  </a:lnTo>
                  <a:close/>
                </a:path>
              </a:pathLst>
            </a:custGeom>
            <a:solidFill>
              <a:srgbClr val="C1A395"/>
            </a:solidFill>
          </p:spPr>
          <p:txBody>
            <a:bodyPr/>
            <a:lstStyle/>
            <a:p>
              <a:endParaRPr lang="en-US">
                <a:latin typeface="Arial" panose="020B0604020202020204" pitchFamily="34" charset="0"/>
                <a:cs typeface="Arial" panose="020B0604020202020204" pitchFamily="34" charset="0"/>
              </a:endParaRPr>
            </a:p>
          </p:txBody>
        </p:sp>
        <p:sp>
          <p:nvSpPr>
            <p:cNvPr id="30" name="TextBox 4">
              <a:extLst>
                <a:ext uri="{FF2B5EF4-FFF2-40B4-BE49-F238E27FC236}">
                  <a16:creationId xmlns:a16="http://schemas.microsoft.com/office/drawing/2014/main" id="{088B2AAF-1F5C-9EB9-7007-8522916FE31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grpSp>
        <p:nvGrpSpPr>
          <p:cNvPr id="31" name="Group 5">
            <a:extLst>
              <a:ext uri="{FF2B5EF4-FFF2-40B4-BE49-F238E27FC236}">
                <a16:creationId xmlns:a16="http://schemas.microsoft.com/office/drawing/2014/main" id="{E3FB8CA3-4437-1296-11B8-2BEF1EBC2555}"/>
              </a:ext>
            </a:extLst>
          </p:cNvPr>
          <p:cNvGrpSpPr/>
          <p:nvPr/>
        </p:nvGrpSpPr>
        <p:grpSpPr>
          <a:xfrm>
            <a:off x="1409700" y="800100"/>
            <a:ext cx="15468600" cy="7391400"/>
            <a:chOff x="1" y="-1"/>
            <a:chExt cx="18628314" cy="8798554"/>
          </a:xfrm>
        </p:grpSpPr>
        <p:sp>
          <p:nvSpPr>
            <p:cNvPr id="32" name="Freeform 6">
              <a:extLst>
                <a:ext uri="{FF2B5EF4-FFF2-40B4-BE49-F238E27FC236}">
                  <a16:creationId xmlns:a16="http://schemas.microsoft.com/office/drawing/2014/main" id="{E3D7C71B-DD99-F663-ED3A-A3FB989B20C8}"/>
                </a:ext>
              </a:extLst>
            </p:cNvPr>
            <p:cNvSpPr/>
            <p:nvPr/>
          </p:nvSpPr>
          <p:spPr>
            <a:xfrm rot="5400000">
              <a:off x="2381882" y="-2381882"/>
              <a:ext cx="8798553" cy="13562316"/>
            </a:xfrm>
            <a:custGeom>
              <a:avLst/>
              <a:gdLst/>
              <a:ahLst/>
              <a:cxnLst/>
              <a:rect l="l" t="t" r="r" b="b"/>
              <a:pathLst>
                <a:path w="8798553" h="13562316">
                  <a:moveTo>
                    <a:pt x="0" y="0"/>
                  </a:moveTo>
                  <a:lnTo>
                    <a:pt x="8798553" y="0"/>
                  </a:lnTo>
                  <a:lnTo>
                    <a:pt x="8798553" y="13562317"/>
                  </a:lnTo>
                  <a:lnTo>
                    <a:pt x="0" y="13562317"/>
                  </a:lnTo>
                  <a:lnTo>
                    <a:pt x="0" y="0"/>
                  </a:lnTo>
                  <a:close/>
                </a:path>
              </a:pathLst>
            </a:custGeom>
            <a:blipFill>
              <a:blip r:embed="rId2">
                <a:duotone>
                  <a:schemeClr val="bg2">
                    <a:shade val="45000"/>
                    <a:satMod val="135000"/>
                  </a:schemeClr>
                  <a:prstClr val="white"/>
                </a:duotone>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3" name="Freeform 7">
              <a:extLst>
                <a:ext uri="{FF2B5EF4-FFF2-40B4-BE49-F238E27FC236}">
                  <a16:creationId xmlns:a16="http://schemas.microsoft.com/office/drawing/2014/main" id="{50516A5C-634B-7B3A-C64B-EA29C2F3CE16}"/>
                </a:ext>
              </a:extLst>
            </p:cNvPr>
            <p:cNvSpPr/>
            <p:nvPr/>
          </p:nvSpPr>
          <p:spPr>
            <a:xfrm rot="5400000">
              <a:off x="7447880" y="-2381882"/>
              <a:ext cx="8798553" cy="13562316"/>
            </a:xfrm>
            <a:custGeom>
              <a:avLst/>
              <a:gdLst/>
              <a:ahLst/>
              <a:cxnLst/>
              <a:rect l="l" t="t" r="r" b="b"/>
              <a:pathLst>
                <a:path w="8798553" h="13562316">
                  <a:moveTo>
                    <a:pt x="0" y="0"/>
                  </a:moveTo>
                  <a:lnTo>
                    <a:pt x="8798553" y="0"/>
                  </a:lnTo>
                  <a:lnTo>
                    <a:pt x="8798553" y="13562317"/>
                  </a:lnTo>
                  <a:lnTo>
                    <a:pt x="0" y="13562317"/>
                  </a:lnTo>
                  <a:lnTo>
                    <a:pt x="0" y="0"/>
                  </a:lnTo>
                  <a:close/>
                </a:path>
              </a:pathLst>
            </a:custGeom>
            <a:blipFill>
              <a:blip r:embed="rId2">
                <a:duotone>
                  <a:schemeClr val="bg2">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7" name="TextBox 20">
            <a:extLst>
              <a:ext uri="{FF2B5EF4-FFF2-40B4-BE49-F238E27FC236}">
                <a16:creationId xmlns:a16="http://schemas.microsoft.com/office/drawing/2014/main" id="{00A9F810-CD2E-15EC-A430-DC5431036B7B}"/>
              </a:ext>
            </a:extLst>
          </p:cNvPr>
          <p:cNvSpPr txBox="1"/>
          <p:nvPr/>
        </p:nvSpPr>
        <p:spPr>
          <a:xfrm>
            <a:off x="3070602" y="1743783"/>
            <a:ext cx="12146795" cy="5368906"/>
          </a:xfrm>
          <a:prstGeom prst="rect">
            <a:avLst/>
          </a:prstGeom>
        </p:spPr>
        <p:txBody>
          <a:bodyPr wrap="square" lIns="0" tIns="0" rIns="0" bIns="0" rtlCol="0" anchor="t">
            <a:spAutoFit/>
          </a:bodyPr>
          <a:lstStyle/>
          <a:p>
            <a:pPr algn="ctr">
              <a:lnSpc>
                <a:spcPct val="150000"/>
              </a:lnSpc>
            </a:pPr>
            <a:r>
              <a:rPr lang="vi-VN" sz="6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2: </a:t>
            </a:r>
            <a:endParaRPr lang="en-US" sz="6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Xác định những việc cần làm để thể hiện cách sống tiết kiệm và biết sắp xếp công việc gia đình</a:t>
            </a:r>
          </a:p>
        </p:txBody>
      </p:sp>
      <p:sp>
        <p:nvSpPr>
          <p:cNvPr id="5" name="Freeform 5"/>
          <p:cNvSpPr/>
          <p:nvPr/>
        </p:nvSpPr>
        <p:spPr>
          <a:xfrm>
            <a:off x="15011400" y="7112689"/>
            <a:ext cx="1320138" cy="2095500"/>
          </a:xfrm>
          <a:custGeom>
            <a:avLst/>
            <a:gdLst/>
            <a:ahLst/>
            <a:cxnLst/>
            <a:rect l="l" t="t" r="r" b="b"/>
            <a:pathLst>
              <a:path w="862938" h="1634727">
                <a:moveTo>
                  <a:pt x="0" y="0"/>
                </a:moveTo>
                <a:lnTo>
                  <a:pt x="862938" y="0"/>
                </a:lnTo>
                <a:lnTo>
                  <a:pt x="862938" y="1634727"/>
                </a:lnTo>
                <a:lnTo>
                  <a:pt x="0" y="1634727"/>
                </a:lnTo>
                <a:lnTo>
                  <a:pt x="0" y="0"/>
                </a:lnTo>
                <a:close/>
              </a:path>
            </a:pathLst>
          </a:custGeom>
          <a:blipFill>
            <a:blip r:embed="rId5">
              <a:extLst>
                <a:ext uri="{96DAC541-7B7A-43D3-8B79-37D633B846F1}">
                  <asvg:svgBlip xmlns:asvg="http://schemas.microsoft.com/office/drawing/2016/SVG/main" r:embed="rId6"/>
                </a:ext>
              </a:extLst>
            </a:blip>
            <a:stretch>
              <a:fillRect b="-27339"/>
            </a:stretch>
          </a:blipFill>
        </p:spPr>
        <p:txBody>
          <a:bodyPr/>
          <a:lstStyle/>
          <a:p>
            <a:endParaRPr lang="en-US">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1CA4A839-A691-0680-E111-0B9797110076}"/>
              </a:ext>
            </a:extLst>
          </p:cNvPr>
          <p:cNvGrpSpPr/>
          <p:nvPr/>
        </p:nvGrpSpPr>
        <p:grpSpPr>
          <a:xfrm>
            <a:off x="1278978" y="7180253"/>
            <a:ext cx="1354966" cy="1488041"/>
            <a:chOff x="1771835" y="7194831"/>
            <a:chExt cx="1354966" cy="1488041"/>
          </a:xfrm>
        </p:grpSpPr>
        <p:sp>
          <p:nvSpPr>
            <p:cNvPr id="4" name="Freeform 4"/>
            <p:cNvSpPr/>
            <p:nvPr/>
          </p:nvSpPr>
          <p:spPr>
            <a:xfrm>
              <a:off x="1771835" y="7956281"/>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2265365" y="7194831"/>
              <a:ext cx="491954" cy="493750"/>
            </a:xfrm>
            <a:custGeom>
              <a:avLst/>
              <a:gdLst/>
              <a:ahLst/>
              <a:cxnLst/>
              <a:rect l="l" t="t" r="r" b="b"/>
              <a:pathLst>
                <a:path w="491954" h="493750">
                  <a:moveTo>
                    <a:pt x="0" y="0"/>
                  </a:moveTo>
                  <a:lnTo>
                    <a:pt x="491954" y="0"/>
                  </a:lnTo>
                  <a:lnTo>
                    <a:pt x="491954" y="493750"/>
                  </a:lnTo>
                  <a:lnTo>
                    <a:pt x="0" y="493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2634847" y="7825827"/>
              <a:ext cx="491954" cy="493750"/>
            </a:xfrm>
            <a:custGeom>
              <a:avLst/>
              <a:gdLst/>
              <a:ahLst/>
              <a:cxnLst/>
              <a:rect l="l" t="t" r="r" b="b"/>
              <a:pathLst>
                <a:path w="491954" h="493750">
                  <a:moveTo>
                    <a:pt x="0" y="0"/>
                  </a:moveTo>
                  <a:lnTo>
                    <a:pt x="491954" y="0"/>
                  </a:lnTo>
                  <a:lnTo>
                    <a:pt x="491954" y="493750"/>
                  </a:lnTo>
                  <a:lnTo>
                    <a:pt x="0" y="493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387739" y="-103744"/>
            <a:ext cx="862938" cy="1634727"/>
          </a:xfrm>
          <a:custGeom>
            <a:avLst/>
            <a:gdLst/>
            <a:ahLst/>
            <a:cxnLst/>
            <a:rect l="l" t="t" r="r" b="b"/>
            <a:pathLst>
              <a:path w="862938" h="1634727">
                <a:moveTo>
                  <a:pt x="0" y="0"/>
                </a:moveTo>
                <a:lnTo>
                  <a:pt x="862938" y="0"/>
                </a:lnTo>
                <a:lnTo>
                  <a:pt x="862938" y="1634727"/>
                </a:lnTo>
                <a:lnTo>
                  <a:pt x="0" y="1634727"/>
                </a:lnTo>
                <a:lnTo>
                  <a:pt x="0" y="0"/>
                </a:lnTo>
                <a:close/>
              </a:path>
            </a:pathLst>
          </a:custGeom>
          <a:blipFill>
            <a:blip r:embed="rId2">
              <a:extLst>
                <a:ext uri="{96DAC541-7B7A-43D3-8B79-37D633B846F1}">
                  <asvg:svgBlip xmlns:asvg="http://schemas.microsoft.com/office/drawing/2016/SVG/main" r:embed="rId3"/>
                </a:ext>
              </a:extLst>
            </a:blip>
            <a:stretch>
              <a:fillRect b="-27339"/>
            </a:stretch>
          </a:blipFill>
        </p:spPr>
        <p:txBody>
          <a:bodyPr/>
          <a:lstStyle/>
          <a:p>
            <a:endParaRPr lang="en-US">
              <a:latin typeface="Arial" panose="020B0604020202020204" pitchFamily="34" charset="0"/>
              <a:cs typeface="Arial" panose="020B0604020202020204" pitchFamily="34" charset="0"/>
            </a:endParaRPr>
          </a:p>
        </p:txBody>
      </p:sp>
      <p:sp>
        <p:nvSpPr>
          <p:cNvPr id="11" name="Freeform 7">
            <a:extLst>
              <a:ext uri="{FF2B5EF4-FFF2-40B4-BE49-F238E27FC236}">
                <a16:creationId xmlns:a16="http://schemas.microsoft.com/office/drawing/2014/main" id="{D392A1FE-AA8F-5DDC-EA46-77D721E0A08D}"/>
              </a:ext>
            </a:extLst>
          </p:cNvPr>
          <p:cNvSpPr/>
          <p:nvPr/>
        </p:nvSpPr>
        <p:spPr>
          <a:xfrm>
            <a:off x="-8140" y="-19222"/>
            <a:ext cx="1352906" cy="1550205"/>
          </a:xfrm>
          <a:custGeom>
            <a:avLst/>
            <a:gdLst/>
            <a:ahLst/>
            <a:cxnLst/>
            <a:rect l="l" t="t" r="r" b="b"/>
            <a:pathLst>
              <a:path w="1352906" h="1550205">
                <a:moveTo>
                  <a:pt x="0" y="0"/>
                </a:moveTo>
                <a:lnTo>
                  <a:pt x="1352906" y="0"/>
                </a:lnTo>
                <a:lnTo>
                  <a:pt x="1352906" y="1550205"/>
                </a:lnTo>
                <a:lnTo>
                  <a:pt x="0" y="1550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9D2E1BB-495A-831F-17AD-0AA9620C577E}"/>
              </a:ext>
            </a:extLst>
          </p:cNvPr>
          <p:cNvSpPr txBox="1"/>
          <p:nvPr/>
        </p:nvSpPr>
        <p:spPr>
          <a:xfrm>
            <a:off x="1534583" y="688492"/>
            <a:ext cx="15218834"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Thảo luận để xác định những việc cần làm nhằm thể hiện cách sống tiết kiệm trong sinh hoạt gia đình</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Freeform 7">
            <a:extLst>
              <a:ext uri="{FF2B5EF4-FFF2-40B4-BE49-F238E27FC236}">
                <a16:creationId xmlns:a16="http://schemas.microsoft.com/office/drawing/2014/main" id="{37E9717C-D758-3197-4352-B74EADB957ED}"/>
              </a:ext>
            </a:extLst>
          </p:cNvPr>
          <p:cNvSpPr/>
          <p:nvPr/>
        </p:nvSpPr>
        <p:spPr>
          <a:xfrm>
            <a:off x="7772401" y="2958825"/>
            <a:ext cx="9668720" cy="677828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9">
            <a:extLst>
              <a:ext uri="{FF2B5EF4-FFF2-40B4-BE49-F238E27FC236}">
                <a16:creationId xmlns:a16="http://schemas.microsoft.com/office/drawing/2014/main" id="{A574C25B-F6FE-38D4-599D-63A13DA9EBF8}"/>
              </a:ext>
            </a:extLst>
          </p:cNvPr>
          <p:cNvSpPr txBox="1"/>
          <p:nvPr/>
        </p:nvSpPr>
        <p:spPr>
          <a:xfrm>
            <a:off x="8611625" y="3635011"/>
            <a:ext cx="7990271" cy="5425909"/>
          </a:xfrm>
          <a:prstGeom prst="rect">
            <a:avLst/>
          </a:prstGeom>
        </p:spPr>
        <p:txBody>
          <a:bodyPr wrap="square" lIns="0" tIns="0" rIns="0" bIns="0" rtlCol="0" anchor="t">
            <a:spAutoFit/>
          </a:bodyPr>
          <a:lstStyle/>
          <a:p>
            <a:pPr algn="just">
              <a:lnSpc>
                <a:spcPct val="150000"/>
              </a:lnSpc>
            </a:pPr>
            <a:r>
              <a:rPr lang="vi-VN" sz="4000">
                <a:latin typeface="Arial" panose="020B0604020202020204" pitchFamily="34" charset="0"/>
                <a:cs typeface="Arial" panose="020B0604020202020204" pitchFamily="34" charset="0"/>
              </a:rPr>
              <a:t>Các em </a:t>
            </a:r>
            <a:r>
              <a:rPr lang="en-US" sz="4000">
                <a:latin typeface="Arial" panose="020B0604020202020204" pitchFamily="34" charset="0"/>
                <a:cs typeface="Arial" panose="020B0604020202020204" pitchFamily="34" charset="0"/>
              </a:rPr>
              <a:t>hãy </a:t>
            </a:r>
            <a:r>
              <a:rPr lang="vi-VN" sz="4000">
                <a:latin typeface="Arial" panose="020B0604020202020204" pitchFamily="34" charset="0"/>
                <a:cs typeface="Arial" panose="020B0604020202020204" pitchFamily="34" charset="0"/>
              </a:rPr>
              <a:t>dựa vào gợi ý </a:t>
            </a:r>
            <a:r>
              <a:rPr lang="en-US" sz="4000" i="1">
                <a:latin typeface="Arial" panose="020B0604020202020204" pitchFamily="34" charset="0"/>
                <a:cs typeface="Arial" panose="020B0604020202020204" pitchFamily="34" charset="0"/>
              </a:rPr>
              <a:t>(SGK – trang 40)</a:t>
            </a:r>
            <a:r>
              <a:rPr lang="vi-VN" sz="4000">
                <a:latin typeface="Arial" panose="020B0604020202020204" pitchFamily="34" charset="0"/>
                <a:cs typeface="Arial" panose="020B0604020202020204" pitchFamily="34" charset="0"/>
              </a:rPr>
              <a:t>, thảo luận chung trong lớp</a:t>
            </a:r>
            <a:r>
              <a:rPr lang="en-US" sz="4000">
                <a:latin typeface="Arial" panose="020B0604020202020204" pitchFamily="34" charset="0"/>
                <a:cs typeface="Arial" panose="020B0604020202020204" pitchFamily="34" charset="0"/>
              </a:rPr>
              <a:t> với nhau và </a:t>
            </a:r>
            <a:r>
              <a:rPr lang="vi-VN" sz="4000">
                <a:latin typeface="Arial" panose="020B0604020202020204" pitchFamily="34" charset="0"/>
                <a:cs typeface="Arial" panose="020B0604020202020204" pitchFamily="34" charset="0"/>
              </a:rPr>
              <a:t>xác định những việc cần làm để thể hiện sống tiết kiệm trong sinh hoạt gia đình</a:t>
            </a:r>
            <a:r>
              <a:rPr lang="en-US" sz="4000">
                <a:latin typeface="Arial" panose="020B0604020202020204" pitchFamily="34" charset="0"/>
                <a:cs typeface="Arial" panose="020B0604020202020204" pitchFamily="34" charset="0"/>
              </a:rPr>
              <a:t>, sau đó chia sẻ ở trước lớp</a:t>
            </a:r>
          </a:p>
        </p:txBody>
      </p:sp>
      <p:grpSp>
        <p:nvGrpSpPr>
          <p:cNvPr id="9" name="Group 8">
            <a:extLst>
              <a:ext uri="{FF2B5EF4-FFF2-40B4-BE49-F238E27FC236}">
                <a16:creationId xmlns:a16="http://schemas.microsoft.com/office/drawing/2014/main" id="{727EBCBB-2E8A-D540-CE3C-A5B87E568A91}"/>
              </a:ext>
            </a:extLst>
          </p:cNvPr>
          <p:cNvGrpSpPr/>
          <p:nvPr/>
        </p:nvGrpSpPr>
        <p:grpSpPr>
          <a:xfrm>
            <a:off x="15094911" y="9285573"/>
            <a:ext cx="2724297" cy="726591"/>
            <a:chOff x="12623236" y="8319577"/>
            <a:chExt cx="2724297" cy="726591"/>
          </a:xfrm>
        </p:grpSpPr>
        <p:sp>
          <p:nvSpPr>
            <p:cNvPr id="5" name="Freeform 5"/>
            <p:cNvSpPr/>
            <p:nvPr/>
          </p:nvSpPr>
          <p:spPr>
            <a:xfrm>
              <a:off x="14623584"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3623410"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2623236" y="8319577"/>
              <a:ext cx="723949" cy="726591"/>
            </a:xfrm>
            <a:custGeom>
              <a:avLst/>
              <a:gdLst/>
              <a:ahLst/>
              <a:cxnLst/>
              <a:rect l="l" t="t" r="r" b="b"/>
              <a:pathLst>
                <a:path w="723949" h="726591">
                  <a:moveTo>
                    <a:pt x="0" y="0"/>
                  </a:moveTo>
                  <a:lnTo>
                    <a:pt x="723949" y="0"/>
                  </a:lnTo>
                  <a:lnTo>
                    <a:pt x="723949" y="726591"/>
                  </a:lnTo>
                  <a:lnTo>
                    <a:pt x="0" y="726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25DDD785-691D-37B4-D937-8569AE28561B}"/>
              </a:ext>
            </a:extLst>
          </p:cNvPr>
          <p:cNvGrpSpPr/>
          <p:nvPr/>
        </p:nvGrpSpPr>
        <p:grpSpPr>
          <a:xfrm>
            <a:off x="846880" y="2958825"/>
            <a:ext cx="6324600" cy="6778282"/>
            <a:chOff x="846880" y="2958825"/>
            <a:chExt cx="6324600" cy="6778282"/>
          </a:xfrm>
        </p:grpSpPr>
        <p:grpSp>
          <p:nvGrpSpPr>
            <p:cNvPr id="17" name="Group 16">
              <a:extLst>
                <a:ext uri="{FF2B5EF4-FFF2-40B4-BE49-F238E27FC236}">
                  <a16:creationId xmlns:a16="http://schemas.microsoft.com/office/drawing/2014/main" id="{07EAACFD-7A13-0131-81AD-E75857405291}"/>
                </a:ext>
              </a:extLst>
            </p:cNvPr>
            <p:cNvGrpSpPr/>
            <p:nvPr/>
          </p:nvGrpSpPr>
          <p:grpSpPr>
            <a:xfrm>
              <a:off x="846880" y="2958825"/>
              <a:ext cx="6324600" cy="6778282"/>
              <a:chOff x="849062" y="2617120"/>
              <a:chExt cx="6324600" cy="6778282"/>
            </a:xfrm>
          </p:grpSpPr>
          <p:sp>
            <p:nvSpPr>
              <p:cNvPr id="19" name="Freeform 7">
                <a:extLst>
                  <a:ext uri="{FF2B5EF4-FFF2-40B4-BE49-F238E27FC236}">
                    <a16:creationId xmlns:a16="http://schemas.microsoft.com/office/drawing/2014/main" id="{FFEB13A0-CE8A-4602-461B-C3208FD6B434}"/>
                  </a:ext>
                </a:extLst>
              </p:cNvPr>
              <p:cNvSpPr/>
              <p:nvPr/>
            </p:nvSpPr>
            <p:spPr>
              <a:xfrm>
                <a:off x="849062" y="2617120"/>
                <a:ext cx="6324600" cy="677828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317E303D-5BDE-4F95-84C9-A9C984BA772C}"/>
                  </a:ext>
                </a:extLst>
              </p:cNvPr>
              <p:cNvGrpSpPr/>
              <p:nvPr/>
            </p:nvGrpSpPr>
            <p:grpSpPr>
              <a:xfrm>
                <a:off x="1092793" y="2959586"/>
                <a:ext cx="5831939" cy="1454821"/>
                <a:chOff x="1406654" y="3156664"/>
                <a:chExt cx="5831939" cy="1454821"/>
              </a:xfrm>
            </p:grpSpPr>
            <p:sp>
              <p:nvSpPr>
                <p:cNvPr id="21" name="Freeform 10">
                  <a:extLst>
                    <a:ext uri="{FF2B5EF4-FFF2-40B4-BE49-F238E27FC236}">
                      <a16:creationId xmlns:a16="http://schemas.microsoft.com/office/drawing/2014/main" id="{8A10CDA8-F788-AF0F-4C15-655432EDCE49}"/>
                    </a:ext>
                  </a:extLst>
                </p:cNvPr>
                <p:cNvSpPr/>
                <p:nvPr/>
              </p:nvSpPr>
              <p:spPr>
                <a:xfrm>
                  <a:off x="1411853" y="3156664"/>
                  <a:ext cx="5826740" cy="1454821"/>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6AEB07A-13EF-5FE4-12DE-C632AEE22886}"/>
                    </a:ext>
                  </a:extLst>
                </p:cNvPr>
                <p:cNvSpPr txBox="1"/>
                <p:nvPr/>
              </p:nvSpPr>
              <p:spPr>
                <a:xfrm>
                  <a:off x="1406654" y="3514742"/>
                  <a:ext cx="5826740"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cs typeface="Arial" panose="020B0604020202020204" pitchFamily="34" charset="0"/>
                    </a:rPr>
                    <a:t>LÀM VIỆC CẢ LỚP</a:t>
                  </a:r>
                  <a:endParaRPr lang="en-US" sz="42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4" name="Picture 23" descr="A group of children sitting around a table&#10;&#10;Description automatically generated">
              <a:extLst>
                <a:ext uri="{FF2B5EF4-FFF2-40B4-BE49-F238E27FC236}">
                  <a16:creationId xmlns:a16="http://schemas.microsoft.com/office/drawing/2014/main" id="{56945C4D-BC96-21CD-E86F-AF5A083F5A9B}"/>
                </a:ext>
              </a:extLst>
            </p:cNvPr>
            <p:cNvPicPr>
              <a:picLocks noChangeAspect="1"/>
            </p:cNvPicPr>
            <p:nvPr/>
          </p:nvPicPr>
          <p:blipFill rotWithShape="1">
            <a:blip r:embed="rId8">
              <a:extLst>
                <a:ext uri="{28A0092B-C50C-407E-A947-70E740481C1C}">
                  <a14:useLocalDpi xmlns:a14="http://schemas.microsoft.com/office/drawing/2010/main" val="0"/>
                </a:ext>
              </a:extLst>
            </a:blip>
            <a:srcRect t="10792" b="6800"/>
            <a:stretch/>
          </p:blipFill>
          <p:spPr>
            <a:xfrm>
              <a:off x="1219200" y="5060477"/>
              <a:ext cx="5419908" cy="446643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9707702"/>
            <a:ext cx="1752600" cy="504018"/>
          </a:xfrm>
          <a:custGeom>
            <a:avLst/>
            <a:gdLst/>
            <a:ahLst/>
            <a:cxnLst/>
            <a:rect l="l" t="t" r="r" b="b"/>
            <a:pathLst>
              <a:path w="2937850" h="662352">
                <a:moveTo>
                  <a:pt x="0" y="0"/>
                </a:moveTo>
                <a:lnTo>
                  <a:pt x="2937850" y="0"/>
                </a:lnTo>
                <a:lnTo>
                  <a:pt x="2937850" y="662352"/>
                </a:lnTo>
                <a:lnTo>
                  <a:pt x="0" y="6623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9">
            <a:extLst>
              <a:ext uri="{FF2B5EF4-FFF2-40B4-BE49-F238E27FC236}">
                <a16:creationId xmlns:a16="http://schemas.microsoft.com/office/drawing/2014/main" id="{929C21C5-11A4-8949-A995-FABF018A89C0}"/>
              </a:ext>
            </a:extLst>
          </p:cNvPr>
          <p:cNvSpPr/>
          <p:nvPr/>
        </p:nvSpPr>
        <p:spPr>
          <a:xfrm>
            <a:off x="16710812" y="4040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E6D85D0A-EFC5-6CD1-0203-45F536B68B32}"/>
              </a:ext>
            </a:extLst>
          </p:cNvPr>
          <p:cNvGrpSpPr/>
          <p:nvPr/>
        </p:nvGrpSpPr>
        <p:grpSpPr>
          <a:xfrm>
            <a:off x="381001" y="397661"/>
            <a:ext cx="13717240" cy="2704896"/>
            <a:chOff x="359230" y="650764"/>
            <a:chExt cx="13717240" cy="2704896"/>
          </a:xfrm>
        </p:grpSpPr>
        <p:sp>
          <p:nvSpPr>
            <p:cNvPr id="20" name="Line Callout 1 (Border and Accent Bar) 3">
              <a:extLst>
                <a:ext uri="{FF2B5EF4-FFF2-40B4-BE49-F238E27FC236}">
                  <a16:creationId xmlns:a16="http://schemas.microsoft.com/office/drawing/2014/main" id="{762E8CD9-1024-C002-06BB-FEC6BF2059D1}"/>
                </a:ext>
              </a:extLst>
            </p:cNvPr>
            <p:cNvSpPr/>
            <p:nvPr/>
          </p:nvSpPr>
          <p:spPr>
            <a:xfrm>
              <a:off x="359230" y="921526"/>
              <a:ext cx="13182599" cy="2434134"/>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Tổng kết đáp án: </a:t>
              </a:r>
              <a:r>
                <a:rPr lang="vi-VN" sz="4000">
                  <a:solidFill>
                    <a:schemeClr val="tx2">
                      <a:lumMod val="50000"/>
                    </a:schemeClr>
                  </a:solidFill>
                  <a:latin typeface="Arial" panose="020B0604020202020204" pitchFamily="34" charset="0"/>
                  <a:cs typeface="Arial" panose="020B0604020202020204" pitchFamily="34" charset="0"/>
                </a:rPr>
                <a:t>Việc cần làm để thể hiện cách sống tiết kiệm trong sinh hoạt gia đình có thể kể đến như</a:t>
              </a:r>
              <a:r>
                <a:rPr lang="en-US" sz="4000">
                  <a:solidFill>
                    <a:schemeClr val="tx2">
                      <a:lumMod val="50000"/>
                    </a:schemeClr>
                  </a:solidFill>
                  <a:latin typeface="Arial" panose="020B0604020202020204" pitchFamily="34" charset="0"/>
                  <a:cs typeface="Arial" panose="020B0604020202020204" pitchFamily="34" charset="0"/>
                </a:rPr>
                <a:t>:</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21" name="Picture 13">
              <a:extLst>
                <a:ext uri="{FF2B5EF4-FFF2-40B4-BE49-F238E27FC236}">
                  <a16:creationId xmlns:a16="http://schemas.microsoft.com/office/drawing/2014/main" id="{5669892A-5D58-3658-CE8D-818A26A887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07187" y="650764"/>
              <a:ext cx="1069283" cy="1007057"/>
            </a:xfrm>
            <a:prstGeom prst="rect">
              <a:avLst/>
            </a:prstGeom>
          </p:spPr>
        </p:pic>
      </p:grpSp>
      <p:sp>
        <p:nvSpPr>
          <p:cNvPr id="22" name="Rectangle: Rounded Corners 21">
            <a:extLst>
              <a:ext uri="{FF2B5EF4-FFF2-40B4-BE49-F238E27FC236}">
                <a16:creationId xmlns:a16="http://schemas.microsoft.com/office/drawing/2014/main" id="{85FE4A9E-1683-CC86-5C6E-D2353C2FF971}"/>
              </a:ext>
            </a:extLst>
          </p:cNvPr>
          <p:cNvSpPr/>
          <p:nvPr/>
        </p:nvSpPr>
        <p:spPr>
          <a:xfrm>
            <a:off x="727676" y="3695700"/>
            <a:ext cx="5355772" cy="2281734"/>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Tắt các thiết bị điện khi không sử dụng</a:t>
            </a:r>
            <a:endParaRPr lang="vi-VN" sz="3600" i="1">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4F20478-AD01-DC68-0EC0-2238637F7D30}"/>
              </a:ext>
            </a:extLst>
          </p:cNvPr>
          <p:cNvSpPr/>
          <p:nvPr/>
        </p:nvSpPr>
        <p:spPr>
          <a:xfrm>
            <a:off x="6446008" y="3695700"/>
            <a:ext cx="5355772" cy="2281734"/>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Tận dụng nước vo gạo, rửa rau để tưới cây</a:t>
            </a:r>
            <a:endParaRPr lang="vi-VN" sz="3600" i="1">
              <a:solidFill>
                <a:schemeClr val="tx1"/>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341DFC43-5D14-8C58-038C-A13FA801B9F9}"/>
              </a:ext>
            </a:extLst>
          </p:cNvPr>
          <p:cNvSpPr/>
          <p:nvPr/>
        </p:nvSpPr>
        <p:spPr>
          <a:xfrm>
            <a:off x="12164340" y="3695700"/>
            <a:ext cx="5395984" cy="2281734"/>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Chỉ mua những thứ thực sự cần thiết</a:t>
            </a:r>
          </a:p>
        </p:txBody>
      </p:sp>
      <p:pic>
        <p:nvPicPr>
          <p:cNvPr id="28" name="Picture 2" descr="Cách ủ nước vo gạo tưới cây không phải ai cũng biết">
            <a:extLst>
              <a:ext uri="{FF2B5EF4-FFF2-40B4-BE49-F238E27FC236}">
                <a16:creationId xmlns:a16="http://schemas.microsoft.com/office/drawing/2014/main" id="{A164E927-08DD-6DF6-E741-56F5A06E80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6278" y="6570577"/>
            <a:ext cx="5415231"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 descr="Có nên bật quạt trong phòng điều hoà để tiết kiệm điện hơn không?">
            <a:extLst>
              <a:ext uri="{FF2B5EF4-FFF2-40B4-BE49-F238E27FC236}">
                <a16:creationId xmlns:a16="http://schemas.microsoft.com/office/drawing/2014/main" id="{A437C0D9-7F47-4DB7-4F3F-6DCBB5F701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3295" y="6570577"/>
            <a:ext cx="4944533"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Người tiêu dùng trong xu hướng bình thường mới - Nhịp sống kinh tế Việt Nam  &amp; Thế giới">
            <a:extLst>
              <a:ext uri="{FF2B5EF4-FFF2-40B4-BE49-F238E27FC236}">
                <a16:creationId xmlns:a16="http://schemas.microsoft.com/office/drawing/2014/main" id="{3E32EEEE-17B9-A743-5ACD-AF03717D40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74902" y="6570577"/>
            <a:ext cx="457486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outVertical)">
                                      <p:cBhvr>
                                        <p:cTn id="20" dur="500"/>
                                        <p:tgtEl>
                                          <p:spTgt spid="23"/>
                                        </p:tgtEl>
                                      </p:cBhvr>
                                    </p:animEffect>
                                  </p:childTnLst>
                                </p:cTn>
                              </p:par>
                              <p:par>
                                <p:cTn id="21" presetID="16" presetClass="entr" presetSubtype="37"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out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1508</Words>
  <Application>Microsoft Office PowerPoint</Application>
  <PresentationFormat>Custom</PresentationFormat>
  <Paragraphs>123</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Wingdings</vt:lpstr>
      <vt:lpstr>Courier New</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Pink Cute Notebook Group Project Presentation</dc:title>
  <cp:lastModifiedBy>Linh Phan</cp:lastModifiedBy>
  <cp:revision>4</cp:revision>
  <dcterms:created xsi:type="dcterms:W3CDTF">2006-08-16T00:00:00Z</dcterms:created>
  <dcterms:modified xsi:type="dcterms:W3CDTF">2023-11-06T03:03:15Z</dcterms:modified>
  <dc:identifier>DAFy58rT3_s</dc:identifier>
</cp:coreProperties>
</file>