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7" r:id="rId2"/>
    <p:sldId id="256" r:id="rId3"/>
    <p:sldId id="266" r:id="rId4"/>
    <p:sldId id="258" r:id="rId5"/>
    <p:sldId id="267" r:id="rId6"/>
    <p:sldId id="268" r:id="rId7"/>
    <p:sldId id="280" r:id="rId8"/>
    <p:sldId id="259" r:id="rId9"/>
    <p:sldId id="263" r:id="rId10"/>
    <p:sldId id="260" r:id="rId11"/>
    <p:sldId id="261" r:id="rId12"/>
    <p:sldId id="269" r:id="rId13"/>
    <p:sldId id="270" r:id="rId14"/>
    <p:sldId id="264" r:id="rId15"/>
    <p:sldId id="281" r:id="rId16"/>
    <p:sldId id="262" r:id="rId17"/>
    <p:sldId id="272" r:id="rId18"/>
    <p:sldId id="271" r:id="rId19"/>
    <p:sldId id="273" r:id="rId20"/>
    <p:sldId id="274" r:id="rId21"/>
    <p:sldId id="276" r:id="rId22"/>
    <p:sldId id="275" r:id="rId23"/>
    <p:sldId id="265" r:id="rId24"/>
    <p:sldId id="277" r:id="rId25"/>
    <p:sldId id="278" r:id="rId26"/>
    <p:sldId id="279"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7F1"/>
    <a:srgbClr val="FBE5E5"/>
    <a:srgbClr val="FFF8E1"/>
    <a:srgbClr val="F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70" d="100"/>
          <a:sy n="70" d="100"/>
        </p:scale>
        <p:origin x="6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79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DF44E-4141-4516-91E1-0AF309F38291}"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89AD6-543D-4565-9B81-0C86FA50A6B8}" type="slidenum">
              <a:rPr lang="en-US" smtClean="0"/>
              <a:t>‹#›</a:t>
            </a:fld>
            <a:endParaRPr lang="en-US"/>
          </a:p>
        </p:txBody>
      </p:sp>
    </p:spTree>
    <p:extLst>
      <p:ext uri="{BB962C8B-B14F-4D97-AF65-F5344CB8AC3E}">
        <p14:creationId xmlns:p14="http://schemas.microsoft.com/office/powerpoint/2010/main" val="356400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B89AD6-543D-4565-9B81-0C86FA50A6B8}" type="slidenum">
              <a:rPr lang="en-US" smtClean="0"/>
              <a:t>14</a:t>
            </a:fld>
            <a:endParaRPr lang="en-US"/>
          </a:p>
        </p:txBody>
      </p:sp>
    </p:spTree>
    <p:extLst>
      <p:ext uri="{BB962C8B-B14F-4D97-AF65-F5344CB8AC3E}">
        <p14:creationId xmlns:p14="http://schemas.microsoft.com/office/powerpoint/2010/main" val="3582080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8.sv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32.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jpeg"/><Relationship Id="rId5" Type="http://schemas.openxmlformats.org/officeDocument/2006/relationships/image" Target="../media/image52.svg"/><Relationship Id="rId10" Type="http://schemas.openxmlformats.org/officeDocument/2006/relationships/image" Target="../media/image30.jpeg"/><Relationship Id="rId4" Type="http://schemas.openxmlformats.org/officeDocument/2006/relationships/image" Target="../media/image27.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35.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4.jpeg"/><Relationship Id="rId5" Type="http://schemas.openxmlformats.org/officeDocument/2006/relationships/image" Target="../media/image52.sv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41.png"/><Relationship Id="rId4" Type="http://schemas.openxmlformats.org/officeDocument/2006/relationships/image" Target="../media/image66.sv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7.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73.sv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9.png"/><Relationship Id="rId7"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81.sv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81.svg"/></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9.png"/><Relationship Id="rId7" Type="http://schemas.openxmlformats.org/officeDocument/2006/relationships/image" Target="../media/image54.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57.jpeg"/><Relationship Id="rId4" Type="http://schemas.openxmlformats.org/officeDocument/2006/relationships/image" Target="../media/image81.svg"/><Relationship Id="rId9" Type="http://schemas.openxmlformats.org/officeDocument/2006/relationships/image" Target="../media/image56.jpeg"/></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10"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2.sv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svg"/><Relationship Id="rId10" Type="http://schemas.openxmlformats.org/officeDocument/2006/relationships/image" Target="../media/image93.svg"/><Relationship Id="rId4" Type="http://schemas.openxmlformats.org/officeDocument/2006/relationships/image" Target="../media/image4.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sv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05.svg"/><Relationship Id="rId5" Type="http://schemas.openxmlformats.org/officeDocument/2006/relationships/image" Target="../media/image68.svg"/><Relationship Id="rId10" Type="http://schemas.openxmlformats.org/officeDocument/2006/relationships/image" Target="../media/image67.png"/><Relationship Id="rId4" Type="http://schemas.openxmlformats.org/officeDocument/2006/relationships/image" Target="../media/image41.png"/><Relationship Id="rId9" Type="http://schemas.openxmlformats.org/officeDocument/2006/relationships/image" Target="../media/image103.sv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71.jpeg"/><Relationship Id="rId5" Type="http://schemas.openxmlformats.org/officeDocument/2006/relationships/image" Target="../media/image52.svg"/><Relationship Id="rId10" Type="http://schemas.openxmlformats.org/officeDocument/2006/relationships/image" Target="../media/image70.jpeg"/><Relationship Id="rId4" Type="http://schemas.openxmlformats.org/officeDocument/2006/relationships/image" Target="../media/image27.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73.png"/><Relationship Id="rId10" Type="http://schemas.openxmlformats.org/officeDocument/2006/relationships/image" Target="../media/image8.svg"/><Relationship Id="rId4" Type="http://schemas.openxmlformats.org/officeDocument/2006/relationships/image" Target="../media/image72.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1.svg"/><Relationship Id="rId7" Type="http://schemas.openxmlformats.org/officeDocument/2006/relationships/image" Target="../media/image11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105.sv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78.png"/><Relationship Id="rId5" Type="http://schemas.openxmlformats.org/officeDocument/2006/relationships/image" Target="../media/image52.svg"/><Relationship Id="rId10" Type="http://schemas.openxmlformats.org/officeDocument/2006/relationships/image" Target="../media/image77.jpeg"/><Relationship Id="rId4" Type="http://schemas.openxmlformats.org/officeDocument/2006/relationships/image" Target="../media/image27.png"/><Relationship Id="rId9"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svg"/><Relationship Id="rId7"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10"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2.sv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121.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4.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50.svg"/><Relationship Id="rId7" Type="http://schemas.openxmlformats.org/officeDocument/2006/relationships/image" Target="../media/image8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4.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0.svg"/><Relationship Id="rId7" Type="http://schemas.openxmlformats.org/officeDocument/2006/relationships/image" Target="../media/image12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4.sv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0.svg"/><Relationship Id="rId7" Type="http://schemas.openxmlformats.org/officeDocument/2006/relationships/image" Target="../media/image12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4.sv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2.sv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0.svg"/></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svg"/><Relationship Id="rId7" Type="http://schemas.openxmlformats.org/officeDocument/2006/relationships/image" Target="../media/image1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129.sv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2.svg"/><Relationship Id="rId7" Type="http://schemas.openxmlformats.org/officeDocument/2006/relationships/image" Target="../media/image134.svg"/><Relationship Id="rId12" Type="http://schemas.openxmlformats.org/officeDocument/2006/relationships/image" Target="../media/image13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54.svg"/><Relationship Id="rId10" Type="http://schemas.openxmlformats.org/officeDocument/2006/relationships/image" Target="../media/image137.svg"/><Relationship Id="rId4" Type="http://schemas.openxmlformats.org/officeDocument/2006/relationships/image" Target="../media/image28.png"/><Relationship Id="rId9" Type="http://schemas.openxmlformats.org/officeDocument/2006/relationships/image" Target="../media/image136.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2.svg"/></Relationships>
</file>

<file path=ppt/slides/_rels/slide4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41.svg"/><Relationship Id="rId7"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143.svg"/><Relationship Id="rId10" Type="http://schemas.openxmlformats.org/officeDocument/2006/relationships/image" Target="../media/image81.svg"/><Relationship Id="rId4" Type="http://schemas.openxmlformats.org/officeDocument/2006/relationships/image" Target="../media/image94.png"/><Relationship Id="rId9"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8.svg"/><Relationship Id="rId3" Type="http://schemas.openxmlformats.org/officeDocument/2006/relationships/image" Target="../media/image6.svg"/><Relationship Id="rId7" Type="http://schemas.openxmlformats.org/officeDocument/2006/relationships/image" Target="../media/image146.sv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50.svg"/><Relationship Id="rId5" Type="http://schemas.openxmlformats.org/officeDocument/2006/relationships/image" Target="../media/image11.svg"/><Relationship Id="rId10" Type="http://schemas.openxmlformats.org/officeDocument/2006/relationships/image" Target="../media/image98.png"/><Relationship Id="rId4" Type="http://schemas.openxmlformats.org/officeDocument/2006/relationships/image" Target="../media/image5.png"/><Relationship Id="rId9" Type="http://schemas.openxmlformats.org/officeDocument/2006/relationships/image" Target="../media/image148.sv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5" Type="http://schemas.openxmlformats.org/officeDocument/2006/relationships/image" Target="../media/image27.sv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20.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5" Type="http://schemas.openxmlformats.org/officeDocument/2006/relationships/image" Target="../media/image27.sv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20.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2.sv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2" name="Freeform 2"/>
          <p:cNvSpPr/>
          <p:nvPr/>
        </p:nvSpPr>
        <p:spPr>
          <a:xfrm>
            <a:off x="15468600" y="0"/>
            <a:ext cx="2819400" cy="2514600"/>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070170">
            <a:off x="445332" y="8302005"/>
            <a:ext cx="2460992" cy="2336599"/>
          </a:xfrm>
          <a:custGeom>
            <a:avLst/>
            <a:gdLst/>
            <a:ahLst/>
            <a:cxnLst/>
            <a:rect l="l" t="t" r="r" b="b"/>
            <a:pathLst>
              <a:path w="2844482" h="4063546">
                <a:moveTo>
                  <a:pt x="0" y="0"/>
                </a:moveTo>
                <a:lnTo>
                  <a:pt x="2844482" y="0"/>
                </a:lnTo>
                <a:lnTo>
                  <a:pt x="2844482" y="4063546"/>
                </a:lnTo>
                <a:lnTo>
                  <a:pt x="0" y="40635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3A398967-FA63-263B-B8F3-8096CF03FBB3}"/>
              </a:ext>
            </a:extLst>
          </p:cNvPr>
          <p:cNvSpPr txBox="1"/>
          <p:nvPr/>
        </p:nvSpPr>
        <p:spPr>
          <a:xfrm>
            <a:off x="895350" y="3454223"/>
            <a:ext cx="16497300" cy="3378554"/>
          </a:xfrm>
          <a:prstGeom prst="rect">
            <a:avLst/>
          </a:prstGeom>
        </p:spPr>
        <p:txBody>
          <a:bodyPr wrap="square" lIns="0" tIns="0" rIns="0" bIns="0" rtlCol="0" anchor="t">
            <a:spAutoFit/>
          </a:bodyPr>
          <a:lstStyle/>
          <a:p>
            <a:pPr algn="ctr">
              <a:lnSpc>
                <a:spcPct val="150000"/>
              </a:lnSpc>
            </a:pPr>
            <a:r>
              <a:rPr lang="en-US" sz="7800" b="1">
                <a:solidFill>
                  <a:srgbClr val="C00000"/>
                </a:solidFill>
                <a:latin typeface="Arial" panose="020B0604020202020204" pitchFamily="34" charset="0"/>
                <a:cs typeface="Arial" panose="020B0604020202020204" pitchFamily="34" charset="0"/>
              </a:rPr>
              <a:t>NHIỆT LIỆT CHÀO </a:t>
            </a:r>
            <a:r>
              <a:rPr lang="en-US" sz="7800" b="1" dirty="0">
                <a:solidFill>
                  <a:srgbClr val="C00000"/>
                </a:solidFill>
                <a:latin typeface="Arial" panose="020B0604020202020204" pitchFamily="34" charset="0"/>
                <a:cs typeface="Arial" panose="020B0604020202020204" pitchFamily="34" charset="0"/>
              </a:rPr>
              <a:t>MỪNG CÁC EM ĐẾN </a:t>
            </a:r>
            <a:r>
              <a:rPr lang="en-US" sz="7800" b="1">
                <a:solidFill>
                  <a:srgbClr val="C00000"/>
                </a:solidFill>
                <a:latin typeface="Arial" panose="020B0604020202020204" pitchFamily="34" charset="0"/>
                <a:cs typeface="Arial" panose="020B0604020202020204" pitchFamily="34" charset="0"/>
              </a:rPr>
              <a:t>VỚI TIẾT HỌC </a:t>
            </a:r>
            <a:r>
              <a:rPr lang="en-US" sz="7800" b="1" dirty="0">
                <a:solidFill>
                  <a:srgbClr val="C00000"/>
                </a:solidFill>
                <a:latin typeface="Arial" panose="020B0604020202020204" pitchFamily="34" charset="0"/>
                <a:cs typeface="Arial" panose="020B0604020202020204" pitchFamily="34" charset="0"/>
              </a:rPr>
              <a:t>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7" name="Freeform 7"/>
          <p:cNvSpPr/>
          <p:nvPr/>
        </p:nvSpPr>
        <p:spPr>
          <a:xfrm rot="-1741175">
            <a:off x="-359330" y="76804"/>
            <a:ext cx="1937860" cy="1484693"/>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6220566" y="8669363"/>
            <a:ext cx="1892256" cy="1638300"/>
          </a:xfrm>
          <a:custGeom>
            <a:avLst/>
            <a:gdLst/>
            <a:ahLst/>
            <a:cxnLst/>
            <a:rect l="l" t="t" r="r" b="b"/>
            <a:pathLst>
              <a:path w="4684789" h="2594202">
                <a:moveTo>
                  <a:pt x="0" y="0"/>
                </a:moveTo>
                <a:lnTo>
                  <a:pt x="4684790" y="0"/>
                </a:lnTo>
                <a:lnTo>
                  <a:pt x="4684790" y="2594202"/>
                </a:lnTo>
                <a:lnTo>
                  <a:pt x="0" y="25942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62917158-8AE0-A599-DE21-D71F9C009F42}"/>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5">
            <a:extLst>
              <a:ext uri="{FF2B5EF4-FFF2-40B4-BE49-F238E27FC236}">
                <a16:creationId xmlns:a16="http://schemas.microsoft.com/office/drawing/2014/main" id="{30723C10-8188-A77B-5073-C9D08B7AA27C}"/>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AA41B34-0220-146F-8924-41F080AE5F2C}"/>
              </a:ext>
            </a:extLst>
          </p:cNvPr>
          <p:cNvSpPr txBox="1"/>
          <p:nvPr/>
        </p:nvSpPr>
        <p:spPr>
          <a:xfrm>
            <a:off x="2162221" y="649195"/>
            <a:ext cx="14195423"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Kể lại những tình huống mà em đã có lời nói, việc làm để người thân hài lòng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B3E31D8-58C8-1FD4-1F87-C0C85E3474FC}"/>
              </a:ext>
            </a:extLst>
          </p:cNvPr>
          <p:cNvGrpSpPr/>
          <p:nvPr/>
        </p:nvGrpSpPr>
        <p:grpSpPr>
          <a:xfrm>
            <a:off x="609600" y="6896099"/>
            <a:ext cx="5867400" cy="3283165"/>
            <a:chOff x="1178759" y="7039892"/>
            <a:chExt cx="5137541" cy="2760416"/>
          </a:xfrm>
        </p:grpSpPr>
        <p:grpSp>
          <p:nvGrpSpPr>
            <p:cNvPr id="3" name="Group 4">
              <a:extLst>
                <a:ext uri="{FF2B5EF4-FFF2-40B4-BE49-F238E27FC236}">
                  <a16:creationId xmlns:a16="http://schemas.microsoft.com/office/drawing/2014/main" id="{D0BAF05C-E7AA-1BAC-3E2E-B3E626A165E7}"/>
                </a:ext>
              </a:extLst>
            </p:cNvPr>
            <p:cNvGrpSpPr/>
            <p:nvPr/>
          </p:nvGrpSpPr>
          <p:grpSpPr>
            <a:xfrm>
              <a:off x="1178759" y="8682038"/>
              <a:ext cx="5137541" cy="1118270"/>
              <a:chOff x="0" y="0"/>
              <a:chExt cx="6350000" cy="6350000"/>
            </a:xfrm>
          </p:grpSpPr>
          <p:sp>
            <p:nvSpPr>
              <p:cNvPr id="5" name="Freeform 5">
                <a:extLst>
                  <a:ext uri="{FF2B5EF4-FFF2-40B4-BE49-F238E27FC236}">
                    <a16:creationId xmlns:a16="http://schemas.microsoft.com/office/drawing/2014/main" id="{F9BA2CEF-BF5E-6096-C359-5930ED58DE3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A3B6"/>
              </a:solidFill>
            </p:spPr>
            <p:txBody>
              <a:bodyPr/>
              <a:lstStyle/>
              <a:p>
                <a:endParaRPr lang="en-US"/>
              </a:p>
            </p:txBody>
          </p:sp>
        </p:grpSp>
        <p:sp>
          <p:nvSpPr>
            <p:cNvPr id="4" name="Freeform 6">
              <a:extLst>
                <a:ext uri="{FF2B5EF4-FFF2-40B4-BE49-F238E27FC236}">
                  <a16:creationId xmlns:a16="http://schemas.microsoft.com/office/drawing/2014/main" id="{5F7802BF-C99E-8AB5-0996-73CC6BD7A8DA}"/>
                </a:ext>
              </a:extLst>
            </p:cNvPr>
            <p:cNvSpPr/>
            <p:nvPr/>
          </p:nvSpPr>
          <p:spPr>
            <a:xfrm>
              <a:off x="1403061" y="7039892"/>
              <a:ext cx="4688936" cy="2404145"/>
            </a:xfrm>
            <a:custGeom>
              <a:avLst/>
              <a:gdLst/>
              <a:ahLst/>
              <a:cxnLst/>
              <a:rect l="l" t="t" r="r" b="b"/>
              <a:pathLst>
                <a:path w="4688936" h="2404145">
                  <a:moveTo>
                    <a:pt x="0" y="0"/>
                  </a:moveTo>
                  <a:lnTo>
                    <a:pt x="4688936" y="0"/>
                  </a:lnTo>
                  <a:lnTo>
                    <a:pt x="4688936" y="2404146"/>
                  </a:lnTo>
                  <a:lnTo>
                    <a:pt x="0" y="24041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6" name="Group 5">
            <a:extLst>
              <a:ext uri="{FF2B5EF4-FFF2-40B4-BE49-F238E27FC236}">
                <a16:creationId xmlns:a16="http://schemas.microsoft.com/office/drawing/2014/main" id="{6A32054E-EFEB-4FA8-0356-5E023DBC452D}"/>
              </a:ext>
            </a:extLst>
          </p:cNvPr>
          <p:cNvGrpSpPr/>
          <p:nvPr/>
        </p:nvGrpSpPr>
        <p:grpSpPr>
          <a:xfrm>
            <a:off x="7947952" y="2864999"/>
            <a:ext cx="9474281" cy="6003913"/>
            <a:chOff x="7397356" y="2098088"/>
            <a:chExt cx="9474281" cy="6003913"/>
          </a:xfrm>
        </p:grpSpPr>
        <p:sp>
          <p:nvSpPr>
            <p:cNvPr id="8" name="Speech Bubble: Rectangle with Corners Rounded 7">
              <a:extLst>
                <a:ext uri="{FF2B5EF4-FFF2-40B4-BE49-F238E27FC236}">
                  <a16:creationId xmlns:a16="http://schemas.microsoft.com/office/drawing/2014/main" id="{E1FBDBD2-AA60-7C0A-6C26-6F769F0A1032}"/>
                </a:ext>
              </a:extLst>
            </p:cNvPr>
            <p:cNvSpPr/>
            <p:nvPr/>
          </p:nvSpPr>
          <p:spPr>
            <a:xfrm>
              <a:off x="7397356" y="2852589"/>
              <a:ext cx="9474281" cy="5249412"/>
            </a:xfrm>
            <a:prstGeom prst="wedgeRoundRectCallout">
              <a:avLst>
                <a:gd name="adj1" fmla="val -61462"/>
                <a:gd name="adj2" fmla="val 4744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chemeClr val="tx2">
                      <a:lumMod val="50000"/>
                    </a:schemeClr>
                  </a:solidFill>
                  <a:latin typeface="Arial" panose="020B0604020202020204" pitchFamily="34" charset="0"/>
                  <a:cs typeface="Arial" panose="020B0604020202020204" pitchFamily="34" charset="0"/>
                </a:rPr>
                <a:t>THẢO LUẬN NHÓM</a:t>
              </a:r>
            </a:p>
            <a:p>
              <a:pPr algn="just">
                <a:lnSpc>
                  <a:spcPct val="150000"/>
                </a:lnSpc>
              </a:pPr>
              <a:r>
                <a:rPr lang="vi-VN" sz="4000">
                  <a:solidFill>
                    <a:schemeClr val="tx1"/>
                  </a:solidFill>
                  <a:latin typeface="Arial" panose="020B0604020202020204" pitchFamily="34" charset="0"/>
                  <a:cs typeface="Arial" panose="020B0604020202020204" pitchFamily="34" charset="0"/>
                </a:rPr>
                <a:t>Các em hãy kể lại với bạn trong nhóm những tình huống mà em đã có lời nói, việc làm để người thân hài lòng.</a:t>
              </a:r>
            </a:p>
          </p:txBody>
        </p:sp>
        <p:pic>
          <p:nvPicPr>
            <p:cNvPr id="10" name="Picture 2">
              <a:extLst>
                <a:ext uri="{FF2B5EF4-FFF2-40B4-BE49-F238E27FC236}">
                  <a16:creationId xmlns:a16="http://schemas.microsoft.com/office/drawing/2014/main" id="{8D83081C-E7E7-EAF9-FFF0-A21A363B262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646433" y="2098088"/>
              <a:ext cx="976126" cy="1003494"/>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2" name="Freeform 2"/>
          <p:cNvSpPr/>
          <p:nvPr/>
        </p:nvSpPr>
        <p:spPr>
          <a:xfrm>
            <a:off x="16078200" y="8660170"/>
            <a:ext cx="2362200" cy="1626830"/>
          </a:xfrm>
          <a:custGeom>
            <a:avLst/>
            <a:gdLst/>
            <a:ahLst/>
            <a:cxnLst/>
            <a:rect l="l" t="t" r="r" b="b"/>
            <a:pathLst>
              <a:path w="3807989" h="2456153">
                <a:moveTo>
                  <a:pt x="0" y="0"/>
                </a:moveTo>
                <a:lnTo>
                  <a:pt x="3807990" y="0"/>
                </a:lnTo>
                <a:lnTo>
                  <a:pt x="3807990" y="2456153"/>
                </a:lnTo>
                <a:lnTo>
                  <a:pt x="0" y="2456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2400" y="8787785"/>
            <a:ext cx="1349829" cy="1371600"/>
          </a:xfrm>
          <a:custGeom>
            <a:avLst/>
            <a:gdLst/>
            <a:ahLst/>
            <a:cxnLst/>
            <a:rect l="l" t="t" r="r" b="b"/>
            <a:pathLst>
              <a:path w="3820322" h="3285477">
                <a:moveTo>
                  <a:pt x="0" y="0"/>
                </a:moveTo>
                <a:lnTo>
                  <a:pt x="3820322" y="0"/>
                </a:lnTo>
                <a:lnTo>
                  <a:pt x="3820322" y="3285476"/>
                </a:lnTo>
                <a:lnTo>
                  <a:pt x="0" y="3285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9">
            <a:extLst>
              <a:ext uri="{FF2B5EF4-FFF2-40B4-BE49-F238E27FC236}">
                <a16:creationId xmlns:a16="http://schemas.microsoft.com/office/drawing/2014/main" id="{D263A563-4499-D2E2-2288-E88FEF8FBD8B}"/>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16C4267-3B92-8E5C-A919-94526C963143}"/>
              </a:ext>
            </a:extLst>
          </p:cNvPr>
          <p:cNvGrpSpPr/>
          <p:nvPr/>
        </p:nvGrpSpPr>
        <p:grpSpPr>
          <a:xfrm>
            <a:off x="381001" y="348268"/>
            <a:ext cx="13945840" cy="2754289"/>
            <a:chOff x="359230" y="601371"/>
            <a:chExt cx="13945840" cy="2754289"/>
          </a:xfrm>
        </p:grpSpPr>
        <p:sp>
          <p:nvSpPr>
            <p:cNvPr id="17" name="Line Callout 1 (Border and Accent Bar) 3">
              <a:extLst>
                <a:ext uri="{FF2B5EF4-FFF2-40B4-BE49-F238E27FC236}">
                  <a16:creationId xmlns:a16="http://schemas.microsoft.com/office/drawing/2014/main" id="{BC20BFE6-4757-9742-A056-7AAF37D38B13}"/>
                </a:ext>
              </a:extLst>
            </p:cNvPr>
            <p:cNvSpPr/>
            <p:nvPr/>
          </p:nvSpPr>
          <p:spPr>
            <a:xfrm>
              <a:off x="359230" y="921526"/>
              <a:ext cx="13182599" cy="2434134"/>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a:t>
              </a:r>
              <a:r>
                <a:rPr lang="vi-VN" sz="4000">
                  <a:solidFill>
                    <a:schemeClr val="tx2">
                      <a:lumMod val="50000"/>
                    </a:schemeClr>
                  </a:solidFill>
                  <a:latin typeface="Arial" panose="020B0604020202020204" pitchFamily="34" charset="0"/>
                  <a:cs typeface="Arial" panose="020B0604020202020204" pitchFamily="34" charset="0"/>
                </a:rPr>
                <a:t>tình huống mà em đã có lời nói, việc làm để người thân hài long</a:t>
              </a:r>
              <a:r>
                <a:rPr lang="en-US" sz="4000">
                  <a:solidFill>
                    <a:schemeClr val="tx2">
                      <a:lumMod val="50000"/>
                    </a:schemeClr>
                  </a:solidFill>
                  <a:latin typeface="Arial" panose="020B0604020202020204" pitchFamily="34" charset="0"/>
                  <a:cs typeface="Arial" panose="020B0604020202020204" pitchFamily="34" charset="0"/>
                </a:rPr>
                <a:t>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8" name="Picture 13">
              <a:extLst>
                <a:ext uri="{FF2B5EF4-FFF2-40B4-BE49-F238E27FC236}">
                  <a16:creationId xmlns:a16="http://schemas.microsoft.com/office/drawing/2014/main" id="{B69784DD-0E10-CDEE-91DE-EE3BCA9624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235787" y="601371"/>
              <a:ext cx="1069283" cy="1007057"/>
            </a:xfrm>
            <a:prstGeom prst="rect">
              <a:avLst/>
            </a:prstGeom>
          </p:spPr>
        </p:pic>
      </p:grpSp>
      <p:sp>
        <p:nvSpPr>
          <p:cNvPr id="19" name="Rectangle: Rounded Corners 18">
            <a:extLst>
              <a:ext uri="{FF2B5EF4-FFF2-40B4-BE49-F238E27FC236}">
                <a16:creationId xmlns:a16="http://schemas.microsoft.com/office/drawing/2014/main" id="{37F03F08-7902-0D25-C1D4-E32B10667EE8}"/>
              </a:ext>
            </a:extLst>
          </p:cNvPr>
          <p:cNvSpPr/>
          <p:nvPr/>
        </p:nvSpPr>
        <p:spPr>
          <a:xfrm>
            <a:off x="533399" y="3543300"/>
            <a:ext cx="5016013" cy="243413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Luôn nói</a:t>
            </a:r>
            <a:r>
              <a:rPr lang="en-US" sz="3600">
                <a:solidFill>
                  <a:schemeClr val="tx1"/>
                </a:solidFill>
                <a:latin typeface="Arial" panose="020B0604020202020204" pitchFamily="34" charset="0"/>
                <a:cs typeface="Arial" panose="020B0604020202020204" pitchFamily="34" charset="0"/>
              </a:rPr>
              <a:t> </a:t>
            </a:r>
            <a:r>
              <a:rPr lang="en-US" sz="3600" i="1">
                <a:solidFill>
                  <a:schemeClr val="tx1"/>
                </a:solidFill>
                <a:latin typeface="Arial" panose="020B0604020202020204" pitchFamily="34" charset="0"/>
                <a:cs typeface="Arial" panose="020B0604020202020204" pitchFamily="34" charset="0"/>
              </a:rPr>
              <a:t>Con</a:t>
            </a:r>
            <a:r>
              <a:rPr lang="vi-VN" sz="3600" i="1">
                <a:solidFill>
                  <a:schemeClr val="tx1"/>
                </a:solidFill>
                <a:latin typeface="Arial" panose="020B0604020202020204" pitchFamily="34" charset="0"/>
                <a:cs typeface="Arial" panose="020B0604020202020204" pitchFamily="34" charset="0"/>
              </a:rPr>
              <a:t> yêu mẹ (bố, ông bà,...)</a:t>
            </a:r>
            <a:r>
              <a:rPr lang="en-US" sz="3600" i="1">
                <a:solidFill>
                  <a:schemeClr val="tx1"/>
                </a:solidFill>
                <a:latin typeface="Arial" panose="020B0604020202020204" pitchFamily="34" charset="0"/>
                <a:cs typeface="Arial" panose="020B0604020202020204" pitchFamily="34" charset="0"/>
              </a:rPr>
              <a:t>.</a:t>
            </a:r>
            <a:endParaRPr lang="vi-VN" sz="3600" i="1">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64F240CD-923A-6FEB-2D99-E2ABCF067AE4}"/>
              </a:ext>
            </a:extLst>
          </p:cNvPr>
          <p:cNvSpPr/>
          <p:nvPr/>
        </p:nvSpPr>
        <p:spPr>
          <a:xfrm>
            <a:off x="5889171" y="3535966"/>
            <a:ext cx="6477000" cy="243413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Thường xuyên hỏi thăm</a:t>
            </a:r>
            <a:r>
              <a:rPr lang="en-US" sz="3600">
                <a:solidFill>
                  <a:schemeClr val="tx1"/>
                </a:solidFill>
                <a:latin typeface="Arial" panose="020B0604020202020204" pitchFamily="34" charset="0"/>
                <a:cs typeface="Arial" panose="020B0604020202020204" pitchFamily="34" charset="0"/>
              </a:rPr>
              <a:t>: </a:t>
            </a:r>
            <a:r>
              <a:rPr lang="en-US" sz="3600" i="1">
                <a:solidFill>
                  <a:schemeClr val="tx1"/>
                </a:solidFill>
                <a:latin typeface="Arial" panose="020B0604020202020204" pitchFamily="34" charset="0"/>
                <a:cs typeface="Arial" panose="020B0604020202020204" pitchFamily="34" charset="0"/>
              </a:rPr>
              <a:t>Bố (mẹ, ông bà,...) có ổn không?</a:t>
            </a:r>
            <a:endParaRPr lang="vi-VN" sz="3600" i="1">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0243C57-612D-0745-B578-1D0056D4B630}"/>
              </a:ext>
            </a:extLst>
          </p:cNvPr>
          <p:cNvSpPr/>
          <p:nvPr/>
        </p:nvSpPr>
        <p:spPr>
          <a:xfrm>
            <a:off x="12705930" y="3543300"/>
            <a:ext cx="5048671" cy="243413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Pha trà, mời ông bà uống nước</a:t>
            </a:r>
          </a:p>
        </p:txBody>
      </p:sp>
      <p:pic>
        <p:nvPicPr>
          <p:cNvPr id="22" name="Picture 2" descr="Cách xưng hô thứ bậc trong gia đình người Việt nên biết để ứng xử cho đúng">
            <a:extLst>
              <a:ext uri="{FF2B5EF4-FFF2-40B4-BE49-F238E27FC236}">
                <a16:creationId xmlns:a16="http://schemas.microsoft.com/office/drawing/2014/main" id="{FC6521D5-BE2C-2ED6-4CD9-C08E838BE2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463" y="6418175"/>
            <a:ext cx="4821735" cy="301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4" descr="BÀI TUYÊN TRUYỀN CỦA NHÀ TRƯỜNG TRONG NHỮNG NGÀY NGHỈ PHÒNG TRÁNH DỊCH BỆNH  COVID - 19">
            <a:extLst>
              <a:ext uri="{FF2B5EF4-FFF2-40B4-BE49-F238E27FC236}">
                <a16:creationId xmlns:a16="http://schemas.microsoft.com/office/drawing/2014/main" id="{0A235549-D6E6-B277-AE6C-39820A95FC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857" b="8733"/>
          <a:stretch/>
        </p:blipFill>
        <p:spPr bwMode="auto">
          <a:xfrm>
            <a:off x="12952335" y="6418175"/>
            <a:ext cx="4597102" cy="301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Kinh nghiệm chăm sóc sức khỏe người lớn tuổi đúng cách">
            <a:extLst>
              <a:ext uri="{FF2B5EF4-FFF2-40B4-BE49-F238E27FC236}">
                <a16:creationId xmlns:a16="http://schemas.microsoft.com/office/drawing/2014/main" id="{DCFE9444-A1C1-D3E1-091A-873FD178F8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7771" y="6418175"/>
            <a:ext cx="5346969" cy="3055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par>
                                <p:cTn id="21" presetID="16" presetClass="entr" presetSubtype="37"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outVertical)">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2" name="Freeform 2"/>
          <p:cNvSpPr/>
          <p:nvPr/>
        </p:nvSpPr>
        <p:spPr>
          <a:xfrm>
            <a:off x="16078200" y="8660170"/>
            <a:ext cx="2362200" cy="1626830"/>
          </a:xfrm>
          <a:custGeom>
            <a:avLst/>
            <a:gdLst/>
            <a:ahLst/>
            <a:cxnLst/>
            <a:rect l="l" t="t" r="r" b="b"/>
            <a:pathLst>
              <a:path w="3807989" h="2456153">
                <a:moveTo>
                  <a:pt x="0" y="0"/>
                </a:moveTo>
                <a:lnTo>
                  <a:pt x="3807990" y="0"/>
                </a:lnTo>
                <a:lnTo>
                  <a:pt x="3807990" y="2456153"/>
                </a:lnTo>
                <a:lnTo>
                  <a:pt x="0" y="2456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52400" y="8787785"/>
            <a:ext cx="1349829" cy="1371600"/>
          </a:xfrm>
          <a:custGeom>
            <a:avLst/>
            <a:gdLst/>
            <a:ahLst/>
            <a:cxnLst/>
            <a:rect l="l" t="t" r="r" b="b"/>
            <a:pathLst>
              <a:path w="3820322" h="3285477">
                <a:moveTo>
                  <a:pt x="0" y="0"/>
                </a:moveTo>
                <a:lnTo>
                  <a:pt x="3820322" y="0"/>
                </a:lnTo>
                <a:lnTo>
                  <a:pt x="3820322" y="3285476"/>
                </a:lnTo>
                <a:lnTo>
                  <a:pt x="0" y="3285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D263A563-4499-D2E2-2288-E88FEF8FBD8B}"/>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16C4267-3B92-8E5C-A919-94526C963143}"/>
              </a:ext>
            </a:extLst>
          </p:cNvPr>
          <p:cNvGrpSpPr/>
          <p:nvPr/>
        </p:nvGrpSpPr>
        <p:grpSpPr>
          <a:xfrm>
            <a:off x="381001" y="348268"/>
            <a:ext cx="13945840" cy="2754289"/>
            <a:chOff x="359230" y="601371"/>
            <a:chExt cx="13945840" cy="2754289"/>
          </a:xfrm>
        </p:grpSpPr>
        <p:sp>
          <p:nvSpPr>
            <p:cNvPr id="17" name="Line Callout 1 (Border and Accent Bar) 3">
              <a:extLst>
                <a:ext uri="{FF2B5EF4-FFF2-40B4-BE49-F238E27FC236}">
                  <a16:creationId xmlns:a16="http://schemas.microsoft.com/office/drawing/2014/main" id="{BC20BFE6-4757-9742-A056-7AAF37D38B13}"/>
                </a:ext>
              </a:extLst>
            </p:cNvPr>
            <p:cNvSpPr/>
            <p:nvPr/>
          </p:nvSpPr>
          <p:spPr>
            <a:xfrm>
              <a:off x="359230" y="921526"/>
              <a:ext cx="13182599" cy="2434134"/>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a:t>
              </a:r>
              <a:r>
                <a:rPr lang="vi-VN" sz="4000">
                  <a:solidFill>
                    <a:schemeClr val="tx2">
                      <a:lumMod val="50000"/>
                    </a:schemeClr>
                  </a:solidFill>
                  <a:latin typeface="Arial" panose="020B0604020202020204" pitchFamily="34" charset="0"/>
                  <a:cs typeface="Arial" panose="020B0604020202020204" pitchFamily="34" charset="0"/>
                </a:rPr>
                <a:t>tình huống mà em đã có lời nói, việc làm để người thân hài long</a:t>
              </a:r>
              <a:r>
                <a:rPr lang="en-US" sz="4000">
                  <a:solidFill>
                    <a:schemeClr val="tx2">
                      <a:lumMod val="50000"/>
                    </a:schemeClr>
                  </a:solidFill>
                  <a:latin typeface="Arial" panose="020B0604020202020204" pitchFamily="34" charset="0"/>
                  <a:cs typeface="Arial" panose="020B0604020202020204" pitchFamily="34" charset="0"/>
                </a:rPr>
                <a:t>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8" name="Picture 13">
              <a:extLst>
                <a:ext uri="{FF2B5EF4-FFF2-40B4-BE49-F238E27FC236}">
                  <a16:creationId xmlns:a16="http://schemas.microsoft.com/office/drawing/2014/main" id="{B69784DD-0E10-CDEE-91DE-EE3BCA9624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235787" y="601371"/>
              <a:ext cx="1069283" cy="1007057"/>
            </a:xfrm>
            <a:prstGeom prst="rect">
              <a:avLst/>
            </a:prstGeom>
          </p:spPr>
        </p:pic>
      </p:grpSp>
      <p:sp>
        <p:nvSpPr>
          <p:cNvPr id="19" name="Rectangle: Rounded Corners 18">
            <a:extLst>
              <a:ext uri="{FF2B5EF4-FFF2-40B4-BE49-F238E27FC236}">
                <a16:creationId xmlns:a16="http://schemas.microsoft.com/office/drawing/2014/main" id="{37F03F08-7902-0D25-C1D4-E32B10667EE8}"/>
              </a:ext>
            </a:extLst>
          </p:cNvPr>
          <p:cNvSpPr/>
          <p:nvPr/>
        </p:nvSpPr>
        <p:spPr>
          <a:xfrm>
            <a:off x="727676" y="3695700"/>
            <a:ext cx="5355772" cy="228173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Luôn ngoan ngoãn, lễ phép với người lớn</a:t>
            </a:r>
            <a:endParaRPr lang="vi-VN" sz="3600" i="1">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64F240CD-923A-6FEB-2D99-E2ABCF067AE4}"/>
              </a:ext>
            </a:extLst>
          </p:cNvPr>
          <p:cNvSpPr/>
          <p:nvPr/>
        </p:nvSpPr>
        <p:spPr>
          <a:xfrm>
            <a:off x="6446008" y="3695700"/>
            <a:ext cx="5355772" cy="228173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Chăm chỉ học hành, vâng lời thầy cô</a:t>
            </a:r>
            <a:endParaRPr lang="vi-VN" sz="3600" i="1">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0243C57-612D-0745-B578-1D0056D4B630}"/>
              </a:ext>
            </a:extLst>
          </p:cNvPr>
          <p:cNvSpPr/>
          <p:nvPr/>
        </p:nvSpPr>
        <p:spPr>
          <a:xfrm>
            <a:off x="12164340" y="3695700"/>
            <a:ext cx="5395984" cy="228173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Luôn giúp đỡ bố mẹ những công việc nhà</a:t>
            </a:r>
          </a:p>
        </p:txBody>
      </p:sp>
      <p:pic>
        <p:nvPicPr>
          <p:cNvPr id="5" name="Picture 4" descr="Tại sao cứ gặp người lớn con trẻ phải chào? | Tin tức Online">
            <a:extLst>
              <a:ext uri="{FF2B5EF4-FFF2-40B4-BE49-F238E27FC236}">
                <a16:creationId xmlns:a16="http://schemas.microsoft.com/office/drawing/2014/main" id="{C8E756D4-B52E-6018-393B-86098B0248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2419" y="6542727"/>
            <a:ext cx="4312067" cy="2930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Dàn ý tả cô giáo đang say sưa giảng bài lớp 6 chi tiết đầy đủ (7 mẫu) - Cẩm  Nang Bếp Blog">
            <a:extLst>
              <a:ext uri="{FF2B5EF4-FFF2-40B4-BE49-F238E27FC236}">
                <a16:creationId xmlns:a16="http://schemas.microsoft.com/office/drawing/2014/main" id="{DCD1A23A-12F2-69E7-001E-6AF707815D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4878" y="6542728"/>
            <a:ext cx="4518243" cy="3036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Viết 2-3 câu kể về một việc em đã làm ở nhà lớp 2 (30 Mẫu) - Trường THCS  Bình Chánh">
            <a:extLst>
              <a:ext uri="{FF2B5EF4-FFF2-40B4-BE49-F238E27FC236}">
                <a16:creationId xmlns:a16="http://schemas.microsoft.com/office/drawing/2014/main" id="{4414113B-0963-A108-0306-765A96680AF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22221" y="6542727"/>
            <a:ext cx="4080222" cy="3036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749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par>
                                <p:cTn id="16" presetID="16" presetClass="entr" presetSubtype="37"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outVertic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barn(inVertical)">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A5CDF5F-A1E8-2DEF-3701-8C1C212CF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pic>
        <p:nvPicPr>
          <p:cNvPr id="14" name="Picture 4" descr="Lời chúc Ngày Quốc tế Hạnh phúc 20/3 hay nhất">
            <a:extLst>
              <a:ext uri="{FF2B5EF4-FFF2-40B4-BE49-F238E27FC236}">
                <a16:creationId xmlns:a16="http://schemas.microsoft.com/office/drawing/2014/main" id="{8AC97E2C-B8A6-AED0-2E90-3FA2D8C0C182}"/>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0"/>
            <a:ext cx="9525000" cy="53625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ỷ niệm ngày Gia đình Việt Nam 28/6">
            <a:extLst>
              <a:ext uri="{FF2B5EF4-FFF2-40B4-BE49-F238E27FC236}">
                <a16:creationId xmlns:a16="http://schemas.microsoft.com/office/drawing/2014/main" id="{4129B2AA-CAD2-75AC-B1C8-C7E844537BF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r="8024"/>
          <a:stretch/>
        </p:blipFill>
        <p:spPr bwMode="auto">
          <a:xfrm>
            <a:off x="9519557" y="0"/>
            <a:ext cx="8768444" cy="53625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Ý NGHĨA NGÀY GIA ĐÌNH VIỆT NAM – CDC An Giang">
            <a:extLst>
              <a:ext uri="{FF2B5EF4-FFF2-40B4-BE49-F238E27FC236}">
                <a16:creationId xmlns:a16="http://schemas.microsoft.com/office/drawing/2014/main" id="{93D0957E-CADF-1F28-2BFE-E25E0BC4056F}"/>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21772" y="5362575"/>
            <a:ext cx="9394371" cy="49253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Nguồn gốc, ý nghĩa của Ngày Gia đình Việt Nam 2023">
            <a:extLst>
              <a:ext uri="{FF2B5EF4-FFF2-40B4-BE49-F238E27FC236}">
                <a16:creationId xmlns:a16="http://schemas.microsoft.com/office/drawing/2014/main" id="{CCD345EB-9A99-0F22-66BA-25391000CB88}"/>
              </a:ext>
            </a:extLst>
          </p:cNvPr>
          <p:cNvPicPr>
            <a:picLocks noChangeAspect="1" noChangeArrowheads="1"/>
          </p:cNvPicPr>
          <p:nvPr/>
        </p:nvPicPr>
        <p:blipFill>
          <a:blip r:embed="rId5">
            <a:alphaModFix amt="85000"/>
            <a:extLst>
              <a:ext uri="{28A0092B-C50C-407E-A947-70E740481C1C}">
                <a14:useLocalDpi xmlns:a14="http://schemas.microsoft.com/office/drawing/2010/main" val="0"/>
              </a:ext>
            </a:extLst>
          </a:blip>
          <a:srcRect/>
          <a:stretch>
            <a:fillRect/>
          </a:stretch>
        </p:blipFill>
        <p:spPr bwMode="auto">
          <a:xfrm>
            <a:off x="9372598" y="5361665"/>
            <a:ext cx="8932598" cy="492533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6DBA8E1-C09D-ED56-0127-50C73A486564}"/>
              </a:ext>
            </a:extLst>
          </p:cNvPr>
          <p:cNvGrpSpPr/>
          <p:nvPr/>
        </p:nvGrpSpPr>
        <p:grpSpPr>
          <a:xfrm>
            <a:off x="4490358" y="2533165"/>
            <a:ext cx="10363200" cy="5309882"/>
            <a:chOff x="-1" y="3086103"/>
            <a:chExt cx="10363200" cy="5309882"/>
          </a:xfrm>
        </p:grpSpPr>
        <p:sp>
          <p:nvSpPr>
            <p:cNvPr id="26" name="Round Same Side Corner Rectangle 3">
              <a:extLst>
                <a:ext uri="{FF2B5EF4-FFF2-40B4-BE49-F238E27FC236}">
                  <a16:creationId xmlns:a16="http://schemas.microsoft.com/office/drawing/2014/main" id="{E755E05F-940F-EC2D-87D8-84E9419C1DE6}"/>
                </a:ext>
              </a:extLst>
            </p:cNvPr>
            <p:cNvSpPr/>
            <p:nvPr/>
          </p:nvSpPr>
          <p:spPr>
            <a:xfrm rot="5400000">
              <a:off x="2526658" y="559444"/>
              <a:ext cx="5309882" cy="103632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E1A0A63-EBBD-9017-0F62-95A4769D7640}"/>
                </a:ext>
              </a:extLst>
            </p:cNvPr>
            <p:cNvSpPr txBox="1"/>
            <p:nvPr/>
          </p:nvSpPr>
          <p:spPr>
            <a:xfrm>
              <a:off x="461961" y="3283565"/>
              <a:ext cx="9439276" cy="4825745"/>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KẾT LUẬN</a:t>
              </a:r>
            </a:p>
            <a:p>
              <a:pPr algn="just">
                <a:lnSpc>
                  <a:spcPct val="150000"/>
                </a:lnSpc>
              </a:pPr>
              <a:r>
                <a:rPr lang="vi-VN" sz="4000">
                  <a:latin typeface="Arial" panose="020B0604020202020204" pitchFamily="34" charset="0"/>
                  <a:cs typeface="Arial" panose="020B0604020202020204" pitchFamily="34" charset="0"/>
                </a:rPr>
                <a:t>Trong cuộc sống thường ngày, HS cần tích cực có những lời nói, việc làm phù hợp giúp nâng cao đời sống gia đình và làm người thân hài lòng, vui vẻ.</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149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AEA"/>
        </a:solidFill>
        <a:effectLst/>
      </p:bgPr>
    </p:bg>
    <p:spTree>
      <p:nvGrpSpPr>
        <p:cNvPr id="1" name=""/>
        <p:cNvGrpSpPr/>
        <p:nvPr/>
      </p:nvGrpSpPr>
      <p:grpSpPr>
        <a:xfrm>
          <a:off x="0" y="0"/>
          <a:ext cx="0" cy="0"/>
          <a:chOff x="0" y="0"/>
          <a:chExt cx="0" cy="0"/>
        </a:xfrm>
      </p:grpSpPr>
      <p:sp>
        <p:nvSpPr>
          <p:cNvPr id="2" name="Freeform 2"/>
          <p:cNvSpPr/>
          <p:nvPr/>
        </p:nvSpPr>
        <p:spPr>
          <a:xfrm>
            <a:off x="-32657" y="0"/>
            <a:ext cx="1990377" cy="1181100"/>
          </a:xfrm>
          <a:custGeom>
            <a:avLst/>
            <a:gdLst/>
            <a:ahLst/>
            <a:cxnLst/>
            <a:rect l="l" t="t" r="r" b="b"/>
            <a:pathLst>
              <a:path w="4684789" h="2594202">
                <a:moveTo>
                  <a:pt x="0" y="0"/>
                </a:moveTo>
                <a:lnTo>
                  <a:pt x="4684789" y="0"/>
                </a:lnTo>
                <a:lnTo>
                  <a:pt x="4684789" y="2594202"/>
                </a:lnTo>
                <a:lnTo>
                  <a:pt x="0" y="25942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16297624" y="-114300"/>
            <a:ext cx="1990376" cy="1295400"/>
          </a:xfrm>
          <a:custGeom>
            <a:avLst/>
            <a:gdLst/>
            <a:ahLst/>
            <a:cxnLst/>
            <a:rect l="l" t="t" r="r" b="b"/>
            <a:pathLst>
              <a:path w="9982609" h="4504652">
                <a:moveTo>
                  <a:pt x="0" y="0"/>
                </a:moveTo>
                <a:lnTo>
                  <a:pt x="9982609" y="0"/>
                </a:lnTo>
                <a:lnTo>
                  <a:pt x="9982609" y="4504652"/>
                </a:lnTo>
                <a:lnTo>
                  <a:pt x="0" y="45046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65314" y="8686800"/>
            <a:ext cx="1779782" cy="1600200"/>
          </a:xfrm>
          <a:custGeom>
            <a:avLst/>
            <a:gdLst/>
            <a:ahLst/>
            <a:cxnLst/>
            <a:rect l="l" t="t" r="r" b="b"/>
            <a:pathLst>
              <a:path w="2344290" h="2180190">
                <a:moveTo>
                  <a:pt x="0" y="0"/>
                </a:moveTo>
                <a:lnTo>
                  <a:pt x="2344290" y="0"/>
                </a:lnTo>
                <a:lnTo>
                  <a:pt x="2344290" y="2180189"/>
                </a:lnTo>
                <a:lnTo>
                  <a:pt x="0" y="21801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635F0E28-D93D-F5F4-F2BD-5F3B65BA624B}"/>
              </a:ext>
            </a:extLst>
          </p:cNvPr>
          <p:cNvSpPr txBox="1"/>
          <p:nvPr/>
        </p:nvSpPr>
        <p:spPr>
          <a:xfrm>
            <a:off x="1957720" y="580067"/>
            <a:ext cx="144018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Trao đổi về những lời nói, việc làm để người thân hài lòng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Freeform 4">
            <a:extLst>
              <a:ext uri="{FF2B5EF4-FFF2-40B4-BE49-F238E27FC236}">
                <a16:creationId xmlns:a16="http://schemas.microsoft.com/office/drawing/2014/main" id="{6C5814C2-FE53-FC49-0722-94E3C8F6C507}"/>
              </a:ext>
            </a:extLst>
          </p:cNvPr>
          <p:cNvSpPr/>
          <p:nvPr/>
        </p:nvSpPr>
        <p:spPr>
          <a:xfrm>
            <a:off x="7620840" y="3075215"/>
            <a:ext cx="9855020" cy="6631717"/>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4856966-BB03-EE0D-EE39-034D370ECA9F}"/>
              </a:ext>
            </a:extLst>
          </p:cNvPr>
          <p:cNvSpPr txBox="1"/>
          <p:nvPr/>
        </p:nvSpPr>
        <p:spPr>
          <a:xfrm>
            <a:off x="7873356" y="3362788"/>
            <a:ext cx="9254365" cy="61241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các nhóm, mỗi nhóm trao đổi với nhau và xác định những lời nói, việc làm để người thân hài lòng.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Sau đó, đại diện các nhóm trình bày kết quả thảo luận của nhóm mình, các nhóm khác lắng nghe và bổ sung ý kiến (nếu có).</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488E6296-EE70-6357-AF94-6921F2954458}"/>
              </a:ext>
            </a:extLst>
          </p:cNvPr>
          <p:cNvGrpSpPr/>
          <p:nvPr/>
        </p:nvGrpSpPr>
        <p:grpSpPr>
          <a:xfrm>
            <a:off x="812140" y="2931926"/>
            <a:ext cx="6409906" cy="6775006"/>
            <a:chOff x="812140" y="2931926"/>
            <a:chExt cx="6409906" cy="6775006"/>
          </a:xfrm>
        </p:grpSpPr>
        <p:grpSp>
          <p:nvGrpSpPr>
            <p:cNvPr id="22" name="Group 21">
              <a:extLst>
                <a:ext uri="{FF2B5EF4-FFF2-40B4-BE49-F238E27FC236}">
                  <a16:creationId xmlns:a16="http://schemas.microsoft.com/office/drawing/2014/main" id="{5A8A93CB-D00C-C7A8-568B-AFF55347BB95}"/>
                </a:ext>
              </a:extLst>
            </p:cNvPr>
            <p:cNvGrpSpPr/>
            <p:nvPr/>
          </p:nvGrpSpPr>
          <p:grpSpPr>
            <a:xfrm>
              <a:off x="812140" y="2931926"/>
              <a:ext cx="6409906" cy="6775006"/>
              <a:chOff x="914400" y="2826612"/>
              <a:chExt cx="6409906" cy="6775006"/>
            </a:xfrm>
          </p:grpSpPr>
          <p:grpSp>
            <p:nvGrpSpPr>
              <p:cNvPr id="24" name="Group 6">
                <a:extLst>
                  <a:ext uri="{FF2B5EF4-FFF2-40B4-BE49-F238E27FC236}">
                    <a16:creationId xmlns:a16="http://schemas.microsoft.com/office/drawing/2014/main" id="{920FD223-3ED4-3AAA-9165-19D0C4F3C529}"/>
                  </a:ext>
                </a:extLst>
              </p:cNvPr>
              <p:cNvGrpSpPr/>
              <p:nvPr/>
            </p:nvGrpSpPr>
            <p:grpSpPr>
              <a:xfrm>
                <a:off x="914400" y="2826612"/>
                <a:ext cx="6409906" cy="6775006"/>
                <a:chOff x="0" y="-47625"/>
                <a:chExt cx="1457118" cy="1951649"/>
              </a:xfrm>
            </p:grpSpPr>
            <p:sp>
              <p:nvSpPr>
                <p:cNvPr id="28" name="Freeform 7">
                  <a:extLst>
                    <a:ext uri="{FF2B5EF4-FFF2-40B4-BE49-F238E27FC236}">
                      <a16:creationId xmlns:a16="http://schemas.microsoft.com/office/drawing/2014/main" id="{5E00F710-87AC-C940-521C-F1E882414076}"/>
                    </a:ext>
                  </a:extLst>
                </p:cNvPr>
                <p:cNvSpPr/>
                <p:nvPr/>
              </p:nvSpPr>
              <p:spPr>
                <a:xfrm>
                  <a:off x="0" y="-6348"/>
                  <a:ext cx="1457118" cy="191037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9" name="TextBox 8">
                  <a:extLst>
                    <a:ext uri="{FF2B5EF4-FFF2-40B4-BE49-F238E27FC236}">
                      <a16:creationId xmlns:a16="http://schemas.microsoft.com/office/drawing/2014/main" id="{4EC15281-F7F3-8927-60EE-E8A1C08C655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907228DB-3EF1-2461-F696-0D64DC69C607}"/>
                  </a:ext>
                </a:extLst>
              </p:cNvPr>
              <p:cNvGrpSpPr/>
              <p:nvPr/>
            </p:nvGrpSpPr>
            <p:grpSpPr>
              <a:xfrm>
                <a:off x="1063232" y="3434292"/>
                <a:ext cx="6103136" cy="1509912"/>
                <a:chOff x="1061357" y="3471514"/>
                <a:chExt cx="6103136" cy="1509912"/>
              </a:xfrm>
            </p:grpSpPr>
            <p:sp>
              <p:nvSpPr>
                <p:cNvPr id="26" name="Freeform 10">
                  <a:extLst>
                    <a:ext uri="{FF2B5EF4-FFF2-40B4-BE49-F238E27FC236}">
                      <a16:creationId xmlns:a16="http://schemas.microsoft.com/office/drawing/2014/main" id="{B39224DD-D547-BC3B-2BAE-4D2A5F0C8B4C}"/>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21B8455-034C-6208-4061-93421EAA3F89}"/>
                    </a:ext>
                  </a:extLst>
                </p:cNvPr>
                <p:cNvSpPr txBox="1"/>
                <p:nvPr/>
              </p:nvSpPr>
              <p:spPr>
                <a:xfrm>
                  <a:off x="1061357" y="3824933"/>
                  <a:ext cx="6103136" cy="769441"/>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Hoạt động nhóm</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0" name="Picture 29" descr="Cartoon of kids with hats&#10;&#10;Description automatically generated">
              <a:extLst>
                <a:ext uri="{FF2B5EF4-FFF2-40B4-BE49-F238E27FC236}">
                  <a16:creationId xmlns:a16="http://schemas.microsoft.com/office/drawing/2014/main" id="{A2E6D132-719A-43C0-3DC2-88B94EF29F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6834" y="5261402"/>
              <a:ext cx="4150688" cy="4150688"/>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left)">
                                      <p:cBhvr>
                                        <p:cTn id="2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AEA"/>
        </a:solidFill>
        <a:effectLst/>
      </p:bgPr>
    </p:bg>
    <p:spTree>
      <p:nvGrpSpPr>
        <p:cNvPr id="1" name=""/>
        <p:cNvGrpSpPr/>
        <p:nvPr/>
      </p:nvGrpSpPr>
      <p:grpSpPr>
        <a:xfrm>
          <a:off x="0" y="0"/>
          <a:ext cx="0" cy="0"/>
          <a:chOff x="0" y="0"/>
          <a:chExt cx="0" cy="0"/>
        </a:xfrm>
      </p:grpSpPr>
      <p:sp>
        <p:nvSpPr>
          <p:cNvPr id="2" name="Freeform 2"/>
          <p:cNvSpPr/>
          <p:nvPr/>
        </p:nvSpPr>
        <p:spPr>
          <a:xfrm>
            <a:off x="-32657" y="0"/>
            <a:ext cx="1990377" cy="1181100"/>
          </a:xfrm>
          <a:custGeom>
            <a:avLst/>
            <a:gdLst/>
            <a:ahLst/>
            <a:cxnLst/>
            <a:rect l="l" t="t" r="r" b="b"/>
            <a:pathLst>
              <a:path w="4684789" h="2594202">
                <a:moveTo>
                  <a:pt x="0" y="0"/>
                </a:moveTo>
                <a:lnTo>
                  <a:pt x="4684789" y="0"/>
                </a:lnTo>
                <a:lnTo>
                  <a:pt x="4684789" y="2594202"/>
                </a:lnTo>
                <a:lnTo>
                  <a:pt x="0" y="25942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6297624" y="-114300"/>
            <a:ext cx="1990376" cy="1295400"/>
          </a:xfrm>
          <a:custGeom>
            <a:avLst/>
            <a:gdLst/>
            <a:ahLst/>
            <a:cxnLst/>
            <a:rect l="l" t="t" r="r" b="b"/>
            <a:pathLst>
              <a:path w="9982609" h="4504652">
                <a:moveTo>
                  <a:pt x="0" y="0"/>
                </a:moveTo>
                <a:lnTo>
                  <a:pt x="9982609" y="0"/>
                </a:lnTo>
                <a:lnTo>
                  <a:pt x="9982609" y="4504652"/>
                </a:lnTo>
                <a:lnTo>
                  <a:pt x="0" y="45046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65314" y="8686800"/>
            <a:ext cx="1779782" cy="1600200"/>
          </a:xfrm>
          <a:custGeom>
            <a:avLst/>
            <a:gdLst/>
            <a:ahLst/>
            <a:cxnLst/>
            <a:rect l="l" t="t" r="r" b="b"/>
            <a:pathLst>
              <a:path w="2344290" h="2180190">
                <a:moveTo>
                  <a:pt x="0" y="0"/>
                </a:moveTo>
                <a:lnTo>
                  <a:pt x="2344290" y="0"/>
                </a:lnTo>
                <a:lnTo>
                  <a:pt x="2344290" y="2180189"/>
                </a:lnTo>
                <a:lnTo>
                  <a:pt x="0" y="21801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635F0E28-D93D-F5F4-F2BD-5F3B65BA624B}"/>
              </a:ext>
            </a:extLst>
          </p:cNvPr>
          <p:cNvSpPr txBox="1"/>
          <p:nvPr/>
        </p:nvSpPr>
        <p:spPr>
          <a:xfrm>
            <a:off x="1957720" y="580067"/>
            <a:ext cx="144018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Trao đổi về những lời nói, việc làm để người thân hài lòng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AFF9823-5968-FB0C-712F-B7DE94C89828}"/>
              </a:ext>
            </a:extLst>
          </p:cNvPr>
          <p:cNvGrpSpPr/>
          <p:nvPr/>
        </p:nvGrpSpPr>
        <p:grpSpPr>
          <a:xfrm>
            <a:off x="8458199" y="2857500"/>
            <a:ext cx="8305801" cy="6447047"/>
            <a:chOff x="7921643" y="3050727"/>
            <a:chExt cx="8305801" cy="6447047"/>
          </a:xfrm>
        </p:grpSpPr>
        <p:sp>
          <p:nvSpPr>
            <p:cNvPr id="5" name="Freeform 4">
              <a:extLst>
                <a:ext uri="{FF2B5EF4-FFF2-40B4-BE49-F238E27FC236}">
                  <a16:creationId xmlns:a16="http://schemas.microsoft.com/office/drawing/2014/main" id="{C0E5C2E2-E52F-CA34-A374-2BF57905CADC}"/>
                </a:ext>
              </a:extLst>
            </p:cNvPr>
            <p:cNvSpPr/>
            <p:nvPr/>
          </p:nvSpPr>
          <p:spPr>
            <a:xfrm>
              <a:off x="7921643" y="3622196"/>
              <a:ext cx="830580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8B6C69F7-69C6-3C98-DF04-C9652C6AF5A9}"/>
                </a:ext>
              </a:extLst>
            </p:cNvPr>
            <p:cNvGrpSpPr/>
            <p:nvPr/>
          </p:nvGrpSpPr>
          <p:grpSpPr>
            <a:xfrm>
              <a:off x="9482515" y="3050727"/>
              <a:ext cx="5405131" cy="1142938"/>
              <a:chOff x="1805556" y="2902746"/>
              <a:chExt cx="5405131" cy="1142938"/>
            </a:xfrm>
          </p:grpSpPr>
          <p:pic>
            <p:nvPicPr>
              <p:cNvPr id="21" name="Picture 9">
                <a:extLst>
                  <a:ext uri="{FF2B5EF4-FFF2-40B4-BE49-F238E27FC236}">
                    <a16:creationId xmlns:a16="http://schemas.microsoft.com/office/drawing/2014/main" id="{B39C8218-D8B9-83FF-D41D-49D5CC387E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05556" y="2902746"/>
                <a:ext cx="5405131" cy="1142938"/>
              </a:xfrm>
              <a:prstGeom prst="rect">
                <a:avLst/>
              </a:prstGeom>
            </p:spPr>
          </p:pic>
          <p:sp>
            <p:nvSpPr>
              <p:cNvPr id="22" name="TextBox 21">
                <a:extLst>
                  <a:ext uri="{FF2B5EF4-FFF2-40B4-BE49-F238E27FC236}">
                    <a16:creationId xmlns:a16="http://schemas.microsoft.com/office/drawing/2014/main" id="{4E328AD9-3C2D-F458-31CC-86901F05F156}"/>
                  </a:ext>
                </a:extLst>
              </p:cNvPr>
              <p:cNvSpPr txBox="1"/>
              <p:nvPr/>
            </p:nvSpPr>
            <p:spPr>
              <a:xfrm>
                <a:off x="1835800" y="2996603"/>
                <a:ext cx="5251197"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Lưu ý</a:t>
                </a:r>
                <a:endParaRPr lang="en-US" sz="4800" b="1" dirty="0">
                  <a:solidFill>
                    <a:schemeClr val="bg1"/>
                  </a:solidFill>
                  <a:latin typeface="Arial" panose="020B0604020202020204" pitchFamily="34" charset="0"/>
                  <a:cs typeface="Arial" panose="020B0604020202020204" pitchFamily="34" charset="0"/>
                </a:endParaRPr>
              </a:p>
            </p:txBody>
          </p:sp>
        </p:grpSp>
        <p:sp>
          <p:nvSpPr>
            <p:cNvPr id="20" name="TextBox 9">
              <a:extLst>
                <a:ext uri="{FF2B5EF4-FFF2-40B4-BE49-F238E27FC236}">
                  <a16:creationId xmlns:a16="http://schemas.microsoft.com/office/drawing/2014/main" id="{02339E08-1827-17C0-5EA2-46B218F00D22}"/>
                </a:ext>
              </a:extLst>
            </p:cNvPr>
            <p:cNvSpPr txBox="1"/>
            <p:nvPr/>
          </p:nvSpPr>
          <p:spPr>
            <a:xfrm>
              <a:off x="8622064" y="4721276"/>
              <a:ext cx="7040513" cy="3677417"/>
            </a:xfrm>
            <a:prstGeom prst="rect">
              <a:avLst/>
            </a:prstGeom>
          </p:spPr>
          <p:txBody>
            <a:bodyPr wrap="square" lIns="0" tIns="0" rIns="0" bIns="0" rtlCol="0" anchor="t">
              <a:spAutoFit/>
            </a:bodyPr>
            <a:lstStyle/>
            <a:p>
              <a:pPr algn="just">
                <a:lnSpc>
                  <a:spcPct val="200000"/>
                </a:lnSpc>
              </a:pPr>
              <a:r>
                <a:rPr lang="en-US" sz="4200">
                  <a:latin typeface="Arial" panose="020B0604020202020204" pitchFamily="34" charset="0"/>
                  <a:cs typeface="Arial" panose="020B0604020202020204" pitchFamily="34" charset="0"/>
                </a:rPr>
                <a:t>Các em</a:t>
              </a:r>
              <a:r>
                <a:rPr lang="vi-VN" sz="4200">
                  <a:latin typeface="Arial" panose="020B0604020202020204" pitchFamily="34" charset="0"/>
                  <a:cs typeface="Arial" panose="020B0604020202020204" pitchFamily="34" charset="0"/>
                </a:rPr>
                <a:t> </a:t>
              </a:r>
              <a:r>
                <a:rPr lang="en-US" sz="4200">
                  <a:latin typeface="Arial" panose="020B0604020202020204" pitchFamily="34" charset="0"/>
                  <a:cs typeface="Arial" panose="020B0604020202020204" pitchFamily="34" charset="0"/>
                </a:rPr>
                <a:t>chỉ nêu những ý kiến khác, không trùng lặp với những điều các bạn đã nói.</a:t>
              </a:r>
              <a:endParaRPr lang="vi-VN" sz="4200" i="1" dirty="0">
                <a:solidFill>
                  <a:srgbClr val="FF0000"/>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6949B189-CDD7-7107-D8FA-8DD15AD3E80D}"/>
              </a:ext>
            </a:extLst>
          </p:cNvPr>
          <p:cNvGrpSpPr/>
          <p:nvPr/>
        </p:nvGrpSpPr>
        <p:grpSpPr>
          <a:xfrm>
            <a:off x="1779486" y="2942356"/>
            <a:ext cx="5703018" cy="6597013"/>
            <a:chOff x="2069466" y="2794472"/>
            <a:chExt cx="5703018" cy="6597013"/>
          </a:xfrm>
        </p:grpSpPr>
        <p:sp>
          <p:nvSpPr>
            <p:cNvPr id="24" name="Freeform 5">
              <a:extLst>
                <a:ext uri="{FF2B5EF4-FFF2-40B4-BE49-F238E27FC236}">
                  <a16:creationId xmlns:a16="http://schemas.microsoft.com/office/drawing/2014/main" id="{4A07A1E2-37F4-8346-2EE2-3D2053B27C3A}"/>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12">
              <a:extLst>
                <a:ext uri="{FF2B5EF4-FFF2-40B4-BE49-F238E27FC236}">
                  <a16:creationId xmlns:a16="http://schemas.microsoft.com/office/drawing/2014/main" id="{F17B7579-F1FE-383A-3505-7CDC8EFADB5E}"/>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6" name="Picture 25" descr="A red and white circle with a exclamation mark&#10;&#10;Description automatically generated">
            <a:extLst>
              <a:ext uri="{FF2B5EF4-FFF2-40B4-BE49-F238E27FC236}">
                <a16:creationId xmlns:a16="http://schemas.microsoft.com/office/drawing/2014/main" id="{2CBDAEA3-41E3-2B05-B866-FE4F4BA97E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51648">
            <a:off x="2235074" y="4217619"/>
            <a:ext cx="3735194" cy="3735194"/>
          </a:xfrm>
          <a:prstGeom prst="rect">
            <a:avLst/>
          </a:prstGeom>
        </p:spPr>
      </p:pic>
    </p:spTree>
    <p:extLst>
      <p:ext uri="{BB962C8B-B14F-4D97-AF65-F5344CB8AC3E}">
        <p14:creationId xmlns:p14="http://schemas.microsoft.com/office/powerpoint/2010/main" val="352657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EE6E472-E33F-B608-31C0-0307D6A82547}"/>
              </a:ext>
            </a:extLst>
          </p:cNvPr>
          <p:cNvGrpSpPr/>
          <p:nvPr/>
        </p:nvGrpSpPr>
        <p:grpSpPr>
          <a:xfrm>
            <a:off x="381000" y="357362"/>
            <a:ext cx="13401675" cy="2270762"/>
            <a:chOff x="236221" y="-353599"/>
            <a:chExt cx="13401675" cy="2270762"/>
          </a:xfrm>
        </p:grpSpPr>
        <p:sp>
          <p:nvSpPr>
            <p:cNvPr id="18" name="Line Callout 1 (Border and Accent Bar) 3">
              <a:extLst>
                <a:ext uri="{FF2B5EF4-FFF2-40B4-BE49-F238E27FC236}">
                  <a16:creationId xmlns:a16="http://schemas.microsoft.com/office/drawing/2014/main" id="{ECC49FB4-EC30-4130-B52D-7BD26811E218}"/>
                </a:ext>
              </a:extLst>
            </p:cNvPr>
            <p:cNvSpPr/>
            <p:nvPr/>
          </p:nvSpPr>
          <p:spPr>
            <a:xfrm>
              <a:off x="236221" y="88361"/>
              <a:ext cx="12801600" cy="1828802"/>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3">
                      <a:lumMod val="50000"/>
                    </a:schemeClr>
                  </a:solidFill>
                  <a:latin typeface="Arial" panose="020B0604020202020204" pitchFamily="34" charset="0"/>
                  <a:cs typeface="Arial" panose="020B0604020202020204" pitchFamily="34" charset="0"/>
                </a:rPr>
                <a:t>Gợi ý: </a:t>
              </a:r>
              <a:r>
                <a:rPr lang="en-US" sz="4000">
                  <a:solidFill>
                    <a:schemeClr val="accent3">
                      <a:lumMod val="50000"/>
                    </a:schemeClr>
                  </a:solidFill>
                  <a:latin typeface="Arial" panose="020B0604020202020204" pitchFamily="34" charset="0"/>
                  <a:cs typeface="Arial" panose="020B0604020202020204" pitchFamily="34" charset="0"/>
                </a:rPr>
                <a:t>Một số l</a:t>
              </a:r>
              <a:r>
                <a:rPr lang="vi-VN" sz="4000">
                  <a:solidFill>
                    <a:schemeClr val="accent3">
                      <a:lumMod val="50000"/>
                    </a:schemeClr>
                  </a:solidFill>
                  <a:latin typeface="Arial" panose="020B0604020202020204" pitchFamily="34" charset="0"/>
                  <a:cs typeface="Arial" panose="020B0604020202020204" pitchFamily="34" charset="0"/>
                </a:rPr>
                <a:t>ời nói để người thân hài l</a:t>
              </a:r>
              <a:r>
                <a:rPr lang="en-US" sz="4000">
                  <a:solidFill>
                    <a:schemeClr val="accent3">
                      <a:lumMod val="50000"/>
                    </a:schemeClr>
                  </a:solidFill>
                  <a:latin typeface="Arial" panose="020B0604020202020204" pitchFamily="34" charset="0"/>
                  <a:cs typeface="Arial" panose="020B0604020202020204" pitchFamily="34" charset="0"/>
                </a:rPr>
                <a:t>ò</a:t>
              </a:r>
              <a:r>
                <a:rPr lang="vi-VN" sz="4000">
                  <a:solidFill>
                    <a:schemeClr val="accent3">
                      <a:lumMod val="50000"/>
                    </a:schemeClr>
                  </a:solidFill>
                  <a:latin typeface="Arial" panose="020B0604020202020204" pitchFamily="34" charset="0"/>
                  <a:cs typeface="Arial" panose="020B0604020202020204" pitchFamily="34" charset="0"/>
                </a:rPr>
                <a:t>ng</a:t>
              </a:r>
              <a:r>
                <a:rPr lang="en-US" sz="4000">
                  <a:solidFill>
                    <a:schemeClr val="accent3">
                      <a:lumMod val="50000"/>
                    </a:schemeClr>
                  </a:solidFill>
                  <a:latin typeface="Arial" panose="020B0604020202020204" pitchFamily="34" charset="0"/>
                  <a:cs typeface="Arial" panose="020B0604020202020204" pitchFamily="34" charset="0"/>
                </a:rPr>
                <a:t> như:</a:t>
              </a:r>
              <a:endParaRPr lang="en-US" sz="4000" dirty="0">
                <a:solidFill>
                  <a:schemeClr val="accent3">
                    <a:lumMod val="50000"/>
                  </a:schemeClr>
                </a:solidFill>
                <a:latin typeface="Arial" panose="020B0604020202020204" pitchFamily="34" charset="0"/>
                <a:cs typeface="Arial"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E45C9C79-06E7-F9F1-F6D3-FBE139B933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7746" y="-353599"/>
              <a:ext cx="1200150" cy="1200150"/>
            </a:xfrm>
            <a:prstGeom prst="rect">
              <a:avLst/>
            </a:prstGeom>
          </p:spPr>
        </p:pic>
      </p:grpSp>
      <p:sp>
        <p:nvSpPr>
          <p:cNvPr id="2" name="Freeform 2"/>
          <p:cNvSpPr/>
          <p:nvPr/>
        </p:nvSpPr>
        <p:spPr>
          <a:xfrm rot="-1559960">
            <a:off x="16107690" y="115623"/>
            <a:ext cx="2384599" cy="1380382"/>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5" name="Rectangle: Rounded Corners 24">
            <a:extLst>
              <a:ext uri="{FF2B5EF4-FFF2-40B4-BE49-F238E27FC236}">
                <a16:creationId xmlns:a16="http://schemas.microsoft.com/office/drawing/2014/main" id="{31543163-E8AA-ADD1-CF8A-FD27E8826404}"/>
              </a:ext>
            </a:extLst>
          </p:cNvPr>
          <p:cNvSpPr/>
          <p:nvPr/>
        </p:nvSpPr>
        <p:spPr>
          <a:xfrm>
            <a:off x="1752600" y="3238501"/>
            <a:ext cx="7086600" cy="23622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Chào hỏi lễ phép với ông bà, cha mẹ</a:t>
            </a:r>
          </a:p>
        </p:txBody>
      </p:sp>
      <p:sp>
        <p:nvSpPr>
          <p:cNvPr id="26" name="Rectangle: Rounded Corners 25">
            <a:extLst>
              <a:ext uri="{FF2B5EF4-FFF2-40B4-BE49-F238E27FC236}">
                <a16:creationId xmlns:a16="http://schemas.microsoft.com/office/drawing/2014/main" id="{ED3E7DE6-6D68-ED6A-5ABE-8284BC43FEBF}"/>
              </a:ext>
            </a:extLst>
          </p:cNvPr>
          <p:cNvSpPr/>
          <p:nvPr/>
        </p:nvSpPr>
        <p:spPr>
          <a:xfrm>
            <a:off x="9601200" y="3238501"/>
            <a:ext cx="6934200" cy="23622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Nói lời yêu thương với người thân</a:t>
            </a:r>
          </a:p>
        </p:txBody>
      </p:sp>
      <p:sp>
        <p:nvSpPr>
          <p:cNvPr id="29" name="Freeform 13">
            <a:extLst>
              <a:ext uri="{FF2B5EF4-FFF2-40B4-BE49-F238E27FC236}">
                <a16:creationId xmlns:a16="http://schemas.microsoft.com/office/drawing/2014/main" id="{F30970ED-402B-5071-B43E-71387436DF16}"/>
              </a:ext>
            </a:extLst>
          </p:cNvPr>
          <p:cNvSpPr/>
          <p:nvPr/>
        </p:nvSpPr>
        <p:spPr>
          <a:xfrm rot="-3514838">
            <a:off x="16838296" y="8664243"/>
            <a:ext cx="923383" cy="2217883"/>
          </a:xfrm>
          <a:custGeom>
            <a:avLst/>
            <a:gdLst/>
            <a:ahLst/>
            <a:cxnLst/>
            <a:rect l="l" t="t" r="r" b="b"/>
            <a:pathLst>
              <a:path w="2434001" h="3477145">
                <a:moveTo>
                  <a:pt x="0" y="0"/>
                </a:moveTo>
                <a:lnTo>
                  <a:pt x="2434001" y="0"/>
                </a:lnTo>
                <a:lnTo>
                  <a:pt x="2434001" y="3477145"/>
                </a:lnTo>
                <a:lnTo>
                  <a:pt x="0" y="347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028" name="Picture 4" descr="Sở Giáo Dục Và Đào Tạo Vĩnh Phúc">
            <a:extLst>
              <a:ext uri="{FF2B5EF4-FFF2-40B4-BE49-F238E27FC236}">
                <a16:creationId xmlns:a16="http://schemas.microsoft.com/office/drawing/2014/main" id="{644637BF-B613-148E-D6E5-2730ADAF8A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2700" y="6131913"/>
            <a:ext cx="5486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Bộ tranh cho thấy các mẹ nghĩ rằng mình yêu con nhất, nhưng không ngờ rằng  bé còn yêu mẹ nhiều hơn thế | Mẹo Nuôi Con">
            <a:extLst>
              <a:ext uri="{FF2B5EF4-FFF2-40B4-BE49-F238E27FC236}">
                <a16:creationId xmlns:a16="http://schemas.microsoft.com/office/drawing/2014/main" id="{46D45D20-D6A4-90C1-20D6-4E40D46CEC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34" b="6165"/>
          <a:stretch/>
        </p:blipFill>
        <p:spPr bwMode="auto">
          <a:xfrm>
            <a:off x="10545817" y="6131913"/>
            <a:ext cx="5044966"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22" presetClass="entr" presetSubtype="1"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ipe(up)">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EE6E472-E33F-B608-31C0-0307D6A82547}"/>
              </a:ext>
            </a:extLst>
          </p:cNvPr>
          <p:cNvGrpSpPr/>
          <p:nvPr/>
        </p:nvGrpSpPr>
        <p:grpSpPr>
          <a:xfrm>
            <a:off x="381000" y="357362"/>
            <a:ext cx="13401675" cy="2270762"/>
            <a:chOff x="236221" y="-353599"/>
            <a:chExt cx="13401675" cy="2270762"/>
          </a:xfrm>
        </p:grpSpPr>
        <p:sp>
          <p:nvSpPr>
            <p:cNvPr id="18" name="Line Callout 1 (Border and Accent Bar) 3">
              <a:extLst>
                <a:ext uri="{FF2B5EF4-FFF2-40B4-BE49-F238E27FC236}">
                  <a16:creationId xmlns:a16="http://schemas.microsoft.com/office/drawing/2014/main" id="{ECC49FB4-EC30-4130-B52D-7BD26811E218}"/>
                </a:ext>
              </a:extLst>
            </p:cNvPr>
            <p:cNvSpPr/>
            <p:nvPr/>
          </p:nvSpPr>
          <p:spPr>
            <a:xfrm>
              <a:off x="236221" y="88361"/>
              <a:ext cx="12801600" cy="1828802"/>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3">
                      <a:lumMod val="50000"/>
                    </a:schemeClr>
                  </a:solidFill>
                  <a:latin typeface="Arial" panose="020B0604020202020204" pitchFamily="34" charset="0"/>
                  <a:cs typeface="Arial" panose="020B0604020202020204" pitchFamily="34" charset="0"/>
                </a:rPr>
                <a:t>Gợi ý: </a:t>
              </a:r>
              <a:r>
                <a:rPr lang="en-US" sz="4000">
                  <a:solidFill>
                    <a:schemeClr val="accent3">
                      <a:lumMod val="50000"/>
                    </a:schemeClr>
                  </a:solidFill>
                  <a:latin typeface="Arial" panose="020B0604020202020204" pitchFamily="34" charset="0"/>
                  <a:cs typeface="Arial" panose="020B0604020202020204" pitchFamily="34" charset="0"/>
                </a:rPr>
                <a:t>Một số l</a:t>
              </a:r>
              <a:r>
                <a:rPr lang="vi-VN" sz="4000">
                  <a:solidFill>
                    <a:schemeClr val="accent3">
                      <a:lumMod val="50000"/>
                    </a:schemeClr>
                  </a:solidFill>
                  <a:latin typeface="Arial" panose="020B0604020202020204" pitchFamily="34" charset="0"/>
                  <a:cs typeface="Arial" panose="020B0604020202020204" pitchFamily="34" charset="0"/>
                </a:rPr>
                <a:t>ời nói để người thân hài l</a:t>
              </a:r>
              <a:r>
                <a:rPr lang="en-US" sz="4000">
                  <a:solidFill>
                    <a:schemeClr val="accent3">
                      <a:lumMod val="50000"/>
                    </a:schemeClr>
                  </a:solidFill>
                  <a:latin typeface="Arial" panose="020B0604020202020204" pitchFamily="34" charset="0"/>
                  <a:cs typeface="Arial" panose="020B0604020202020204" pitchFamily="34" charset="0"/>
                </a:rPr>
                <a:t>ò</a:t>
              </a:r>
              <a:r>
                <a:rPr lang="vi-VN" sz="4000">
                  <a:solidFill>
                    <a:schemeClr val="accent3">
                      <a:lumMod val="50000"/>
                    </a:schemeClr>
                  </a:solidFill>
                  <a:latin typeface="Arial" panose="020B0604020202020204" pitchFamily="34" charset="0"/>
                  <a:cs typeface="Arial" panose="020B0604020202020204" pitchFamily="34" charset="0"/>
                </a:rPr>
                <a:t>ng</a:t>
              </a:r>
              <a:r>
                <a:rPr lang="en-US" sz="4000">
                  <a:solidFill>
                    <a:schemeClr val="accent3">
                      <a:lumMod val="50000"/>
                    </a:schemeClr>
                  </a:solidFill>
                  <a:latin typeface="Arial" panose="020B0604020202020204" pitchFamily="34" charset="0"/>
                  <a:cs typeface="Arial" panose="020B0604020202020204" pitchFamily="34" charset="0"/>
                </a:rPr>
                <a:t> như:</a:t>
              </a:r>
              <a:endParaRPr lang="en-US" sz="4000" dirty="0">
                <a:solidFill>
                  <a:schemeClr val="accent3">
                    <a:lumMod val="50000"/>
                  </a:schemeClr>
                </a:solidFill>
                <a:latin typeface="Arial" panose="020B0604020202020204" pitchFamily="34" charset="0"/>
                <a:cs typeface="Arial"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E45C9C79-06E7-F9F1-F6D3-FBE139B933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7746" y="-353599"/>
              <a:ext cx="1200150" cy="1200150"/>
            </a:xfrm>
            <a:prstGeom prst="rect">
              <a:avLst/>
            </a:prstGeom>
          </p:spPr>
        </p:pic>
      </p:grpSp>
      <p:sp>
        <p:nvSpPr>
          <p:cNvPr id="2" name="Freeform 2"/>
          <p:cNvSpPr/>
          <p:nvPr/>
        </p:nvSpPr>
        <p:spPr>
          <a:xfrm rot="-1559960">
            <a:off x="16107690" y="115623"/>
            <a:ext cx="2384599" cy="1380382"/>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514838">
            <a:off x="16838296" y="8664243"/>
            <a:ext cx="923383" cy="2217883"/>
          </a:xfrm>
          <a:custGeom>
            <a:avLst/>
            <a:gdLst/>
            <a:ahLst/>
            <a:cxnLst/>
            <a:rect l="l" t="t" r="r" b="b"/>
            <a:pathLst>
              <a:path w="2434001" h="3477145">
                <a:moveTo>
                  <a:pt x="0" y="0"/>
                </a:moveTo>
                <a:lnTo>
                  <a:pt x="2434001" y="0"/>
                </a:lnTo>
                <a:lnTo>
                  <a:pt x="2434001" y="3477145"/>
                </a:lnTo>
                <a:lnTo>
                  <a:pt x="0" y="347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31543163-E8AA-ADD1-CF8A-FD27E8826404}"/>
              </a:ext>
            </a:extLst>
          </p:cNvPr>
          <p:cNvSpPr/>
          <p:nvPr/>
        </p:nvSpPr>
        <p:spPr>
          <a:xfrm>
            <a:off x="762000" y="3238501"/>
            <a:ext cx="8382000" cy="25146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Quan tâm, hỏi han khi người thân có chuyện vui, buồn, khó khăn</a:t>
            </a:r>
          </a:p>
        </p:txBody>
      </p:sp>
      <p:sp>
        <p:nvSpPr>
          <p:cNvPr id="26" name="Rectangle: Rounded Corners 25">
            <a:extLst>
              <a:ext uri="{FF2B5EF4-FFF2-40B4-BE49-F238E27FC236}">
                <a16:creationId xmlns:a16="http://schemas.microsoft.com/office/drawing/2014/main" id="{ED3E7DE6-6D68-ED6A-5ABE-8284BC43FEBF}"/>
              </a:ext>
            </a:extLst>
          </p:cNvPr>
          <p:cNvSpPr/>
          <p:nvPr/>
        </p:nvSpPr>
        <p:spPr>
          <a:xfrm>
            <a:off x="9669238" y="3238501"/>
            <a:ext cx="7856762" cy="25146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Lời nói thể hiện sự tôn trọng người thân</a:t>
            </a:r>
          </a:p>
        </p:txBody>
      </p:sp>
      <p:pic>
        <p:nvPicPr>
          <p:cNvPr id="3" name="Picture 8" descr="Làm thế nào để dạy trẻ sự tôn trọng?">
            <a:extLst>
              <a:ext uri="{FF2B5EF4-FFF2-40B4-BE49-F238E27FC236}">
                <a16:creationId xmlns:a16="http://schemas.microsoft.com/office/drawing/2014/main" id="{C73806B2-7AFA-FA9B-CC6A-CC345E0AB1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6664" y="6166385"/>
            <a:ext cx="5261909" cy="3606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Tuổi mới lớn và những điều teen không bao giờ chia sẻ với bố mẹ">
            <a:extLst>
              <a:ext uri="{FF2B5EF4-FFF2-40B4-BE49-F238E27FC236}">
                <a16:creationId xmlns:a16="http://schemas.microsoft.com/office/drawing/2014/main" id="{49ADDE80-7E19-9478-34F6-D6F47E9F47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0313" y="6166384"/>
            <a:ext cx="5410199" cy="3606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001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035A72D0-486F-3AE3-DBF1-4A8B69CD5924}"/>
              </a:ext>
            </a:extLst>
          </p:cNvPr>
          <p:cNvSpPr/>
          <p:nvPr/>
        </p:nvSpPr>
        <p:spPr>
          <a:xfrm>
            <a:off x="520455" y="3467100"/>
            <a:ext cx="17247090" cy="6264418"/>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1C5"/>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30BED6D-0444-6D07-AE2A-E0638E583F05}"/>
              </a:ext>
            </a:extLst>
          </p:cNvPr>
          <p:cNvSpPr txBox="1"/>
          <p:nvPr/>
        </p:nvSpPr>
        <p:spPr>
          <a:xfrm>
            <a:off x="1014603" y="3848099"/>
            <a:ext cx="8511318" cy="5518242"/>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Chăm sóc người thân bị ốm, mệt.</a:t>
            </a:r>
          </a:p>
          <a:p>
            <a:pPr marL="571500" indent="-571500" algn="just">
              <a:lnSpc>
                <a:spcPct val="150000"/>
              </a:lnSpc>
              <a:buClr>
                <a:schemeClr val="tx1"/>
              </a:buClr>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Giúp đỡ anh chị em.</a:t>
            </a:r>
          </a:p>
          <a:p>
            <a:pPr marL="571500" indent="-571500" algn="just">
              <a:lnSpc>
                <a:spcPct val="150000"/>
              </a:lnSpc>
              <a:buClr>
                <a:schemeClr val="tx1"/>
              </a:buClr>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Chia sẻ công việc gia đình.</a:t>
            </a:r>
          </a:p>
          <a:p>
            <a:pPr marL="571500" indent="-571500" algn="just">
              <a:lnSpc>
                <a:spcPct val="150000"/>
              </a:lnSpc>
              <a:buClr>
                <a:schemeClr val="tx1"/>
              </a:buClr>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Tự nguyện làm thay phần việc thuộc trách nhiệm của thành viên khác khi cần</a:t>
            </a:r>
            <a:r>
              <a:rPr lang="en-US" sz="4000">
                <a:latin typeface="Arial" panose="020B0604020202020204" pitchFamily="34" charset="0"/>
                <a:ea typeface="Calibri" panose="020F0502020204030204" pitchFamily="34" charset="0"/>
                <a:cs typeface="Arial" panose="020B0604020202020204" pitchFamily="34" charset="0"/>
              </a:rPr>
              <a:t>.</a:t>
            </a:r>
            <a:endParaRPr lang="vi-VN" sz="4000">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6EE6E472-E33F-B608-31C0-0307D6A82547}"/>
              </a:ext>
            </a:extLst>
          </p:cNvPr>
          <p:cNvGrpSpPr/>
          <p:nvPr/>
        </p:nvGrpSpPr>
        <p:grpSpPr>
          <a:xfrm>
            <a:off x="381000" y="342122"/>
            <a:ext cx="13401675" cy="2451558"/>
            <a:chOff x="236221" y="-353599"/>
            <a:chExt cx="13401675" cy="2451558"/>
          </a:xfrm>
        </p:grpSpPr>
        <p:sp>
          <p:nvSpPr>
            <p:cNvPr id="18" name="Line Callout 1 (Border and Accent Bar) 3">
              <a:extLst>
                <a:ext uri="{FF2B5EF4-FFF2-40B4-BE49-F238E27FC236}">
                  <a16:creationId xmlns:a16="http://schemas.microsoft.com/office/drawing/2014/main" id="{ECC49FB4-EC30-4130-B52D-7BD26811E218}"/>
                </a:ext>
              </a:extLst>
            </p:cNvPr>
            <p:cNvSpPr/>
            <p:nvPr/>
          </p:nvSpPr>
          <p:spPr>
            <a:xfrm>
              <a:off x="236221" y="88360"/>
              <a:ext cx="12801600" cy="2009599"/>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việc làm </a:t>
              </a:r>
              <a:r>
                <a:rPr lang="vi-VN" sz="4000">
                  <a:solidFill>
                    <a:srgbClr val="C00000"/>
                  </a:solidFill>
                  <a:latin typeface="Arial" panose="020B0604020202020204" pitchFamily="34" charset="0"/>
                  <a:cs typeface="Arial" panose="020B0604020202020204" pitchFamily="34" charset="0"/>
                </a:rPr>
                <a:t>để người thân hài l</a:t>
              </a:r>
              <a:r>
                <a:rPr lang="en-US" sz="4000">
                  <a:solidFill>
                    <a:srgbClr val="C00000"/>
                  </a:solidFill>
                  <a:latin typeface="Arial" panose="020B0604020202020204" pitchFamily="34" charset="0"/>
                  <a:cs typeface="Arial" panose="020B0604020202020204" pitchFamily="34" charset="0"/>
                </a:rPr>
                <a:t>ò</a:t>
              </a:r>
              <a:r>
                <a:rPr lang="vi-VN" sz="4000">
                  <a:solidFill>
                    <a:srgbClr val="C00000"/>
                  </a:solidFill>
                  <a:latin typeface="Arial" panose="020B0604020202020204" pitchFamily="34" charset="0"/>
                  <a:cs typeface="Arial" panose="020B0604020202020204" pitchFamily="34" charset="0"/>
                </a:rPr>
                <a:t>ng</a:t>
              </a:r>
              <a:r>
                <a:rPr lang="en-US" sz="4000">
                  <a:solidFill>
                    <a:srgbClr val="C00000"/>
                  </a:solidFill>
                  <a:latin typeface="Arial" panose="020B0604020202020204" pitchFamily="34" charset="0"/>
                  <a:cs typeface="Arial" panose="020B0604020202020204" pitchFamily="34" charset="0"/>
                </a:rPr>
                <a:t> như:</a:t>
              </a:r>
              <a:endParaRPr lang="en-US" sz="4000" dirty="0">
                <a:solidFill>
                  <a:srgbClr val="C00000"/>
                </a:solidFill>
                <a:latin typeface="Arial" panose="020B0604020202020204" pitchFamily="34" charset="0"/>
                <a:cs typeface="Arial"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E45C9C79-06E7-F9F1-F6D3-FBE139B933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7746" y="-353599"/>
              <a:ext cx="1200150" cy="1200150"/>
            </a:xfrm>
            <a:prstGeom prst="rect">
              <a:avLst/>
            </a:prstGeom>
          </p:spPr>
        </p:pic>
      </p:grpSp>
      <p:sp>
        <p:nvSpPr>
          <p:cNvPr id="2" name="Freeform 2"/>
          <p:cNvSpPr/>
          <p:nvPr/>
        </p:nvSpPr>
        <p:spPr>
          <a:xfrm rot="-1559960">
            <a:off x="16107690" y="115623"/>
            <a:ext cx="2384599" cy="1380382"/>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514838">
            <a:off x="539304" y="8722967"/>
            <a:ext cx="923383" cy="2217883"/>
          </a:xfrm>
          <a:custGeom>
            <a:avLst/>
            <a:gdLst/>
            <a:ahLst/>
            <a:cxnLst/>
            <a:rect l="l" t="t" r="r" b="b"/>
            <a:pathLst>
              <a:path w="2434001" h="3477145">
                <a:moveTo>
                  <a:pt x="0" y="0"/>
                </a:moveTo>
                <a:lnTo>
                  <a:pt x="2434001" y="0"/>
                </a:lnTo>
                <a:lnTo>
                  <a:pt x="2434001" y="3477145"/>
                </a:lnTo>
                <a:lnTo>
                  <a:pt x="0" y="347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6" descr="Phân tích bài thơ mẹ ốm">
            <a:extLst>
              <a:ext uri="{FF2B5EF4-FFF2-40B4-BE49-F238E27FC236}">
                <a16:creationId xmlns:a16="http://schemas.microsoft.com/office/drawing/2014/main" id="{0A2F4CF0-7E92-DB67-E4D7-72922EC22C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7023" y="3956997"/>
            <a:ext cx="3502358" cy="2351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Làm thế nào để ngăn chặn sự ganh đua giữa anh chị em?">
            <a:extLst>
              <a:ext uri="{FF2B5EF4-FFF2-40B4-BE49-F238E27FC236}">
                <a16:creationId xmlns:a16="http://schemas.microsoft.com/office/drawing/2014/main" id="{754F1986-A401-DA6E-C847-F4EA536D1C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68674" y="3956997"/>
            <a:ext cx="3135443" cy="2351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Cha mẹ và con cái cần hiểu đúng về bữa sáng lành mạnh">
            <a:extLst>
              <a:ext uri="{FF2B5EF4-FFF2-40B4-BE49-F238E27FC236}">
                <a16:creationId xmlns:a16="http://schemas.microsoft.com/office/drawing/2014/main" id="{79DF48B8-0417-C595-1916-A36C7CB58A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0068" y="6723194"/>
            <a:ext cx="3502358" cy="2334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ập làm văn lớp 2: Viết 3 - 4 câu kể về một việc làm tốt của em ở nhà hoặc  ở trường - Tin Tức Giáo Dục Học Tập Tiny">
            <a:extLst>
              <a:ext uri="{FF2B5EF4-FFF2-40B4-BE49-F238E27FC236}">
                <a16:creationId xmlns:a16="http://schemas.microsoft.com/office/drawing/2014/main" id="{BA9D4BC5-8BC8-F6C6-07E6-B0325B0AA7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857"/>
          <a:stretch/>
        </p:blipFill>
        <p:spPr bwMode="auto">
          <a:xfrm>
            <a:off x="13664048" y="6723195"/>
            <a:ext cx="3702763" cy="2334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579241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par>
                                <p:cTn id="24" presetID="22" presetClass="entr" presetSubtype="2"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wipe(right)">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wipe(left)">
                                      <p:cBhvr>
                                        <p:cTn id="31" dur="500"/>
                                        <p:tgtEl>
                                          <p:spTgt spid="16">
                                            <p:txEl>
                                              <p:pRg st="2" end="2"/>
                                            </p:txEl>
                                          </p:spTgt>
                                        </p:tgtEl>
                                      </p:cBhvr>
                                    </p:animEffect>
                                  </p:childTnLst>
                                </p:cTn>
                              </p:par>
                              <p:par>
                                <p:cTn id="32" presetID="22" presetClass="entr" presetSubtype="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righ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animEffect transition="in" filter="wipe(left)">
                                      <p:cBhvr>
                                        <p:cTn id="39" dur="500"/>
                                        <p:tgtEl>
                                          <p:spTgt spid="16">
                                            <p:txEl>
                                              <p:pRg st="3" end="3"/>
                                            </p:txEl>
                                          </p:spTgt>
                                        </p:tgtEl>
                                      </p:cBhvr>
                                    </p:animEffect>
                                  </p:childTnLst>
                                </p:cTn>
                              </p:par>
                              <p:par>
                                <p:cTn id="40" presetID="22" presetClass="entr" presetSubtype="2" fill="hold" nodeType="with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wipe(right)">
                                      <p:cBhvr>
                                        <p:cTn id="4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0CBFED-DE00-5233-2A40-BC5683DC93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Xu hướng “tề gia” của phụ nữ hiện đại">
            <a:extLst>
              <a:ext uri="{FF2B5EF4-FFF2-40B4-BE49-F238E27FC236}">
                <a16:creationId xmlns:a16="http://schemas.microsoft.com/office/drawing/2014/main" id="{7772B572-6EF5-5138-2B3F-519D25F4AA71}"/>
              </a:ext>
            </a:extLst>
          </p:cNvPr>
          <p:cNvPicPr>
            <a:picLocks noChangeAspect="1" noChangeArrowheads="1"/>
          </p:cNvPicPr>
          <p:nvPr/>
        </p:nvPicPr>
        <p:blipFill rotWithShape="1">
          <a:blip r:embed="rId2">
            <a:alphaModFix amt="83000"/>
            <a:extLst>
              <a:ext uri="{28A0092B-C50C-407E-A947-70E740481C1C}">
                <a14:useLocalDpi xmlns:a14="http://schemas.microsoft.com/office/drawing/2010/main" val="0"/>
              </a:ext>
            </a:extLst>
          </a:blip>
          <a:srcRect b="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5456EB4-490C-D373-F4DC-A8A2551D18D2}"/>
              </a:ext>
            </a:extLst>
          </p:cNvPr>
          <p:cNvGrpSpPr/>
          <p:nvPr/>
        </p:nvGrpSpPr>
        <p:grpSpPr>
          <a:xfrm>
            <a:off x="0" y="2552700"/>
            <a:ext cx="10820400" cy="5943600"/>
            <a:chOff x="-1" y="3086103"/>
            <a:chExt cx="10820400" cy="5943600"/>
          </a:xfrm>
        </p:grpSpPr>
        <p:sp>
          <p:nvSpPr>
            <p:cNvPr id="8" name="Round Same Side Corner Rectangle 3">
              <a:extLst>
                <a:ext uri="{FF2B5EF4-FFF2-40B4-BE49-F238E27FC236}">
                  <a16:creationId xmlns:a16="http://schemas.microsoft.com/office/drawing/2014/main" id="{4B74E91C-7437-9C07-CB92-54981FCDD2EC}"/>
                </a:ext>
              </a:extLst>
            </p:cNvPr>
            <p:cNvSpPr/>
            <p:nvPr/>
          </p:nvSpPr>
          <p:spPr>
            <a:xfrm rot="5400000">
              <a:off x="2438399" y="647703"/>
              <a:ext cx="5943600" cy="108204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BD278DA-895D-86DD-6775-46909A10E872}"/>
                </a:ext>
              </a:extLst>
            </p:cNvPr>
            <p:cNvSpPr txBox="1"/>
            <p:nvPr/>
          </p:nvSpPr>
          <p:spPr>
            <a:xfrm>
              <a:off x="442911" y="3183366"/>
              <a:ext cx="9934575" cy="5749074"/>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KẾT LUẬN</a:t>
              </a:r>
              <a:endParaRPr lang="en-US" sz="5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Để cuộc sống gia đình ngày càng hạnh phúc, mỗi thành viên có trách nhiệm thể hiện sự quan tâm, chăm sóc, có lời nói, việc làm chủ động để người thân cảm thấy hài lòng và an tâm.</a:t>
              </a:r>
              <a:endParaRPr lang="vi-VN"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7181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4" name="Freeform 4"/>
          <p:cNvSpPr/>
          <p:nvPr/>
        </p:nvSpPr>
        <p:spPr>
          <a:xfrm rot="849916">
            <a:off x="16928993" y="-92359"/>
            <a:ext cx="1695921" cy="2181891"/>
          </a:xfrm>
          <a:custGeom>
            <a:avLst/>
            <a:gdLst/>
            <a:ahLst/>
            <a:cxnLst/>
            <a:rect l="l" t="t" r="r" b="b"/>
            <a:pathLst>
              <a:path w="2394674" h="2530699">
                <a:moveTo>
                  <a:pt x="0" y="0"/>
                </a:moveTo>
                <a:lnTo>
                  <a:pt x="2394673" y="0"/>
                </a:lnTo>
                <a:lnTo>
                  <a:pt x="2394673" y="2530700"/>
                </a:lnTo>
                <a:lnTo>
                  <a:pt x="0" y="253070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64803" y="293736"/>
            <a:ext cx="3070789" cy="1409700"/>
          </a:xfrm>
          <a:custGeom>
            <a:avLst/>
            <a:gdLst/>
            <a:ahLst/>
            <a:cxnLst/>
            <a:rect l="l" t="t" r="r" b="b"/>
            <a:pathLst>
              <a:path w="4684789" h="2594202">
                <a:moveTo>
                  <a:pt x="0" y="0"/>
                </a:moveTo>
                <a:lnTo>
                  <a:pt x="4684789" y="0"/>
                </a:lnTo>
                <a:lnTo>
                  <a:pt x="4684789" y="2594202"/>
                </a:lnTo>
                <a:lnTo>
                  <a:pt x="0" y="25942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Rectangle 11">
            <a:extLst>
              <a:ext uri="{FF2B5EF4-FFF2-40B4-BE49-F238E27FC236}">
                <a16:creationId xmlns:a16="http://schemas.microsoft.com/office/drawing/2014/main" id="{361F9F96-E161-8C52-2A5E-4F9DA6EB702F}"/>
              </a:ext>
            </a:extLst>
          </p:cNvPr>
          <p:cNvSpPr/>
          <p:nvPr/>
        </p:nvSpPr>
        <p:spPr>
          <a:xfrm>
            <a:off x="3116311" y="7505700"/>
            <a:ext cx="12055376" cy="1998176"/>
          </a:xfrm>
          <a:prstGeom prst="rect">
            <a:avLst/>
          </a:prstGeom>
        </p:spPr>
        <p:txBody>
          <a:bodyPr wrap="square">
            <a:spAutoFit/>
          </a:bodyPr>
          <a:lstStyle/>
          <a:p>
            <a:pPr algn="ctr">
              <a:lnSpc>
                <a:spcPct val="150000"/>
              </a:lnSpc>
              <a:spcBef>
                <a:spcPts val="300"/>
              </a:spcBef>
              <a:spcAft>
                <a:spcPts val="300"/>
              </a:spcAft>
            </a:pP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Các</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em</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hãy</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xem</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theo</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dõi</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video ở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trên</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để</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trả</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lời</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các</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hỏi</a:t>
            </a:r>
            <a:endParaRPr lang="en-US" sz="4400" b="1" i="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6" name="Freeform 5">
            <a:extLst>
              <a:ext uri="{FF2B5EF4-FFF2-40B4-BE49-F238E27FC236}">
                <a16:creationId xmlns:a16="http://schemas.microsoft.com/office/drawing/2014/main" id="{AFC01DB8-C5E5-0BE2-2877-CE6261C68D30}"/>
              </a:ext>
            </a:extLst>
          </p:cNvPr>
          <p:cNvSpPr/>
          <p:nvPr/>
        </p:nvSpPr>
        <p:spPr>
          <a:xfrm>
            <a:off x="15310706" y="9718102"/>
            <a:ext cx="2960965" cy="490043"/>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03337A54-3110-3E33-21B8-06B6F58E0F6A}"/>
              </a:ext>
            </a:extLst>
          </p:cNvPr>
          <p:cNvGrpSpPr/>
          <p:nvPr/>
        </p:nvGrpSpPr>
        <p:grpSpPr>
          <a:xfrm>
            <a:off x="5981699" y="-37857"/>
            <a:ext cx="6324600" cy="1590987"/>
            <a:chOff x="5715000" y="-27216"/>
            <a:chExt cx="6324600" cy="1590987"/>
          </a:xfrm>
        </p:grpSpPr>
        <p:sp>
          <p:nvSpPr>
            <p:cNvPr id="18" name="Round Same Side Corner Rectangle 11">
              <a:extLst>
                <a:ext uri="{FF2B5EF4-FFF2-40B4-BE49-F238E27FC236}">
                  <a16:creationId xmlns:a16="http://schemas.microsoft.com/office/drawing/2014/main" id="{205A6114-693D-0590-8691-866D68B3AD55}"/>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CF4E371-A532-3EB4-C54C-BE6CE24AA960}"/>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9" name="Freeform 9"/>
          <p:cNvSpPr/>
          <p:nvPr/>
        </p:nvSpPr>
        <p:spPr>
          <a:xfrm>
            <a:off x="507608" y="1373311"/>
            <a:ext cx="2151772" cy="1444377"/>
          </a:xfrm>
          <a:custGeom>
            <a:avLst/>
            <a:gdLst/>
            <a:ahLst/>
            <a:cxnLst/>
            <a:rect l="l" t="t" r="r" b="b"/>
            <a:pathLst>
              <a:path w="2151772" h="1444377">
                <a:moveTo>
                  <a:pt x="0" y="0"/>
                </a:moveTo>
                <a:lnTo>
                  <a:pt x="2151772" y="0"/>
                </a:lnTo>
                <a:lnTo>
                  <a:pt x="2151772" y="1444377"/>
                </a:lnTo>
                <a:lnTo>
                  <a:pt x="0" y="14443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3" name="Picture 3">
            <a:extLst>
              <a:ext uri="{FF2B5EF4-FFF2-40B4-BE49-F238E27FC236}">
                <a16:creationId xmlns:a16="http://schemas.microsoft.com/office/drawing/2014/main" id="{C44FECBA-0C42-5B26-06BB-BA9CE1D68A42}"/>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14" name="TextBox 20">
            <a:extLst>
              <a:ext uri="{FF2B5EF4-FFF2-40B4-BE49-F238E27FC236}">
                <a16:creationId xmlns:a16="http://schemas.microsoft.com/office/drawing/2014/main" id="{97CC10EE-7580-74B8-F312-7BD1634E1D79}"/>
              </a:ext>
            </a:extLst>
          </p:cNvPr>
          <p:cNvSpPr txBox="1"/>
          <p:nvPr/>
        </p:nvSpPr>
        <p:spPr>
          <a:xfrm>
            <a:off x="2552699" y="3341885"/>
            <a:ext cx="13182599" cy="424949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400" b="1">
                <a:solidFill>
                  <a:prstClr val="white"/>
                </a:solidFill>
                <a:latin typeface="Arial" panose="020B0604020202020204" pitchFamily="34" charset="0"/>
                <a:ea typeface="Calibri" panose="020F0502020204030204" pitchFamily="34" charset="0"/>
                <a:cs typeface="Arial" panose="020B0604020202020204" pitchFamily="34" charset="0"/>
              </a:rPr>
              <a:t>Tìm hiểu cách thể hiện sự tôn trọng và thuyết phục người thân</a:t>
            </a:r>
            <a:endPar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Freeform 6">
            <a:extLst>
              <a:ext uri="{FF2B5EF4-FFF2-40B4-BE49-F238E27FC236}">
                <a16:creationId xmlns:a16="http://schemas.microsoft.com/office/drawing/2014/main" id="{B23EB36B-BFDD-F221-DB28-F70D1F21B710}"/>
              </a:ext>
            </a:extLst>
          </p:cNvPr>
          <p:cNvSpPr/>
          <p:nvPr/>
        </p:nvSpPr>
        <p:spPr>
          <a:xfrm rot="-3220931">
            <a:off x="872316" y="7964298"/>
            <a:ext cx="1860051" cy="1846524"/>
          </a:xfrm>
          <a:custGeom>
            <a:avLst/>
            <a:gdLst/>
            <a:ahLst/>
            <a:cxnLst/>
            <a:rect l="l" t="t" r="r" b="b"/>
            <a:pathLst>
              <a:path w="1860051" h="1846524">
                <a:moveTo>
                  <a:pt x="0" y="0"/>
                </a:moveTo>
                <a:lnTo>
                  <a:pt x="1860052" y="0"/>
                </a:lnTo>
                <a:lnTo>
                  <a:pt x="1860052" y="1846523"/>
                </a:lnTo>
                <a:lnTo>
                  <a:pt x="0" y="18465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a:off x="13314483" y="8367815"/>
            <a:ext cx="4613033" cy="738085"/>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2"/>
          <p:cNvSpPr/>
          <p:nvPr/>
        </p:nvSpPr>
        <p:spPr>
          <a:xfrm rot="10630070">
            <a:off x="15323811" y="1215934"/>
            <a:ext cx="2775171" cy="1753616"/>
          </a:xfrm>
          <a:custGeom>
            <a:avLst/>
            <a:gdLst/>
            <a:ahLst/>
            <a:cxnLst/>
            <a:rect l="l" t="t" r="r" b="b"/>
            <a:pathLst>
              <a:path w="12411628" h="6438532">
                <a:moveTo>
                  <a:pt x="0" y="0"/>
                </a:moveTo>
                <a:lnTo>
                  <a:pt x="12411628" y="0"/>
                </a:lnTo>
                <a:lnTo>
                  <a:pt x="12411628" y="6438532"/>
                </a:lnTo>
                <a:lnTo>
                  <a:pt x="0" y="64385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99572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7" name="Freeform 7"/>
          <p:cNvSpPr/>
          <p:nvPr/>
        </p:nvSpPr>
        <p:spPr>
          <a:xfrm rot="-1741175">
            <a:off x="-523491" y="8387641"/>
            <a:ext cx="2402958" cy="1961935"/>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6357644" y="0"/>
            <a:ext cx="1892256" cy="1638300"/>
          </a:xfrm>
          <a:custGeom>
            <a:avLst/>
            <a:gdLst/>
            <a:ahLst/>
            <a:cxnLst/>
            <a:rect l="l" t="t" r="r" b="b"/>
            <a:pathLst>
              <a:path w="4684789" h="2594202">
                <a:moveTo>
                  <a:pt x="0" y="0"/>
                </a:moveTo>
                <a:lnTo>
                  <a:pt x="4684790" y="0"/>
                </a:lnTo>
                <a:lnTo>
                  <a:pt x="4684790" y="2594202"/>
                </a:lnTo>
                <a:lnTo>
                  <a:pt x="0" y="25942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62917158-8AE0-A599-DE21-D71F9C009F42}"/>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5">
            <a:extLst>
              <a:ext uri="{FF2B5EF4-FFF2-40B4-BE49-F238E27FC236}">
                <a16:creationId xmlns:a16="http://schemas.microsoft.com/office/drawing/2014/main" id="{30723C10-8188-A77B-5073-C9D08B7AA27C}"/>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AA41B34-0220-146F-8924-41F080AE5F2C}"/>
              </a:ext>
            </a:extLst>
          </p:cNvPr>
          <p:cNvSpPr txBox="1"/>
          <p:nvPr/>
        </p:nvSpPr>
        <p:spPr>
          <a:xfrm>
            <a:off x="1812633" y="639212"/>
            <a:ext cx="1498277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cách thể hiện sự tôn trọng và thuyết phục người thân của nhân vật trong tình huống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061E5F03-7A9E-B61B-524D-CE613D9914F6}"/>
              </a:ext>
            </a:extLst>
          </p:cNvPr>
          <p:cNvGrpSpPr/>
          <p:nvPr/>
        </p:nvGrpSpPr>
        <p:grpSpPr>
          <a:xfrm>
            <a:off x="677988" y="2275112"/>
            <a:ext cx="10254452" cy="6025096"/>
            <a:chOff x="-83807" y="1979532"/>
            <a:chExt cx="10254452" cy="6025096"/>
          </a:xfrm>
        </p:grpSpPr>
        <p:grpSp>
          <p:nvGrpSpPr>
            <p:cNvPr id="19" name="Group 18">
              <a:extLst>
                <a:ext uri="{FF2B5EF4-FFF2-40B4-BE49-F238E27FC236}">
                  <a16:creationId xmlns:a16="http://schemas.microsoft.com/office/drawing/2014/main" id="{68C8280B-8A14-9183-CAAF-23DBFD21A84B}"/>
                </a:ext>
              </a:extLst>
            </p:cNvPr>
            <p:cNvGrpSpPr/>
            <p:nvPr/>
          </p:nvGrpSpPr>
          <p:grpSpPr>
            <a:xfrm>
              <a:off x="585174" y="3010547"/>
              <a:ext cx="9585471" cy="4994081"/>
              <a:chOff x="585174" y="3010547"/>
              <a:chExt cx="9585471" cy="4994081"/>
            </a:xfrm>
          </p:grpSpPr>
          <p:sp>
            <p:nvSpPr>
              <p:cNvPr id="21" name="Freeform 3">
                <a:extLst>
                  <a:ext uri="{FF2B5EF4-FFF2-40B4-BE49-F238E27FC236}">
                    <a16:creationId xmlns:a16="http://schemas.microsoft.com/office/drawing/2014/main" id="{052AAD6D-C7AB-CCC7-33EA-51BC3E396A58}"/>
                  </a:ext>
                </a:extLst>
              </p:cNvPr>
              <p:cNvSpPr/>
              <p:nvPr/>
            </p:nvSpPr>
            <p:spPr>
              <a:xfrm>
                <a:off x="585174" y="3010547"/>
                <a:ext cx="9585471" cy="4994081"/>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F9097A9-82DE-A0E3-20CE-DC1550D72101}"/>
                  </a:ext>
                </a:extLst>
              </p:cNvPr>
              <p:cNvSpPr txBox="1"/>
              <p:nvPr/>
            </p:nvSpPr>
            <p:spPr>
              <a:xfrm>
                <a:off x="1034509" y="3187047"/>
                <a:ext cx="8643096" cy="4641079"/>
              </a:xfrm>
              <a:prstGeom prst="rect">
                <a:avLst/>
              </a:prstGeom>
              <a:noFill/>
            </p:spPr>
            <p:txBody>
              <a:bodyPr wrap="square">
                <a:spAutoFit/>
              </a:bodyPr>
              <a:lstStyle/>
              <a:p>
                <a:pPr algn="ctr">
                  <a:lnSpc>
                    <a:spcPct val="150000"/>
                  </a:lnSpc>
                </a:pPr>
                <a:r>
                  <a:rPr lang="en-US" sz="4200" b="1">
                    <a:latin typeface="Arial" panose="020B0604020202020204" pitchFamily="34" charset="0"/>
                    <a:ea typeface="Calibri" panose="020F0502020204030204" pitchFamily="34" charset="0"/>
                    <a:cs typeface="Arial" panose="020B0604020202020204" pitchFamily="34" charset="0"/>
                  </a:rPr>
                  <a:t>HOẠT ĐỘNG NHÓM ĐÔI</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tình huống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tr.38)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thảo luận với bạn để</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trả lời câu hỏi: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Hưng đã thể hiện sự tôn trọng và thuyết phục bố mẹ như thế nào?</a:t>
                </a:r>
                <a:endParaRPr lang="en-US" sz="4000" dirty="0">
                  <a:solidFill>
                    <a:srgbClr val="FF0000"/>
                  </a:solidFill>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5EFC98D7-D00E-3050-BCDE-20CB2260B510}"/>
                </a:ext>
              </a:extLst>
            </p:cNvPr>
            <p:cNvPicPr>
              <a:picLocks noChangeAspect="1"/>
            </p:cNvPicPr>
            <p:nvPr/>
          </p:nvPicPr>
          <p:blipFill rotWithShape="1">
            <a:blip r:embed="rId8">
              <a:extLst>
                <a:ext uri="{28A0092B-C50C-407E-A947-70E740481C1C}">
                  <a14:useLocalDpi xmlns:a14="http://schemas.microsoft.com/office/drawing/2010/main" val="0"/>
                </a:ext>
              </a:extLst>
            </a:blip>
            <a:srcRect t="5850" r="65971" b="41170"/>
            <a:stretch/>
          </p:blipFill>
          <p:spPr>
            <a:xfrm rot="20608254">
              <a:off x="-83807" y="1979532"/>
              <a:ext cx="1337957" cy="1712585"/>
            </a:xfrm>
            <a:prstGeom prst="rect">
              <a:avLst/>
            </a:prstGeom>
          </p:spPr>
        </p:pic>
      </p:grpSp>
      <p:pic>
        <p:nvPicPr>
          <p:cNvPr id="2" name="Picture 10">
            <a:extLst>
              <a:ext uri="{FF2B5EF4-FFF2-40B4-BE49-F238E27FC236}">
                <a16:creationId xmlns:a16="http://schemas.microsoft.com/office/drawing/2014/main" id="{7EF13D4A-FD52-B05D-4D06-3AA66FC442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676555" y="6199414"/>
            <a:ext cx="5111553" cy="4114800"/>
          </a:xfrm>
          <a:prstGeom prst="rect">
            <a:avLst/>
          </a:prstGeom>
        </p:spPr>
      </p:pic>
    </p:spTree>
    <p:extLst>
      <p:ext uri="{BB962C8B-B14F-4D97-AF65-F5344CB8AC3E}">
        <p14:creationId xmlns:p14="http://schemas.microsoft.com/office/powerpoint/2010/main" val="29068225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6BF4702-B2B9-4D25-0521-65BACEAEC534}"/>
              </a:ext>
            </a:extLst>
          </p:cNvPr>
          <p:cNvGrpSpPr/>
          <p:nvPr/>
        </p:nvGrpSpPr>
        <p:grpSpPr>
          <a:xfrm>
            <a:off x="413656" y="247030"/>
            <a:ext cx="17460686" cy="9792939"/>
            <a:chOff x="413656" y="288627"/>
            <a:chExt cx="17460686" cy="9792939"/>
          </a:xfrm>
        </p:grpSpPr>
        <p:grpSp>
          <p:nvGrpSpPr>
            <p:cNvPr id="5" name="Group 4">
              <a:extLst>
                <a:ext uri="{FF2B5EF4-FFF2-40B4-BE49-F238E27FC236}">
                  <a16:creationId xmlns:a16="http://schemas.microsoft.com/office/drawing/2014/main" id="{7C87B1E2-AD4C-EAA6-F14B-C650580363A5}"/>
                </a:ext>
              </a:extLst>
            </p:cNvPr>
            <p:cNvGrpSpPr/>
            <p:nvPr/>
          </p:nvGrpSpPr>
          <p:grpSpPr>
            <a:xfrm>
              <a:off x="413656" y="288627"/>
              <a:ext cx="17460686" cy="9792939"/>
              <a:chOff x="-278599" y="1146641"/>
              <a:chExt cx="17460686" cy="8457314"/>
            </a:xfrm>
          </p:grpSpPr>
          <p:sp>
            <p:nvSpPr>
              <p:cNvPr id="6" name="Rectangle 5">
                <a:extLst>
                  <a:ext uri="{FF2B5EF4-FFF2-40B4-BE49-F238E27FC236}">
                    <a16:creationId xmlns:a16="http://schemas.microsoft.com/office/drawing/2014/main" id="{DBCAE225-849D-4056-D657-E051651B798A}"/>
                  </a:ext>
                </a:extLst>
              </p:cNvPr>
              <p:cNvSpPr/>
              <p:nvPr/>
            </p:nvSpPr>
            <p:spPr>
              <a:xfrm>
                <a:off x="-278598" y="1522549"/>
                <a:ext cx="17460685" cy="8081406"/>
              </a:xfrm>
              <a:prstGeom prst="rect">
                <a:avLst/>
              </a:prstGeom>
              <a:solidFill>
                <a:schemeClr val="accent3">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7" name="Rectangle: Top Corners One Rounded and One Snipped 6">
                <a:extLst>
                  <a:ext uri="{FF2B5EF4-FFF2-40B4-BE49-F238E27FC236}">
                    <a16:creationId xmlns:a16="http://schemas.microsoft.com/office/drawing/2014/main" id="{465EA3BE-BDAC-66C7-52A1-DDD0A8019F99}"/>
                  </a:ext>
                </a:extLst>
              </p:cNvPr>
              <p:cNvSpPr/>
              <p:nvPr/>
            </p:nvSpPr>
            <p:spPr>
              <a:xfrm flipH="1">
                <a:off x="-278599" y="1146641"/>
                <a:ext cx="4088969" cy="694906"/>
              </a:xfrm>
              <a:prstGeom prst="snip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cs typeface="Arial" panose="020B0604020202020204" pitchFamily="34" charset="0"/>
                  </a:rPr>
                  <a:t>Tình huống</a:t>
                </a:r>
              </a:p>
            </p:txBody>
          </p:sp>
        </p:grpSp>
        <p:pic>
          <p:nvPicPr>
            <p:cNvPr id="9" name="Picture 8" descr="A cartoon of a family sitting on a couch&#10;&#10;Description automatically generated">
              <a:extLst>
                <a:ext uri="{FF2B5EF4-FFF2-40B4-BE49-F238E27FC236}">
                  <a16:creationId xmlns:a16="http://schemas.microsoft.com/office/drawing/2014/main" id="{D357F9C3-8570-FB52-6B27-1DCCD90B7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6639" y="6078994"/>
              <a:ext cx="9754722" cy="4002572"/>
            </a:xfrm>
            <a:prstGeom prst="rect">
              <a:avLst/>
            </a:prstGeom>
          </p:spPr>
        </p:pic>
        <p:sp>
          <p:nvSpPr>
            <p:cNvPr id="10" name="TextBox 9">
              <a:extLst>
                <a:ext uri="{FF2B5EF4-FFF2-40B4-BE49-F238E27FC236}">
                  <a16:creationId xmlns:a16="http://schemas.microsoft.com/office/drawing/2014/main" id="{7233F57C-58C7-0BDD-7667-45197FC24EA3}"/>
                </a:ext>
              </a:extLst>
            </p:cNvPr>
            <p:cNvSpPr txBox="1"/>
            <p:nvPr/>
          </p:nvSpPr>
          <p:spPr>
            <a:xfrm>
              <a:off x="914398" y="1205195"/>
              <a:ext cx="16459201" cy="4761881"/>
            </a:xfrm>
            <a:prstGeom prst="rect">
              <a:avLst/>
            </a:prstGeom>
          </p:spPr>
          <p:txBody>
            <a:bodyPr wrap="square" lIns="0" tIns="0" rIns="0" bIns="0" rtlCol="0" anchor="t">
              <a:spAutoFit/>
            </a:bodyPr>
            <a:lstStyle/>
            <a:p>
              <a:pPr algn="just">
                <a:lnSpc>
                  <a:spcPct val="150000"/>
                </a:lnSpc>
              </a:pPr>
              <a:r>
                <a:rPr lang="en-US" sz="3000">
                  <a:latin typeface="Arial" panose="020B0604020202020204" pitchFamily="34" charset="0"/>
                  <a:cs typeface="Arial" panose="020B0604020202020204" pitchFamily="34" charset="0"/>
                </a:rPr>
                <a:t>Hưng rất thích chơi bóng rổ và muốn tham gia câu lạc bộ bóng rổ của trường nhưng bố mẹ không đồng ý với lí do gần cuối cấp rồi, nên tập trung vào việc học để tạo đà năm sau thi chuyển cấp. Sau khi lắng nghe, Hưng lễ phép nói: “Con cảm ơn bố mẹ đã quan tâm và lo lắng cho việc học của con. Nhưng con nghĩ việc tham gia câu lạc bộ bóng rổ của trường sẽ giúp ích cho con về nhiều mặt: Con được giao lưu và học hỏi với các bạn trong câu lạc bộ, rèn được tính kiên trì, cố gắng đạt được mục tiêu, sức khỏe dẻo dai hơn. Hơn nữa, đây cũng là môn thể thao con thích, nếu được tham gia thì tâm trạng con cũng sẽ phấn chấn hơn, vì thế học tập tốt hơn”.</a:t>
              </a:r>
              <a:endParaRPr lang="vi-VN" sz="3000" i="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42012352"/>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8" name="Freeform 8"/>
          <p:cNvSpPr/>
          <p:nvPr/>
        </p:nvSpPr>
        <p:spPr>
          <a:xfrm rot="3700715">
            <a:off x="16191142" y="2027955"/>
            <a:ext cx="2010646" cy="1292090"/>
          </a:xfrm>
          <a:custGeom>
            <a:avLst/>
            <a:gdLst/>
            <a:ahLst/>
            <a:cxnLst/>
            <a:rect l="l" t="t" r="r" b="b"/>
            <a:pathLst>
              <a:path w="1543129" h="1035825">
                <a:moveTo>
                  <a:pt x="0" y="0"/>
                </a:moveTo>
                <a:lnTo>
                  <a:pt x="1543129" y="0"/>
                </a:lnTo>
                <a:lnTo>
                  <a:pt x="1543129" y="1035825"/>
                </a:lnTo>
                <a:lnTo>
                  <a:pt x="0" y="1035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3">
            <a:extLst>
              <a:ext uri="{FF2B5EF4-FFF2-40B4-BE49-F238E27FC236}">
                <a16:creationId xmlns:a16="http://schemas.microsoft.com/office/drawing/2014/main" id="{5C2D05C1-20CF-688A-C792-CBCA22D77B90}"/>
              </a:ext>
            </a:extLst>
          </p:cNvPr>
          <p:cNvSpPr/>
          <p:nvPr/>
        </p:nvSpPr>
        <p:spPr>
          <a:xfrm>
            <a:off x="980777" y="2846251"/>
            <a:ext cx="16487056" cy="618344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B67516C9-E090-3A68-F076-1EA616FCD513}"/>
              </a:ext>
            </a:extLst>
          </p:cNvPr>
          <p:cNvSpPr txBox="1"/>
          <p:nvPr/>
        </p:nvSpPr>
        <p:spPr>
          <a:xfrm>
            <a:off x="6442269" y="3410746"/>
            <a:ext cx="10482826"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Hưng luôn lễ phép với bố mẹ kể cả khi bố mẹ không đồng ý cho Hưng tham gia câu lạc bộ, sau đó Hưng đã giải thích cho họ những lợi ích của nó và cũng sẽ không ảnh hưởng tới việc học và bạn đã thuyết phục được bố mẹ.</a:t>
            </a:r>
          </a:p>
        </p:txBody>
      </p:sp>
      <p:grpSp>
        <p:nvGrpSpPr>
          <p:cNvPr id="12" name="Group 11">
            <a:extLst>
              <a:ext uri="{FF2B5EF4-FFF2-40B4-BE49-F238E27FC236}">
                <a16:creationId xmlns:a16="http://schemas.microsoft.com/office/drawing/2014/main" id="{97D7CF1E-10C2-7728-8F83-366916E2BA22}"/>
              </a:ext>
            </a:extLst>
          </p:cNvPr>
          <p:cNvGrpSpPr/>
          <p:nvPr/>
        </p:nvGrpSpPr>
        <p:grpSpPr>
          <a:xfrm>
            <a:off x="-1981202" y="800667"/>
            <a:ext cx="11582400" cy="1363710"/>
            <a:chOff x="3467284" y="414578"/>
            <a:chExt cx="11582400" cy="1363710"/>
          </a:xfrm>
        </p:grpSpPr>
        <p:grpSp>
          <p:nvGrpSpPr>
            <p:cNvPr id="13" name="Group 18">
              <a:extLst>
                <a:ext uri="{FF2B5EF4-FFF2-40B4-BE49-F238E27FC236}">
                  <a16:creationId xmlns:a16="http://schemas.microsoft.com/office/drawing/2014/main" id="{299E2A59-6AC8-BDA7-D865-526953B7BF3F}"/>
                </a:ext>
              </a:extLst>
            </p:cNvPr>
            <p:cNvGrpSpPr/>
            <p:nvPr/>
          </p:nvGrpSpPr>
          <p:grpSpPr>
            <a:xfrm>
              <a:off x="3467284" y="414578"/>
              <a:ext cx="11582400" cy="1363710"/>
              <a:chOff x="0" y="0"/>
              <a:chExt cx="3160916" cy="406400"/>
            </a:xfrm>
          </p:grpSpPr>
          <p:sp>
            <p:nvSpPr>
              <p:cNvPr id="15" name="Freeform 19">
                <a:extLst>
                  <a:ext uri="{FF2B5EF4-FFF2-40B4-BE49-F238E27FC236}">
                    <a16:creationId xmlns:a16="http://schemas.microsoft.com/office/drawing/2014/main" id="{E6E8FA80-69CC-E023-EE4E-8D95B7EA937D}"/>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D6B44CA-2FB9-14EF-3672-F34FEB13764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587EE8F8-02E1-3310-2DD5-65F3CD4236C2}"/>
                </a:ext>
              </a:extLst>
            </p:cNvPr>
            <p:cNvSpPr txBox="1"/>
            <p:nvPr/>
          </p:nvSpPr>
          <p:spPr>
            <a:xfrm>
              <a:off x="5628500" y="680932"/>
              <a:ext cx="7148064"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CÂU TRẢ LỜI</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17" name="Picture 16" descr="Icon&#10;&#10;Description automatically generated">
            <a:extLst>
              <a:ext uri="{FF2B5EF4-FFF2-40B4-BE49-F238E27FC236}">
                <a16:creationId xmlns:a16="http://schemas.microsoft.com/office/drawing/2014/main" id="{27DF8DA9-6943-CCB7-11EB-F3ED07009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3067" y="8129638"/>
            <a:ext cx="1547504" cy="1547504"/>
          </a:xfrm>
          <a:prstGeom prst="rect">
            <a:avLst/>
          </a:prstGeom>
        </p:spPr>
      </p:pic>
      <p:sp>
        <p:nvSpPr>
          <p:cNvPr id="5" name="Freeform 5"/>
          <p:cNvSpPr/>
          <p:nvPr/>
        </p:nvSpPr>
        <p:spPr>
          <a:xfrm>
            <a:off x="476650" y="8414561"/>
            <a:ext cx="1910443" cy="827189"/>
          </a:xfrm>
          <a:custGeom>
            <a:avLst/>
            <a:gdLst/>
            <a:ahLst/>
            <a:cxnLst/>
            <a:rect l="l" t="t" r="r" b="b"/>
            <a:pathLst>
              <a:path w="3147589" h="2030195">
                <a:moveTo>
                  <a:pt x="0" y="0"/>
                </a:moveTo>
                <a:lnTo>
                  <a:pt x="3147588" y="0"/>
                </a:lnTo>
                <a:lnTo>
                  <a:pt x="3147588" y="2030194"/>
                </a:lnTo>
                <a:lnTo>
                  <a:pt x="0" y="2030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45118FF-9883-FAE8-049C-F8F289366004}"/>
              </a:ext>
            </a:extLst>
          </p:cNvPr>
          <p:cNvGrpSpPr/>
          <p:nvPr/>
        </p:nvGrpSpPr>
        <p:grpSpPr>
          <a:xfrm>
            <a:off x="1720461" y="4039253"/>
            <a:ext cx="4179071" cy="3671134"/>
            <a:chOff x="1720461" y="4039253"/>
            <a:chExt cx="4179071" cy="3671134"/>
          </a:xfrm>
        </p:grpSpPr>
        <p:grpSp>
          <p:nvGrpSpPr>
            <p:cNvPr id="20" name="Group 8">
              <a:extLst>
                <a:ext uri="{FF2B5EF4-FFF2-40B4-BE49-F238E27FC236}">
                  <a16:creationId xmlns:a16="http://schemas.microsoft.com/office/drawing/2014/main" id="{09A743BB-3C94-2B3B-7C9A-D4F8A6FF38A3}"/>
                </a:ext>
              </a:extLst>
            </p:cNvPr>
            <p:cNvGrpSpPr/>
            <p:nvPr/>
          </p:nvGrpSpPr>
          <p:grpSpPr>
            <a:xfrm>
              <a:off x="1720461" y="4039253"/>
              <a:ext cx="4179071" cy="3671134"/>
              <a:chOff x="0" y="0"/>
              <a:chExt cx="1100661" cy="893945"/>
            </a:xfrm>
          </p:grpSpPr>
          <p:sp>
            <p:nvSpPr>
              <p:cNvPr id="22" name="Freeform 9">
                <a:extLst>
                  <a:ext uri="{FF2B5EF4-FFF2-40B4-BE49-F238E27FC236}">
                    <a16:creationId xmlns:a16="http://schemas.microsoft.com/office/drawing/2014/main" id="{56C49011-E4AC-D20B-3E7C-10AB7532CA62}"/>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3" name="TextBox 10">
                <a:extLst>
                  <a:ext uri="{FF2B5EF4-FFF2-40B4-BE49-F238E27FC236}">
                    <a16:creationId xmlns:a16="http://schemas.microsoft.com/office/drawing/2014/main" id="{C30BB1CD-171C-D7BB-BB1F-76AE06CB872F}"/>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4" name="Picture 11">
              <a:extLst>
                <a:ext uri="{FF2B5EF4-FFF2-40B4-BE49-F238E27FC236}">
                  <a16:creationId xmlns:a16="http://schemas.microsoft.com/office/drawing/2014/main" id="{5940CC7D-AC3A-CDE0-01E2-3B531628F15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54764" y="4114098"/>
              <a:ext cx="1710463" cy="3471419"/>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EAEA"/>
        </a:solidFill>
        <a:effectLst/>
      </p:bgPr>
    </p:bg>
    <p:spTree>
      <p:nvGrpSpPr>
        <p:cNvPr id="1" name=""/>
        <p:cNvGrpSpPr/>
        <p:nvPr/>
      </p:nvGrpSpPr>
      <p:grpSpPr>
        <a:xfrm>
          <a:off x="0" y="0"/>
          <a:ext cx="0" cy="0"/>
          <a:chOff x="0" y="0"/>
          <a:chExt cx="0" cy="0"/>
        </a:xfrm>
      </p:grpSpPr>
      <p:sp>
        <p:nvSpPr>
          <p:cNvPr id="2" name="Freeform 2"/>
          <p:cNvSpPr/>
          <p:nvPr/>
        </p:nvSpPr>
        <p:spPr>
          <a:xfrm>
            <a:off x="-32657" y="0"/>
            <a:ext cx="1990377" cy="1181100"/>
          </a:xfrm>
          <a:custGeom>
            <a:avLst/>
            <a:gdLst/>
            <a:ahLst/>
            <a:cxnLst/>
            <a:rect l="l" t="t" r="r" b="b"/>
            <a:pathLst>
              <a:path w="4684789" h="2594202">
                <a:moveTo>
                  <a:pt x="0" y="0"/>
                </a:moveTo>
                <a:lnTo>
                  <a:pt x="4684789" y="0"/>
                </a:lnTo>
                <a:lnTo>
                  <a:pt x="4684789" y="2594202"/>
                </a:lnTo>
                <a:lnTo>
                  <a:pt x="0" y="25942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6687800" y="-114300"/>
            <a:ext cx="1600200" cy="998339"/>
          </a:xfrm>
          <a:custGeom>
            <a:avLst/>
            <a:gdLst/>
            <a:ahLst/>
            <a:cxnLst/>
            <a:rect l="l" t="t" r="r" b="b"/>
            <a:pathLst>
              <a:path w="9982609" h="4504652">
                <a:moveTo>
                  <a:pt x="0" y="0"/>
                </a:moveTo>
                <a:lnTo>
                  <a:pt x="9982609" y="0"/>
                </a:lnTo>
                <a:lnTo>
                  <a:pt x="9982609" y="4504652"/>
                </a:lnTo>
                <a:lnTo>
                  <a:pt x="0" y="45046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65314" y="8943234"/>
            <a:ext cx="1451574" cy="1343765"/>
          </a:xfrm>
          <a:custGeom>
            <a:avLst/>
            <a:gdLst/>
            <a:ahLst/>
            <a:cxnLst/>
            <a:rect l="l" t="t" r="r" b="b"/>
            <a:pathLst>
              <a:path w="2344290" h="2180190">
                <a:moveTo>
                  <a:pt x="0" y="0"/>
                </a:moveTo>
                <a:lnTo>
                  <a:pt x="2344290" y="0"/>
                </a:lnTo>
                <a:lnTo>
                  <a:pt x="2344290" y="2180189"/>
                </a:lnTo>
                <a:lnTo>
                  <a:pt x="0" y="21801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F81DE9CF-3F5A-5863-29AC-8D5CCD4FB50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32B116F-5A65-1263-810C-23C88FBB1F41}"/>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C3810BE8-4E8E-735A-4565-CCDAAFBC09CD}"/>
              </a:ext>
            </a:extLst>
          </p:cNvPr>
          <p:cNvSpPr txBox="1"/>
          <p:nvPr/>
        </p:nvSpPr>
        <p:spPr>
          <a:xfrm>
            <a:off x="1140564" y="598901"/>
            <a:ext cx="16006872" cy="1998176"/>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ea typeface="Calibri" panose="020F0502020204030204" pitchFamily="34" charset="0"/>
                <a:cs typeface="Arial" panose="020B0604020202020204" pitchFamily="34" charset="0"/>
              </a:rPr>
              <a:t>Nhiệm vụ 2: Thảo luận cách thể hiện sự tôn trọng ý kiến khác nhau của các thành viên trong gia đình</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FA4E16B6-34B5-6BA4-BC19-E27983404DC4}"/>
              </a:ext>
            </a:extLst>
          </p:cNvPr>
          <p:cNvGrpSpPr/>
          <p:nvPr/>
        </p:nvGrpSpPr>
        <p:grpSpPr>
          <a:xfrm>
            <a:off x="1563318" y="2964479"/>
            <a:ext cx="9067800" cy="6492667"/>
            <a:chOff x="1143001" y="2183246"/>
            <a:chExt cx="9067800" cy="6492667"/>
          </a:xfrm>
        </p:grpSpPr>
        <p:sp>
          <p:nvSpPr>
            <p:cNvPr id="24" name="Freeform 5">
              <a:extLst>
                <a:ext uri="{FF2B5EF4-FFF2-40B4-BE49-F238E27FC236}">
                  <a16:creationId xmlns:a16="http://schemas.microsoft.com/office/drawing/2014/main" id="{A0B9E26B-A28C-ACE5-314E-9144BE6279CF}"/>
                </a:ext>
              </a:extLst>
            </p:cNvPr>
            <p:cNvSpPr/>
            <p:nvPr/>
          </p:nvSpPr>
          <p:spPr>
            <a:xfrm>
              <a:off x="1143001" y="2748462"/>
              <a:ext cx="9067800" cy="5927451"/>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63264721-F66C-DF39-0675-87D171D40AAC}"/>
                </a:ext>
              </a:extLst>
            </p:cNvPr>
            <p:cNvGrpSpPr/>
            <p:nvPr/>
          </p:nvGrpSpPr>
          <p:grpSpPr>
            <a:xfrm>
              <a:off x="2034533" y="2183246"/>
              <a:ext cx="7276528" cy="1130432"/>
              <a:chOff x="5488010" y="684673"/>
              <a:chExt cx="7276528" cy="1130432"/>
            </a:xfrm>
          </p:grpSpPr>
          <p:pic>
            <p:nvPicPr>
              <p:cNvPr id="27" name="Picture 9">
                <a:extLst>
                  <a:ext uri="{FF2B5EF4-FFF2-40B4-BE49-F238E27FC236}">
                    <a16:creationId xmlns:a16="http://schemas.microsoft.com/office/drawing/2014/main" id="{90673B59-CC06-8560-FE15-F33580F773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55871" y="684673"/>
                <a:ext cx="6816052" cy="1130432"/>
              </a:xfrm>
              <a:prstGeom prst="rect">
                <a:avLst/>
              </a:prstGeom>
            </p:spPr>
          </p:pic>
          <p:sp>
            <p:nvSpPr>
              <p:cNvPr id="28" name="TextBox 27">
                <a:extLst>
                  <a:ext uri="{FF2B5EF4-FFF2-40B4-BE49-F238E27FC236}">
                    <a16:creationId xmlns:a16="http://schemas.microsoft.com/office/drawing/2014/main" id="{AF41195A-952E-EAB2-E138-9AB7100298B0}"/>
                  </a:ext>
                </a:extLst>
              </p:cNvPr>
              <p:cNvSpPr txBox="1"/>
              <p:nvPr/>
            </p:nvSpPr>
            <p:spPr>
              <a:xfrm>
                <a:off x="5488010" y="839701"/>
                <a:ext cx="727652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Hoạt</a:t>
                </a:r>
                <a:r>
                  <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nhóm</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TextBox 25">
              <a:extLst>
                <a:ext uri="{FF2B5EF4-FFF2-40B4-BE49-F238E27FC236}">
                  <a16:creationId xmlns:a16="http://schemas.microsoft.com/office/drawing/2014/main" id="{6CAAC2A6-D5CD-443E-CEAA-3909B5A6F1B4}"/>
                </a:ext>
              </a:extLst>
            </p:cNvPr>
            <p:cNvSpPr txBox="1"/>
            <p:nvPr/>
          </p:nvSpPr>
          <p:spPr>
            <a:xfrm>
              <a:off x="1663203" y="3578968"/>
              <a:ext cx="8019187"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các nhóm, dựa vào gợi ý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(Mục 2, SGK – tr.39)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thảo luận với nhau về cách thể hiện sự tôn trọng ý kiến khác nhau của các thành viên trong gia đình.</a:t>
              </a:r>
              <a:endPar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9" name="Picture 11">
            <a:extLst>
              <a:ext uri="{FF2B5EF4-FFF2-40B4-BE49-F238E27FC236}">
                <a16:creationId xmlns:a16="http://schemas.microsoft.com/office/drawing/2014/main" id="{B113C784-3718-AD43-6A1D-689E34648EE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02707" y="5905500"/>
            <a:ext cx="5251924" cy="4667648"/>
          </a:xfrm>
          <a:prstGeom prst="rect">
            <a:avLst/>
          </a:prstGeom>
        </p:spPr>
      </p:pic>
    </p:spTree>
    <p:extLst>
      <p:ext uri="{BB962C8B-B14F-4D97-AF65-F5344CB8AC3E}">
        <p14:creationId xmlns:p14="http://schemas.microsoft.com/office/powerpoint/2010/main" val="264732845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2" name="Freeform 2"/>
          <p:cNvSpPr/>
          <p:nvPr/>
        </p:nvSpPr>
        <p:spPr>
          <a:xfrm>
            <a:off x="16078200" y="8660170"/>
            <a:ext cx="2362200" cy="1626830"/>
          </a:xfrm>
          <a:custGeom>
            <a:avLst/>
            <a:gdLst/>
            <a:ahLst/>
            <a:cxnLst/>
            <a:rect l="l" t="t" r="r" b="b"/>
            <a:pathLst>
              <a:path w="3807989" h="2456153">
                <a:moveTo>
                  <a:pt x="0" y="0"/>
                </a:moveTo>
                <a:lnTo>
                  <a:pt x="3807990" y="0"/>
                </a:lnTo>
                <a:lnTo>
                  <a:pt x="3807990" y="2456153"/>
                </a:lnTo>
                <a:lnTo>
                  <a:pt x="0" y="2456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52400" y="8787785"/>
            <a:ext cx="1349829" cy="1371600"/>
          </a:xfrm>
          <a:custGeom>
            <a:avLst/>
            <a:gdLst/>
            <a:ahLst/>
            <a:cxnLst/>
            <a:rect l="l" t="t" r="r" b="b"/>
            <a:pathLst>
              <a:path w="3820322" h="3285477">
                <a:moveTo>
                  <a:pt x="0" y="0"/>
                </a:moveTo>
                <a:lnTo>
                  <a:pt x="3820322" y="0"/>
                </a:lnTo>
                <a:lnTo>
                  <a:pt x="3820322" y="3285476"/>
                </a:lnTo>
                <a:lnTo>
                  <a:pt x="0" y="3285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D263A563-4499-D2E2-2288-E88FEF8FBD8B}"/>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B59103D-9D1C-ECD6-F04D-82240908D8CB}"/>
              </a:ext>
            </a:extLst>
          </p:cNvPr>
          <p:cNvGrpSpPr/>
          <p:nvPr/>
        </p:nvGrpSpPr>
        <p:grpSpPr>
          <a:xfrm>
            <a:off x="375556" y="311047"/>
            <a:ext cx="15378793" cy="2686772"/>
            <a:chOff x="306976" y="91169"/>
            <a:chExt cx="15378793" cy="2686772"/>
          </a:xfrm>
        </p:grpSpPr>
        <p:sp>
          <p:nvSpPr>
            <p:cNvPr id="8" name="Line Callout 1 (Border and Accent Bar) 3">
              <a:extLst>
                <a:ext uri="{FF2B5EF4-FFF2-40B4-BE49-F238E27FC236}">
                  <a16:creationId xmlns:a16="http://schemas.microsoft.com/office/drawing/2014/main" id="{FB894B4C-1351-0AB4-5793-13234FBC7BCD}"/>
                </a:ext>
              </a:extLst>
            </p:cNvPr>
            <p:cNvSpPr/>
            <p:nvPr/>
          </p:nvSpPr>
          <p:spPr>
            <a:xfrm>
              <a:off x="306976" y="571500"/>
              <a:ext cx="14635843" cy="220644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tham khảo: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cách thể hiện sự tôn trọng ý kiến khác nhau của các thành viên trong gia đình</a:t>
              </a:r>
              <a:r>
                <a:rPr lang="en-US" sz="4000">
                  <a:solidFill>
                    <a:srgbClr val="C00000"/>
                  </a:solidFill>
                  <a:latin typeface="Arial" panose="020B0604020202020204" pitchFamily="34" charset="0"/>
                  <a:cs typeface="Arial" panose="020B0604020202020204" pitchFamily="34" charset="0"/>
                </a:rPr>
                <a:t> như:</a:t>
              </a:r>
              <a:endParaRPr lang="en-US" sz="4000" dirty="0">
                <a:solidFill>
                  <a:srgbClr val="C00000"/>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F87BC967-E2D9-A8D5-9247-0B29A555FF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99869" y="91169"/>
              <a:ext cx="1485900" cy="1485900"/>
            </a:xfrm>
            <a:prstGeom prst="rect">
              <a:avLst/>
            </a:prstGeom>
          </p:spPr>
        </p:pic>
      </p:grpSp>
      <p:sp>
        <p:nvSpPr>
          <p:cNvPr id="10" name="Rectangle: Rounded Corners 9">
            <a:extLst>
              <a:ext uri="{FF2B5EF4-FFF2-40B4-BE49-F238E27FC236}">
                <a16:creationId xmlns:a16="http://schemas.microsoft.com/office/drawing/2014/main" id="{1E189AAF-ABCD-3B87-E4C7-7ECFB14316B3}"/>
              </a:ext>
            </a:extLst>
          </p:cNvPr>
          <p:cNvSpPr/>
          <p:nvPr/>
        </p:nvSpPr>
        <p:spPr>
          <a:xfrm>
            <a:off x="457201" y="3548825"/>
            <a:ext cx="5356859" cy="249699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Lắng nghe ý kiến của người thân</a:t>
            </a:r>
            <a:endParaRPr lang="en-US" sz="36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D605434-4C24-7B82-7AF8-F31E0EBEBF20}"/>
              </a:ext>
            </a:extLst>
          </p:cNvPr>
          <p:cNvSpPr/>
          <p:nvPr/>
        </p:nvSpPr>
        <p:spPr>
          <a:xfrm>
            <a:off x="6134100" y="3548825"/>
            <a:ext cx="5356859" cy="249699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Đặt mình vào vị trí của người thân để thấu hiểu</a:t>
            </a:r>
            <a:endParaRPr lang="en-US" sz="36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7097A6C1-E3BD-597B-1918-45D4A1110964}"/>
              </a:ext>
            </a:extLst>
          </p:cNvPr>
          <p:cNvSpPr/>
          <p:nvPr/>
        </p:nvSpPr>
        <p:spPr>
          <a:xfrm>
            <a:off x="11811000" y="3548825"/>
            <a:ext cx="6019799" cy="249699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Biết thừa nhận sự hợp lí trong ý kiến của người thân</a:t>
            </a:r>
            <a:endParaRPr lang="en-US" sz="3600" dirty="0">
              <a:solidFill>
                <a:schemeClr val="tx1"/>
              </a:solidFill>
              <a:latin typeface="Arial" panose="020B0604020202020204" pitchFamily="34" charset="0"/>
              <a:cs typeface="Arial" panose="020B0604020202020204" pitchFamily="34" charset="0"/>
            </a:endParaRPr>
          </a:p>
        </p:txBody>
      </p:sp>
      <p:pic>
        <p:nvPicPr>
          <p:cNvPr id="23" name="Picture 22" descr="A cartoon of a person and a child&#10;&#10;Description automatically generated">
            <a:extLst>
              <a:ext uri="{FF2B5EF4-FFF2-40B4-BE49-F238E27FC236}">
                <a16:creationId xmlns:a16="http://schemas.microsoft.com/office/drawing/2014/main" id="{89485DF9-E3DE-79F1-9B36-65D46DF1AA72}"/>
              </a:ext>
            </a:extLst>
          </p:cNvPr>
          <p:cNvPicPr>
            <a:picLocks noChangeAspect="1"/>
          </p:cNvPicPr>
          <p:nvPr/>
        </p:nvPicPr>
        <p:blipFill rotWithShape="1">
          <a:blip r:embed="rId9">
            <a:extLst>
              <a:ext uri="{28A0092B-C50C-407E-A947-70E740481C1C}">
                <a14:useLocalDpi xmlns:a14="http://schemas.microsoft.com/office/drawing/2010/main" val="0"/>
              </a:ext>
            </a:extLst>
          </a:blip>
          <a:srcRect b="12210"/>
          <a:stretch/>
        </p:blipFill>
        <p:spPr>
          <a:xfrm>
            <a:off x="12459591" y="6596825"/>
            <a:ext cx="4875017" cy="3209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 descr="15 Cách Thuyết Phục Bố Mẹ Khó Tính Thành Công 100%">
            <a:extLst>
              <a:ext uri="{FF2B5EF4-FFF2-40B4-BE49-F238E27FC236}">
                <a16:creationId xmlns:a16="http://schemas.microsoft.com/office/drawing/2014/main" id="{76B47094-1508-1314-64B4-4FAC9ED401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0552" y="6580496"/>
            <a:ext cx="4537552" cy="3209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Lắng nghe tích cực ý kiến người thân trong gia đình - Hoạt động trải nghiệm  7">
            <a:extLst>
              <a:ext uri="{FF2B5EF4-FFF2-40B4-BE49-F238E27FC236}">
                <a16:creationId xmlns:a16="http://schemas.microsoft.com/office/drawing/2014/main" id="{9E1A59BE-CE74-DB7B-9B28-51310B135BD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58"/>
          <a:stretch/>
        </p:blipFill>
        <p:spPr bwMode="auto">
          <a:xfrm>
            <a:off x="413657" y="6580496"/>
            <a:ext cx="5275929" cy="3193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170431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additive="base">
                                        <p:cTn id="16" dur="500" fill="hold"/>
                                        <p:tgtEl>
                                          <p:spTgt spid="4100"/>
                                        </p:tgtEl>
                                        <p:attrNameLst>
                                          <p:attrName>ppt_x</p:attrName>
                                        </p:attrNameLst>
                                      </p:cBhvr>
                                      <p:tavLst>
                                        <p:tav tm="0">
                                          <p:val>
                                            <p:strVal val="0-#ppt_w/2"/>
                                          </p:val>
                                        </p:tav>
                                        <p:tav tm="100000">
                                          <p:val>
                                            <p:strVal val="#ppt_x"/>
                                          </p:val>
                                        </p:tav>
                                      </p:tavLst>
                                    </p:anim>
                                    <p:anim calcmode="lin" valueType="num">
                                      <p:cBhvr additive="base">
                                        <p:cTn id="17"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1+#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4" name="Freeform 4"/>
          <p:cNvSpPr/>
          <p:nvPr/>
        </p:nvSpPr>
        <p:spPr>
          <a:xfrm rot="849916">
            <a:off x="16928993" y="-92359"/>
            <a:ext cx="1695921" cy="2181891"/>
          </a:xfrm>
          <a:custGeom>
            <a:avLst/>
            <a:gdLst/>
            <a:ahLst/>
            <a:cxnLst/>
            <a:rect l="l" t="t" r="r" b="b"/>
            <a:pathLst>
              <a:path w="2394674" h="2530699">
                <a:moveTo>
                  <a:pt x="0" y="0"/>
                </a:moveTo>
                <a:lnTo>
                  <a:pt x="2394673" y="0"/>
                </a:lnTo>
                <a:lnTo>
                  <a:pt x="2394673" y="2530700"/>
                </a:lnTo>
                <a:lnTo>
                  <a:pt x="0" y="2530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9D8A97F-F78B-4428-063A-9320B0666E24}"/>
              </a:ext>
            </a:extLst>
          </p:cNvPr>
          <p:cNvPicPr>
            <a:picLocks noChangeAspect="1"/>
          </p:cNvPicPr>
          <p:nvPr/>
        </p:nvPicPr>
        <p:blipFill>
          <a:blip r:embed="rId4"/>
          <a:srcRect t="7037" b="7037"/>
          <a:stretch>
            <a:fillRect/>
          </a:stretch>
        </p:blipFill>
        <p:spPr>
          <a:xfrm>
            <a:off x="958363" y="1409700"/>
            <a:ext cx="16371254" cy="8877300"/>
          </a:xfrm>
          <a:prstGeom prst="rect">
            <a:avLst/>
          </a:prstGeom>
        </p:spPr>
      </p:pic>
      <p:sp>
        <p:nvSpPr>
          <p:cNvPr id="13" name="Rectangle 12">
            <a:extLst>
              <a:ext uri="{FF2B5EF4-FFF2-40B4-BE49-F238E27FC236}">
                <a16:creationId xmlns:a16="http://schemas.microsoft.com/office/drawing/2014/main" id="{1BFB1011-384D-DBEC-1DFB-6A616A97DCC8}"/>
              </a:ext>
            </a:extLst>
          </p:cNvPr>
          <p:cNvSpPr/>
          <p:nvPr/>
        </p:nvSpPr>
        <p:spPr>
          <a:xfrm>
            <a:off x="1638283" y="2222681"/>
            <a:ext cx="15011409" cy="660116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b="1">
                <a:latin typeface="Arial" panose="020B0604020202020204" pitchFamily="34" charset="0"/>
                <a:ea typeface="Calibri" panose="020F0502020204030204" pitchFamily="34" charset="0"/>
                <a:cs typeface="Arial" panose="020B0604020202020204" pitchFamily="34" charset="0"/>
              </a:rPr>
              <a:t>Cách thể hiện sự tôn trọng ý kiến khác nhau của người thân trong gia đình: </a:t>
            </a:r>
            <a:endParaRPr lang="en-US" sz="4000" b="1">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Lắng nghe ý kiến của người thân</a:t>
            </a:r>
            <a:r>
              <a:rPr lang="en-US" sz="380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Đặt mình vào vị trí của người nói để thấu hiểu</a:t>
            </a:r>
            <a:r>
              <a:rPr lang="en-US" sz="380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Biết thừa nhận sự hợp lí, thiện chí trong ý kiến của người thân</a:t>
            </a:r>
            <a:r>
              <a:rPr lang="en-US" sz="380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Nói lời cảm ơn khi nhận những ý kiến hợp lí, thiện chí</a:t>
            </a:r>
            <a:r>
              <a:rPr lang="en-US" sz="380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Làm theo/ thực hiện những ý kiến phù hợp của người thân.</a:t>
            </a:r>
          </a:p>
        </p:txBody>
      </p:sp>
      <p:grpSp>
        <p:nvGrpSpPr>
          <p:cNvPr id="14" name="Group 13">
            <a:extLst>
              <a:ext uri="{FF2B5EF4-FFF2-40B4-BE49-F238E27FC236}">
                <a16:creationId xmlns:a16="http://schemas.microsoft.com/office/drawing/2014/main" id="{8761380F-E529-1FAE-BBD0-406E745AF729}"/>
              </a:ext>
            </a:extLst>
          </p:cNvPr>
          <p:cNvGrpSpPr/>
          <p:nvPr/>
        </p:nvGrpSpPr>
        <p:grpSpPr>
          <a:xfrm>
            <a:off x="5904417" y="687756"/>
            <a:ext cx="6479144" cy="1360323"/>
            <a:chOff x="2078673" y="1010321"/>
            <a:chExt cx="6479144" cy="1360323"/>
          </a:xfrm>
        </p:grpSpPr>
        <p:sp>
          <p:nvSpPr>
            <p:cNvPr id="15" name="Freeform 6">
              <a:extLst>
                <a:ext uri="{FF2B5EF4-FFF2-40B4-BE49-F238E27FC236}">
                  <a16:creationId xmlns:a16="http://schemas.microsoft.com/office/drawing/2014/main" id="{3FF99420-954D-334D-662F-4CCBAF21061A}"/>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E0B1596-A03C-E995-4E11-A34CBBD33E7C}"/>
                </a:ext>
              </a:extLst>
            </p:cNvPr>
            <p:cNvSpPr txBox="1"/>
            <p:nvPr/>
          </p:nvSpPr>
          <p:spPr>
            <a:xfrm>
              <a:off x="2452268" y="1224433"/>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9">
            <a:extLst>
              <a:ext uri="{FF2B5EF4-FFF2-40B4-BE49-F238E27FC236}">
                <a16:creationId xmlns:a16="http://schemas.microsoft.com/office/drawing/2014/main" id="{A935CC23-154D-9F3D-E849-1CC6C78BD8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839913" y="8079345"/>
            <a:ext cx="2169624" cy="2286002"/>
          </a:xfrm>
          <a:prstGeom prst="rect">
            <a:avLst/>
          </a:prstGeom>
        </p:spPr>
      </p:pic>
      <p:sp>
        <p:nvSpPr>
          <p:cNvPr id="16" name="Freeform 5">
            <a:extLst>
              <a:ext uri="{FF2B5EF4-FFF2-40B4-BE49-F238E27FC236}">
                <a16:creationId xmlns:a16="http://schemas.microsoft.com/office/drawing/2014/main" id="{AFC01DB8-C5E5-0BE2-2877-CE6261C68D30}"/>
              </a:ext>
            </a:extLst>
          </p:cNvPr>
          <p:cNvSpPr/>
          <p:nvPr/>
        </p:nvSpPr>
        <p:spPr>
          <a:xfrm>
            <a:off x="-968899" y="9823025"/>
            <a:ext cx="2960965" cy="490043"/>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64803" y="293736"/>
            <a:ext cx="3070789" cy="1409700"/>
          </a:xfrm>
          <a:custGeom>
            <a:avLst/>
            <a:gdLst/>
            <a:ahLst/>
            <a:cxnLst/>
            <a:rect l="l" t="t" r="r" b="b"/>
            <a:pathLst>
              <a:path w="4684789" h="2594202">
                <a:moveTo>
                  <a:pt x="0" y="0"/>
                </a:moveTo>
                <a:lnTo>
                  <a:pt x="4684789" y="0"/>
                </a:lnTo>
                <a:lnTo>
                  <a:pt x="4684789" y="2594202"/>
                </a:lnTo>
                <a:lnTo>
                  <a:pt x="0" y="259420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8534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500"/>
                                        <p:tgtEl>
                                          <p:spTgt spid="13">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wipe(left)">
                                      <p:cBhvr>
                                        <p:cTn id="20" dur="500"/>
                                        <p:tgtEl>
                                          <p:spTgt spid="13">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left)">
                                      <p:cBhvr>
                                        <p:cTn id="24" dur="500"/>
                                        <p:tgtEl>
                                          <p:spTgt spid="13">
                                            <p:txEl>
                                              <p:pRg st="4" end="4"/>
                                            </p:txEl>
                                          </p:spTgt>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Effect transition="in" filter="wipe(left)">
                                      <p:cBhvr>
                                        <p:cTn id="28"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E5E5"/>
        </a:solidFill>
        <a:effectLst/>
      </p:bgPr>
    </p:bg>
    <p:spTree>
      <p:nvGrpSpPr>
        <p:cNvPr id="1" name=""/>
        <p:cNvGrpSpPr/>
        <p:nvPr/>
      </p:nvGrpSpPr>
      <p:grpSpPr>
        <a:xfrm>
          <a:off x="0" y="0"/>
          <a:ext cx="0" cy="0"/>
          <a:chOff x="0" y="0"/>
          <a:chExt cx="0" cy="0"/>
        </a:xfrm>
      </p:grpSpPr>
      <p:sp>
        <p:nvSpPr>
          <p:cNvPr id="2" name="Freeform 2"/>
          <p:cNvSpPr/>
          <p:nvPr/>
        </p:nvSpPr>
        <p:spPr>
          <a:xfrm rot="-1559960">
            <a:off x="16107690" y="115623"/>
            <a:ext cx="2384599" cy="1380382"/>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514838">
            <a:off x="496729" y="-303127"/>
            <a:ext cx="923383" cy="2217883"/>
          </a:xfrm>
          <a:custGeom>
            <a:avLst/>
            <a:gdLst/>
            <a:ahLst/>
            <a:cxnLst/>
            <a:rect l="l" t="t" r="r" b="b"/>
            <a:pathLst>
              <a:path w="2434001" h="3477145">
                <a:moveTo>
                  <a:pt x="0" y="0"/>
                </a:moveTo>
                <a:lnTo>
                  <a:pt x="2434001" y="0"/>
                </a:lnTo>
                <a:lnTo>
                  <a:pt x="2434001" y="3477145"/>
                </a:lnTo>
                <a:lnTo>
                  <a:pt x="0" y="3477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16">
            <a:extLst>
              <a:ext uri="{FF2B5EF4-FFF2-40B4-BE49-F238E27FC236}">
                <a16:creationId xmlns:a16="http://schemas.microsoft.com/office/drawing/2014/main" id="{0A6EF86B-6B76-4CC8-4144-465188388959}"/>
              </a:ext>
            </a:extLst>
          </p:cNvPr>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9F8B23D7-DFBB-546E-3504-6EBAB338D7F3}"/>
              </a:ext>
            </a:extLst>
          </p:cNvPr>
          <p:cNvSpPr/>
          <p:nvPr/>
        </p:nvSpPr>
        <p:spPr>
          <a:xfrm rot="10800000">
            <a:off x="6096000" y="2845513"/>
            <a:ext cx="11458582"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Freeform 12">
            <a:extLst>
              <a:ext uri="{FF2B5EF4-FFF2-40B4-BE49-F238E27FC236}">
                <a16:creationId xmlns:a16="http://schemas.microsoft.com/office/drawing/2014/main" id="{3018C5CB-5129-831F-A023-C3EBCBE1623E}"/>
              </a:ext>
            </a:extLst>
          </p:cNvPr>
          <p:cNvSpPr/>
          <p:nvPr/>
        </p:nvSpPr>
        <p:spPr>
          <a:xfrm rot="10800000">
            <a:off x="727976" y="2845514"/>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5175651-2713-2EE4-79DB-BEF88477C1A1}"/>
              </a:ext>
            </a:extLst>
          </p:cNvPr>
          <p:cNvGrpSpPr/>
          <p:nvPr/>
        </p:nvGrpSpPr>
        <p:grpSpPr>
          <a:xfrm>
            <a:off x="7728856" y="3448013"/>
            <a:ext cx="8229600" cy="1214437"/>
            <a:chOff x="7683843" y="2053540"/>
            <a:chExt cx="8229600" cy="1214437"/>
          </a:xfrm>
        </p:grpSpPr>
        <p:sp>
          <p:nvSpPr>
            <p:cNvPr id="10" name="Freeform 8">
              <a:extLst>
                <a:ext uri="{FF2B5EF4-FFF2-40B4-BE49-F238E27FC236}">
                  <a16:creationId xmlns:a16="http://schemas.microsoft.com/office/drawing/2014/main" id="{61942557-1DA8-293E-C4A7-612BCCD3D4F2}"/>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05BE54F-8083-A68F-B164-11E9972001B7}"/>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23AD62F3-1CAA-18DA-B8BF-8F2CA5E2E56C}"/>
              </a:ext>
            </a:extLst>
          </p:cNvPr>
          <p:cNvSpPr txBox="1"/>
          <p:nvPr/>
        </p:nvSpPr>
        <p:spPr>
          <a:xfrm>
            <a:off x="6570480" y="4847732"/>
            <a:ext cx="10509621" cy="45949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Các em thảo luận với bạn trong </a:t>
            </a:r>
            <a:r>
              <a:rPr lang="vi-VN" sz="4000">
                <a:latin typeface="Arial" panose="020B0604020202020204" pitchFamily="34" charset="0"/>
                <a:ea typeface="Calibri" panose="020F0502020204030204" pitchFamily="34" charset="0"/>
                <a:cs typeface="Arial" panose="020B0604020202020204" pitchFamily="34" charset="0"/>
              </a:rPr>
              <a:t>nhóm</a:t>
            </a:r>
            <a:r>
              <a:rPr lang="en-US" sz="4000">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đưa ra cách thuyết phục người thân trong gia đình</a:t>
            </a:r>
            <a:r>
              <a:rPr lang="en-US" sz="4000">
                <a:latin typeface="Arial" panose="020B0604020202020204" pitchFamily="34" charset="0"/>
                <a:ea typeface="Calibri" panose="020F0502020204030204" pitchFamily="34" charset="0"/>
                <a:cs typeface="Arial" panose="020B0604020202020204" pitchFamily="34" charset="0"/>
              </a:rPr>
              <a:t> dựa vào gợi ý </a:t>
            </a:r>
            <a:r>
              <a:rPr lang="en-US" sz="4000" i="1">
                <a:latin typeface="Arial" panose="020B0604020202020204" pitchFamily="34" charset="0"/>
                <a:ea typeface="Calibri" panose="020F0502020204030204" pitchFamily="34" charset="0"/>
                <a:cs typeface="Arial" panose="020B0604020202020204" pitchFamily="34" charset="0"/>
              </a:rPr>
              <a:t>(Mục 3, SGK – tr.39)</a:t>
            </a:r>
          </a:p>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Sau đó, đại diện từng nhóm trình bày và chia sẻ trước lớp kết quả thảo luận.</a:t>
            </a:r>
            <a:endParaRPr lang="en-US" sz="4000" i="1">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FBDA73A-E250-B897-5930-91631F3456A7}"/>
              </a:ext>
            </a:extLst>
          </p:cNvPr>
          <p:cNvSpPr txBox="1"/>
          <p:nvPr/>
        </p:nvSpPr>
        <p:spPr>
          <a:xfrm>
            <a:off x="2828420" y="584455"/>
            <a:ext cx="12631159"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3: Thảo luận cách thuyết phục người thân trong gia đình</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1">
            <a:extLst>
              <a:ext uri="{FF2B5EF4-FFF2-40B4-BE49-F238E27FC236}">
                <a16:creationId xmlns:a16="http://schemas.microsoft.com/office/drawing/2014/main" id="{25CF6E99-5067-4DDC-8DB8-ADE6EBE9C49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33418" y="5054901"/>
            <a:ext cx="4978746" cy="4424861"/>
          </a:xfrm>
          <a:prstGeom prst="rect">
            <a:avLst/>
          </a:prstGeom>
        </p:spPr>
      </p:pic>
    </p:spTree>
    <p:extLst>
      <p:ext uri="{BB962C8B-B14F-4D97-AF65-F5344CB8AC3E}">
        <p14:creationId xmlns:p14="http://schemas.microsoft.com/office/powerpoint/2010/main" val="142494158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outVertical)">
                                      <p:cBhvr>
                                        <p:cTn id="24" dur="500"/>
                                        <p:tgtEl>
                                          <p:spTgt spid="12">
                                            <p:txEl>
                                              <p:pRg st="0" end="0"/>
                                            </p:txEl>
                                          </p:spTgt>
                                        </p:tgtEl>
                                      </p:cBhvr>
                                    </p:animEffect>
                                  </p:childTnLst>
                                </p:cTn>
                              </p:par>
                            </p:childTnLst>
                          </p:cTn>
                        </p:par>
                        <p:par>
                          <p:cTn id="25" fill="hold">
                            <p:stCondLst>
                              <p:cond delay="500"/>
                            </p:stCondLst>
                            <p:childTnLst>
                              <p:par>
                                <p:cTn id="26" presetID="16" presetClass="entr" presetSubtype="37" fill="hold" grpId="0"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barn(outVertical)">
                                      <p:cBhvr>
                                        <p:cTn id="2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p"/>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2" name="Freeform 2"/>
          <p:cNvSpPr/>
          <p:nvPr/>
        </p:nvSpPr>
        <p:spPr>
          <a:xfrm>
            <a:off x="16078200" y="8660170"/>
            <a:ext cx="2362200" cy="1626830"/>
          </a:xfrm>
          <a:custGeom>
            <a:avLst/>
            <a:gdLst/>
            <a:ahLst/>
            <a:cxnLst/>
            <a:rect l="l" t="t" r="r" b="b"/>
            <a:pathLst>
              <a:path w="3807989" h="2456153">
                <a:moveTo>
                  <a:pt x="0" y="0"/>
                </a:moveTo>
                <a:lnTo>
                  <a:pt x="3807990" y="0"/>
                </a:lnTo>
                <a:lnTo>
                  <a:pt x="3807990" y="2456153"/>
                </a:lnTo>
                <a:lnTo>
                  <a:pt x="0" y="2456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52400" y="8787785"/>
            <a:ext cx="1349829" cy="1371600"/>
          </a:xfrm>
          <a:custGeom>
            <a:avLst/>
            <a:gdLst/>
            <a:ahLst/>
            <a:cxnLst/>
            <a:rect l="l" t="t" r="r" b="b"/>
            <a:pathLst>
              <a:path w="3820322" h="3285477">
                <a:moveTo>
                  <a:pt x="0" y="0"/>
                </a:moveTo>
                <a:lnTo>
                  <a:pt x="3820322" y="0"/>
                </a:lnTo>
                <a:lnTo>
                  <a:pt x="3820322" y="3285476"/>
                </a:lnTo>
                <a:lnTo>
                  <a:pt x="0" y="3285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D263A563-4499-D2E2-2288-E88FEF8FBD8B}"/>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B59103D-9D1C-ECD6-F04D-82240908D8CB}"/>
              </a:ext>
            </a:extLst>
          </p:cNvPr>
          <p:cNvGrpSpPr/>
          <p:nvPr/>
        </p:nvGrpSpPr>
        <p:grpSpPr>
          <a:xfrm>
            <a:off x="375557" y="245803"/>
            <a:ext cx="14521542" cy="2752016"/>
            <a:chOff x="306977" y="25925"/>
            <a:chExt cx="14521542" cy="2752016"/>
          </a:xfrm>
        </p:grpSpPr>
        <p:sp>
          <p:nvSpPr>
            <p:cNvPr id="8" name="Line Callout 1 (Border and Accent Bar) 3">
              <a:extLst>
                <a:ext uri="{FF2B5EF4-FFF2-40B4-BE49-F238E27FC236}">
                  <a16:creationId xmlns:a16="http://schemas.microsoft.com/office/drawing/2014/main" id="{FB894B4C-1351-0AB4-5793-13234FBC7BCD}"/>
                </a:ext>
              </a:extLst>
            </p:cNvPr>
            <p:cNvSpPr/>
            <p:nvPr/>
          </p:nvSpPr>
          <p:spPr>
            <a:xfrm>
              <a:off x="306977" y="571500"/>
              <a:ext cx="13721444" cy="2206441"/>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tham khảo: </a:t>
              </a:r>
              <a:r>
                <a:rPr lang="en-US" sz="4000">
                  <a:solidFill>
                    <a:schemeClr val="tx2">
                      <a:lumMod val="50000"/>
                    </a:schemeClr>
                  </a:solidFill>
                  <a:latin typeface="Arial" panose="020B0604020202020204" pitchFamily="34" charset="0"/>
                  <a:cs typeface="Arial" panose="020B0604020202020204" pitchFamily="34" charset="0"/>
                </a:rPr>
                <a:t>Một số </a:t>
              </a:r>
              <a:r>
                <a:rPr lang="vi-VN" sz="4000">
                  <a:solidFill>
                    <a:schemeClr val="tx2">
                      <a:lumMod val="50000"/>
                    </a:schemeClr>
                  </a:solidFill>
                  <a:latin typeface="Arial" panose="020B0604020202020204" pitchFamily="34" charset="0"/>
                  <a:cs typeface="Arial" panose="020B0604020202020204" pitchFamily="34" charset="0"/>
                </a:rPr>
                <a:t>cách thuyết phục người thân trong gia đình </a:t>
              </a:r>
              <a:r>
                <a:rPr lang="en-US" sz="4000">
                  <a:solidFill>
                    <a:schemeClr val="tx2">
                      <a:lumMod val="50000"/>
                    </a:schemeClr>
                  </a:solidFill>
                  <a:latin typeface="Arial" panose="020B0604020202020204" pitchFamily="34" charset="0"/>
                  <a:cs typeface="Arial" panose="020B0604020202020204" pitchFamily="34" charset="0"/>
                </a:rPr>
                <a:t>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F87BC967-E2D9-A8D5-9247-0B29A555FF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42619" y="25925"/>
              <a:ext cx="1485900" cy="1485900"/>
            </a:xfrm>
            <a:prstGeom prst="rect">
              <a:avLst/>
            </a:prstGeom>
          </p:spPr>
        </p:pic>
      </p:grpSp>
      <p:sp>
        <p:nvSpPr>
          <p:cNvPr id="10" name="Rectangle: Rounded Corners 9">
            <a:extLst>
              <a:ext uri="{FF2B5EF4-FFF2-40B4-BE49-F238E27FC236}">
                <a16:creationId xmlns:a16="http://schemas.microsoft.com/office/drawing/2014/main" id="{1E189AAF-ABCD-3B87-E4C7-7ECFB14316B3}"/>
              </a:ext>
            </a:extLst>
          </p:cNvPr>
          <p:cNvSpPr/>
          <p:nvPr/>
        </p:nvSpPr>
        <p:spPr>
          <a:xfrm>
            <a:off x="605245" y="3548825"/>
            <a:ext cx="5219700" cy="2496994"/>
          </a:xfrm>
          <a:prstGeom prst="roundRect">
            <a:avLst/>
          </a:prstGeom>
          <a:solidFill>
            <a:srgbClr val="FFF8E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Chọn thời điểm thuyết phục phù hợp</a:t>
            </a:r>
            <a:endParaRPr lang="en-US" sz="36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D605434-4C24-7B82-7AF8-F31E0EBEBF20}"/>
              </a:ext>
            </a:extLst>
          </p:cNvPr>
          <p:cNvSpPr/>
          <p:nvPr/>
        </p:nvSpPr>
        <p:spPr>
          <a:xfrm>
            <a:off x="6208122" y="3548825"/>
            <a:ext cx="5219700" cy="2496994"/>
          </a:xfrm>
          <a:prstGeom prst="roundRect">
            <a:avLst/>
          </a:prstGeom>
          <a:solidFill>
            <a:srgbClr val="FFF8E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Đưa ra những phương án hợp lí</a:t>
            </a:r>
            <a:endParaRPr lang="en-US" sz="36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7097A6C1-E3BD-597B-1918-45D4A1110964}"/>
              </a:ext>
            </a:extLst>
          </p:cNvPr>
          <p:cNvSpPr/>
          <p:nvPr/>
        </p:nvSpPr>
        <p:spPr>
          <a:xfrm>
            <a:off x="11810999" y="3548825"/>
            <a:ext cx="5871756" cy="2496994"/>
          </a:xfrm>
          <a:prstGeom prst="roundRect">
            <a:avLst/>
          </a:prstGeom>
          <a:solidFill>
            <a:srgbClr val="FFF8E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Diễn đạt rõ ràng, mạch lạc để thuyết phục</a:t>
            </a:r>
            <a:endParaRPr lang="en-US" sz="3600" dirty="0">
              <a:solidFill>
                <a:schemeClr val="tx1"/>
              </a:solidFill>
              <a:latin typeface="Arial" panose="020B0604020202020204" pitchFamily="34" charset="0"/>
              <a:cs typeface="Arial" panose="020B0604020202020204" pitchFamily="34" charset="0"/>
            </a:endParaRPr>
          </a:p>
        </p:txBody>
      </p:sp>
      <p:pic>
        <p:nvPicPr>
          <p:cNvPr id="4" name="Picture 2" descr="Gia đình – Vai trò then chốt trong điều trị can thiệp trẻ tự kỷ">
            <a:extLst>
              <a:ext uri="{FF2B5EF4-FFF2-40B4-BE49-F238E27FC236}">
                <a16:creationId xmlns:a16="http://schemas.microsoft.com/office/drawing/2014/main" id="{869302B8-188A-DEB9-9163-6DCDCBD09E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8195" y="6515100"/>
            <a:ext cx="3733800" cy="3285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cartoon of two people talking&#10;&#10;Description automatically generated">
            <a:extLst>
              <a:ext uri="{FF2B5EF4-FFF2-40B4-BE49-F238E27FC236}">
                <a16:creationId xmlns:a16="http://schemas.microsoft.com/office/drawing/2014/main" id="{F604B0C4-8D9E-CADF-105A-156A6DD220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9718" y="6515100"/>
            <a:ext cx="4380992" cy="3285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group of people sitting at a table&#10;&#10;Description automatically generated">
            <a:extLst>
              <a:ext uri="{FF2B5EF4-FFF2-40B4-BE49-F238E27FC236}">
                <a16:creationId xmlns:a16="http://schemas.microsoft.com/office/drawing/2014/main" id="{9D3D589D-3E51-25CC-838B-E4627ACA3FB9}"/>
              </a:ext>
            </a:extLst>
          </p:cNvPr>
          <p:cNvPicPr>
            <a:picLocks noChangeAspect="1"/>
          </p:cNvPicPr>
          <p:nvPr/>
        </p:nvPicPr>
        <p:blipFill rotWithShape="1">
          <a:blip r:embed="rId11">
            <a:extLst>
              <a:ext uri="{28A0092B-C50C-407E-A947-70E740481C1C}">
                <a14:useLocalDpi xmlns:a14="http://schemas.microsoft.com/office/drawing/2010/main" val="0"/>
              </a:ext>
            </a:extLst>
          </a:blip>
          <a:srcRect b="7926"/>
          <a:stretch/>
        </p:blipFill>
        <p:spPr>
          <a:xfrm>
            <a:off x="12073358" y="6515100"/>
            <a:ext cx="5347038" cy="3285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994376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F300DE-CFEF-996B-8081-C6609E1992F4}"/>
              </a:ext>
            </a:extLst>
          </p:cNvPr>
          <p:cNvGrpSpPr/>
          <p:nvPr/>
        </p:nvGrpSpPr>
        <p:grpSpPr>
          <a:xfrm>
            <a:off x="914399" y="1181100"/>
            <a:ext cx="16695683" cy="8763000"/>
            <a:chOff x="914400" y="1484099"/>
            <a:chExt cx="10061916" cy="7841216"/>
          </a:xfrm>
        </p:grpSpPr>
        <p:sp>
          <p:nvSpPr>
            <p:cNvPr id="4" name="Freeform 3">
              <a:extLst>
                <a:ext uri="{FF2B5EF4-FFF2-40B4-BE49-F238E27FC236}">
                  <a16:creationId xmlns:a16="http://schemas.microsoft.com/office/drawing/2014/main" id="{51358DA5-619C-581F-7DC8-EF005635AB82}"/>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FF8E1"/>
            </a:solidFill>
          </p:spPr>
          <p:txBody>
            <a:bodyPr/>
            <a:lstStyle/>
            <a:p>
              <a:endParaRPr lang="en-US" dirty="0">
                <a:latin typeface="Arial" panose="020B0604020202020204" pitchFamily="34" charset="0"/>
                <a:cs typeface="Arial" panose="020B0604020202020204" pitchFamily="34" charset="0"/>
              </a:endParaRPr>
            </a:p>
          </p:txBody>
        </p:sp>
        <p:sp>
          <p:nvSpPr>
            <p:cNvPr id="5" name="AutoShape 8">
              <a:extLst>
                <a:ext uri="{FF2B5EF4-FFF2-40B4-BE49-F238E27FC236}">
                  <a16:creationId xmlns:a16="http://schemas.microsoft.com/office/drawing/2014/main" id="{9120F09E-8D4C-CE07-FA1B-07E24281CEE6}"/>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6" name="AutoShape 9">
              <a:extLst>
                <a:ext uri="{FF2B5EF4-FFF2-40B4-BE49-F238E27FC236}">
                  <a16:creationId xmlns:a16="http://schemas.microsoft.com/office/drawing/2014/main" id="{580F8029-EA36-56CA-D35B-095F7B82EB5F}"/>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7BDB947D-2E7F-963C-C9C2-C473F74C0EDC}"/>
              </a:ext>
            </a:extLst>
          </p:cNvPr>
          <p:cNvGrpSpPr/>
          <p:nvPr/>
        </p:nvGrpSpPr>
        <p:grpSpPr>
          <a:xfrm>
            <a:off x="5924550" y="561293"/>
            <a:ext cx="6438899" cy="1239613"/>
            <a:chOff x="294874" y="1078893"/>
            <a:chExt cx="5448300" cy="1239613"/>
          </a:xfrm>
        </p:grpSpPr>
        <p:sp>
          <p:nvSpPr>
            <p:cNvPr id="10" name="Freeform 6">
              <a:extLst>
                <a:ext uri="{FF2B5EF4-FFF2-40B4-BE49-F238E27FC236}">
                  <a16:creationId xmlns:a16="http://schemas.microsoft.com/office/drawing/2014/main" id="{299BED6F-3787-C9D6-3E12-C47C534FB676}"/>
                </a:ext>
              </a:extLst>
            </p:cNvPr>
            <p:cNvSpPr/>
            <p:nvPr/>
          </p:nvSpPr>
          <p:spPr>
            <a:xfrm>
              <a:off x="294874" y="1078893"/>
              <a:ext cx="5448300" cy="123961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AD17B3A-729A-3405-01AF-EAFE0EC1B8A1}"/>
                </a:ext>
              </a:extLst>
            </p:cNvPr>
            <p:cNvSpPr txBox="1"/>
            <p:nvPr/>
          </p:nvSpPr>
          <p:spPr>
            <a:xfrm>
              <a:off x="683564" y="1220298"/>
              <a:ext cx="4869107"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effectLst/>
                  <a:latin typeface="Arial" panose="020B0604020202020204" pitchFamily="34" charset="0"/>
                  <a:ea typeface="Calibri" panose="020F0502020204030204" pitchFamily="34" charset="0"/>
                  <a:cs typeface="Arial" panose="020B0604020202020204" pitchFamily="34" charset="0"/>
                </a:rPr>
                <a:t>KẾT LUẬN</a:t>
              </a:r>
            </a:p>
          </p:txBody>
        </p:sp>
      </p:grpSp>
      <p:sp>
        <p:nvSpPr>
          <p:cNvPr id="12" name="TextBox 11">
            <a:extLst>
              <a:ext uri="{FF2B5EF4-FFF2-40B4-BE49-F238E27FC236}">
                <a16:creationId xmlns:a16="http://schemas.microsoft.com/office/drawing/2014/main" id="{1AE08F64-E9ED-1EE8-4754-6C2E04D7C6F3}"/>
              </a:ext>
            </a:extLst>
          </p:cNvPr>
          <p:cNvSpPr txBox="1"/>
          <p:nvPr/>
        </p:nvSpPr>
        <p:spPr>
          <a:xfrm>
            <a:off x="1520884" y="1861413"/>
            <a:ext cx="15426138" cy="7924605"/>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Cách thuyết phục người thân trong gia đình: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Chọn thời điểm thích hợp khi người thân đang thoải mái, cởi mở và có tâm trạng tốt</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Đưa ra những phương án hợp tình, hợp lí</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Diễn đạt rõ ràng, mạch lạc để thuyết phục</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Bình tĩnh khi có ý kiến trái chiều</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Đưa ra được dẫn chứng, lập luận kèm cho quan điểm của mìn</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h.</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Khéo léo tác động đến tình cảm huyết thống khi thuyết phục để đạt hiệu quả mong muốn.</a:t>
            </a:r>
          </a:p>
        </p:txBody>
      </p:sp>
      <p:pic>
        <p:nvPicPr>
          <p:cNvPr id="13" name="Picture 12" descr="Icon&#10;&#10;Description automatically generated">
            <a:extLst>
              <a:ext uri="{FF2B5EF4-FFF2-40B4-BE49-F238E27FC236}">
                <a16:creationId xmlns:a16="http://schemas.microsoft.com/office/drawing/2014/main" id="{B0B607C0-AB6F-6DC6-1C62-F3C1C66FE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75" y="86937"/>
            <a:ext cx="1726550" cy="2062793"/>
          </a:xfrm>
          <a:prstGeom prst="rect">
            <a:avLst/>
          </a:prstGeom>
        </p:spPr>
      </p:pic>
      <p:sp>
        <p:nvSpPr>
          <p:cNvPr id="7" name="Freeform 7"/>
          <p:cNvSpPr/>
          <p:nvPr/>
        </p:nvSpPr>
        <p:spPr>
          <a:xfrm rot="-1741175">
            <a:off x="-446177" y="8686381"/>
            <a:ext cx="2167180" cy="1704206"/>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6947022" y="9222004"/>
            <a:ext cx="1324649" cy="801137"/>
          </a:xfrm>
          <a:custGeom>
            <a:avLst/>
            <a:gdLst/>
            <a:ahLst/>
            <a:cxnLst/>
            <a:rect l="l" t="t" r="r" b="b"/>
            <a:pathLst>
              <a:path w="4684789" h="2594202">
                <a:moveTo>
                  <a:pt x="0" y="0"/>
                </a:moveTo>
                <a:lnTo>
                  <a:pt x="4684790" y="0"/>
                </a:lnTo>
                <a:lnTo>
                  <a:pt x="4684790" y="2594202"/>
                </a:lnTo>
                <a:lnTo>
                  <a:pt x="0" y="2594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5" name="Picture 24" descr="A family photo of a person person and children&#10;&#10;Description automatically generated">
            <a:extLst>
              <a:ext uri="{FF2B5EF4-FFF2-40B4-BE49-F238E27FC236}">
                <a16:creationId xmlns:a16="http://schemas.microsoft.com/office/drawing/2014/main" id="{B907E5E4-6B83-E5E8-BCCC-D0246FCC8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23046" y="50811"/>
            <a:ext cx="3115292" cy="2389664"/>
          </a:xfrm>
          <a:prstGeom prst="rect">
            <a:avLst/>
          </a:prstGeom>
        </p:spPr>
      </p:pic>
    </p:spTree>
    <p:extLst>
      <p:ext uri="{BB962C8B-B14F-4D97-AF65-F5344CB8AC3E}">
        <p14:creationId xmlns:p14="http://schemas.microsoft.com/office/powerpoint/2010/main" val="378572373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wipe(left)">
                                      <p:cBhvr>
                                        <p:cTn id="16" dur="500"/>
                                        <p:tgtEl>
                                          <p:spTgt spid="12">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wipe(left)">
                                      <p:cBhvr>
                                        <p:cTn id="20" dur="500"/>
                                        <p:tgtEl>
                                          <p:spTgt spid="12">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wipe(left)">
                                      <p:cBhvr>
                                        <p:cTn id="24" dur="500"/>
                                        <p:tgtEl>
                                          <p:spTgt spid="12">
                                            <p:txEl>
                                              <p:pRg st="4" end="4"/>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2">
                                            <p:txEl>
                                              <p:pRg st="5" end="5"/>
                                            </p:txEl>
                                          </p:spTgt>
                                        </p:tgtEl>
                                        <p:attrNameLst>
                                          <p:attrName>style.visibility</p:attrName>
                                        </p:attrNameLst>
                                      </p:cBhvr>
                                      <p:to>
                                        <p:strVal val="visible"/>
                                      </p:to>
                                    </p:set>
                                    <p:animEffect transition="in" filter="wipe(left)">
                                      <p:cBhvr>
                                        <p:cTn id="28" dur="500"/>
                                        <p:tgtEl>
                                          <p:spTgt spid="12">
                                            <p:txEl>
                                              <p:pRg st="5" end="5"/>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wipe(left)">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4" name="Freeform 4"/>
          <p:cNvSpPr/>
          <p:nvPr/>
        </p:nvSpPr>
        <p:spPr>
          <a:xfrm rot="849916">
            <a:off x="16928993" y="-92359"/>
            <a:ext cx="1695921" cy="2181891"/>
          </a:xfrm>
          <a:custGeom>
            <a:avLst/>
            <a:gdLst/>
            <a:ahLst/>
            <a:cxnLst/>
            <a:rect l="l" t="t" r="r" b="b"/>
            <a:pathLst>
              <a:path w="2394674" h="2530699">
                <a:moveTo>
                  <a:pt x="0" y="0"/>
                </a:moveTo>
                <a:lnTo>
                  <a:pt x="2394673" y="0"/>
                </a:lnTo>
                <a:lnTo>
                  <a:pt x="2394673" y="2530700"/>
                </a:lnTo>
                <a:lnTo>
                  <a:pt x="0" y="2530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64803" y="293736"/>
            <a:ext cx="3070789" cy="1409700"/>
          </a:xfrm>
          <a:custGeom>
            <a:avLst/>
            <a:gdLst/>
            <a:ahLst/>
            <a:cxnLst/>
            <a:rect l="l" t="t" r="r" b="b"/>
            <a:pathLst>
              <a:path w="4684789" h="2594202">
                <a:moveTo>
                  <a:pt x="0" y="0"/>
                </a:moveTo>
                <a:lnTo>
                  <a:pt x="4684789" y="0"/>
                </a:lnTo>
                <a:lnTo>
                  <a:pt x="4684789" y="2594202"/>
                </a:lnTo>
                <a:lnTo>
                  <a:pt x="0" y="25942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5">
            <a:extLst>
              <a:ext uri="{FF2B5EF4-FFF2-40B4-BE49-F238E27FC236}">
                <a16:creationId xmlns:a16="http://schemas.microsoft.com/office/drawing/2014/main" id="{AFC01DB8-C5E5-0BE2-2877-CE6261C68D30}"/>
              </a:ext>
            </a:extLst>
          </p:cNvPr>
          <p:cNvSpPr/>
          <p:nvPr/>
        </p:nvSpPr>
        <p:spPr>
          <a:xfrm>
            <a:off x="15310706" y="9718102"/>
            <a:ext cx="2960965" cy="490043"/>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03337A54-3110-3E33-21B8-06B6F58E0F6A}"/>
              </a:ext>
            </a:extLst>
          </p:cNvPr>
          <p:cNvGrpSpPr/>
          <p:nvPr/>
        </p:nvGrpSpPr>
        <p:grpSpPr>
          <a:xfrm>
            <a:off x="5981699" y="-37857"/>
            <a:ext cx="6324600" cy="1590987"/>
            <a:chOff x="5715000" y="-27216"/>
            <a:chExt cx="6324600" cy="1590987"/>
          </a:xfrm>
        </p:grpSpPr>
        <p:sp>
          <p:nvSpPr>
            <p:cNvPr id="18" name="Round Same Side Corner Rectangle 11">
              <a:extLst>
                <a:ext uri="{FF2B5EF4-FFF2-40B4-BE49-F238E27FC236}">
                  <a16:creationId xmlns:a16="http://schemas.microsoft.com/office/drawing/2014/main" id="{205A6114-693D-0590-8691-866D68B3AD55}"/>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CF4E371-A532-3EB4-C54C-BE6CE24AA960}"/>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3" name="Group 2">
            <a:extLst>
              <a:ext uri="{FF2B5EF4-FFF2-40B4-BE49-F238E27FC236}">
                <a16:creationId xmlns:a16="http://schemas.microsoft.com/office/drawing/2014/main" id="{4503387D-1516-6951-569A-8314530E3B1C}"/>
              </a:ext>
            </a:extLst>
          </p:cNvPr>
          <p:cNvGrpSpPr/>
          <p:nvPr/>
        </p:nvGrpSpPr>
        <p:grpSpPr>
          <a:xfrm>
            <a:off x="10929925" y="4179752"/>
            <a:ext cx="5543970" cy="5518344"/>
            <a:chOff x="0" y="0"/>
            <a:chExt cx="4465860" cy="4654952"/>
          </a:xfrm>
        </p:grpSpPr>
        <p:sp>
          <p:nvSpPr>
            <p:cNvPr id="6" name="Freeform 3">
              <a:extLst>
                <a:ext uri="{FF2B5EF4-FFF2-40B4-BE49-F238E27FC236}">
                  <a16:creationId xmlns:a16="http://schemas.microsoft.com/office/drawing/2014/main" id="{8105288A-2BAA-6483-8C5D-3D4100D46972}"/>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5">
                <a:lumMod val="40000"/>
                <a:lumOff val="60000"/>
              </a:schemeClr>
            </a:solidFill>
          </p:spPr>
          <p:txBody>
            <a:bodyPr/>
            <a:lstStyle/>
            <a:p>
              <a:endParaRPr lang="en-US"/>
            </a:p>
          </p:txBody>
        </p:sp>
      </p:grpSp>
      <p:sp>
        <p:nvSpPr>
          <p:cNvPr id="7" name="TextBox 6">
            <a:extLst>
              <a:ext uri="{FF2B5EF4-FFF2-40B4-BE49-F238E27FC236}">
                <a16:creationId xmlns:a16="http://schemas.microsoft.com/office/drawing/2014/main" id="{FC3D31AA-8EEB-E448-065D-858258EA6B12}"/>
              </a:ext>
            </a:extLst>
          </p:cNvPr>
          <p:cNvSpPr txBox="1"/>
          <p:nvPr/>
        </p:nvSpPr>
        <p:spPr>
          <a:xfrm>
            <a:off x="1447800" y="4179854"/>
            <a:ext cx="8778653" cy="5518242"/>
          </a:xfrm>
          <a:prstGeom prst="rect">
            <a:avLst/>
          </a:prstGeom>
          <a:solidFill>
            <a:srgbClr val="FFF8E1"/>
          </a:solidFill>
          <a:ln>
            <a:solidFill>
              <a:schemeClr val="accent6">
                <a:lumMod val="20000"/>
                <a:lumOff val="80000"/>
              </a:schemeClr>
            </a:solidFill>
          </a:ln>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Hai chị em trong video đã làm gì khi mẹ vắng nhà?</a:t>
            </a: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Em hãy nêu cảm nhận của mình về thực hiện những lời nói, việc làm của hai nhân vật trong video để người thân hài lòn</a:t>
            </a:r>
            <a:r>
              <a:rPr lang="en-US" sz="4000">
                <a:latin typeface="Arial" panose="020B0604020202020204" pitchFamily="34" charset="0"/>
                <a:cs typeface="Arial" panose="020B0604020202020204" pitchFamily="34" charset="0"/>
              </a:rPr>
              <a:t>g</a:t>
            </a:r>
            <a:r>
              <a:rPr lang="vi-VN" sz="400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D38E38F7-8B88-AE4E-90F8-DC26CE2D30DD}"/>
              </a:ext>
            </a:extLst>
          </p:cNvPr>
          <p:cNvPicPr>
            <a:picLocks noChangeAspect="1"/>
          </p:cNvPicPr>
          <p:nvPr/>
        </p:nvPicPr>
        <p:blipFill rotWithShape="1">
          <a:blip r:embed="rId8">
            <a:extLst>
              <a:ext uri="{28A0092B-C50C-407E-A947-70E740481C1C}">
                <a14:useLocalDpi xmlns:a14="http://schemas.microsoft.com/office/drawing/2010/main" val="0"/>
              </a:ext>
            </a:extLst>
          </a:blip>
          <a:srcRect b="11228"/>
          <a:stretch/>
        </p:blipFill>
        <p:spPr>
          <a:xfrm>
            <a:off x="10727837" y="5087996"/>
            <a:ext cx="5957652" cy="4610100"/>
          </a:xfrm>
          <a:prstGeom prst="rect">
            <a:avLst/>
          </a:prstGeom>
        </p:spPr>
      </p:pic>
      <p:grpSp>
        <p:nvGrpSpPr>
          <p:cNvPr id="10" name="Group 9">
            <a:extLst>
              <a:ext uri="{FF2B5EF4-FFF2-40B4-BE49-F238E27FC236}">
                <a16:creationId xmlns:a16="http://schemas.microsoft.com/office/drawing/2014/main" id="{635215F3-7D57-B0D1-548D-622005489B18}"/>
              </a:ext>
            </a:extLst>
          </p:cNvPr>
          <p:cNvGrpSpPr/>
          <p:nvPr/>
        </p:nvGrpSpPr>
        <p:grpSpPr>
          <a:xfrm>
            <a:off x="457200" y="2195300"/>
            <a:ext cx="14653011" cy="1268990"/>
            <a:chOff x="457200" y="2195300"/>
            <a:chExt cx="14653011" cy="1268990"/>
          </a:xfrm>
        </p:grpSpPr>
        <p:sp>
          <p:nvSpPr>
            <p:cNvPr id="2" name="Line Callout 1 (Border and Accent Bar) 3">
              <a:extLst>
                <a:ext uri="{FF2B5EF4-FFF2-40B4-BE49-F238E27FC236}">
                  <a16:creationId xmlns:a16="http://schemas.microsoft.com/office/drawing/2014/main" id="{9FE28853-524E-F45C-09CD-D1B519ACA66A}"/>
                </a:ext>
              </a:extLst>
            </p:cNvPr>
            <p:cNvSpPr/>
            <p:nvPr/>
          </p:nvSpPr>
          <p:spPr>
            <a:xfrm>
              <a:off x="457200" y="2215306"/>
              <a:ext cx="14020800" cy="1248984"/>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Sau khi xem xong, các em trả lời các câu hỏi sau:</a:t>
              </a:r>
              <a:endParaRPr lang="en-US" sz="4000" b="1" dirty="0">
                <a:solidFill>
                  <a:schemeClr val="tx1"/>
                </a:solidFill>
                <a:latin typeface="Arial" panose="020B0604020202020204" pitchFamily="34" charset="0"/>
                <a:cs typeface="Arial" panose="020B0604020202020204" pitchFamily="34" charset="0"/>
              </a:endParaRPr>
            </a:p>
          </p:txBody>
        </p:sp>
        <p:pic>
          <p:nvPicPr>
            <p:cNvPr id="9" name="Picture 13">
              <a:extLst>
                <a:ext uri="{FF2B5EF4-FFF2-40B4-BE49-F238E27FC236}">
                  <a16:creationId xmlns:a16="http://schemas.microsoft.com/office/drawing/2014/main" id="{A7996889-FACA-3AA5-7373-ACC970C76EA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845789" y="2195300"/>
              <a:ext cx="1264422" cy="1248984"/>
            </a:xfrm>
            <a:prstGeom prst="rect">
              <a:avLst/>
            </a:prstGeom>
          </p:spPr>
        </p:pic>
      </p:grpSp>
    </p:spTree>
    <p:extLst>
      <p:ext uri="{BB962C8B-B14F-4D97-AF65-F5344CB8AC3E}">
        <p14:creationId xmlns:p14="http://schemas.microsoft.com/office/powerpoint/2010/main" val="25793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bg/>
                                          </p:spTgt>
                                        </p:tgtEl>
                                        <p:attrNameLst>
                                          <p:attrName>style.visibility</p:attrName>
                                        </p:attrNameLst>
                                      </p:cBhvr>
                                      <p:to>
                                        <p:strVal val="visible"/>
                                      </p:to>
                                    </p:set>
                                    <p:animEffect transition="in" filter="randombar(horizontal)">
                                      <p:cBhvr>
                                        <p:cTn id="16" dur="500"/>
                                        <p:tgtEl>
                                          <p:spTgt spid="7">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9" name="Freeform 9"/>
          <p:cNvSpPr/>
          <p:nvPr/>
        </p:nvSpPr>
        <p:spPr>
          <a:xfrm>
            <a:off x="507608" y="1373311"/>
            <a:ext cx="2151772" cy="1444377"/>
          </a:xfrm>
          <a:custGeom>
            <a:avLst/>
            <a:gdLst/>
            <a:ahLst/>
            <a:cxnLst/>
            <a:rect l="l" t="t" r="r" b="b"/>
            <a:pathLst>
              <a:path w="2151772" h="1444377">
                <a:moveTo>
                  <a:pt x="0" y="0"/>
                </a:moveTo>
                <a:lnTo>
                  <a:pt x="2151772" y="0"/>
                </a:lnTo>
                <a:lnTo>
                  <a:pt x="2151772" y="1444377"/>
                </a:lnTo>
                <a:lnTo>
                  <a:pt x="0" y="14443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3" name="Picture 3">
            <a:extLst>
              <a:ext uri="{FF2B5EF4-FFF2-40B4-BE49-F238E27FC236}">
                <a16:creationId xmlns:a16="http://schemas.microsoft.com/office/drawing/2014/main" id="{C44FECBA-0C42-5B26-06BB-BA9CE1D68A42}"/>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14" name="TextBox 20">
            <a:extLst>
              <a:ext uri="{FF2B5EF4-FFF2-40B4-BE49-F238E27FC236}">
                <a16:creationId xmlns:a16="http://schemas.microsoft.com/office/drawing/2014/main" id="{97CC10EE-7580-74B8-F312-7BD1634E1D79}"/>
              </a:ext>
            </a:extLst>
          </p:cNvPr>
          <p:cNvSpPr txBox="1"/>
          <p:nvPr/>
        </p:nvSpPr>
        <p:spPr>
          <a:xfrm>
            <a:off x="2552699" y="3341885"/>
            <a:ext cx="13182599" cy="424949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3 – Củng</a:t>
            </a:r>
            <a:r>
              <a:rPr kumimoji="0" lang="en-US" sz="64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cố kiến thức</a:t>
            </a:r>
            <a:r>
              <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400" b="1">
                <a:solidFill>
                  <a:prstClr val="white"/>
                </a:solidFill>
                <a:latin typeface="Arial" panose="020B0604020202020204" pitchFamily="34" charset="0"/>
                <a:ea typeface="Calibri" panose="020F0502020204030204" pitchFamily="34" charset="0"/>
                <a:cs typeface="Arial" panose="020B0604020202020204" pitchFamily="34" charset="0"/>
              </a:rPr>
              <a:t>Thực hành thể hiện sự tôn trọng và thuyết phục người thân</a:t>
            </a:r>
            <a:endPar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Freeform 6">
            <a:extLst>
              <a:ext uri="{FF2B5EF4-FFF2-40B4-BE49-F238E27FC236}">
                <a16:creationId xmlns:a16="http://schemas.microsoft.com/office/drawing/2014/main" id="{B23EB36B-BFDD-F221-DB28-F70D1F21B710}"/>
              </a:ext>
            </a:extLst>
          </p:cNvPr>
          <p:cNvSpPr/>
          <p:nvPr/>
        </p:nvSpPr>
        <p:spPr>
          <a:xfrm rot="-3220931">
            <a:off x="872316" y="7964298"/>
            <a:ext cx="1860051" cy="1846524"/>
          </a:xfrm>
          <a:custGeom>
            <a:avLst/>
            <a:gdLst/>
            <a:ahLst/>
            <a:cxnLst/>
            <a:rect l="l" t="t" r="r" b="b"/>
            <a:pathLst>
              <a:path w="1860051" h="1846524">
                <a:moveTo>
                  <a:pt x="0" y="0"/>
                </a:moveTo>
                <a:lnTo>
                  <a:pt x="1860052" y="0"/>
                </a:lnTo>
                <a:lnTo>
                  <a:pt x="1860052" y="1846523"/>
                </a:lnTo>
                <a:lnTo>
                  <a:pt x="0" y="18465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a:off x="13314483" y="8367815"/>
            <a:ext cx="4613033" cy="738085"/>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2"/>
          <p:cNvSpPr/>
          <p:nvPr/>
        </p:nvSpPr>
        <p:spPr>
          <a:xfrm rot="10630070">
            <a:off x="15323811" y="1215934"/>
            <a:ext cx="2775171" cy="1753616"/>
          </a:xfrm>
          <a:custGeom>
            <a:avLst/>
            <a:gdLst/>
            <a:ahLst/>
            <a:cxnLst/>
            <a:rect l="l" t="t" r="r" b="b"/>
            <a:pathLst>
              <a:path w="12411628" h="6438532">
                <a:moveTo>
                  <a:pt x="0" y="0"/>
                </a:moveTo>
                <a:lnTo>
                  <a:pt x="12411628" y="0"/>
                </a:lnTo>
                <a:lnTo>
                  <a:pt x="12411628" y="6438532"/>
                </a:lnTo>
                <a:lnTo>
                  <a:pt x="0" y="64385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82206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2" name="Freeform 2"/>
          <p:cNvSpPr/>
          <p:nvPr/>
        </p:nvSpPr>
        <p:spPr>
          <a:xfrm rot="-1559960">
            <a:off x="16107690" y="115623"/>
            <a:ext cx="2384599" cy="1380382"/>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514838">
            <a:off x="715187" y="-414912"/>
            <a:ext cx="923383" cy="2217883"/>
          </a:xfrm>
          <a:custGeom>
            <a:avLst/>
            <a:gdLst/>
            <a:ahLst/>
            <a:cxnLst/>
            <a:rect l="l" t="t" r="r" b="b"/>
            <a:pathLst>
              <a:path w="2434001" h="3477145">
                <a:moveTo>
                  <a:pt x="0" y="0"/>
                </a:moveTo>
                <a:lnTo>
                  <a:pt x="2434001" y="0"/>
                </a:lnTo>
                <a:lnTo>
                  <a:pt x="2434001" y="3477145"/>
                </a:lnTo>
                <a:lnTo>
                  <a:pt x="0" y="3477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61F8014-ABFC-AFD5-62B5-607B7FF50542}"/>
              </a:ext>
            </a:extLst>
          </p:cNvPr>
          <p:cNvGrpSpPr/>
          <p:nvPr/>
        </p:nvGrpSpPr>
        <p:grpSpPr>
          <a:xfrm>
            <a:off x="2857745" y="6138126"/>
            <a:ext cx="12572507" cy="1000532"/>
            <a:chOff x="3029863" y="1823688"/>
            <a:chExt cx="12362538" cy="1262412"/>
          </a:xfrm>
        </p:grpSpPr>
        <p:cxnSp>
          <p:nvCxnSpPr>
            <p:cNvPr id="6" name="Straight Connector 5">
              <a:extLst>
                <a:ext uri="{FF2B5EF4-FFF2-40B4-BE49-F238E27FC236}">
                  <a16:creationId xmlns:a16="http://schemas.microsoft.com/office/drawing/2014/main" id="{C98FCE64-1D21-08A4-A8D7-38F7274B7E59}"/>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613BB19-3D5E-8F70-C635-24FD7439CBD8}"/>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30718-1313-5EDA-BE79-DC978E9B9C24}"/>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022502-8535-D3C9-8206-A32A04F30193}"/>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30B43DD-1CF6-7D9D-4CDB-181F6254305C}"/>
              </a:ext>
            </a:extLst>
          </p:cNvPr>
          <p:cNvGrpSpPr/>
          <p:nvPr/>
        </p:nvGrpSpPr>
        <p:grpSpPr>
          <a:xfrm>
            <a:off x="819230" y="1692077"/>
            <a:ext cx="16147948" cy="4446049"/>
            <a:chOff x="-481832" y="215422"/>
            <a:chExt cx="16147948" cy="4446049"/>
          </a:xfrm>
        </p:grpSpPr>
        <p:sp>
          <p:nvSpPr>
            <p:cNvPr id="14" name="Speech Bubble: Rectangle with Corners Rounded 13">
              <a:extLst>
                <a:ext uri="{FF2B5EF4-FFF2-40B4-BE49-F238E27FC236}">
                  <a16:creationId xmlns:a16="http://schemas.microsoft.com/office/drawing/2014/main" id="{00969E54-B754-8CBA-52B2-E453D581B537}"/>
                </a:ext>
              </a:extLst>
            </p:cNvPr>
            <p:cNvSpPr/>
            <p:nvPr/>
          </p:nvSpPr>
          <p:spPr>
            <a:xfrm>
              <a:off x="-8783" y="504858"/>
              <a:ext cx="15674899" cy="4156613"/>
            </a:xfrm>
            <a:prstGeom prst="wedgeRoundRectCallout">
              <a:avLst>
                <a:gd name="adj1" fmla="val -26405"/>
                <a:gd name="adj2" fmla="val 46900"/>
                <a:gd name="adj3" fmla="val 16667"/>
              </a:avLst>
            </a:prstGeom>
            <a:solidFill>
              <a:srgbClr val="EDF6F9"/>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thành 6 nhóm (2 nhóm thực hiện 1 nhiệm vụ),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mỗi nhóm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đọc các tình huống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tr.39)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thực hành xây dựng kịch bản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sắm vai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xử lí để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thể hiện sự tôn trọng và thuyết phục người thân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ở mỗi tình huống</a:t>
              </a:r>
              <a:endParaRPr lang="en-US" sz="4000" dirty="0">
                <a:latin typeface="Arial" panose="020B0604020202020204" pitchFamily="34" charset="0"/>
                <a:cs typeface="Arial" panose="020B0604020202020204" pitchFamily="34" charset="0"/>
              </a:endParaRPr>
            </a:p>
          </p:txBody>
        </p:sp>
        <p:pic>
          <p:nvPicPr>
            <p:cNvPr id="20" name="Picture 4">
              <a:extLst>
                <a:ext uri="{FF2B5EF4-FFF2-40B4-BE49-F238E27FC236}">
                  <a16:creationId xmlns:a16="http://schemas.microsoft.com/office/drawing/2014/main" id="{43D05BE8-ADDB-57E1-6302-DAF79E06F8A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555803">
              <a:off x="-481832" y="215422"/>
              <a:ext cx="1454937" cy="822702"/>
            </a:xfrm>
            <a:prstGeom prst="rect">
              <a:avLst/>
            </a:prstGeom>
          </p:spPr>
        </p:pic>
      </p:grpSp>
      <p:sp>
        <p:nvSpPr>
          <p:cNvPr id="22" name="Rectangle 21">
            <a:extLst>
              <a:ext uri="{FF2B5EF4-FFF2-40B4-BE49-F238E27FC236}">
                <a16:creationId xmlns:a16="http://schemas.microsoft.com/office/drawing/2014/main" id="{E006F6EE-2A19-C362-C1E1-2A748568B832}"/>
              </a:ext>
            </a:extLst>
          </p:cNvPr>
          <p:cNvSpPr/>
          <p:nvPr/>
        </p:nvSpPr>
        <p:spPr>
          <a:xfrm>
            <a:off x="509360" y="7124706"/>
            <a:ext cx="5535451" cy="269270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1</a:t>
            </a:r>
            <a:r>
              <a:rPr lang="en-US" sz="3800" b="1">
                <a:solidFill>
                  <a:schemeClr val="tx1"/>
                </a:solidFill>
                <a:latin typeface="Arial" panose="020B0604020202020204" pitchFamily="34" charset="0"/>
                <a:cs typeface="Arial" panose="020B0604020202020204" pitchFamily="34" charset="0"/>
              </a:rPr>
              <a:t>,2</a:t>
            </a:r>
            <a:r>
              <a:rPr lang="vi-VN" sz="3800" b="1">
                <a:solidFill>
                  <a:schemeClr val="tx1"/>
                </a:solidFill>
                <a:latin typeface="Arial" panose="020B0604020202020204" pitchFamily="34" charset="0"/>
                <a:cs typeface="Arial" panose="020B0604020202020204" pitchFamily="34" charset="0"/>
              </a:rPr>
              <a:t>: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en-US" sz="3800">
                <a:solidFill>
                  <a:schemeClr val="tx1"/>
                </a:solidFill>
                <a:latin typeface="Arial" panose="020B0604020202020204" pitchFamily="34" charset="0"/>
                <a:cs typeface="Arial" panose="020B0604020202020204" pitchFamily="34" charset="0"/>
              </a:rPr>
              <a:t>Tình huống 1</a:t>
            </a:r>
            <a:endParaRPr lang="vi-VN" sz="3800" i="1">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41A6AA6-5D39-D7D2-D1A6-A1E59D9038ED}"/>
              </a:ext>
            </a:extLst>
          </p:cNvPr>
          <p:cNvSpPr/>
          <p:nvPr/>
        </p:nvSpPr>
        <p:spPr>
          <a:xfrm>
            <a:off x="6376274" y="7139124"/>
            <a:ext cx="5535450" cy="2681103"/>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a:t>
            </a:r>
            <a:r>
              <a:rPr lang="en-US" sz="3800" b="1">
                <a:solidFill>
                  <a:schemeClr val="tx1"/>
                </a:solidFill>
                <a:latin typeface="Arial" panose="020B0604020202020204" pitchFamily="34" charset="0"/>
                <a:cs typeface="Arial" panose="020B0604020202020204" pitchFamily="34" charset="0"/>
              </a:rPr>
              <a:t>3,4</a:t>
            </a:r>
            <a:r>
              <a:rPr lang="vi-VN" sz="3800" b="1">
                <a:solidFill>
                  <a:schemeClr val="tx1"/>
                </a:solidFill>
                <a:latin typeface="Arial" panose="020B0604020202020204" pitchFamily="34" charset="0"/>
                <a:cs typeface="Arial" panose="020B0604020202020204" pitchFamily="34" charset="0"/>
              </a:rPr>
              <a:t>: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en-US" sz="3800">
                <a:solidFill>
                  <a:schemeClr val="tx1"/>
                </a:solidFill>
                <a:latin typeface="Arial" panose="020B0604020202020204" pitchFamily="34" charset="0"/>
                <a:cs typeface="Arial" panose="020B0604020202020204" pitchFamily="34" charset="0"/>
              </a:rPr>
              <a:t>Tình huống 2</a:t>
            </a:r>
            <a:endParaRPr lang="vi-VN" sz="3800" i="1">
              <a:solidFill>
                <a:schemeClr val="tx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F9F5365-877C-1969-497E-E4B9D385D3A3}"/>
              </a:ext>
            </a:extLst>
          </p:cNvPr>
          <p:cNvSpPr/>
          <p:nvPr/>
        </p:nvSpPr>
        <p:spPr>
          <a:xfrm>
            <a:off x="12243188" y="7138658"/>
            <a:ext cx="5535450" cy="267875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a:t>
            </a:r>
            <a:r>
              <a:rPr lang="en-US" sz="3800" b="1">
                <a:solidFill>
                  <a:schemeClr val="tx1"/>
                </a:solidFill>
                <a:latin typeface="Arial" panose="020B0604020202020204" pitchFamily="34" charset="0"/>
                <a:cs typeface="Arial" panose="020B0604020202020204" pitchFamily="34" charset="0"/>
              </a:rPr>
              <a:t>5,6</a:t>
            </a:r>
            <a:r>
              <a:rPr lang="vi-VN" sz="3800" b="1">
                <a:solidFill>
                  <a:schemeClr val="tx1"/>
                </a:solidFill>
                <a:latin typeface="Arial" panose="020B0604020202020204" pitchFamily="34" charset="0"/>
                <a:cs typeface="Arial" panose="020B0604020202020204" pitchFamily="34" charset="0"/>
              </a:rPr>
              <a:t>: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en-US" sz="3800">
                <a:solidFill>
                  <a:schemeClr val="tx1"/>
                </a:solidFill>
                <a:latin typeface="Arial" panose="020B0604020202020204" pitchFamily="34" charset="0"/>
                <a:cs typeface="Arial" panose="020B0604020202020204" pitchFamily="34" charset="0"/>
              </a:rPr>
              <a:t>Tình huống 3</a:t>
            </a:r>
            <a:endParaRPr lang="vi-VN" sz="3800" i="1">
              <a:solidFill>
                <a:schemeClr val="tx1"/>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1C80B439-3D05-60F0-1E3A-71E74DB9AE47}"/>
              </a:ext>
            </a:extLst>
          </p:cNvPr>
          <p:cNvGrpSpPr/>
          <p:nvPr/>
        </p:nvGrpSpPr>
        <p:grpSpPr>
          <a:xfrm>
            <a:off x="5446400" y="0"/>
            <a:ext cx="7583876" cy="1388058"/>
            <a:chOff x="4834930" y="84191"/>
            <a:chExt cx="7359542" cy="1232175"/>
          </a:xfrm>
        </p:grpSpPr>
        <p:sp>
          <p:nvSpPr>
            <p:cNvPr id="26" name="Round Same Side Corner Rectangle 11">
              <a:extLst>
                <a:ext uri="{FF2B5EF4-FFF2-40B4-BE49-F238E27FC236}">
                  <a16:creationId xmlns:a16="http://schemas.microsoft.com/office/drawing/2014/main" id="{9005DFD2-ED74-29E0-5237-9557696FE457}"/>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EB8BDBC-3E09-8348-465F-02C46AA94512}"/>
                </a:ext>
              </a:extLst>
            </p:cNvPr>
            <p:cNvSpPr txBox="1"/>
            <p:nvPr/>
          </p:nvSpPr>
          <p:spPr>
            <a:xfrm>
              <a:off x="5313042" y="263138"/>
              <a:ext cx="6403317" cy="76499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HOẠT ĐỘNG NHÓM</a:t>
              </a:r>
              <a:endParaRPr lang="en-US" sz="5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1684653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E5E5"/>
        </a:solidFill>
        <a:effectLst/>
      </p:bgPr>
    </p:bg>
    <p:spTree>
      <p:nvGrpSpPr>
        <p:cNvPr id="1" name=""/>
        <p:cNvGrpSpPr/>
        <p:nvPr/>
      </p:nvGrpSpPr>
      <p:grpSpPr>
        <a:xfrm>
          <a:off x="0" y="0"/>
          <a:ext cx="0" cy="0"/>
          <a:chOff x="0" y="0"/>
          <a:chExt cx="0" cy="0"/>
        </a:xfrm>
      </p:grpSpPr>
      <p:sp>
        <p:nvSpPr>
          <p:cNvPr id="2" name="Freeform 2"/>
          <p:cNvSpPr/>
          <p:nvPr/>
        </p:nvSpPr>
        <p:spPr>
          <a:xfrm>
            <a:off x="-32657" y="-21771"/>
            <a:ext cx="2362200" cy="1626830"/>
          </a:xfrm>
          <a:custGeom>
            <a:avLst/>
            <a:gdLst/>
            <a:ahLst/>
            <a:cxnLst/>
            <a:rect l="l" t="t" r="r" b="b"/>
            <a:pathLst>
              <a:path w="3807989" h="2456153">
                <a:moveTo>
                  <a:pt x="0" y="0"/>
                </a:moveTo>
                <a:lnTo>
                  <a:pt x="3807990" y="0"/>
                </a:lnTo>
                <a:lnTo>
                  <a:pt x="3807990" y="2456153"/>
                </a:lnTo>
                <a:lnTo>
                  <a:pt x="0" y="2456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D263A563-4499-D2E2-2288-E88FEF8FBD8B}"/>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10FCD73-86A7-9013-A984-8EC96EAFBDFF}"/>
              </a:ext>
            </a:extLst>
          </p:cNvPr>
          <p:cNvSpPr txBox="1"/>
          <p:nvPr/>
        </p:nvSpPr>
        <p:spPr>
          <a:xfrm>
            <a:off x="5334000" y="896640"/>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62F87E5F-17C4-3426-03BF-CBC338EE2A1A}"/>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AF585B-2006-3BF3-697C-39B24AEEB7EF}"/>
              </a:ext>
            </a:extLst>
          </p:cNvPr>
          <p:cNvSpPr txBox="1"/>
          <p:nvPr/>
        </p:nvSpPr>
        <p:spPr>
          <a:xfrm>
            <a:off x="1332016" y="2978058"/>
            <a:ext cx="8842167" cy="551824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Thảo xin ý kiến của bố mẹ về dự định kinh doanh của mình. Bố mẹ cho rằng ở lứa tuổi này Thảo chưa nên kinh doanh, chỉ nên tập trung vào việc học. Thảo băn khoăn không biết nên thuyết phục mẹ như nào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6E7BDD85-C1B8-2EE6-6316-98E36AB8B8CE}"/>
              </a:ext>
            </a:extLst>
          </p:cNvPr>
          <p:cNvGrpSpPr/>
          <p:nvPr/>
        </p:nvGrpSpPr>
        <p:grpSpPr>
          <a:xfrm>
            <a:off x="11353800" y="2346279"/>
            <a:ext cx="6324600" cy="6781800"/>
            <a:chOff x="11353800" y="2346279"/>
            <a:chExt cx="6324600" cy="6781800"/>
          </a:xfrm>
        </p:grpSpPr>
        <p:grpSp>
          <p:nvGrpSpPr>
            <p:cNvPr id="12" name="Group 11">
              <a:extLst>
                <a:ext uri="{FF2B5EF4-FFF2-40B4-BE49-F238E27FC236}">
                  <a16:creationId xmlns:a16="http://schemas.microsoft.com/office/drawing/2014/main" id="{43B87933-5234-E2E3-5F91-AD77B3C80DD4}"/>
                </a:ext>
              </a:extLst>
            </p:cNvPr>
            <p:cNvGrpSpPr/>
            <p:nvPr/>
          </p:nvGrpSpPr>
          <p:grpSpPr>
            <a:xfrm>
              <a:off x="11353800" y="2346279"/>
              <a:ext cx="6324600" cy="6781800"/>
              <a:chOff x="11384387" y="2019300"/>
              <a:chExt cx="6324600" cy="6781800"/>
            </a:xfrm>
          </p:grpSpPr>
          <p:sp>
            <p:nvSpPr>
              <p:cNvPr id="14" name="Freeform 7">
                <a:extLst>
                  <a:ext uri="{FF2B5EF4-FFF2-40B4-BE49-F238E27FC236}">
                    <a16:creationId xmlns:a16="http://schemas.microsoft.com/office/drawing/2014/main" id="{80A6C61D-A4B7-1014-9BD1-8C6164257112}"/>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3382EBB-A1DF-3576-086F-BE28965358B3}"/>
                  </a:ext>
                </a:extLst>
              </p:cNvPr>
              <p:cNvGrpSpPr/>
              <p:nvPr/>
            </p:nvGrpSpPr>
            <p:grpSpPr>
              <a:xfrm>
                <a:off x="11633317" y="2478674"/>
                <a:ext cx="5833431" cy="1521825"/>
                <a:chOff x="1420007" y="3199063"/>
                <a:chExt cx="5833431" cy="1492403"/>
              </a:xfrm>
            </p:grpSpPr>
            <p:sp>
              <p:nvSpPr>
                <p:cNvPr id="23" name="Freeform 10">
                  <a:extLst>
                    <a:ext uri="{FF2B5EF4-FFF2-40B4-BE49-F238E27FC236}">
                      <a16:creationId xmlns:a16="http://schemas.microsoft.com/office/drawing/2014/main" id="{2CD9E78C-58DB-3466-3B3D-55189459CE56}"/>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D63970E-2E77-ED92-B5DB-0A7F2C6A2B58}"/>
                    </a:ext>
                  </a:extLst>
                </p:cNvPr>
                <p:cNvSpPr txBox="1"/>
                <p:nvPr/>
              </p:nvSpPr>
              <p:spPr>
                <a:xfrm>
                  <a:off x="1420007" y="3571938"/>
                  <a:ext cx="5826740" cy="754565"/>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Tình huống 1</a:t>
                  </a:r>
                  <a:endParaRPr lang="en-US" sz="4400" b="1" dirty="0">
                    <a:latin typeface="Arial" panose="020B0604020202020204" pitchFamily="34" charset="0"/>
                    <a:cs typeface="Arial" panose="020B0604020202020204" pitchFamily="34" charset="0"/>
                  </a:endParaRPr>
                </a:p>
              </p:txBody>
            </p:sp>
          </p:grpSp>
        </p:grpSp>
        <p:pic>
          <p:nvPicPr>
            <p:cNvPr id="25" name="Picture 24" descr="A cartoon of a group of people sitting at a table&#10;&#10;Description automatically generated">
              <a:extLst>
                <a:ext uri="{FF2B5EF4-FFF2-40B4-BE49-F238E27FC236}">
                  <a16:creationId xmlns:a16="http://schemas.microsoft.com/office/drawing/2014/main" id="{B5AF52D6-6763-E951-E9CD-6501DFD56B28}"/>
                </a:ext>
              </a:extLst>
            </p:cNvPr>
            <p:cNvPicPr>
              <a:picLocks noChangeAspect="1"/>
            </p:cNvPicPr>
            <p:nvPr/>
          </p:nvPicPr>
          <p:blipFill rotWithShape="1">
            <a:blip r:embed="rId6">
              <a:extLst>
                <a:ext uri="{28A0092B-C50C-407E-A947-70E740481C1C}">
                  <a14:useLocalDpi xmlns:a14="http://schemas.microsoft.com/office/drawing/2010/main" val="0"/>
                </a:ext>
              </a:extLst>
            </a:blip>
            <a:srcRect l="7252" t="6325" r="6347" b="5674"/>
            <a:stretch/>
          </p:blipFill>
          <p:spPr>
            <a:xfrm>
              <a:off x="12361721" y="4533504"/>
              <a:ext cx="4308758" cy="4388549"/>
            </a:xfrm>
            <a:prstGeom prst="rect">
              <a:avLst/>
            </a:prstGeom>
          </p:spPr>
        </p:pic>
      </p:grpSp>
      <p:sp>
        <p:nvSpPr>
          <p:cNvPr id="27" name="Freeform 24">
            <a:extLst>
              <a:ext uri="{FF2B5EF4-FFF2-40B4-BE49-F238E27FC236}">
                <a16:creationId xmlns:a16="http://schemas.microsoft.com/office/drawing/2014/main" id="{D93A9B01-5320-B5F8-4BD1-D170649DE050}"/>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81156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E5E5"/>
        </a:solidFill>
        <a:effectLst/>
      </p:bgPr>
    </p:bg>
    <p:spTree>
      <p:nvGrpSpPr>
        <p:cNvPr id="1" name=""/>
        <p:cNvGrpSpPr/>
        <p:nvPr/>
      </p:nvGrpSpPr>
      <p:grpSpPr>
        <a:xfrm>
          <a:off x="0" y="0"/>
          <a:ext cx="0" cy="0"/>
          <a:chOff x="0" y="0"/>
          <a:chExt cx="0" cy="0"/>
        </a:xfrm>
      </p:grpSpPr>
      <p:sp>
        <p:nvSpPr>
          <p:cNvPr id="2" name="Freeform 2"/>
          <p:cNvSpPr/>
          <p:nvPr/>
        </p:nvSpPr>
        <p:spPr>
          <a:xfrm>
            <a:off x="-32657" y="-21771"/>
            <a:ext cx="2362200" cy="1626830"/>
          </a:xfrm>
          <a:custGeom>
            <a:avLst/>
            <a:gdLst/>
            <a:ahLst/>
            <a:cxnLst/>
            <a:rect l="l" t="t" r="r" b="b"/>
            <a:pathLst>
              <a:path w="3807989" h="2456153">
                <a:moveTo>
                  <a:pt x="0" y="0"/>
                </a:moveTo>
                <a:lnTo>
                  <a:pt x="3807990" y="0"/>
                </a:lnTo>
                <a:lnTo>
                  <a:pt x="3807990" y="2456153"/>
                </a:lnTo>
                <a:lnTo>
                  <a:pt x="0" y="2456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D263A563-4499-D2E2-2288-E88FEF8FBD8B}"/>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10FCD73-86A7-9013-A984-8EC96EAFBDFF}"/>
              </a:ext>
            </a:extLst>
          </p:cNvPr>
          <p:cNvSpPr txBox="1"/>
          <p:nvPr/>
        </p:nvSpPr>
        <p:spPr>
          <a:xfrm>
            <a:off x="5334000" y="896640"/>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62F87E5F-17C4-3426-03BF-CBC338EE2A1A}"/>
              </a:ext>
            </a:extLst>
          </p:cNvPr>
          <p:cNvSpPr/>
          <p:nvPr/>
        </p:nvSpPr>
        <p:spPr>
          <a:xfrm>
            <a:off x="609600" y="2019300"/>
            <a:ext cx="10363200" cy="7620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AF585B-2006-3BF3-697C-39B24AEEB7EF}"/>
              </a:ext>
            </a:extLst>
          </p:cNvPr>
          <p:cNvSpPr txBox="1"/>
          <p:nvPr/>
        </p:nvSpPr>
        <p:spPr>
          <a:xfrm>
            <a:off x="1093643" y="2336948"/>
            <a:ext cx="9395114" cy="7058855"/>
          </a:xfrm>
          <a:prstGeom prst="rect">
            <a:avLst/>
          </a:prstGeom>
          <a:noFill/>
        </p:spPr>
        <p:txBody>
          <a:bodyPr wrap="square">
            <a:spAutoFit/>
          </a:bodyPr>
          <a:lstStyle/>
          <a:p>
            <a:pPr algn="just">
              <a:lnSpc>
                <a:spcPct val="150000"/>
              </a:lnSpc>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Hôm nay cả nhà An cùng nhau lên kế hoạch tổ chức mừng thọ bà nội. Bố muốn tổ chức mâm cơm gia đình cho ấm cúng, mẹ thì muốn mời họ hàng cùng tham dựa, An biết bà thích một điểm du lịch mà cách nhà không xa lắm nên muốn cả nhà cùng bà đi đến nơi đó. An băn khoăn không biết nên ứng xử như thế nào để vừa thể hiện sự tôn trọng người thân lại vừa thuyết phục được mọi người chấp nhận ý tưởng của mình.</a:t>
            </a:r>
            <a:endParaRPr lang="vi-VN" sz="3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8F54516E-E0BB-B21D-05E9-357B2D91901E}"/>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12D83ED-F873-49ED-E0FD-094E2E3C549E}"/>
              </a:ext>
            </a:extLst>
          </p:cNvPr>
          <p:cNvGrpSpPr/>
          <p:nvPr/>
        </p:nvGrpSpPr>
        <p:grpSpPr>
          <a:xfrm>
            <a:off x="11353800" y="2438399"/>
            <a:ext cx="6324600" cy="6781800"/>
            <a:chOff x="11353800" y="2438399"/>
            <a:chExt cx="6324600" cy="6781800"/>
          </a:xfrm>
        </p:grpSpPr>
        <p:grpSp>
          <p:nvGrpSpPr>
            <p:cNvPr id="12" name="Group 11">
              <a:extLst>
                <a:ext uri="{FF2B5EF4-FFF2-40B4-BE49-F238E27FC236}">
                  <a16:creationId xmlns:a16="http://schemas.microsoft.com/office/drawing/2014/main" id="{43B87933-5234-E2E3-5F91-AD77B3C80DD4}"/>
                </a:ext>
              </a:extLst>
            </p:cNvPr>
            <p:cNvGrpSpPr/>
            <p:nvPr/>
          </p:nvGrpSpPr>
          <p:grpSpPr>
            <a:xfrm>
              <a:off x="11353800" y="2438399"/>
              <a:ext cx="6324600" cy="6781800"/>
              <a:chOff x="11384387" y="2019300"/>
              <a:chExt cx="6324600" cy="6781800"/>
            </a:xfrm>
          </p:grpSpPr>
          <p:sp>
            <p:nvSpPr>
              <p:cNvPr id="14" name="Freeform 7">
                <a:extLst>
                  <a:ext uri="{FF2B5EF4-FFF2-40B4-BE49-F238E27FC236}">
                    <a16:creationId xmlns:a16="http://schemas.microsoft.com/office/drawing/2014/main" id="{80A6C61D-A4B7-1014-9BD1-8C6164257112}"/>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3382EBB-A1DF-3576-086F-BE28965358B3}"/>
                  </a:ext>
                </a:extLst>
              </p:cNvPr>
              <p:cNvGrpSpPr/>
              <p:nvPr/>
            </p:nvGrpSpPr>
            <p:grpSpPr>
              <a:xfrm>
                <a:off x="11633317" y="2478674"/>
                <a:ext cx="5833431" cy="1521825"/>
                <a:chOff x="1420007" y="3199063"/>
                <a:chExt cx="5833431" cy="1492403"/>
              </a:xfrm>
            </p:grpSpPr>
            <p:sp>
              <p:nvSpPr>
                <p:cNvPr id="23" name="Freeform 10">
                  <a:extLst>
                    <a:ext uri="{FF2B5EF4-FFF2-40B4-BE49-F238E27FC236}">
                      <a16:creationId xmlns:a16="http://schemas.microsoft.com/office/drawing/2014/main" id="{2CD9E78C-58DB-3466-3B3D-55189459CE56}"/>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D63970E-2E77-ED92-B5DB-0A7F2C6A2B58}"/>
                    </a:ext>
                  </a:extLst>
                </p:cNvPr>
                <p:cNvSpPr txBox="1"/>
                <p:nvPr/>
              </p:nvSpPr>
              <p:spPr>
                <a:xfrm>
                  <a:off x="1420007" y="3571938"/>
                  <a:ext cx="5826740" cy="754565"/>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Tình huống 2</a:t>
                  </a:r>
                  <a:endParaRPr lang="en-US" sz="4400" b="1" dirty="0">
                    <a:latin typeface="Arial" panose="020B0604020202020204" pitchFamily="34" charset="0"/>
                    <a:cs typeface="Arial" panose="020B0604020202020204" pitchFamily="34" charset="0"/>
                  </a:endParaRPr>
                </a:p>
              </p:txBody>
            </p:sp>
          </p:grpSp>
        </p:grpSp>
        <p:pic>
          <p:nvPicPr>
            <p:cNvPr id="4" name="Picture 3" descr="A group of people sitting on a couch&#10;&#10;Description automatically generated">
              <a:extLst>
                <a:ext uri="{FF2B5EF4-FFF2-40B4-BE49-F238E27FC236}">
                  <a16:creationId xmlns:a16="http://schemas.microsoft.com/office/drawing/2014/main" id="{E3E144D1-1AF3-D934-CB47-92178CB948CF}"/>
                </a:ext>
              </a:extLst>
            </p:cNvPr>
            <p:cNvPicPr>
              <a:picLocks noChangeAspect="1"/>
            </p:cNvPicPr>
            <p:nvPr/>
          </p:nvPicPr>
          <p:blipFill rotWithShape="1">
            <a:blip r:embed="rId8">
              <a:extLst>
                <a:ext uri="{28A0092B-C50C-407E-A947-70E740481C1C}">
                  <a14:useLocalDpi xmlns:a14="http://schemas.microsoft.com/office/drawing/2010/main" val="0"/>
                </a:ext>
              </a:extLst>
            </a:blip>
            <a:srcRect l="9560" t="19796" r="8844" b="9805"/>
            <a:stretch/>
          </p:blipFill>
          <p:spPr>
            <a:xfrm>
              <a:off x="12098914" y="4887040"/>
              <a:ext cx="4622784" cy="3988467"/>
            </a:xfrm>
            <a:prstGeom prst="rect">
              <a:avLst/>
            </a:prstGeom>
          </p:spPr>
        </p:pic>
      </p:grpSp>
    </p:spTree>
    <p:extLst>
      <p:ext uri="{BB962C8B-B14F-4D97-AF65-F5344CB8AC3E}">
        <p14:creationId xmlns:p14="http://schemas.microsoft.com/office/powerpoint/2010/main" val="22161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E5E5"/>
        </a:solidFill>
        <a:effectLst/>
      </p:bgPr>
    </p:bg>
    <p:spTree>
      <p:nvGrpSpPr>
        <p:cNvPr id="1" name=""/>
        <p:cNvGrpSpPr/>
        <p:nvPr/>
      </p:nvGrpSpPr>
      <p:grpSpPr>
        <a:xfrm>
          <a:off x="0" y="0"/>
          <a:ext cx="0" cy="0"/>
          <a:chOff x="0" y="0"/>
          <a:chExt cx="0" cy="0"/>
        </a:xfrm>
      </p:grpSpPr>
      <p:sp>
        <p:nvSpPr>
          <p:cNvPr id="2" name="Freeform 2"/>
          <p:cNvSpPr/>
          <p:nvPr/>
        </p:nvSpPr>
        <p:spPr>
          <a:xfrm>
            <a:off x="-32657" y="-21771"/>
            <a:ext cx="2362200" cy="1626830"/>
          </a:xfrm>
          <a:custGeom>
            <a:avLst/>
            <a:gdLst/>
            <a:ahLst/>
            <a:cxnLst/>
            <a:rect l="l" t="t" r="r" b="b"/>
            <a:pathLst>
              <a:path w="3807989" h="2456153">
                <a:moveTo>
                  <a:pt x="0" y="0"/>
                </a:moveTo>
                <a:lnTo>
                  <a:pt x="3807990" y="0"/>
                </a:lnTo>
                <a:lnTo>
                  <a:pt x="3807990" y="2456153"/>
                </a:lnTo>
                <a:lnTo>
                  <a:pt x="0" y="2456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D263A563-4499-D2E2-2288-E88FEF8FBD8B}"/>
              </a:ext>
            </a:extLst>
          </p:cNvPr>
          <p:cNvSpPr/>
          <p:nvPr/>
        </p:nvSpPr>
        <p:spPr>
          <a:xfrm>
            <a:off x="16710812" y="4040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10FCD73-86A7-9013-A984-8EC96EAFBDFF}"/>
              </a:ext>
            </a:extLst>
          </p:cNvPr>
          <p:cNvSpPr txBox="1"/>
          <p:nvPr/>
        </p:nvSpPr>
        <p:spPr>
          <a:xfrm>
            <a:off x="5334000" y="896640"/>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62F87E5F-17C4-3426-03BF-CBC338EE2A1A}"/>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AF585B-2006-3BF3-697C-39B24AEEB7EF}"/>
              </a:ext>
            </a:extLst>
          </p:cNvPr>
          <p:cNvSpPr txBox="1"/>
          <p:nvPr/>
        </p:nvSpPr>
        <p:spPr>
          <a:xfrm>
            <a:off x="1332016" y="2978058"/>
            <a:ext cx="8842167" cy="551824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Sau khi biết tin ông nội mắc bệnh hiểm nghèo, bố mẹ lo lắng mất ăn, mất ngủ. Trang vừa thương ông, vừa lo lắng cho bố mẹ. Trang không biết làm thế nào để động viên ông và giúp bố mẹ bớt lo lắng.</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7" name="Freeform 24">
            <a:extLst>
              <a:ext uri="{FF2B5EF4-FFF2-40B4-BE49-F238E27FC236}">
                <a16:creationId xmlns:a16="http://schemas.microsoft.com/office/drawing/2014/main" id="{D93A9B01-5320-B5F8-4BD1-D170649DE050}"/>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4176F6C-367C-1AC2-4075-28508689366D}"/>
              </a:ext>
            </a:extLst>
          </p:cNvPr>
          <p:cNvGrpSpPr/>
          <p:nvPr/>
        </p:nvGrpSpPr>
        <p:grpSpPr>
          <a:xfrm>
            <a:off x="11353800" y="2346279"/>
            <a:ext cx="6324600" cy="6781800"/>
            <a:chOff x="11353800" y="2346279"/>
            <a:chExt cx="6324600" cy="6781800"/>
          </a:xfrm>
        </p:grpSpPr>
        <p:grpSp>
          <p:nvGrpSpPr>
            <p:cNvPr id="12" name="Group 11">
              <a:extLst>
                <a:ext uri="{FF2B5EF4-FFF2-40B4-BE49-F238E27FC236}">
                  <a16:creationId xmlns:a16="http://schemas.microsoft.com/office/drawing/2014/main" id="{43B87933-5234-E2E3-5F91-AD77B3C80DD4}"/>
                </a:ext>
              </a:extLst>
            </p:cNvPr>
            <p:cNvGrpSpPr/>
            <p:nvPr/>
          </p:nvGrpSpPr>
          <p:grpSpPr>
            <a:xfrm>
              <a:off x="11353800" y="2346279"/>
              <a:ext cx="6324600" cy="6781800"/>
              <a:chOff x="11384387" y="2019300"/>
              <a:chExt cx="6324600" cy="6781800"/>
            </a:xfrm>
          </p:grpSpPr>
          <p:sp>
            <p:nvSpPr>
              <p:cNvPr id="14" name="Freeform 7">
                <a:extLst>
                  <a:ext uri="{FF2B5EF4-FFF2-40B4-BE49-F238E27FC236}">
                    <a16:creationId xmlns:a16="http://schemas.microsoft.com/office/drawing/2014/main" id="{80A6C61D-A4B7-1014-9BD1-8C6164257112}"/>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3382EBB-A1DF-3576-086F-BE28965358B3}"/>
                  </a:ext>
                </a:extLst>
              </p:cNvPr>
              <p:cNvGrpSpPr/>
              <p:nvPr/>
            </p:nvGrpSpPr>
            <p:grpSpPr>
              <a:xfrm>
                <a:off x="11633317" y="2478674"/>
                <a:ext cx="5833431" cy="1521825"/>
                <a:chOff x="1420007" y="3199063"/>
                <a:chExt cx="5833431" cy="1492403"/>
              </a:xfrm>
            </p:grpSpPr>
            <p:sp>
              <p:nvSpPr>
                <p:cNvPr id="23" name="Freeform 10">
                  <a:extLst>
                    <a:ext uri="{FF2B5EF4-FFF2-40B4-BE49-F238E27FC236}">
                      <a16:creationId xmlns:a16="http://schemas.microsoft.com/office/drawing/2014/main" id="{2CD9E78C-58DB-3466-3B3D-55189459CE56}"/>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D63970E-2E77-ED92-B5DB-0A7F2C6A2B58}"/>
                    </a:ext>
                  </a:extLst>
                </p:cNvPr>
                <p:cNvSpPr txBox="1"/>
                <p:nvPr/>
              </p:nvSpPr>
              <p:spPr>
                <a:xfrm>
                  <a:off x="1420007" y="3571938"/>
                  <a:ext cx="5826740" cy="754565"/>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Tình huống 3</a:t>
                  </a:r>
                  <a:endParaRPr lang="en-US" sz="4400" b="1" dirty="0">
                    <a:latin typeface="Arial" panose="020B0604020202020204" pitchFamily="34" charset="0"/>
                    <a:cs typeface="Arial" panose="020B0604020202020204" pitchFamily="34" charset="0"/>
                  </a:endParaRPr>
                </a:p>
              </p:txBody>
            </p:sp>
          </p:grpSp>
        </p:grpSp>
        <p:pic>
          <p:nvPicPr>
            <p:cNvPr id="4" name="Picture 3" descr="A person sitting on the floor&#10;&#10;Description automatically generated">
              <a:extLst>
                <a:ext uri="{FF2B5EF4-FFF2-40B4-BE49-F238E27FC236}">
                  <a16:creationId xmlns:a16="http://schemas.microsoft.com/office/drawing/2014/main" id="{09EA7E86-4E5C-0AC3-4E00-108D1C8B1A43}"/>
                </a:ext>
              </a:extLst>
            </p:cNvPr>
            <p:cNvPicPr>
              <a:picLocks noChangeAspect="1"/>
            </p:cNvPicPr>
            <p:nvPr/>
          </p:nvPicPr>
          <p:blipFill rotWithShape="1">
            <a:blip r:embed="rId8">
              <a:extLst>
                <a:ext uri="{28A0092B-C50C-407E-A947-70E740481C1C}">
                  <a14:useLocalDpi xmlns:a14="http://schemas.microsoft.com/office/drawing/2010/main" val="0"/>
                </a:ext>
              </a:extLst>
            </a:blip>
            <a:srcRect l="16456" r="15798"/>
            <a:stretch/>
          </p:blipFill>
          <p:spPr>
            <a:xfrm>
              <a:off x="12547026" y="4729475"/>
              <a:ext cx="4191000" cy="3866455"/>
            </a:xfrm>
            <a:prstGeom prst="rect">
              <a:avLst/>
            </a:prstGeom>
          </p:spPr>
        </p:pic>
      </p:grpSp>
    </p:spTree>
    <p:extLst>
      <p:ext uri="{BB962C8B-B14F-4D97-AF65-F5344CB8AC3E}">
        <p14:creationId xmlns:p14="http://schemas.microsoft.com/office/powerpoint/2010/main" val="32288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7" name="Freeform 7"/>
          <p:cNvSpPr/>
          <p:nvPr/>
        </p:nvSpPr>
        <p:spPr>
          <a:xfrm rot="-1741175">
            <a:off x="-103678" y="149852"/>
            <a:ext cx="2167180" cy="1704206"/>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DDA7901-8793-8873-DB97-8724DB083C78}"/>
              </a:ext>
            </a:extLst>
          </p:cNvPr>
          <p:cNvSpPr txBox="1"/>
          <p:nvPr/>
        </p:nvSpPr>
        <p:spPr>
          <a:xfrm>
            <a:off x="5107261" y="800100"/>
            <a:ext cx="8073478"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52083442-6CE7-0420-5D80-DF3A91457C86}"/>
              </a:ext>
            </a:extLst>
          </p:cNvPr>
          <p:cNvSpPr/>
          <p:nvPr/>
        </p:nvSpPr>
        <p:spPr>
          <a:xfrm>
            <a:off x="1262940" y="1943100"/>
            <a:ext cx="16002001" cy="7391400"/>
          </a:xfrm>
          <a:prstGeom prst="roundRect">
            <a:avLst/>
          </a:prstGeom>
          <a:solidFill>
            <a:srgbClr val="EDF6F9"/>
          </a:solidFill>
          <a:ln w="38100">
            <a:solidFill>
              <a:schemeClr val="tx2">
                <a:lumMod val="50000"/>
              </a:schemeClr>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	</a:t>
            </a:r>
            <a:r>
              <a:rPr lang="vi-VN" sz="3800" b="1">
                <a:solidFill>
                  <a:schemeClr val="tx2">
                    <a:lumMod val="50000"/>
                  </a:schemeClr>
                </a:solidFill>
                <a:latin typeface="Arial" panose="020B0604020202020204" pitchFamily="34" charset="0"/>
                <a:cs typeface="Arial" panose="020B0604020202020204" pitchFamily="34" charset="0"/>
              </a:rPr>
              <a:t>Tình huống </a:t>
            </a:r>
            <a:r>
              <a:rPr lang="en-US" sz="3800" b="1">
                <a:solidFill>
                  <a:schemeClr val="tx2">
                    <a:lumMod val="50000"/>
                  </a:schemeClr>
                </a:solidFill>
                <a:latin typeface="Arial" panose="020B0604020202020204" pitchFamily="34" charset="0"/>
                <a:cs typeface="Arial" panose="020B0604020202020204" pitchFamily="34" charset="0"/>
              </a:rPr>
              <a:t>1</a:t>
            </a:r>
            <a:r>
              <a:rPr lang="vi-VN" sz="3800" b="1">
                <a:solidFill>
                  <a:schemeClr val="tx2">
                    <a:lumMod val="75000"/>
                  </a:schemeClr>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Thảo nên lựa chọn thời gian phù hợp để nói cho mẹ nghe việc kinh doanh không phải để có thu nhập và không phải chủ yếu là bạn muốn có tiền để làm gì</a:t>
            </a:r>
            <a:r>
              <a:rPr lang="en-US" sz="3800">
                <a:solidFill>
                  <a:schemeClr val="tx1"/>
                </a:solidFill>
                <a:latin typeface="Arial" panose="020B0604020202020204" pitchFamily="34" charset="0"/>
                <a:cs typeface="Arial" panose="020B0604020202020204" pitchFamily="34" charset="0"/>
              </a:rPr>
              <a:t>. B</a:t>
            </a:r>
            <a:r>
              <a:rPr lang="vi-VN" sz="3800">
                <a:solidFill>
                  <a:schemeClr val="tx1"/>
                </a:solidFill>
                <a:latin typeface="Arial" panose="020B0604020202020204" pitchFamily="34" charset="0"/>
                <a:cs typeface="Arial" panose="020B0604020202020204" pitchFamily="34" charset="0"/>
              </a:rPr>
              <a:t>ạn chỉ là muốn xây dựng bản thân tốt hơn, muốn được thử thách trong lĩnh vực kinh doanh và hơn nữa bạn chỉ kinh doanh những mặt hàng như đồ thủ công do đó không tốn nhiều vốn và hy vọng bố mẹ sẽ giúp đỡ mình để mình có được trải nghiệm</a:t>
            </a:r>
            <a:r>
              <a:rPr lang="en-US" sz="3800">
                <a:solidFill>
                  <a:schemeClr val="tx1"/>
                </a:solidFill>
                <a:latin typeface="Arial" panose="020B0604020202020204" pitchFamily="34" charset="0"/>
                <a:cs typeface="Arial" panose="020B0604020202020204" pitchFamily="34" charset="0"/>
              </a:rPr>
              <a:t>.</a:t>
            </a:r>
          </a:p>
        </p:txBody>
      </p:sp>
      <p:sp>
        <p:nvSpPr>
          <p:cNvPr id="20" name="Freeform 9">
            <a:extLst>
              <a:ext uri="{FF2B5EF4-FFF2-40B4-BE49-F238E27FC236}">
                <a16:creationId xmlns:a16="http://schemas.microsoft.com/office/drawing/2014/main" id="{DD409E21-0F68-7146-AF6D-19A92490F496}"/>
              </a:ext>
            </a:extLst>
          </p:cNvPr>
          <p:cNvSpPr/>
          <p:nvPr/>
        </p:nvSpPr>
        <p:spPr>
          <a:xfrm>
            <a:off x="16503671" y="19649"/>
            <a:ext cx="1892256" cy="1638300"/>
          </a:xfrm>
          <a:custGeom>
            <a:avLst/>
            <a:gdLst/>
            <a:ahLst/>
            <a:cxnLst/>
            <a:rect l="l" t="t" r="r" b="b"/>
            <a:pathLst>
              <a:path w="4684789" h="2594202">
                <a:moveTo>
                  <a:pt x="0" y="0"/>
                </a:moveTo>
                <a:lnTo>
                  <a:pt x="4684790" y="0"/>
                </a:lnTo>
                <a:lnTo>
                  <a:pt x="4684790" y="2594202"/>
                </a:lnTo>
                <a:lnTo>
                  <a:pt x="0" y="25942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1" name="Picture 20" descr="A picture containing doll, toy&#10;&#10;Description automatically generated">
            <a:extLst>
              <a:ext uri="{FF2B5EF4-FFF2-40B4-BE49-F238E27FC236}">
                <a16:creationId xmlns:a16="http://schemas.microsoft.com/office/drawing/2014/main" id="{5FBA2FCB-1B2F-B6E4-B349-520DECAE8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3117" y="7863466"/>
            <a:ext cx="2403885" cy="2403885"/>
          </a:xfrm>
          <a:prstGeom prst="rect">
            <a:avLst/>
          </a:prstGeom>
        </p:spPr>
      </p:pic>
    </p:spTree>
    <p:extLst>
      <p:ext uri="{BB962C8B-B14F-4D97-AF65-F5344CB8AC3E}">
        <p14:creationId xmlns:p14="http://schemas.microsoft.com/office/powerpoint/2010/main" val="265919940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7" name="Freeform 7"/>
          <p:cNvSpPr/>
          <p:nvPr/>
        </p:nvSpPr>
        <p:spPr>
          <a:xfrm rot="-1741175">
            <a:off x="-103678" y="149852"/>
            <a:ext cx="2167180" cy="1704206"/>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6503671" y="19649"/>
            <a:ext cx="1892256" cy="1638300"/>
          </a:xfrm>
          <a:custGeom>
            <a:avLst/>
            <a:gdLst/>
            <a:ahLst/>
            <a:cxnLst/>
            <a:rect l="l" t="t" r="r" b="b"/>
            <a:pathLst>
              <a:path w="4684789" h="2594202">
                <a:moveTo>
                  <a:pt x="0" y="0"/>
                </a:moveTo>
                <a:lnTo>
                  <a:pt x="4684790" y="0"/>
                </a:lnTo>
                <a:lnTo>
                  <a:pt x="4684790" y="2594202"/>
                </a:lnTo>
                <a:lnTo>
                  <a:pt x="0" y="25942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DDA7901-8793-8873-DB97-8724DB083C78}"/>
              </a:ext>
            </a:extLst>
          </p:cNvPr>
          <p:cNvSpPr txBox="1"/>
          <p:nvPr/>
        </p:nvSpPr>
        <p:spPr>
          <a:xfrm>
            <a:off x="5107261" y="800100"/>
            <a:ext cx="8073478"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A5AF1718-BA04-E786-AA5E-1E9EEC0B4445}"/>
              </a:ext>
            </a:extLst>
          </p:cNvPr>
          <p:cNvSpPr/>
          <p:nvPr/>
        </p:nvSpPr>
        <p:spPr>
          <a:xfrm>
            <a:off x="838200" y="1950657"/>
            <a:ext cx="16372311" cy="3962401"/>
          </a:xfrm>
          <a:prstGeom prst="roundRect">
            <a:avLst/>
          </a:prstGeom>
          <a:solidFill>
            <a:schemeClr val="accent3">
              <a:lumMod val="20000"/>
              <a:lumOff val="80000"/>
            </a:schemeClr>
          </a:solidFill>
          <a:ln w="38100">
            <a:solidFill>
              <a:schemeClr val="accent3">
                <a:lumMod val="50000"/>
              </a:schemeClr>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accent3">
                    <a:lumMod val="50000"/>
                  </a:schemeClr>
                </a:solidFill>
                <a:latin typeface="Arial" panose="020B0604020202020204" pitchFamily="34" charset="0"/>
                <a:cs typeface="Arial" panose="020B0604020202020204" pitchFamily="34" charset="0"/>
              </a:rPr>
              <a:t>	</a:t>
            </a:r>
            <a:r>
              <a:rPr lang="vi-VN" sz="3800" b="1">
                <a:solidFill>
                  <a:schemeClr val="accent3">
                    <a:lumMod val="50000"/>
                  </a:schemeClr>
                </a:solidFill>
                <a:latin typeface="Arial" panose="020B0604020202020204" pitchFamily="34" charset="0"/>
                <a:cs typeface="Arial" panose="020B0604020202020204" pitchFamily="34" charset="0"/>
              </a:rPr>
              <a:t>Tình huống </a:t>
            </a:r>
            <a:r>
              <a:rPr lang="en-US" sz="3800" b="1">
                <a:solidFill>
                  <a:schemeClr val="accent3">
                    <a:lumMod val="50000"/>
                  </a:schemeClr>
                </a:solidFill>
                <a:latin typeface="Arial" panose="020B0604020202020204" pitchFamily="34" charset="0"/>
                <a:cs typeface="Arial" panose="020B0604020202020204" pitchFamily="34" charset="0"/>
              </a:rPr>
              <a:t>2</a:t>
            </a:r>
            <a:r>
              <a:rPr lang="vi-VN" sz="3800" b="1">
                <a:solidFill>
                  <a:schemeClr val="accent3">
                    <a:lumMod val="50000"/>
                  </a:schemeClr>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Nếu là An</a:t>
            </a:r>
            <a:r>
              <a:rPr lang="en-US" sz="3800">
                <a:solidFill>
                  <a:schemeClr val="tx1"/>
                </a:solidFill>
                <a:latin typeface="Arial" panose="020B0604020202020204" pitchFamily="34" charset="0"/>
                <a:cs typeface="Arial" panose="020B0604020202020204" pitchFamily="34" charset="0"/>
              </a:rPr>
              <a:t>,</a:t>
            </a:r>
            <a:r>
              <a:rPr lang="vi-VN" sz="3800">
                <a:solidFill>
                  <a:schemeClr val="tx1"/>
                </a:solidFill>
                <a:latin typeface="Arial" panose="020B0604020202020204" pitchFamily="34" charset="0"/>
                <a:cs typeface="Arial" panose="020B0604020202020204" pitchFamily="34" charset="0"/>
              </a:rPr>
              <a:t> em sẽ đề xuất đi tới địa điểm du lịch đó, em sẽ nói rằng nên đi tới một nơi mới để thay đổi không khí và cả nhà ta vẫn có thể cùng nhau ăn uống trò chuyện và thoải mái. Bên cạnh đó chúng ta còn được đi tham quan, trải nghiệm những cái mới.</a:t>
            </a:r>
            <a:endParaRPr lang="en-US" sz="38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553819D-0D3D-A59F-96FF-16159AA369DB}"/>
              </a:ext>
            </a:extLst>
          </p:cNvPr>
          <p:cNvSpPr/>
          <p:nvPr/>
        </p:nvSpPr>
        <p:spPr>
          <a:xfrm>
            <a:off x="838200" y="6232618"/>
            <a:ext cx="16372311" cy="3101882"/>
          </a:xfrm>
          <a:prstGeom prst="roundRect">
            <a:avLst/>
          </a:prstGeom>
          <a:solidFill>
            <a:srgbClr val="ECE7F1"/>
          </a:solidFill>
          <a:ln w="38100">
            <a:solidFill>
              <a:schemeClr val="accent4">
                <a:lumMod val="75000"/>
              </a:schemeClr>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accent4">
                    <a:lumMod val="50000"/>
                  </a:schemeClr>
                </a:solidFill>
                <a:latin typeface="Arial" panose="020B0604020202020204" pitchFamily="34" charset="0"/>
                <a:cs typeface="Arial" panose="020B0604020202020204" pitchFamily="34" charset="0"/>
              </a:rPr>
              <a:t>	</a:t>
            </a:r>
            <a:r>
              <a:rPr lang="vi-VN" sz="3800" b="1">
                <a:solidFill>
                  <a:schemeClr val="accent4">
                    <a:lumMod val="50000"/>
                  </a:schemeClr>
                </a:solidFill>
                <a:latin typeface="Arial" panose="020B0604020202020204" pitchFamily="34" charset="0"/>
                <a:cs typeface="Arial" panose="020B0604020202020204" pitchFamily="34" charset="0"/>
              </a:rPr>
              <a:t>Tình huống </a:t>
            </a:r>
            <a:r>
              <a:rPr lang="en-US" sz="3800" b="1">
                <a:solidFill>
                  <a:schemeClr val="accent4">
                    <a:lumMod val="50000"/>
                  </a:schemeClr>
                </a:solidFill>
                <a:latin typeface="Arial" panose="020B0604020202020204" pitchFamily="34" charset="0"/>
                <a:cs typeface="Arial" panose="020B0604020202020204" pitchFamily="34" charset="0"/>
              </a:rPr>
              <a:t>3</a:t>
            </a:r>
            <a:r>
              <a:rPr lang="vi-VN" sz="3800" b="1">
                <a:solidFill>
                  <a:schemeClr val="accent4">
                    <a:lumMod val="50000"/>
                  </a:schemeClr>
                </a:solidFill>
                <a:latin typeface="Arial" panose="020B0604020202020204" pitchFamily="34" charset="0"/>
                <a:cs typeface="Arial" panose="020B0604020202020204" pitchFamily="34" charset="0"/>
              </a:rPr>
              <a:t>: </a:t>
            </a:r>
            <a:r>
              <a:rPr lang="en-US" sz="3800">
                <a:solidFill>
                  <a:schemeClr val="tx1"/>
                </a:solidFill>
                <a:latin typeface="Arial" panose="020B0604020202020204" pitchFamily="34" charset="0"/>
                <a:cs typeface="Arial" panose="020B0604020202020204" pitchFamily="34" charset="0"/>
              </a:rPr>
              <a:t>Trang </a:t>
            </a:r>
            <a:r>
              <a:rPr lang="vi-VN" sz="3800">
                <a:solidFill>
                  <a:schemeClr val="tx1"/>
                </a:solidFill>
                <a:latin typeface="Arial" panose="020B0604020202020204" pitchFamily="34" charset="0"/>
                <a:cs typeface="Arial" panose="020B0604020202020204" pitchFamily="34" charset="0"/>
              </a:rPr>
              <a:t>nên ngoan ngoãn, phụ giúp bố mẹ việc nhà để bố mẹ không phải lo lắng việc ở nhà nữa. Bên cạnh đó</a:t>
            </a:r>
            <a:r>
              <a:rPr lang="en-US" sz="3800">
                <a:solidFill>
                  <a:schemeClr val="tx1"/>
                </a:solidFill>
                <a:latin typeface="Arial" panose="020B0604020202020204" pitchFamily="34" charset="0"/>
                <a:cs typeface="Arial" panose="020B0604020202020204" pitchFamily="34" charset="0"/>
              </a:rPr>
              <a:t>,</a:t>
            </a:r>
            <a:r>
              <a:rPr lang="vi-VN" sz="3800">
                <a:solidFill>
                  <a:schemeClr val="tx1"/>
                </a:solidFill>
                <a:latin typeface="Arial" panose="020B0604020202020204" pitchFamily="34" charset="0"/>
                <a:cs typeface="Arial" panose="020B0604020202020204" pitchFamily="34" charset="0"/>
              </a:rPr>
              <a:t> thường xuyên tới thăm ông và ở bên cạnh giúp ông vui hơn.</a:t>
            </a:r>
            <a:endParaRPr lang="en-US" sz="3800">
              <a:solidFill>
                <a:schemeClr val="tx1"/>
              </a:solidFill>
              <a:latin typeface="Arial" panose="020B0604020202020204" pitchFamily="34" charset="0"/>
              <a:cs typeface="Arial" panose="020B0604020202020204" pitchFamily="34" charset="0"/>
            </a:endParaRPr>
          </a:p>
        </p:txBody>
      </p:sp>
      <p:pic>
        <p:nvPicPr>
          <p:cNvPr id="4" name="Picture 3" descr="A picture containing doll, toy&#10;&#10;Description automatically generated">
            <a:extLst>
              <a:ext uri="{FF2B5EF4-FFF2-40B4-BE49-F238E27FC236}">
                <a16:creationId xmlns:a16="http://schemas.microsoft.com/office/drawing/2014/main" id="{0494240E-EB06-5744-539E-3425D20F81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3117" y="7863466"/>
            <a:ext cx="2403885" cy="2403885"/>
          </a:xfrm>
          <a:prstGeom prst="rect">
            <a:avLst/>
          </a:prstGeom>
        </p:spPr>
      </p:pic>
    </p:spTree>
    <p:extLst>
      <p:ext uri="{BB962C8B-B14F-4D97-AF65-F5344CB8AC3E}">
        <p14:creationId xmlns:p14="http://schemas.microsoft.com/office/powerpoint/2010/main" val="38306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9" name="Freeform 9"/>
          <p:cNvSpPr/>
          <p:nvPr/>
        </p:nvSpPr>
        <p:spPr>
          <a:xfrm>
            <a:off x="507608" y="1373311"/>
            <a:ext cx="2151772" cy="1444377"/>
          </a:xfrm>
          <a:custGeom>
            <a:avLst/>
            <a:gdLst/>
            <a:ahLst/>
            <a:cxnLst/>
            <a:rect l="l" t="t" r="r" b="b"/>
            <a:pathLst>
              <a:path w="2151772" h="1444377">
                <a:moveTo>
                  <a:pt x="0" y="0"/>
                </a:moveTo>
                <a:lnTo>
                  <a:pt x="2151772" y="0"/>
                </a:lnTo>
                <a:lnTo>
                  <a:pt x="2151772" y="1444377"/>
                </a:lnTo>
                <a:lnTo>
                  <a:pt x="0" y="14443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3">
            <a:extLst>
              <a:ext uri="{FF2B5EF4-FFF2-40B4-BE49-F238E27FC236}">
                <a16:creationId xmlns:a16="http://schemas.microsoft.com/office/drawing/2014/main" id="{C44FECBA-0C42-5B26-06BB-BA9CE1D68A42}"/>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14" name="TextBox 20">
            <a:extLst>
              <a:ext uri="{FF2B5EF4-FFF2-40B4-BE49-F238E27FC236}">
                <a16:creationId xmlns:a16="http://schemas.microsoft.com/office/drawing/2014/main" id="{97CC10EE-7580-74B8-F312-7BD1634E1D79}"/>
              </a:ext>
            </a:extLst>
          </p:cNvPr>
          <p:cNvSpPr txBox="1"/>
          <p:nvPr/>
        </p:nvSpPr>
        <p:spPr>
          <a:xfrm>
            <a:off x="2427061" y="2560476"/>
            <a:ext cx="13433876" cy="572682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4 – Vận</a:t>
            </a:r>
            <a:r>
              <a:rPr kumimoji="0" lang="en-US" sz="64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400" b="1">
                <a:solidFill>
                  <a:prstClr val="white"/>
                </a:solidFill>
                <a:ea typeface="Calibri" panose="020F0502020204030204" pitchFamily="34" charset="0"/>
                <a:cs typeface="Arial" panose="020B0604020202020204" pitchFamily="34" charset="0"/>
              </a:rPr>
              <a:t>Rèn luyện kĩ năng thuyết phục, tôn trọng và ứng xử để người thân hài lòng</a:t>
            </a:r>
            <a:endPar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Freeform 6">
            <a:extLst>
              <a:ext uri="{FF2B5EF4-FFF2-40B4-BE49-F238E27FC236}">
                <a16:creationId xmlns:a16="http://schemas.microsoft.com/office/drawing/2014/main" id="{B23EB36B-BFDD-F221-DB28-F70D1F21B710}"/>
              </a:ext>
            </a:extLst>
          </p:cNvPr>
          <p:cNvSpPr/>
          <p:nvPr/>
        </p:nvSpPr>
        <p:spPr>
          <a:xfrm rot="-3220931">
            <a:off x="872316" y="7964298"/>
            <a:ext cx="1860051" cy="1846524"/>
          </a:xfrm>
          <a:custGeom>
            <a:avLst/>
            <a:gdLst/>
            <a:ahLst/>
            <a:cxnLst/>
            <a:rect l="l" t="t" r="r" b="b"/>
            <a:pathLst>
              <a:path w="1860051" h="1846524">
                <a:moveTo>
                  <a:pt x="0" y="0"/>
                </a:moveTo>
                <a:lnTo>
                  <a:pt x="1860052" y="0"/>
                </a:lnTo>
                <a:lnTo>
                  <a:pt x="1860052" y="1846523"/>
                </a:lnTo>
                <a:lnTo>
                  <a:pt x="0" y="18465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10"/>
          <p:cNvSpPr/>
          <p:nvPr/>
        </p:nvSpPr>
        <p:spPr>
          <a:xfrm>
            <a:off x="13314483" y="8367815"/>
            <a:ext cx="4613033" cy="738085"/>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reeform 2"/>
          <p:cNvSpPr/>
          <p:nvPr/>
        </p:nvSpPr>
        <p:spPr>
          <a:xfrm rot="10630070">
            <a:off x="15323811" y="1215934"/>
            <a:ext cx="2775171" cy="1753616"/>
          </a:xfrm>
          <a:custGeom>
            <a:avLst/>
            <a:gdLst/>
            <a:ahLst/>
            <a:cxnLst/>
            <a:rect l="l" t="t" r="r" b="b"/>
            <a:pathLst>
              <a:path w="12411628" h="6438532">
                <a:moveTo>
                  <a:pt x="0" y="0"/>
                </a:moveTo>
                <a:lnTo>
                  <a:pt x="12411628" y="0"/>
                </a:lnTo>
                <a:lnTo>
                  <a:pt x="12411628" y="6438532"/>
                </a:lnTo>
                <a:lnTo>
                  <a:pt x="0" y="64385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361162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13" name="Freeform 13"/>
          <p:cNvSpPr/>
          <p:nvPr/>
        </p:nvSpPr>
        <p:spPr>
          <a:xfrm rot="-3514838">
            <a:off x="610038" y="-452274"/>
            <a:ext cx="923383" cy="2217883"/>
          </a:xfrm>
          <a:custGeom>
            <a:avLst/>
            <a:gdLst/>
            <a:ahLst/>
            <a:cxnLst/>
            <a:rect l="l" t="t" r="r" b="b"/>
            <a:pathLst>
              <a:path w="2434001" h="3477145">
                <a:moveTo>
                  <a:pt x="0" y="0"/>
                </a:moveTo>
                <a:lnTo>
                  <a:pt x="2434001" y="0"/>
                </a:lnTo>
                <a:lnTo>
                  <a:pt x="2434001" y="3477145"/>
                </a:lnTo>
                <a:lnTo>
                  <a:pt x="0" y="34771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D0FC99A-D834-69CC-E175-58E610D735CB}"/>
              </a:ext>
            </a:extLst>
          </p:cNvPr>
          <p:cNvGrpSpPr/>
          <p:nvPr/>
        </p:nvGrpSpPr>
        <p:grpSpPr>
          <a:xfrm>
            <a:off x="898491" y="1248973"/>
            <a:ext cx="6781800" cy="7789053"/>
            <a:chOff x="195297" y="-195300"/>
            <a:chExt cx="6781800" cy="8173093"/>
          </a:xfrm>
        </p:grpSpPr>
        <p:sp>
          <p:nvSpPr>
            <p:cNvPr id="10" name="Rectangle: Rounded Corners 9">
              <a:extLst>
                <a:ext uri="{FF2B5EF4-FFF2-40B4-BE49-F238E27FC236}">
                  <a16:creationId xmlns:a16="http://schemas.microsoft.com/office/drawing/2014/main" id="{60262BEE-6E48-3761-D891-EBD4E31E4078}"/>
                </a:ext>
              </a:extLst>
            </p:cNvPr>
            <p:cNvSpPr/>
            <p:nvPr/>
          </p:nvSpPr>
          <p:spPr>
            <a:xfrm>
              <a:off x="195297" y="8977"/>
              <a:ext cx="6781800" cy="79688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rgbClr val="C00000"/>
                  </a:solidFill>
                  <a:latin typeface="Arial" panose="020B0604020202020204" pitchFamily="34" charset="0"/>
                  <a:cs typeface="Arial" panose="020B0604020202020204" pitchFamily="34" charset="0"/>
                </a:rPr>
                <a:t>LÀM VIỆC NHÓM</a:t>
              </a:r>
            </a:p>
            <a:p>
              <a:pPr algn="ctr">
                <a:lnSpc>
                  <a:spcPct val="150000"/>
                </a:lnSpc>
              </a:pPr>
              <a:r>
                <a:rPr lang="en-US" sz="4000">
                  <a:solidFill>
                    <a:schemeClr val="tx1"/>
                  </a:solidFill>
                  <a:latin typeface="Arial" panose="020B0604020202020204" pitchFamily="34" charset="0"/>
                  <a:cs typeface="Arial" panose="020B0604020202020204" pitchFamily="34" charset="0"/>
                </a:rPr>
                <a:t>Các em hãy thảo luận với bạn trong nhóm để thực hiện các nhiệm vụ sau:</a:t>
              </a:r>
              <a:endParaRPr lang="vi-VN" sz="4000">
                <a:solidFill>
                  <a:schemeClr val="tx1"/>
                </a:solidFill>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EB5BB72E-6A7F-BD33-ACE0-D44C85E4AE1D}"/>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27607" y="-195300"/>
              <a:ext cx="1717179" cy="1676399"/>
            </a:xfrm>
            <a:prstGeom prst="rect">
              <a:avLst/>
            </a:prstGeom>
          </p:spPr>
        </p:pic>
      </p:grpSp>
      <p:sp>
        <p:nvSpPr>
          <p:cNvPr id="16" name="Speech Bubble: Rectangle with Corners Rounded 15">
            <a:extLst>
              <a:ext uri="{FF2B5EF4-FFF2-40B4-BE49-F238E27FC236}">
                <a16:creationId xmlns:a16="http://schemas.microsoft.com/office/drawing/2014/main" id="{134E713C-1945-4E85-F587-C142ABF1E622}"/>
              </a:ext>
            </a:extLst>
          </p:cNvPr>
          <p:cNvSpPr/>
          <p:nvPr/>
        </p:nvSpPr>
        <p:spPr>
          <a:xfrm>
            <a:off x="8694074" y="952500"/>
            <a:ext cx="8949791" cy="2971800"/>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Thể hiện những lời nói và việc làm để người thân hài lòng trong cuộc sống hằng ngày</a:t>
            </a:r>
            <a:endParaRPr lang="en-US" sz="3800">
              <a:solidFill>
                <a:schemeClr val="tx1"/>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93F79063-6809-7EC2-EEC5-9F88795E0BFE}"/>
              </a:ext>
            </a:extLst>
          </p:cNvPr>
          <p:cNvSpPr/>
          <p:nvPr/>
        </p:nvSpPr>
        <p:spPr>
          <a:xfrm>
            <a:off x="8694074" y="4317440"/>
            <a:ext cx="8949791" cy="2490320"/>
          </a:xfrm>
          <a:prstGeom prst="wedgeRoundRectCallout">
            <a:avLst>
              <a:gd name="adj1" fmla="val -56780"/>
              <a:gd name="adj2" fmla="val -34755"/>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Thể hiện sự tôn trọng và thực hiện kĩ năng thuyết phục người thân</a:t>
            </a:r>
            <a:endParaRPr lang="en-US" sz="3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E32651C7-3885-ED44-2377-ECA5D81D1CC4}"/>
              </a:ext>
            </a:extLst>
          </p:cNvPr>
          <p:cNvSpPr/>
          <p:nvPr/>
        </p:nvSpPr>
        <p:spPr>
          <a:xfrm>
            <a:off x="8694074" y="7200900"/>
            <a:ext cx="8949791" cy="2490320"/>
          </a:xfrm>
          <a:prstGeom prst="wedgeRoundRectCallout">
            <a:avLst>
              <a:gd name="adj1" fmla="val -56780"/>
              <a:gd name="adj2" fmla="val -34755"/>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Ghi lại và chia sẻ những cảm xúc, kết quả thực hiện</a:t>
            </a:r>
            <a:endParaRPr lang="en-US" sz="3800">
              <a:solidFill>
                <a:schemeClr val="tx1"/>
              </a:solidFill>
              <a:latin typeface="Arial" panose="020B0604020202020204" pitchFamily="34" charset="0"/>
              <a:cs typeface="Arial" panose="020B0604020202020204" pitchFamily="34" charset="0"/>
            </a:endParaRPr>
          </a:p>
        </p:txBody>
      </p:sp>
      <p:sp>
        <p:nvSpPr>
          <p:cNvPr id="19" name="Freeform 13">
            <a:extLst>
              <a:ext uri="{FF2B5EF4-FFF2-40B4-BE49-F238E27FC236}">
                <a16:creationId xmlns:a16="http://schemas.microsoft.com/office/drawing/2014/main" id="{6AF4A067-8128-0DB6-FB0B-B879A73561CF}"/>
              </a:ext>
            </a:extLst>
          </p:cNvPr>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1" name="Picture 20" descr="A group of people using laptops&#10;&#10;Description automatically generated with medium confidence">
            <a:extLst>
              <a:ext uri="{FF2B5EF4-FFF2-40B4-BE49-F238E27FC236}">
                <a16:creationId xmlns:a16="http://schemas.microsoft.com/office/drawing/2014/main" id="{D037E0E0-93FA-0E5C-5881-BA0A2AC0F807}"/>
              </a:ext>
            </a:extLst>
          </p:cNvPr>
          <p:cNvPicPr>
            <a:picLocks noChangeAspect="1"/>
          </p:cNvPicPr>
          <p:nvPr/>
        </p:nvPicPr>
        <p:blipFill rotWithShape="1">
          <a:blip r:embed="rId8">
            <a:extLst>
              <a:ext uri="{28A0092B-C50C-407E-A947-70E740481C1C}">
                <a14:useLocalDpi xmlns:a14="http://schemas.microsoft.com/office/drawing/2010/main" val="0"/>
              </a:ext>
            </a:extLst>
          </a:blip>
          <a:srcRect t="14992" b="17465"/>
          <a:stretch/>
        </p:blipFill>
        <p:spPr>
          <a:xfrm>
            <a:off x="1918547" y="7384678"/>
            <a:ext cx="4744713" cy="3204725"/>
          </a:xfrm>
          <a:prstGeom prst="rect">
            <a:avLst/>
          </a:prstGeom>
        </p:spPr>
      </p:pic>
    </p:spTree>
    <p:extLst>
      <p:ext uri="{BB962C8B-B14F-4D97-AF65-F5344CB8AC3E}">
        <p14:creationId xmlns:p14="http://schemas.microsoft.com/office/powerpoint/2010/main" val="335517628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out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3" name="Freeform 3"/>
          <p:cNvSpPr/>
          <p:nvPr/>
        </p:nvSpPr>
        <p:spPr>
          <a:xfrm>
            <a:off x="152400" y="0"/>
            <a:ext cx="1349829" cy="1371600"/>
          </a:xfrm>
          <a:custGeom>
            <a:avLst/>
            <a:gdLst/>
            <a:ahLst/>
            <a:cxnLst/>
            <a:rect l="l" t="t" r="r" b="b"/>
            <a:pathLst>
              <a:path w="3820322" h="3285477">
                <a:moveTo>
                  <a:pt x="0" y="0"/>
                </a:moveTo>
                <a:lnTo>
                  <a:pt x="3820322" y="0"/>
                </a:lnTo>
                <a:lnTo>
                  <a:pt x="3820322" y="3285476"/>
                </a:lnTo>
                <a:lnTo>
                  <a:pt x="0" y="32854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D263A563-4499-D2E2-2288-E88FEF8FBD8B}"/>
              </a:ext>
            </a:extLst>
          </p:cNvPr>
          <p:cNvSpPr/>
          <p:nvPr/>
        </p:nvSpPr>
        <p:spPr>
          <a:xfrm>
            <a:off x="16710812" y="9426213"/>
            <a:ext cx="1577188" cy="860787"/>
          </a:xfrm>
          <a:custGeom>
            <a:avLst/>
            <a:gdLst/>
            <a:ahLst/>
            <a:cxnLst/>
            <a:rect l="l" t="t" r="r" b="b"/>
            <a:pathLst>
              <a:path w="2530576" h="1336988">
                <a:moveTo>
                  <a:pt x="0" y="0"/>
                </a:moveTo>
                <a:lnTo>
                  <a:pt x="2530576" y="0"/>
                </a:lnTo>
                <a:lnTo>
                  <a:pt x="2530576" y="1336987"/>
                </a:lnTo>
                <a:lnTo>
                  <a:pt x="0" y="13369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2">
            <a:extLst>
              <a:ext uri="{FF2B5EF4-FFF2-40B4-BE49-F238E27FC236}">
                <a16:creationId xmlns:a16="http://schemas.microsoft.com/office/drawing/2014/main" id="{A868B6DA-2831-7F42-0598-C00A1C6A12C5}"/>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4">
            <a:extLst>
              <a:ext uri="{FF2B5EF4-FFF2-40B4-BE49-F238E27FC236}">
                <a16:creationId xmlns:a16="http://schemas.microsoft.com/office/drawing/2014/main" id="{FA3208F6-0922-8903-DE53-276A35098600}"/>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5">
            <a:extLst>
              <a:ext uri="{FF2B5EF4-FFF2-40B4-BE49-F238E27FC236}">
                <a16:creationId xmlns:a16="http://schemas.microsoft.com/office/drawing/2014/main" id="{9EF74FA5-AFEC-2137-48BC-F83CE109CA60}"/>
              </a:ext>
            </a:extLst>
          </p:cNvPr>
          <p:cNvSpPr/>
          <p:nvPr/>
        </p:nvSpPr>
        <p:spPr>
          <a:xfrm>
            <a:off x="15420582" y="6531621"/>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6">
            <a:extLst>
              <a:ext uri="{FF2B5EF4-FFF2-40B4-BE49-F238E27FC236}">
                <a16:creationId xmlns:a16="http://schemas.microsoft.com/office/drawing/2014/main" id="{3B15F556-DAB0-690E-1411-AFFFB29E2701}"/>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TextBox 11">
            <a:extLst>
              <a:ext uri="{FF2B5EF4-FFF2-40B4-BE49-F238E27FC236}">
                <a16:creationId xmlns:a16="http://schemas.microsoft.com/office/drawing/2014/main" id="{84BAC3F2-1326-FF0E-C567-C455A485746C}"/>
              </a:ext>
            </a:extLst>
          </p:cNvPr>
          <p:cNvSpPr txBox="1"/>
          <p:nvPr/>
        </p:nvSpPr>
        <p:spPr>
          <a:xfrm>
            <a:off x="3458312" y="3603684"/>
            <a:ext cx="11715545" cy="3187091"/>
          </a:xfrm>
          <a:prstGeom prst="rect">
            <a:avLst/>
          </a:prstGeom>
        </p:spPr>
        <p:txBody>
          <a:bodyPr wrap="square" lIns="0" tIns="0" rIns="0" bIns="0" rtlCol="0" anchor="t">
            <a:spAutoFit/>
          </a:bodyPr>
          <a:lstStyle/>
          <a:p>
            <a:pPr algn="ctr">
              <a:lnSpc>
                <a:spcPct val="150000"/>
              </a:lnSpc>
              <a:spcBef>
                <a:spcPct val="0"/>
              </a:spcBef>
            </a:pPr>
            <a:r>
              <a:rPr lang="vi-VN" sz="4800">
                <a:latin typeface="Arial" panose="020B0604020202020204" pitchFamily="34" charset="0"/>
                <a:cs typeface="Arial" panose="020B0604020202020204" pitchFamily="34" charset="0"/>
              </a:rPr>
              <a:t>Kết thúc hoạt động, </a:t>
            </a:r>
            <a:r>
              <a:rPr lang="en-US" sz="4800">
                <a:latin typeface="Arial" panose="020B0604020202020204" pitchFamily="34" charset="0"/>
                <a:cs typeface="Arial" panose="020B0604020202020204" pitchFamily="34" charset="0"/>
              </a:rPr>
              <a:t>các em hãy </a:t>
            </a:r>
            <a:r>
              <a:rPr lang="vi-VN" sz="4800">
                <a:latin typeface="Arial" panose="020B0604020202020204" pitchFamily="34" charset="0"/>
                <a:cs typeface="Arial" panose="020B0604020202020204" pitchFamily="34" charset="0"/>
              </a:rPr>
              <a:t>chia sẻ những điều học hỏi được sau khi tham gia các hoạt động học tập trong tiết học</a:t>
            </a:r>
            <a:endParaRPr lang="vi-VN" sz="4800" dirty="0">
              <a:latin typeface="Arial" panose="020B0604020202020204" pitchFamily="34" charset="0"/>
              <a:cs typeface="Arial" panose="020B0604020202020204" pitchFamily="34" charset="0"/>
            </a:endParaRPr>
          </a:p>
        </p:txBody>
      </p:sp>
      <p:sp>
        <p:nvSpPr>
          <p:cNvPr id="29" name="Freeform 7">
            <a:extLst>
              <a:ext uri="{FF2B5EF4-FFF2-40B4-BE49-F238E27FC236}">
                <a16:creationId xmlns:a16="http://schemas.microsoft.com/office/drawing/2014/main" id="{96171FF7-F9D7-7B38-831A-328185C7EADF}"/>
              </a:ext>
            </a:extLst>
          </p:cNvPr>
          <p:cNvSpPr/>
          <p:nvPr/>
        </p:nvSpPr>
        <p:spPr>
          <a:xfrm>
            <a:off x="399709" y="5943600"/>
            <a:ext cx="3391036" cy="4365171"/>
          </a:xfrm>
          <a:custGeom>
            <a:avLst/>
            <a:gdLst/>
            <a:ahLst/>
            <a:cxnLst/>
            <a:rect l="l" t="t" r="r" b="b"/>
            <a:pathLst>
              <a:path w="3164655" h="4114800">
                <a:moveTo>
                  <a:pt x="0" y="0"/>
                </a:moveTo>
                <a:lnTo>
                  <a:pt x="3164655" y="0"/>
                </a:lnTo>
                <a:lnTo>
                  <a:pt x="316465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10023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6" name="Freeform 6"/>
          <p:cNvSpPr/>
          <p:nvPr/>
        </p:nvSpPr>
        <p:spPr>
          <a:xfrm>
            <a:off x="15915089" y="821530"/>
            <a:ext cx="2770751" cy="1783671"/>
          </a:xfrm>
          <a:custGeom>
            <a:avLst/>
            <a:gdLst/>
            <a:ahLst/>
            <a:cxnLst/>
            <a:rect l="l" t="t" r="r" b="b"/>
            <a:pathLst>
              <a:path w="2770751" h="1783671">
                <a:moveTo>
                  <a:pt x="0" y="0"/>
                </a:moveTo>
                <a:lnTo>
                  <a:pt x="2770751" y="0"/>
                </a:lnTo>
                <a:lnTo>
                  <a:pt x="2770751" y="1783672"/>
                </a:lnTo>
                <a:lnTo>
                  <a:pt x="0" y="17836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9B5C5D10-6823-ADD0-D1A0-AC5C0AF8816A}"/>
              </a:ext>
            </a:extLst>
          </p:cNvPr>
          <p:cNvSpPr/>
          <p:nvPr/>
        </p:nvSpPr>
        <p:spPr>
          <a:xfrm>
            <a:off x="735553" y="1713366"/>
            <a:ext cx="16816893"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7B108E5B-0EA4-9726-44CA-2A877AEB51C5}"/>
              </a:ext>
            </a:extLst>
          </p:cNvPr>
          <p:cNvGrpSpPr/>
          <p:nvPr/>
        </p:nvGrpSpPr>
        <p:grpSpPr>
          <a:xfrm>
            <a:off x="5790953" y="1024233"/>
            <a:ext cx="7276528" cy="1378266"/>
            <a:chOff x="5768264" y="1270945"/>
            <a:chExt cx="7276528" cy="1378266"/>
          </a:xfrm>
        </p:grpSpPr>
        <p:pic>
          <p:nvPicPr>
            <p:cNvPr id="12" name="Picture 9">
              <a:extLst>
                <a:ext uri="{FF2B5EF4-FFF2-40B4-BE49-F238E27FC236}">
                  <a16:creationId xmlns:a16="http://schemas.microsoft.com/office/drawing/2014/main" id="{F84612D6-41E8-9C4E-BF99-C8251ED37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83946" y="1270945"/>
              <a:ext cx="6951410" cy="1378266"/>
            </a:xfrm>
            <a:prstGeom prst="rect">
              <a:avLst/>
            </a:prstGeom>
          </p:spPr>
        </p:pic>
        <p:sp>
          <p:nvSpPr>
            <p:cNvPr id="13" name="TextBox 12">
              <a:extLst>
                <a:ext uri="{FF2B5EF4-FFF2-40B4-BE49-F238E27FC236}">
                  <a16:creationId xmlns:a16="http://schemas.microsoft.com/office/drawing/2014/main" id="{1B669CDB-DCA3-D514-C056-B690C0F95C0A}"/>
                </a:ext>
              </a:extLst>
            </p:cNvPr>
            <p:cNvSpPr txBox="1"/>
            <p:nvPr/>
          </p:nvSpPr>
          <p:spPr>
            <a:xfrm>
              <a:off x="5768264" y="1499830"/>
              <a:ext cx="7276528" cy="954107"/>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GỢI Ý TRẢ LỜI</a:t>
              </a:r>
              <a:endParaRPr lang="en-US" sz="5400" b="1" dirty="0">
                <a:solidFill>
                  <a:srgbClr val="C00000"/>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1C3DB62B-722F-247C-A766-E59295770983}"/>
              </a:ext>
            </a:extLst>
          </p:cNvPr>
          <p:cNvSpPr txBox="1"/>
          <p:nvPr/>
        </p:nvSpPr>
        <p:spPr>
          <a:xfrm>
            <a:off x="6679115" y="2859552"/>
            <a:ext cx="10288163"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Hai chị em trong video đã chủ động, tích cực làm những công việc nhà giúp mẹ như nấu cơm, quét sân, giặt quần áo.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 khi mẹ về, hai chị em hỏi thăm, chăm sóc mẹ bằng cách hỏi mẹ có mệt không, rót nước cho mẹ</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26">
            <a:extLst>
              <a:ext uri="{FF2B5EF4-FFF2-40B4-BE49-F238E27FC236}">
                <a16:creationId xmlns:a16="http://schemas.microsoft.com/office/drawing/2014/main" id="{EBD7F568-2402-6E8D-5C06-0B7AE194A4D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50212" y="8469517"/>
            <a:ext cx="989576" cy="969784"/>
          </a:xfrm>
          <a:prstGeom prst="rect">
            <a:avLst/>
          </a:prstGeom>
        </p:spPr>
      </p:pic>
      <p:sp>
        <p:nvSpPr>
          <p:cNvPr id="22" name="Freeform 11">
            <a:extLst>
              <a:ext uri="{FF2B5EF4-FFF2-40B4-BE49-F238E27FC236}">
                <a16:creationId xmlns:a16="http://schemas.microsoft.com/office/drawing/2014/main" id="{522C4039-A512-6FFB-6E48-9B04BF618A2F}"/>
              </a:ext>
            </a:extLst>
          </p:cNvPr>
          <p:cNvSpPr/>
          <p:nvPr/>
        </p:nvSpPr>
        <p:spPr>
          <a:xfrm rot="10700336">
            <a:off x="186179" y="1055150"/>
            <a:ext cx="1352123" cy="1376528"/>
          </a:xfrm>
          <a:custGeom>
            <a:avLst/>
            <a:gdLst/>
            <a:ahLst/>
            <a:cxnLst/>
            <a:rect l="l" t="t" r="r" b="b"/>
            <a:pathLst>
              <a:path w="3786655" h="3759116">
                <a:moveTo>
                  <a:pt x="0" y="0"/>
                </a:moveTo>
                <a:lnTo>
                  <a:pt x="3786655" y="0"/>
                </a:lnTo>
                <a:lnTo>
                  <a:pt x="3786655" y="3759116"/>
                </a:lnTo>
                <a:lnTo>
                  <a:pt x="0" y="37591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2">
            <a:extLst>
              <a:ext uri="{FF2B5EF4-FFF2-40B4-BE49-F238E27FC236}">
                <a16:creationId xmlns:a16="http://schemas.microsoft.com/office/drawing/2014/main" id="{A9572389-FE91-3185-4DB8-3035B056E02D}"/>
              </a:ext>
            </a:extLst>
          </p:cNvPr>
          <p:cNvSpPr/>
          <p:nvPr/>
        </p:nvSpPr>
        <p:spPr>
          <a:xfrm rot="644122" flipH="1">
            <a:off x="388843" y="8251941"/>
            <a:ext cx="946798" cy="1229926"/>
          </a:xfrm>
          <a:custGeom>
            <a:avLst/>
            <a:gdLst/>
            <a:ahLst/>
            <a:cxnLst/>
            <a:rect l="l" t="t" r="r" b="b"/>
            <a:pathLst>
              <a:path w="1664328" h="2136226">
                <a:moveTo>
                  <a:pt x="1664328" y="0"/>
                </a:moveTo>
                <a:lnTo>
                  <a:pt x="0" y="0"/>
                </a:lnTo>
                <a:lnTo>
                  <a:pt x="0" y="2136226"/>
                </a:lnTo>
                <a:lnTo>
                  <a:pt x="1664328" y="2136226"/>
                </a:lnTo>
                <a:lnTo>
                  <a:pt x="166432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0ABE6B2-FB45-842B-F150-8E9C28E3E07E}"/>
              </a:ext>
            </a:extLst>
          </p:cNvPr>
          <p:cNvGrpSpPr/>
          <p:nvPr/>
        </p:nvGrpSpPr>
        <p:grpSpPr>
          <a:xfrm>
            <a:off x="1435440" y="3521450"/>
            <a:ext cx="4658507" cy="4106575"/>
            <a:chOff x="1435440" y="3521450"/>
            <a:chExt cx="4658507" cy="4106575"/>
          </a:xfrm>
        </p:grpSpPr>
        <p:grpSp>
          <p:nvGrpSpPr>
            <p:cNvPr id="17" name="Group 8">
              <a:extLst>
                <a:ext uri="{FF2B5EF4-FFF2-40B4-BE49-F238E27FC236}">
                  <a16:creationId xmlns:a16="http://schemas.microsoft.com/office/drawing/2014/main" id="{E0E6D3A4-8456-5413-16D4-C96C07876ADA}"/>
                </a:ext>
              </a:extLst>
            </p:cNvPr>
            <p:cNvGrpSpPr/>
            <p:nvPr/>
          </p:nvGrpSpPr>
          <p:grpSpPr>
            <a:xfrm>
              <a:off x="1435440" y="3599147"/>
              <a:ext cx="4658507" cy="3853963"/>
              <a:chOff x="0" y="0"/>
              <a:chExt cx="1100661" cy="893945"/>
            </a:xfrm>
          </p:grpSpPr>
          <p:sp>
            <p:nvSpPr>
              <p:cNvPr id="19" name="Freeform 9">
                <a:extLst>
                  <a:ext uri="{FF2B5EF4-FFF2-40B4-BE49-F238E27FC236}">
                    <a16:creationId xmlns:a16="http://schemas.microsoft.com/office/drawing/2014/main" id="{EEFC7260-B3A8-DD1B-51AE-2CD2CDC7917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7C9CE960-99ED-8BB6-2B61-E7D9B92ECDA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5" name="Picture 24" descr="A cartoon of a child and a child&#10;&#10;Description automatically generated">
              <a:extLst>
                <a:ext uri="{FF2B5EF4-FFF2-40B4-BE49-F238E27FC236}">
                  <a16:creationId xmlns:a16="http://schemas.microsoft.com/office/drawing/2014/main" id="{2CF394B4-332D-CB49-549F-FBB377C59C0A}"/>
                </a:ext>
              </a:extLst>
            </p:cNvPr>
            <p:cNvPicPr>
              <a:picLocks noChangeAspect="1"/>
            </p:cNvPicPr>
            <p:nvPr/>
          </p:nvPicPr>
          <p:blipFill rotWithShape="1">
            <a:blip r:embed="rId12">
              <a:extLst>
                <a:ext uri="{28A0092B-C50C-407E-A947-70E740481C1C}">
                  <a14:useLocalDpi xmlns:a14="http://schemas.microsoft.com/office/drawing/2010/main" val="0"/>
                </a:ext>
              </a:extLst>
            </a:blip>
            <a:srcRect r="13973" b="11600"/>
            <a:stretch/>
          </p:blipFill>
          <p:spPr>
            <a:xfrm>
              <a:off x="1600873" y="3521450"/>
              <a:ext cx="3996371" cy="4106575"/>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500"/>
                                        <p:tgtEl>
                                          <p:spTgt spid="14">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2F50EA4-3B07-B6A6-5316-7AE36DD9C21A}"/>
              </a:ext>
            </a:extLst>
          </p:cNvPr>
          <p:cNvSpPr/>
          <p:nvPr/>
        </p:nvSpPr>
        <p:spPr>
          <a:xfrm>
            <a:off x="1291938" y="1795165"/>
            <a:ext cx="12900551" cy="723007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A2DDF0D-72BF-652E-2986-599C76D5142A}"/>
              </a:ext>
            </a:extLst>
          </p:cNvPr>
          <p:cNvGrpSpPr/>
          <p:nvPr/>
        </p:nvGrpSpPr>
        <p:grpSpPr>
          <a:xfrm>
            <a:off x="2870890" y="1041350"/>
            <a:ext cx="9742645" cy="1442979"/>
            <a:chOff x="3619170" y="659644"/>
            <a:chExt cx="9742645" cy="1442979"/>
          </a:xfrm>
        </p:grpSpPr>
        <p:pic>
          <p:nvPicPr>
            <p:cNvPr id="10" name="Picture 9">
              <a:extLst>
                <a:ext uri="{FF2B5EF4-FFF2-40B4-BE49-F238E27FC236}">
                  <a16:creationId xmlns:a16="http://schemas.microsoft.com/office/drawing/2014/main" id="{2BFB7FF1-9784-4EB2-0CE8-5B0C6EA59E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4633" y="659644"/>
              <a:ext cx="8663264" cy="1442979"/>
            </a:xfrm>
            <a:prstGeom prst="rect">
              <a:avLst/>
            </a:prstGeom>
          </p:spPr>
        </p:pic>
        <p:sp>
          <p:nvSpPr>
            <p:cNvPr id="11" name="TextBox 10">
              <a:extLst>
                <a:ext uri="{FF2B5EF4-FFF2-40B4-BE49-F238E27FC236}">
                  <a16:creationId xmlns:a16="http://schemas.microsoft.com/office/drawing/2014/main" id="{1A28AC11-003F-1082-5318-443C37978C42}"/>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18E95AE0-5EFE-BF14-1B0B-67C897AE0FCC}"/>
              </a:ext>
            </a:extLst>
          </p:cNvPr>
          <p:cNvSpPr txBox="1"/>
          <p:nvPr/>
        </p:nvSpPr>
        <p:spPr>
          <a:xfrm>
            <a:off x="1952086" y="2860527"/>
            <a:ext cx="11571797"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Gia đình là giá trị quan trọng đối với mỗi người.</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Chúng ta cần thể hiện thái độ, lời nói, hành động để người thân hài lòng, tôn trọng và biết thuyết phục người thân khi các thành viên trong gia đình có ý kiến khác nhau ngay từ lứa tuổi HS THCS.</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Freeform 12">
            <a:extLst>
              <a:ext uri="{FF2B5EF4-FFF2-40B4-BE49-F238E27FC236}">
                <a16:creationId xmlns:a16="http://schemas.microsoft.com/office/drawing/2014/main" id="{43105A09-800D-E2D3-8A7E-D9B7B366C3E7}"/>
              </a:ext>
            </a:extLst>
          </p:cNvPr>
          <p:cNvSpPr/>
          <p:nvPr/>
        </p:nvSpPr>
        <p:spPr>
          <a:xfrm flipH="1">
            <a:off x="891671" y="1261765"/>
            <a:ext cx="838200" cy="1066800"/>
          </a:xfrm>
          <a:custGeom>
            <a:avLst/>
            <a:gdLst/>
            <a:ahLst/>
            <a:cxnLst/>
            <a:rect l="l" t="t" r="r" b="b"/>
            <a:pathLst>
              <a:path w="1059796" h="1424936">
                <a:moveTo>
                  <a:pt x="1059797" y="0"/>
                </a:moveTo>
                <a:lnTo>
                  <a:pt x="0" y="0"/>
                </a:lnTo>
                <a:lnTo>
                  <a:pt x="0" y="1424936"/>
                </a:lnTo>
                <a:lnTo>
                  <a:pt x="1059797" y="1424936"/>
                </a:lnTo>
                <a:lnTo>
                  <a:pt x="105979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3">
            <a:extLst>
              <a:ext uri="{FF2B5EF4-FFF2-40B4-BE49-F238E27FC236}">
                <a16:creationId xmlns:a16="http://schemas.microsoft.com/office/drawing/2014/main" id="{432DB258-0578-BEF2-6879-588E8289C558}"/>
              </a:ext>
            </a:extLst>
          </p:cNvPr>
          <p:cNvSpPr/>
          <p:nvPr/>
        </p:nvSpPr>
        <p:spPr>
          <a:xfrm>
            <a:off x="13416276" y="7561228"/>
            <a:ext cx="4291525" cy="2758430"/>
          </a:xfrm>
          <a:custGeom>
            <a:avLst/>
            <a:gdLst/>
            <a:ahLst/>
            <a:cxnLst/>
            <a:rect l="l" t="t" r="r" b="b"/>
            <a:pathLst>
              <a:path w="5995138" h="3844452">
                <a:moveTo>
                  <a:pt x="0" y="0"/>
                </a:moveTo>
                <a:lnTo>
                  <a:pt x="5995138" y="0"/>
                </a:lnTo>
                <a:lnTo>
                  <a:pt x="5995138" y="3844452"/>
                </a:lnTo>
                <a:lnTo>
                  <a:pt x="0" y="3844452"/>
                </a:lnTo>
                <a:lnTo>
                  <a:pt x="0" y="0"/>
                </a:lnTo>
                <a:close/>
              </a:path>
            </a:pathLst>
          </a:custGeom>
          <a:blipFill>
            <a:blip r:embed="rId6"/>
            <a:stretch>
              <a:fillRect b="-11109"/>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514838">
            <a:off x="1134403" y="7935008"/>
            <a:ext cx="923383" cy="2217883"/>
          </a:xfrm>
          <a:custGeom>
            <a:avLst/>
            <a:gdLst/>
            <a:ahLst/>
            <a:cxnLst/>
            <a:rect l="l" t="t" r="r" b="b"/>
            <a:pathLst>
              <a:path w="2434001" h="3477145">
                <a:moveTo>
                  <a:pt x="0" y="0"/>
                </a:moveTo>
                <a:lnTo>
                  <a:pt x="2434001" y="0"/>
                </a:lnTo>
                <a:lnTo>
                  <a:pt x="2434001" y="3477145"/>
                </a:lnTo>
                <a:lnTo>
                  <a:pt x="0" y="34771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rot="-1559960">
            <a:off x="13044110" y="869393"/>
            <a:ext cx="2384599" cy="1380382"/>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85151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left)">
                                      <p:cBhvr>
                                        <p:cTn id="1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4" name="Freeform 4"/>
          <p:cNvSpPr/>
          <p:nvPr/>
        </p:nvSpPr>
        <p:spPr>
          <a:xfrm rot="849916">
            <a:off x="16928993" y="-92359"/>
            <a:ext cx="1695921" cy="2181891"/>
          </a:xfrm>
          <a:custGeom>
            <a:avLst/>
            <a:gdLst/>
            <a:ahLst/>
            <a:cxnLst/>
            <a:rect l="l" t="t" r="r" b="b"/>
            <a:pathLst>
              <a:path w="2394674" h="2530699">
                <a:moveTo>
                  <a:pt x="0" y="0"/>
                </a:moveTo>
                <a:lnTo>
                  <a:pt x="2394673" y="0"/>
                </a:lnTo>
                <a:lnTo>
                  <a:pt x="2394673" y="2530700"/>
                </a:lnTo>
                <a:lnTo>
                  <a:pt x="0" y="25307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Freeform 5">
            <a:extLst>
              <a:ext uri="{FF2B5EF4-FFF2-40B4-BE49-F238E27FC236}">
                <a16:creationId xmlns:a16="http://schemas.microsoft.com/office/drawing/2014/main" id="{AFC01DB8-C5E5-0BE2-2877-CE6261C68D30}"/>
              </a:ext>
            </a:extLst>
          </p:cNvPr>
          <p:cNvSpPr/>
          <p:nvPr/>
        </p:nvSpPr>
        <p:spPr>
          <a:xfrm>
            <a:off x="0" y="9748242"/>
            <a:ext cx="2960965" cy="490043"/>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73793B02-5208-EF16-92CD-6D9AC3264FC7}"/>
              </a:ext>
            </a:extLst>
          </p:cNvPr>
          <p:cNvGrpSpPr/>
          <p:nvPr/>
        </p:nvGrpSpPr>
        <p:grpSpPr>
          <a:xfrm>
            <a:off x="11148842" y="1857001"/>
            <a:ext cx="6014194" cy="6014194"/>
            <a:chOff x="0" y="0"/>
            <a:chExt cx="812800" cy="812800"/>
          </a:xfrm>
        </p:grpSpPr>
        <p:sp>
          <p:nvSpPr>
            <p:cNvPr id="6" name="Freeform 7">
              <a:extLst>
                <a:ext uri="{FF2B5EF4-FFF2-40B4-BE49-F238E27FC236}">
                  <a16:creationId xmlns:a16="http://schemas.microsoft.com/office/drawing/2014/main" id="{849BB7C0-228F-3C0A-2550-94BC95D65E5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1C5"/>
            </a:solidFill>
          </p:spPr>
          <p:txBody>
            <a:bodyPr/>
            <a:lstStyle/>
            <a:p>
              <a:endParaRPr lang="en-US" dirty="0"/>
            </a:p>
          </p:txBody>
        </p:sp>
        <p:sp>
          <p:nvSpPr>
            <p:cNvPr id="7" name="TextBox 8">
              <a:extLst>
                <a:ext uri="{FF2B5EF4-FFF2-40B4-BE49-F238E27FC236}">
                  <a16:creationId xmlns:a16="http://schemas.microsoft.com/office/drawing/2014/main" id="{0AB84F8C-905F-D86F-C0ED-5B99D64B8074}"/>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8" name="Picture 10">
            <a:extLst>
              <a:ext uri="{FF2B5EF4-FFF2-40B4-BE49-F238E27FC236}">
                <a16:creationId xmlns:a16="http://schemas.microsoft.com/office/drawing/2014/main" id="{EB0BD446-61C9-425D-48AC-7C5D152AFF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95080">
            <a:off x="12118098" y="1525345"/>
            <a:ext cx="3564645" cy="920326"/>
          </a:xfrm>
          <a:prstGeom prst="rect">
            <a:avLst/>
          </a:prstGeom>
        </p:spPr>
      </p:pic>
      <p:sp>
        <p:nvSpPr>
          <p:cNvPr id="9" name="TextBox 8">
            <a:extLst>
              <a:ext uri="{FF2B5EF4-FFF2-40B4-BE49-F238E27FC236}">
                <a16:creationId xmlns:a16="http://schemas.microsoft.com/office/drawing/2014/main" id="{ED12653C-06D9-04F4-6448-B5E6461B8F5B}"/>
              </a:ext>
            </a:extLst>
          </p:cNvPr>
          <p:cNvSpPr txBox="1"/>
          <p:nvPr/>
        </p:nvSpPr>
        <p:spPr>
          <a:xfrm>
            <a:off x="11584680" y="3626715"/>
            <a:ext cx="5142509"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ea typeface="Calibri" panose="020F0502020204030204" pitchFamily="34" charset="0"/>
                <a:cs typeface="Arial" panose="020B0604020202020204" pitchFamily="34" charset="0"/>
              </a:rPr>
              <a:t>HƯỚNG DẪN VỀ NHÀ</a:t>
            </a:r>
            <a:endParaRPr lang="en-US" sz="6000" b="1" dirty="0">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4F29583B-970F-1427-80F3-C1C92A4CDBE0}"/>
              </a:ext>
            </a:extLst>
          </p:cNvPr>
          <p:cNvGrpSpPr/>
          <p:nvPr/>
        </p:nvGrpSpPr>
        <p:grpSpPr>
          <a:xfrm>
            <a:off x="780285" y="340339"/>
            <a:ext cx="9549579" cy="2742278"/>
            <a:chOff x="1077906" y="928477"/>
            <a:chExt cx="9549579" cy="2742278"/>
          </a:xfrm>
        </p:grpSpPr>
        <p:grpSp>
          <p:nvGrpSpPr>
            <p:cNvPr id="11" name="Group 10">
              <a:extLst>
                <a:ext uri="{FF2B5EF4-FFF2-40B4-BE49-F238E27FC236}">
                  <a16:creationId xmlns:a16="http://schemas.microsoft.com/office/drawing/2014/main" id="{E642006A-2DBC-A9C8-06A1-14C839E487B9}"/>
                </a:ext>
              </a:extLst>
            </p:cNvPr>
            <p:cNvGrpSpPr/>
            <p:nvPr/>
          </p:nvGrpSpPr>
          <p:grpSpPr>
            <a:xfrm>
              <a:off x="1077906" y="1204311"/>
              <a:ext cx="9549579" cy="2466444"/>
              <a:chOff x="1051751" y="1519237"/>
              <a:chExt cx="9549579" cy="2466444"/>
            </a:xfrm>
          </p:grpSpPr>
          <p:grpSp>
            <p:nvGrpSpPr>
              <p:cNvPr id="15" name="Group 3">
                <a:extLst>
                  <a:ext uri="{FF2B5EF4-FFF2-40B4-BE49-F238E27FC236}">
                    <a16:creationId xmlns:a16="http://schemas.microsoft.com/office/drawing/2014/main" id="{2F80FCE7-9332-16DE-FB86-0957816319ED}"/>
                  </a:ext>
                </a:extLst>
              </p:cNvPr>
              <p:cNvGrpSpPr/>
              <p:nvPr/>
            </p:nvGrpSpPr>
            <p:grpSpPr>
              <a:xfrm>
                <a:off x="1051751" y="1519237"/>
                <a:ext cx="9549579" cy="2466444"/>
                <a:chOff x="0" y="-47625"/>
                <a:chExt cx="2355171" cy="1947847"/>
              </a:xfrm>
            </p:grpSpPr>
            <p:sp>
              <p:nvSpPr>
                <p:cNvPr id="21" name="Freeform 4">
                  <a:extLst>
                    <a:ext uri="{FF2B5EF4-FFF2-40B4-BE49-F238E27FC236}">
                      <a16:creationId xmlns:a16="http://schemas.microsoft.com/office/drawing/2014/main" id="{53FF1493-B152-A3DC-9D24-8C3AA65EADF8}"/>
                    </a:ext>
                  </a:extLst>
                </p:cNvPr>
                <p:cNvSpPr/>
                <p:nvPr/>
              </p:nvSpPr>
              <p:spPr>
                <a:xfrm>
                  <a:off x="0" y="0"/>
                  <a:ext cx="2355171" cy="19002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9FB0FB85-EF43-D20D-2011-7347DC4C75A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0" name="TextBox 19">
                <a:extLst>
                  <a:ext uri="{FF2B5EF4-FFF2-40B4-BE49-F238E27FC236}">
                    <a16:creationId xmlns:a16="http://schemas.microsoft.com/office/drawing/2014/main" id="{C42EC9B2-6A4D-7440-7B23-A7929E03A2C9}"/>
                  </a:ext>
                </a:extLst>
              </p:cNvPr>
              <p:cNvSpPr txBox="1"/>
              <p:nvPr/>
            </p:nvSpPr>
            <p:spPr>
              <a:xfrm>
                <a:off x="1598518" y="2407994"/>
                <a:ext cx="8456044" cy="707886"/>
              </a:xfrm>
              <a:prstGeom prst="rect">
                <a:avLst/>
              </a:prstGeom>
              <a:noFill/>
            </p:spPr>
            <p:txBody>
              <a:bodyPr wrap="square">
                <a:spAutoFit/>
              </a:bodyPr>
              <a:lstStyle/>
              <a:p>
                <a:pPr marR="0" algn="ctr">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3" name="Picture 9">
              <a:extLst>
                <a:ext uri="{FF2B5EF4-FFF2-40B4-BE49-F238E27FC236}">
                  <a16:creationId xmlns:a16="http://schemas.microsoft.com/office/drawing/2014/main" id="{5DC4D13A-7B65-0231-0FD6-3BDAED620F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95227" y="928477"/>
              <a:ext cx="3600289" cy="609990"/>
            </a:xfrm>
            <a:prstGeom prst="rect">
              <a:avLst/>
            </a:prstGeom>
          </p:spPr>
        </p:pic>
      </p:grpSp>
      <p:pic>
        <p:nvPicPr>
          <p:cNvPr id="23" name="Picture 11">
            <a:extLst>
              <a:ext uri="{FF2B5EF4-FFF2-40B4-BE49-F238E27FC236}">
                <a16:creationId xmlns:a16="http://schemas.microsoft.com/office/drawing/2014/main" id="{CC9121BF-312A-6689-3B33-306198D33FC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10819"/>
          <a:stretch>
            <a:fillRect/>
          </a:stretch>
        </p:blipFill>
        <p:spPr>
          <a:xfrm>
            <a:off x="9890234" y="7405323"/>
            <a:ext cx="8531402" cy="2881677"/>
          </a:xfrm>
          <a:prstGeom prst="rect">
            <a:avLst/>
          </a:prstGeom>
        </p:spPr>
      </p:pic>
      <p:grpSp>
        <p:nvGrpSpPr>
          <p:cNvPr id="24" name="Group 23">
            <a:extLst>
              <a:ext uri="{FF2B5EF4-FFF2-40B4-BE49-F238E27FC236}">
                <a16:creationId xmlns:a16="http://schemas.microsoft.com/office/drawing/2014/main" id="{A6C9D6D9-8F0D-C9ED-B707-42E98432E932}"/>
              </a:ext>
            </a:extLst>
          </p:cNvPr>
          <p:cNvGrpSpPr/>
          <p:nvPr/>
        </p:nvGrpSpPr>
        <p:grpSpPr>
          <a:xfrm>
            <a:off x="780285" y="3498503"/>
            <a:ext cx="9549579" cy="2960273"/>
            <a:chOff x="1077906" y="966311"/>
            <a:chExt cx="9549579" cy="2960273"/>
          </a:xfrm>
        </p:grpSpPr>
        <p:grpSp>
          <p:nvGrpSpPr>
            <p:cNvPr id="25" name="Group 24">
              <a:extLst>
                <a:ext uri="{FF2B5EF4-FFF2-40B4-BE49-F238E27FC236}">
                  <a16:creationId xmlns:a16="http://schemas.microsoft.com/office/drawing/2014/main" id="{B9295B7A-053A-0F0E-1D2E-0860641592CF}"/>
                </a:ext>
              </a:extLst>
            </p:cNvPr>
            <p:cNvGrpSpPr/>
            <p:nvPr/>
          </p:nvGrpSpPr>
          <p:grpSpPr>
            <a:xfrm>
              <a:off x="1077906" y="1204311"/>
              <a:ext cx="9549579" cy="2722273"/>
              <a:chOff x="1051751" y="1519237"/>
              <a:chExt cx="9549579" cy="2722273"/>
            </a:xfrm>
          </p:grpSpPr>
          <p:grpSp>
            <p:nvGrpSpPr>
              <p:cNvPr id="27" name="Group 3">
                <a:extLst>
                  <a:ext uri="{FF2B5EF4-FFF2-40B4-BE49-F238E27FC236}">
                    <a16:creationId xmlns:a16="http://schemas.microsoft.com/office/drawing/2014/main" id="{AEF9FA8A-5DEE-CE50-D875-A73BDFD5E4D9}"/>
                  </a:ext>
                </a:extLst>
              </p:cNvPr>
              <p:cNvGrpSpPr/>
              <p:nvPr/>
            </p:nvGrpSpPr>
            <p:grpSpPr>
              <a:xfrm>
                <a:off x="1051751" y="1519237"/>
                <a:ext cx="9549579" cy="2722273"/>
                <a:chOff x="0" y="-47625"/>
                <a:chExt cx="2355171" cy="2149885"/>
              </a:xfrm>
            </p:grpSpPr>
            <p:sp>
              <p:nvSpPr>
                <p:cNvPr id="29" name="Freeform 4">
                  <a:extLst>
                    <a:ext uri="{FF2B5EF4-FFF2-40B4-BE49-F238E27FC236}">
                      <a16:creationId xmlns:a16="http://schemas.microsoft.com/office/drawing/2014/main" id="{97A1A12D-BDB9-43A5-293F-3FD1CFDB1CCF}"/>
                    </a:ext>
                  </a:extLst>
                </p:cNvPr>
                <p:cNvSpPr/>
                <p:nvPr/>
              </p:nvSpPr>
              <p:spPr>
                <a:xfrm>
                  <a:off x="0" y="0"/>
                  <a:ext cx="2355171" cy="210226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p>
              </p:txBody>
            </p:sp>
            <p:sp>
              <p:nvSpPr>
                <p:cNvPr id="30" name="TextBox 5">
                  <a:extLst>
                    <a:ext uri="{FF2B5EF4-FFF2-40B4-BE49-F238E27FC236}">
                      <a16:creationId xmlns:a16="http://schemas.microsoft.com/office/drawing/2014/main" id="{4E090492-3460-77B6-0FBC-F45747B9F2CC}"/>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8" name="TextBox 27">
                <a:extLst>
                  <a:ext uri="{FF2B5EF4-FFF2-40B4-BE49-F238E27FC236}">
                    <a16:creationId xmlns:a16="http://schemas.microsoft.com/office/drawing/2014/main" id="{9F7791FC-60B7-2D38-F42E-02685C1B12BE}"/>
                  </a:ext>
                </a:extLst>
              </p:cNvPr>
              <p:cNvSpPr txBox="1"/>
              <p:nvPr/>
            </p:nvSpPr>
            <p:spPr>
              <a:xfrm>
                <a:off x="1792212" y="2023190"/>
                <a:ext cx="8104872"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Sống biết tôn trọng, thuyết phục và ứng xử để người thân hài lòng</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6" name="Picture 9">
              <a:extLst>
                <a:ext uri="{FF2B5EF4-FFF2-40B4-BE49-F238E27FC236}">
                  <a16:creationId xmlns:a16="http://schemas.microsoft.com/office/drawing/2014/main" id="{BE7FDC4A-1FFE-8D37-008B-B2024BC0DB5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24186" y="966311"/>
              <a:ext cx="3600289" cy="609990"/>
            </a:xfrm>
            <a:prstGeom prst="rect">
              <a:avLst/>
            </a:prstGeom>
          </p:spPr>
        </p:pic>
      </p:grpSp>
      <p:grpSp>
        <p:nvGrpSpPr>
          <p:cNvPr id="31" name="Group 30">
            <a:extLst>
              <a:ext uri="{FF2B5EF4-FFF2-40B4-BE49-F238E27FC236}">
                <a16:creationId xmlns:a16="http://schemas.microsoft.com/office/drawing/2014/main" id="{E933D2D9-529F-437C-D665-018B67BB7EA7}"/>
              </a:ext>
            </a:extLst>
          </p:cNvPr>
          <p:cNvGrpSpPr/>
          <p:nvPr/>
        </p:nvGrpSpPr>
        <p:grpSpPr>
          <a:xfrm>
            <a:off x="754066" y="6765981"/>
            <a:ext cx="9549579" cy="2904846"/>
            <a:chOff x="1077906" y="965469"/>
            <a:chExt cx="9549579" cy="2904846"/>
          </a:xfrm>
        </p:grpSpPr>
        <p:grpSp>
          <p:nvGrpSpPr>
            <p:cNvPr id="32" name="Group 31">
              <a:extLst>
                <a:ext uri="{FF2B5EF4-FFF2-40B4-BE49-F238E27FC236}">
                  <a16:creationId xmlns:a16="http://schemas.microsoft.com/office/drawing/2014/main" id="{B44737A2-7FF7-EA15-FB50-7EAE08E6C152}"/>
                </a:ext>
              </a:extLst>
            </p:cNvPr>
            <p:cNvGrpSpPr/>
            <p:nvPr/>
          </p:nvGrpSpPr>
          <p:grpSpPr>
            <a:xfrm>
              <a:off x="1077906" y="1204311"/>
              <a:ext cx="9549579" cy="2666004"/>
              <a:chOff x="1051751" y="1519237"/>
              <a:chExt cx="9549579" cy="2666004"/>
            </a:xfrm>
          </p:grpSpPr>
          <p:grpSp>
            <p:nvGrpSpPr>
              <p:cNvPr id="34" name="Group 3">
                <a:extLst>
                  <a:ext uri="{FF2B5EF4-FFF2-40B4-BE49-F238E27FC236}">
                    <a16:creationId xmlns:a16="http://schemas.microsoft.com/office/drawing/2014/main" id="{9704392B-206E-B372-984E-64B55F214F08}"/>
                  </a:ext>
                </a:extLst>
              </p:cNvPr>
              <p:cNvGrpSpPr/>
              <p:nvPr/>
            </p:nvGrpSpPr>
            <p:grpSpPr>
              <a:xfrm>
                <a:off x="1051751" y="1519237"/>
                <a:ext cx="9549579" cy="2666004"/>
                <a:chOff x="0" y="-47625"/>
                <a:chExt cx="2355171" cy="2105447"/>
              </a:xfrm>
            </p:grpSpPr>
            <p:sp>
              <p:nvSpPr>
                <p:cNvPr id="36" name="Freeform 4">
                  <a:extLst>
                    <a:ext uri="{FF2B5EF4-FFF2-40B4-BE49-F238E27FC236}">
                      <a16:creationId xmlns:a16="http://schemas.microsoft.com/office/drawing/2014/main" id="{6F43C515-BE1E-301F-BA90-CF132BE76F64}"/>
                    </a:ext>
                  </a:extLst>
                </p:cNvPr>
                <p:cNvSpPr/>
                <p:nvPr/>
              </p:nvSpPr>
              <p:spPr>
                <a:xfrm>
                  <a:off x="0" y="0"/>
                  <a:ext cx="2355171" cy="20578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p>
              </p:txBody>
            </p:sp>
            <p:sp>
              <p:nvSpPr>
                <p:cNvPr id="37" name="TextBox 5">
                  <a:extLst>
                    <a:ext uri="{FF2B5EF4-FFF2-40B4-BE49-F238E27FC236}">
                      <a16:creationId xmlns:a16="http://schemas.microsoft.com/office/drawing/2014/main" id="{C204BF09-9F5B-7396-FE56-46BC1AB35CD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5" name="TextBox 34">
                <a:extLst>
                  <a:ext uri="{FF2B5EF4-FFF2-40B4-BE49-F238E27FC236}">
                    <a16:creationId xmlns:a16="http://schemas.microsoft.com/office/drawing/2014/main" id="{6A6B2B37-FBA3-4F87-BD20-530C4989C20F}"/>
                  </a:ext>
                </a:extLst>
              </p:cNvPr>
              <p:cNvSpPr txBox="1"/>
              <p:nvPr/>
            </p:nvSpPr>
            <p:spPr>
              <a:xfrm>
                <a:off x="1519238" y="2633879"/>
                <a:ext cx="8561543" cy="707886"/>
              </a:xfrm>
              <a:prstGeom prst="rect">
                <a:avLst/>
              </a:prstGeom>
              <a:noFill/>
            </p:spPr>
            <p:txBody>
              <a:bodyPr wrap="square">
                <a:spAutoFit/>
              </a:bodyPr>
              <a:lstStyle/>
              <a:p>
                <a:pPr marR="0" algn="ctr">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cho tiết </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Sinh hoạt lớp</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3" name="Picture 9">
              <a:extLst>
                <a:ext uri="{FF2B5EF4-FFF2-40B4-BE49-F238E27FC236}">
                  <a16:creationId xmlns:a16="http://schemas.microsoft.com/office/drawing/2014/main" id="{9F2889E9-611A-5F32-CD67-7295D652177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29578" y="965469"/>
              <a:ext cx="3600289" cy="609990"/>
            </a:xfrm>
            <a:prstGeom prst="rect">
              <a:avLst/>
            </a:prstGeom>
          </p:spPr>
        </p:pic>
      </p:grpSp>
      <p:sp>
        <p:nvSpPr>
          <p:cNvPr id="5" name="Freeform 5"/>
          <p:cNvSpPr/>
          <p:nvPr/>
        </p:nvSpPr>
        <p:spPr>
          <a:xfrm>
            <a:off x="64803" y="293736"/>
            <a:ext cx="2178307" cy="795308"/>
          </a:xfrm>
          <a:custGeom>
            <a:avLst/>
            <a:gdLst/>
            <a:ahLst/>
            <a:cxnLst/>
            <a:rect l="l" t="t" r="r" b="b"/>
            <a:pathLst>
              <a:path w="4684789" h="2594202">
                <a:moveTo>
                  <a:pt x="0" y="0"/>
                </a:moveTo>
                <a:lnTo>
                  <a:pt x="4684789" y="0"/>
                </a:lnTo>
                <a:lnTo>
                  <a:pt x="4684789" y="2594202"/>
                </a:lnTo>
                <a:lnTo>
                  <a:pt x="0" y="25942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266947764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2" name="Freeform 2"/>
          <p:cNvSpPr/>
          <p:nvPr/>
        </p:nvSpPr>
        <p:spPr>
          <a:xfrm>
            <a:off x="15468600" y="0"/>
            <a:ext cx="2819400" cy="2514600"/>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070170">
            <a:off x="445332" y="8302005"/>
            <a:ext cx="2460992" cy="2336599"/>
          </a:xfrm>
          <a:custGeom>
            <a:avLst/>
            <a:gdLst/>
            <a:ahLst/>
            <a:cxnLst/>
            <a:rect l="l" t="t" r="r" b="b"/>
            <a:pathLst>
              <a:path w="2844482" h="4063546">
                <a:moveTo>
                  <a:pt x="0" y="0"/>
                </a:moveTo>
                <a:lnTo>
                  <a:pt x="2844482" y="0"/>
                </a:lnTo>
                <a:lnTo>
                  <a:pt x="2844482" y="4063546"/>
                </a:lnTo>
                <a:lnTo>
                  <a:pt x="0" y="40635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3A398967-FA63-263B-B8F3-8096CF03FBB3}"/>
              </a:ext>
            </a:extLst>
          </p:cNvPr>
          <p:cNvSpPr txBox="1"/>
          <p:nvPr/>
        </p:nvSpPr>
        <p:spPr>
          <a:xfrm>
            <a:off x="895350" y="3454223"/>
            <a:ext cx="16497300"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ƠN CÁC EM ĐÃ LẮNG NGHE, TẠM BIỆT VÀ HẸN GẶP LẠI!</a:t>
            </a:r>
            <a:endParaRPr kumimoji="0" lang="en-US" sz="7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721609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6" name="Freeform 6"/>
          <p:cNvSpPr/>
          <p:nvPr/>
        </p:nvSpPr>
        <p:spPr>
          <a:xfrm>
            <a:off x="15915089" y="821530"/>
            <a:ext cx="2770751" cy="1783671"/>
          </a:xfrm>
          <a:custGeom>
            <a:avLst/>
            <a:gdLst/>
            <a:ahLst/>
            <a:cxnLst/>
            <a:rect l="l" t="t" r="r" b="b"/>
            <a:pathLst>
              <a:path w="2770751" h="1783671">
                <a:moveTo>
                  <a:pt x="0" y="0"/>
                </a:moveTo>
                <a:lnTo>
                  <a:pt x="2770751" y="0"/>
                </a:lnTo>
                <a:lnTo>
                  <a:pt x="2770751" y="1783672"/>
                </a:lnTo>
                <a:lnTo>
                  <a:pt x="0" y="17836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13">
            <a:extLst>
              <a:ext uri="{FF2B5EF4-FFF2-40B4-BE49-F238E27FC236}">
                <a16:creationId xmlns:a16="http://schemas.microsoft.com/office/drawing/2014/main" id="{0B0F253E-9E85-215D-8DA4-A52F8AEEE6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44400" y="2247900"/>
            <a:ext cx="1284605" cy="1295400"/>
          </a:xfrm>
          <a:prstGeom prst="rect">
            <a:avLst/>
          </a:prstGeom>
        </p:spPr>
      </p:pic>
      <p:sp>
        <p:nvSpPr>
          <p:cNvPr id="10" name="Freeform 3">
            <a:extLst>
              <a:ext uri="{FF2B5EF4-FFF2-40B4-BE49-F238E27FC236}">
                <a16:creationId xmlns:a16="http://schemas.microsoft.com/office/drawing/2014/main" id="{9B5C5D10-6823-ADD0-D1A0-AC5C0AF8816A}"/>
              </a:ext>
            </a:extLst>
          </p:cNvPr>
          <p:cNvSpPr/>
          <p:nvPr/>
        </p:nvSpPr>
        <p:spPr>
          <a:xfrm>
            <a:off x="735553" y="1713366"/>
            <a:ext cx="16816893"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7B108E5B-0EA4-9726-44CA-2A877AEB51C5}"/>
              </a:ext>
            </a:extLst>
          </p:cNvPr>
          <p:cNvGrpSpPr/>
          <p:nvPr/>
        </p:nvGrpSpPr>
        <p:grpSpPr>
          <a:xfrm>
            <a:off x="5790953" y="1024233"/>
            <a:ext cx="7276528" cy="1378266"/>
            <a:chOff x="5768264" y="1270945"/>
            <a:chExt cx="7276528" cy="1378266"/>
          </a:xfrm>
        </p:grpSpPr>
        <p:pic>
          <p:nvPicPr>
            <p:cNvPr id="12" name="Picture 9">
              <a:extLst>
                <a:ext uri="{FF2B5EF4-FFF2-40B4-BE49-F238E27FC236}">
                  <a16:creationId xmlns:a16="http://schemas.microsoft.com/office/drawing/2014/main" id="{F84612D6-41E8-9C4E-BF99-C8251ED374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83946" y="1270945"/>
              <a:ext cx="6951410" cy="1378266"/>
            </a:xfrm>
            <a:prstGeom prst="rect">
              <a:avLst/>
            </a:prstGeom>
          </p:spPr>
        </p:pic>
        <p:sp>
          <p:nvSpPr>
            <p:cNvPr id="13" name="TextBox 12">
              <a:extLst>
                <a:ext uri="{FF2B5EF4-FFF2-40B4-BE49-F238E27FC236}">
                  <a16:creationId xmlns:a16="http://schemas.microsoft.com/office/drawing/2014/main" id="{1B669CDB-DCA3-D514-C056-B690C0F95C0A}"/>
                </a:ext>
              </a:extLst>
            </p:cNvPr>
            <p:cNvSpPr txBox="1"/>
            <p:nvPr/>
          </p:nvSpPr>
          <p:spPr>
            <a:xfrm>
              <a:off x="5768264" y="1499830"/>
              <a:ext cx="7276528" cy="954107"/>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GỢI Ý TRẢ LỜI</a:t>
              </a:r>
              <a:endParaRPr lang="en-US" sz="5400" b="1" dirty="0">
                <a:solidFill>
                  <a:srgbClr val="C00000"/>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1C3DB62B-722F-247C-A766-E59295770983}"/>
              </a:ext>
            </a:extLst>
          </p:cNvPr>
          <p:cNvSpPr txBox="1"/>
          <p:nvPr/>
        </p:nvSpPr>
        <p:spPr>
          <a:xfrm>
            <a:off x="6700486" y="2862747"/>
            <a:ext cx="9856285"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 hai chị em đều thể hiện rất tốt những việc làm, lời nói làm hài lòng mẹ.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Tuy là những công việc nhà nhỏ nhặt, quen thuộc nhưng lại khiến mẹ vui vẻ và cảm thấy tự hào vì những đứa con của mình. </a:t>
            </a:r>
          </a:p>
        </p:txBody>
      </p:sp>
      <p:pic>
        <p:nvPicPr>
          <p:cNvPr id="21" name="Picture 26">
            <a:extLst>
              <a:ext uri="{FF2B5EF4-FFF2-40B4-BE49-F238E27FC236}">
                <a16:creationId xmlns:a16="http://schemas.microsoft.com/office/drawing/2014/main" id="{EBD7F568-2402-6E8D-5C06-0B7AE194A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50212" y="8469517"/>
            <a:ext cx="989576" cy="969784"/>
          </a:xfrm>
          <a:prstGeom prst="rect">
            <a:avLst/>
          </a:prstGeom>
        </p:spPr>
      </p:pic>
      <p:sp>
        <p:nvSpPr>
          <p:cNvPr id="22" name="Freeform 11">
            <a:extLst>
              <a:ext uri="{FF2B5EF4-FFF2-40B4-BE49-F238E27FC236}">
                <a16:creationId xmlns:a16="http://schemas.microsoft.com/office/drawing/2014/main" id="{522C4039-A512-6FFB-6E48-9B04BF618A2F}"/>
              </a:ext>
            </a:extLst>
          </p:cNvPr>
          <p:cNvSpPr/>
          <p:nvPr/>
        </p:nvSpPr>
        <p:spPr>
          <a:xfrm rot="10700336">
            <a:off x="186179" y="1055150"/>
            <a:ext cx="1352123" cy="1376528"/>
          </a:xfrm>
          <a:custGeom>
            <a:avLst/>
            <a:gdLst/>
            <a:ahLst/>
            <a:cxnLst/>
            <a:rect l="l" t="t" r="r" b="b"/>
            <a:pathLst>
              <a:path w="3786655" h="3759116">
                <a:moveTo>
                  <a:pt x="0" y="0"/>
                </a:moveTo>
                <a:lnTo>
                  <a:pt x="3786655" y="0"/>
                </a:lnTo>
                <a:lnTo>
                  <a:pt x="3786655" y="3759116"/>
                </a:lnTo>
                <a:lnTo>
                  <a:pt x="0" y="37591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2">
            <a:extLst>
              <a:ext uri="{FF2B5EF4-FFF2-40B4-BE49-F238E27FC236}">
                <a16:creationId xmlns:a16="http://schemas.microsoft.com/office/drawing/2014/main" id="{A9572389-FE91-3185-4DB8-3035B056E02D}"/>
              </a:ext>
            </a:extLst>
          </p:cNvPr>
          <p:cNvSpPr/>
          <p:nvPr/>
        </p:nvSpPr>
        <p:spPr>
          <a:xfrm rot="644122" flipH="1">
            <a:off x="388843" y="8251941"/>
            <a:ext cx="946798" cy="1229926"/>
          </a:xfrm>
          <a:custGeom>
            <a:avLst/>
            <a:gdLst/>
            <a:ahLst/>
            <a:cxnLst/>
            <a:rect l="l" t="t" r="r" b="b"/>
            <a:pathLst>
              <a:path w="1664328" h="2136226">
                <a:moveTo>
                  <a:pt x="1664328" y="0"/>
                </a:moveTo>
                <a:lnTo>
                  <a:pt x="0" y="0"/>
                </a:lnTo>
                <a:lnTo>
                  <a:pt x="0" y="2136226"/>
                </a:lnTo>
                <a:lnTo>
                  <a:pt x="1664328" y="2136226"/>
                </a:lnTo>
                <a:lnTo>
                  <a:pt x="166432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0ABE6B2-FB45-842B-F150-8E9C28E3E07E}"/>
              </a:ext>
            </a:extLst>
          </p:cNvPr>
          <p:cNvGrpSpPr/>
          <p:nvPr/>
        </p:nvGrpSpPr>
        <p:grpSpPr>
          <a:xfrm>
            <a:off x="1435440" y="3521450"/>
            <a:ext cx="4658507" cy="4106575"/>
            <a:chOff x="1435440" y="3521450"/>
            <a:chExt cx="4658507" cy="4106575"/>
          </a:xfrm>
        </p:grpSpPr>
        <p:grpSp>
          <p:nvGrpSpPr>
            <p:cNvPr id="17" name="Group 8">
              <a:extLst>
                <a:ext uri="{FF2B5EF4-FFF2-40B4-BE49-F238E27FC236}">
                  <a16:creationId xmlns:a16="http://schemas.microsoft.com/office/drawing/2014/main" id="{E0E6D3A4-8456-5413-16D4-C96C07876ADA}"/>
                </a:ext>
              </a:extLst>
            </p:cNvPr>
            <p:cNvGrpSpPr/>
            <p:nvPr/>
          </p:nvGrpSpPr>
          <p:grpSpPr>
            <a:xfrm>
              <a:off x="1435440" y="3599147"/>
              <a:ext cx="4658507" cy="3853963"/>
              <a:chOff x="0" y="0"/>
              <a:chExt cx="1100661" cy="893945"/>
            </a:xfrm>
          </p:grpSpPr>
          <p:sp>
            <p:nvSpPr>
              <p:cNvPr id="19" name="Freeform 9">
                <a:extLst>
                  <a:ext uri="{FF2B5EF4-FFF2-40B4-BE49-F238E27FC236}">
                    <a16:creationId xmlns:a16="http://schemas.microsoft.com/office/drawing/2014/main" id="{EEFC7260-B3A8-DD1B-51AE-2CD2CDC7917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7C9CE960-99ED-8BB6-2B61-E7D9B92ECDA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5" name="Picture 24" descr="A cartoon of a child and a child&#10;&#10;Description automatically generated">
              <a:extLst>
                <a:ext uri="{FF2B5EF4-FFF2-40B4-BE49-F238E27FC236}">
                  <a16:creationId xmlns:a16="http://schemas.microsoft.com/office/drawing/2014/main" id="{2CF394B4-332D-CB49-549F-FBB377C59C0A}"/>
                </a:ext>
              </a:extLst>
            </p:cNvPr>
            <p:cNvPicPr>
              <a:picLocks noChangeAspect="1"/>
            </p:cNvPicPr>
            <p:nvPr/>
          </p:nvPicPr>
          <p:blipFill rotWithShape="1">
            <a:blip r:embed="rId14">
              <a:extLst>
                <a:ext uri="{28A0092B-C50C-407E-A947-70E740481C1C}">
                  <a14:useLocalDpi xmlns:a14="http://schemas.microsoft.com/office/drawing/2010/main" val="0"/>
                </a:ext>
              </a:extLst>
            </a:blip>
            <a:srcRect r="13973" b="11600"/>
            <a:stretch/>
          </p:blipFill>
          <p:spPr>
            <a:xfrm>
              <a:off x="1600873" y="3521450"/>
              <a:ext cx="3996371" cy="4106575"/>
            </a:xfrm>
            <a:prstGeom prst="rect">
              <a:avLst/>
            </a:prstGeom>
          </p:spPr>
        </p:pic>
      </p:grpSp>
    </p:spTree>
    <p:extLst>
      <p:ext uri="{BB962C8B-B14F-4D97-AF65-F5344CB8AC3E}">
        <p14:creationId xmlns:p14="http://schemas.microsoft.com/office/powerpoint/2010/main" val="341215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left)">
                                      <p:cBhvr>
                                        <p:cTn id="1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C6C6"/>
        </a:solidFill>
        <a:effectLst/>
      </p:bgPr>
    </p:bg>
    <p:spTree>
      <p:nvGrpSpPr>
        <p:cNvPr id="1" name=""/>
        <p:cNvGrpSpPr/>
        <p:nvPr/>
      </p:nvGrpSpPr>
      <p:grpSpPr>
        <a:xfrm>
          <a:off x="0" y="0"/>
          <a:ext cx="0" cy="0"/>
          <a:chOff x="0" y="0"/>
          <a:chExt cx="0" cy="0"/>
        </a:xfrm>
      </p:grpSpPr>
      <p:sp>
        <p:nvSpPr>
          <p:cNvPr id="6" name="Freeform 6"/>
          <p:cNvSpPr/>
          <p:nvPr/>
        </p:nvSpPr>
        <p:spPr>
          <a:xfrm>
            <a:off x="15915089" y="821530"/>
            <a:ext cx="2770751" cy="1783671"/>
          </a:xfrm>
          <a:custGeom>
            <a:avLst/>
            <a:gdLst/>
            <a:ahLst/>
            <a:cxnLst/>
            <a:rect l="l" t="t" r="r" b="b"/>
            <a:pathLst>
              <a:path w="2770751" h="1783671">
                <a:moveTo>
                  <a:pt x="0" y="0"/>
                </a:moveTo>
                <a:lnTo>
                  <a:pt x="2770751" y="0"/>
                </a:lnTo>
                <a:lnTo>
                  <a:pt x="2770751" y="1783672"/>
                </a:lnTo>
                <a:lnTo>
                  <a:pt x="0" y="17836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13">
            <a:extLst>
              <a:ext uri="{FF2B5EF4-FFF2-40B4-BE49-F238E27FC236}">
                <a16:creationId xmlns:a16="http://schemas.microsoft.com/office/drawing/2014/main" id="{0B0F253E-9E85-215D-8DA4-A52F8AEEE6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44400" y="2247900"/>
            <a:ext cx="1284605" cy="1295400"/>
          </a:xfrm>
          <a:prstGeom prst="rect">
            <a:avLst/>
          </a:prstGeom>
        </p:spPr>
      </p:pic>
      <p:sp>
        <p:nvSpPr>
          <p:cNvPr id="10" name="Freeform 3">
            <a:extLst>
              <a:ext uri="{FF2B5EF4-FFF2-40B4-BE49-F238E27FC236}">
                <a16:creationId xmlns:a16="http://schemas.microsoft.com/office/drawing/2014/main" id="{9B5C5D10-6823-ADD0-D1A0-AC5C0AF8816A}"/>
              </a:ext>
            </a:extLst>
          </p:cNvPr>
          <p:cNvSpPr/>
          <p:nvPr/>
        </p:nvSpPr>
        <p:spPr>
          <a:xfrm>
            <a:off x="735553" y="1713366"/>
            <a:ext cx="16816893"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7B108E5B-0EA4-9726-44CA-2A877AEB51C5}"/>
              </a:ext>
            </a:extLst>
          </p:cNvPr>
          <p:cNvGrpSpPr/>
          <p:nvPr/>
        </p:nvGrpSpPr>
        <p:grpSpPr>
          <a:xfrm>
            <a:off x="5790953" y="1024233"/>
            <a:ext cx="7276528" cy="1378266"/>
            <a:chOff x="5768264" y="1270945"/>
            <a:chExt cx="7276528" cy="1378266"/>
          </a:xfrm>
        </p:grpSpPr>
        <p:pic>
          <p:nvPicPr>
            <p:cNvPr id="12" name="Picture 9">
              <a:extLst>
                <a:ext uri="{FF2B5EF4-FFF2-40B4-BE49-F238E27FC236}">
                  <a16:creationId xmlns:a16="http://schemas.microsoft.com/office/drawing/2014/main" id="{F84612D6-41E8-9C4E-BF99-C8251ED374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83946" y="1270945"/>
              <a:ext cx="6951410" cy="1378266"/>
            </a:xfrm>
            <a:prstGeom prst="rect">
              <a:avLst/>
            </a:prstGeom>
          </p:spPr>
        </p:pic>
        <p:sp>
          <p:nvSpPr>
            <p:cNvPr id="13" name="TextBox 12">
              <a:extLst>
                <a:ext uri="{FF2B5EF4-FFF2-40B4-BE49-F238E27FC236}">
                  <a16:creationId xmlns:a16="http://schemas.microsoft.com/office/drawing/2014/main" id="{1B669CDB-DCA3-D514-C056-B690C0F95C0A}"/>
                </a:ext>
              </a:extLst>
            </p:cNvPr>
            <p:cNvSpPr txBox="1"/>
            <p:nvPr/>
          </p:nvSpPr>
          <p:spPr>
            <a:xfrm>
              <a:off x="5768264" y="1499830"/>
              <a:ext cx="7276528" cy="954107"/>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GỢI Ý TRẢ LỜI</a:t>
              </a:r>
              <a:endParaRPr lang="en-US" sz="5400" b="1" dirty="0">
                <a:solidFill>
                  <a:srgbClr val="C00000"/>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1C3DB62B-722F-247C-A766-E59295770983}"/>
              </a:ext>
            </a:extLst>
          </p:cNvPr>
          <p:cNvSpPr txBox="1"/>
          <p:nvPr/>
        </p:nvSpPr>
        <p:spPr>
          <a:xfrm>
            <a:off x="6662988" y="3239903"/>
            <a:ext cx="9856285"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Chính v</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ì thế, mỗi HS chúng ta cần phải thường xuyên quan tâm, giúp đỡ công việc nhà cho gia đình khi có thể để không khí gia đình lúc nào cũng luôn luôn hạnh phúc.</a:t>
            </a:r>
          </a:p>
        </p:txBody>
      </p:sp>
      <p:pic>
        <p:nvPicPr>
          <p:cNvPr id="21" name="Picture 26">
            <a:extLst>
              <a:ext uri="{FF2B5EF4-FFF2-40B4-BE49-F238E27FC236}">
                <a16:creationId xmlns:a16="http://schemas.microsoft.com/office/drawing/2014/main" id="{EBD7F568-2402-6E8D-5C06-0B7AE194A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50212" y="8469517"/>
            <a:ext cx="989576" cy="969784"/>
          </a:xfrm>
          <a:prstGeom prst="rect">
            <a:avLst/>
          </a:prstGeom>
        </p:spPr>
      </p:pic>
      <p:sp>
        <p:nvSpPr>
          <p:cNvPr id="22" name="Freeform 11">
            <a:extLst>
              <a:ext uri="{FF2B5EF4-FFF2-40B4-BE49-F238E27FC236}">
                <a16:creationId xmlns:a16="http://schemas.microsoft.com/office/drawing/2014/main" id="{522C4039-A512-6FFB-6E48-9B04BF618A2F}"/>
              </a:ext>
            </a:extLst>
          </p:cNvPr>
          <p:cNvSpPr/>
          <p:nvPr/>
        </p:nvSpPr>
        <p:spPr>
          <a:xfrm rot="10700336">
            <a:off x="186179" y="1055150"/>
            <a:ext cx="1352123" cy="1376528"/>
          </a:xfrm>
          <a:custGeom>
            <a:avLst/>
            <a:gdLst/>
            <a:ahLst/>
            <a:cxnLst/>
            <a:rect l="l" t="t" r="r" b="b"/>
            <a:pathLst>
              <a:path w="3786655" h="3759116">
                <a:moveTo>
                  <a:pt x="0" y="0"/>
                </a:moveTo>
                <a:lnTo>
                  <a:pt x="3786655" y="0"/>
                </a:lnTo>
                <a:lnTo>
                  <a:pt x="3786655" y="3759116"/>
                </a:lnTo>
                <a:lnTo>
                  <a:pt x="0" y="37591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2">
            <a:extLst>
              <a:ext uri="{FF2B5EF4-FFF2-40B4-BE49-F238E27FC236}">
                <a16:creationId xmlns:a16="http://schemas.microsoft.com/office/drawing/2014/main" id="{A9572389-FE91-3185-4DB8-3035B056E02D}"/>
              </a:ext>
            </a:extLst>
          </p:cNvPr>
          <p:cNvSpPr/>
          <p:nvPr/>
        </p:nvSpPr>
        <p:spPr>
          <a:xfrm rot="644122" flipH="1">
            <a:off x="388843" y="8251941"/>
            <a:ext cx="946798" cy="1229926"/>
          </a:xfrm>
          <a:custGeom>
            <a:avLst/>
            <a:gdLst/>
            <a:ahLst/>
            <a:cxnLst/>
            <a:rect l="l" t="t" r="r" b="b"/>
            <a:pathLst>
              <a:path w="1664328" h="2136226">
                <a:moveTo>
                  <a:pt x="1664328" y="0"/>
                </a:moveTo>
                <a:lnTo>
                  <a:pt x="0" y="0"/>
                </a:lnTo>
                <a:lnTo>
                  <a:pt x="0" y="2136226"/>
                </a:lnTo>
                <a:lnTo>
                  <a:pt x="1664328" y="2136226"/>
                </a:lnTo>
                <a:lnTo>
                  <a:pt x="166432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0ABE6B2-FB45-842B-F150-8E9C28E3E07E}"/>
              </a:ext>
            </a:extLst>
          </p:cNvPr>
          <p:cNvGrpSpPr/>
          <p:nvPr/>
        </p:nvGrpSpPr>
        <p:grpSpPr>
          <a:xfrm>
            <a:off x="1435440" y="3521450"/>
            <a:ext cx="4658507" cy="4106575"/>
            <a:chOff x="1435440" y="3521450"/>
            <a:chExt cx="4658507" cy="4106575"/>
          </a:xfrm>
        </p:grpSpPr>
        <p:grpSp>
          <p:nvGrpSpPr>
            <p:cNvPr id="17" name="Group 8">
              <a:extLst>
                <a:ext uri="{FF2B5EF4-FFF2-40B4-BE49-F238E27FC236}">
                  <a16:creationId xmlns:a16="http://schemas.microsoft.com/office/drawing/2014/main" id="{E0E6D3A4-8456-5413-16D4-C96C07876ADA}"/>
                </a:ext>
              </a:extLst>
            </p:cNvPr>
            <p:cNvGrpSpPr/>
            <p:nvPr/>
          </p:nvGrpSpPr>
          <p:grpSpPr>
            <a:xfrm>
              <a:off x="1435440" y="3599147"/>
              <a:ext cx="4658507" cy="3853963"/>
              <a:chOff x="0" y="0"/>
              <a:chExt cx="1100661" cy="893945"/>
            </a:xfrm>
          </p:grpSpPr>
          <p:sp>
            <p:nvSpPr>
              <p:cNvPr id="19" name="Freeform 9">
                <a:extLst>
                  <a:ext uri="{FF2B5EF4-FFF2-40B4-BE49-F238E27FC236}">
                    <a16:creationId xmlns:a16="http://schemas.microsoft.com/office/drawing/2014/main" id="{EEFC7260-B3A8-DD1B-51AE-2CD2CDC7917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7C9CE960-99ED-8BB6-2B61-E7D9B92ECDA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5" name="Picture 24" descr="A cartoon of a child and a child&#10;&#10;Description automatically generated">
              <a:extLst>
                <a:ext uri="{FF2B5EF4-FFF2-40B4-BE49-F238E27FC236}">
                  <a16:creationId xmlns:a16="http://schemas.microsoft.com/office/drawing/2014/main" id="{2CF394B4-332D-CB49-549F-FBB377C59C0A}"/>
                </a:ext>
              </a:extLst>
            </p:cNvPr>
            <p:cNvPicPr>
              <a:picLocks noChangeAspect="1"/>
            </p:cNvPicPr>
            <p:nvPr/>
          </p:nvPicPr>
          <p:blipFill rotWithShape="1">
            <a:blip r:embed="rId14">
              <a:extLst>
                <a:ext uri="{28A0092B-C50C-407E-A947-70E740481C1C}">
                  <a14:useLocalDpi xmlns:a14="http://schemas.microsoft.com/office/drawing/2010/main" val="0"/>
                </a:ext>
              </a:extLst>
            </a:blip>
            <a:srcRect r="13973" b="11600"/>
            <a:stretch/>
          </p:blipFill>
          <p:spPr>
            <a:xfrm>
              <a:off x="1600873" y="3521450"/>
              <a:ext cx="3996371" cy="4106575"/>
            </a:xfrm>
            <a:prstGeom prst="rect">
              <a:avLst/>
            </a:prstGeom>
          </p:spPr>
        </p:pic>
      </p:grpSp>
    </p:spTree>
    <p:extLst>
      <p:ext uri="{BB962C8B-B14F-4D97-AF65-F5344CB8AC3E}">
        <p14:creationId xmlns:p14="http://schemas.microsoft.com/office/powerpoint/2010/main" val="62272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2" name="Freeform 2"/>
          <p:cNvSpPr/>
          <p:nvPr/>
        </p:nvSpPr>
        <p:spPr>
          <a:xfrm>
            <a:off x="15468600" y="0"/>
            <a:ext cx="2819400" cy="2514600"/>
          </a:xfrm>
          <a:custGeom>
            <a:avLst/>
            <a:gdLst/>
            <a:ahLst/>
            <a:cxnLst/>
            <a:rect l="l" t="t" r="r" b="b"/>
            <a:pathLst>
              <a:path w="5119502" h="4114800">
                <a:moveTo>
                  <a:pt x="0" y="0"/>
                </a:moveTo>
                <a:lnTo>
                  <a:pt x="5119502" y="0"/>
                </a:lnTo>
                <a:lnTo>
                  <a:pt x="511950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rot="-2070170">
            <a:off x="-92268" y="158330"/>
            <a:ext cx="2318136" cy="2008358"/>
          </a:xfrm>
          <a:custGeom>
            <a:avLst/>
            <a:gdLst/>
            <a:ahLst/>
            <a:cxnLst/>
            <a:rect l="l" t="t" r="r" b="b"/>
            <a:pathLst>
              <a:path w="2844482" h="4063546">
                <a:moveTo>
                  <a:pt x="0" y="0"/>
                </a:moveTo>
                <a:lnTo>
                  <a:pt x="2844482" y="0"/>
                </a:lnTo>
                <a:lnTo>
                  <a:pt x="2844482" y="4063546"/>
                </a:lnTo>
                <a:lnTo>
                  <a:pt x="0" y="40635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74381DA-7F6A-F58B-879E-09B412F968D5}"/>
              </a:ext>
            </a:extLst>
          </p:cNvPr>
          <p:cNvSpPr txBox="1"/>
          <p:nvPr/>
        </p:nvSpPr>
        <p:spPr>
          <a:xfrm>
            <a:off x="381000" y="588705"/>
            <a:ext cx="17209454"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CHỦ ĐỀ </a:t>
            </a:r>
            <a:r>
              <a:rPr lang="en-US" sz="80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5</a:t>
            </a:r>
            <a:r>
              <a:rPr lang="vi-VN" sz="80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80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0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EM VỚI GIA ĐÌNH</a:t>
            </a:r>
            <a:endParaRPr lang="en-US" sz="8000" b="1" kern="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C638443F-8FEE-E833-1872-F6687581D5C8}"/>
              </a:ext>
            </a:extLst>
          </p:cNvPr>
          <p:cNvSpPr txBox="1"/>
          <p:nvPr/>
        </p:nvSpPr>
        <p:spPr>
          <a:xfrm>
            <a:off x="539272" y="4914900"/>
            <a:ext cx="17209454" cy="5005794"/>
          </a:xfrm>
          <a:prstGeom prst="rect">
            <a:avLst/>
          </a:prstGeom>
          <a:noFill/>
        </p:spPr>
        <p:txBody>
          <a:bodyPr wrap="square">
            <a:spAutoFit/>
          </a:bodyPr>
          <a:lstStyle/>
          <a:p>
            <a:pPr algn="ctr">
              <a:lnSpc>
                <a:spcPct val="150000"/>
              </a:lnSpc>
            </a:pPr>
            <a:r>
              <a:rPr lang="en-US" sz="72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1 – Tiết 2: </a:t>
            </a:r>
          </a:p>
          <a:p>
            <a:pPr algn="ctr">
              <a:lnSpc>
                <a:spcPct val="150000"/>
              </a:lnSpc>
            </a:pPr>
            <a:r>
              <a:rPr lang="vi-VN" sz="7200" b="1">
                <a:solidFill>
                  <a:srgbClr val="C00000"/>
                </a:solidFill>
                <a:latin typeface="Arial" panose="020B0604020202020204" pitchFamily="34" charset="0"/>
                <a:ea typeface="Calibri" panose="020F0502020204030204" pitchFamily="34" charset="0"/>
                <a:cs typeface="Arial" panose="020B0604020202020204" pitchFamily="34" charset="0"/>
              </a:rPr>
              <a:t>Tôn trọng, thuyết phục và ứng xử để người thân hài lòng </a:t>
            </a:r>
            <a:endParaRPr lang="en-US" sz="7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09E1ADE-82A8-52AA-D06A-58C9D9B4DBFF}"/>
              </a:ext>
            </a:extLst>
          </p:cNvPr>
          <p:cNvCxnSpPr>
            <a:cxnSpLocks/>
          </p:cNvCxnSpPr>
          <p:nvPr/>
        </p:nvCxnSpPr>
        <p:spPr>
          <a:xfrm>
            <a:off x="1456616" y="4610100"/>
            <a:ext cx="15374765" cy="0"/>
          </a:xfrm>
          <a:prstGeom prst="line">
            <a:avLst/>
          </a:prstGeom>
          <a:ln w="38100">
            <a:solidFill>
              <a:schemeClr val="tx1">
                <a:lumMod val="95000"/>
                <a:lumOff val="5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34577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CDC"/>
        </a:solidFill>
        <a:effectLst/>
      </p:bgPr>
    </p:bg>
    <p:spTree>
      <p:nvGrpSpPr>
        <p:cNvPr id="1" name=""/>
        <p:cNvGrpSpPr/>
        <p:nvPr/>
      </p:nvGrpSpPr>
      <p:grpSpPr>
        <a:xfrm>
          <a:off x="0" y="0"/>
          <a:ext cx="0" cy="0"/>
          <a:chOff x="0" y="0"/>
          <a:chExt cx="0" cy="0"/>
        </a:xfrm>
      </p:grpSpPr>
      <p:sp>
        <p:nvSpPr>
          <p:cNvPr id="2" name="Freeform 2"/>
          <p:cNvSpPr/>
          <p:nvPr/>
        </p:nvSpPr>
        <p:spPr>
          <a:xfrm rot="10738450">
            <a:off x="-519421" y="37820"/>
            <a:ext cx="4239244" cy="1599444"/>
          </a:xfrm>
          <a:custGeom>
            <a:avLst/>
            <a:gdLst/>
            <a:ahLst/>
            <a:cxnLst/>
            <a:rect l="l" t="t" r="r" b="b"/>
            <a:pathLst>
              <a:path w="8482669" h="9170453">
                <a:moveTo>
                  <a:pt x="0" y="0"/>
                </a:moveTo>
                <a:lnTo>
                  <a:pt x="8482669" y="0"/>
                </a:lnTo>
                <a:lnTo>
                  <a:pt x="8482669" y="9170453"/>
                </a:lnTo>
                <a:lnTo>
                  <a:pt x="0" y="9170453"/>
                </a:lnTo>
                <a:lnTo>
                  <a:pt x="0" y="0"/>
                </a:lnTo>
                <a:close/>
              </a:path>
            </a:pathLst>
          </a:custGeom>
          <a:blipFill>
            <a:blip r:embed="rId2">
              <a:extLst>
                <a:ext uri="{96DAC541-7B7A-43D3-8B79-37D633B846F1}">
                  <asvg:svgBlip xmlns:asvg="http://schemas.microsoft.com/office/drawing/2016/SVG/main" xmlns="" r:embed="rId3"/>
                </a:ext>
              </a:extLst>
            </a:blip>
            <a:stretch>
              <a:fillRect r="-33608" b="-242168"/>
            </a:stretch>
          </a:blipFill>
        </p:spPr>
        <p:txBody>
          <a:bodyPr/>
          <a:lstStyle/>
          <a:p>
            <a:endParaRPr lang="en-US"/>
          </a:p>
        </p:txBody>
      </p:sp>
      <p:sp>
        <p:nvSpPr>
          <p:cNvPr id="6" name="Freeform 6"/>
          <p:cNvSpPr/>
          <p:nvPr/>
        </p:nvSpPr>
        <p:spPr>
          <a:xfrm rot="-793763">
            <a:off x="15338056" y="231486"/>
            <a:ext cx="3062736" cy="1212109"/>
          </a:xfrm>
          <a:custGeom>
            <a:avLst/>
            <a:gdLst/>
            <a:ahLst/>
            <a:cxnLst/>
            <a:rect l="l" t="t" r="r" b="b"/>
            <a:pathLst>
              <a:path w="3908039" h="1612066">
                <a:moveTo>
                  <a:pt x="0" y="0"/>
                </a:moveTo>
                <a:lnTo>
                  <a:pt x="3908039" y="0"/>
                </a:lnTo>
                <a:lnTo>
                  <a:pt x="3908039" y="1612066"/>
                </a:lnTo>
                <a:lnTo>
                  <a:pt x="0" y="1612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1CEE24C4-10FC-D7A4-4281-8F96575B56CD}"/>
              </a:ext>
            </a:extLst>
          </p:cNvPr>
          <p:cNvGrpSpPr/>
          <p:nvPr/>
        </p:nvGrpSpPr>
        <p:grpSpPr>
          <a:xfrm>
            <a:off x="3764530" y="0"/>
            <a:ext cx="10758940" cy="1735078"/>
            <a:chOff x="3677277" y="831974"/>
            <a:chExt cx="10758940" cy="1735078"/>
          </a:xfrm>
        </p:grpSpPr>
        <p:sp>
          <p:nvSpPr>
            <p:cNvPr id="11" name="Freeform 3">
              <a:extLst>
                <a:ext uri="{FF2B5EF4-FFF2-40B4-BE49-F238E27FC236}">
                  <a16:creationId xmlns:a16="http://schemas.microsoft.com/office/drawing/2014/main" id="{B2A9AF46-F7C3-E4C0-8ECA-A1A282389798}"/>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3">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p>
          </p:txBody>
        </p:sp>
        <p:sp>
          <p:nvSpPr>
            <p:cNvPr id="12" name="TextBox 11">
              <a:extLst>
                <a:ext uri="{FF2B5EF4-FFF2-40B4-BE49-F238E27FC236}">
                  <a16:creationId xmlns:a16="http://schemas.microsoft.com/office/drawing/2014/main" id="{FBB67928-D5FC-2476-C30B-22F33EEC5C5B}"/>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1694F0B4-CB86-2211-1184-E35A38299E6E}"/>
              </a:ext>
            </a:extLst>
          </p:cNvPr>
          <p:cNvGrpSpPr/>
          <p:nvPr/>
        </p:nvGrpSpPr>
        <p:grpSpPr>
          <a:xfrm>
            <a:off x="838200" y="2269425"/>
            <a:ext cx="7972807" cy="3337072"/>
            <a:chOff x="833822" y="1727207"/>
            <a:chExt cx="7972807" cy="3337072"/>
          </a:xfrm>
        </p:grpSpPr>
        <p:sp>
          <p:nvSpPr>
            <p:cNvPr id="14" name="Freeform 7">
              <a:extLst>
                <a:ext uri="{FF2B5EF4-FFF2-40B4-BE49-F238E27FC236}">
                  <a16:creationId xmlns:a16="http://schemas.microsoft.com/office/drawing/2014/main" id="{4E28B14D-3623-0413-030D-0830FA0CA5EF}"/>
                </a:ext>
              </a:extLst>
            </p:cNvPr>
            <p:cNvSpPr/>
            <p:nvPr/>
          </p:nvSpPr>
          <p:spPr>
            <a:xfrm>
              <a:off x="833822" y="1727207"/>
              <a:ext cx="7972807" cy="333707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15" name="TextBox 14">
              <a:extLst>
                <a:ext uri="{FF2B5EF4-FFF2-40B4-BE49-F238E27FC236}">
                  <a16:creationId xmlns:a16="http://schemas.microsoft.com/office/drawing/2014/main" id="{6FC5376D-47E0-1EAB-A29B-28F6C32FD77F}"/>
                </a:ext>
              </a:extLst>
            </p:cNvPr>
            <p:cNvSpPr txBox="1"/>
            <p:nvPr/>
          </p:nvSpPr>
          <p:spPr>
            <a:xfrm>
              <a:off x="1106043" y="2016775"/>
              <a:ext cx="7306047"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vi-VN" sz="4000">
                  <a:effectLst/>
                  <a:latin typeface="Arial" panose="020B0604020202020204" pitchFamily="34" charset="0"/>
                  <a:ea typeface="Calibri" panose="020F0502020204030204" pitchFamily="34" charset="0"/>
                  <a:cs typeface="Arial" panose="020B0604020202020204" pitchFamily="34" charset="0"/>
                </a:rPr>
                <a:t>Tìm hiểu về những việc làm, lời nói để người thân hài lòng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6122B6A-3169-4727-C10F-06B1CCF3DE29}"/>
              </a:ext>
            </a:extLst>
          </p:cNvPr>
          <p:cNvGrpSpPr/>
          <p:nvPr/>
        </p:nvGrpSpPr>
        <p:grpSpPr>
          <a:xfrm>
            <a:off x="9670492" y="2250126"/>
            <a:ext cx="7972807" cy="3337072"/>
            <a:chOff x="9360685" y="2381183"/>
            <a:chExt cx="7972807" cy="3337072"/>
          </a:xfrm>
        </p:grpSpPr>
        <p:sp>
          <p:nvSpPr>
            <p:cNvPr id="17" name="Freeform 7">
              <a:extLst>
                <a:ext uri="{FF2B5EF4-FFF2-40B4-BE49-F238E27FC236}">
                  <a16:creationId xmlns:a16="http://schemas.microsoft.com/office/drawing/2014/main" id="{6014D83A-CAF2-02E4-F46D-1AB6995B00B3}"/>
                </a:ext>
              </a:extLst>
            </p:cNvPr>
            <p:cNvSpPr/>
            <p:nvPr/>
          </p:nvSpPr>
          <p:spPr>
            <a:xfrm>
              <a:off x="9360685" y="2381183"/>
              <a:ext cx="7972807" cy="333707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18" name="TextBox 11">
              <a:extLst>
                <a:ext uri="{FF2B5EF4-FFF2-40B4-BE49-F238E27FC236}">
                  <a16:creationId xmlns:a16="http://schemas.microsoft.com/office/drawing/2014/main" id="{93F1A26C-73FB-63E5-A254-4B8640158D5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19" name="TextBox 18">
              <a:extLst>
                <a:ext uri="{FF2B5EF4-FFF2-40B4-BE49-F238E27FC236}">
                  <a16:creationId xmlns:a16="http://schemas.microsoft.com/office/drawing/2014/main" id="{B0B74AB2-F8F0-B0C7-4582-5AFFDC06886E}"/>
                </a:ext>
              </a:extLst>
            </p:cNvPr>
            <p:cNvSpPr txBox="1"/>
            <p:nvPr/>
          </p:nvSpPr>
          <p:spPr>
            <a:xfrm>
              <a:off x="9893154" y="2675592"/>
              <a:ext cx="6907868" cy="274825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 </a:t>
              </a:r>
              <a:r>
                <a:rPr lang="en-US" sz="4000" b="1">
                  <a:effectLst/>
                  <a:latin typeface="Arial" panose="020B0604020202020204" pitchFamily="34" charset="0"/>
                  <a:ea typeface="Calibri" panose="020F0502020204030204" pitchFamily="34" charset="0"/>
                  <a:cs typeface="Arial" panose="020B0604020202020204" pitchFamily="34" charset="0"/>
                </a:rPr>
                <a:t>2</a:t>
              </a:r>
              <a:r>
                <a:rPr lang="vi-VN" sz="4000" b="1">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Tìm hiểu cách thể hiện sự tôn trọng và thuyết phục người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04C7547-B609-B69F-CF25-0CA91661ED90}"/>
              </a:ext>
            </a:extLst>
          </p:cNvPr>
          <p:cNvGrpSpPr/>
          <p:nvPr/>
        </p:nvGrpSpPr>
        <p:grpSpPr>
          <a:xfrm>
            <a:off x="703021" y="5603674"/>
            <a:ext cx="7985671" cy="4247974"/>
            <a:chOff x="658584" y="5710507"/>
            <a:chExt cx="7985671" cy="4247974"/>
          </a:xfrm>
        </p:grpSpPr>
        <p:sp>
          <p:nvSpPr>
            <p:cNvPr id="21" name="Freeform 7">
              <a:extLst>
                <a:ext uri="{FF2B5EF4-FFF2-40B4-BE49-F238E27FC236}">
                  <a16:creationId xmlns:a16="http://schemas.microsoft.com/office/drawing/2014/main" id="{6A1E0358-A8B8-DDC5-0784-5E5B820B347A}"/>
                </a:ext>
              </a:extLst>
            </p:cNvPr>
            <p:cNvSpPr/>
            <p:nvPr/>
          </p:nvSpPr>
          <p:spPr>
            <a:xfrm>
              <a:off x="793763" y="6069536"/>
              <a:ext cx="7850492" cy="3888945"/>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22" name="TextBox 11">
              <a:extLst>
                <a:ext uri="{FF2B5EF4-FFF2-40B4-BE49-F238E27FC236}">
                  <a16:creationId xmlns:a16="http://schemas.microsoft.com/office/drawing/2014/main" id="{FCBA95B4-A2FA-9D00-6663-ABCE2FAC02E8}"/>
                </a:ext>
              </a:extLst>
            </p:cNvPr>
            <p:cNvSpPr txBox="1"/>
            <p:nvPr/>
          </p:nvSpPr>
          <p:spPr>
            <a:xfrm>
              <a:off x="658584" y="5710507"/>
              <a:ext cx="1427885" cy="1427885"/>
            </a:xfrm>
            <a:prstGeom prst="rect">
              <a:avLst/>
            </a:prstGeom>
          </p:spPr>
          <p:txBody>
            <a:bodyPr lIns="50800" tIns="50800" rIns="50800" bIns="50800" rtlCol="0" anchor="ctr"/>
            <a:lstStyle/>
            <a:p>
              <a:pPr algn="ctr">
                <a:lnSpc>
                  <a:spcPts val="3089"/>
                </a:lnSpc>
              </a:pPr>
              <a:endParaRPr/>
            </a:p>
          </p:txBody>
        </p:sp>
        <p:sp>
          <p:nvSpPr>
            <p:cNvPr id="23" name="TextBox 22">
              <a:extLst>
                <a:ext uri="{FF2B5EF4-FFF2-40B4-BE49-F238E27FC236}">
                  <a16:creationId xmlns:a16="http://schemas.microsoft.com/office/drawing/2014/main" id="{A05220E4-9D07-ABB0-6726-693B393CEEF9}"/>
                </a:ext>
              </a:extLst>
            </p:cNvPr>
            <p:cNvSpPr txBox="1"/>
            <p:nvPr/>
          </p:nvSpPr>
          <p:spPr>
            <a:xfrm>
              <a:off x="1465866" y="6199986"/>
              <a:ext cx="6889836"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 Củng cố kiến thức: </a:t>
              </a:r>
              <a:r>
                <a:rPr lang="vi-VN" sz="4000">
                  <a:effectLst/>
                  <a:latin typeface="Arial" panose="020B0604020202020204" pitchFamily="34" charset="0"/>
                  <a:ea typeface="Calibri" panose="020F0502020204030204" pitchFamily="34" charset="0"/>
                  <a:cs typeface="Arial" panose="020B0604020202020204" pitchFamily="34" charset="0"/>
                </a:rPr>
                <a:t>Thực hành thể hiện sự tôn trọng và thuyết phục người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8C7C9EAA-2E72-C907-6167-BDA7B76A15F0}"/>
              </a:ext>
            </a:extLst>
          </p:cNvPr>
          <p:cNvGrpSpPr/>
          <p:nvPr/>
        </p:nvGrpSpPr>
        <p:grpSpPr>
          <a:xfrm>
            <a:off x="9627036" y="5962702"/>
            <a:ext cx="7972807" cy="3888945"/>
            <a:chOff x="9470037" y="2819915"/>
            <a:chExt cx="7972807" cy="3888945"/>
          </a:xfrm>
        </p:grpSpPr>
        <p:sp>
          <p:nvSpPr>
            <p:cNvPr id="25" name="Freeform 7">
              <a:extLst>
                <a:ext uri="{FF2B5EF4-FFF2-40B4-BE49-F238E27FC236}">
                  <a16:creationId xmlns:a16="http://schemas.microsoft.com/office/drawing/2014/main" id="{30EBC651-885C-0990-5D48-6D815583BBAE}"/>
                </a:ext>
              </a:extLst>
            </p:cNvPr>
            <p:cNvSpPr/>
            <p:nvPr/>
          </p:nvSpPr>
          <p:spPr>
            <a:xfrm>
              <a:off x="9470037" y="2819915"/>
              <a:ext cx="7972807" cy="3888945"/>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26" name="TextBox 11">
              <a:extLst>
                <a:ext uri="{FF2B5EF4-FFF2-40B4-BE49-F238E27FC236}">
                  <a16:creationId xmlns:a16="http://schemas.microsoft.com/office/drawing/2014/main" id="{3BFD14B0-D2D2-3DA5-4090-9DB3FDB72D7A}"/>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27" name="TextBox 26">
              <a:extLst>
                <a:ext uri="{FF2B5EF4-FFF2-40B4-BE49-F238E27FC236}">
                  <a16:creationId xmlns:a16="http://schemas.microsoft.com/office/drawing/2014/main" id="{DAD5C98B-ADF3-6048-4D43-0C75922709ED}"/>
                </a:ext>
              </a:extLst>
            </p:cNvPr>
            <p:cNvSpPr txBox="1"/>
            <p:nvPr/>
          </p:nvSpPr>
          <p:spPr>
            <a:xfrm>
              <a:off x="9853572" y="2928595"/>
              <a:ext cx="7140422"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 Vận dụng:  </a:t>
              </a:r>
              <a:r>
                <a:rPr lang="en-US" sz="4000">
                  <a:effectLst/>
                  <a:latin typeface="Arial" panose="020B0604020202020204" pitchFamily="34" charset="0"/>
                  <a:ea typeface="Calibri" panose="020F0502020204030204" pitchFamily="34" charset="0"/>
                  <a:cs typeface="Arial" panose="020B0604020202020204" pitchFamily="34" charset="0"/>
                </a:rPr>
                <a:t>Rèn luyện kĩ năng thuyết phục, tôn trọng và ứng xử để người thân hài lòng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5" name="Freeform 5"/>
          <p:cNvSpPr/>
          <p:nvPr/>
        </p:nvSpPr>
        <p:spPr>
          <a:xfrm>
            <a:off x="-330220" y="9742965"/>
            <a:ext cx="3494365" cy="490043"/>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
        <p:cNvGrpSpPr/>
        <p:nvPr/>
      </p:nvGrpSpPr>
      <p:grpSpPr>
        <a:xfrm>
          <a:off x="0" y="0"/>
          <a:ext cx="0" cy="0"/>
          <a:chOff x="0" y="0"/>
          <a:chExt cx="0" cy="0"/>
        </a:xfrm>
      </p:grpSpPr>
      <p:sp>
        <p:nvSpPr>
          <p:cNvPr id="9" name="Freeform 9"/>
          <p:cNvSpPr/>
          <p:nvPr/>
        </p:nvSpPr>
        <p:spPr>
          <a:xfrm>
            <a:off x="507608" y="1373311"/>
            <a:ext cx="2151772" cy="1444377"/>
          </a:xfrm>
          <a:custGeom>
            <a:avLst/>
            <a:gdLst/>
            <a:ahLst/>
            <a:cxnLst/>
            <a:rect l="l" t="t" r="r" b="b"/>
            <a:pathLst>
              <a:path w="2151772" h="1444377">
                <a:moveTo>
                  <a:pt x="0" y="0"/>
                </a:moveTo>
                <a:lnTo>
                  <a:pt x="2151772" y="0"/>
                </a:lnTo>
                <a:lnTo>
                  <a:pt x="2151772" y="1444377"/>
                </a:lnTo>
                <a:lnTo>
                  <a:pt x="0" y="14443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3" name="Picture 3">
            <a:extLst>
              <a:ext uri="{FF2B5EF4-FFF2-40B4-BE49-F238E27FC236}">
                <a16:creationId xmlns:a16="http://schemas.microsoft.com/office/drawing/2014/main" id="{C44FECBA-0C42-5B26-06BB-BA9CE1D68A42}"/>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14" name="TextBox 20">
            <a:extLst>
              <a:ext uri="{FF2B5EF4-FFF2-40B4-BE49-F238E27FC236}">
                <a16:creationId xmlns:a16="http://schemas.microsoft.com/office/drawing/2014/main" id="{97CC10EE-7580-74B8-F312-7BD1634E1D79}"/>
              </a:ext>
            </a:extLst>
          </p:cNvPr>
          <p:cNvSpPr txBox="1"/>
          <p:nvPr/>
        </p:nvSpPr>
        <p:spPr>
          <a:xfrm>
            <a:off x="3238499" y="3371487"/>
            <a:ext cx="11811000" cy="4382225"/>
          </a:xfrm>
          <a:prstGeom prst="rect">
            <a:avLst/>
          </a:prstGeom>
        </p:spPr>
        <p:txBody>
          <a:bodyPr wrap="square" lIns="0" tIns="0" rIns="0" bIns="0" rtlCol="0" anchor="t">
            <a:spAutoFit/>
          </a:bodyPr>
          <a:lstStyle/>
          <a:p>
            <a:pPr algn="ctr">
              <a:lnSpc>
                <a:spcPct val="150000"/>
              </a:lnSpc>
            </a:pPr>
            <a:r>
              <a:rPr lang="vi-VN" sz="6400" b="1">
                <a:solidFill>
                  <a:schemeClr val="bg1"/>
                </a:solidFill>
                <a:latin typeface="Arial" panose="020B0604020202020204" pitchFamily="34" charset="0"/>
                <a:ea typeface="Calibri" panose="020F0502020204030204" pitchFamily="34" charset="0"/>
                <a:cs typeface="Arial" panose="020B0604020202020204" pitchFamily="34" charset="0"/>
              </a:rPr>
              <a:t>Hoạt động 1: </a:t>
            </a:r>
            <a:endParaRPr lang="en-US" sz="6400" b="1">
              <a:solidFill>
                <a:schemeClr val="bg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400" b="1">
                <a:solidFill>
                  <a:schemeClr val="bg1"/>
                </a:solidFill>
                <a:latin typeface="Arial" panose="020B0604020202020204" pitchFamily="34" charset="0"/>
                <a:ea typeface="Calibri" panose="020F0502020204030204" pitchFamily="34" charset="0"/>
                <a:cs typeface="Arial" panose="020B0604020202020204" pitchFamily="34" charset="0"/>
              </a:rPr>
              <a:t>Tìm hiểu về những việc làm, lời nói để người thân hài lòng</a:t>
            </a:r>
          </a:p>
        </p:txBody>
      </p:sp>
      <p:sp>
        <p:nvSpPr>
          <p:cNvPr id="15" name="Freeform 6">
            <a:extLst>
              <a:ext uri="{FF2B5EF4-FFF2-40B4-BE49-F238E27FC236}">
                <a16:creationId xmlns:a16="http://schemas.microsoft.com/office/drawing/2014/main" id="{B23EB36B-BFDD-F221-DB28-F70D1F21B710}"/>
              </a:ext>
            </a:extLst>
          </p:cNvPr>
          <p:cNvSpPr/>
          <p:nvPr/>
        </p:nvSpPr>
        <p:spPr>
          <a:xfrm rot="-3220931">
            <a:off x="872316" y="7964298"/>
            <a:ext cx="1860051" cy="1846524"/>
          </a:xfrm>
          <a:custGeom>
            <a:avLst/>
            <a:gdLst/>
            <a:ahLst/>
            <a:cxnLst/>
            <a:rect l="l" t="t" r="r" b="b"/>
            <a:pathLst>
              <a:path w="1860051" h="1846524">
                <a:moveTo>
                  <a:pt x="0" y="0"/>
                </a:moveTo>
                <a:lnTo>
                  <a:pt x="1860052" y="0"/>
                </a:lnTo>
                <a:lnTo>
                  <a:pt x="1860052" y="1846523"/>
                </a:lnTo>
                <a:lnTo>
                  <a:pt x="0" y="18465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3314483" y="8367815"/>
            <a:ext cx="4613033" cy="738085"/>
          </a:xfrm>
          <a:custGeom>
            <a:avLst/>
            <a:gdLst/>
            <a:ahLst/>
            <a:cxnLst/>
            <a:rect l="l" t="t" r="r" b="b"/>
            <a:pathLst>
              <a:path w="4613033" h="738085">
                <a:moveTo>
                  <a:pt x="0" y="0"/>
                </a:moveTo>
                <a:lnTo>
                  <a:pt x="4613033" y="0"/>
                </a:lnTo>
                <a:lnTo>
                  <a:pt x="4613033" y="738085"/>
                </a:lnTo>
                <a:lnTo>
                  <a:pt x="0" y="7380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rot="10630070">
            <a:off x="15323811" y="1215934"/>
            <a:ext cx="2775171" cy="1753616"/>
          </a:xfrm>
          <a:custGeom>
            <a:avLst/>
            <a:gdLst/>
            <a:ahLst/>
            <a:cxnLst/>
            <a:rect l="l" t="t" r="r" b="b"/>
            <a:pathLst>
              <a:path w="12411628" h="6438532">
                <a:moveTo>
                  <a:pt x="0" y="0"/>
                </a:moveTo>
                <a:lnTo>
                  <a:pt x="12411628" y="0"/>
                </a:lnTo>
                <a:lnTo>
                  <a:pt x="12411628" y="6438532"/>
                </a:lnTo>
                <a:lnTo>
                  <a:pt x="0" y="64385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2143</Words>
  <Application>Microsoft Office PowerPoint</Application>
  <PresentationFormat>Custom</PresentationFormat>
  <Paragraphs>140</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Calibri</vt:lpstr>
      <vt:lpstr>Wingdings</vt:lpstr>
      <vt:lpstr>Arial</vt:lpstr>
      <vt:lpstr>Times New Roman</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Illustrative About Me Primary Teacher Education Presentation</dc:title>
  <cp:lastModifiedBy>HLC_2021</cp:lastModifiedBy>
  <cp:revision>9</cp:revision>
  <dcterms:created xsi:type="dcterms:W3CDTF">2006-08-16T00:00:00Z</dcterms:created>
  <dcterms:modified xsi:type="dcterms:W3CDTF">2024-03-22T13:41:05Z</dcterms:modified>
  <dc:identifier>DAFy5-azPqM</dc:identifier>
</cp:coreProperties>
</file>