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67" r:id="rId15"/>
    <p:sldId id="268" r:id="rId16"/>
    <p:sldId id="270" r:id="rId17"/>
    <p:sldId id="271" r:id="rId18"/>
    <p:sldId id="272" r:id="rId19"/>
    <p:sldId id="280" r:id="rId20"/>
    <p:sldId id="276" r:id="rId21"/>
    <p:sldId id="277" r:id="rId22"/>
    <p:sldId id="281" r:id="rId23"/>
    <p:sldId id="282" r:id="rId24"/>
    <p:sldId id="283" r:id="rId25"/>
    <p:sldId id="383" r:id="rId26"/>
    <p:sldId id="381" r:id="rId27"/>
    <p:sldId id="382" r:id="rId28"/>
    <p:sldId id="284" r:id="rId29"/>
    <p:sldId id="285" r:id="rId30"/>
    <p:sldId id="257" r:id="rId31"/>
    <p:sldId id="286" r:id="rId32"/>
    <p:sldId id="275" r:id="rId33"/>
    <p:sldId id="274" r:id="rId34"/>
    <p:sldId id="273" r:id="rId35"/>
    <p:sldId id="287" r:id="rId36"/>
    <p:sldId id="289" r:id="rId37"/>
    <p:sldId id="269" r:id="rId38"/>
    <p:sldId id="290" r:id="rId39"/>
    <p:sldId id="291" r:id="rId40"/>
    <p:sldId id="292" r:id="rId41"/>
    <p:sldId id="293" r:id="rId42"/>
    <p:sldId id="294" r:id="rId43"/>
    <p:sldId id="295" r:id="rId44"/>
    <p:sldId id="385" r:id="rId45"/>
    <p:sldId id="296" r:id="rId46"/>
    <p:sldId id="297" r:id="rId47"/>
    <p:sldId id="298" r:id="rId48"/>
    <p:sldId id="299" r:id="rId49"/>
    <p:sldId id="301" r:id="rId50"/>
    <p:sldId id="300" r:id="rId51"/>
    <p:sldId id="302" r:id="rId52"/>
    <p:sldId id="306" r:id="rId53"/>
    <p:sldId id="304" r:id="rId54"/>
    <p:sldId id="305" r:id="rId55"/>
    <p:sldId id="288" r:id="rId56"/>
    <p:sldId id="308" r:id="rId57"/>
    <p:sldId id="384" r:id="rId58"/>
    <p:sldId id="309" r:id="rId59"/>
    <p:sldId id="371" r:id="rId60"/>
    <p:sldId id="372" r:id="rId61"/>
    <p:sldId id="373" r:id="rId62"/>
    <p:sldId id="374" r:id="rId63"/>
    <p:sldId id="375" r:id="rId64"/>
    <p:sldId id="376" r:id="rId65"/>
    <p:sldId id="377" r:id="rId66"/>
    <p:sldId id="378" r:id="rId67"/>
    <p:sldId id="379" r:id="rId68"/>
    <p:sldId id="336" r:id="rId69"/>
    <p:sldId id="380" r:id="rId70"/>
    <p:sldId id="310" r:id="rId71"/>
    <p:sldId id="265" r:id="rId72"/>
    <p:sldId id="264" r:id="rId73"/>
    <p:sldId id="311" r:id="rId74"/>
    <p:sldId id="313" r:id="rId75"/>
    <p:sldId id="31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85" d="100"/>
          <a:sy n="85" d="100"/>
        </p:scale>
        <p:origin x="5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8B2C2-78E6-4EEF-A0B6-737B21E91498}"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1C4CE-7263-4662-80F1-FB7F19A5E689}" type="slidenum">
              <a:rPr lang="en-US" smtClean="0"/>
              <a:t>‹#›</a:t>
            </a:fld>
            <a:endParaRPr lang="en-US"/>
          </a:p>
        </p:txBody>
      </p:sp>
    </p:spTree>
    <p:extLst>
      <p:ext uri="{BB962C8B-B14F-4D97-AF65-F5344CB8AC3E}">
        <p14:creationId xmlns:p14="http://schemas.microsoft.com/office/powerpoint/2010/main" val="174756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61C4CE-7263-4662-80F1-FB7F19A5E689}" type="slidenum">
              <a:rPr lang="en-US" smtClean="0"/>
              <a:t>40</a:t>
            </a:fld>
            <a:endParaRPr lang="en-US"/>
          </a:p>
        </p:txBody>
      </p:sp>
    </p:spTree>
    <p:extLst>
      <p:ext uri="{BB962C8B-B14F-4D97-AF65-F5344CB8AC3E}">
        <p14:creationId xmlns:p14="http://schemas.microsoft.com/office/powerpoint/2010/main" val="16145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61C4CE-7263-4662-80F1-FB7F19A5E689}" type="slidenum">
              <a:rPr lang="en-US" smtClean="0"/>
              <a:t>43</a:t>
            </a:fld>
            <a:endParaRPr lang="en-US"/>
          </a:p>
        </p:txBody>
      </p:sp>
    </p:spTree>
    <p:extLst>
      <p:ext uri="{BB962C8B-B14F-4D97-AF65-F5344CB8AC3E}">
        <p14:creationId xmlns:p14="http://schemas.microsoft.com/office/powerpoint/2010/main" val="234948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61C4CE-7263-4662-80F1-FB7F19A5E689}" type="slidenum">
              <a:rPr lang="en-US" smtClean="0"/>
              <a:t>51</a:t>
            </a:fld>
            <a:endParaRPr lang="en-US"/>
          </a:p>
        </p:txBody>
      </p:sp>
    </p:spTree>
    <p:extLst>
      <p:ext uri="{BB962C8B-B14F-4D97-AF65-F5344CB8AC3E}">
        <p14:creationId xmlns:p14="http://schemas.microsoft.com/office/powerpoint/2010/main" val="138388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10/18/2024</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10/18/2024</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10/18/2024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42.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20.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9.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0.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9.wdp"/></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9.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62.xml"/><Relationship Id="rId18" Type="http://schemas.openxmlformats.org/officeDocument/2006/relationships/image" Target="../media/image64.png"/><Relationship Id="rId26" Type="http://schemas.openxmlformats.org/officeDocument/2006/relationships/image" Target="../media/image69.png"/><Relationship Id="rId3" Type="http://schemas.openxmlformats.org/officeDocument/2006/relationships/image" Target="../media/image54.jpeg"/><Relationship Id="rId21" Type="http://schemas.openxmlformats.org/officeDocument/2006/relationships/image" Target="../media/image66.png"/><Relationship Id="rId34" Type="http://schemas.openxmlformats.org/officeDocument/2006/relationships/image" Target="../media/image75.GIF"/><Relationship Id="rId7" Type="http://schemas.openxmlformats.org/officeDocument/2006/relationships/slide" Target="slide60.xml"/><Relationship Id="rId12" Type="http://schemas.openxmlformats.org/officeDocument/2006/relationships/image" Target="../media/image60.png"/><Relationship Id="rId17" Type="http://schemas.openxmlformats.org/officeDocument/2006/relationships/image" Target="../media/image63.png"/><Relationship Id="rId25" Type="http://schemas.openxmlformats.org/officeDocument/2006/relationships/slide" Target="slide66.xml"/><Relationship Id="rId33" Type="http://schemas.openxmlformats.org/officeDocument/2006/relationships/image" Target="../media/image74.png"/><Relationship Id="rId2" Type="http://schemas.openxmlformats.org/officeDocument/2006/relationships/image" Target="../media/image53.jpeg"/><Relationship Id="rId16" Type="http://schemas.openxmlformats.org/officeDocument/2006/relationships/slide" Target="slide63.xml"/><Relationship Id="rId20" Type="http://schemas.openxmlformats.org/officeDocument/2006/relationships/image" Target="../media/image65.png"/><Relationship Id="rId29"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68.png"/><Relationship Id="rId32"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7.png"/><Relationship Id="rId28" Type="http://schemas.openxmlformats.org/officeDocument/2006/relationships/slide" Target="slide67.xml"/><Relationship Id="rId10" Type="http://schemas.openxmlformats.org/officeDocument/2006/relationships/slide" Target="slide61.xml"/><Relationship Id="rId19" Type="http://schemas.openxmlformats.org/officeDocument/2006/relationships/slide" Target="slide64.xml"/><Relationship Id="rId31" Type="http://schemas.openxmlformats.org/officeDocument/2006/relationships/slide" Target="slide68.xml"/><Relationship Id="rId4" Type="http://schemas.openxmlformats.org/officeDocument/2006/relationships/slide" Target="slide59.xml"/><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slide" Target="slide65.xml"/><Relationship Id="rId27" Type="http://schemas.openxmlformats.org/officeDocument/2006/relationships/image" Target="../media/image70.png"/><Relationship Id="rId30" Type="http://schemas.openxmlformats.org/officeDocument/2006/relationships/image" Target="../media/image72.png"/><Relationship Id="rId35" Type="http://schemas.openxmlformats.org/officeDocument/2006/relationships/slide" Target="slide33.xml"/></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microsoft.com/office/2007/relationships/hdphoto" Target="../media/hdphoto12.wdp"/></Relationships>
</file>

<file path=ppt/slides/_rels/slide6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7.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8.xml"/><Relationship Id="rId14" Type="http://schemas.openxmlformats.org/officeDocument/2006/relationships/image" Target="../media/image83.GIF"/></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29" y="411059"/>
            <a:ext cx="11787811"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rgbClr val="92D050"/>
                </a:solidFill>
                <a:latin typeface="Times New Roman" panose="02020603050405020304" pitchFamily="18" charset="0"/>
                <a:cs typeface="Times New Roman" panose="02020603050405020304" pitchFamily="18" charset="0"/>
              </a:rPr>
              <a:t>CHÀO MỪNG CÁC EM HỌC SINH</a:t>
            </a:r>
          </a:p>
          <a:p>
            <a:pPr algn="ctr"/>
            <a:r>
              <a:rPr lang="en-US" sz="4400" b="1" dirty="0">
                <a:solidFill>
                  <a:srgbClr val="92D050"/>
                </a:solidFill>
                <a:latin typeface="Times New Roman" panose="02020603050405020304" pitchFamily="18" charset="0"/>
                <a:cs typeface="Times New Roman" panose="02020603050405020304" pitchFamily="18" charset="0"/>
              </a:rPr>
              <a:t>ĐẾN VỚI TIẾT HỌC NGỮ VĂN   </a:t>
            </a:r>
          </a:p>
          <a:p>
            <a:pPr algn="ct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81303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1,2,3: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6496977" y="3242159"/>
            <a:ext cx="3945311" cy="584775"/>
          </a:xfrm>
          <a:prstGeom prst="rect">
            <a:avLst/>
          </a:prstGeom>
          <a:noFill/>
        </p:spPr>
        <p:txBody>
          <a:bodyPr wrap="none" rtlCol="0">
            <a:spAutoFit/>
          </a:bodyPr>
          <a:lstStyle/>
          <a:p>
            <a:r>
              <a:rPr lang="en-US" sz="32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32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308959" cy="2123658"/>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a:t>
            </a:r>
          </a:p>
          <a:p>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ED7D31">
                    <a:lumMod val="50000"/>
                  </a:srgbClr>
                </a:solidFill>
                <a:latin typeface="Times New Roman" panose="02020603050405020304" pitchFamily="18" charset="0"/>
                <a:cs typeface="Times New Roman" panose="02020603050405020304" pitchFamily="18" charset="0"/>
              </a:rPr>
              <a:t>1</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083551" y="-63593"/>
            <a:ext cx="5119486" cy="602757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114464" y="1763607"/>
            <a:ext cx="3541059" cy="1938992"/>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Hướng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nhanh</a:t>
            </a:r>
            <a:r>
              <a:rPr lang="en-US" sz="2000" b="1"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loát</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Mon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điệu</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Mon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Mên</a:t>
            </a:r>
            <a:r>
              <a:rPr lang="en-US" sz="20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371579" y="894023"/>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560044" y="2524060"/>
            <a:ext cx="4371485" cy="2308324"/>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chậm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15809173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1</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24715617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ED7D31">
                    <a:lumMod val="50000"/>
                  </a:srgbClr>
                </a:solidFill>
                <a:latin typeface="Times New Roman" panose="02020603050405020304" pitchFamily="18" charset="0"/>
                <a:cs typeface="Times New Roman" panose="02020603050405020304" pitchFamily="18" charset="0"/>
              </a:rPr>
              <a:t>1</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63265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ED7D31">
                    <a:lumMod val="50000"/>
                  </a:srgbClr>
                </a:solidFill>
                <a:latin typeface="Times New Roman" panose="02020603050405020304" pitchFamily="18" charset="0"/>
                <a:cs typeface="Times New Roman" panose="02020603050405020304" pitchFamily="18" charset="0"/>
              </a:rPr>
              <a:t>1</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395951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ED7D31">
                    <a:lumMod val="50000"/>
                  </a:srgbClr>
                </a:solidFill>
                <a:latin typeface="Times New Roman" panose="02020603050405020304" pitchFamily="18" charset="0"/>
                <a:cs typeface="Times New Roman" panose="02020603050405020304" pitchFamily="18" charset="0"/>
              </a:rPr>
              <a:t>1</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478688" y="27983"/>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378838" y="1928973"/>
            <a:ext cx="3867698" cy="584775"/>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44FC5A5-38F0-37A9-5CC4-EF44509C834C}"/>
              </a:ext>
            </a:extLst>
          </p:cNvPr>
          <p:cNvPicPr>
            <a:picLocks noChangeAspect="1"/>
          </p:cNvPicPr>
          <p:nvPr/>
        </p:nvPicPr>
        <p:blipFill>
          <a:blip r:embed="rId6"/>
          <a:stretch>
            <a:fillRect/>
          </a:stretch>
        </p:blipFill>
        <p:spPr>
          <a:xfrm>
            <a:off x="5329449" y="2141424"/>
            <a:ext cx="5880847" cy="3690828"/>
          </a:xfrm>
          <a:prstGeom prst="rect">
            <a:avLst/>
          </a:prstGeom>
        </p:spPr>
      </p:pic>
    </p:spTree>
    <p:extLst>
      <p:ext uri="{BB962C8B-B14F-4D97-AF65-F5344CB8AC3E}">
        <p14:creationId xmlns:p14="http://schemas.microsoft.com/office/powerpoint/2010/main" val="75257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42779631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6493" y="833493"/>
            <a:ext cx="11080377"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49389" y="2594548"/>
            <a:ext cx="6979972"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
        <p:nvSpPr>
          <p:cNvPr id="2" name="TextBox 1">
            <a:extLst>
              <a:ext uri="{FF2B5EF4-FFF2-40B4-BE49-F238E27FC236}">
                <a16:creationId xmlns:a16="http://schemas.microsoft.com/office/drawing/2014/main" id="{4B9DB282-1A9E-F1FC-BDAC-6A367AB4E675}"/>
              </a:ext>
            </a:extLst>
          </p:cNvPr>
          <p:cNvSpPr txBox="1"/>
          <p:nvPr/>
        </p:nvSpPr>
        <p:spPr>
          <a:xfrm>
            <a:off x="859536" y="52721"/>
            <a:ext cx="4123944" cy="523220"/>
          </a:xfrm>
          <a:prstGeom prst="rect">
            <a:avLst/>
          </a:prstGeom>
          <a:solidFill>
            <a:schemeClr val="bg1"/>
          </a:solid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extLst>
      <p:ext uri="{BB962C8B-B14F-4D97-AF65-F5344CB8AC3E}">
        <p14:creationId xmlns:p14="http://schemas.microsoft.com/office/powerpoint/2010/main" val="428491207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noProof="0" dirty="0">
                <a:solidFill>
                  <a:srgbClr val="ED7D31">
                    <a:lumMod val="50000"/>
                  </a:srgbClr>
                </a:solidFill>
                <a:latin typeface="Times New Roman" panose="02020603050405020304" pitchFamily="18" charset="0"/>
                <a:cs typeface="Times New Roman" panose="02020603050405020304" pitchFamily="18" charset="0"/>
              </a:rPr>
              <a:t>a</a:t>
            </a:r>
            <a:r>
              <a:rPr kumimoji="0" lang="en-US" sz="4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giả</a:t>
            </a:r>
            <a:r>
              <a:rPr kumimoji="0" lang="en-US" sz="4400" b="1"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351203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10" y="4256701"/>
            <a:ext cx="4028973"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down)">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P spid="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26456"/>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or: Curved 19">
            <a:extLst>
              <a:ext uri="{FF2B5EF4-FFF2-40B4-BE49-F238E27FC236}">
                <a16:creationId xmlns:a16="http://schemas.microsoft.com/office/drawing/2014/main" id="{EE58604F-0360-EC64-E19E-EA41F8F842A9}"/>
              </a:ext>
            </a:extLst>
          </p:cNvPr>
          <p:cNvCxnSpPr>
            <a:cxnSpLocks/>
            <a:endCxn id="53" idx="1"/>
          </p:cNvCxnSpPr>
          <p:nvPr/>
        </p:nvCxnSpPr>
        <p:spPr>
          <a:xfrm>
            <a:off x="3296074" y="2925937"/>
            <a:ext cx="2083605" cy="14213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2781819" y="2186682"/>
            <a:ext cx="2447974" cy="625970"/>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2683850" y="3025657"/>
            <a:ext cx="2485896" cy="8645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264AEB-71A6-779F-A98B-F1F339D63C87}"/>
              </a:ext>
            </a:extLst>
          </p:cNvPr>
          <p:cNvSpPr/>
          <p:nvPr/>
        </p:nvSpPr>
        <p:spPr>
          <a:xfrm>
            <a:off x="5185158" y="1780679"/>
            <a:ext cx="5386426"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5379679" y="2833181"/>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Thể loại: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5169746" y="3682333"/>
            <a:ext cx="5219993"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Nhân vật chính: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0" name="TextBox 69">
            <a:extLst>
              <a:ext uri="{FF2B5EF4-FFF2-40B4-BE49-F238E27FC236}">
                <a16:creationId xmlns:a16="http://schemas.microsoft.com/office/drawing/2014/main" id="{77A6E8F4-A2C5-B663-4351-403F9A1FE275}"/>
              </a:ext>
            </a:extLst>
          </p:cNvPr>
          <p:cNvSpPr txBox="1"/>
          <p:nvPr/>
        </p:nvSpPr>
        <p:spPr>
          <a:xfrm>
            <a:off x="632261" y="393000"/>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 SỐ 2</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OP 10 mẫu Phân tích Bầy chim chìa vôi (2024) SIÊU HAY">
            <a:extLst>
              <a:ext uri="{FF2B5EF4-FFF2-40B4-BE49-F238E27FC236}">
                <a16:creationId xmlns:a16="http://schemas.microsoft.com/office/drawing/2014/main" id="{2D4512A5-BD37-3CB7-B3D3-9B80CE4B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8" y="1435274"/>
            <a:ext cx="3202316"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8208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50998"/>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Connector: Curved 19">
            <a:extLst>
              <a:ext uri="{FF2B5EF4-FFF2-40B4-BE49-F238E27FC236}">
                <a16:creationId xmlns:a16="http://schemas.microsoft.com/office/drawing/2014/main" id="{EE58604F-0360-EC64-E19E-EA41F8F842A9}"/>
              </a:ext>
            </a:extLst>
          </p:cNvPr>
          <p:cNvCxnSpPr>
            <a:cxnSpLocks/>
            <a:endCxn id="53" idx="1"/>
          </p:cNvCxnSpPr>
          <p:nvPr/>
        </p:nvCxnSpPr>
        <p:spPr>
          <a:xfrm>
            <a:off x="3181739" y="2879291"/>
            <a:ext cx="2083605" cy="14213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2781819" y="2186682"/>
            <a:ext cx="2447974" cy="625970"/>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2683850" y="3025657"/>
            <a:ext cx="2485896" cy="8645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264AEB-71A6-779F-A98B-F1F339D63C87}"/>
              </a:ext>
            </a:extLst>
          </p:cNvPr>
          <p:cNvSpPr/>
          <p:nvPr/>
        </p:nvSpPr>
        <p:spPr>
          <a:xfrm>
            <a:off x="5229793" y="1869703"/>
            <a:ext cx="6779066"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in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5265344" y="278653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Thể loại: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truyện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5169746" y="3682333"/>
            <a:ext cx="5219993"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Nhân vật chính: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Mon.</a:t>
            </a:r>
          </a:p>
        </p:txBody>
      </p:sp>
      <p:sp>
        <p:nvSpPr>
          <p:cNvPr id="70" name="TextBox 69">
            <a:extLst>
              <a:ext uri="{FF2B5EF4-FFF2-40B4-BE49-F238E27FC236}">
                <a16:creationId xmlns:a16="http://schemas.microsoft.com/office/drawing/2014/main" id="{77A6E8F4-A2C5-B663-4351-403F9A1FE275}"/>
              </a:ext>
            </a:extLst>
          </p:cNvPr>
          <p:cNvSpPr txBox="1"/>
          <p:nvPr/>
        </p:nvSpPr>
        <p:spPr>
          <a:xfrm>
            <a:off x="723376" y="427401"/>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srgbClr val="ED7D31">
                    <a:lumMod val="50000"/>
                  </a:srgbClr>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OP 10 mẫu Phân tích Bầy chim chìa vôi (2024) SIÊU HAY">
            <a:extLst>
              <a:ext uri="{FF2B5EF4-FFF2-40B4-BE49-F238E27FC236}">
                <a16:creationId xmlns:a16="http://schemas.microsoft.com/office/drawing/2014/main" id="{2D4512A5-BD37-3CB7-B3D3-9B80CE4B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59" y="1699821"/>
            <a:ext cx="3202316"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733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down)">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38141"/>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flipV="1">
            <a:off x="3785036" y="2185589"/>
            <a:ext cx="2544478" cy="87979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p:cNvCxnSpPr>
          <p:nvPr/>
        </p:nvCxnSpPr>
        <p:spPr>
          <a:xfrm flipV="1">
            <a:off x="3496524" y="3592887"/>
            <a:ext cx="2589984" cy="1480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3337166" y="4268480"/>
            <a:ext cx="2877022" cy="96981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29D9A9B1-D07D-A416-1461-24A6463DB799}"/>
              </a:ext>
            </a:extLst>
          </p:cNvPr>
          <p:cNvSpPr/>
          <p:nvPr/>
        </p:nvSpPr>
        <p:spPr>
          <a:xfrm>
            <a:off x="6406535" y="1834462"/>
            <a:ext cx="5434012"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2000" dirty="0">
                <a:latin typeface="+mj-lt"/>
              </a:rPr>
              <a:t>P1: Từ đầu … </a:t>
            </a:r>
            <a:r>
              <a:rPr lang="en-US" sz="2000" dirty="0">
                <a:latin typeface="+mj-lt"/>
              </a:rPr>
              <a:t>“</a:t>
            </a:r>
            <a:r>
              <a:rPr lang="en-US" sz="2000" dirty="0" err="1">
                <a:latin typeface="+mj-lt"/>
              </a:rPr>
              <a:t>bắt</a:t>
            </a:r>
            <a:r>
              <a:rPr lang="en-US" sz="2000" dirty="0">
                <a:latin typeface="+mj-lt"/>
              </a:rPr>
              <a:t> </a:t>
            </a:r>
            <a:r>
              <a:rPr lang="en-US" sz="2000" dirty="0" err="1">
                <a:latin typeface="+mj-lt"/>
              </a:rPr>
              <a:t>đầu</a:t>
            </a:r>
            <a:r>
              <a:rPr lang="en-US" sz="2000" dirty="0">
                <a:latin typeface="+mj-lt"/>
              </a:rPr>
              <a:t> </a:t>
            </a:r>
            <a:r>
              <a:rPr lang="en-US" sz="2000" dirty="0" err="1">
                <a:latin typeface="+mj-lt"/>
              </a:rPr>
              <a:t>mùa</a:t>
            </a:r>
            <a:r>
              <a:rPr lang="en-US" sz="2000" dirty="0">
                <a:latin typeface="+mj-lt"/>
              </a:rPr>
              <a:t> </a:t>
            </a:r>
            <a:r>
              <a:rPr lang="en-US" sz="2000" dirty="0" err="1">
                <a:latin typeface="+mj-lt"/>
              </a:rPr>
              <a:t>sinh</a:t>
            </a:r>
            <a:r>
              <a:rPr lang="en-US" sz="2000" dirty="0">
                <a:latin typeface="+mj-lt"/>
              </a:rPr>
              <a:t> </a:t>
            </a:r>
            <a:r>
              <a:rPr lang="en-US" sz="2000" dirty="0" err="1">
                <a:latin typeface="+mj-lt"/>
              </a:rPr>
              <a:t>nở</a:t>
            </a:r>
            <a:r>
              <a:rPr lang="en-US" sz="2000" dirty="0">
                <a:latin typeface="+mj-lt"/>
              </a:rPr>
              <a:t> </a:t>
            </a:r>
            <a:r>
              <a:rPr lang="en-US" sz="2000" dirty="0" err="1">
                <a:latin typeface="+mj-lt"/>
              </a:rPr>
              <a:t>của</a:t>
            </a:r>
            <a:r>
              <a:rPr lang="en-US" sz="2000" dirty="0">
                <a:latin typeface="+mj-lt"/>
              </a:rPr>
              <a:t> </a:t>
            </a:r>
            <a:r>
              <a:rPr lang="en-US" sz="2000" dirty="0" err="1">
                <a:latin typeface="+mj-lt"/>
              </a:rPr>
              <a:t>chúng</a:t>
            </a:r>
            <a:r>
              <a:rPr lang="en-US" sz="2000" dirty="0">
                <a:latin typeface="+mj-lt"/>
              </a:rPr>
              <a:t>” </a:t>
            </a:r>
          </a:p>
          <a:p>
            <a:r>
              <a:rPr lang="vi-VN" sz="2000" b="1" dirty="0">
                <a:latin typeface="+mj-lt"/>
                <a:sym typeface="Wingdings" panose="05000000000000000000" pitchFamily="2" charset="2"/>
              </a:rPr>
              <a:t></a:t>
            </a:r>
            <a:r>
              <a:rPr lang="vi-VN" sz="2000" b="1" dirty="0">
                <a:latin typeface="+mj-lt"/>
              </a:rPr>
              <a:t> </a:t>
            </a:r>
            <a:r>
              <a:rPr lang="en-US" sz="2000" b="1" dirty="0" err="1">
                <a:latin typeface="+mj-lt"/>
              </a:rPr>
              <a:t>Cuộc</a:t>
            </a:r>
            <a:r>
              <a:rPr lang="en-US" sz="2000" b="1" dirty="0">
                <a:latin typeface="+mj-lt"/>
              </a:rPr>
              <a:t> </a:t>
            </a:r>
            <a:r>
              <a:rPr lang="en-US" sz="2000" b="1" dirty="0" err="1">
                <a:latin typeface="+mj-lt"/>
              </a:rPr>
              <a:t>trò</a:t>
            </a:r>
            <a:r>
              <a:rPr lang="en-US" sz="2000" b="1" dirty="0">
                <a:latin typeface="+mj-lt"/>
              </a:rPr>
              <a:t> </a:t>
            </a:r>
            <a:r>
              <a:rPr lang="en-US" sz="2000" b="1" dirty="0" err="1">
                <a:latin typeface="+mj-lt"/>
              </a:rPr>
              <a:t>chuyện</a:t>
            </a:r>
            <a:r>
              <a:rPr lang="en-US" sz="2000" b="1" dirty="0">
                <a:latin typeface="+mj-lt"/>
              </a:rPr>
              <a:t> </a:t>
            </a:r>
            <a:r>
              <a:rPr lang="en-US" sz="2000" b="1" dirty="0" err="1">
                <a:latin typeface="+mj-lt"/>
              </a:rPr>
              <a:t>của</a:t>
            </a:r>
            <a:r>
              <a:rPr lang="en-US" sz="2000" b="1" dirty="0">
                <a:latin typeface="+mj-lt"/>
              </a:rPr>
              <a:t> </a:t>
            </a:r>
            <a:r>
              <a:rPr lang="en-US" sz="2000" b="1" dirty="0" err="1">
                <a:latin typeface="+mj-lt"/>
              </a:rPr>
              <a:t>Mên</a:t>
            </a:r>
            <a:r>
              <a:rPr lang="en-US" sz="2000" b="1" dirty="0">
                <a:latin typeface="+mj-lt"/>
              </a:rPr>
              <a:t> </a:t>
            </a:r>
            <a:r>
              <a:rPr lang="en-US" sz="2000" b="1" dirty="0" err="1">
                <a:latin typeface="+mj-lt"/>
              </a:rPr>
              <a:t>và</a:t>
            </a:r>
            <a:r>
              <a:rPr lang="en-US" sz="2000" b="1" dirty="0">
                <a:latin typeface="+mj-lt"/>
              </a:rPr>
              <a:t> Mon ở </a:t>
            </a:r>
            <a:r>
              <a:rPr lang="en-US" sz="2000" b="1" dirty="0" err="1">
                <a:latin typeface="+mj-lt"/>
              </a:rPr>
              <a:t>đoạn</a:t>
            </a:r>
            <a:r>
              <a:rPr lang="en-US" sz="2000" b="1" dirty="0">
                <a:latin typeface="+mj-lt"/>
              </a:rPr>
              <a:t> 1</a:t>
            </a: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289774" y="3194542"/>
            <a:ext cx="5875469"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P2: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Vâng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đò</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Mên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Mon ở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2</a:t>
            </a:r>
          </a:p>
        </p:txBody>
      </p:sp>
      <p:sp>
        <p:nvSpPr>
          <p:cNvPr id="70" name="TextBox 69">
            <a:extLst>
              <a:ext uri="{FF2B5EF4-FFF2-40B4-BE49-F238E27FC236}">
                <a16:creationId xmlns:a16="http://schemas.microsoft.com/office/drawing/2014/main" id="{77A6E8F4-A2C5-B663-4351-403F9A1FE275}"/>
              </a:ext>
            </a:extLst>
          </p:cNvPr>
          <p:cNvSpPr txBox="1"/>
          <p:nvPr/>
        </p:nvSpPr>
        <p:spPr>
          <a:xfrm>
            <a:off x="690386" y="342926"/>
            <a:ext cx="7147481"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en-US" sz="44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ác</a:t>
            </a:r>
            <a:r>
              <a:rPr kumimoji="0" lang="en-US" sz="44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3" name="Rectangle: Rounded Corners 72">
            <a:extLst>
              <a:ext uri="{FF2B5EF4-FFF2-40B4-BE49-F238E27FC236}">
                <a16:creationId xmlns:a16="http://schemas.microsoft.com/office/drawing/2014/main" id="{3B7103C0-7D45-9081-C572-A63BE74AE56A}"/>
              </a:ext>
            </a:extLst>
          </p:cNvPr>
          <p:cNvSpPr/>
          <p:nvPr/>
        </p:nvSpPr>
        <p:spPr>
          <a:xfrm>
            <a:off x="7059678" y="508605"/>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phần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OP 10 mẫu Phân tích Bầy chim chìa vôi (2024) SIÊU HAY">
            <a:extLst>
              <a:ext uri="{FF2B5EF4-FFF2-40B4-BE49-F238E27FC236}">
                <a16:creationId xmlns:a16="http://schemas.microsoft.com/office/drawing/2014/main" id="{2D4512A5-BD37-3CB7-B3D3-9B80CE4B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6" y="1389906"/>
            <a:ext cx="3978436" cy="43722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599DCBD-BD15-2058-35C9-177066C26BAC}"/>
              </a:ext>
            </a:extLst>
          </p:cNvPr>
          <p:cNvSpPr/>
          <p:nvPr/>
        </p:nvSpPr>
        <p:spPr>
          <a:xfrm>
            <a:off x="6329514" y="4765904"/>
            <a:ext cx="5511033"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bầy</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vôi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575903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1000"/>
                                        <p:tgtEl>
                                          <p:spTgt spid="64"/>
                                        </p:tgtEl>
                                      </p:cBhvr>
                                    </p:animEffect>
                                    <p:anim calcmode="lin" valueType="num">
                                      <p:cBhvr>
                                        <p:cTn id="35" dur="1000" fill="hold"/>
                                        <p:tgtEl>
                                          <p:spTgt spid="64"/>
                                        </p:tgtEl>
                                        <p:attrNameLst>
                                          <p:attrName>ppt_x</p:attrName>
                                        </p:attrNameLst>
                                      </p:cBhvr>
                                      <p:tavLst>
                                        <p:tav tm="0">
                                          <p:val>
                                            <p:strVal val="#ppt_x"/>
                                          </p:val>
                                        </p:tav>
                                        <p:tav tm="100000">
                                          <p:val>
                                            <p:strVal val="#ppt_x"/>
                                          </p:val>
                                        </p:tav>
                                      </p:tavLst>
                                    </p:anim>
                                    <p:anim calcmode="lin" valueType="num">
                                      <p:cBhvr>
                                        <p:cTn id="3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7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82076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442930" y="2425806"/>
            <a:ext cx="3341547" cy="707886"/>
          </a:xfrm>
          <a:prstGeom prst="rect">
            <a:avLst/>
          </a:prstGeom>
          <a:noFill/>
        </p:spPr>
        <p:txBody>
          <a:bodyPr wrap="square">
            <a:spAutoFit/>
          </a:bodyPr>
          <a:lstStyle/>
          <a:p>
            <a:pPr lvl="0" algn="just"/>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32500"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26781" y="2631047"/>
            <a:ext cx="3341547" cy="707886"/>
          </a:xfrm>
          <a:prstGeom prst="rect">
            <a:avLst/>
          </a:prstGeom>
          <a:noFill/>
        </p:spPr>
        <p:txBody>
          <a:bodyPr wrap="square">
            <a:spAutoFit/>
          </a:bodyPr>
          <a:lstStyle/>
          <a:p>
            <a:pPr lvl="0" algn="just"/>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 kể thứ ba</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983" y="2058261"/>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3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rcRect b="30933"/>
          <a:stretch/>
        </p:blipFill>
        <p:spPr>
          <a:xfrm>
            <a:off x="-26893" y="0"/>
            <a:ext cx="12191999" cy="6858000"/>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0" y="0"/>
            <a:ext cx="12192000" cy="6796087"/>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806316"/>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 của người kể chuyện là lời dẫn, giải thích, mô tả thêm.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1557795508"/>
              </p:ext>
            </p:extLst>
          </p:nvPr>
        </p:nvGraphicFramePr>
        <p:xfrm>
          <a:off x="1853968" y="1183478"/>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853968" y="4455615"/>
            <a:ext cx="945439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971870"/>
            <a:ext cx="5099395" cy="1938992"/>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3"/>
          <a:stretch>
            <a:fillRect/>
          </a:stretch>
        </p:blipFill>
        <p:spPr>
          <a:xfrm>
            <a:off x="587230" y="1095926"/>
            <a:ext cx="11333526"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F0BF407-609C-FBDE-DA6D-155A3AC6D9D0}"/>
              </a:ext>
            </a:extLst>
          </p:cNvPr>
          <p:cNvSpPr txBox="1"/>
          <p:nvPr/>
        </p:nvSpPr>
        <p:spPr>
          <a:xfrm>
            <a:off x="2277035" y="2355122"/>
            <a:ext cx="394447" cy="461665"/>
          </a:xfrm>
          <a:prstGeom prst="rect">
            <a:avLst/>
          </a:prstGeom>
          <a:solidFill>
            <a:schemeClr val="accent5">
              <a:lumMod val="60000"/>
              <a:lumOff val="40000"/>
            </a:schemeClr>
          </a:solidFill>
        </p:spPr>
        <p:txBody>
          <a:bodyPr wrap="square" rtlCol="0">
            <a:spAutoFit/>
          </a:bodyPr>
          <a:lstStyle/>
          <a:p>
            <a:r>
              <a:rPr lang="vi-VN" sz="2400" b="1" dirty="0"/>
              <a:t>4</a:t>
            </a:r>
            <a:endParaRPr lang="en-US" sz="2400" b="1" dirty="0"/>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5" y="1114357"/>
            <a:ext cx="6575575"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3"/>
          <a:stretch>
            <a:fillRect/>
          </a:stretch>
        </p:blipFill>
        <p:spPr>
          <a:xfrm>
            <a:off x="0" y="-26386"/>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804012" y="348151"/>
            <a:ext cx="91779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rPr>
              <a:t>Chi </a:t>
            </a:r>
            <a:r>
              <a:rPr kumimoji="0" lang="vi-VN" sz="2400" b="1" i="0" u="none" strike="noStrike" kern="1200" cap="none" spc="0" normalizeH="0" baseline="0" noProof="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rPr>
              <a:t>tiết Mon </a:t>
            </a:r>
            <a:r>
              <a:rPr kumimoji="0" lang="vi-VN" sz="2400" b="1" i="0" u="none" strike="noStrike" kern="1200" cap="none" spc="0" normalizeH="0" baseline="0" noProof="0" dirty="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rPr>
              <a:t>và Mên </a:t>
            </a:r>
            <a:r>
              <a:rPr kumimoji="0" lang="vi-VN" sz="2400" b="1" i="0" u="none" strike="noStrike" kern="1200" cap="none" spc="0" normalizeH="0" baseline="0" noProof="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rPr>
              <a:t>đã khóc </a:t>
            </a:r>
            <a:r>
              <a:rPr kumimoji="0" lang="vi-VN" sz="2400" b="1" i="0" u="none" strike="noStrike" kern="1200" cap="none" spc="0" normalizeH="0" baseline="0" noProof="0" dirty="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rPr>
              <a:t>khi chứng kiến bầy chim chìa vôi non bay lên khỏi dòng nước lũ:</a:t>
            </a:r>
            <a:endParaRPr kumimoji="0" lang="en-US" sz="2400" b="1" i="0" u="none" strike="noStrike" kern="1200" cap="none" spc="0" normalizeH="0" baseline="0" noProof="0" dirty="0">
              <a:ln>
                <a:noFill/>
              </a:ln>
              <a:solidFill>
                <a:srgbClr val="ED7D31">
                  <a:lumMod val="50000"/>
                </a:srgbClr>
              </a:solidFill>
              <a:effectLst/>
              <a:uLnTx/>
              <a:uFillTx/>
              <a:latin typeface="+mj-lt"/>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4878949" y="274201"/>
            <a:ext cx="562295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6211248" y="1580871"/>
            <a:ext cx="323755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úc động, cảm phục, thấy vui, vỡ òa hạnh phúc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1998557" y="3624696"/>
            <a:ext cx="3263885" cy="3263885"/>
          </a:xfrm>
          <a:prstGeom prst="rect">
            <a:avLst/>
          </a:prstGeom>
        </p:spPr>
      </p:pic>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313103" y="695952"/>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1238675" y="1901486"/>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4570493" y="2938576"/>
            <a:ext cx="6581586"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6015319" y="4341175"/>
            <a:ext cx="417812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him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3820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6976011"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541435" y="2808118"/>
            <a:ext cx="7409388"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 thương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a:t>
            </a:r>
            <a:endPar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a:t>
            </a:r>
            <a:endPar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24313" y="18761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a:t>
            </a:r>
            <a:endPar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314029" y="-141841"/>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6194046" y="130811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016890" y="83503"/>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208400" y="1317443"/>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6619670" y="2144584"/>
            <a:ext cx="5488690"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7594587" y="3445366"/>
            <a:ext cx="3503719"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him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71717" y="-33796"/>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187824" y="420311"/>
            <a:ext cx="11044515" cy="954107"/>
          </a:xfrm>
          <a:prstGeom prst="rect">
            <a:avLst/>
          </a:prstGeom>
          <a:noFill/>
        </p:spPr>
        <p:txBody>
          <a:bodyPr wrap="square" rtlCol="0">
            <a:spAutoFit/>
          </a:bodyPr>
          <a:lstStyle/>
          <a:p>
            <a:pPr>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r>
              <a:rPr lang="vi-VN" sz="2800" b="1" dirty="0">
                <a:solidFill>
                  <a:srgbClr val="C00000"/>
                </a:solidFill>
                <a:effectLst/>
                <a:latin typeface="Times New Roman" panose="02020603050405020304" pitchFamily="18" charset="0"/>
                <a:ea typeface="Times New Roman" panose="02020603050405020304" pitchFamily="18" charset="0"/>
              </a:rPr>
              <a:t>Những </a:t>
            </a: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vi-VN" sz="2800" b="1" dirty="0">
                <a:solidFill>
                  <a:srgbClr val="C00000"/>
                </a:solidFill>
                <a:effectLst/>
                <a:latin typeface="Times New Roman" panose="02020603050405020304" pitchFamily="18" charset="0"/>
                <a:ea typeface="Times New Roman" panose="02020603050405020304" pitchFamily="18" charset="0"/>
              </a:rPr>
              <a:t> rút ra từ tác phẩm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khi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tìm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hiểu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văn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bản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truyện</a:t>
            </a:r>
            <a:r>
              <a:rPr lang="en-US" sz="2800" b="1" dirty="0">
                <a:solidFill>
                  <a:srgbClr val="C00000"/>
                </a:solidFill>
                <a:effectLst/>
                <a:latin typeface="Times New Roman" panose="02020603050405020304" pitchFamily="18" charset="0"/>
                <a:ea typeface="Times New Roman" panose="02020603050405020304" pitchFamily="18" charset="0"/>
              </a:rPr>
              <a:t>:</a:t>
            </a:r>
            <a:endParaRPr lang="en-US" sz="2800" dirty="0">
              <a:solidFill>
                <a:srgbClr val="C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1161524" y="1108275"/>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259744" y="1054246"/>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a:lnSpc>
                <a:spcPct val="150000"/>
              </a:lnSpc>
              <a:spcBef>
                <a:spcPts val="0"/>
              </a:spcBef>
              <a:spcAft>
                <a:spcPts val="0"/>
              </a:spcAft>
            </a:pPr>
            <a:r>
              <a:rPr lang="vi-VN" sz="2800" b="1" i="1" dirty="0">
                <a:solidFill>
                  <a:srgbClr val="000000"/>
                </a:solidFill>
                <a:latin typeface="Times New Roman" panose="02020603050405020304" pitchFamily="18" charset="0"/>
                <a:ea typeface="Times New Roman" panose="02020603050405020304" pitchFamily="18" charset="0"/>
              </a:rPr>
              <a:t>- L</a:t>
            </a:r>
            <a:r>
              <a:rPr lang="en-US" sz="2800" b="1" i="1" dirty="0" err="1">
                <a:solidFill>
                  <a:srgbClr val="000000"/>
                </a:solidFill>
                <a:effectLst/>
                <a:latin typeface="Times New Roman" panose="02020603050405020304" pitchFamily="18" charset="0"/>
                <a:ea typeface="Times New Roman" panose="02020603050405020304" pitchFamily="18" charset="0"/>
              </a:rPr>
              <a:t>ựa</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chọn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đề</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tài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khi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vi-VN" sz="2800" b="1" i="1" dirty="0">
                <a:solidFill>
                  <a:srgbClr val="000000"/>
                </a:solidFill>
                <a:effectLst/>
                <a:latin typeface="Times New Roman" panose="02020603050405020304" pitchFamily="18" charset="0"/>
                <a:ea typeface="Times New Roman" panose="02020603050405020304" pitchFamily="18" charset="0"/>
              </a:rPr>
              <a:t>kể</a:t>
            </a:r>
            <a:r>
              <a:rPr lang="vi-VN" sz="2800" i="1" dirty="0">
                <a:solidFill>
                  <a:srgbClr val="000000"/>
                </a:solidFill>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gũi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cuộc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trẻ</a:t>
            </a:r>
            <a:r>
              <a:rPr lang="en-US" sz="2800" dirty="0">
                <a:solidFill>
                  <a:srgbClr val="002060"/>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thơ.</a:t>
            </a:r>
            <a:endParaRPr lang="en-US" sz="2800" b="1" dirty="0">
              <a:solidFill>
                <a:srgbClr val="002060"/>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2438234" y="2712171"/>
            <a:ext cx="9197953" cy="217359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2657871" y="2769969"/>
            <a:ext cx="8391295" cy="211579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a:lnSpc>
                <a:spcPct val="15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b="1" i="1" dirty="0">
                <a:solidFill>
                  <a:srgbClr val="000000"/>
                </a:solidFill>
                <a:latin typeface="Times New Roman" panose="02020603050405020304" pitchFamily="18" charset="0"/>
                <a:ea typeface="Times New Roman" panose="02020603050405020304" pitchFamily="18" charset="0"/>
              </a:rPr>
              <a:t>C</a:t>
            </a:r>
            <a:r>
              <a:rPr lang="en-US" sz="2400" b="1" i="1" dirty="0" err="1">
                <a:solidFill>
                  <a:srgbClr val="000000"/>
                </a:solidFill>
                <a:effectLst/>
                <a:latin typeface="Times New Roman" panose="02020603050405020304" pitchFamily="18" charset="0"/>
                <a:ea typeface="Times New Roman" panose="02020603050405020304" pitchFamily="18" charset="0"/>
              </a:rPr>
              <a:t>ách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vi-VN" sz="2400" b="1" i="1" dirty="0">
                <a:solidFill>
                  <a:srgbClr val="000000"/>
                </a:solidFill>
                <a:effectLst/>
                <a:latin typeface="Times New Roman" panose="02020603050405020304" pitchFamily="18" charset="0"/>
                <a:ea typeface="Times New Roman" panose="02020603050405020304" pitchFamily="18" charset="0"/>
              </a:rPr>
              <a:t>kể:</a:t>
            </a:r>
            <a:endParaRPr lang="en-US" sz="2400" b="1"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Sử</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dụng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ngôi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giấu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xưng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tôi</a:t>
            </a:r>
            <a:r>
              <a:rPr lang="en-US" sz="2400" dirty="0">
                <a:solidFill>
                  <a:srgbClr val="002060"/>
                </a:solidFill>
                <a:effectLst/>
                <a:latin typeface="Times New Roman" panose="02020603050405020304" pitchFamily="18" charset="0"/>
                <a:ea typeface="Times New Roman" panose="02020603050405020304" pitchFamily="18" charset="0"/>
              </a:rPr>
              <a:t>”).</a:t>
            </a:r>
          </a:p>
          <a:p>
            <a:pPr marL="0" marR="0">
              <a:lnSpc>
                <a:spcPct val="150000"/>
              </a:lnSpc>
              <a:spcBef>
                <a:spcPts val="0"/>
              </a:spcBef>
              <a:spcAft>
                <a:spcPts val="0"/>
              </a:spcAft>
            </a:pPr>
            <a:r>
              <a:rPr lang="vi-VN"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Ngôn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ngữ</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đối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thoại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gần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gũi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nhiên</a:t>
            </a:r>
            <a:r>
              <a:rPr lang="en-US" sz="2400" dirty="0">
                <a:solidFill>
                  <a:srgbClr val="002060"/>
                </a:solidFill>
                <a:effectLst/>
                <a:latin typeface="Times New Roman" panose="02020603050405020304" pitchFamily="18" charset="0"/>
                <a:ea typeface="Times New Roman" panose="02020603050405020304" pitchFamily="18" charset="0"/>
              </a:rPr>
              <a:t>.</a:t>
            </a:r>
          </a:p>
          <a:p>
            <a:pPr marL="0" marR="0">
              <a:lnSpc>
                <a:spcPct val="150000"/>
              </a:lnSpc>
              <a:spcBef>
                <a:spcPts val="0"/>
              </a:spcBef>
              <a:spcAft>
                <a:spcPts val="0"/>
              </a:spcAft>
            </a:pPr>
            <a:r>
              <a:rPr lang="vi-VN" sz="2400" dirty="0">
                <a:solidFill>
                  <a:srgbClr val="002060"/>
                </a:solidFill>
                <a:latin typeface="Times New Roman" panose="02020603050405020304" pitchFamily="18" charset="0"/>
                <a:ea typeface="Times New Roman" panose="02020603050405020304" pitchFamily="18" charset="0"/>
              </a:rPr>
              <a:t>+ </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Ngôn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ngữ</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nhiên</a:t>
            </a:r>
            <a:r>
              <a:rPr lang="en-US" sz="2400" dirty="0">
                <a:solidFill>
                  <a:srgbClr val="002060"/>
                </a:solidFill>
                <a:effectLst/>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id="{0008B633-D726-67EA-EC03-2EEDFC8257BE}"/>
              </a:ext>
            </a:extLst>
          </p:cNvPr>
          <p:cNvSpPr/>
          <p:nvPr/>
        </p:nvSpPr>
        <p:spPr>
          <a:xfrm>
            <a:off x="3030072" y="5199529"/>
            <a:ext cx="7646894" cy="89647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2893E2-F917-7D30-7D32-DCFD8D175C3D}"/>
              </a:ext>
            </a:extLst>
          </p:cNvPr>
          <p:cNvSpPr txBox="1"/>
          <p:nvPr/>
        </p:nvSpPr>
        <p:spPr>
          <a:xfrm>
            <a:off x="3272118" y="5388531"/>
            <a:ext cx="6875929" cy="579967"/>
          </a:xfrm>
          <a:prstGeom prst="rect">
            <a:avLst/>
          </a:prstGeom>
          <a:solidFill>
            <a:schemeClr val="accent6">
              <a:lumMod val="60000"/>
              <a:lumOff val="40000"/>
            </a:schemeClr>
          </a:solidFill>
        </p:spPr>
        <p:txBody>
          <a:bodyPr wrap="square" rtlCol="0">
            <a:spAutoFit/>
          </a:bodyPr>
          <a:lstStyle/>
          <a:p>
            <a:pPr marL="0" marR="0">
              <a:lnSpc>
                <a:spcPct val="150000"/>
              </a:lnSpc>
              <a:spcBef>
                <a:spcPts val="0"/>
              </a:spcBef>
              <a:spcAft>
                <a:spcPts val="0"/>
              </a:spcAft>
            </a:pPr>
            <a:r>
              <a:rPr lang="vi-VN"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18163714"/>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0C7A34-623C-2BC7-7D88-31780C777F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4145" y="1753120"/>
            <a:ext cx="5355129" cy="3606035"/>
          </a:xfrm>
          <a:prstGeom prst="rect">
            <a:avLst/>
          </a:prstGeom>
        </p:spPr>
      </p:pic>
    </p:spTree>
    <p:extLst>
      <p:ext uri="{BB962C8B-B14F-4D97-AF65-F5344CB8AC3E}">
        <p14:creationId xmlns:p14="http://schemas.microsoft.com/office/powerpoint/2010/main" val="352789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77788" y="965758"/>
            <a:ext cx="8633012"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04764" y="2890391"/>
            <a:ext cx="599121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609</TotalTime>
  <Words>2714</Words>
  <Application>Microsoft Office PowerPoint</Application>
  <PresentationFormat>Widescreen</PresentationFormat>
  <Paragraphs>276</Paragraphs>
  <Slides>74</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74</vt:i4>
      </vt:variant>
    </vt:vector>
  </HeadingPairs>
  <TitlesOfParts>
    <vt:vector size="82"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23</cp:revision>
  <dcterms:created xsi:type="dcterms:W3CDTF">2022-07-30T13:18:51Z</dcterms:created>
  <dcterms:modified xsi:type="dcterms:W3CDTF">2024-10-18T02:43:00Z</dcterms:modified>
</cp:coreProperties>
</file>