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33" r:id="rId5"/>
    <p:sldId id="356" r:id="rId6"/>
    <p:sldId id="317" r:id="rId7"/>
    <p:sldId id="355" r:id="rId8"/>
    <p:sldId id="365" r:id="rId9"/>
    <p:sldId id="321" r:id="rId10"/>
    <p:sldId id="368" r:id="rId11"/>
    <p:sldId id="384" r:id="rId12"/>
    <p:sldId id="336" r:id="rId13"/>
    <p:sldId id="370" r:id="rId14"/>
    <p:sldId id="369" r:id="rId15"/>
    <p:sldId id="389"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6" r:id="rId29"/>
    <p:sldId id="380" r:id="rId30"/>
    <p:sldId id="352" r:id="rId31"/>
    <p:sldId id="3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5" d="100"/>
          <a:sy n="85" d="100"/>
        </p:scale>
        <p:origin x="499"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10/19/2024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10/19/2024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10/19/2024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10/19/2024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10/19/2024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19-10-2024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7.jpe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5.xml"/><Relationship Id="rId1" Type="http://schemas.openxmlformats.org/officeDocument/2006/relationships/video" Target="file:///C:\Users\Administrator\Desktop\H&#227;y%20&#272;&#7913;ng%20D&#7853;y%20-%20Nick%20Vujicic%20%5bHD%5d.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328973" y="2737222"/>
            <a:ext cx="586302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vi-VN" altLang="en-US" sz="1000">
                <a:solidFill>
                  <a:prstClr val="black"/>
                </a:solidFill>
                <a:ea typeface="Cambria" panose="02040503050406030204" pitchFamily="18" charset="0"/>
                <a:cs typeface="Cambria" panose="02040503050406030204" pitchFamily="18" charset="0"/>
              </a:rPr>
            </a:br>
            <a:r>
              <a:rPr lang="en-US"/>
              <a:t>1. Em hãy nêu những biểu hiện của siêng năng, kiên trì và trái với siêng năng, kiên trì từ nội dung các bức tranh?</a:t>
            </a:r>
          </a:p>
          <a:p>
            <a:r>
              <a:rPr lang="en-US"/>
              <a:t>2. Em hãy kể thêm những biểu hiện khác của siêng năng, kiên trì mà em biết?</a:t>
            </a:r>
          </a:p>
          <a:p>
            <a:pPr indent="12700"/>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itchFamily="18" charset="0"/>
                <a:ea typeface="Times New Roman" panose="02020603050405020304" pitchFamily="18" charset="0"/>
                <a:cs typeface="Times New Roman" pitchFamily="18" charset="0"/>
              </a:rPr>
              <a:t>PHIẾU BÀI TẬP (THẢO LUẬN NHÓM)</a:t>
            </a: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a:t>1</a:t>
            </a:r>
            <a:r>
              <a:rPr lang="en-US" sz="280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a:latin typeface="Times New Roman" pitchFamily="18" charset="0"/>
                <a:cs typeface="Times New Roman"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274818"/>
        </p:xfrm>
        <a:graphic>
          <a:graphicData uri="http://schemas.openxmlformats.org/drawingml/2006/table">
            <a:tbl>
              <a:tblPr firstRow="1" bandRow="1">
                <a:tableStyleId>{5C22544A-7EE6-4342-B048-85BDC9FD1C3A}</a:tableStyleId>
              </a:tblPr>
              <a:tblGrid>
                <a:gridCol w="3545305">
                  <a:extLst>
                    <a:ext uri="{9D8B030D-6E8A-4147-A177-3AD203B41FA5}">
                      <a16:colId xmlns:a16="http://schemas.microsoft.com/office/drawing/2014/main" val="20000"/>
                    </a:ext>
                  </a:extLst>
                </a:gridCol>
                <a:gridCol w="7764379">
                  <a:extLst>
                    <a:ext uri="{9D8B030D-6E8A-4147-A177-3AD203B41FA5}">
                      <a16:colId xmlns:a16="http://schemas.microsoft.com/office/drawing/2014/main" val="20001"/>
                    </a:ext>
                  </a:extLst>
                </a:gridCol>
              </a:tblGrid>
              <a:tr h="1091606">
                <a:tc>
                  <a:txBody>
                    <a:bodyPr/>
                    <a:lstStyle/>
                    <a:p>
                      <a:r>
                        <a:rPr lang="en-US" sz="2400" b="1">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endParaRPr lang="en-US"/>
                    </a:p>
                  </a:txBody>
                  <a:tcPr/>
                </a:tc>
                <a:extLst>
                  <a:ext uri="{0D108BD9-81ED-4DB2-BD59-A6C34878D82A}">
                    <a16:rowId xmlns:a16="http://schemas.microsoft.com/office/drawing/2014/main" val="10000"/>
                  </a:ext>
                </a:extLst>
              </a:tr>
              <a:tr h="1091606">
                <a:tc>
                  <a:txBody>
                    <a:bodyPr/>
                    <a:lstStyle/>
                    <a:p>
                      <a:r>
                        <a:rPr lang="en-US" sz="2400" b="1">
                          <a:latin typeface="Times New Roman" pitchFamily="18" charset="0"/>
                          <a:cs typeface="Times New Roman" pitchFamily="18" charset="0"/>
                        </a:rPr>
                        <a:t>Những biểu hiện trái với siêng năng, kiên trì </a:t>
                      </a:r>
                      <a:endParaRPr lang="en-US" sz="2400" b="1"/>
                    </a:p>
                  </a:txBody>
                  <a:tcPr/>
                </a:tc>
                <a:tc>
                  <a:txBody>
                    <a:bodyPr/>
                    <a:lstStyle/>
                    <a:p>
                      <a:endParaRPr lang="en-US"/>
                    </a:p>
                  </a:txBody>
                  <a:tcPr/>
                </a:tc>
                <a:extLst>
                  <a:ext uri="{0D108BD9-81ED-4DB2-BD59-A6C34878D82A}">
                    <a16:rowId xmlns:a16="http://schemas.microsoft.com/office/drawing/2014/main" val="10001"/>
                  </a:ext>
                </a:extLst>
              </a:tr>
              <a:tr h="1091606">
                <a:tc>
                  <a:txBody>
                    <a:bodyPr/>
                    <a:lstStyle/>
                    <a:p>
                      <a:r>
                        <a:rPr lang="en-US" sz="2400" b="1">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Times New Roman" pitchFamily="18" charset="0"/>
                <a:ea typeface="Times New Roman" panose="02020603050405020304" pitchFamily="18" charset="0"/>
                <a:cs typeface="Times New Roman"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a:t>1</a:t>
            </a:r>
            <a:r>
              <a:rPr lang="en-US" sz="280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a:latin typeface="Times New Roman" pitchFamily="18" charset="0"/>
                <a:cs typeface="Times New Roman" pitchFamily="18" charset="0"/>
              </a:rPr>
              <a:t>2. Em hãy kể thêm những biểu hiện khác của siêng năng, kiên trì mà em biết?</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nvGraphicFramePr>
        <p:xfrm>
          <a:off x="449179" y="3286403"/>
          <a:ext cx="11309684" cy="3371932"/>
        </p:xfrm>
        <a:graphic>
          <a:graphicData uri="http://schemas.openxmlformats.org/drawingml/2006/table">
            <a:tbl>
              <a:tblPr firstRow="1" bandRow="1">
                <a:tableStyleId>{5C22544A-7EE6-4342-B048-85BDC9FD1C3A}</a:tableStyleId>
              </a:tblPr>
              <a:tblGrid>
                <a:gridCol w="5502442">
                  <a:extLst>
                    <a:ext uri="{9D8B030D-6E8A-4147-A177-3AD203B41FA5}">
                      <a16:colId xmlns:a16="http://schemas.microsoft.com/office/drawing/2014/main" val="20000"/>
                    </a:ext>
                  </a:extLst>
                </a:gridCol>
                <a:gridCol w="5807242">
                  <a:extLst>
                    <a:ext uri="{9D8B030D-6E8A-4147-A177-3AD203B41FA5}">
                      <a16:colId xmlns:a16="http://schemas.microsoft.com/office/drawing/2014/main" val="20001"/>
                    </a:ext>
                  </a:extLst>
                </a:gridCol>
              </a:tblGrid>
              <a:tr h="1091606">
                <a:tc>
                  <a:txBody>
                    <a:bodyPr/>
                    <a:lstStyle/>
                    <a:p>
                      <a:r>
                        <a:rPr lang="en-US" sz="2400" b="1">
                          <a:solidFill>
                            <a:schemeClr val="tx1"/>
                          </a:solidFill>
                          <a:latin typeface="Times New Roman" pitchFamily="18" charset="0"/>
                          <a:cs typeface="Times New Roman" pitchFamily="18" charset="0"/>
                        </a:rPr>
                        <a:t>Những biểu hiện của siêng năng, kiên trì </a:t>
                      </a:r>
                      <a:endParaRPr lang="en-US" sz="2400" b="1">
                        <a:solidFill>
                          <a:schemeClr val="tx1"/>
                        </a:solidFill>
                      </a:endParaRPr>
                    </a:p>
                  </a:txBody>
                  <a:tcPr/>
                </a:tc>
                <a:tc>
                  <a:txBody>
                    <a:bodyPr/>
                    <a:lstStyle/>
                    <a:p>
                      <a:r>
                        <a:rPr lang="en-US" sz="2800" b="0">
                          <a:solidFill>
                            <a:schemeClr val="tx1"/>
                          </a:solidFill>
                          <a:latin typeface="Times New Roman" pitchFamily="18" charset="0"/>
                          <a:cs typeface="Times New Roman" pitchFamily="18" charset="0"/>
                        </a:rPr>
                        <a:t>Bức</a:t>
                      </a:r>
                      <a:r>
                        <a:rPr lang="en-US" sz="2800" b="0" baseline="0">
                          <a:solidFill>
                            <a:schemeClr val="tx1"/>
                          </a:solidFill>
                          <a:latin typeface="Times New Roman" pitchFamily="18" charset="0"/>
                          <a:cs typeface="Times New Roman" pitchFamily="18" charset="0"/>
                        </a:rPr>
                        <a:t> tranh 1,2,3</a:t>
                      </a:r>
                      <a:endParaRPr lang="en-US" sz="2800" b="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91606">
                <a:tc>
                  <a:txBody>
                    <a:bodyPr/>
                    <a:lstStyle/>
                    <a:p>
                      <a:r>
                        <a:rPr lang="en-US" sz="2400" b="1">
                          <a:latin typeface="Times New Roman" pitchFamily="18" charset="0"/>
                          <a:cs typeface="Times New Roman" pitchFamily="18" charset="0"/>
                        </a:rPr>
                        <a:t>Những biểu hiện trái với siêng năng, kiên trì </a:t>
                      </a:r>
                      <a:endParaRPr lang="en-US" sz="2400" b="1"/>
                    </a:p>
                  </a:txBody>
                  <a:tcPr/>
                </a:tc>
                <a:tc>
                  <a:txBody>
                    <a:bodyPr/>
                    <a:lstStyle/>
                    <a:p>
                      <a:r>
                        <a:rPr lang="en-US" sz="2400">
                          <a:solidFill>
                            <a:schemeClr val="tx1"/>
                          </a:solidFill>
                          <a:latin typeface="Times New Roman" pitchFamily="18" charset="0"/>
                          <a:cs typeface="Times New Roman" pitchFamily="18" charset="0"/>
                        </a:rPr>
                        <a:t>Bức</a:t>
                      </a:r>
                      <a:r>
                        <a:rPr lang="en-US" sz="2400" baseline="0">
                          <a:solidFill>
                            <a:schemeClr val="tx1"/>
                          </a:solidFill>
                          <a:latin typeface="Times New Roman" pitchFamily="18" charset="0"/>
                          <a:cs typeface="Times New Roman" pitchFamily="18" charset="0"/>
                        </a:rPr>
                        <a:t> tranh 4</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91606">
                <a:tc>
                  <a:txBody>
                    <a:bodyPr/>
                    <a:lstStyle/>
                    <a:p>
                      <a:r>
                        <a:rPr lang="en-US" sz="2400" b="1">
                          <a:latin typeface="Times New Roman" pitchFamily="18" charset="0"/>
                          <a:cs typeface="Times New Roman" pitchFamily="18" charset="0"/>
                        </a:rPr>
                        <a:t>Những biểu hiện khác của siêng năng, kiên trì </a:t>
                      </a:r>
                      <a:endParaRPr lang="en-US" sz="2400" b="1"/>
                    </a:p>
                  </a:txBody>
                  <a:tcPr/>
                </a:tc>
                <a:tc>
                  <a:txBody>
                    <a:bodyPr/>
                    <a:lstStyle/>
                    <a:p>
                      <a:r>
                        <a:rPr lang="en-US" sz="2400">
                          <a:latin typeface="Times New Roman" pitchFamily="18" charset="0"/>
                          <a:cs typeface="Times New Roman" pitchFamily="18" charset="0"/>
                        </a:rPr>
                        <a:t>Đi</a:t>
                      </a:r>
                      <a:r>
                        <a:rPr lang="en-US" sz="2400" baseline="0">
                          <a:latin typeface="Times New Roman" pitchFamily="18" charset="0"/>
                          <a:cs typeface="Times New Roman" pitchFamily="18" charset="0"/>
                        </a:rPr>
                        <a:t> học, đi làm đúng giờ, làm bài tập đầy đủ khi đến lớp, không nản lòng khi gặp bài tập khó…</a:t>
                      </a:r>
                      <a:endParaRPr lang="en-US" sz="24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398462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000" b="1">
                <a:solidFill>
                  <a:schemeClr val="tx1"/>
                </a:solidFill>
                <a:latin typeface="Times New Roman" pitchFamily="18" charset="0"/>
                <a:cs typeface="Times New Roman" pitchFamily="18" charset="0"/>
              </a:rPr>
              <a:t>Nhóm 1: Học tập, nhóm 2: Lao động, nhóm 3: Hoạt động xã hội...thể hiện siêng năng, kiên trì</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ba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89571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a:latin typeface="Times New Roman" pitchFamily="18" charset="0"/>
                <a:cs typeface="Times New Roman" pitchFamily="18" charset="0"/>
              </a:rPr>
              <a:t>Các thành viên trong nhóm thay phiên nhau viết các đáp án lên bảng phụ </a:t>
            </a:r>
            <a:r>
              <a:rPr lang="en-US" sz="2400" b="1">
                <a:latin typeface="Times New Roman" pitchFamily="18" charset="0"/>
                <a:ea typeface="Arial Unicode MS"/>
                <a:cs typeface="Times New Roman" pitchFamily="18" charset="0"/>
              </a:rPr>
              <a:t>trong </a:t>
            </a:r>
            <a:r>
              <a:rPr lang="en-US" sz="2400" b="1" dirty="0">
                <a:latin typeface="Times New Roman" pitchFamily="18" charset="0"/>
                <a:ea typeface="Arial Unicode MS"/>
                <a:cs typeface="Times New Roman" pitchFamily="18" charset="0"/>
              </a:rPr>
              <a:t>5’</a:t>
            </a:r>
          </a:p>
        </p:txBody>
      </p:sp>
      <p:sp>
        <p:nvSpPr>
          <p:cNvPr id="3" name="Rectangle 2"/>
          <p:cNvSpPr/>
          <p:nvPr/>
        </p:nvSpPr>
        <p:spPr>
          <a:xfrm>
            <a:off x="8541574" y="4957080"/>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err="1">
                <a:solidFill>
                  <a:srgbClr val="FF0000"/>
                </a:solidFill>
                <a:latin typeface="Times New Roman" pitchFamily="18" charset="0"/>
                <a:ea typeface="Arial Unicode MS"/>
                <a:cs typeface="Times New Roman" pitchFamily="18" charset="0"/>
              </a:rPr>
              <a:t>ều</a:t>
            </a:r>
            <a:r>
              <a:rPr lang="en-US" sz="2531" b="1">
                <a:solidFill>
                  <a:srgbClr val="FF0000"/>
                </a:solidFill>
                <a:latin typeface="Times New Roman" pitchFamily="18" charset="0"/>
                <a:ea typeface="Arial Unicode MS"/>
                <a:cs typeface="Times New Roman" pitchFamily="18" charset="0"/>
              </a:rPr>
              <a:t> biểu hiện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dirty="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1465479">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28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effectLst/>
                          <a:latin typeface="Times New Roman" pitchFamily="18" charset="0"/>
                          <a:ea typeface="+mn-ea"/>
                          <a:cs typeface="Times New Roman" pitchFamily="18" charset="0"/>
                        </a:rPr>
                        <a:t>Đ</a:t>
                      </a:r>
                      <a:r>
                        <a:rPr lang="en-US" sz="2400" i="1" kern="1200">
                          <a:solidFill>
                            <a:schemeClr val="tx1"/>
                          </a:solidFill>
                          <a:latin typeface="Times New Roman" pitchFamily="18" charset="0"/>
                          <a:ea typeface="+mn-ea"/>
                          <a:cs typeface="Times New Roman" pitchFamily="18" charset="0"/>
                        </a:rPr>
                        <a:t>i học chuyên cần, chăm chỉ làm bài, có kế hoạch học tập, bài khó không nản, tự giác học, đạt kết quả cao…</a:t>
                      </a:r>
                      <a:r>
                        <a:rPr lang="vi-VN" sz="2400" i="1" kern="120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a:effectLst/>
                          <a:latin typeface="Times New Roman" pitchFamily="18" charset="0"/>
                          <a:ea typeface="Courier New" panose="02070309020205020404" pitchFamily="49" charset="0"/>
                          <a:cs typeface="Times New Roman" pitchFamily="18" charset="0"/>
                        </a:rPr>
                        <a:t> </a:t>
                      </a:r>
                      <a:r>
                        <a:rPr lang="en-US" sz="2400" i="1" kern="1200">
                          <a:solidFill>
                            <a:schemeClr val="tx1"/>
                          </a:solidFill>
                          <a:latin typeface="Times New Roman" pitchFamily="18" charset="0"/>
                          <a:ea typeface="+mn-ea"/>
                          <a:cs typeface="Times New Roman" pitchFamily="18" charset="0"/>
                        </a:rPr>
                        <a:t>Kiên trì luyện tập TDTT, kiên trì đấu tranh phòng chống tệ nạn xã hội, dịch bệnh covid, bảo vệ môi trường,</a:t>
                      </a:r>
                      <a:r>
                        <a:rPr lang="vi-VN" sz="2400" i="1" kern="1200">
                          <a:solidFill>
                            <a:schemeClr val="tx1"/>
                          </a:solidFill>
                          <a:latin typeface="Times New Roman" pitchFamily="18" charset="0"/>
                          <a:ea typeface="+mn-ea"/>
                          <a:cs typeface="Times New Roman" pitchFamily="18" charset="0"/>
                        </a:rPr>
                        <a:t>...</a:t>
                      </a:r>
                      <a:endParaRPr lang="en-US" sz="2400" kern="120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dirty="0">
                <a:solidFill>
                  <a:srgbClr val="353635"/>
                </a:solidFill>
                <a:latin typeface="Times New Roman" pitchFamily="18" charset="0"/>
                <a:ea typeface="Times New Roman" panose="02020603050405020304" pitchFamily="18" charset="0"/>
                <a:cs typeface="Times New Roman" pitchFamily="18" charset="0"/>
              </a:rPr>
              <a:t> </a:t>
            </a:r>
            <a:r>
              <a:rPr lang="en-US" sz="2800" b="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dirty="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atin typeface="Times New Roman" pitchFamily="18" charset="0"/>
                <a:cs typeface="Times New Roman" pitchFamily="18" charset="0"/>
              </a:rPr>
              <a:t>+ </a:t>
            </a:r>
            <a:r>
              <a:rPr lang="en-US" i="1">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i="1">
                <a:latin typeface="Times New Roman" pitchFamily="18" charset="0"/>
                <a:cs typeface="Times New Roman" pitchFamily="18" charset="0"/>
              </a:rPr>
              <a:t>.</a:t>
            </a:r>
            <a:endParaRPr lang="en-US">
              <a:latin typeface="Times New Roman" pitchFamily="18" charset="0"/>
              <a:cs typeface="Times New Roman" pitchFamily="18" charset="0"/>
            </a:endParaRPr>
          </a:p>
          <a:p>
            <a:pPr>
              <a:buNone/>
            </a:pPr>
            <a:r>
              <a:rPr lang="en-US" i="1">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a:latin typeface="Times New Roman" pitchFamily="18" charset="0"/>
              <a:cs typeface="Times New Roman" pitchFamily="18" charset="0"/>
            </a:endParaRPr>
          </a:p>
          <a:p>
            <a:pPr>
              <a:buNone/>
            </a:pPr>
            <a:r>
              <a:rPr lang="en-US" i="1">
                <a:latin typeface="Times New Roman" pitchFamily="18" charset="0"/>
                <a:cs typeface="Times New Roman" pitchFamily="18" charset="0"/>
              </a:rPr>
              <a:t>+Trong hoạt động xã hội: Kiên trì luyện tập TDTT, kiên trì đấu tranh phòng chống tệ nạn xã hội, dịch bệnh covid, bảo vệ môi trường,</a:t>
            </a:r>
            <a:r>
              <a:rPr lang="vi-VN" i="1">
                <a:latin typeface="Times New Roman" pitchFamily="18" charset="0"/>
                <a:cs typeface="Times New Roman" pitchFamily="18" charset="0"/>
              </a:rPr>
              <a:t>...</a:t>
            </a:r>
            <a:endParaRPr lang="en-US">
              <a:latin typeface="Times New Roman" pitchFamily="18" charset="0"/>
              <a:cs typeface="Times New Roman" pitchFamily="18" charset="0"/>
            </a:endParaRPr>
          </a:p>
          <a:p>
            <a:endParaRPr lang="en-US"/>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a:solidFill>
                  <a:srgbClr val="FF0000"/>
                </a:solidFill>
                <a:latin typeface="Times New Roman" pitchFamily="18" charset="0"/>
                <a:ea typeface="Arial" panose="020B0604020202020204" pitchFamily="34" charset="0"/>
                <a:cs typeface="Times New Roman" pitchFamily="18" charset="0"/>
              </a:rPr>
              <a:t>2</a:t>
            </a:r>
            <a:r>
              <a:rPr lang="en-US" sz="2400" b="1" dirty="0">
                <a:solidFill>
                  <a:srgbClr val="FF0000"/>
                </a:solidFill>
                <a:latin typeface="Times New Roman" pitchFamily="18" charset="0"/>
                <a:ea typeface="Arial" panose="020B0604020202020204" pitchFamily="34" charset="0"/>
                <a:cs typeface="Times New Roman" pitchFamily="18" charset="0"/>
              </a:rPr>
              <a:t>. </a:t>
            </a:r>
            <a:r>
              <a:rPr lang="en-US" sz="3200" b="1" dirty="0">
                <a:solidFill>
                  <a:srgbClr val="FF0000"/>
                </a:solidFill>
                <a:latin typeface="Times New Roman" pitchFamily="18" charset="0"/>
                <a:ea typeface="Arial" panose="020B0604020202020204" pitchFamily="34" charset="0"/>
                <a:cs typeface="Times New Roman" pitchFamily="18" charset="0"/>
              </a:rPr>
              <a:t>Ý </a:t>
            </a:r>
            <a:r>
              <a:rPr lang="en-US" sz="3200" b="1" dirty="0" err="1">
                <a:solidFill>
                  <a:srgbClr val="FF0000"/>
                </a:solidFill>
                <a:latin typeface="Times New Roman" pitchFamily="18" charset="0"/>
                <a:ea typeface="Arial" panose="020B0604020202020204" pitchFamily="34" charset="0"/>
                <a:cs typeface="Times New Roman" pitchFamily="18" charset="0"/>
              </a:rPr>
              <a:t>nghĩa</a:t>
            </a:r>
            <a:r>
              <a:rPr lang="en-US" sz="3200" b="1" dirty="0">
                <a:solidFill>
                  <a:srgbClr val="FF0000"/>
                </a:solidFill>
                <a:latin typeface="Times New Roman" pitchFamily="18" charset="0"/>
                <a:ea typeface="Arial" panose="020B0604020202020204" pitchFamily="34" charset="0"/>
                <a:cs typeface="Times New Roman" pitchFamily="18" charset="0"/>
              </a:rPr>
              <a:t> </a:t>
            </a:r>
            <a:r>
              <a:rPr lang="en-US" sz="3200" b="1" err="1">
                <a:solidFill>
                  <a:srgbClr val="FF0000"/>
                </a:solidFill>
                <a:latin typeface="Times New Roman" pitchFamily="18" charset="0"/>
                <a:ea typeface="Arial" panose="020B0604020202020204" pitchFamily="34" charset="0"/>
                <a:cs typeface="Times New Roman" pitchFamily="18" charset="0"/>
              </a:rPr>
              <a:t>của</a:t>
            </a:r>
            <a:r>
              <a:rPr lang="en-US" sz="3200" b="1">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a:solidFill>
                  <a:prstClr val="black"/>
                </a:solidFill>
                <a:latin typeface="Times New Roman" panose="02020603050405020304" pitchFamily="18" charset="0"/>
                <a:cs typeface="Times New Roman" panose="02020603050405020304" pitchFamily="18" charset="0"/>
              </a:rPr>
              <a:t>Đọc</a:t>
            </a:r>
            <a:r>
              <a:rPr lang="en-US" sz="2400" b="1" ker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a:latin typeface="Times New Roman" pitchFamily="18" charset="0"/>
                <a:cs typeface="Times New Roman" pitchFamily="18" charset="0"/>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lang="en-US" sz="2400" dirty="0">
              <a:latin typeface="Times New Roman" pitchFamily="18" charset="0"/>
              <a:cs typeface="Times New Roman" pitchFamily="18" charset="0"/>
            </a:endParaRPr>
          </a:p>
          <a:p>
            <a:pPr algn="just"/>
            <a:r>
              <a:rPr lang="en-US" sz="2400">
                <a:latin typeface="Times New Roman" pitchFamily="18" charset="0"/>
                <a:cs typeface="Times New Roman" pitchFamily="18" charset="0"/>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a:solidFill>
                  <a:srgbClr val="0000FF"/>
                </a:solidFill>
                <a:latin typeface="Times New Roman" pitchFamily="18" charset="0"/>
                <a:cs typeface="Times New Roman" pitchFamily="18" charset="0"/>
              </a:rPr>
              <a:t>Ý </a:t>
            </a:r>
            <a:r>
              <a:rPr lang="en-US" sz="4800" b="1" i="1" dirty="0" err="1">
                <a:solidFill>
                  <a:srgbClr val="0000FF"/>
                </a:solidFill>
                <a:latin typeface="Times New Roman" pitchFamily="18" charset="0"/>
                <a:cs typeface="Times New Roman" pitchFamily="18" charset="0"/>
              </a:rPr>
              <a:t>nghĩa</a:t>
            </a:r>
            <a:r>
              <a:rPr lang="en-US" sz="4800" b="1" i="1" dirty="0">
                <a:solidFill>
                  <a:srgbClr val="0000FF"/>
                </a:solidFill>
                <a:latin typeface="Times New Roman" pitchFamily="18" charset="0"/>
                <a:cs typeface="Times New Roman" pitchFamily="18" charset="0"/>
              </a:rPr>
              <a:t> </a:t>
            </a:r>
            <a:r>
              <a:rPr lang="vi-VN" sz="4800" b="1" i="1">
                <a:solidFill>
                  <a:srgbClr val="0000FF"/>
                </a:solidFill>
                <a:latin typeface="Times New Roman" pitchFamily="18" charset="0"/>
                <a:cs typeface="Times New Roman" pitchFamily="18" charset="0"/>
              </a:rPr>
              <a:t>của </a:t>
            </a:r>
            <a:r>
              <a:rPr lang="en-US" sz="4800" b="1" i="1">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a:latin typeface="Times New Roman" pitchFamily="18" charset="0"/>
                <a:cs typeface="Times New Roman" pitchFamily="18" charset="0"/>
              </a:rPr>
              <a:t>- </a:t>
            </a:r>
            <a:r>
              <a:rPr lang="en-US" sz="4400" b="1" i="1">
                <a:latin typeface="Times New Roman" pitchFamily="18" charset="0"/>
                <a:cs typeface="Times New Roman" pitchFamily="18" charset="0"/>
              </a:rPr>
              <a:t>Siêng năng, kiên trì sẽ giúp con người thành công trong công việc và cuộc sống.</a:t>
            </a:r>
            <a:endParaRPr lang="en-US" sz="4400" b="1">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a:solidFill>
                    <a:srgbClr val="0000FF"/>
                  </a:solidFill>
                  <a:latin typeface="Times New Roman" pitchFamily="18" charset="0"/>
                  <a:ea typeface="Helvetica Neue"/>
                  <a:cs typeface="Times New Roman" pitchFamily="18" charset="0"/>
                </a:rPr>
                <a:t>Bài</a:t>
              </a:r>
              <a:r>
                <a:rPr lang="en-US" altLang="en-US" sz="4000" b="1" dirty="0">
                  <a:solidFill>
                    <a:srgbClr val="0000FF"/>
                  </a:solidFill>
                  <a:latin typeface="Times New Roman" pitchFamily="18" charset="0"/>
                  <a:ea typeface="Helvetica Neue"/>
                  <a:cs typeface="Times New Roman" pitchFamily="18" charset="0"/>
                </a:rPr>
                <a:t> 3:</a:t>
              </a:r>
              <a:r>
                <a:rPr lang="en-US" altLang="en-US" sz="40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600" b="1" dirty="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dirty="0">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việc làm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a:solidFill>
                  <a:prstClr val="black"/>
                </a:solidFill>
                <a:latin typeface="Times New Roman" pitchFamily="18" charset="0"/>
                <a:ea typeface="Cambria" panose="02040503050406030204" pitchFamily="18" charset="0"/>
                <a:cs typeface="Times New Roman" pitchFamily="18" charset="0"/>
              </a:rPr>
              <a:t>siêng năng, kiên trì</a:t>
            </a:r>
            <a:r>
              <a:rPr lang="vi-VN" sz="2800" b="1">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hãy thực hiện một hành động hay một lời nói cụ thể thể </a:t>
            </a:r>
            <a:r>
              <a:rPr lang="vi-VN" sz="2800" b="1">
                <a:solidFill>
                  <a:prstClr val="black"/>
                </a:solidFill>
                <a:latin typeface="Times New Roman" pitchFamily="18" charset="0"/>
                <a:ea typeface="Cambria" panose="02040503050406030204" pitchFamily="18" charset="0"/>
                <a:cs typeface="Times New Roman" pitchFamily="18" charset="0"/>
              </a:rPr>
              <a:t>hiện </a:t>
            </a:r>
            <a:r>
              <a:rPr lang="en-US" sz="2800" b="1">
                <a:solidFill>
                  <a:prstClr val="black"/>
                </a:solidFill>
                <a:latin typeface="Times New Roman" pitchFamily="18" charset="0"/>
                <a:ea typeface="Cambria" panose="02040503050406030204" pitchFamily="18" charset="0"/>
                <a:cs typeface="Times New Roman" pitchFamily="18" charset="0"/>
              </a:rPr>
              <a:t>siêng năng, kiên trì ngoài xã hội.</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a:solidFill>
                  <a:srgbClr val="FF0000"/>
                </a:solidFill>
                <a:latin typeface="Times New Roman" pitchFamily="18" charset="0"/>
                <a:ea typeface="Times New Roman" panose="02020603050405020304" pitchFamily="18" charset="0"/>
                <a:cs typeface="Times New Roman" pitchFamily="18" charset="0"/>
              </a:rPr>
              <a:t>Hoạt</a:t>
            </a:r>
            <a:r>
              <a:rPr lang="en-US" sz="2400" b="1" dirty="0">
                <a:solidFill>
                  <a:srgbClr val="FF0000"/>
                </a:solidFill>
                <a:latin typeface="Times New Roman" pitchFamily="18" charset="0"/>
                <a:ea typeface="Times New Roman" panose="02020603050405020304" pitchFamily="18" charset="0"/>
                <a:cs typeface="Times New Roman" pitchFamily="18" charset="0"/>
              </a:rPr>
              <a:t> </a:t>
            </a:r>
            <a:r>
              <a:rPr lang="en-US" sz="2400" b="1" dirty="0" err="1">
                <a:solidFill>
                  <a:srgbClr val="FF0000"/>
                </a:solidFill>
                <a:latin typeface="Times New Roman" pitchFamily="18" charset="0"/>
                <a:ea typeface="Times New Roman" panose="02020603050405020304" pitchFamily="18" charset="0"/>
                <a:cs typeface="Times New Roman" pitchFamily="18" charset="0"/>
              </a:rPr>
              <a:t>động</a:t>
            </a:r>
            <a:r>
              <a:rPr lang="en-US" sz="2400" b="1" dirty="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a:solidFill>
                  <a:srgbClr val="FF0000"/>
                </a:solidFill>
                <a:latin typeface="Times New Roman" pitchFamily="18" charset="0"/>
                <a:ea typeface="Arial" panose="020B0604020202020204" pitchFamily="34" charset="0"/>
                <a:cs typeface="Times New Roman" pitchFamily="18" charset="0"/>
              </a:rPr>
              <a:t>siêng năng, kiên trì</a:t>
            </a:r>
            <a:r>
              <a:rPr lang="vi-VN" sz="2400" b="1">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18291"/>
        </p:xfrm>
        <a:graphic>
          <a:graphicData uri="http://schemas.openxmlformats.org/drawingml/2006/table">
            <a:tbl>
              <a:tblPr>
                <a:tableStyleId>{5C22544A-7EE6-4342-B048-85BDC9FD1C3A}</a:tableStyleId>
              </a:tblPr>
              <a:tblGrid>
                <a:gridCol w="5143558">
                  <a:extLst>
                    <a:ext uri="{9D8B030D-6E8A-4147-A177-3AD203B41FA5}">
                      <a16:colId xmlns:a16="http://schemas.microsoft.com/office/drawing/2014/main" val="20000"/>
                    </a:ext>
                  </a:extLst>
                </a:gridCol>
              </a:tblGrid>
              <a:tr h="3418291">
                <a:tc>
                  <a:txBody>
                    <a:bodyPr/>
                    <a:lstStyle/>
                    <a:p>
                      <a:pPr marL="203200" marR="0" indent="-203200" algn="just">
                        <a:lnSpc>
                          <a:spcPct val="115000"/>
                        </a:lnSpc>
                        <a:spcBef>
                          <a:spcPts val="0"/>
                        </a:spcBef>
                        <a:spcAft>
                          <a:spcPts val="0"/>
                        </a:spcAft>
                      </a:pPr>
                      <a:r>
                        <a:rPr lang="en-US" sz="2800" dirty="0" err="1">
                          <a:solidFill>
                            <a:schemeClr val="tx1"/>
                          </a:solidFill>
                          <a:effectLst/>
                          <a:latin typeface="Times New Roman" pitchFamily="18" charset="0"/>
                          <a:cs typeface="Times New Roman" pitchFamily="18" charset="0"/>
                        </a:rPr>
                        <a:t>Năm</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học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này</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Hân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dự</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định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đăng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kí</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tham</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gia</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cuộc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thi</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hùng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biện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bằng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tiếng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Anh</a:t>
                      </a:r>
                      <a:r>
                        <a:rPr lang="en-US" sz="2800" baseline="0" dirty="0">
                          <a:solidFill>
                            <a:schemeClr val="tx1"/>
                          </a:solidFill>
                          <a:effectLst/>
                          <a:latin typeface="Times New Roman" pitchFamily="18" charset="0"/>
                          <a:cs typeface="Times New Roman" pitchFamily="18" charset="0"/>
                        </a:rPr>
                        <a:t> do </a:t>
                      </a:r>
                      <a:r>
                        <a:rPr lang="en-US" sz="2800" baseline="0" dirty="0" err="1">
                          <a:solidFill>
                            <a:schemeClr val="tx1"/>
                          </a:solidFill>
                          <a:effectLst/>
                          <a:latin typeface="Times New Roman" pitchFamily="18" charset="0"/>
                          <a:cs typeface="Times New Roman" pitchFamily="18" charset="0"/>
                        </a:rPr>
                        <a:t>nhà</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trường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tổ</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chức</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Nhưng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Hân</a:t>
                      </a:r>
                      <a:r>
                        <a:rPr lang="en-US" sz="2800" baseline="0" dirty="0">
                          <a:solidFill>
                            <a:schemeClr val="tx1"/>
                          </a:solidFill>
                          <a:effectLst/>
                          <a:latin typeface="Times New Roman" pitchFamily="18" charset="0"/>
                          <a:cs typeface="Times New Roman" pitchFamily="18" charset="0"/>
                        </a:rPr>
                        <a:t> lo </a:t>
                      </a:r>
                      <a:r>
                        <a:rPr lang="en-US" sz="2800" baseline="0" dirty="0" err="1">
                          <a:solidFill>
                            <a:schemeClr val="tx1"/>
                          </a:solidFill>
                          <a:effectLst/>
                          <a:latin typeface="Times New Roman" pitchFamily="18" charset="0"/>
                          <a:cs typeface="Times New Roman" pitchFamily="18" charset="0"/>
                        </a:rPr>
                        <a:t>lắng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vì</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vốn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từ</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vựng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tiếng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Anh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của</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mình</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còn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hạn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chế</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nên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đắn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đo</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không</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biết</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có</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nên</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dự</a:t>
                      </a:r>
                      <a:r>
                        <a:rPr lang="en-US" sz="2800" baseline="0" dirty="0">
                          <a:solidFill>
                            <a:schemeClr val="tx1"/>
                          </a:solidFill>
                          <a:effectLst/>
                          <a:latin typeface="Times New Roman" pitchFamily="18" charset="0"/>
                          <a:cs typeface="Times New Roman" pitchFamily="18" charset="0"/>
                        </a:rPr>
                        <a:t> </a:t>
                      </a:r>
                      <a:r>
                        <a:rPr lang="en-US" sz="2800" baseline="0" dirty="0" err="1">
                          <a:solidFill>
                            <a:schemeClr val="tx1"/>
                          </a:solidFill>
                          <a:effectLst/>
                          <a:latin typeface="Times New Roman" pitchFamily="18" charset="0"/>
                          <a:cs typeface="Times New Roman" pitchFamily="18" charset="0"/>
                        </a:rPr>
                        <a:t>thi</a:t>
                      </a:r>
                      <a:r>
                        <a:rPr lang="en-US" sz="2800" baseline="0" dirty="0">
                          <a:solidFill>
                            <a:schemeClr val="tx1"/>
                          </a:solidFill>
                          <a:effectLst/>
                          <a:latin typeface="Times New Roman" pitchFamily="18" charset="0"/>
                          <a:cs typeface="Times New Roman" pitchFamily="18" charset="0"/>
                        </a:rPr>
                        <a:t> hay </a:t>
                      </a:r>
                      <a:r>
                        <a:rPr lang="en-US" sz="2800" baseline="0" dirty="0" err="1">
                          <a:solidFill>
                            <a:schemeClr val="tx1"/>
                          </a:solidFill>
                          <a:effectLst/>
                          <a:latin typeface="Times New Roman" pitchFamily="18" charset="0"/>
                          <a:cs typeface="Times New Roman" pitchFamily="18" charset="0"/>
                        </a:rPr>
                        <a:t>không</a:t>
                      </a:r>
                      <a:r>
                        <a:rPr lang="en-US" sz="2800" baseline="0" dirty="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en-US" sz="3600" b="0">
                          <a:effectLst/>
                          <a:latin typeface="#9Slide05 Israquella" pitchFamily="2" charset="0"/>
                          <a:ea typeface="Arial" panose="020B0604020202020204" pitchFamily="34" charset="0"/>
                        </a:rPr>
                        <a:t>L</a:t>
                      </a:r>
                      <a:r>
                        <a:rPr lang="en-US" sz="2800" b="0">
                          <a:effectLst/>
                          <a:latin typeface="Times New Roman" pitchFamily="18" charset="0"/>
                          <a:ea typeface="Arial" panose="020B0604020202020204" pitchFamily="34" charset="0"/>
                          <a:cs typeface="Times New Roman" pitchFamily="18" charset="0"/>
                        </a:rPr>
                        <a:t>ớp</a:t>
                      </a:r>
                      <a:r>
                        <a:rPr lang="en-US" sz="2800" b="0" baseline="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ãy Đứng Dậy - Nick Vujicic [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Hình Chữ nhật 9"/>
          <p:cNvSpPr/>
          <p:nvPr/>
        </p:nvSpPr>
        <p:spPr>
          <a:xfrm>
            <a:off x="2165684" y="2271645"/>
            <a:ext cx="6096000" cy="830997"/>
          </a:xfrm>
          <a:prstGeom prst="rect">
            <a:avLst/>
          </a:prstGeom>
        </p:spPr>
        <p:txBody>
          <a:bodyPr>
            <a:spAutoFit/>
          </a:bodyPr>
          <a:lstStyle/>
          <a:p>
            <a:r>
              <a:rPr lang="en-US" sz="2400">
                <a:latin typeface="Times New Roman" pitchFamily="18" charset="0"/>
                <a:cs typeface="Times New Roman" pitchFamily="18" charset="0"/>
              </a:rPr>
              <a:t>? Cảm nhận của em sau khi xem video? Em học tập được gì từ nhân vật?</a:t>
            </a:r>
          </a:p>
        </p:txBody>
      </p:sp>
      <p:sp>
        <p:nvSpPr>
          <p:cNvPr id="4097" name="Rectangle 1"/>
          <p:cNvSpPr>
            <a:spLocks noChangeArrowheads="1"/>
          </p:cNvSpPr>
          <p:nvPr/>
        </p:nvSpPr>
        <p:spPr bwMode="auto">
          <a:xfrm>
            <a:off x="1957136" y="3048000"/>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sưu tầm câu chuyện kể về sự siêng năng, kiên trì của một bạn học sinh mà em biết. Sau đó thiết kế và đăng trên tờ báo tường của lớp để chia sẻ tấm gương đó với các bạn.</a:t>
            </a:r>
            <a:endParaRPr kumimoji="0" lang="en-US"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a:ln>
                  <a:noFill/>
                </a:ln>
                <a:solidFill>
                  <a:srgbClr val="000000"/>
                </a:solidFill>
                <a:effectLst/>
                <a:latin typeface="Times New Roman" pitchFamily="18" charset="0"/>
                <a:ea typeface="Arial" pitchFamily="34" charset="0"/>
                <a:cs typeface="Times New Roman" pitchFamily="18" charset="0"/>
              </a:rPr>
              <a:t>nêu những biểu hiện chưa siêng năng, kiên trì của bản thân và lập – thực hiện kế hoạch để khắc phục nhược điểm này.</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a:solidFill>
                    <a:srgbClr val="0000FF"/>
                  </a:solidFill>
                  <a:latin typeface="Times New Roman" pitchFamily="18" charset="0"/>
                  <a:ea typeface="Helvetica Neue"/>
                  <a:cs typeface="Times New Roman" pitchFamily="18" charset="0"/>
                </a:rPr>
                <a:t>Bài</a:t>
              </a:r>
              <a:r>
                <a:rPr lang="en-US" altLang="en-US" sz="4400" b="1">
                  <a:solidFill>
                    <a:srgbClr val="0000FF"/>
                  </a:solidFill>
                  <a:latin typeface="Times New Roman" pitchFamily="18" charset="0"/>
                  <a:ea typeface="Helvetica Neue"/>
                  <a:cs typeface="Times New Roman" pitchFamily="18" charset="0"/>
                </a:rPr>
                <a:t> 3:</a:t>
              </a:r>
              <a:r>
                <a:rPr lang="en-US" altLang="en-US" sz="4400" b="1">
                  <a:solidFill>
                    <a:srgbClr val="FF0000"/>
                  </a:solidFill>
                  <a:latin typeface="Times New Roman" pitchFamily="18" charset="0"/>
                  <a:ea typeface="Helvetica Neue"/>
                  <a:cs typeface="Times New Roman" pitchFamily="18" charset="0"/>
                </a:rPr>
                <a:t> </a:t>
              </a:r>
              <a:endParaRPr lang="en-US" altLang="en-US" sz="44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a:latin typeface="Times New Roman" pitchFamily="18" charset="0"/>
                <a:cs typeface="Times New Roman" pitchFamily="18" charset="0"/>
              </a:rPr>
              <a:t>2. Chia sẻ hiểu biết của em về ý nghĩa của những câu ca dao, tục ngữ đã tìm được</a:t>
            </a:r>
            <a:r>
              <a:rPr lang="vi-VN" sz="280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a:solidFill>
                    <a:srgbClr val="0000FF"/>
                  </a:solidFill>
                  <a:latin typeface="Times New Roman" pitchFamily="18" charset="0"/>
                  <a:ea typeface="Helvetica Neue"/>
                  <a:cs typeface="Times New Roman" pitchFamily="18" charset="0"/>
                </a:rPr>
                <a:t>Bài</a:t>
              </a:r>
              <a:r>
                <a:rPr lang="en-US" altLang="en-US" sz="3600" b="1">
                  <a:solidFill>
                    <a:srgbClr val="0000FF"/>
                  </a:solidFill>
                  <a:latin typeface="Times New Roman" pitchFamily="18" charset="0"/>
                  <a:ea typeface="Helvetica Neue"/>
                  <a:cs typeface="Times New Roman" pitchFamily="18" charset="0"/>
                </a:rPr>
                <a:t> 3:</a:t>
              </a:r>
              <a:r>
                <a:rPr lang="en-US" altLang="en-US" sz="3600" b="1">
                  <a:solidFill>
                    <a:srgbClr val="FF0000"/>
                  </a:solidFill>
                  <a:latin typeface="Times New Roman" pitchFamily="18" charset="0"/>
                  <a:ea typeface="Helvetica Neue"/>
                  <a:cs typeface="Times New Roman" pitchFamily="18" charset="0"/>
                </a:rPr>
                <a:t> </a:t>
              </a:r>
              <a:endParaRPr lang="en-US" altLang="en-US" sz="3600" b="1" dirty="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Times New Roman" pitchFamily="18" charset="0"/>
                <a:ea typeface="Arial" panose="020B0604020202020204" pitchFamily="34" charset="0"/>
                <a:cs typeface="Times New Roman" pitchFamily="18" charset="0"/>
              </a:rPr>
              <a:t>1</a:t>
            </a:r>
            <a:r>
              <a:rPr lang="en-US" sz="3600" b="1">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a:solidFill>
                  <a:srgbClr val="FF0000"/>
                </a:solidFill>
                <a:latin typeface="Times New Roman" pitchFamily="18" charset="0"/>
                <a:ea typeface="Arial" panose="020B0604020202020204" pitchFamily="34" charset="0"/>
                <a:cs typeface="Times New Roman" pitchFamily="18" charset="0"/>
              </a:rPr>
              <a:t>a </a:t>
            </a:r>
            <a:r>
              <a:rPr lang="en-US" sz="3600" b="1">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a:latin typeface="Times New Roman" pitchFamily="18" charset="0"/>
                <a:cs typeface="Times New Roman" pitchFamily="18" charset="0"/>
              </a:rPr>
              <a:t>                                                    (Phỏng theo Các vị trạng nguyên, bảng nhân,</a:t>
            </a:r>
          </a:p>
          <a:p>
            <a:pPr indent="342900" algn="r">
              <a:spcAft>
                <a:spcPts val="200"/>
              </a:spcAft>
            </a:pPr>
            <a:r>
              <a:rPr lang="en-US" sz="2400">
                <a:latin typeface="Times New Roman" pitchFamily="18" charset="0"/>
                <a:cs typeface="Times New Roman" pitchFamily="18" charset="0"/>
              </a:rPr>
              <a:t> thám hoa qua các triều đại phong kiến Việt Nam, </a:t>
            </a:r>
          </a:p>
          <a:p>
            <a:pPr indent="342900" algn="r">
              <a:spcAft>
                <a:spcPts val="200"/>
              </a:spcAft>
            </a:pPr>
            <a:r>
              <a:rPr lang="en-US" sz="240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(THẢO LUẬN NHÓM)</a:t>
            </a: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itchFamily="18" charset="0"/>
                <a:cs typeface="Times New Roman" pitchFamily="18" charset="0"/>
              </a:rPr>
              <a:t>Câu 1</a:t>
            </a:r>
            <a:r>
              <a:rPr lang="en-US" sz="2800" b="1">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itchFamily="18" charset="0"/>
                <a:cs typeface="Times New Roman" pitchFamily="18" charset="0"/>
              </a:rPr>
              <a:t>Câu 2</a:t>
            </a:r>
            <a:r>
              <a:rPr lang="en-US" sz="280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a:solidFill>
                  <a:schemeClr val="tx1"/>
                </a:solidFill>
                <a:latin typeface="Times New Roman" pitchFamily="18" charset="0"/>
                <a:cs typeface="Times New Roman" pitchFamily="18" charset="0"/>
              </a:rPr>
              <a:t>Câu 1</a:t>
            </a:r>
            <a:r>
              <a:rPr lang="en-US" sz="2800" b="1">
                <a:solidFill>
                  <a:schemeClr val="tx1"/>
                </a:solidFill>
                <a:latin typeface="Times New Roman" pitchFamily="18" charset="0"/>
                <a:cs typeface="Times New Roman" pitchFamily="18" charset="0"/>
              </a:rPr>
              <a:t>: </a:t>
            </a:r>
            <a:r>
              <a:rPr lang="en-US" sz="280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a:solidFill>
                  <a:schemeClr val="tx1"/>
                </a:solidFill>
                <a:latin typeface="Times New Roman" pitchFamily="18" charset="0"/>
                <a:cs typeface="Times New Roman" pitchFamily="18" charset="0"/>
              </a:rPr>
              <a:t>Câu 2</a:t>
            </a:r>
            <a:r>
              <a:rPr lang="en-US" sz="280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latin typeface="Times New Roman" pitchFamily="18" charset="0"/>
                <a:cs typeface="Times New Roman" pitchFamily="18" charset="0"/>
              </a:rPr>
              <a:t>Mạc Đĩnh Chi đã nỗ lực để thi đỗ Trạng nguyên</a:t>
            </a:r>
            <a:r>
              <a:rPr lang="en-US" sz="2000" i="1">
                <a:solidFill>
                  <a:srgbClr val="000000"/>
                </a:solidFill>
                <a:latin typeface="Times New Roman" panose="02020603050405020304" pitchFamily="18" charset="0"/>
              </a:rPr>
              <a:t>: Tranh thủ ghé qua lớp học ở gần nhà, đứng ngoài cửa nghe thầy giảng, ngày nhặt củi tối về cậu lại lo ôn luyện, học bài, bắt đom đóm bỏ vào vỏ trứng lấy ánh sáng để học, dùng lá để tập viết</a:t>
            </a:r>
            <a:r>
              <a:rPr lang="en-US" sz="2000" i="1">
                <a:solidFill>
                  <a:srgbClr val="000000"/>
                </a:solidFill>
                <a:latin typeface="Times New Roman" panose="02020603050405020304" pitchFamily="18" charset="0"/>
                <a:ea typeface="Times New Roman" panose="02020603050405020304" pitchFamily="18" charset="0"/>
              </a:rPr>
              <a:t>.</a:t>
            </a:r>
            <a:endParaRPr lang="en-US" sz="2000" i="1" dirty="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ea typeface="Times New Roman" panose="02020603050405020304" pitchFamily="18" charset="0"/>
              </a:rPr>
              <a:t>Siêng năng, kiên trì là đức tính của con người biểu hiện ở sự cần cù, tự giác, miệt mài, làm việc thường xuyên và đều đặn.</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a:t>- Siêng năng là tính cách làm việc tự giác, cần cù, chịu khó, thường xuyên của con người.</a:t>
            </a:r>
            <a:endParaRPr lang="en-US"/>
          </a:p>
          <a:p>
            <a:pPr>
              <a:buNone/>
            </a:pPr>
            <a:r>
              <a:rPr lang="en-US" i="1"/>
              <a:t>- Kiên trì là tính cách làm việc tự giác, miệt mài, quyết tâm, bền bỉ đến cùng dù gặp khó khăn, trở ngại của con người.</a:t>
            </a:r>
            <a:endParaRPr lang="en-US"/>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7019</TotalTime>
  <Words>1727</Words>
  <Application>Microsoft Office PowerPoint</Application>
  <PresentationFormat>Widescreen</PresentationFormat>
  <Paragraphs>140</Paragraphs>
  <Slides>28</Slides>
  <Notes>6</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28</vt:i4>
      </vt:variant>
    </vt:vector>
  </HeadingPairs>
  <TitlesOfParts>
    <vt:vector size="42" baseType="lpstr">
      <vt:lpstr>微软雅黑</vt:lpstr>
      <vt:lpstr>#9Slide05 Israquella</vt:lpstr>
      <vt:lpstr>Arial</vt:lpstr>
      <vt:lpstr>Calibri</vt:lpstr>
      <vt:lpstr>Calibri Light</vt:lpstr>
      <vt:lpstr>Cambria</vt:lpstr>
      <vt:lpstr>Courier New</vt:lpstr>
      <vt:lpstr>SVN-Vanilla Daisy Pro</vt:lpstr>
      <vt:lpstr>Symbol</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213</cp:revision>
  <dcterms:created xsi:type="dcterms:W3CDTF">2021-06-28T15:32:15Z</dcterms:created>
  <dcterms:modified xsi:type="dcterms:W3CDTF">2024-10-19T02:49:38Z</dcterms:modified>
</cp:coreProperties>
</file>