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5" r:id="rId4"/>
    <p:sldId id="259" r:id="rId5"/>
    <p:sldId id="262" r:id="rId6"/>
    <p:sldId id="260" r:id="rId7"/>
    <p:sldId id="261" r:id="rId8"/>
    <p:sldId id="263" r:id="rId9"/>
    <p:sldId id="264" r:id="rId10"/>
    <p:sldId id="274" r:id="rId11"/>
    <p:sldId id="265" r:id="rId12"/>
    <p:sldId id="266" r:id="rId13"/>
    <p:sldId id="268" r:id="rId14"/>
    <p:sldId id="272" r:id="rId15"/>
    <p:sldId id="269" r:id="rId16"/>
    <p:sldId id="273" r:id="rId17"/>
    <p:sldId id="270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58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4F893-3E4A-49EC-A1DF-A74CF55EB08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E2D74-6E53-4112-9E4B-ABCC200C1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Desktop\TI&#7870;T%2014.NT%207\NH&#7840;C%20R&#7914;NG.mp4" TargetMode="Externa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4.svg"/><Relationship Id="rId5" Type="http://schemas.openxmlformats.org/officeDocument/2006/relationships/image" Target="../media/image38.sv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image" Target="../media/image2.sv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Desktop\TI&#7870;T%2014.NT%207\G&#245;%20&#273;&#7879;m.%20V&#236;%20cu&#7897;c%20s&#7889;ng%20t&#432;&#417;i%20&#273;&#7865;p%20(online-video-cutter.com).mp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.svg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2.svg"/><Relationship Id="rId7" Type="http://schemas.openxmlformats.org/officeDocument/2006/relationships/image" Target="../media/image23.svg"/><Relationship Id="rId12" Type="http://schemas.openxmlformats.org/officeDocument/2006/relationships/image" Target="../media/image3.png"/><Relationship Id="rId17" Type="http://schemas.openxmlformats.org/officeDocument/2006/relationships/image" Target="../media/image48.svg"/><Relationship Id="rId2" Type="http://schemas.openxmlformats.org/officeDocument/2006/relationships/audio" Target="../media/media1.mp3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46.svg"/><Relationship Id="rId24" Type="http://schemas.openxmlformats.org/officeDocument/2006/relationships/image" Target="../media/image16.png"/><Relationship Id="rId5" Type="http://schemas.openxmlformats.org/officeDocument/2006/relationships/image" Target="../media/image44.svg"/><Relationship Id="rId15" Type="http://schemas.openxmlformats.org/officeDocument/2006/relationships/image" Target="../media/image40.svg"/><Relationship Id="rId23" Type="http://schemas.openxmlformats.org/officeDocument/2006/relationships/image" Target="../media/image54.svg"/><Relationship Id="rId10" Type="http://schemas.openxmlformats.org/officeDocument/2006/relationships/image" Target="../media/image45.png"/><Relationship Id="rId19" Type="http://schemas.openxmlformats.org/officeDocument/2006/relationships/image" Target="../media/image50.svg"/><Relationship Id="rId4" Type="http://schemas.openxmlformats.org/officeDocument/2006/relationships/image" Target="../media/image43.png"/><Relationship Id="rId9" Type="http://schemas.openxmlformats.org/officeDocument/2006/relationships/image" Target="../media/image21.svg"/><Relationship Id="rId14" Type="http://schemas.openxmlformats.org/officeDocument/2006/relationships/image" Target="../media/image39.png"/><Relationship Id="rId2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Desktop\TI&#7870;T%2014.NT%207\Beat.%20V&#236;%20cu&#7897;c%20s&#7889;ng%20t&#432;&#417;i%20&#273;&#7865;p.%20(online-video-cutter.com)%20(1).mp4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svg"/><Relationship Id="rId7" Type="http://schemas.openxmlformats.org/officeDocument/2006/relationships/image" Target="../media/image10.svg"/><Relationship Id="rId12" Type="http://schemas.openxmlformats.org/officeDocument/2006/relationships/image" Target="../media/image5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5" Type="http://schemas.openxmlformats.org/officeDocument/2006/relationships/image" Target="../media/image57.svg"/><Relationship Id="rId10" Type="http://schemas.openxmlformats.org/officeDocument/2006/relationships/image" Target="../media/image11.png"/><Relationship Id="rId4" Type="http://schemas.openxmlformats.org/officeDocument/2006/relationships/image" Target="../media/image56.png"/><Relationship Id="rId9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1.png"/><Relationship Id="rId3" Type="http://schemas.openxmlformats.org/officeDocument/2006/relationships/image" Target="../media/image38.svg"/><Relationship Id="rId7" Type="http://schemas.openxmlformats.org/officeDocument/2006/relationships/image" Target="../media/image31.png"/><Relationship Id="rId12" Type="http://schemas.openxmlformats.org/officeDocument/2006/relationships/image" Target="../media/image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3.png"/><Relationship Id="rId5" Type="http://schemas.openxmlformats.org/officeDocument/2006/relationships/image" Target="../media/image33.png"/><Relationship Id="rId10" Type="http://schemas.openxmlformats.org/officeDocument/2006/relationships/image" Target="../media/image46.svg"/><Relationship Id="rId4" Type="http://schemas.openxmlformats.org/officeDocument/2006/relationships/image" Target="../media/image58.png"/><Relationship Id="rId9" Type="http://schemas.openxmlformats.org/officeDocument/2006/relationships/image" Target="../media/image45.png"/><Relationship Id="rId1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1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14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istrator\Desktop\TI&#7870;T%2014.NT%207\Beat.%20V&#236;%20cu&#7897;c%20s&#7889;ng%20t&#432;&#417;i%20&#273;&#7865;p.%20(online-video-cutter.com)%20(1)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4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audio" Target="file:///C:\Users\Administrator\Desktop\TI&#7870;T%2014.NT%207\La%20Xanh%20-%20Tam%20Ca%20Ao%20Trang.mp3" TargetMode="External"/><Relationship Id="rId7" Type="http://schemas.openxmlformats.org/officeDocument/2006/relationships/image" Target="../media/image21.sv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file:///C:\Users\Administrator\Desktop\TI&#7870;T%2014.NT%207\Mua%20Lua%20Chin%20-%20Ai%20Xuan.mp3" TargetMode="External"/><Relationship Id="rId9" Type="http://schemas.openxmlformats.org/officeDocument/2006/relationships/image" Target="../media/image23.sv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43900" y="-234728"/>
            <a:ext cx="1244198" cy="11197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4800" y="593968"/>
            <a:ext cx="1244198" cy="11197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006537">
            <a:off x="881462" y="3117124"/>
            <a:ext cx="326959" cy="4979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8060709" y="3214385"/>
            <a:ext cx="326959" cy="4979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0037" y="31659"/>
            <a:ext cx="1001664" cy="1335551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C93818F6-8670-57B5-AB15-12DDA12E90AE}"/>
              </a:ext>
            </a:extLst>
          </p:cNvPr>
          <p:cNvSpPr txBox="1"/>
          <p:nvPr/>
        </p:nvSpPr>
        <p:spPr>
          <a:xfrm>
            <a:off x="766544" y="354190"/>
            <a:ext cx="7724255" cy="561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THẦY CÔ VỀ DỰ GIỜ TIẾT ÂM NHẠC LỚP 7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Vân Anh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7B</a:t>
            </a:r>
          </a:p>
          <a:p>
            <a:pPr algn="ctr">
              <a:lnSpc>
                <a:spcPct val="150000"/>
              </a:lnSpc>
            </a:pPr>
            <a:endParaRPr lang="en-US" sz="4000" b="1" dirty="0">
              <a:solidFill>
                <a:srgbClr val="2E455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2E455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000" b="1" dirty="0">
              <a:solidFill>
                <a:srgbClr val="2E455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8EF06E6F-9247-7C50-BD8A-AAFD8F5AD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2128" y="3606039"/>
            <a:ext cx="9196128" cy="344854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10726" y="5757360"/>
            <a:ext cx="4214225" cy="44741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06559" y="-3544030"/>
            <a:ext cx="4214225" cy="44741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322020" y="5664200"/>
            <a:ext cx="981491" cy="1454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DAF200-B18F-863A-E252-5C2C832D22A6}"/>
              </a:ext>
            </a:extLst>
          </p:cNvPr>
          <p:cNvSpPr txBox="1"/>
          <p:nvPr/>
        </p:nvSpPr>
        <p:spPr>
          <a:xfrm>
            <a:off x="1149473" y="691920"/>
            <a:ext cx="7461127" cy="513371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3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F85F15F5-9AEC-E9F4-8A0F-0A796F9B9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179925" y="-192886"/>
            <a:ext cx="1018125" cy="1508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664D95-82B2-B7DD-D17E-6A2ED16C3312}"/>
              </a:ext>
            </a:extLst>
          </p:cNvPr>
          <p:cNvSpPr txBox="1"/>
          <p:nvPr/>
        </p:nvSpPr>
        <p:spPr>
          <a:xfrm>
            <a:off x="341838" y="1894231"/>
            <a:ext cx="8268762" cy="2267697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endParaRPr lang="en-US" sz="2400" b="1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0040" indent="-320040"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vi-VN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 điệu bài hát như thế nào?</a:t>
            </a:r>
          </a:p>
          <a:p>
            <a:pPr marL="320040" indent="-320040"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marL="320040" indent="-320040"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vi-VN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610726" y="5757360"/>
            <a:ext cx="4214225" cy="44741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06559" y="-3544030"/>
            <a:ext cx="4214225" cy="44741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322020" y="5664200"/>
            <a:ext cx="981491" cy="1454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DAF200-B18F-863A-E252-5C2C832D22A6}"/>
              </a:ext>
            </a:extLst>
          </p:cNvPr>
          <p:cNvSpPr txBox="1"/>
          <p:nvPr/>
        </p:nvSpPr>
        <p:spPr>
          <a:xfrm>
            <a:off x="1149473" y="691920"/>
            <a:ext cx="7461127" cy="513371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endParaRPr lang="en-US" sz="3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F85F15F5-9AEC-E9F4-8A0F-0A796F9B9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 flipH="1">
            <a:off x="-179925" y="-192886"/>
            <a:ext cx="1018125" cy="1508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664D95-82B2-B7DD-D17E-6A2ED16C3312}"/>
              </a:ext>
            </a:extLst>
          </p:cNvPr>
          <p:cNvSpPr txBox="1"/>
          <p:nvPr/>
        </p:nvSpPr>
        <p:spPr>
          <a:xfrm>
            <a:off x="341838" y="1894231"/>
            <a:ext cx="8268762" cy="537224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>
              <a:lnSpc>
                <a:spcPct val="150000"/>
              </a:lnSpc>
            </a:pPr>
            <a:endParaRPr lang="vi-VN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NHẠC RỪ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914400" y="1447800"/>
            <a:ext cx="7467600" cy="487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10726" y="5757360"/>
            <a:ext cx="4214225" cy="44741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506559" y="-3544030"/>
            <a:ext cx="4214225" cy="44741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322020" y="5664200"/>
            <a:ext cx="981491" cy="14540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179925" y="-192886"/>
            <a:ext cx="1018125" cy="1508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67C2C8-61B8-3FBD-C091-F5114086DAFC}"/>
              </a:ext>
            </a:extLst>
          </p:cNvPr>
          <p:cNvSpPr txBox="1"/>
          <p:nvPr/>
        </p:nvSpPr>
        <p:spPr>
          <a:xfrm>
            <a:off x="647700" y="939451"/>
            <a:ext cx="4214225" cy="4668354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marL="320040" indent="-32004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 sĩ Hoàng Việt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0040" indent="-32004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 tác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1953.</a:t>
            </a:r>
          </a:p>
          <a:p>
            <a:pPr marL="320040" indent="-32004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iai điệu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nhịp nhàng, trong sáng, viết ở nhịp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3/4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lời ca giàu hình ảnh và nhạc điệu. </a:t>
            </a:r>
          </a:p>
          <a:p>
            <a:pPr marL="320040" indent="-32004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ca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khúc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khắc hoạ một bức tranh sinh động về thiên nhiên miền Đông Nam Bộ và hình ảnh người chiến sĩ lạc quan yêu đời.</a:t>
            </a:r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58CD72D0-E43C-7677-F419-13793AF280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4815" r="4152" b="8519"/>
          <a:stretch/>
        </p:blipFill>
        <p:spPr>
          <a:xfrm>
            <a:off x="5202385" y="355854"/>
            <a:ext cx="3411286" cy="61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44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54CD1A3E-A0C3-6DA5-0B86-F2E7659B8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769" y="2511062"/>
            <a:ext cx="9196058" cy="43630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8416" y="-548312"/>
            <a:ext cx="1851170" cy="24682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79256" y="47458"/>
            <a:ext cx="969514" cy="8725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74487" y="870"/>
            <a:ext cx="969514" cy="8725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291370">
            <a:off x="7937824" y="140550"/>
            <a:ext cx="326959" cy="497907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F8AF3B4-004A-B65B-EC8B-66D12AA59B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4650689"/>
            <a:ext cx="1371600" cy="22336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499C04-A5C7-BD51-44B2-5FBD1EC74C94}"/>
              </a:ext>
            </a:extLst>
          </p:cNvPr>
          <p:cNvSpPr txBox="1"/>
          <p:nvPr/>
        </p:nvSpPr>
        <p:spPr>
          <a:xfrm>
            <a:off x="1676400" y="588789"/>
            <a:ext cx="54864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b="1" dirty="0">
                <a:solidFill>
                  <a:srgbClr val="8C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II.ÔN BÀI HÁT: </a:t>
            </a:r>
            <a:r>
              <a:rPr lang="en-US" sz="2000" b="1" i="1" dirty="0">
                <a:solidFill>
                  <a:srgbClr val="8CA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 CUỘC SỐNG TƯƠI ĐẸP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6C6D94-01AA-2906-3C85-38F9B5B26096}"/>
              </a:ext>
            </a:extLst>
          </p:cNvPr>
          <p:cNvSpPr txBox="1"/>
          <p:nvPr/>
        </p:nvSpPr>
        <p:spPr>
          <a:xfrm>
            <a:off x="1295400" y="1368700"/>
            <a:ext cx="6705599" cy="513371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  <a:spcBef>
                <a:spcPts val="336"/>
              </a:spcBef>
              <a:spcAft>
                <a:spcPts val="56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gõ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đệm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en-US" sz="2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 descr="Diagram, schematic&#10;&#10;Description automatically generated">
            <a:extLst>
              <a:ext uri="{FF2B5EF4-FFF2-40B4-BE49-F238E27FC236}">
                <a16:creationId xmlns:a16="http://schemas.microsoft.com/office/drawing/2014/main" id="{2D84269C-B275-891B-EDD0-41B6724828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77" y="2667000"/>
            <a:ext cx="5317246" cy="3775224"/>
          </a:xfrm>
          <a:prstGeom prst="rect">
            <a:avLst/>
          </a:prstGeom>
        </p:spPr>
      </p:pic>
      <p:pic>
        <p:nvPicPr>
          <p:cNvPr id="19" name="Vì Cuộc Sống Tươi Đẹp  karaoke LỚP 7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49914C03-4448-959A-465F-87CA816C9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235620" y="5634746"/>
            <a:ext cx="960438" cy="12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62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36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õ đệm. Vì cuộc sống tươi đẹp (online-video-cutter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5800" y="838200"/>
            <a:ext cx="77724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>
            <a:extLst>
              <a:ext uri="{FF2B5EF4-FFF2-40B4-BE49-F238E27FC236}">
                <a16:creationId xmlns:a16="http://schemas.microsoft.com/office/drawing/2014/main" id="{D53B1435-C77D-825A-3083-2AD12B944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769" y="2511062"/>
            <a:ext cx="9196058" cy="43630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60204">
            <a:off x="6069389" y="-3378413"/>
            <a:ext cx="3821482" cy="4057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7948801" y="-247353"/>
            <a:ext cx="1306489" cy="19355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690228" y="-1366612"/>
            <a:ext cx="4214225" cy="44741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7814">
            <a:off x="5149696" y="6185995"/>
            <a:ext cx="4214225" cy="44741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55340"/>
          <a:stretch>
            <a:fillRect/>
          </a:stretch>
        </p:blipFill>
        <p:spPr>
          <a:xfrm rot="-1700983">
            <a:off x="773568" y="864532"/>
            <a:ext cx="885334" cy="2721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829571" flipV="1">
            <a:off x="7964266" y="6064811"/>
            <a:ext cx="326959" cy="49790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4D9E22B3-BA72-2F1C-ABE3-8D2EED4CDC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0" y="4650689"/>
            <a:ext cx="1371600" cy="2233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BD512F-E56D-9D6C-5977-286E44A80F87}"/>
              </a:ext>
            </a:extLst>
          </p:cNvPr>
          <p:cNvSpPr txBox="1"/>
          <p:nvPr/>
        </p:nvSpPr>
        <p:spPr>
          <a:xfrm>
            <a:off x="838200" y="708041"/>
            <a:ext cx="7543800" cy="559537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>
              <a:lnSpc>
                <a:spcPct val="150000"/>
              </a:lnSpc>
              <a:spcBef>
                <a:spcPts val="336"/>
              </a:spcBef>
              <a:spcAft>
                <a:spcPts val="560"/>
              </a:spcAft>
            </a:pP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2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2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tươi</a:t>
            </a:r>
            <a:r>
              <a:rPr lang="en-US" sz="2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2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endParaRPr lang="en-US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7">
            <a:extLst>
              <a:ext uri="{FF2B5EF4-FFF2-40B4-BE49-F238E27FC236}">
                <a16:creationId xmlns:a16="http://schemas.microsoft.com/office/drawing/2014/main" id="{BEB5953F-5511-3D1A-B7C4-4FFDB9C2BB60}"/>
              </a:ext>
            </a:extLst>
          </p:cNvPr>
          <p:cNvGrpSpPr/>
          <p:nvPr/>
        </p:nvGrpSpPr>
        <p:grpSpPr>
          <a:xfrm>
            <a:off x="397022" y="1634572"/>
            <a:ext cx="2743200" cy="3588857"/>
            <a:chOff x="565347" y="2043923"/>
            <a:chExt cx="5486400" cy="5383285"/>
          </a:xfrm>
        </p:grpSpPr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27886F3F-9F55-E658-DBF8-7455E20B62DB}"/>
                </a:ext>
              </a:extLst>
            </p:cNvPr>
            <p:cNvGrpSpPr/>
            <p:nvPr/>
          </p:nvGrpSpPr>
          <p:grpSpPr>
            <a:xfrm>
              <a:off x="565347" y="2043923"/>
              <a:ext cx="5486400" cy="5383285"/>
              <a:chOff x="565347" y="2043923"/>
              <a:chExt cx="5486400" cy="538328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D18FD29-A373-9B20-6C5E-7233FFAFF9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5347" y="2274842"/>
                <a:ext cx="5486400" cy="5152366"/>
              </a:xfrm>
              <a:prstGeom prst="rect">
                <a:avLst/>
              </a:prstGeom>
            </p:spPr>
          </p:pic>
          <p:pic>
            <p:nvPicPr>
              <p:cNvPr id="10" name="Picture 12">
                <a:extLst>
                  <a:ext uri="{FF2B5EF4-FFF2-40B4-BE49-F238E27FC236}">
                    <a16:creationId xmlns:a16="http://schemas.microsoft.com/office/drawing/2014/main" id="{BE3DD592-40A2-04D6-24E2-27A7CC7E7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76353" y="2043923"/>
                <a:ext cx="2458579" cy="1148827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A4F89E-BA09-E58C-D804-07756B30BB56}"/>
                </a:ext>
              </a:extLst>
            </p:cNvPr>
            <p:cNvSpPr txBox="1"/>
            <p:nvPr/>
          </p:nvSpPr>
          <p:spPr>
            <a:xfrm>
              <a:off x="719347" y="3391346"/>
              <a:ext cx="4970806" cy="3100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560"/>
                </a:spcAft>
              </a:pPr>
              <a:r>
                <a:rPr lang="en-US" sz="2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 </a:t>
              </a:r>
            </a:p>
            <a:p>
              <a:pPr algn="ctr">
                <a:lnSpc>
                  <a:spcPct val="150000"/>
                </a:lnSpc>
                <a:spcAft>
                  <a:spcPts val="560"/>
                </a:spcAft>
              </a:pP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2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Vì</a:t>
              </a:r>
              <a:r>
                <a:rPr lang="en-US" sz="2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cuộc</a:t>
              </a:r>
              <a:r>
                <a:rPr lang="en-US" sz="2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tươi</a:t>
              </a:r>
              <a:r>
                <a:rPr lang="en-US" sz="2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endParaRPr lang="en-US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21">
            <a:extLst>
              <a:ext uri="{FF2B5EF4-FFF2-40B4-BE49-F238E27FC236}">
                <a16:creationId xmlns:a16="http://schemas.microsoft.com/office/drawing/2014/main" id="{2F1DC2B7-574E-E7F6-5B0B-7317300320ED}"/>
              </a:ext>
            </a:extLst>
          </p:cNvPr>
          <p:cNvGrpSpPr/>
          <p:nvPr/>
        </p:nvGrpSpPr>
        <p:grpSpPr>
          <a:xfrm>
            <a:off x="3140222" y="2933233"/>
            <a:ext cx="2743200" cy="3434911"/>
            <a:chOff x="6280444" y="4399850"/>
            <a:chExt cx="5486400" cy="5152366"/>
          </a:xfrm>
        </p:grpSpPr>
        <p:grpSp>
          <p:nvGrpSpPr>
            <p:cNvPr id="18" name="Group 19">
              <a:extLst>
                <a:ext uri="{FF2B5EF4-FFF2-40B4-BE49-F238E27FC236}">
                  <a16:creationId xmlns:a16="http://schemas.microsoft.com/office/drawing/2014/main" id="{4E570534-44E5-1636-7C93-8D590B8BB07A}"/>
                </a:ext>
              </a:extLst>
            </p:cNvPr>
            <p:cNvGrpSpPr/>
            <p:nvPr/>
          </p:nvGrpSpPr>
          <p:grpSpPr>
            <a:xfrm>
              <a:off x="6280444" y="4399850"/>
              <a:ext cx="5486400" cy="5152366"/>
              <a:chOff x="6280444" y="4399850"/>
              <a:chExt cx="5486400" cy="5152366"/>
            </a:xfrm>
          </p:grpSpPr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id="{3AB7CA52-9E61-5577-4AE7-33FBB3BFB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280444" y="4399850"/>
                <a:ext cx="5486400" cy="5152366"/>
              </a:xfrm>
              <a:prstGeom prst="rect">
                <a:avLst/>
              </a:prstGeom>
            </p:spPr>
          </p:pic>
          <p:pic>
            <p:nvPicPr>
              <p:cNvPr id="19" name="Picture 10">
                <a:extLst>
                  <a:ext uri="{FF2B5EF4-FFF2-40B4-BE49-F238E27FC236}">
                    <a16:creationId xmlns:a16="http://schemas.microsoft.com/office/drawing/2014/main" id="{725AE4A7-0659-B6B6-5AB8-63BCA0B8C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879226" y="7814527"/>
                <a:ext cx="2836308" cy="1361428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77B0E8-31E6-66D0-26E1-F33552740234}"/>
                </a:ext>
              </a:extLst>
            </p:cNvPr>
            <p:cNvSpPr txBox="1"/>
            <p:nvPr/>
          </p:nvSpPr>
          <p:spPr>
            <a:xfrm>
              <a:off x="6997314" y="5143500"/>
              <a:ext cx="3977360" cy="24083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560"/>
                </a:spcAft>
              </a:pPr>
              <a:r>
                <a:rPr lang="en-US" sz="2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2: </a:t>
              </a:r>
            </a:p>
            <a:p>
              <a:pPr algn="ctr">
                <a:lnSpc>
                  <a:spcPct val="150000"/>
                </a:lnSpc>
                <a:spcAft>
                  <a:spcPts val="560"/>
                </a:spcAft>
              </a:pP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Gõ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đệm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trống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nhỏ</a:t>
              </a:r>
              <a:endParaRPr lang="en-US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25">
            <a:extLst>
              <a:ext uri="{FF2B5EF4-FFF2-40B4-BE49-F238E27FC236}">
                <a16:creationId xmlns:a16="http://schemas.microsoft.com/office/drawing/2014/main" id="{912576A8-6EC7-AB3E-62F0-15BDA010BC98}"/>
              </a:ext>
            </a:extLst>
          </p:cNvPr>
          <p:cNvGrpSpPr/>
          <p:nvPr/>
        </p:nvGrpSpPr>
        <p:grpSpPr>
          <a:xfrm>
            <a:off x="5605436" y="1523933"/>
            <a:ext cx="3255891" cy="3434911"/>
            <a:chOff x="11434499" y="2287667"/>
            <a:chExt cx="6511781" cy="5152366"/>
          </a:xfrm>
        </p:grpSpPr>
        <p:grpSp>
          <p:nvGrpSpPr>
            <p:cNvPr id="22" name="Group 24">
              <a:extLst>
                <a:ext uri="{FF2B5EF4-FFF2-40B4-BE49-F238E27FC236}">
                  <a16:creationId xmlns:a16="http://schemas.microsoft.com/office/drawing/2014/main" id="{7D4F8FB6-002E-5E5D-A983-6DF8179FBB3F}"/>
                </a:ext>
              </a:extLst>
            </p:cNvPr>
            <p:cNvGrpSpPr/>
            <p:nvPr/>
          </p:nvGrpSpPr>
          <p:grpSpPr>
            <a:xfrm>
              <a:off x="11434499" y="2287667"/>
              <a:ext cx="6511781" cy="5152366"/>
              <a:chOff x="11434499" y="2287667"/>
              <a:chExt cx="6511781" cy="5152366"/>
            </a:xfrm>
          </p:grpSpPr>
          <p:pic>
            <p:nvPicPr>
              <p:cNvPr id="16" name="Picture 6">
                <a:extLst>
                  <a:ext uri="{FF2B5EF4-FFF2-40B4-BE49-F238E27FC236}">
                    <a16:creationId xmlns:a16="http://schemas.microsoft.com/office/drawing/2014/main" id="{7525A0E6-177E-199F-7CBB-6158A5B8C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459880" y="2287667"/>
                <a:ext cx="5486400" cy="5152366"/>
              </a:xfrm>
              <a:prstGeom prst="rect">
                <a:avLst/>
              </a:prstGeom>
            </p:spPr>
          </p:pic>
          <p:pic>
            <p:nvPicPr>
              <p:cNvPr id="24" name="Picture 18">
                <a:extLst>
                  <a:ext uri="{FF2B5EF4-FFF2-40B4-BE49-F238E27FC236}">
                    <a16:creationId xmlns:a16="http://schemas.microsoft.com/office/drawing/2014/main" id="{3C21ACA6-3CBF-A8A9-ADA6-93C61A465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34499" y="2505118"/>
                <a:ext cx="2272117" cy="3025822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9B6CAC-1C77-F7FA-6056-86F1FED8BF85}"/>
                </a:ext>
              </a:extLst>
            </p:cNvPr>
            <p:cNvSpPr txBox="1"/>
            <p:nvPr/>
          </p:nvSpPr>
          <p:spPr>
            <a:xfrm>
              <a:off x="13189123" y="3230955"/>
              <a:ext cx="3977359" cy="24083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560"/>
                </a:spcAft>
              </a:pPr>
              <a:r>
                <a:rPr lang="en-US" sz="20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3: </a:t>
              </a:r>
            </a:p>
            <a:p>
              <a:pPr algn="ctr">
                <a:lnSpc>
                  <a:spcPct val="150000"/>
                </a:lnSpc>
                <a:spcAft>
                  <a:spcPts val="560"/>
                </a:spcAft>
              </a:pP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Gõ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đệm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tem-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bơ</a:t>
              </a:r>
              <a:r>
                <a:rPr lang="en-US" sz="2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lang="en-US" sz="2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rin</a:t>
              </a:r>
              <a:endParaRPr lang="en-US" sz="1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Vì Cuộc Sống Tươi Đẹp  karaoke LỚP 7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B052043C-6BDA-43F8-27ED-C638764B8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235620" y="5634746"/>
            <a:ext cx="960438" cy="12805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t. Vì cuộc sống tươi đẹp. (online-video-cutter.com)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838200"/>
            <a:ext cx="74676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236D69A4-2CA8-1CA3-6FDD-D3B90770B3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769" y="2511062"/>
            <a:ext cx="9196058" cy="43630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450" y="5105838"/>
            <a:ext cx="582212" cy="17498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317205" y="4800600"/>
            <a:ext cx="838858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51877" y="1048482"/>
            <a:ext cx="969514" cy="8725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2219" y="1048482"/>
            <a:ext cx="969514" cy="8725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27102" y="5763610"/>
            <a:ext cx="823523" cy="12495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899184" y="-87265"/>
            <a:ext cx="823523" cy="1249537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CF1031FE-B36C-3F7D-2C21-0E7B84D377E4}"/>
              </a:ext>
            </a:extLst>
          </p:cNvPr>
          <p:cNvSpPr txBox="1"/>
          <p:nvPr/>
        </p:nvSpPr>
        <p:spPr>
          <a:xfrm>
            <a:off x="2259208" y="942684"/>
            <a:ext cx="462558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479306-85E3-1060-615F-3B9BAA53D358}"/>
              </a:ext>
            </a:extLst>
          </p:cNvPr>
          <p:cNvGrpSpPr/>
          <p:nvPr/>
        </p:nvGrpSpPr>
        <p:grpSpPr>
          <a:xfrm>
            <a:off x="442538" y="2200424"/>
            <a:ext cx="4035775" cy="3515665"/>
            <a:chOff x="691450" y="3837681"/>
            <a:chExt cx="8071550" cy="52734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DC0B25-7078-F387-C1DC-5EC6B8F14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1450" y="3837681"/>
              <a:ext cx="8071550" cy="52734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A5A02E-C5DA-42A5-3F1D-C63627403C86}"/>
                </a:ext>
              </a:extLst>
            </p:cNvPr>
            <p:cNvSpPr txBox="1"/>
            <p:nvPr/>
          </p:nvSpPr>
          <p:spPr>
            <a:xfrm>
              <a:off x="1062480" y="4676661"/>
              <a:ext cx="7157150" cy="318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2200" dirty="0">
                  <a:latin typeface="Arial" panose="020B0604020202020204" pitchFamily="34" charset="0"/>
                  <a:cs typeface="Arial" panose="020B0604020202020204" pitchFamily="34" charset="0"/>
                </a:rPr>
                <a:t>hia sẻ hiểu biết của mình về nhạc sĩ Hoàng Việt và ca khúc Nhạc rừng với bạn bè và người thân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B1AB3261-893D-D50D-EDB7-E6E13EA1B39C}"/>
              </a:ext>
            </a:extLst>
          </p:cNvPr>
          <p:cNvGrpSpPr/>
          <p:nvPr/>
        </p:nvGrpSpPr>
        <p:grpSpPr>
          <a:xfrm>
            <a:off x="4700859" y="2200423"/>
            <a:ext cx="4035775" cy="3515665"/>
            <a:chOff x="691450" y="3837681"/>
            <a:chExt cx="8071550" cy="527349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4005201-5DE1-F941-882B-FEC55E36F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1450" y="3837681"/>
              <a:ext cx="8071550" cy="527349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BFA084-FBB9-35E1-6058-9B1D84BC9BFA}"/>
                </a:ext>
              </a:extLst>
            </p:cNvPr>
            <p:cNvSpPr txBox="1"/>
            <p:nvPr/>
          </p:nvSpPr>
          <p:spPr>
            <a:xfrm>
              <a:off x="1203800" y="4214997"/>
              <a:ext cx="7157150" cy="4708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2200" dirty="0">
                  <a:latin typeface="Arial" panose="020B0604020202020204" pitchFamily="34" charset="0"/>
                  <a:cs typeface="Arial" panose="020B0604020202020204" pitchFamily="34" charset="0"/>
                </a:rPr>
                <a:t>hể hiện bài hát </a:t>
              </a:r>
              <a:r>
                <a:rPr lang="vi-VN" sz="2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Vì cuộc sống tươi đẹp</a:t>
              </a:r>
              <a:r>
                <a:rPr lang="vi-VN" sz="2200" dirty="0">
                  <a:latin typeface="Arial" panose="020B0604020202020204" pitchFamily="34" charset="0"/>
                  <a:cs typeface="Arial" panose="020B0604020202020204" pitchFamily="34" charset="0"/>
                </a:rPr>
                <a:t> trong các hoạt động tuyên truyền bào vệ môi trường, trong các sinh hoạt văn nghệ ở cộng đồng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814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29A1D3DF-14A9-2D1D-973B-4B04B68646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769" y="2511062"/>
            <a:ext cx="9196058" cy="43630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D57F0E6-6676-BD4B-1003-1694BFA585BE}"/>
              </a:ext>
            </a:extLst>
          </p:cNvPr>
          <p:cNvGrpSpPr/>
          <p:nvPr/>
        </p:nvGrpSpPr>
        <p:grpSpPr>
          <a:xfrm>
            <a:off x="4664791" y="2195904"/>
            <a:ext cx="4164896" cy="3515665"/>
            <a:chOff x="691450" y="3837681"/>
            <a:chExt cx="5352752" cy="52734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EF06444-79C1-DB31-EF10-FA180B738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450" y="3837681"/>
              <a:ext cx="5352752" cy="52734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F26B05-735C-D0D5-7DB0-BB64C12FD288}"/>
                </a:ext>
              </a:extLst>
            </p:cNvPr>
            <p:cNvSpPr txBox="1"/>
            <p:nvPr/>
          </p:nvSpPr>
          <p:spPr>
            <a:xfrm>
              <a:off x="800722" y="4977619"/>
              <a:ext cx="5134208" cy="24237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200" dirty="0">
                  <a:latin typeface="Arial" panose="020B0604020202020204" pitchFamily="34" charset="0"/>
                  <a:cs typeface="Arial" panose="020B0604020202020204" pitchFamily="34" charset="0"/>
                </a:rPr>
                <a:t>Giới thiệu tranh vẽ hoặc nhạc cụ gõ làm từ vật liệu tái chế để bảo vệ môi trường</a:t>
              </a:r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8484" y="5225585"/>
            <a:ext cx="1306489" cy="19355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60204">
            <a:off x="6069389" y="-3378413"/>
            <a:ext cx="3821482" cy="4057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7948801" y="-247353"/>
            <a:ext cx="1306489" cy="19355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90228" y="-1366612"/>
            <a:ext cx="4214225" cy="44741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37814">
            <a:off x="5149696" y="6185995"/>
            <a:ext cx="4214225" cy="44741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5340"/>
          <a:stretch>
            <a:fillRect/>
          </a:stretch>
        </p:blipFill>
        <p:spPr>
          <a:xfrm rot="-1700983">
            <a:off x="773568" y="1659798"/>
            <a:ext cx="885334" cy="2721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6829571" flipV="1">
            <a:off x="7964266" y="6064811"/>
            <a:ext cx="326959" cy="497907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C8E03A70-DAE4-3984-CB20-A41E7E8E3017}"/>
              </a:ext>
            </a:extLst>
          </p:cNvPr>
          <p:cNvSpPr txBox="1"/>
          <p:nvPr/>
        </p:nvSpPr>
        <p:spPr>
          <a:xfrm>
            <a:off x="1948754" y="941285"/>
            <a:ext cx="524649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2E45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3A157-D6C7-E31B-0485-12318FF4BB21}"/>
              </a:ext>
            </a:extLst>
          </p:cNvPr>
          <p:cNvGrpSpPr/>
          <p:nvPr/>
        </p:nvGrpSpPr>
        <p:grpSpPr>
          <a:xfrm>
            <a:off x="314314" y="2209800"/>
            <a:ext cx="4213937" cy="3515665"/>
            <a:chOff x="628422" y="3837681"/>
            <a:chExt cx="5415780" cy="52734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015D5F2-CB47-3258-4839-213E95E0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450" y="3837681"/>
              <a:ext cx="5352752" cy="527349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FF7F30-A95F-3739-D885-C277F83717F0}"/>
                </a:ext>
              </a:extLst>
            </p:cNvPr>
            <p:cNvSpPr txBox="1"/>
            <p:nvPr/>
          </p:nvSpPr>
          <p:spPr>
            <a:xfrm>
              <a:off x="628422" y="4956774"/>
              <a:ext cx="5352752" cy="3185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Ô</a:t>
              </a:r>
              <a:r>
                <a:rPr lang="vi-VN" sz="2200" dirty="0">
                  <a:latin typeface="Arial" panose="020B0604020202020204" pitchFamily="34" charset="0"/>
                  <a:cs typeface="Arial" panose="020B0604020202020204" pitchFamily="34" charset="0"/>
                </a:rPr>
                <a:t>n luyện các nội dung đã học trong Chủ đề 2 để trình bày, biểu diễn vào phần Vận dụng – Sáng tạo</a:t>
              </a:r>
            </a:p>
          </p:txBody>
        </p:sp>
      </p:grpSp>
      <p:pic>
        <p:nvPicPr>
          <p:cNvPr id="23" name="Picture 6">
            <a:extLst>
              <a:ext uri="{FF2B5EF4-FFF2-40B4-BE49-F238E27FC236}">
                <a16:creationId xmlns:a16="http://schemas.microsoft.com/office/drawing/2014/main" id="{376D10BA-00DD-08FD-B317-B4679F0A48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637844" y="4779564"/>
            <a:ext cx="1682732" cy="20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82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317205" y="4800600"/>
            <a:ext cx="838858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51877" y="1048482"/>
            <a:ext cx="969514" cy="8725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2219" y="1048482"/>
            <a:ext cx="969514" cy="8725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4300" y="5809519"/>
            <a:ext cx="823523" cy="12495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99184" y="-87265"/>
            <a:ext cx="823523" cy="1249537"/>
          </a:xfrm>
          <a:prstGeom prst="rect">
            <a:avLst/>
          </a:prstGeom>
        </p:spPr>
      </p:pic>
      <p:grpSp>
        <p:nvGrpSpPr>
          <p:cNvPr id="8" name="Group 15">
            <a:extLst>
              <a:ext uri="{FF2B5EF4-FFF2-40B4-BE49-F238E27FC236}">
                <a16:creationId xmlns:a16="http://schemas.microsoft.com/office/drawing/2014/main" id="{336ECBF5-031E-05EE-4565-C1E6A976A483}"/>
              </a:ext>
            </a:extLst>
          </p:cNvPr>
          <p:cNvGrpSpPr/>
          <p:nvPr/>
        </p:nvGrpSpPr>
        <p:grpSpPr>
          <a:xfrm>
            <a:off x="2810924" y="379409"/>
            <a:ext cx="3586312" cy="1216615"/>
            <a:chOff x="5621848" y="569112"/>
            <a:chExt cx="7172624" cy="182492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453C28E-551F-5982-FAD9-FBCF480DE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21848" y="569112"/>
              <a:ext cx="6980525" cy="1824923"/>
            </a:xfrm>
            <a:prstGeom prst="rect">
              <a:avLst/>
            </a:prstGeom>
          </p:spPr>
        </p:pic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082BAC43-5343-E45B-CCE3-AF512EFB46E7}"/>
                </a:ext>
              </a:extLst>
            </p:cNvPr>
            <p:cNvSpPr txBox="1"/>
            <p:nvPr/>
          </p:nvSpPr>
          <p:spPr>
            <a:xfrm>
              <a:off x="5877726" y="911303"/>
              <a:ext cx="6916746" cy="7848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400" b="1" dirty="0">
                  <a:solidFill>
                    <a:srgbClr val="2E45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CFD972A-EEF2-DBD8-FC99-45CA9721E949}"/>
              </a:ext>
            </a:extLst>
          </p:cNvPr>
          <p:cNvSpPr txBox="1"/>
          <p:nvPr/>
        </p:nvSpPr>
        <p:spPr>
          <a:xfrm>
            <a:off x="990600" y="1828800"/>
            <a:ext cx="8001000" cy="698037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Hát kết hợp vận động bài hát </a:t>
            </a:r>
            <a:r>
              <a:rPr lang="nl-NL" sz="2800" b="1" i="1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“Vì cuộc sống tươi đẹp" 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E381B478-206A-1CD5-B3FA-3E7B7A8B74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752599" y="2819400"/>
            <a:ext cx="5685399" cy="3733800"/>
          </a:xfrm>
          <a:prstGeom prst="rect">
            <a:avLst/>
          </a:prstGeom>
        </p:spPr>
      </p:pic>
      <p:pic>
        <p:nvPicPr>
          <p:cNvPr id="7" name="Vì Cuộc Sống Tươi Đẹp  karaoke LỚP 7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3172E7FA-6BDE-0473-F710-E999B771A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5882217"/>
            <a:ext cx="731838" cy="97578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36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at. Vì cuộc sống tươi đẹp. (online-video-cutter.com)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2000" y="685800"/>
            <a:ext cx="7696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D627DAAA-FE98-CA09-A969-01D2E2CF3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9050" y="3275046"/>
            <a:ext cx="9163050" cy="35888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39361" y="269886"/>
            <a:ext cx="1244198" cy="11197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083" y="968290"/>
            <a:ext cx="936386" cy="8427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355392">
            <a:off x="8133142" y="2408910"/>
            <a:ext cx="326959" cy="4979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093039">
            <a:off x="461336" y="653848"/>
            <a:ext cx="326959" cy="4979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B54DC5-187D-5A41-6370-7569C547C7EA}"/>
              </a:ext>
            </a:extLst>
          </p:cNvPr>
          <p:cNvSpPr txBox="1"/>
          <p:nvPr/>
        </p:nvSpPr>
        <p:spPr>
          <a:xfrm>
            <a:off x="239566" y="127000"/>
            <a:ext cx="8664869" cy="3506498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ctr">
              <a:lnSpc>
                <a:spcPct val="150000"/>
              </a:lnSpc>
              <a:spcBef>
                <a:spcPts val="112"/>
              </a:spcBef>
            </a:pPr>
            <a:r>
              <a:rPr lang="vi-VN" sz="3700" b="1" dirty="0">
                <a:solidFill>
                  <a:srgbClr val="8CA8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</a:t>
            </a:r>
            <a:r>
              <a:rPr lang="en-US" sz="3700" b="1" dirty="0" err="1">
                <a:solidFill>
                  <a:srgbClr val="8CA8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iết</a:t>
            </a:r>
            <a:r>
              <a:rPr lang="vi-VN" sz="3700" b="1" dirty="0">
                <a:solidFill>
                  <a:srgbClr val="8CA8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00" b="1">
                <a:solidFill>
                  <a:srgbClr val="8CA8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14</a:t>
            </a:r>
            <a:r>
              <a:rPr lang="vi-VN" sz="3700" b="1">
                <a:solidFill>
                  <a:srgbClr val="8CA8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vi-VN" sz="3700" b="1" dirty="0">
              <a:solidFill>
                <a:srgbClr val="8CA8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12"/>
              </a:spcBef>
            </a:pPr>
            <a:r>
              <a:rPr lang="vi-VN" sz="3700" b="1" dirty="0">
                <a:solidFill>
                  <a:srgbClr val="8CA8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Thường thức âm nhạc: </a:t>
            </a:r>
            <a:endParaRPr lang="en-US" sz="3700" b="1" dirty="0">
              <a:solidFill>
                <a:srgbClr val="8CA8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12"/>
              </a:spcBef>
            </a:pPr>
            <a:r>
              <a:rPr lang="vi-VN" sz="3700" b="1" dirty="0">
                <a:solidFill>
                  <a:srgbClr val="8CA8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Nhạc sĩ Hoàng Việt và ca khúc Nhạc rừng</a:t>
            </a:r>
          </a:p>
          <a:p>
            <a:pPr algn="ctr">
              <a:lnSpc>
                <a:spcPct val="150000"/>
              </a:lnSpc>
              <a:spcBef>
                <a:spcPts val="112"/>
              </a:spcBef>
            </a:pPr>
            <a:r>
              <a:rPr lang="vi-VN" sz="3700" b="1" dirty="0">
                <a:solidFill>
                  <a:srgbClr val="8CA8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Ôn tập: Bài hát </a:t>
            </a:r>
            <a:r>
              <a:rPr lang="vi-VN" sz="3700" b="1" i="1" dirty="0">
                <a:solidFill>
                  <a:srgbClr val="8CA8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Vì cuộc sống tươi đẹp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8484" y="5225585"/>
            <a:ext cx="1306489" cy="19355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0228" y="-1366612"/>
            <a:ext cx="4214225" cy="44741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0702" y="6035972"/>
            <a:ext cx="4214225" cy="4474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91500" y="-482600"/>
            <a:ext cx="1063238" cy="1553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233AA1-A7E8-6D83-8A23-0B21DBFC64BF}"/>
              </a:ext>
            </a:extLst>
          </p:cNvPr>
          <p:cNvSpPr txBox="1"/>
          <p:nvPr/>
        </p:nvSpPr>
        <p:spPr>
          <a:xfrm>
            <a:off x="1644774" y="562662"/>
            <a:ext cx="5854453" cy="513371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marL="571500" indent="-571500" algn="ctr"/>
            <a:r>
              <a:rPr lang="en-US" sz="3000" b="1" dirty="0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NHẠC SĨ HOÀNG VIỆT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64405D-B27E-5B11-DDB7-EB0E25E1BD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1447800"/>
            <a:ext cx="3467100" cy="4736891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9"/>
          <a:stretch>
            <a:fillRect/>
          </a:stretch>
        </p:blipFill>
        <p:spPr>
          <a:xfrm>
            <a:off x="4800600" y="1447800"/>
            <a:ext cx="3733800" cy="4724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8484" y="5225585"/>
            <a:ext cx="1306489" cy="19355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0228" y="-1366612"/>
            <a:ext cx="4214225" cy="44741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0702" y="6035972"/>
            <a:ext cx="4214225" cy="4474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91500" y="-482600"/>
            <a:ext cx="1063238" cy="1553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233AA1-A7E8-6D83-8A23-0B21DBFC64BF}"/>
              </a:ext>
            </a:extLst>
          </p:cNvPr>
          <p:cNvSpPr txBox="1"/>
          <p:nvPr/>
        </p:nvSpPr>
        <p:spPr>
          <a:xfrm>
            <a:off x="1066800" y="562662"/>
            <a:ext cx="6432427" cy="975036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marL="571500" indent="-571500" algn="ctr"/>
            <a:r>
              <a:rPr lang="en-US" sz="3000" b="1" dirty="0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I.THƯỜNG THỨC ÂM NHẠC:</a:t>
            </a:r>
          </a:p>
          <a:p>
            <a:pPr marL="571500" indent="-571500" algn="ctr"/>
            <a:r>
              <a:rPr lang="en-US" sz="3000" b="1" dirty="0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   1.Tìm </a:t>
            </a:r>
            <a:r>
              <a:rPr lang="en-US" sz="3000" b="1" dirty="0" err="1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b="1" dirty="0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dirty="0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000" b="1" dirty="0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000" b="1" dirty="0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000" b="1" dirty="0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8CA8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000" b="1" dirty="0">
              <a:solidFill>
                <a:srgbClr val="8CA8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2DA723-3E1E-BE38-4E5A-7D9F445FE38C}"/>
              </a:ext>
            </a:extLst>
          </p:cNvPr>
          <p:cNvSpPr txBox="1"/>
          <p:nvPr/>
        </p:nvSpPr>
        <p:spPr>
          <a:xfrm>
            <a:off x="1447800" y="1905000"/>
            <a:ext cx="487680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2"/>
              </a:lnSpc>
            </a:pP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1B095-EEB8-CCFB-349B-CB116E0B6078}"/>
              </a:ext>
            </a:extLst>
          </p:cNvPr>
          <p:cNvSpPr txBox="1"/>
          <p:nvPr/>
        </p:nvSpPr>
        <p:spPr>
          <a:xfrm>
            <a:off x="533400" y="2743200"/>
            <a:ext cx="8153400" cy="2313864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Nêu</a:t>
            </a:r>
            <a:r>
              <a:rPr lang="en-US" sz="2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2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hiểu</a:t>
            </a:r>
            <a:r>
              <a:rPr lang="en-US" sz="2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biết</a:t>
            </a:r>
            <a:r>
              <a:rPr lang="en-US" sz="2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2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nhạc</a:t>
            </a:r>
            <a:r>
              <a:rPr lang="en-US" sz="2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en-US" sz="2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Hoàng</a:t>
            </a:r>
            <a:r>
              <a:rPr lang="en-US" sz="2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6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Việt</a:t>
            </a:r>
            <a:r>
              <a:rPr lang="en-US" sz="26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 marL="256032" indent="-256032"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+ </a:t>
            </a:r>
            <a:r>
              <a:rPr lang="en-US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khai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quán</a:t>
            </a:r>
            <a:endParaRPr lang="en-US" sz="24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56032" indent="-256032"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+ </a:t>
            </a:r>
            <a:r>
              <a:rPr lang="en-US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2: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ca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khúc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tiếng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marL="256032" indent="-256032"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+ </a:t>
            </a:r>
            <a:r>
              <a:rPr lang="en-US" sz="2400" b="1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US" sz="24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3: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thưởng</a:t>
            </a:r>
            <a:r>
              <a:rPr lang="en-US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8484" y="5225585"/>
            <a:ext cx="1306489" cy="19355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0228" y="-1366612"/>
            <a:ext cx="4214225" cy="44741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0702" y="6035972"/>
            <a:ext cx="4214225" cy="4474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91500" y="-482600"/>
            <a:ext cx="1063238" cy="1553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5EB447-89E5-C7F2-754C-4E01A236C2D8}"/>
              </a:ext>
            </a:extLst>
          </p:cNvPr>
          <p:cNvSpPr txBox="1"/>
          <p:nvPr/>
        </p:nvSpPr>
        <p:spPr>
          <a:xfrm>
            <a:off x="1868582" y="622482"/>
            <a:ext cx="540683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2"/>
              </a:lnSpc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EA98D-2D3C-0584-71A5-9D143E537BA7}"/>
              </a:ext>
            </a:extLst>
          </p:cNvPr>
          <p:cNvSpPr txBox="1"/>
          <p:nvPr/>
        </p:nvSpPr>
        <p:spPr>
          <a:xfrm>
            <a:off x="695010" y="1699272"/>
            <a:ext cx="4334889" cy="3098694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marL="256032" indent="-256032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Tên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khai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sinh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Lê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Chí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Trực</a:t>
            </a:r>
            <a:endParaRPr lang="en-US" sz="22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56032" indent="-256032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Sinh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1928 –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mất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năm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1967.</a:t>
            </a:r>
          </a:p>
          <a:p>
            <a:pPr marL="256032" indent="-256032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Quê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quán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Tiền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Giang</a:t>
            </a:r>
            <a:endParaRPr lang="en-US" sz="22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56032" indent="-256032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Hoàng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Việt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nhạc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sĩ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tài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năng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tiêu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biểu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nền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âm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nhạc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hiện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đại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Việt</a:t>
            </a:r>
            <a:r>
              <a:rPr lang="en-US" sz="22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Nam.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4405D-B27E-5B11-DDB7-EB0E25E1BD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6177" y="1202113"/>
            <a:ext cx="2933700" cy="519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24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8484" y="5225585"/>
            <a:ext cx="1306489" cy="19355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90228" y="-1366612"/>
            <a:ext cx="4214225" cy="44741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20702" y="6035972"/>
            <a:ext cx="4214225" cy="4474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91500" y="-482600"/>
            <a:ext cx="1063238" cy="1553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288BF8-CB89-FF00-2A57-FAA2B8094224}"/>
              </a:ext>
            </a:extLst>
          </p:cNvPr>
          <p:cNvSpPr txBox="1"/>
          <p:nvPr/>
        </p:nvSpPr>
        <p:spPr>
          <a:xfrm>
            <a:off x="685800" y="1828800"/>
            <a:ext cx="7848600" cy="2303028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marL="256032" indent="-256032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 giao hưởng </a:t>
            </a:r>
            <a:r>
              <a:rPr lang="vi-VN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 hương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56032" indent="-256032" algn="just">
              <a:lnSpc>
                <a:spcPct val="150000"/>
              </a:lnSpc>
              <a:buFont typeface="Arial" panose="020B0604020202020204" pitchFamily="34" charset="0"/>
              <a:buChar char="→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 bản giao hưởng nhiều chương đầu tiên của Việt Nam được biểu diễn vào năm 1965 tại Nhà hát Lớn Hà Nội. </a:t>
            </a:r>
          </a:p>
          <a:p>
            <a:pPr marL="256032" indent="-256032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 còn sáng tác nhiều ca khúc nổi tiếng như: </a:t>
            </a:r>
            <a:r>
              <a:rPr lang="vi-VN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 ngàn, Lá xanh, Nhạc rừng, Quê mẹ</a:t>
            </a:r>
            <a:r>
              <a:rPr lang="en-US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2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Tình ca, Mùa lúa chín,...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7D3B5-8B07-9DA6-202B-0E483CEF44D0}"/>
              </a:ext>
            </a:extLst>
          </p:cNvPr>
          <p:cNvSpPr txBox="1"/>
          <p:nvPr/>
        </p:nvSpPr>
        <p:spPr>
          <a:xfrm>
            <a:off x="1868582" y="622482"/>
            <a:ext cx="540683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2"/>
              </a:lnSpc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Tình Ca - Trọng Tấn [Official Audio]">
            <a:hlinkClick r:id="" action="ppaction://media"/>
            <a:extLst>
              <a:ext uri="{FF2B5EF4-FFF2-40B4-BE49-F238E27FC236}">
                <a16:creationId xmlns:a16="http://schemas.microsoft.com/office/drawing/2014/main" id="{F6100875-BE66-2433-4F95-099777AAB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21688" y="5920317"/>
            <a:ext cx="693738" cy="924983"/>
          </a:xfrm>
          <a:prstGeom prst="rect">
            <a:avLst/>
          </a:prstGeom>
        </p:spPr>
      </p:pic>
      <p:pic>
        <p:nvPicPr>
          <p:cNvPr id="11" name="La Xanh - Tam Ca Ao Trang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3"/>
          <a:stretch>
            <a:fillRect/>
          </a:stretch>
        </p:blipFill>
        <p:spPr>
          <a:xfrm>
            <a:off x="457200" y="5410200"/>
            <a:ext cx="628650" cy="457200"/>
          </a:xfrm>
          <a:prstGeom prst="rect">
            <a:avLst/>
          </a:prstGeom>
        </p:spPr>
      </p:pic>
      <p:pic>
        <p:nvPicPr>
          <p:cNvPr id="13" name="Mua Lua Chin - Ai Xuan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4"/>
          <a:stretch>
            <a:fillRect/>
          </a:stretch>
        </p:blipFill>
        <p:spPr>
          <a:xfrm>
            <a:off x="381000" y="6019800"/>
            <a:ext cx="685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25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15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4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8484" y="5225585"/>
            <a:ext cx="1306489" cy="19355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0228" y="-1366612"/>
            <a:ext cx="4214225" cy="44741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20702" y="6035972"/>
            <a:ext cx="4214225" cy="4474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91500" y="-482600"/>
            <a:ext cx="1063238" cy="15535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288BF8-CB89-FF00-2A57-FAA2B8094224}"/>
              </a:ext>
            </a:extLst>
          </p:cNvPr>
          <p:cNvSpPr txBox="1"/>
          <p:nvPr/>
        </p:nvSpPr>
        <p:spPr>
          <a:xfrm>
            <a:off x="381000" y="1371601"/>
            <a:ext cx="8001000" cy="975036"/>
          </a:xfrm>
          <a:prstGeom prst="rect">
            <a:avLst/>
          </a:prstGeom>
          <a:noFill/>
        </p:spPr>
        <p:txBody>
          <a:bodyPr wrap="square" lIns="51206" tIns="25603" rIns="51206" bIns="25603">
            <a:spAutoFit/>
          </a:bodyPr>
          <a:lstStyle/>
          <a:p>
            <a:pPr marL="256032" indent="-256032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Năm 1996, nhạc sĩ Hoàng Việt đã được Nhà nước truy tặng Giải thưởng Hồ Chí Minh về Văn học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Nghệ thuật.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A7D3B5-8B07-9DA6-202B-0E483CEF44D0}"/>
              </a:ext>
            </a:extLst>
          </p:cNvPr>
          <p:cNvSpPr txBox="1"/>
          <p:nvPr/>
        </p:nvSpPr>
        <p:spPr>
          <a:xfrm>
            <a:off x="1868582" y="622482"/>
            <a:ext cx="5406836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22"/>
              </a:lnSpc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, arch&#10;&#10;Description automatically generated">
            <a:extLst>
              <a:ext uri="{FF2B5EF4-FFF2-40B4-BE49-F238E27FC236}">
                <a16:creationId xmlns:a16="http://schemas.microsoft.com/office/drawing/2014/main" id="{E3646A3F-DAFB-7E9C-608C-0F4330B841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590800"/>
            <a:ext cx="5867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31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570</Words>
  <Application>Microsoft Office PowerPoint</Application>
  <PresentationFormat>On-screen Show (4:3)</PresentationFormat>
  <Paragraphs>55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HoangXuanSon</dc:creator>
  <cp:lastModifiedBy>Cuong Nguyen Manh &lt;CVC-GSTT.LiveBank&gt;</cp:lastModifiedBy>
  <cp:revision>68</cp:revision>
  <dcterms:created xsi:type="dcterms:W3CDTF">2022-10-18T12:28:11Z</dcterms:created>
  <dcterms:modified xsi:type="dcterms:W3CDTF">2024-10-21T13:03:21Z</dcterms:modified>
</cp:coreProperties>
</file>