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68" r:id="rId12"/>
    <p:sldId id="389" r:id="rId13"/>
    <p:sldId id="370" r:id="rId14"/>
    <p:sldId id="314" r:id="rId15"/>
    <p:sldId id="330" r:id="rId16"/>
    <p:sldId id="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7941E"/>
    <a:srgbClr val="CBEAF0"/>
    <a:srgbClr val="FFFF00"/>
    <a:srgbClr val="048DA4"/>
    <a:srgbClr val="0FB7BD"/>
    <a:srgbClr val="FFDAAB"/>
    <a:srgbClr val="00A9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6" d="100"/>
          <a:sy n="66" d="100"/>
        </p:scale>
        <p:origin x="9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26428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697" y="88492"/>
            <a:ext cx="11149781" cy="4862870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A (Me</a:t>
            </a:r>
            <a:r>
              <a:rPr lang="vi-VN" sz="3200" b="1" dirty="0" smtClean="0">
                <a:solidFill>
                  <a:srgbClr val="C00000"/>
                </a:solidFill>
              </a:rPr>
              <a:t>)</a:t>
            </a:r>
            <a:endParaRPr lang="en-GB" sz="3200" b="1" dirty="0" smtClean="0">
              <a:solidFill>
                <a:srgbClr val="C00000"/>
              </a:solidFill>
            </a:endParaRPr>
          </a:p>
          <a:p>
            <a:pPr algn="ctr"/>
            <a:endParaRPr lang="vi-VN" dirty="0"/>
          </a:p>
          <a:p>
            <a:r>
              <a:rPr lang="vi-VN" sz="2400" dirty="0"/>
              <a:t>- Amount of free time per day: </a:t>
            </a:r>
            <a:r>
              <a:rPr lang="vi-VN" sz="2400" b="1" dirty="0">
                <a:solidFill>
                  <a:srgbClr val="FF0000"/>
                </a:solidFill>
              </a:rPr>
              <a:t>2 hours 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 smtClean="0"/>
              <a:t>- </a:t>
            </a:r>
            <a:r>
              <a:rPr lang="vi-VN" sz="2400" dirty="0"/>
              <a:t>Thing(s) you like doing every day: </a:t>
            </a:r>
            <a:r>
              <a:rPr lang="vi-VN" sz="2400" b="1" dirty="0" smtClean="0">
                <a:solidFill>
                  <a:srgbClr val="FF0000"/>
                </a:solidFill>
              </a:rPr>
              <a:t>reading books, listening </a:t>
            </a:r>
            <a:r>
              <a:rPr lang="vi-VN" sz="2400" b="1" dirty="0">
                <a:solidFill>
                  <a:srgbClr val="FF0000"/>
                </a:solidFill>
              </a:rPr>
              <a:t>to music, playing sports</a:t>
            </a:r>
          </a:p>
          <a:p>
            <a:endParaRPr lang="vi-VN" sz="2400" dirty="0"/>
          </a:p>
          <a:p>
            <a:r>
              <a:rPr lang="vi-VN" sz="2400" dirty="0" smtClean="0"/>
              <a:t>- </a:t>
            </a:r>
            <a:r>
              <a:rPr lang="vi-VN" sz="2400" dirty="0"/>
              <a:t>Thing(s) you don't like doing: </a:t>
            </a:r>
            <a:r>
              <a:rPr lang="vi-VN" sz="2400" b="1" dirty="0">
                <a:solidFill>
                  <a:srgbClr val="FF0000"/>
                </a:solidFill>
              </a:rPr>
              <a:t>washing the dishes, cooking</a:t>
            </a:r>
          </a:p>
          <a:p>
            <a:endParaRPr lang="vi-VN" sz="2400" dirty="0"/>
          </a:p>
          <a:p>
            <a:r>
              <a:rPr lang="vi-VN" sz="2400" dirty="0"/>
              <a:t>- Thing(s) you love doing in the summer: </a:t>
            </a:r>
            <a:r>
              <a:rPr lang="vi-VN" sz="2400" b="1" dirty="0">
                <a:solidFill>
                  <a:srgbClr val="FF0000"/>
                </a:solidFill>
              </a:rPr>
              <a:t>eating ice cream, going </a:t>
            </a:r>
            <a:r>
              <a:rPr lang="vi-VN" sz="2400" b="1" dirty="0" smtClean="0">
                <a:solidFill>
                  <a:srgbClr val="FF0000"/>
                </a:solidFill>
              </a:rPr>
              <a:t>swimming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love doing in the winter: </a:t>
            </a:r>
            <a:r>
              <a:rPr lang="vi-VN" sz="2400" b="1" dirty="0">
                <a:solidFill>
                  <a:srgbClr val="FF0000"/>
                </a:solidFill>
              </a:rPr>
              <a:t>lying under the warm blanket, drinking hot chocolate</a:t>
            </a:r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5" y="4951362"/>
            <a:ext cx="2934929" cy="1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99" y="5069349"/>
            <a:ext cx="3521475" cy="16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568519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380" y="7053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65" y="6027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" y="1535154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105" y="45299"/>
            <a:ext cx="95824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1356853"/>
            <a:ext cx="11149781" cy="3908762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B </a:t>
            </a:r>
            <a:r>
              <a:rPr lang="vi-VN" sz="3200" b="1" dirty="0" smtClean="0">
                <a:solidFill>
                  <a:srgbClr val="C00000"/>
                </a:solidFill>
              </a:rPr>
              <a:t>(M</a:t>
            </a:r>
            <a:r>
              <a:rPr lang="en-GB" sz="3200" b="1" dirty="0" smtClean="0">
                <a:solidFill>
                  <a:srgbClr val="C00000"/>
                </a:solidFill>
              </a:rPr>
              <a:t>y friend</a:t>
            </a:r>
            <a:r>
              <a:rPr lang="vi-VN" sz="3200" b="1" dirty="0" smtClean="0">
                <a:solidFill>
                  <a:srgbClr val="C00000"/>
                </a:solidFill>
              </a:rPr>
              <a:t>)</a:t>
            </a:r>
            <a:endParaRPr lang="en-GB" sz="32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/>
              <a:t>- </a:t>
            </a:r>
            <a:r>
              <a:rPr lang="vi-VN" sz="2400" dirty="0" smtClean="0"/>
              <a:t>Amount </a:t>
            </a:r>
            <a:r>
              <a:rPr lang="vi-VN" sz="2400" dirty="0"/>
              <a:t>of free time per day: </a:t>
            </a:r>
            <a:r>
              <a:rPr lang="vi-VN" sz="2400" b="1" dirty="0">
                <a:solidFill>
                  <a:srgbClr val="FF0000"/>
                </a:solidFill>
              </a:rPr>
              <a:t>3 hours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likes doing every day: </a:t>
            </a:r>
            <a:r>
              <a:rPr lang="vi-VN" sz="2400" b="1" dirty="0">
                <a:solidFill>
                  <a:srgbClr val="FF0000"/>
                </a:solidFill>
              </a:rPr>
              <a:t> listening to music</a:t>
            </a:r>
            <a:r>
              <a:rPr lang="vi-VN" sz="2400" b="1" dirty="0" smtClean="0">
                <a:solidFill>
                  <a:srgbClr val="FF0000"/>
                </a:solidFill>
              </a:rPr>
              <a:t>, </a:t>
            </a:r>
            <a:r>
              <a:rPr lang="vi-VN" sz="2400" b="1" dirty="0">
                <a:solidFill>
                  <a:srgbClr val="FF0000"/>
                </a:solidFill>
              </a:rPr>
              <a:t>arranging flowers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doesn't like doing: </a:t>
            </a:r>
            <a:r>
              <a:rPr lang="vi-VN" sz="2400" b="1" dirty="0">
                <a:solidFill>
                  <a:srgbClr val="FF0000"/>
                </a:solidFill>
              </a:rPr>
              <a:t>doing homework,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clearning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house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loves doing in the summer: </a:t>
            </a:r>
            <a:r>
              <a:rPr lang="vi-VN" sz="2400" b="1" dirty="0">
                <a:solidFill>
                  <a:srgbClr val="FF0000"/>
                </a:solidFill>
              </a:rPr>
              <a:t>making cold drink, going to the beach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Thing(s) he/she loves doing in the winter: 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snowman,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cooking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556" y="187233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66" y="3514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51" y="2487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468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2" y="799848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721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619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103" y="1649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96116" y="1850949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have only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about 3 hours.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, too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read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r>
              <a:rPr lang="en-GB" sz="2400" dirty="0"/>
              <a:t>In the winter, I like lying in the warm blanket but </a:t>
            </a:r>
            <a:r>
              <a:rPr lang="en-GB" sz="2400"/>
              <a:t>Ly </a:t>
            </a:r>
            <a:r>
              <a:rPr lang="en-GB" sz="2400" smtClean="0"/>
              <a:t>likes </a:t>
            </a:r>
            <a:r>
              <a:rPr lang="en-GB" sz="2400" dirty="0"/>
              <a:t>cooking.</a:t>
            </a:r>
          </a:p>
          <a:p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68078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757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011" y="6857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96" y="5830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18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161352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</a:t>
            </a:r>
            <a:r>
              <a:rPr lang="en-US" sz="2800" dirty="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161352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365836"/>
            <a:ext cx="2873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057" y="3248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42" y="222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360" y="1543443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0" y="2420910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3841" y="1473677"/>
            <a:ext cx="6051652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2" y="1107370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611" y="1560889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.VnBodoni" pitchFamily="34" charset="0"/>
              </a:rPr>
              <a:t>LESSON 4: COMMUNICATION</a:t>
            </a:r>
          </a:p>
        </p:txBody>
      </p:sp>
      <p:pic>
        <p:nvPicPr>
          <p:cNvPr id="8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1" y="2385064"/>
            <a:ext cx="5838825" cy="3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122" y="445857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992" y="362496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333" y="349425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1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978" y="32316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650422" y="964288"/>
            <a:ext cx="1092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2748115" y="2095147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815901" y="2679922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4778301" y="4237043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1692201" y="3899586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622930" y="4879300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369058" y="3074861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011174" y="1565875"/>
            <a:ext cx="1646130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669" y="42216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6" y="1117536"/>
            <a:ext cx="1143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1739" y="3294892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8625" y="1668813"/>
            <a:ext cx="1544278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1739" y="1668813"/>
            <a:ext cx="14806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1739" y="2476036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1740" y="4113748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1740" y="5751460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1739" y="4932604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2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42" y="2512737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disliking</a:t>
            </a:r>
            <a:r>
              <a:rPr lang="en-US" sz="3000" dirty="0"/>
              <a:t>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1" y="4172885"/>
            <a:ext cx="81471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Example:   </a:t>
            </a:r>
            <a:r>
              <a:rPr lang="en-US" sz="2800" i="1" dirty="0"/>
              <a:t>I </a:t>
            </a:r>
            <a:r>
              <a:rPr lang="en-US" sz="2800" b="1" i="1" dirty="0"/>
              <a:t>like</a:t>
            </a:r>
            <a:r>
              <a:rPr lang="en-US" sz="2800" i="1" dirty="0"/>
              <a:t> </a:t>
            </a:r>
            <a:r>
              <a:rPr lang="en-US" sz="2800" b="1" i="1" dirty="0"/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/>
              <a:t>hates</a:t>
            </a:r>
            <a:r>
              <a:rPr lang="en-US" sz="2800" i="1" dirty="0"/>
              <a:t> </a:t>
            </a:r>
            <a:r>
              <a:rPr lang="en-US" sz="2800" b="1" i="1" dirty="0"/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925761" y="1449837"/>
            <a:ext cx="7681210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</a:t>
            </a:r>
            <a:r>
              <a:rPr lang="en-US" sz="3600" b="1" dirty="0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7" y="2448231"/>
            <a:ext cx="3560200" cy="3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3946423" y="2137913"/>
            <a:ext cx="7761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10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2085945"/>
            <a:ext cx="6061586" cy="3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4206" y="38186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>
                <a:solidFill>
                  <a:srgbClr val="002060"/>
                </a:solidFill>
              </a:rPr>
              <a:t>: </a:t>
            </a:r>
            <a:r>
              <a:rPr lang="vi-VN" sz="2000" b="1" dirty="0"/>
              <a:t>Do you like playing soccer?</a:t>
            </a:r>
          </a:p>
          <a:p>
            <a:endParaRPr lang="vi-VN" sz="2000" b="1" dirty="0"/>
          </a:p>
          <a:p>
            <a:r>
              <a:rPr lang="vi-VN" sz="2000" b="1" dirty="0" smtClean="0">
                <a:solidFill>
                  <a:srgbClr val="FF0000"/>
                </a:solidFill>
              </a:rPr>
              <a:t>Hai</a:t>
            </a:r>
            <a:r>
              <a:rPr lang="vi-VN" sz="2000" b="1" dirty="0"/>
              <a:t>: Yes, I love it. I love playing football with my friends every Sunday.</a:t>
            </a:r>
          </a:p>
          <a:p>
            <a:endParaRPr lang="vi-VN" sz="2000" b="1" dirty="0"/>
          </a:p>
          <a:p>
            <a:r>
              <a:rPr lang="vi-VN" sz="2000" b="1" dirty="0" smtClean="0">
                <a:solidFill>
                  <a:srgbClr val="00B050"/>
                </a:solidFill>
              </a:rPr>
              <a:t>Nam</a:t>
            </a:r>
            <a:r>
              <a:rPr lang="vi-VN" sz="2000" b="1" dirty="0"/>
              <a:t>: What about playing guitar? Do you like it?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Hai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I don't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/>
          </a:p>
        </p:txBody>
      </p:sp>
      <p:pic>
        <p:nvPicPr>
          <p:cNvPr id="6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589759"/>
            <a:ext cx="3598607" cy="26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606" y="3467101"/>
            <a:ext cx="6324600" cy="2874706"/>
          </a:xfrm>
          <a:prstGeom prst="roundRect">
            <a:avLst/>
          </a:prstGeom>
          <a:noFill/>
          <a:ln w="38100"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30252"/>
            <a:ext cx="3347882" cy="3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541513"/>
            <a:ext cx="4002133" cy="2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4522" y="3518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</a:t>
            </a:r>
            <a:r>
              <a:rPr lang="en-GB" sz="2000" b="1" dirty="0"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Do you like watching movies</a:t>
            </a:r>
            <a:r>
              <a:rPr lang="en-GB" sz="2000" dirty="0" smtClean="0">
                <a:latin typeface=".VnArial Narrow" pitchFamily="34" charset="0"/>
              </a:rPr>
              <a:t>?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.VnArial Narrow" pitchFamily="34" charset="0"/>
              </a:rPr>
              <a:t>Dung:</a:t>
            </a:r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Yes, I do. I enjoy going to the movie </a:t>
            </a:r>
            <a:r>
              <a:rPr lang="en-GB" sz="2000" dirty="0" err="1">
                <a:latin typeface=".VnArial Narrow" pitchFamily="34" charset="0"/>
              </a:rPr>
              <a:t>theater</a:t>
            </a:r>
            <a:r>
              <a:rPr lang="en-GB" sz="2000" dirty="0">
                <a:latin typeface=".VnArial Narrow" pitchFamily="34" charset="0"/>
              </a:rPr>
              <a:t> with my friends at weekends</a:t>
            </a:r>
            <a:r>
              <a:rPr lang="en-GB" sz="2000" dirty="0" smtClean="0">
                <a:latin typeface=".VnArial Narrow" pitchFamily="34" charset="0"/>
              </a:rPr>
              <a:t>.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How about you? What do you do in your free time</a:t>
            </a:r>
            <a:r>
              <a:rPr lang="en-GB" sz="2000" dirty="0" smtClean="0">
                <a:latin typeface=".VnArial Narrow" pitchFamily="34" charset="0"/>
              </a:rPr>
              <a:t>?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 </a:t>
            </a:r>
            <a:r>
              <a:rPr lang="en-GB" sz="2000" dirty="0">
                <a:latin typeface=".VnArial Narrow" pitchFamily="34" charset="0"/>
              </a:rPr>
              <a:t>I don’t like watching movies, but I love going outside with my friends.</a:t>
            </a: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78" y="972284"/>
            <a:ext cx="97164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887" y="9384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8357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571" y="213079"/>
            <a:ext cx="5722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40" y="1691160"/>
            <a:ext cx="10005835" cy="4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3164</TotalTime>
  <Words>468</Words>
  <Application>Microsoft Office PowerPoint</Application>
  <PresentationFormat>Widescreen</PresentationFormat>
  <Paragraphs>88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.VnArial Narrow</vt:lpstr>
      <vt:lpstr>.VnBlackH</vt:lpstr>
      <vt:lpstr>.VnBodoni</vt:lpstr>
      <vt:lpstr>Arial</vt:lpstr>
      <vt:lpstr>Calibri</vt:lpstr>
      <vt:lpstr>Calibri (Body)</vt:lpstr>
      <vt:lpstr>Century Schoolbook</vt:lpstr>
      <vt:lpstr>ChronicaPro-Book</vt:lpstr>
      <vt:lpstr>ChronicaPro-Medium</vt:lpstr>
      <vt:lpstr>ChronicaProMediumIt</vt:lpstr>
      <vt:lpstr>Montserrat Black</vt:lpstr>
      <vt:lpstr>Myriad Pro</vt:lpstr>
      <vt:lpstr>Times New Roman</vt:lpstr>
      <vt:lpstr>VNI-Ariston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234</cp:revision>
  <dcterms:created xsi:type="dcterms:W3CDTF">2020-12-09T02:04:09Z</dcterms:created>
  <dcterms:modified xsi:type="dcterms:W3CDTF">2024-10-17T13:09:54Z</dcterms:modified>
</cp:coreProperties>
</file>