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63" r:id="rId2"/>
    <p:sldId id="279" r:id="rId3"/>
    <p:sldId id="367" r:id="rId4"/>
    <p:sldId id="368" r:id="rId5"/>
    <p:sldId id="256" r:id="rId6"/>
    <p:sldId id="353" r:id="rId7"/>
    <p:sldId id="357" r:id="rId8"/>
    <p:sldId id="358" r:id="rId9"/>
    <p:sldId id="359" r:id="rId10"/>
    <p:sldId id="360" r:id="rId11"/>
    <p:sldId id="361" r:id="rId12"/>
    <p:sldId id="283" r:id="rId13"/>
    <p:sldId id="276" r:id="rId14"/>
    <p:sldId id="298" r:id="rId15"/>
    <p:sldId id="351" r:id="rId16"/>
    <p:sldId id="327" r:id="rId17"/>
    <p:sldId id="365" r:id="rId18"/>
    <p:sldId id="352" r:id="rId19"/>
    <p:sldId id="314" r:id="rId20"/>
    <p:sldId id="330" r:id="rId21"/>
    <p:sldId id="364" r:id="rId22"/>
  </p:sldIdLst>
  <p:sldSz cx="12192000" cy="6858000"/>
  <p:notesSz cx="6858000" cy="9144000"/>
  <p:defaultTextStyle>
    <a:defPPr>
      <a:defRPr lang="en-US"/>
    </a:defPPr>
    <a:lvl1pPr marL="0" algn="l" defTabSz="9142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8" algn="l" defTabSz="9142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56" algn="l" defTabSz="9142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85" algn="l" defTabSz="9142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13" algn="l" defTabSz="9142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41" algn="l" defTabSz="9142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69" algn="l" defTabSz="9142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98" algn="l" defTabSz="9142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26" algn="l" defTabSz="9142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7CD"/>
    <a:srgbClr val="F15637"/>
    <a:srgbClr val="EF4B66"/>
    <a:srgbClr val="7192A9"/>
    <a:srgbClr val="F26547"/>
    <a:srgbClr val="FBD2D2"/>
    <a:srgbClr val="AD4F0F"/>
    <a:srgbClr val="E0702A"/>
    <a:srgbClr val="D36113"/>
    <a:srgbClr val="5D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3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8" algn="l" defTabSz="9142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56" algn="l" defTabSz="9142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85" algn="l" defTabSz="9142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13" algn="l" defTabSz="9142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41" algn="l" defTabSz="9142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69" algn="l" defTabSz="9142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98" algn="l" defTabSz="9142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26" algn="l" defTabSz="9142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72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09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31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62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6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920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078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572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6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5" indent="0" algn="ctr">
              <a:buNone/>
              <a:defRPr sz="1600"/>
            </a:lvl4pPr>
            <a:lvl5pPr marL="1828513" indent="0" algn="ctr">
              <a:buNone/>
              <a:defRPr sz="1600"/>
            </a:lvl5pPr>
            <a:lvl6pPr marL="2285641" indent="0" algn="ctr">
              <a:buNone/>
              <a:defRPr sz="1600"/>
            </a:lvl6pPr>
            <a:lvl7pPr marL="2742769" indent="0" algn="ctr">
              <a:buNone/>
              <a:defRPr sz="1600"/>
            </a:lvl7pPr>
            <a:lvl8pPr marL="3199898" indent="0" algn="ctr">
              <a:buNone/>
              <a:defRPr sz="1600"/>
            </a:lvl8pPr>
            <a:lvl9pPr marL="365702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8" indent="0">
              <a:buNone/>
              <a:defRPr sz="2000" b="1"/>
            </a:lvl2pPr>
            <a:lvl3pPr marL="914256" indent="0">
              <a:buNone/>
              <a:defRPr sz="1800" b="1"/>
            </a:lvl3pPr>
            <a:lvl4pPr marL="1371385" indent="0">
              <a:buNone/>
              <a:defRPr sz="1600" b="1"/>
            </a:lvl4pPr>
            <a:lvl5pPr marL="1828513" indent="0">
              <a:buNone/>
              <a:defRPr sz="1600" b="1"/>
            </a:lvl5pPr>
            <a:lvl6pPr marL="2285641" indent="0">
              <a:buNone/>
              <a:defRPr sz="1600" b="1"/>
            </a:lvl6pPr>
            <a:lvl7pPr marL="2742769" indent="0">
              <a:buNone/>
              <a:defRPr sz="1600" b="1"/>
            </a:lvl7pPr>
            <a:lvl8pPr marL="3199898" indent="0">
              <a:buNone/>
              <a:defRPr sz="1600" b="1"/>
            </a:lvl8pPr>
            <a:lvl9pPr marL="365702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8" indent="0">
              <a:buNone/>
              <a:defRPr sz="2000" b="1"/>
            </a:lvl2pPr>
            <a:lvl3pPr marL="914256" indent="0">
              <a:buNone/>
              <a:defRPr sz="1800" b="1"/>
            </a:lvl3pPr>
            <a:lvl4pPr marL="1371385" indent="0">
              <a:buNone/>
              <a:defRPr sz="1600" b="1"/>
            </a:lvl4pPr>
            <a:lvl5pPr marL="1828513" indent="0">
              <a:buNone/>
              <a:defRPr sz="1600" b="1"/>
            </a:lvl5pPr>
            <a:lvl6pPr marL="2285641" indent="0">
              <a:buNone/>
              <a:defRPr sz="1600" b="1"/>
            </a:lvl6pPr>
            <a:lvl7pPr marL="2742769" indent="0">
              <a:buNone/>
              <a:defRPr sz="1600" b="1"/>
            </a:lvl7pPr>
            <a:lvl8pPr marL="3199898" indent="0">
              <a:buNone/>
              <a:defRPr sz="1600" b="1"/>
            </a:lvl8pPr>
            <a:lvl9pPr marL="365702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28" indent="0">
              <a:buNone/>
              <a:defRPr sz="1400"/>
            </a:lvl2pPr>
            <a:lvl3pPr marL="914256" indent="0">
              <a:buNone/>
              <a:defRPr sz="1200"/>
            </a:lvl3pPr>
            <a:lvl4pPr marL="1371385" indent="0">
              <a:buNone/>
              <a:defRPr sz="1000"/>
            </a:lvl4pPr>
            <a:lvl5pPr marL="1828513" indent="0">
              <a:buNone/>
              <a:defRPr sz="1000"/>
            </a:lvl5pPr>
            <a:lvl6pPr marL="2285641" indent="0">
              <a:buNone/>
              <a:defRPr sz="1000"/>
            </a:lvl6pPr>
            <a:lvl7pPr marL="2742769" indent="0">
              <a:buNone/>
              <a:defRPr sz="1000"/>
            </a:lvl7pPr>
            <a:lvl8pPr marL="3199898" indent="0">
              <a:buNone/>
              <a:defRPr sz="1000"/>
            </a:lvl8pPr>
            <a:lvl9pPr marL="365702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28" indent="0">
              <a:buNone/>
              <a:defRPr sz="2800"/>
            </a:lvl2pPr>
            <a:lvl3pPr marL="914256" indent="0">
              <a:buNone/>
              <a:defRPr sz="2400"/>
            </a:lvl3pPr>
            <a:lvl4pPr marL="1371385" indent="0">
              <a:buNone/>
              <a:defRPr sz="2000"/>
            </a:lvl4pPr>
            <a:lvl5pPr marL="1828513" indent="0">
              <a:buNone/>
              <a:defRPr sz="2000"/>
            </a:lvl5pPr>
            <a:lvl6pPr marL="2285641" indent="0">
              <a:buNone/>
              <a:defRPr sz="2000"/>
            </a:lvl6pPr>
            <a:lvl7pPr marL="2742769" indent="0">
              <a:buNone/>
              <a:defRPr sz="2000"/>
            </a:lvl7pPr>
            <a:lvl8pPr marL="3199898" indent="0">
              <a:buNone/>
              <a:defRPr sz="2000"/>
            </a:lvl8pPr>
            <a:lvl9pPr marL="365702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28" indent="0">
              <a:buNone/>
              <a:defRPr sz="1400"/>
            </a:lvl2pPr>
            <a:lvl3pPr marL="914256" indent="0">
              <a:buNone/>
              <a:defRPr sz="1200"/>
            </a:lvl3pPr>
            <a:lvl4pPr marL="1371385" indent="0">
              <a:buNone/>
              <a:defRPr sz="1000"/>
            </a:lvl4pPr>
            <a:lvl5pPr marL="1828513" indent="0">
              <a:buNone/>
              <a:defRPr sz="1000"/>
            </a:lvl5pPr>
            <a:lvl6pPr marL="2285641" indent="0">
              <a:buNone/>
              <a:defRPr sz="1000"/>
            </a:lvl6pPr>
            <a:lvl7pPr marL="2742769" indent="0">
              <a:buNone/>
              <a:defRPr sz="1000"/>
            </a:lvl7pPr>
            <a:lvl8pPr marL="3199898" indent="0">
              <a:buNone/>
              <a:defRPr sz="1000"/>
            </a:lvl8pPr>
            <a:lvl9pPr marL="365702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3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5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3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6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9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5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9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3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8.xml"/><Relationship Id="rId1" Type="http://schemas.microsoft.com/office/2007/relationships/media" Target="../media/media1.mp3"/><Relationship Id="rId6" Type="http://schemas.openxmlformats.org/officeDocument/2006/relationships/audio" Target="../media/media2.mp3"/><Relationship Id="rId11" Type="http://schemas.microsoft.com/office/2007/relationships/media" Target="../media/media6.mp3"/><Relationship Id="rId5" Type="http://schemas.microsoft.com/office/2007/relationships/media" Target="../media/media2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3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2133601"/>
            <a:ext cx="3881336" cy="55396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21884" tIns="60942" rIns="121884" bIns="60942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GOOD MORNING CLASS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1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0" y="3532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5"/>
            <a:ext cx="4132696" cy="646317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39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xmlns="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011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3299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xmlns="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7871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614" y="4975921"/>
            <a:ext cx="5207355" cy="132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/>
              <a:t>generous towards visitors and guests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xmlns="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8" y="1380342"/>
            <a:ext cx="6511610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11" tIns="91411" rIns="91411" bIns="91411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8000" b="1">
                <a:solidFill>
                  <a:srgbClr val="AD4F0F"/>
                </a:solidFill>
              </a:rPr>
              <a:t>hospitable</a:t>
            </a:r>
            <a:r>
              <a:rPr lang="en-US" sz="7200" b="1">
                <a:solidFill>
                  <a:srgbClr val="AD4F0F"/>
                </a:solidFill>
              </a:rPr>
              <a:t> </a:t>
            </a:r>
            <a:r>
              <a:rPr lang="en-US" sz="6600" b="1">
                <a:solidFill>
                  <a:srgbClr val="AD4F0F"/>
                </a:solidFill>
              </a:rPr>
              <a:t>(adj)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3945" y="3089010"/>
            <a:ext cx="3070043" cy="769427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/hɒ</a:t>
            </a:r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spɪtəbl/</a:t>
            </a:r>
            <a:endParaRPr lang="en-US" sz="44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57230" y="3858451"/>
            <a:ext cx="3070043" cy="769427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/ˈhɒspɪtəbl/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9352" y="1538766"/>
            <a:ext cx="3914775" cy="4333875"/>
          </a:xfrm>
          <a:prstGeom prst="rect">
            <a:avLst/>
          </a:prstGeom>
        </p:spPr>
      </p:pic>
      <p:pic>
        <p:nvPicPr>
          <p:cNvPr id="4" name="hospitabl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067" y="3185635"/>
            <a:ext cx="609600" cy="609600"/>
          </a:xfrm>
          <a:prstGeom prst="rect">
            <a:avLst/>
          </a:prstGeom>
        </p:spPr>
      </p:pic>
      <p:pic>
        <p:nvPicPr>
          <p:cNvPr id="5" name="hospitable__gb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067" y="3938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8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0" y="3532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5"/>
            <a:ext cx="4132696" cy="646317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39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xmlns="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011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3299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xmlns="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7871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511" y="4879250"/>
            <a:ext cx="5207355" cy="70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/>
              <a:t> attractive, beautiful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xmlns="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976" y="1393214"/>
            <a:ext cx="7742533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11" tIns="91411" rIns="91411" bIns="91411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8000" b="1">
                <a:solidFill>
                  <a:srgbClr val="AD4F0F"/>
                </a:solidFill>
              </a:rPr>
              <a:t>picturesque</a:t>
            </a:r>
            <a:r>
              <a:rPr lang="en-US" sz="7200" b="1">
                <a:solidFill>
                  <a:srgbClr val="AD4F0F"/>
                </a:solidFill>
              </a:rPr>
              <a:t> </a:t>
            </a:r>
            <a:r>
              <a:rPr lang="en-US" sz="6600" b="1">
                <a:solidFill>
                  <a:srgbClr val="AD4F0F"/>
                </a:solidFill>
              </a:rPr>
              <a:t>(adj)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9713" y="3320982"/>
            <a:ext cx="3339860" cy="769427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/ˌpɪktʃəˈresk/</a:t>
            </a:r>
          </a:p>
        </p:txBody>
      </p:sp>
      <p:pic>
        <p:nvPicPr>
          <p:cNvPr id="17" name="Hình ảnh 1">
            <a:extLst>
              <a:ext uri="{FF2B5EF4-FFF2-40B4-BE49-F238E27FC236}">
                <a16:creationId xmlns:a16="http://schemas.microsoft.com/office/drawing/2014/main" xmlns="" id="{B8C2DA35-45B6-B401-3CE1-5BF8408332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023" y="2743200"/>
            <a:ext cx="4722707" cy="3543300"/>
          </a:xfrm>
          <a:prstGeom prst="rect">
            <a:avLst/>
          </a:prstGeom>
        </p:spPr>
      </p:pic>
      <p:pic>
        <p:nvPicPr>
          <p:cNvPr id="4" name="picturesqu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910" y="3400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8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530" y="3532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218487"/>
            <a:ext cx="4132696" cy="646317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xmlns="" id="{3E78E500-E0A1-8A4D-EA87-EDEB0364E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912431"/>
              </p:ext>
            </p:extLst>
          </p:nvPr>
        </p:nvGraphicFramePr>
        <p:xfrm>
          <a:off x="1636305" y="1603837"/>
          <a:ext cx="9639013" cy="561503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97139">
                  <a:extLst>
                    <a:ext uri="{9D8B030D-6E8A-4147-A177-3AD203B41FA5}">
                      <a16:colId xmlns:a16="http://schemas.microsoft.com/office/drawing/2014/main" xmlns="" val="3689246342"/>
                    </a:ext>
                  </a:extLst>
                </a:gridCol>
                <a:gridCol w="2677149">
                  <a:extLst>
                    <a:ext uri="{9D8B030D-6E8A-4147-A177-3AD203B41FA5}">
                      <a16:colId xmlns:a16="http://schemas.microsoft.com/office/drawing/2014/main" xmlns="" val="2609133624"/>
                    </a:ext>
                  </a:extLst>
                </a:gridCol>
                <a:gridCol w="3464725">
                  <a:extLst>
                    <a:ext uri="{9D8B030D-6E8A-4147-A177-3AD203B41FA5}">
                      <a16:colId xmlns:a16="http://schemas.microsoft.com/office/drawing/2014/main" xmlns="" val="1921992061"/>
                    </a:ext>
                  </a:extLst>
                </a:gridCol>
              </a:tblGrid>
              <a:tr h="9995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</a:rPr>
                        <a:t>New words</a:t>
                      </a:r>
                      <a:endParaRPr lang="vi-VN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</a:rPr>
                        <a:t>Pronunciation</a:t>
                      </a:r>
                      <a:endParaRPr lang="vi-VN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</a:rPr>
                        <a:t>Vietnamese</a:t>
                      </a: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vi-VN" sz="2400" b="1" dirty="0">
                          <a:solidFill>
                            <a:schemeClr val="bg1"/>
                          </a:solidFill>
                          <a:effectLst/>
                        </a:rPr>
                        <a:t>equivalent  </a:t>
                      </a:r>
                      <a:endParaRPr lang="vi-VN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7241353"/>
                  </a:ext>
                </a:extLst>
              </a:tr>
              <a:tr h="66377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cattle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ˈkæt(ə)l/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úc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2514384"/>
                  </a:ext>
                </a:extLst>
              </a:tr>
              <a:tr h="60552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poultry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ˈpəʊltri/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gia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cầm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4670713"/>
                  </a:ext>
                </a:extLst>
              </a:tr>
              <a:tr h="60552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crop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krɒp/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hoa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4482339"/>
                  </a:ext>
                </a:extLst>
              </a:tr>
              <a:tr h="60552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vast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vɑːst/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mênh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mông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6484265"/>
                  </a:ext>
                </a:extLst>
              </a:tr>
              <a:tr h="106754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hospitable (adj)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/hɒˈspɪtəbl/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vi-VN" sz="280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/ˈhɒspɪtəbl/</a:t>
                      </a: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hiếu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5707691"/>
                  </a:ext>
                </a:extLst>
              </a:tr>
              <a:tr h="106754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picturesque (adj)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/ˌ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pɪktʃəˈresk/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đẹp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như tranh vẽ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7847285"/>
                  </a:ext>
                </a:extLst>
              </a:tr>
            </a:tbl>
          </a:graphicData>
        </a:graphic>
      </p:graphicFrame>
      <p:pic>
        <p:nvPicPr>
          <p:cNvPr id="12" name="cattl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704" y="2212738"/>
            <a:ext cx="609600" cy="609600"/>
          </a:xfrm>
          <a:prstGeom prst="rect">
            <a:avLst/>
          </a:prstGeom>
        </p:spPr>
      </p:pic>
      <p:pic>
        <p:nvPicPr>
          <p:cNvPr id="13" name="crop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2724" y="3436227"/>
            <a:ext cx="609600" cy="609600"/>
          </a:xfrm>
          <a:prstGeom prst="rect">
            <a:avLst/>
          </a:prstGeom>
        </p:spPr>
      </p:pic>
      <p:pic>
        <p:nvPicPr>
          <p:cNvPr id="14" name="poultry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704" y="2843729"/>
            <a:ext cx="609600" cy="609600"/>
          </a:xfrm>
          <a:prstGeom prst="rect">
            <a:avLst/>
          </a:prstGeom>
        </p:spPr>
      </p:pic>
      <p:pic>
        <p:nvPicPr>
          <p:cNvPr id="15" name="vast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704" y="4061846"/>
            <a:ext cx="609600" cy="609600"/>
          </a:xfrm>
          <a:prstGeom prst="rect">
            <a:avLst/>
          </a:prstGeom>
        </p:spPr>
      </p:pic>
      <p:pic>
        <p:nvPicPr>
          <p:cNvPr id="16" name="hospitable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704" y="4655427"/>
            <a:ext cx="609600" cy="609600"/>
          </a:xfrm>
          <a:prstGeom prst="rect">
            <a:avLst/>
          </a:prstGeom>
        </p:spPr>
      </p:pic>
      <p:pic>
        <p:nvPicPr>
          <p:cNvPr id="17" name="hospitable__gb_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2724" y="5175098"/>
            <a:ext cx="609600" cy="609600"/>
          </a:xfrm>
          <a:prstGeom prst="rect">
            <a:avLst/>
          </a:prstGeom>
        </p:spPr>
      </p:pic>
      <p:pic>
        <p:nvPicPr>
          <p:cNvPr id="18" name="picturesque__gb_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2724" y="5694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0" y="3532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8813" y="1265961"/>
            <a:ext cx="7294407" cy="461651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words to complete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7653" y="124329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xmlns="" id="{1B113A39-FD56-C6BE-1AD3-D3643C2D06C9}"/>
              </a:ext>
            </a:extLst>
          </p:cNvPr>
          <p:cNvSpPr txBox="1"/>
          <p:nvPr/>
        </p:nvSpPr>
        <p:spPr>
          <a:xfrm>
            <a:off x="648509" y="1156933"/>
            <a:ext cx="397035" cy="707872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xmlns="" id="{7CCA15E0-B754-2E42-2C34-1BC0C0779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6" y="2139055"/>
            <a:ext cx="184702" cy="64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>
                <a:latin typeface="Arial" panose="020B0604020202020204" pitchFamily="34" charset="0"/>
              </a:rPr>
              <a:t/>
            </a:r>
            <a:br>
              <a:rPr lang="vi-VN" altLang="vi-VN">
                <a:latin typeface="Arial" panose="020B0604020202020204" pitchFamily="34" charset="0"/>
              </a:rPr>
            </a:br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031D8DD-1F0E-DF29-916C-73D2D9948659}"/>
              </a:ext>
            </a:extLst>
          </p:cNvPr>
          <p:cNvSpPr txBox="1"/>
          <p:nvPr/>
        </p:nvSpPr>
        <p:spPr>
          <a:xfrm>
            <a:off x="277935" y="1993687"/>
            <a:ext cx="11827984" cy="4524301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1.</a:t>
            </a:r>
            <a:r>
              <a:rPr lang="en-US" sz="3200" dirty="0"/>
              <a:t> We helped the farmers herd </a:t>
            </a:r>
            <a:r>
              <a:rPr lang="en-US" sz="3200" dirty="0">
                <a:solidFill>
                  <a:srgbClr val="F15637"/>
                </a:solidFill>
              </a:rPr>
              <a:t>cattle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poultry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2.</a:t>
            </a:r>
            <a:r>
              <a:rPr lang="en-US" sz="3200" dirty="0"/>
              <a:t> They are helping their parents pick </a:t>
            </a:r>
            <a:r>
              <a:rPr lang="en-US" sz="3200" dirty="0">
                <a:solidFill>
                  <a:srgbClr val="F15637"/>
                </a:solidFill>
              </a:rPr>
              <a:t>plants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fruit</a:t>
            </a:r>
            <a:r>
              <a:rPr lang="en-US" sz="3200" dirty="0"/>
              <a:t> in the orchard.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3</a:t>
            </a:r>
            <a:r>
              <a:rPr lang="en-US" sz="3200" b="1">
                <a:solidFill>
                  <a:srgbClr val="F15637"/>
                </a:solidFill>
              </a:rPr>
              <a:t>.</a:t>
            </a:r>
            <a:r>
              <a:rPr lang="en-US" sz="3200"/>
              <a:t> </a:t>
            </a:r>
            <a:r>
              <a:rPr lang="en-US" sz="3200"/>
              <a:t>At </a:t>
            </a:r>
            <a:r>
              <a:rPr lang="en-US" sz="3200" dirty="0"/>
              <a:t>harvest time farmers are busy cutting and collecting </a:t>
            </a:r>
            <a:r>
              <a:rPr lang="en-US" sz="3200" dirty="0">
                <a:solidFill>
                  <a:srgbClr val="F15637"/>
                </a:solidFill>
              </a:rPr>
              <a:t>food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crops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4.</a:t>
            </a:r>
            <a:r>
              <a:rPr lang="en-US" sz="3200" dirty="0"/>
              <a:t> The driver </a:t>
            </a:r>
            <a:r>
              <a:rPr lang="en-US" sz="3200" dirty="0">
                <a:solidFill>
                  <a:srgbClr val="F15637"/>
                </a:solidFill>
              </a:rPr>
              <a:t>loaded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unloaded</a:t>
            </a:r>
            <a:r>
              <a:rPr lang="en-US" sz="3200" dirty="0"/>
              <a:t> the rice from the back of the truck.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5.</a:t>
            </a:r>
            <a:r>
              <a:rPr lang="en-US" sz="3200" dirty="0"/>
              <a:t> People here live by </a:t>
            </a:r>
            <a:r>
              <a:rPr lang="en-US" sz="3200" dirty="0">
                <a:solidFill>
                  <a:srgbClr val="F15637"/>
                </a:solidFill>
              </a:rPr>
              <a:t>catching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holding</a:t>
            </a:r>
            <a:r>
              <a:rPr lang="en-US" sz="3200" dirty="0"/>
              <a:t> fish from nearby </a:t>
            </a:r>
            <a:r>
              <a:rPr lang="en-US" sz="3200"/>
              <a:t>lakes 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/>
              <a:t> </a:t>
            </a:r>
            <a:r>
              <a:rPr lang="en-US" sz="3200"/>
              <a:t>    and </a:t>
            </a:r>
            <a:r>
              <a:rPr lang="en-US" sz="3200" dirty="0"/>
              <a:t>ponds.</a:t>
            </a:r>
            <a:endParaRPr lang="vi-VN" sz="3200" dirty="0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xmlns="" id="{F06225CA-B0C5-5A34-CBFB-57C241BD1D47}"/>
              </a:ext>
            </a:extLst>
          </p:cNvPr>
          <p:cNvSpPr/>
          <p:nvPr/>
        </p:nvSpPr>
        <p:spPr>
          <a:xfrm>
            <a:off x="5459595" y="2210910"/>
            <a:ext cx="1029129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D65CDE84-D3FB-9150-3F85-69B6ECADD2A2}"/>
              </a:ext>
            </a:extLst>
          </p:cNvPr>
          <p:cNvSpPr/>
          <p:nvPr/>
        </p:nvSpPr>
        <p:spPr>
          <a:xfrm>
            <a:off x="7853453" y="2930741"/>
            <a:ext cx="850932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xmlns="" id="{BBDDAF5C-A8B3-8B56-4471-D7E12B028983}"/>
              </a:ext>
            </a:extLst>
          </p:cNvPr>
          <p:cNvSpPr/>
          <p:nvPr/>
        </p:nvSpPr>
        <p:spPr>
          <a:xfrm>
            <a:off x="10956495" y="3705071"/>
            <a:ext cx="911191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xmlns="" id="{4A469129-2544-CA9D-3544-1138475B0C63}"/>
              </a:ext>
            </a:extLst>
          </p:cNvPr>
          <p:cNvSpPr/>
          <p:nvPr/>
        </p:nvSpPr>
        <p:spPr>
          <a:xfrm>
            <a:off x="3958040" y="4352193"/>
            <a:ext cx="1686623" cy="5883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xmlns="" id="{0863D969-F37F-2467-BC22-4ABCC54824B4}"/>
              </a:ext>
            </a:extLst>
          </p:cNvPr>
          <p:cNvSpPr/>
          <p:nvPr/>
        </p:nvSpPr>
        <p:spPr>
          <a:xfrm>
            <a:off x="3931664" y="5120479"/>
            <a:ext cx="1501555" cy="59118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22" name="TextBox 21"/>
          <p:cNvSpPr txBox="1"/>
          <p:nvPr/>
        </p:nvSpPr>
        <p:spPr>
          <a:xfrm>
            <a:off x="499767" y="218487"/>
            <a:ext cx="4132696" cy="646317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7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30" y="3532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31672" y="113114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4278" y="1161904"/>
            <a:ext cx="7798290" cy="461651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following adjectives with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definitions.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276" y="1014948"/>
            <a:ext cx="397035" cy="707872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320F24E6-7C4C-6E6D-D5A1-B8B84E32C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1" y="2527992"/>
            <a:ext cx="184702" cy="64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>
                <a:latin typeface="Arial" panose="020B0604020202020204" pitchFamily="34" charset="0"/>
              </a:rPr>
              <a:t/>
            </a:r>
            <a:br>
              <a:rPr lang="vi-VN" altLang="vi-VN">
                <a:latin typeface="Arial" panose="020B0604020202020204" pitchFamily="34" charset="0"/>
              </a:rPr>
            </a:br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9767" y="218487"/>
            <a:ext cx="4132696" cy="646317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715320"/>
              </p:ext>
            </p:extLst>
          </p:nvPr>
        </p:nvGraphicFramePr>
        <p:xfrm>
          <a:off x="6015810" y="1698633"/>
          <a:ext cx="6090109" cy="50355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90109">
                  <a:extLst>
                    <a:ext uri="{9D8B030D-6E8A-4147-A177-3AD203B41FA5}">
                      <a16:colId xmlns:a16="http://schemas.microsoft.com/office/drawing/2014/main" xmlns="" val="1956528860"/>
                    </a:ext>
                  </a:extLst>
                </a:gridCol>
              </a:tblGrid>
              <a:tr h="1007110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800" dirty="0" smtClean="0">
                          <a:effectLst/>
                        </a:rPr>
                        <a:t> pretty, especially in a way that looks old-fashioned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5235291"/>
                  </a:ext>
                </a:extLst>
              </a:tr>
              <a:tr h="1007110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800" smtClean="0">
                          <a:effectLst/>
                        </a:rPr>
                        <a:t> having something near or around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3746550"/>
                  </a:ext>
                </a:extLst>
              </a:tr>
              <a:tr h="1007110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800" smtClean="0">
                          <a:effectLst/>
                        </a:rPr>
                        <a:t> extremely large in area, size, amount, etc.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4842286"/>
                  </a:ext>
                </a:extLst>
              </a:tr>
              <a:tr h="1007110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800" smtClean="0">
                          <a:effectLst/>
                        </a:rPr>
                        <a:t> pleased to welcome guests; generous and friendly to visitors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9325175"/>
                  </a:ext>
                </a:extLst>
              </a:tr>
              <a:tr h="1007110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2800" dirty="0" smtClean="0">
                          <a:effectLst/>
                        </a:rPr>
                        <a:t> having received good or thorough training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6452919"/>
                  </a:ext>
                </a:extLst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2063" t="59310" r="7562" b="23693"/>
          <a:stretch/>
        </p:blipFill>
        <p:spPr>
          <a:xfrm>
            <a:off x="103213" y="2963752"/>
            <a:ext cx="2624556" cy="5783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2313" t="8598" r="5322" b="72678"/>
          <a:stretch/>
        </p:blipFill>
        <p:spPr>
          <a:xfrm>
            <a:off x="104120" y="2116917"/>
            <a:ext cx="2602468" cy="6180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/>
          <a:srcRect l="2086" t="71307" r="2967" b="3070"/>
          <a:stretch/>
        </p:blipFill>
        <p:spPr>
          <a:xfrm>
            <a:off x="103214" y="4616135"/>
            <a:ext cx="2603291" cy="6656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1990" t="9682" r="6470" b="66998"/>
          <a:stretch/>
        </p:blipFill>
        <p:spPr>
          <a:xfrm>
            <a:off x="103214" y="3766832"/>
            <a:ext cx="2621688" cy="6284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2" y="5506475"/>
            <a:ext cx="2617158" cy="58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5795 0.227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26393 0.2534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26406 0.2747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26472 -0.2766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25873 -0.5247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0" y="3532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99459" y="139741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9748" y="1395941"/>
            <a:ext cx="6873513" cy="461651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from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930" y="1288076"/>
            <a:ext cx="397035" cy="707872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4C87722-B88C-4242-BBAB-786B74455F27}"/>
              </a:ext>
            </a:extLst>
          </p:cNvPr>
          <p:cNvSpPr txBox="1"/>
          <p:nvPr/>
        </p:nvSpPr>
        <p:spPr>
          <a:xfrm>
            <a:off x="336133" y="2210594"/>
            <a:ext cx="11769786" cy="4154969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r>
              <a:rPr lang="en-US" sz="3200" b="1">
                <a:solidFill>
                  <a:srgbClr val="F15637"/>
                </a:solidFill>
              </a:rPr>
              <a:t>1.</a:t>
            </a:r>
            <a:r>
              <a:rPr lang="en-US" sz="3200"/>
              <a:t> The </a:t>
            </a:r>
            <a:r>
              <a:rPr lang="en-US" sz="3200" dirty="0"/>
              <a:t>local people are kind </a:t>
            </a:r>
            <a:r>
              <a:rPr lang="en-US" sz="3200"/>
              <a:t>and </a:t>
            </a:r>
            <a:r>
              <a:rPr lang="en-US" sz="3200"/>
              <a:t>__________ </a:t>
            </a:r>
            <a:r>
              <a:rPr lang="en-US" sz="3200" dirty="0"/>
              <a:t>to </a:t>
            </a:r>
            <a:r>
              <a:rPr lang="en-US" sz="3200"/>
              <a:t>visitors</a:t>
            </a:r>
            <a:r>
              <a:rPr lang="en-US" sz="3200"/>
              <a:t>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15637"/>
                </a:solidFill>
              </a:rPr>
              <a:t>2.</a:t>
            </a:r>
            <a:r>
              <a:rPr lang="en-US" sz="3200" dirty="0"/>
              <a:t> Our factory needs a lot </a:t>
            </a:r>
            <a:r>
              <a:rPr lang="en-US" sz="3200"/>
              <a:t>of </a:t>
            </a:r>
            <a:r>
              <a:rPr lang="en-US" sz="3200"/>
              <a:t>____________ </a:t>
            </a:r>
            <a:r>
              <a:rPr lang="en-US" sz="3200"/>
              <a:t>workers</a:t>
            </a:r>
            <a:r>
              <a:rPr lang="en-US" sz="3200"/>
              <a:t>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15637"/>
                </a:solidFill>
              </a:rPr>
              <a:t>3.</a:t>
            </a:r>
            <a:r>
              <a:rPr lang="en-US" sz="3200" dirty="0"/>
              <a:t> While travelling up the mountain, people always stop and take </a:t>
            </a:r>
            <a:r>
              <a:rPr lang="en-US" sz="3200"/>
              <a:t>photos </a:t>
            </a:r>
            <a:r>
              <a:rPr lang="en-US" sz="3200"/>
              <a:t>of </a:t>
            </a:r>
            <a:r>
              <a:rPr lang="en-US" sz="3200"/>
              <a:t>the </a:t>
            </a:r>
            <a:r>
              <a:rPr lang="en-US" sz="3200"/>
              <a:t>___________ </a:t>
            </a:r>
            <a:r>
              <a:rPr lang="en-US" sz="3200"/>
              <a:t>scenery</a:t>
            </a:r>
            <a:r>
              <a:rPr lang="en-US" sz="3200"/>
              <a:t>.</a:t>
            </a:r>
          </a:p>
          <a:p>
            <a:endParaRPr lang="en-US" sz="1000"/>
          </a:p>
          <a:p>
            <a:r>
              <a:rPr lang="en-US" sz="3200" b="1">
                <a:solidFill>
                  <a:srgbClr val="F15637"/>
                </a:solidFill>
              </a:rPr>
              <a:t>4</a:t>
            </a:r>
            <a:r>
              <a:rPr lang="en-US" sz="3200" b="1" dirty="0">
                <a:solidFill>
                  <a:srgbClr val="F15637"/>
                </a:solidFill>
              </a:rPr>
              <a:t>.</a:t>
            </a:r>
            <a:r>
              <a:rPr lang="en-US" sz="3200" dirty="0"/>
              <a:t> The Sahara is </a:t>
            </a:r>
            <a:r>
              <a:rPr lang="en-US" sz="3200"/>
              <a:t>a </a:t>
            </a:r>
            <a:r>
              <a:rPr lang="en-US" sz="3200"/>
              <a:t>______ </a:t>
            </a:r>
            <a:r>
              <a:rPr lang="en-US" sz="3200" dirty="0"/>
              <a:t>desert that covers parts of eleven countries in Northern </a:t>
            </a:r>
            <a:r>
              <a:rPr lang="en-US" sz="3200"/>
              <a:t>Africa</a:t>
            </a:r>
            <a:r>
              <a:rPr lang="en-US" sz="3200"/>
              <a:t>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15637"/>
                </a:solidFill>
              </a:rPr>
              <a:t>5.</a:t>
            </a:r>
            <a:r>
              <a:rPr lang="en-US" sz="3200" dirty="0"/>
              <a:t> The lake </a:t>
            </a:r>
            <a:r>
              <a:rPr lang="en-US" sz="3200"/>
              <a:t>is </a:t>
            </a:r>
            <a:r>
              <a:rPr lang="en-US" sz="3200"/>
              <a:t>_____________ </a:t>
            </a:r>
            <a:r>
              <a:rPr lang="en-US" sz="3200" dirty="0"/>
              <a:t>by a lot of trees.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5F98E21-F493-9AD9-D2EF-174EF0B523FD}"/>
              </a:ext>
            </a:extLst>
          </p:cNvPr>
          <p:cNvSpPr txBox="1"/>
          <p:nvPr/>
        </p:nvSpPr>
        <p:spPr>
          <a:xfrm>
            <a:off x="5789653" y="2229573"/>
            <a:ext cx="2305847" cy="584761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hospitable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80029B3-452C-7FFF-3912-FBBD8292F1E2}"/>
              </a:ext>
            </a:extLst>
          </p:cNvPr>
          <p:cNvSpPr txBox="1"/>
          <p:nvPr/>
        </p:nvSpPr>
        <p:spPr>
          <a:xfrm>
            <a:off x="5245874" y="2888239"/>
            <a:ext cx="2499857" cy="584761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well-trained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02DD1CB4-6EDF-4306-5EDE-D597531B6D27}"/>
              </a:ext>
            </a:extLst>
          </p:cNvPr>
          <p:cNvSpPr txBox="1"/>
          <p:nvPr/>
        </p:nvSpPr>
        <p:spPr>
          <a:xfrm>
            <a:off x="2767667" y="3995698"/>
            <a:ext cx="2478206" cy="584761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picturesque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93730033-D60B-B199-BA84-0680ABAA2A09}"/>
              </a:ext>
            </a:extLst>
          </p:cNvPr>
          <p:cNvSpPr txBox="1"/>
          <p:nvPr/>
        </p:nvSpPr>
        <p:spPr>
          <a:xfrm>
            <a:off x="3461039" y="4657437"/>
            <a:ext cx="1266674" cy="584761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vast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5296883E-3DB8-87E8-F5E4-29AF33D5238D}"/>
              </a:ext>
            </a:extLst>
          </p:cNvPr>
          <p:cNvSpPr txBox="1"/>
          <p:nvPr/>
        </p:nvSpPr>
        <p:spPr>
          <a:xfrm>
            <a:off x="2824378" y="5749758"/>
            <a:ext cx="2421495" cy="584761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surrounded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9767" y="218487"/>
            <a:ext cx="4132696" cy="646317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1566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xmlns="" id="{F122AC59-702B-F473-50BE-1F17B598739A}"/>
              </a:ext>
            </a:extLst>
          </p:cNvPr>
          <p:cNvSpPr txBox="1"/>
          <p:nvPr/>
        </p:nvSpPr>
        <p:spPr>
          <a:xfrm>
            <a:off x="19455" y="67254"/>
            <a:ext cx="4240508" cy="5847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45541" y="128809"/>
            <a:ext cx="6702357" cy="523206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r>
              <a:rPr lang="en-US" sz="2800" b="1" dirty="0"/>
              <a:t>How </a:t>
            </a:r>
            <a:r>
              <a:rPr lang="en-US" sz="2800" b="1" dirty="0"/>
              <a:t>to pronounce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sounds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/ə/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/ɪ/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HƯỚNG DẪN PHÁT ÂM LỚP 8 - Unit 2- Life in the countryside - -ə- and -ɪ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4715" y="875489"/>
            <a:ext cx="8774350" cy="54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98137" y="1320762"/>
            <a:ext cx="9082927" cy="461651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/ə/ and /ɪ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4" y="1188331"/>
            <a:ext cx="397035" cy="707872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943D9978-6802-177F-37C2-54A034C8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6" y="3075680"/>
            <a:ext cx="184702" cy="64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>
                <a:latin typeface="Arial" panose="020B0604020202020204" pitchFamily="34" charset="0"/>
              </a:rPr>
              <a:t/>
            </a:r>
            <a:br>
              <a:rPr lang="vi-VN" altLang="vi-VN">
                <a:latin typeface="Arial" panose="020B0604020202020204" pitchFamily="34" charset="0"/>
              </a:rPr>
            </a:br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xmlns="" id="{F122AC59-702B-F473-50BE-1F17B598739A}"/>
              </a:ext>
            </a:extLst>
          </p:cNvPr>
          <p:cNvSpPr txBox="1"/>
          <p:nvPr/>
        </p:nvSpPr>
        <p:spPr>
          <a:xfrm>
            <a:off x="487067" y="207666"/>
            <a:ext cx="4911784" cy="646317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799" y="2016348"/>
            <a:ext cx="7468529" cy="4445145"/>
          </a:xfrm>
          <a:prstGeom prst="rect">
            <a:avLst/>
          </a:prstGeom>
        </p:spPr>
      </p:pic>
      <p:pic>
        <p:nvPicPr>
          <p:cNvPr id="8" name="Trac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09861" y="1320762"/>
            <a:ext cx="495809" cy="4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4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18103" y="30739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0498" y="184581"/>
            <a:ext cx="9420392" cy="830983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sentences. Underline the bold words with /ə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/,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circle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bold words with /ɪ/.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260" y="204751"/>
            <a:ext cx="397035" cy="707872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2074E32B-C6A6-18B2-F3B5-372E8543F4B0}"/>
              </a:ext>
            </a:extLst>
          </p:cNvPr>
          <p:cNvSpPr txBox="1"/>
          <p:nvPr/>
        </p:nvSpPr>
        <p:spPr>
          <a:xfrm>
            <a:off x="485398" y="1042226"/>
            <a:ext cx="8184704" cy="4401191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1. </a:t>
            </a:r>
            <a:r>
              <a:rPr lang="en-US" sz="2800" dirty="0"/>
              <a:t>There is a lot of </a:t>
            </a:r>
            <a:r>
              <a:rPr lang="en-US" sz="2800" b="1" dirty="0"/>
              <a:t>water in </a:t>
            </a:r>
            <a:r>
              <a:rPr lang="en-US" sz="2800" dirty="0"/>
              <a:t>the bottle.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2. </a:t>
            </a:r>
            <a:r>
              <a:rPr lang="en-US" sz="2800" dirty="0"/>
              <a:t>The </a:t>
            </a:r>
            <a:r>
              <a:rPr lang="en-US" sz="2800" b="1" dirty="0"/>
              <a:t>farmers</a:t>
            </a:r>
            <a:r>
              <a:rPr lang="en-US" sz="2800" dirty="0"/>
              <a:t> here </a:t>
            </a:r>
            <a:r>
              <a:rPr lang="en-US" sz="2800"/>
              <a:t>are </a:t>
            </a:r>
            <a:r>
              <a:rPr lang="en-US" sz="2800" b="1"/>
              <a:t>hard-working</a:t>
            </a:r>
            <a:r>
              <a:rPr lang="en-US" sz="2800"/>
              <a:t>.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3.</a:t>
            </a:r>
            <a:r>
              <a:rPr lang="en-US" sz="2800" dirty="0"/>
              <a:t> They </a:t>
            </a:r>
            <a:r>
              <a:rPr lang="en-US" sz="2800"/>
              <a:t>are </a:t>
            </a:r>
            <a:r>
              <a:rPr lang="en-US" sz="2800" b="1"/>
              <a:t>picking </a:t>
            </a:r>
            <a:r>
              <a:rPr lang="en-US" sz="2800"/>
              <a:t>fruits in the </a:t>
            </a:r>
            <a:r>
              <a:rPr lang="en-US" sz="2800" b="1"/>
              <a:t>orchard</a:t>
            </a:r>
            <a:r>
              <a:rPr lang="en-US" sz="2800"/>
              <a:t>.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4.</a:t>
            </a:r>
            <a:r>
              <a:rPr lang="en-US" sz="2800" dirty="0"/>
              <a:t> People in my </a:t>
            </a:r>
            <a:r>
              <a:rPr lang="en-US" sz="2800" b="1" dirty="0"/>
              <a:t>village</a:t>
            </a:r>
            <a:r>
              <a:rPr lang="en-US" sz="2800" dirty="0"/>
              <a:t> usually </a:t>
            </a:r>
            <a:r>
              <a:rPr lang="en-US" sz="2800" b="1" dirty="0"/>
              <a:t>gather</a:t>
            </a:r>
            <a:r>
              <a:rPr lang="en-US" sz="2800" dirty="0"/>
              <a:t> at weekends.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5.</a:t>
            </a:r>
            <a:r>
              <a:rPr lang="en-US" sz="2800" dirty="0"/>
              <a:t> Please buy some </a:t>
            </a:r>
            <a:r>
              <a:rPr lang="en-US" sz="2800" b="1" dirty="0"/>
              <a:t>milk</a:t>
            </a:r>
            <a:r>
              <a:rPr lang="en-US" sz="2800" dirty="0"/>
              <a:t> and </a:t>
            </a:r>
            <a:r>
              <a:rPr lang="en-US" sz="2800" b="1" dirty="0"/>
              <a:t>pasta</a:t>
            </a:r>
            <a:r>
              <a:rPr lang="en-US" sz="2800" dirty="0"/>
              <a:t> at the supermarket.</a:t>
            </a:r>
            <a:endParaRPr lang="vi-VN" sz="2800" dirty="0"/>
          </a:p>
        </p:txBody>
      </p: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xmlns="" id="{C7B42A3C-0605-EFD8-5C83-693C8B9D544E}"/>
              </a:ext>
            </a:extLst>
          </p:cNvPr>
          <p:cNvCxnSpPr/>
          <p:nvPr/>
        </p:nvCxnSpPr>
        <p:spPr>
          <a:xfrm>
            <a:off x="3257670" y="1786144"/>
            <a:ext cx="80288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ình Bầu dục 7">
            <a:extLst>
              <a:ext uri="{FF2B5EF4-FFF2-40B4-BE49-F238E27FC236}">
                <a16:creationId xmlns:a16="http://schemas.microsoft.com/office/drawing/2014/main" xmlns="" id="{FECFDACB-19CE-06DC-3089-0603444EB22F}"/>
              </a:ext>
            </a:extLst>
          </p:cNvPr>
          <p:cNvSpPr/>
          <p:nvPr/>
        </p:nvSpPr>
        <p:spPr>
          <a:xfrm>
            <a:off x="4100530" y="1387009"/>
            <a:ext cx="425188" cy="4562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xmlns="" id="{FC52FA50-D3D7-42C2-09C2-C474886EFE30}"/>
              </a:ext>
            </a:extLst>
          </p:cNvPr>
          <p:cNvCxnSpPr/>
          <p:nvPr/>
        </p:nvCxnSpPr>
        <p:spPr>
          <a:xfrm>
            <a:off x="1551999" y="2624177"/>
            <a:ext cx="11097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xmlns="" id="{1A9F7223-2B2B-A83A-D50C-DC6BB09ADDDB}"/>
              </a:ext>
            </a:extLst>
          </p:cNvPr>
          <p:cNvSpPr/>
          <p:nvPr/>
        </p:nvSpPr>
        <p:spPr>
          <a:xfrm>
            <a:off x="3957131" y="2188078"/>
            <a:ext cx="2253538" cy="5617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2AF2C6F6-80C2-6404-DEEC-69C3B2A7DD84}"/>
              </a:ext>
            </a:extLst>
          </p:cNvPr>
          <p:cNvCxnSpPr/>
          <p:nvPr/>
        </p:nvCxnSpPr>
        <p:spPr>
          <a:xfrm>
            <a:off x="5148357" y="3487888"/>
            <a:ext cx="11265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xmlns="" id="{E11F099D-4C11-AFBA-3AE7-59BA0B0149F9}"/>
              </a:ext>
            </a:extLst>
          </p:cNvPr>
          <p:cNvSpPr/>
          <p:nvPr/>
        </p:nvSpPr>
        <p:spPr>
          <a:xfrm>
            <a:off x="2165889" y="3096820"/>
            <a:ext cx="1208096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xmlns="" id="{BD09A00E-3FC8-B40B-D030-E40B7724135B}"/>
              </a:ext>
            </a:extLst>
          </p:cNvPr>
          <p:cNvCxnSpPr/>
          <p:nvPr/>
        </p:nvCxnSpPr>
        <p:spPr>
          <a:xfrm>
            <a:off x="4982703" y="4377570"/>
            <a:ext cx="94292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9B47A59D-15FB-A57E-2B99-FE60C4DB0AF0}"/>
              </a:ext>
            </a:extLst>
          </p:cNvPr>
          <p:cNvSpPr/>
          <p:nvPr/>
        </p:nvSpPr>
        <p:spPr>
          <a:xfrm>
            <a:off x="2807192" y="3936404"/>
            <a:ext cx="1055742" cy="50260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xmlns="" id="{924ABB13-9634-E714-6FC3-FAB0F79FE713}"/>
              </a:ext>
            </a:extLst>
          </p:cNvPr>
          <p:cNvCxnSpPr/>
          <p:nvPr/>
        </p:nvCxnSpPr>
        <p:spPr>
          <a:xfrm>
            <a:off x="4746913" y="5222677"/>
            <a:ext cx="80288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22B62F3D-3FFE-1C5D-5379-9A0B17B4677D}"/>
              </a:ext>
            </a:extLst>
          </p:cNvPr>
          <p:cNvSpPr/>
          <p:nvPr/>
        </p:nvSpPr>
        <p:spPr>
          <a:xfrm>
            <a:off x="3355212" y="4804373"/>
            <a:ext cx="764369" cy="48073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pic>
        <p:nvPicPr>
          <p:cNvPr id="2" name="Trac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3292" y="204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9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7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6" grpId="0" animBg="1"/>
      <p:bldP spid="19" grpId="0" animBg="1"/>
      <p:bldP spid="24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0" y="3532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8" y="207666"/>
            <a:ext cx="5203614" cy="646317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487067" y="1671795"/>
            <a:ext cx="10345348" cy="830983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</a:t>
            </a:r>
            <a:r>
              <a:rPr lang="en-US" sz="3200" dirty="0"/>
              <a:t>?</a:t>
            </a:r>
            <a:endParaRPr lang="en-US" sz="32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xmlns="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017" y="981338"/>
            <a:ext cx="2875924" cy="193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487067" y="3542438"/>
            <a:ext cx="11166222" cy="830983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457128" indent="-45712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/>
              <a:t>Pronunciation</a:t>
            </a:r>
            <a:r>
              <a:rPr lang="en-US" sz="3200"/>
              <a:t>: </a:t>
            </a:r>
            <a:r>
              <a:rPr lang="en-US" sz="3200"/>
              <a:t>The sounds </a:t>
            </a:r>
            <a:r>
              <a:rPr lang="en-US" sz="3200" dirty="0"/>
              <a:t>/ə/ and /</a:t>
            </a:r>
            <a:r>
              <a:rPr lang="en-US" sz="3200"/>
              <a:t>ɪ</a:t>
            </a:r>
            <a:r>
              <a:rPr lang="en-US" sz="3200"/>
              <a:t>/ in words and sentences</a:t>
            </a:r>
            <a:endParaRPr lang="en-US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487067" y="2573711"/>
            <a:ext cx="11166222" cy="830983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457128" indent="-45712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/>
              <a:t>Vocabulary</a:t>
            </a:r>
            <a:r>
              <a:rPr lang="en-US" sz="3200" dirty="0"/>
              <a:t>: The lexical items related to </a:t>
            </a:r>
            <a:r>
              <a:rPr lang="en-US" sz="3200" i="1" dirty="0"/>
              <a:t>Life in </a:t>
            </a:r>
            <a:r>
              <a:rPr lang="en-US" sz="3200" i="1"/>
              <a:t>the </a:t>
            </a:r>
            <a:r>
              <a:rPr lang="en-US" sz="3200" i="1"/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3530" y="3532"/>
            <a:ext cx="12192000" cy="1083309"/>
            <a:chOff x="0" y="-3"/>
            <a:chExt cx="12192000" cy="1083309"/>
          </a:xfrm>
        </p:grpSpPr>
        <p:sp>
          <p:nvSpPr>
            <p:cNvPr id="36" name="Round Single Corner Rectangle 3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7" name="Round Single Corner Rectangle 3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2405418" cy="523206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 WARM-UP: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39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xmlns="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011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xmlns="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483" y="1203026"/>
            <a:ext cx="6331320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Match the words to the suitable </a:t>
            </a:r>
            <a:r>
              <a:rPr lang="en-US" sz="2800" b="1" dirty="0">
                <a:solidFill>
                  <a:srgbClr val="C00000"/>
                </a:solidFill>
              </a:rPr>
              <a:t>pictures.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xmlns="" id="{19AE6A9D-4607-AA0E-F059-15E3DA137361}"/>
              </a:ext>
            </a:extLst>
          </p:cNvPr>
          <p:cNvSpPr/>
          <p:nvPr/>
        </p:nvSpPr>
        <p:spPr>
          <a:xfrm>
            <a:off x="2734727" y="130187"/>
            <a:ext cx="3655376" cy="646317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r>
              <a:rPr lang="en-US" sz="3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MATCHING GAME</a:t>
            </a:r>
            <a:endParaRPr lang="en-US" sz="3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B8C2DA35-45B6-B401-3CE1-5BF840833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92" y="4322245"/>
            <a:ext cx="1905157" cy="142938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08FC9AAE-65E3-5908-2AFB-7ACF0205A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26" y="2103843"/>
            <a:ext cx="2096287" cy="158774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80CDDEA-36EA-BB50-6F69-A3781C3785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40" y="2154867"/>
            <a:ext cx="2341343" cy="139251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B7231FDB-2EAA-3CE0-1313-0A520022DF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10051132" y="2001047"/>
            <a:ext cx="2054648" cy="1460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603" y="3650148"/>
            <a:ext cx="1252559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CATTLE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xmlns="" id="{47F97D96-4962-2D27-6928-57D1430C7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126" y="3596972"/>
            <a:ext cx="939460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VAST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10" name="Rectangle 21">
            <a:extLst>
              <a:ext uri="{FF2B5EF4-FFF2-40B4-BE49-F238E27FC236}">
                <a16:creationId xmlns:a16="http://schemas.microsoft.com/office/drawing/2014/main" xmlns="" id="{A71BB41B-8D49-69A7-8569-4EFC494D2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8632" y="3565489"/>
            <a:ext cx="1006658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CROP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xmlns="" id="{3B0F7BD9-BAA7-7786-BE7E-F7F16C793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473" y="5866436"/>
            <a:ext cx="2034783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HOSPITABLE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33" name="Rectangle 21">
            <a:extLst>
              <a:ext uri="{FF2B5EF4-FFF2-40B4-BE49-F238E27FC236}">
                <a16:creationId xmlns:a16="http://schemas.microsoft.com/office/drawing/2014/main" xmlns="" id="{F4CBBE4D-5AFD-D48C-5811-2F7EBD992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1931" y="5858347"/>
            <a:ext cx="1953776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POULTRY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xmlns="" id="{966A1859-967F-E520-C502-FE8195AB4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7501" y="5866436"/>
            <a:ext cx="2476446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PICTURESQUE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39" name="Rectangle 21">
            <a:extLst>
              <a:ext uri="{FF2B5EF4-FFF2-40B4-BE49-F238E27FC236}">
                <a16:creationId xmlns:a16="http://schemas.microsoft.com/office/drawing/2014/main" xmlns="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57" y="3081969"/>
            <a:ext cx="1252559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CATTLE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0" name="Rectangle 21">
            <a:extLst>
              <a:ext uri="{FF2B5EF4-FFF2-40B4-BE49-F238E27FC236}">
                <a16:creationId xmlns:a16="http://schemas.microsoft.com/office/drawing/2014/main" xmlns="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9697" y="3775794"/>
            <a:ext cx="2006290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HOSPITABLE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xmlns="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48" y="4647591"/>
            <a:ext cx="1536674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POULTRY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2" name="Rectangle 21">
            <a:extLst>
              <a:ext uri="{FF2B5EF4-FFF2-40B4-BE49-F238E27FC236}">
                <a16:creationId xmlns:a16="http://schemas.microsoft.com/office/drawing/2014/main" xmlns="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485" y="4704159"/>
            <a:ext cx="939460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VAST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xmlns="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4728" y="2966658"/>
            <a:ext cx="1006658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CROP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xmlns="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4" y="5751632"/>
            <a:ext cx="2274762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PICTURESQUE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5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648" y="3645870"/>
            <a:ext cx="463560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46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321" y="3598269"/>
            <a:ext cx="463560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2</a:t>
            </a:r>
            <a:r>
              <a:rPr lang="en-US" sz="2800" b="1">
                <a:solidFill>
                  <a:srgbClr val="C00000"/>
                </a:solidFill>
              </a:rPr>
              <a:t>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47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1775" y="3563369"/>
            <a:ext cx="463560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3.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48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1838" y="5858347"/>
            <a:ext cx="463560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4</a:t>
            </a:r>
            <a:r>
              <a:rPr lang="en-US" sz="2800" b="1">
                <a:solidFill>
                  <a:srgbClr val="C00000"/>
                </a:solidFill>
              </a:rPr>
              <a:t>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49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0092" y="5858347"/>
            <a:ext cx="463560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5.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50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8869" y="5858347"/>
            <a:ext cx="463560" cy="5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6</a:t>
            </a:r>
            <a:r>
              <a:rPr lang="en-US" sz="2800" b="1">
                <a:solidFill>
                  <a:srgbClr val="C00000"/>
                </a:solidFill>
              </a:rPr>
              <a:t>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/>
          <a:srcRect l="2820" t="33565" r="2767"/>
          <a:stretch/>
        </p:blipFill>
        <p:spPr>
          <a:xfrm>
            <a:off x="7370611" y="4221550"/>
            <a:ext cx="2447970" cy="17104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720" y="4151822"/>
            <a:ext cx="1671009" cy="18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1" grpId="0"/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0" y="3532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25094" y="35877"/>
            <a:ext cx="4407257" cy="923316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  <a:endParaRPr lang="en-US" sz="5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822" y="1563286"/>
            <a:ext cx="8149852" cy="1754312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457128" indent="-45712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</a:t>
            </a:r>
            <a:r>
              <a:rPr lang="en-US" sz="3600" dirty="0"/>
              <a:t>.</a:t>
            </a:r>
          </a:p>
          <a:p>
            <a:pPr marL="457128" indent="-45712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/>
              <a:t>Prepair</a:t>
            </a:r>
            <a:r>
              <a:rPr lang="en-US" sz="3600" dirty="0"/>
              <a:t> lesson 3 : A closer look 2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674" y="917932"/>
            <a:ext cx="3549868" cy="35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7823"/>
            <a:ext cx="12192000" cy="693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568" y="631537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73562" y="5015152"/>
            <a:ext cx="8572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0126" y="4538679"/>
            <a:ext cx="8572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31" y="2587424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34626" y="4997839"/>
            <a:ext cx="8572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4094" y="4586527"/>
            <a:ext cx="8572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81020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4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51340" y="1878618"/>
            <a:ext cx="1963884" cy="1550382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98" tIns="60948" rIns="121898" bIns="60948" rtlCol="0" anchor="ctr"/>
          <a:lstStyle/>
          <a:p>
            <a:pPr algn="ctr"/>
            <a:r>
              <a:rPr lang="en-GB" sz="8000" b="1" dirty="0">
                <a:solidFill>
                  <a:srgbClr val="FF0000"/>
                </a:solidFill>
              </a:rPr>
              <a:t>1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078633" y="1878618"/>
            <a:ext cx="1963884" cy="1550382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98" tIns="60948" rIns="121898" bIns="60948" rtlCol="0" anchor="ctr"/>
          <a:lstStyle/>
          <a:p>
            <a:pPr algn="ctr"/>
            <a:r>
              <a:rPr lang="en-GB" sz="8000" b="1" dirty="0">
                <a:solidFill>
                  <a:srgbClr val="FF0000"/>
                </a:solidFill>
              </a:rPr>
              <a:t>2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113668" y="1878618"/>
            <a:ext cx="1963884" cy="1550382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98" tIns="60948" rIns="121898" bIns="60948" rtlCol="0" anchor="ctr"/>
          <a:lstStyle/>
          <a:p>
            <a:pPr algn="ctr"/>
            <a:r>
              <a:rPr lang="en-GB" sz="8000" b="1" dirty="0">
                <a:solidFill>
                  <a:srgbClr val="FF0000"/>
                </a:solidFill>
              </a:rPr>
              <a:t>3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113251" y="1878618"/>
            <a:ext cx="1963884" cy="1550382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98" tIns="60948" rIns="121898" bIns="60948" rtlCol="0" anchor="ctr"/>
          <a:lstStyle/>
          <a:p>
            <a:pPr algn="ctr"/>
            <a:r>
              <a:rPr lang="en-GB" sz="8000" b="1" dirty="0">
                <a:solidFill>
                  <a:srgbClr val="FF0000"/>
                </a:solidFill>
              </a:rPr>
              <a:t>4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173703" y="1878618"/>
            <a:ext cx="1963884" cy="1550382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98" tIns="60948" rIns="121898" bIns="60948" rtlCol="0" anchor="ctr"/>
          <a:lstStyle/>
          <a:p>
            <a:pPr algn="ctr"/>
            <a:r>
              <a:rPr lang="en-GB" sz="8000" b="1" dirty="0">
                <a:solidFill>
                  <a:srgbClr val="FF0000"/>
                </a:solidFill>
              </a:rPr>
              <a:t>5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075454" y="4424751"/>
            <a:ext cx="1990204" cy="1485731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21881" tIns="60940" rIns="121881" bIns="60940" anchor="ctr"/>
          <a:lstStyle/>
          <a:p>
            <a:pPr algn="ctr" defTabSz="1218979">
              <a:defRPr/>
            </a:pPr>
            <a:r>
              <a:rPr lang="en-GB" sz="4800" b="1" kern="0" dirty="0" smtClean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 </a:t>
            </a:r>
            <a:endParaRPr lang="en-GB" sz="4800" b="1" kern="0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  <a:p>
            <a:pPr algn="ctr" defTabSz="1218979">
              <a:defRPr/>
            </a:pPr>
            <a:endParaRPr lang="en-US" sz="4800" b="1" kern="0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799002" y="5804942"/>
            <a:ext cx="2088034" cy="1466825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121881" tIns="60940" rIns="121881" bIns="60940" anchor="ctr"/>
          <a:lstStyle/>
          <a:p>
            <a:pPr algn="ctr" defTabSz="1218979">
              <a:defRPr/>
            </a:pPr>
            <a:r>
              <a:rPr lang="en-GB" sz="8000" b="1" kern="0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6</a:t>
            </a:r>
            <a:endParaRPr lang="en-US" sz="8000" b="1" kern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0239918" y="4328600"/>
            <a:ext cx="1990204" cy="1485731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21881" tIns="60940" rIns="121881" bIns="60940" anchor="ctr"/>
          <a:lstStyle/>
          <a:p>
            <a:pPr lvl="0" algn="ctr">
              <a:defRPr/>
            </a:pPr>
            <a:r>
              <a:rPr lang="en-GB" sz="4300" b="1" dirty="0" smtClean="0">
                <a:solidFill>
                  <a:srgbClr val="FFFF00"/>
                </a:solidFill>
              </a:rPr>
              <a:t> </a:t>
            </a:r>
            <a:endParaRPr lang="en-GB" sz="4300" b="1" kern="0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10257403" y="5711684"/>
            <a:ext cx="2088034" cy="147695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121881" tIns="60940" rIns="121881" bIns="60940" anchor="ctr"/>
          <a:lstStyle/>
          <a:p>
            <a:pPr algn="ctr" defTabSz="1218979">
              <a:defRPr/>
            </a:pPr>
            <a:r>
              <a:rPr lang="en-GB" sz="8000" b="1" kern="0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10</a:t>
            </a:r>
            <a:endParaRPr lang="en-US" sz="8000" b="1" kern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142588" y="4360646"/>
            <a:ext cx="1990204" cy="1485731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21881" tIns="60940" rIns="121881" bIns="60940" anchor="ctr"/>
          <a:lstStyle/>
          <a:p>
            <a:pPr lvl="0" algn="ctr">
              <a:defRPr/>
            </a:pPr>
            <a:endParaRPr lang="en-GB" sz="4300" b="1" dirty="0">
              <a:solidFill>
                <a:srgbClr val="FFFF00"/>
              </a:solidFill>
            </a:endParaRPr>
          </a:p>
          <a:p>
            <a:pPr algn="ctr">
              <a:defRPr/>
            </a:pPr>
            <a:endParaRPr lang="en-GB" sz="4300" b="1" dirty="0">
              <a:solidFill>
                <a:srgbClr val="FFFF00"/>
              </a:solidFill>
            </a:endParaRPr>
          </a:p>
          <a:p>
            <a:pPr lvl="0" algn="ctr">
              <a:defRPr/>
            </a:pPr>
            <a:endParaRPr lang="en-GB" sz="4300" b="1" kern="0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653162" y="5939021"/>
            <a:ext cx="2088034" cy="1466825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121881" tIns="60940" rIns="121881" bIns="60940" anchor="ctr"/>
          <a:lstStyle/>
          <a:p>
            <a:pPr algn="ctr" defTabSz="1218979">
              <a:defRPr/>
            </a:pPr>
            <a:r>
              <a:rPr lang="en-GB" sz="8000" b="1" kern="0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8</a:t>
            </a:r>
            <a:endParaRPr lang="en-US" sz="8000" b="1" kern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97348" y="4346791"/>
            <a:ext cx="1990204" cy="1485731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21881" tIns="60940" rIns="121881" bIns="60940" anchor="ctr"/>
          <a:lstStyle/>
          <a:p>
            <a:pPr lvl="0" algn="ctr">
              <a:defRPr/>
            </a:pPr>
            <a:endParaRPr lang="en-GB" sz="4300" b="1" kern="0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8106181" y="5732030"/>
            <a:ext cx="2088034" cy="1466825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121881" tIns="60940" rIns="121881" bIns="60940" anchor="ctr"/>
          <a:lstStyle/>
          <a:p>
            <a:pPr algn="ctr" defTabSz="1218979">
              <a:defRPr/>
            </a:pPr>
            <a:r>
              <a:rPr lang="en-GB" sz="8000" b="1" kern="0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9</a:t>
            </a:r>
            <a:endParaRPr lang="en-US" sz="8000" b="1" kern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4110364" y="4383191"/>
            <a:ext cx="1990204" cy="1485731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21881" tIns="60940" rIns="121881" bIns="60940" anchor="ctr"/>
          <a:lstStyle/>
          <a:p>
            <a:pPr lvl="0" algn="ctr">
              <a:defRPr/>
            </a:pPr>
            <a:endParaRPr lang="en-GB" sz="4500" b="1" kern="0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820386" y="5740008"/>
            <a:ext cx="2088034" cy="1466825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121881" tIns="60940" rIns="121881" bIns="60940" anchor="ctr"/>
          <a:lstStyle/>
          <a:p>
            <a:pPr algn="ctr" defTabSz="1218979">
              <a:defRPr/>
            </a:pPr>
            <a:r>
              <a:rPr lang="en-GB" sz="8000" b="1" kern="0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7</a:t>
            </a:r>
            <a:endParaRPr lang="en-US" sz="8000" b="1" kern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" y="-95533"/>
            <a:ext cx="4751851" cy="800179"/>
          </a:xfrm>
          <a:prstGeom prst="rect">
            <a:avLst/>
          </a:prstGeom>
        </p:spPr>
        <p:txBody>
          <a:bodyPr lIns="121881" tIns="60940" rIns="121881" bIns="60940">
            <a:spAutoFit/>
          </a:bodyPr>
          <a:lstStyle/>
          <a:p>
            <a:pPr>
              <a:defRPr/>
            </a:pPr>
            <a:r>
              <a:rPr lang="en-US" sz="4400" b="1" dirty="0" smtClean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latin typeface=".VnArabia" pitchFamily="34" charset="0"/>
                <a:cs typeface="Arial" pitchFamily="34" charset="0"/>
              </a:rPr>
              <a:t>* Warm </a:t>
            </a:r>
            <a:r>
              <a:rPr lang="en-US" sz="4400" b="1" dirty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latin typeface=".VnArabia" pitchFamily="34" charset="0"/>
                <a:cs typeface="Arial" pitchFamily="34" charset="0"/>
              </a:rPr>
              <a:t>up</a:t>
            </a:r>
            <a:r>
              <a:rPr lang="en-US" sz="4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cs typeface="Arial" pitchFamily="34" charset="0"/>
              </a:rPr>
              <a:t>: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61" name="Rectangle 1"/>
          <p:cNvSpPr>
            <a:spLocks noChangeArrowheads="1"/>
          </p:cNvSpPr>
          <p:nvPr/>
        </p:nvSpPr>
        <p:spPr bwMode="auto">
          <a:xfrm>
            <a:off x="2854851" y="-108444"/>
            <a:ext cx="6718300" cy="80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81" tIns="60940" rIns="121881" bIns="6094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Game:</a:t>
            </a:r>
            <a:r>
              <a:rPr lang="en-US" sz="4400" b="1" dirty="0" err="1">
                <a:solidFill>
                  <a:srgbClr val="0070C0"/>
                </a:solidFill>
              </a:rPr>
              <a:t>Pelmanism</a:t>
            </a:r>
            <a:endParaRPr lang="en-US" sz="44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140544" y="1878618"/>
            <a:ext cx="1963884" cy="1550382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98" tIns="60948" rIns="121898" bIns="60948" rtlCol="0" anchor="ctr"/>
          <a:lstStyle/>
          <a:p>
            <a:pPr algn="ctr"/>
            <a:r>
              <a:rPr lang="en-GB" sz="8000" b="1" dirty="0">
                <a:solidFill>
                  <a:srgbClr val="FF0000"/>
                </a:solidFill>
              </a:rPr>
              <a:t>5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4918" y="4453290"/>
            <a:ext cx="1990204" cy="1485731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21881" tIns="60940" rIns="121881" bIns="60940" anchor="ctr"/>
          <a:lstStyle/>
          <a:p>
            <a:pPr algn="ctr" defTabSz="1218979">
              <a:defRPr/>
            </a:pPr>
            <a:endParaRPr lang="en-GB" sz="4800" b="1" kern="0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  <a:p>
            <a:pPr algn="ctr" defTabSz="1218979">
              <a:defRPr/>
            </a:pPr>
            <a:endParaRPr lang="en-US" sz="4800" b="1" kern="0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-117087" y="5671549"/>
            <a:ext cx="2088034" cy="1466825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121881" tIns="60940" rIns="121881" bIns="60940" anchor="ctr"/>
          <a:lstStyle/>
          <a:p>
            <a:pPr algn="ctr" defTabSz="1218979">
              <a:defRPr/>
            </a:pPr>
            <a:r>
              <a:rPr lang="en-GB" sz="8000" b="1" kern="0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6</a:t>
            </a:r>
            <a:endParaRPr lang="en-US" sz="8000" b="1" kern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33" name="Hình ảnh 2">
            <a:extLst>
              <a:ext uri="{FF2B5EF4-FFF2-40B4-BE49-F238E27FC236}">
                <a16:creationId xmlns:a16="http://schemas.microsoft.com/office/drawing/2014/main" xmlns="" id="{08FC9AAE-65E3-5908-2AFB-7ACF0205A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" y="872836"/>
            <a:ext cx="1963884" cy="1454855"/>
          </a:xfrm>
          <a:prstGeom prst="rect">
            <a:avLst/>
          </a:prstGeom>
        </p:spPr>
      </p:pic>
      <p:pic>
        <p:nvPicPr>
          <p:cNvPr id="34" name="Hình ảnh 4">
            <a:extLst>
              <a:ext uri="{FF2B5EF4-FFF2-40B4-BE49-F238E27FC236}">
                <a16:creationId xmlns:a16="http://schemas.microsoft.com/office/drawing/2014/main" xmlns="" id="{A80CDDEA-36EA-BB50-6F69-A3781C3785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33" y="904003"/>
            <a:ext cx="1963883" cy="1392519"/>
          </a:xfrm>
          <a:prstGeom prst="rect">
            <a:avLst/>
          </a:prstGeom>
        </p:spPr>
      </p:pic>
      <p:pic>
        <p:nvPicPr>
          <p:cNvPr id="35" name="Hình ảnh 6">
            <a:extLst>
              <a:ext uri="{FF2B5EF4-FFF2-40B4-BE49-F238E27FC236}">
                <a16:creationId xmlns:a16="http://schemas.microsoft.com/office/drawing/2014/main" xmlns="" id="{B7231FDB-2EAA-3CE0-1313-0A520022DF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4113668" y="904003"/>
            <a:ext cx="1953898" cy="14022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1935" y="953669"/>
            <a:ext cx="1681301" cy="13740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/>
          <a:srcRect l="2820" t="33565" r="2767"/>
          <a:stretch/>
        </p:blipFill>
        <p:spPr>
          <a:xfrm>
            <a:off x="8077135" y="872836"/>
            <a:ext cx="1871021" cy="1274619"/>
          </a:xfrm>
          <a:prstGeom prst="rect">
            <a:avLst/>
          </a:prstGeom>
        </p:spPr>
      </p:pic>
      <p:pic>
        <p:nvPicPr>
          <p:cNvPr id="38" name="Hình ảnh 1">
            <a:extLst>
              <a:ext uri="{FF2B5EF4-FFF2-40B4-BE49-F238E27FC236}">
                <a16:creationId xmlns:a16="http://schemas.microsoft.com/office/drawing/2014/main" xmlns="" id="{B8C2DA35-45B6-B401-3CE1-5BF8408332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703" y="872836"/>
            <a:ext cx="1834051" cy="1274619"/>
          </a:xfrm>
          <a:prstGeom prst="rect">
            <a:avLst/>
          </a:prstGeom>
        </p:spPr>
      </p:pic>
      <p:sp>
        <p:nvSpPr>
          <p:cNvPr id="39" name="Rectangle 21">
            <a:extLst>
              <a:ext uri="{FF2B5EF4-FFF2-40B4-BE49-F238E27FC236}">
                <a16:creationId xmlns:a16="http://schemas.microsoft.com/office/drawing/2014/main" xmlns="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41" y="4769826"/>
            <a:ext cx="1875229" cy="49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600" b="1" dirty="0">
                <a:solidFill>
                  <a:srgbClr val="FFFF00"/>
                </a:solidFill>
              </a:rPr>
              <a:t>HOSPITABLE</a:t>
            </a:r>
            <a:endParaRPr lang="vi-VN" sz="2600" b="1" dirty="0">
              <a:solidFill>
                <a:srgbClr val="FFFF00"/>
              </a:solidFill>
            </a:endParaRP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xmlns="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190" y="4751370"/>
            <a:ext cx="1124767" cy="58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CROP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42" name="Rectangle 21">
            <a:extLst>
              <a:ext uri="{FF2B5EF4-FFF2-40B4-BE49-F238E27FC236}">
                <a16:creationId xmlns:a16="http://schemas.microsoft.com/office/drawing/2014/main" xmlns="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6486" y="4737515"/>
            <a:ext cx="1730702" cy="58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POULTRY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xmlns="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250" y="4705469"/>
            <a:ext cx="1046797" cy="58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VAST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45" name="Rectangle 21">
            <a:extLst>
              <a:ext uri="{FF2B5EF4-FFF2-40B4-BE49-F238E27FC236}">
                <a16:creationId xmlns:a16="http://schemas.microsoft.com/office/drawing/2014/main" xmlns="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8770" y="4754438"/>
            <a:ext cx="1404715" cy="58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CATTLE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46" name="Rectangle 21">
            <a:extLst>
              <a:ext uri="{FF2B5EF4-FFF2-40B4-BE49-F238E27FC236}">
                <a16:creationId xmlns:a16="http://schemas.microsoft.com/office/drawing/2014/main" xmlns="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3262" y="4834760"/>
            <a:ext cx="1976860" cy="46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PICTURESQUE</a:t>
            </a:r>
            <a:endParaRPr lang="vi-VN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">
            <a:extLst>
              <a:ext uri="{FF2B5EF4-FFF2-40B4-BE49-F238E27FC236}">
                <a16:creationId xmlns:a16="http://schemas.microsoft.com/office/drawing/2014/main" xmlns="" id="{B8C2DA35-45B6-B401-3CE1-5BF840833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619" y="1098831"/>
            <a:ext cx="1834051" cy="12746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820" t="33565" r="2767"/>
          <a:stretch/>
        </p:blipFill>
        <p:spPr>
          <a:xfrm>
            <a:off x="8233407" y="1053072"/>
            <a:ext cx="1871021" cy="1274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935" y="946613"/>
            <a:ext cx="1875200" cy="1374022"/>
          </a:xfrm>
          <a:prstGeom prst="rect">
            <a:avLst/>
          </a:prstGeom>
        </p:spPr>
      </p:pic>
      <p:pic>
        <p:nvPicPr>
          <p:cNvPr id="9" name="Hình ảnh 6">
            <a:extLst>
              <a:ext uri="{FF2B5EF4-FFF2-40B4-BE49-F238E27FC236}">
                <a16:creationId xmlns:a16="http://schemas.microsoft.com/office/drawing/2014/main" xmlns="" id="{B7231FDB-2EAA-3CE0-1313-0A520022DF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4193709" y="931713"/>
            <a:ext cx="1855784" cy="14022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Hình ảnh 4">
            <a:extLst>
              <a:ext uri="{FF2B5EF4-FFF2-40B4-BE49-F238E27FC236}">
                <a16:creationId xmlns:a16="http://schemas.microsoft.com/office/drawing/2014/main" xmlns="" id="{A80CDDEA-36EA-BB50-6F69-A3781C3785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90" y="959423"/>
            <a:ext cx="1922319" cy="1392519"/>
          </a:xfrm>
          <a:prstGeom prst="rect">
            <a:avLst/>
          </a:prstGeom>
        </p:spPr>
      </p:pic>
      <p:pic>
        <p:nvPicPr>
          <p:cNvPr id="5" name="Hình ảnh 2">
            <a:extLst>
              <a:ext uri="{FF2B5EF4-FFF2-40B4-BE49-F238E27FC236}">
                <a16:creationId xmlns:a16="http://schemas.microsoft.com/office/drawing/2014/main" xmlns="" id="{08FC9AAE-65E3-5908-2AFB-7ACF0205A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" y="900546"/>
            <a:ext cx="1963884" cy="145485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4833" y="852782"/>
            <a:ext cx="1963884" cy="1550382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98" tIns="60948" rIns="121898" bIns="60948" rtlCol="0" anchor="ctr"/>
          <a:lstStyle/>
          <a:p>
            <a:pPr algn="ctr"/>
            <a:r>
              <a:rPr lang="en-GB" sz="8000" b="1" dirty="0">
                <a:solidFill>
                  <a:srgbClr val="FF0000"/>
                </a:solidFill>
              </a:rPr>
              <a:t>1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21847" y="852782"/>
            <a:ext cx="1963884" cy="1550382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98" tIns="60948" rIns="121898" bIns="60948" rtlCol="0" anchor="ctr"/>
          <a:lstStyle/>
          <a:p>
            <a:pPr algn="ctr"/>
            <a:r>
              <a:rPr lang="en-GB" sz="8000" b="1" dirty="0">
                <a:solidFill>
                  <a:srgbClr val="FF0000"/>
                </a:solidFill>
              </a:rPr>
              <a:t>2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93709" y="900546"/>
            <a:ext cx="1963884" cy="1550382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98" tIns="60948" rIns="121898" bIns="60948" rtlCol="0" anchor="ctr"/>
          <a:lstStyle/>
          <a:p>
            <a:pPr algn="ctr"/>
            <a:r>
              <a:rPr lang="en-GB" sz="8000" b="1" dirty="0">
                <a:solidFill>
                  <a:srgbClr val="FF0000"/>
                </a:solidFill>
              </a:rPr>
              <a:t>3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7593" y="890148"/>
            <a:ext cx="1963884" cy="1550382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98" tIns="60948" rIns="121898" bIns="60948" rtlCol="0" anchor="ctr"/>
          <a:lstStyle/>
          <a:p>
            <a:pPr algn="ctr"/>
            <a:r>
              <a:rPr lang="en-GB" sz="8000" b="1" dirty="0">
                <a:solidFill>
                  <a:srgbClr val="FF0000"/>
                </a:solidFill>
              </a:rPr>
              <a:t>4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121477" y="890148"/>
            <a:ext cx="1963884" cy="1550382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98" tIns="60948" rIns="121898" bIns="60948" rtlCol="0" anchor="ctr"/>
          <a:lstStyle/>
          <a:p>
            <a:pPr algn="ctr"/>
            <a:r>
              <a:rPr lang="en-GB" sz="8000" b="1" dirty="0">
                <a:solidFill>
                  <a:srgbClr val="FF0000"/>
                </a:solidFill>
              </a:rPr>
              <a:t>5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113071" y="960949"/>
            <a:ext cx="1963884" cy="1462269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98" tIns="60948" rIns="121898" bIns="60948" rtlCol="0" anchor="ctr"/>
          <a:lstStyle/>
          <a:p>
            <a:pPr algn="ctr"/>
            <a:r>
              <a:rPr lang="en-GB" sz="8000" b="1" dirty="0">
                <a:solidFill>
                  <a:srgbClr val="FF0000"/>
                </a:solidFill>
              </a:rPr>
              <a:t>6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0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0" y="3532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2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30"/>
            <a:ext cx="1252347" cy="707872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8" y="169354"/>
            <a:ext cx="8300415" cy="707872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 IN THE COUNTRYSIDE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51661" y="67224"/>
            <a:ext cx="722440" cy="830983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96FECE1C-FDB7-AB12-DFBB-E550A39E7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" b="17398"/>
          <a:stretch/>
        </p:blipFill>
        <p:spPr>
          <a:xfrm>
            <a:off x="2545004" y="2102187"/>
            <a:ext cx="7382599" cy="464362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561173" y="1241424"/>
            <a:ext cx="4798565" cy="625641"/>
          </a:xfrm>
          <a:prstGeom prst="roundRect">
            <a:avLst>
              <a:gd name="adj" fmla="val 4266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77" y="1073027"/>
            <a:ext cx="964452" cy="9164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13261" y="1354092"/>
            <a:ext cx="4446477" cy="52320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</a:t>
            </a:r>
            <a:r>
              <a:rPr lang="en-US" sz="2800" b="1" dirty="0">
                <a:solidFill>
                  <a:schemeClr val="bg1"/>
                </a:solidFill>
              </a:rPr>
              <a:t>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0" y="3532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5"/>
            <a:ext cx="4132696" cy="646317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39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xmlns="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011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3299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xmlns="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7871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08FC9AAE-65E3-5908-2AFB-7ACF0205A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08" y="2059561"/>
            <a:ext cx="4977678" cy="3770135"/>
          </a:xfrm>
          <a:prstGeom prst="rect">
            <a:avLst/>
          </a:prstGeom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774" y="4510664"/>
            <a:ext cx="6034034" cy="120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cows and bulls kept by farmers for their milk or </a:t>
            </a:r>
            <a:r>
              <a:rPr lang="en-US" sz="3600" dirty="0"/>
              <a:t>meat</a:t>
            </a:r>
            <a:endParaRPr lang="vi-VN" sz="3600" dirty="0"/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xmlns="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765" y="1257601"/>
            <a:ext cx="4317272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11" tIns="91411" rIns="91411" bIns="91411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8000" b="1" dirty="0">
                <a:solidFill>
                  <a:srgbClr val="AD4F0F"/>
                </a:solidFill>
              </a:rPr>
              <a:t>cattle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  <a:r>
              <a:rPr lang="en-US" sz="6600" b="1" dirty="0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0753" y="3200401"/>
            <a:ext cx="1863494" cy="769427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kætl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GB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cattl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623" y="3280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0" y="3532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5"/>
            <a:ext cx="4132696" cy="646317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39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xmlns="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011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3299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xmlns="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7871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774" y="4427048"/>
            <a:ext cx="6034034" cy="175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birds such as chickens that are used for meat or eggs</a:t>
            </a:r>
          </a:p>
          <a:p>
            <a:r>
              <a:rPr lang="en-US" sz="3600"/>
              <a:t>a poultry farm.</a:t>
            </a:r>
            <a:endParaRPr lang="en-US" sz="3600" dirty="0"/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xmlns="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40" y="1337508"/>
            <a:ext cx="521290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11" tIns="91411" rIns="91411" bIns="91411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8000" b="1">
                <a:solidFill>
                  <a:srgbClr val="AD4F0F"/>
                </a:solidFill>
              </a:rPr>
              <a:t>poultry</a:t>
            </a:r>
            <a:r>
              <a:rPr lang="en-US" sz="7200" b="1">
                <a:solidFill>
                  <a:srgbClr val="AD4F0F"/>
                </a:solidFill>
              </a:rPr>
              <a:t> </a:t>
            </a:r>
            <a:r>
              <a:rPr lang="en-US" sz="6600" b="1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2087" y="3200401"/>
            <a:ext cx="2420827" cy="769427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/ˈpəʊltri/</a:t>
            </a:r>
            <a:endParaRPr lang="en-GB" sz="4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820" r="2767"/>
          <a:stretch/>
        </p:blipFill>
        <p:spPr>
          <a:xfrm>
            <a:off x="6428809" y="1163166"/>
            <a:ext cx="5125915" cy="5391150"/>
          </a:xfrm>
          <a:prstGeom prst="rect">
            <a:avLst/>
          </a:prstGeom>
        </p:spPr>
      </p:pic>
      <p:pic>
        <p:nvPicPr>
          <p:cNvPr id="5" name="poultry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332" y="3280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6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0" y="3532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5"/>
            <a:ext cx="4132696" cy="646317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39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xmlns="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011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3299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xmlns="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7871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223" y="4712840"/>
            <a:ext cx="5232303" cy="120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a plant grown for food, usually on a farm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xmlns="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40" y="1337508"/>
            <a:ext cx="521290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11" tIns="91411" rIns="91411" bIns="91411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8000" b="1">
                <a:solidFill>
                  <a:srgbClr val="AD4F0F"/>
                </a:solidFill>
              </a:rPr>
              <a:t>crop</a:t>
            </a:r>
            <a:r>
              <a:rPr lang="en-US" sz="7200" b="1">
                <a:solidFill>
                  <a:srgbClr val="AD4F0F"/>
                </a:solidFill>
              </a:rPr>
              <a:t> </a:t>
            </a:r>
            <a:r>
              <a:rPr lang="en-US" sz="6600" b="1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5399" y="3272880"/>
            <a:ext cx="1874203" cy="769427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 /krɒp/</a:t>
            </a:r>
          </a:p>
        </p:txBody>
      </p:sp>
      <p:pic>
        <p:nvPicPr>
          <p:cNvPr id="16" name="Hình ảnh 6">
            <a:extLst>
              <a:ext uri="{FF2B5EF4-FFF2-40B4-BE49-F238E27FC236}">
                <a16:creationId xmlns:a16="http://schemas.microsoft.com/office/drawing/2014/main" xmlns="" id="{B7231FDB-2EAA-3CE0-1313-0A520022DF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6436083" y="1882272"/>
            <a:ext cx="5113150" cy="3633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crop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422" y="3347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0" y="3532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5"/>
            <a:ext cx="4132696" cy="646317"/>
          </a:xfrm>
          <a:prstGeom prst="rect">
            <a:avLst/>
          </a:prstGeom>
          <a:noFill/>
          <a:effectLst/>
        </p:spPr>
        <p:txBody>
          <a:bodyPr wrap="square" lIns="91426" tIns="45713" rIns="91426" bIns="45713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39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xmlns="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011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3299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xmlns="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787141"/>
            <a:ext cx="184702" cy="3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931" y="4840369"/>
            <a:ext cx="3440100" cy="64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extremely large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xmlns="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8" y="1380342"/>
            <a:ext cx="521290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11" tIns="91411" rIns="91411" bIns="91411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8000" b="1">
                <a:solidFill>
                  <a:srgbClr val="AD4F0F"/>
                </a:solidFill>
              </a:rPr>
              <a:t>vast</a:t>
            </a:r>
            <a:r>
              <a:rPr lang="en-US" sz="7200" b="1">
                <a:solidFill>
                  <a:srgbClr val="AD4F0F"/>
                </a:solidFill>
              </a:rPr>
              <a:t> </a:t>
            </a:r>
            <a:r>
              <a:rPr lang="en-US" sz="6600" b="1">
                <a:solidFill>
                  <a:srgbClr val="AD4F0F"/>
                </a:solidFill>
              </a:rPr>
              <a:t>(adj)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79166" y="3284310"/>
            <a:ext cx="1810146" cy="769427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/vɑːst/</a:t>
            </a:r>
          </a:p>
        </p:txBody>
      </p:sp>
      <p:pic>
        <p:nvPicPr>
          <p:cNvPr id="17" name="Hình ảnh 4">
            <a:extLst>
              <a:ext uri="{FF2B5EF4-FFF2-40B4-BE49-F238E27FC236}">
                <a16:creationId xmlns:a16="http://schemas.microsoft.com/office/drawing/2014/main" xmlns="" id="{A80CDDEA-36EA-BB50-6F69-A3781C3785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/>
          <a:stretch/>
        </p:blipFill>
        <p:spPr>
          <a:xfrm>
            <a:off x="5794131" y="2034351"/>
            <a:ext cx="5825942" cy="3601811"/>
          </a:xfrm>
          <a:prstGeom prst="rect">
            <a:avLst/>
          </a:prstGeom>
        </p:spPr>
      </p:pic>
      <p:pic>
        <p:nvPicPr>
          <p:cNvPr id="3" name="vas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3364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0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4431</TotalTime>
  <Words>705</Words>
  <Application>Microsoft Office PowerPoint</Application>
  <PresentationFormat>Custom</PresentationFormat>
  <Paragraphs>176</Paragraphs>
  <Slides>21</Slides>
  <Notes>16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 BA</cp:lastModifiedBy>
  <cp:revision>236</cp:revision>
  <dcterms:created xsi:type="dcterms:W3CDTF">2020-12-09T02:04:09Z</dcterms:created>
  <dcterms:modified xsi:type="dcterms:W3CDTF">2023-09-24T23:33:39Z</dcterms:modified>
</cp:coreProperties>
</file>