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23" r:id="rId3"/>
    <p:sldId id="390" r:id="rId4"/>
    <p:sldId id="392" r:id="rId6"/>
    <p:sldId id="279" r:id="rId7"/>
    <p:sldId id="374" r:id="rId8"/>
    <p:sldId id="377" r:id="rId9"/>
    <p:sldId id="376" r:id="rId10"/>
    <p:sldId id="378" r:id="rId11"/>
    <p:sldId id="379" r:id="rId12"/>
    <p:sldId id="317" r:id="rId13"/>
    <p:sldId id="315" r:id="rId14"/>
    <p:sldId id="316" r:id="rId15"/>
    <p:sldId id="281" r:id="rId16"/>
    <p:sldId id="333" r:id="rId17"/>
    <p:sldId id="380" r:id="rId18"/>
    <p:sldId id="381" r:id="rId19"/>
    <p:sldId id="383" r:id="rId20"/>
    <p:sldId id="384" r:id="rId21"/>
    <p:sldId id="283" r:id="rId22"/>
    <p:sldId id="385" r:id="rId23"/>
    <p:sldId id="335" r:id="rId24"/>
    <p:sldId id="394" r:id="rId25"/>
    <p:sldId id="395" r:id="rId26"/>
    <p:sldId id="336" r:id="rId27"/>
    <p:sldId id="397" r:id="rId28"/>
    <p:sldId id="337" r:id="rId29"/>
    <p:sldId id="398" r:id="rId30"/>
    <p:sldId id="340" r:id="rId31"/>
    <p:sldId id="341" r:id="rId32"/>
    <p:sldId id="314" r:id="rId33"/>
    <p:sldId id="330" r:id="rId34"/>
    <p:sldId id="3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109" y="58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cxnId="{972CD228-F046-4039-837C-D77BB8151423}" type="parTrans">
      <dgm:prSet/>
      <dgm:spPr/>
      <dgm:t>
        <a:bodyPr/>
        <a:lstStyle/>
        <a:p>
          <a:endParaRPr lang="en-US"/>
        </a:p>
      </dgm:t>
    </dgm:pt>
    <dgm:pt modelId="{3591CDED-9223-497A-B3C9-B81FBCAA605A}" cxnId="{972CD228-F046-4039-837C-D77BB8151423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cxnId="{AC96536A-9678-4FF6-9831-B621C996946B}" type="parTrans">
      <dgm:prSet/>
      <dgm:spPr/>
      <dgm:t>
        <a:bodyPr/>
        <a:lstStyle/>
        <a:p>
          <a:endParaRPr lang="en-US"/>
        </a:p>
      </dgm:t>
    </dgm:pt>
    <dgm:pt modelId="{34F2DE42-EDD4-4621-BF87-4CD56614359F}" cxnId="{AC96536A-9678-4FF6-9831-B621C996946B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cxnId="{972CD228-F046-4039-837C-D77BB8151423}" type="parTrans">
      <dgm:prSet/>
      <dgm:spPr/>
      <dgm:t>
        <a:bodyPr/>
        <a:lstStyle/>
        <a:p>
          <a:endParaRPr lang="en-US"/>
        </a:p>
      </dgm:t>
    </dgm:pt>
    <dgm:pt modelId="{3591CDED-9223-497A-B3C9-B81FBCAA605A}" cxnId="{972CD228-F046-4039-837C-D77BB8151423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cxnId="{AC96536A-9678-4FF6-9831-B621C996946B}" type="parTrans">
      <dgm:prSet/>
      <dgm:spPr/>
      <dgm:t>
        <a:bodyPr/>
        <a:lstStyle/>
        <a:p>
          <a:endParaRPr lang="en-US"/>
        </a:p>
      </dgm:t>
    </dgm:pt>
    <dgm:pt modelId="{34F2DE42-EDD4-4621-BF87-4CD56614359F}" cxnId="{AC96536A-9678-4FF6-9831-B621C996946B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80785" cy="3020695"/>
        <a:chOff x="0" y="0"/>
        <a:chExt cx="6280785" cy="3020695"/>
      </a:xfrm>
    </dsp:grpSpPr>
    <dsp:sp modelId="{E928C619-1DE9-419E-A5FA-3C9A247B8E43}">
      <dsp:nvSpPr>
        <dsp:cNvPr id="5" name="Rectangles 4"/>
        <dsp:cNvSpPr/>
      </dsp:nvSpPr>
      <dsp:spPr bwMode="white">
        <a:xfrm>
          <a:off x="0" y="533848"/>
          <a:ext cx="6280785" cy="882000"/>
        </a:xfrm>
        <a:prstGeom prst="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7458" tIns="728980" rIns="487458" bIns="248920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33848"/>
        <a:ext cx="6280785" cy="882000"/>
      </dsp:txXfrm>
    </dsp:sp>
    <dsp:sp modelId="{EF919B30-8E50-4BE5-BFF9-A011BC59CF55}">
      <dsp:nvSpPr>
        <dsp:cNvPr id="4" name="Rounded Rectangle 3"/>
        <dsp:cNvSpPr/>
      </dsp:nvSpPr>
      <dsp:spPr bwMode="white">
        <a:xfrm>
          <a:off x="314039" y="17247"/>
          <a:ext cx="4396550" cy="103320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6179" tIns="0" rIns="166179" bIns="0" anchor="ctr"/>
        <a:lstStyle>
          <a:lvl1pPr algn="l">
            <a:defRPr sz="35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VOCABULARY</a:t>
          </a:r>
          <a:endParaRPr lang="en-US" sz="4100" dirty="0"/>
        </a:p>
      </dsp:txBody>
      <dsp:txXfrm>
        <a:off x="314039" y="17247"/>
        <a:ext cx="4396550" cy="1033200"/>
      </dsp:txXfrm>
    </dsp:sp>
    <dsp:sp modelId="{0943D2D3-D540-4B67-9430-6AB54FD11AEA}">
      <dsp:nvSpPr>
        <dsp:cNvPr id="8" name="Rectangles 7"/>
        <dsp:cNvSpPr/>
      </dsp:nvSpPr>
      <dsp:spPr bwMode="white">
        <a:xfrm>
          <a:off x="0" y="2121448"/>
          <a:ext cx="6280785" cy="882000"/>
        </a:xfrm>
        <a:prstGeom prst="rect">
          <a:avLst/>
        </a:prstGeom>
      </dsp:spPr>
      <dsp:style>
        <a:lnRef idx="1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7458" tIns="728980" rIns="487458" bIns="248920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21448"/>
        <a:ext cx="6280785" cy="882000"/>
      </dsp:txXfrm>
    </dsp:sp>
    <dsp:sp modelId="{B45E6B02-74BC-4456-B7B1-4DD6C1455987}">
      <dsp:nvSpPr>
        <dsp:cNvPr id="7" name="Rounded Rectangle 6"/>
        <dsp:cNvSpPr/>
      </dsp:nvSpPr>
      <dsp:spPr bwMode="white">
        <a:xfrm>
          <a:off x="314039" y="1604848"/>
          <a:ext cx="4396550" cy="103320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10380000"/>
            <a:satOff val="-47842"/>
            <a:lumOff val="156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6179" tIns="0" rIns="166179" bIns="0" anchor="ctr"/>
        <a:lstStyle>
          <a:lvl1pPr algn="l">
            <a:defRPr sz="35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PRONUNCIATION</a:t>
          </a:r>
          <a:endParaRPr lang="en-US" sz="4100" dirty="0"/>
        </a:p>
      </dsp:txBody>
      <dsp:txXfrm>
        <a:off x="314039" y="1604848"/>
        <a:ext cx="4396550" cy="1033200"/>
      </dsp:txXfrm>
    </dsp:sp>
    <dsp:sp modelId="{39089052-8674-4477-9BFB-07FBFFFFD8C8}">
      <dsp:nvSpPr>
        <dsp:cNvPr id="3" name="Rectangles 2" hidden="1"/>
        <dsp:cNvSpPr/>
      </dsp:nvSpPr>
      <dsp:spPr>
        <a:xfrm>
          <a:off x="0" y="17247"/>
          <a:ext cx="314039" cy="1033200"/>
        </a:xfrm>
        <a:prstGeom prst="rect">
          <a:avLst/>
        </a:prstGeom>
      </dsp:spPr>
      <dsp:txXfrm>
        <a:off x="0" y="17247"/>
        <a:ext cx="314039" cy="1033200"/>
      </dsp:txXfrm>
    </dsp:sp>
    <dsp:sp modelId="{667686F2-9BA3-4B10-A5F2-38ECCD6CCAB1}">
      <dsp:nvSpPr>
        <dsp:cNvPr id="6" name="Rectangles 5" hidden="1"/>
        <dsp:cNvSpPr/>
      </dsp:nvSpPr>
      <dsp:spPr>
        <a:xfrm>
          <a:off x="0" y="1604848"/>
          <a:ext cx="314039" cy="1033200"/>
        </a:xfrm>
        <a:prstGeom prst="rect">
          <a:avLst/>
        </a:prstGeom>
      </dsp:spPr>
      <dsp:txXfrm>
        <a:off x="0" y="1604848"/>
        <a:ext cx="314039" cy="1033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64101" cy="3522595"/>
        <a:chOff x="0" y="0"/>
        <a:chExt cx="6264101" cy="3522595"/>
      </a:xfrm>
    </dsp:grpSpPr>
    <dsp:sp modelId="{E928C619-1DE9-419E-A5FA-3C9A247B8E43}">
      <dsp:nvSpPr>
        <dsp:cNvPr id="5" name="Rectangles 4"/>
        <dsp:cNvSpPr/>
      </dsp:nvSpPr>
      <dsp:spPr bwMode="white">
        <a:xfrm>
          <a:off x="0" y="617398"/>
          <a:ext cx="6264101" cy="1033200"/>
        </a:xfrm>
        <a:prstGeom prst="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6163" tIns="853947" rIns="486163" bIns="291592" anchor="t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617398"/>
        <a:ext cx="6264101" cy="1033200"/>
      </dsp:txXfrm>
    </dsp:sp>
    <dsp:sp modelId="{EF919B30-8E50-4BE5-BFF9-A011BC59CF55}">
      <dsp:nvSpPr>
        <dsp:cNvPr id="4" name="Rounded Rectangle 3"/>
        <dsp:cNvSpPr/>
      </dsp:nvSpPr>
      <dsp:spPr bwMode="white">
        <a:xfrm>
          <a:off x="313205" y="12238"/>
          <a:ext cx="4384871" cy="121032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5737" tIns="0" rIns="165737" bIns="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VOCABULARY</a:t>
          </a:r>
          <a:endParaRPr lang="en-US" sz="4100" dirty="0"/>
        </a:p>
      </dsp:txBody>
      <dsp:txXfrm>
        <a:off x="313205" y="12238"/>
        <a:ext cx="4384871" cy="1210320"/>
      </dsp:txXfrm>
    </dsp:sp>
    <dsp:sp modelId="{0943D2D3-D540-4B67-9430-6AB54FD11AEA}">
      <dsp:nvSpPr>
        <dsp:cNvPr id="8" name="Rectangles 7"/>
        <dsp:cNvSpPr/>
      </dsp:nvSpPr>
      <dsp:spPr bwMode="white">
        <a:xfrm>
          <a:off x="0" y="2477158"/>
          <a:ext cx="6264101" cy="1033200"/>
        </a:xfrm>
        <a:prstGeom prst="rect">
          <a:avLst/>
        </a:prstGeom>
      </dsp:spPr>
      <dsp:style>
        <a:lnRef idx="1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6163" tIns="853947" rIns="486163" bIns="291592" anchor="t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477158"/>
        <a:ext cx="6264101" cy="1033200"/>
      </dsp:txXfrm>
    </dsp:sp>
    <dsp:sp modelId="{B45E6B02-74BC-4456-B7B1-4DD6C1455987}">
      <dsp:nvSpPr>
        <dsp:cNvPr id="7" name="Rounded Rectangle 6"/>
        <dsp:cNvSpPr/>
      </dsp:nvSpPr>
      <dsp:spPr bwMode="white">
        <a:xfrm>
          <a:off x="313205" y="1871998"/>
          <a:ext cx="4384871" cy="121032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10380000"/>
            <a:satOff val="-47842"/>
            <a:lumOff val="156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5737" tIns="0" rIns="165737" bIns="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PRONUNCIATION</a:t>
          </a:r>
          <a:endParaRPr lang="en-US" sz="4100" dirty="0"/>
        </a:p>
      </dsp:txBody>
      <dsp:txXfrm>
        <a:off x="313205" y="1871998"/>
        <a:ext cx="4384871" cy="1210320"/>
      </dsp:txXfrm>
    </dsp:sp>
    <dsp:sp modelId="{39089052-8674-4477-9BFB-07FBFFFFD8C8}">
      <dsp:nvSpPr>
        <dsp:cNvPr id="3" name="Rectangles 2" hidden="1"/>
        <dsp:cNvSpPr/>
      </dsp:nvSpPr>
      <dsp:spPr>
        <a:xfrm>
          <a:off x="0" y="12238"/>
          <a:ext cx="313205" cy="1210320"/>
        </a:xfrm>
        <a:prstGeom prst="rect">
          <a:avLst/>
        </a:prstGeom>
      </dsp:spPr>
      <dsp:txXfrm>
        <a:off x="0" y="12238"/>
        <a:ext cx="313205" cy="1210320"/>
      </dsp:txXfrm>
    </dsp:sp>
    <dsp:sp modelId="{667686F2-9BA3-4B10-A5F2-38ECCD6CCAB1}">
      <dsp:nvSpPr>
        <dsp:cNvPr id="6" name="Rectangles 5" hidden="1"/>
        <dsp:cNvSpPr/>
      </dsp:nvSpPr>
      <dsp:spPr>
        <a:xfrm>
          <a:off x="0" y="1871998"/>
          <a:ext cx="313205" cy="1210320"/>
        </a:xfrm>
        <a:prstGeom prst="rect">
          <a:avLst/>
        </a:prstGeom>
      </dsp:spPr>
      <dsp:txXfrm>
        <a:off x="0" y="1871998"/>
        <a:ext cx="313205" cy="121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9.mp3"/><Relationship Id="rId2" Type="http://schemas.openxmlformats.org/officeDocument/2006/relationships/audio" Target="../media/media9.mp3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0.mp3"/><Relationship Id="rId1" Type="http://schemas.openxmlformats.org/officeDocument/2006/relationships/audio" Target="../media/media10.mp3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1.mp3"/><Relationship Id="rId1" Type="http://schemas.openxmlformats.org/officeDocument/2006/relationships/audio" Target="../media/media11.mp3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6.mp3"/><Relationship Id="rId4" Type="http://schemas.openxmlformats.org/officeDocument/2006/relationships/audio" Target="../media/media6.mp3"/><Relationship Id="rId3" Type="http://schemas.openxmlformats.org/officeDocument/2006/relationships/image" Target="../media/image8.png"/><Relationship Id="rId2" Type="http://schemas.microsoft.com/office/2007/relationships/media" Target="../media/media2.mp3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4.xml"/><Relationship Id="rId11" Type="http://schemas.microsoft.com/office/2007/relationships/media" Target="../media/media7.mp3"/><Relationship Id="rId10" Type="http://schemas.openxmlformats.org/officeDocument/2006/relationships/audio" Target="../media/media7.mp3"/><Relationship Id="rId1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media" Target="../media/media11.mp3"/><Relationship Id="rId8" Type="http://schemas.openxmlformats.org/officeDocument/2006/relationships/audio" Target="../media/media11.mp3"/><Relationship Id="rId7" Type="http://schemas.microsoft.com/office/2007/relationships/media" Target="../media/media10.mp3"/><Relationship Id="rId6" Type="http://schemas.openxmlformats.org/officeDocument/2006/relationships/audio" Target="../media/media10.mp3"/><Relationship Id="rId5" Type="http://schemas.microsoft.com/office/2007/relationships/media" Target="../media/media9.mp3"/><Relationship Id="rId4" Type="http://schemas.openxmlformats.org/officeDocument/2006/relationships/audio" Target="../media/media9.mp3"/><Relationship Id="rId3" Type="http://schemas.openxmlformats.org/officeDocument/2006/relationships/image" Target="../media/image8.png"/><Relationship Id="rId2" Type="http://schemas.microsoft.com/office/2007/relationships/media" Target="../media/media8.mp3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4.xml"/><Relationship Id="rId1" Type="http://schemas.openxmlformats.org/officeDocument/2006/relationships/audio" Target="../media/media8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microsoft.com/office/2007/relationships/media" Target="../media/media12.mp3"/><Relationship Id="rId1" Type="http://schemas.openxmlformats.org/officeDocument/2006/relationships/audio" Target="../media/media12.mp3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930400" y="3429002"/>
            <a:ext cx="955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154627" name="WordArt 3"/>
          <p:cNvSpPr>
            <a:spLocks noChangeArrowheads="1" noChangeShapeType="1" noTextEdit="1"/>
          </p:cNvSpPr>
          <p:nvPr/>
        </p:nvSpPr>
        <p:spPr bwMode="auto">
          <a:xfrm>
            <a:off x="2063751" y="3015460"/>
            <a:ext cx="8923867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498976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.VnTime" panose="020B7200000000000000"/>
              </a:rPr>
              <a:t>Warmly welcome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.VnTime" panose="020B7200000000000000"/>
              </a:rPr>
              <a:t>!</a:t>
            </a:r>
            <a:endParaRPr 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latin typeface=".VnTime" panose="020B7200000000000000"/>
            </a:endParaRPr>
          </a:p>
          <a:p>
            <a:pPr algn="ctr"/>
            <a:r>
              <a:rPr lang="en-US" sz="30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.VnTime" panose="020B7200000000000000"/>
              </a:rPr>
              <a:t>To our class</a:t>
            </a:r>
            <a:endParaRPr lang="en-US" sz="3000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latin typeface=".VnTime" panose="020B720000000000000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844800" y="3581402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508000" y="457202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54631" name="Picture 7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3" y="183358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0464801" y="2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54633" name="Picture 9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160000" y="323850"/>
            <a:ext cx="1955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4" name="Picture 10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90" y="3920490"/>
            <a:ext cx="5283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11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47579">
            <a:off x="254000" y="49911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6" name="Picture 12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60000" y="5257800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011045" y="5340350"/>
            <a:ext cx="8890000" cy="15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     </a:t>
            </a:r>
            <a:r>
              <a:rPr lang="en-US" sz="3600" b="1" dirty="0">
                <a:solidFill>
                  <a:srgbClr val="0000FF"/>
                </a:solidFill>
              </a:rPr>
              <a:t>Yen My  Secondary School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       Teacher: Nguyen Thi Thuc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/ˈwedɪŋ ˌserəməni/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  <a:endParaRPr lang="en-US" altLang="vi-VN" dirty="0"/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ˈwɜːʃɪp/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16350" y="3064902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ˈɒfərɪŋ/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766432" y="3183151"/>
            <a:ext cx="548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/ˌfæməli ˌriːˈjuːniən/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1187506" y="3218351"/>
            <a:ext cx="3610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/ˌmɑːʃl 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/ˈfestɪvlˌgəʊə/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festival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/ˈækrəbæt/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  <a:endParaRPr lang="en-US" sz="4800"/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  <a:endParaRPr lang="en-US" altLang="vi-VN" sz="4800" dirty="0"/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/lɒnˈdʒevəti/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  <a:endParaRPr lang="en-US"/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/>
                <a:gridCol w="3341990"/>
                <a:gridCol w="3671453"/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lễ cưới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whale worship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tục thờ cá Ông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 offerings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đồ ăn cúng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reunion (n)</a:t>
                      </a:r>
                      <a:endParaRPr lang="en-US" altLang="vi-VN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/ˌfæmɪli ˌriːˈjuːnjən/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đoàn tụ gia đình</a:t>
                      </a:r>
                      <a:endParaRPr lang="en-US" altLang="vi-V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martial arts (n) </a:t>
                      </a:r>
                      <a:endParaRPr lang="en-US" altLang="vi-VN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ˈɑːts/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/>
                <a:gridCol w="2921620"/>
                <a:gridCol w="3671453"/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6. festival goer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/ˈfɛstɪvl ˌgəʊə/</a:t>
                      </a:r>
                      <a:endParaRPr lang="en-US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người tham gia lễ hội</a:t>
                      </a:r>
                      <a:endParaRPr lang="en-US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pitchFamily="34" charset="0"/>
                        </a:rPr>
                        <a:t>ˈækrəbæt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Calibri" panose="020F0502020204030204" pitchFamily="34" charset="0"/>
                        </a:rPr>
                        <a:t>vận động viên nhào lộn</a:t>
                      </a:r>
                      <a:endParaRPr lang="en-US" sz="2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vi-VN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 maintain (v)</a:t>
                      </a:r>
                      <a:endParaRPr lang="en-US" altLang="vi-VN" sz="2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/meɪnˈteɪn/</a:t>
                      </a:r>
                      <a:endParaRPr lang="en-US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duy trì</a:t>
                      </a:r>
                      <a:endParaRPr lang="en-US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r>
                        <a:rPr lang="vi-VN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l</a:t>
                      </a: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ongevity (n)</a:t>
                      </a:r>
                      <a:endParaRPr lang="en-US" altLang="vi-VN" sz="2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pitchFamily="34" charset="0"/>
                        </a:rPr>
                        <a:t>ˈdʒevəti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sự sống lâu, tuổi thọ</a:t>
                      </a:r>
                      <a:endParaRPr lang="en-US" altLang="vi-VN" sz="2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2.__________________</a:t>
            </a:r>
            <a:endParaRPr lang="vi-VN" dirty="0">
              <a:cs typeface="Calibri" panose="020F0502020204030204" pitchFamily="3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1._______________</a:t>
            </a:r>
            <a:endParaRPr lang="vi-VN" dirty="0"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/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/>
                <a:gridCol w="3189026"/>
                <a:gridCol w="3189026"/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  <a:endParaRPr lang="en-US" sz="3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pitchFamily="3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51643"/>
          <a:stretch>
            <a:fillRect/>
          </a:stretch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/>
          <a:srcRect l="51660"/>
          <a:stretch>
            <a:fillRect/>
          </a:stretch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4.__________________</a:t>
            </a:r>
            <a:endParaRPr lang="vi-VN" dirty="0">
              <a:cs typeface="Calibri" panose="020F0502020204030204" pitchFamily="3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3._______________</a:t>
            </a:r>
            <a:endParaRPr lang="vi-VN" dirty="0"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/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/>
                <a:gridCol w="3189026"/>
                <a:gridCol w="3189026"/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  <a:endParaRPr lang="en-US" sz="3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  <a:endParaRPr lang="en-US" altLang="vi-VN" sz="4000" b="1">
              <a:solidFill>
                <a:srgbClr val="F37D91"/>
              </a:solidFill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  <a:endParaRPr lang="en-US" sz="4000" b="1">
              <a:solidFill>
                <a:srgbClr val="F37D91"/>
              </a:solidFill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51892"/>
          <a:stretch>
            <a:fillRect/>
          </a:stretch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51734"/>
          <a:stretch>
            <a:fillRect/>
          </a:stretch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6.__________________</a:t>
            </a:r>
            <a:endParaRPr lang="vi-VN" dirty="0">
              <a:cs typeface="Calibri" panose="020F0502020204030204" pitchFamily="3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5._______________</a:t>
            </a:r>
            <a:endParaRPr lang="vi-VN" dirty="0"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/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/>
                <a:gridCol w="3189026"/>
                <a:gridCol w="3189026"/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  <a:endParaRPr lang="en-US" sz="3000"/>
                    </a:p>
                  </a:txBody>
                  <a:tcPr>
                    <a:solidFill>
                      <a:srgbClr val="FFF4E7"/>
                    </a:solidFill>
                  </a:tcPr>
                </a:tc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  <a:endParaRPr lang="en-US" sz="3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  <a:endParaRPr lang="en-US" altLang="vi-VN" sz="4000" b="1">
              <a:solidFill>
                <a:srgbClr val="F37D91"/>
              </a:solidFill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  <a:endParaRPr lang="en-US" sz="4000" b="1">
              <a:solidFill>
                <a:srgbClr val="F37D91"/>
              </a:solidFill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51783"/>
          <a:stretch>
            <a:fillRect/>
          </a:stretch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52044"/>
          <a:stretch>
            <a:fillRect/>
          </a:stretch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We have a tradition of holding a family ______ 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work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meal</a:t>
            </a:r>
            <a:endParaRPr lang="en-US" sz="3200"/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lion dance performance at their opening ______.	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celebration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ceremony</a:t>
            </a:r>
            <a:endParaRPr lang="en-US" sz="3200"/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popular in Vietnamese coastal villages.	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>
                <a:solidFill>
                  <a:srgbClr val="00B0F0"/>
                </a:solidFill>
              </a:rPr>
              <a:t> 	C.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not practising ______.	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	A.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oﬀering</a:t>
            </a:r>
            <a:endParaRPr lang="en-US" sz="3200"/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prepare ______ to worship their ancestors during Tet.	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decoration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worshipping</a:t>
            </a:r>
            <a:endParaRPr lang="en-US" sz="3200"/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/>
                <a:gridCol w="2377440"/>
                <a:gridCol w="2020388"/>
                <a:gridCol w="2168434"/>
                <a:gridCol w="2595155"/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traditionally</a:t>
                      </a:r>
                      <a:endParaRPr lang="en-US" sz="300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This year, we will ______ with tradition and go on holiday instead of staying at home during Tet.</a:t>
            </a:r>
            <a:endParaRPr lang="en-US" sz="3200"/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___________, children in the US go from house to house to ask for sweets on halloween.	</a:t>
            </a:r>
            <a:endParaRPr lang="en-US" sz="3200"/>
          </a:p>
          <a:p>
            <a:endParaRPr lang="en-US" sz="1500"/>
          </a:p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Holding a party to wish our grandparents longevity is one of the customs we ________ at Tet.	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/>
                <a:gridCol w="2377440"/>
                <a:gridCol w="2020388"/>
                <a:gridCol w="2168434"/>
                <a:gridCol w="2595155"/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traditionally</a:t>
                      </a:r>
                      <a:endParaRPr lang="en-US" sz="300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Organising a folk song club is one way for us to ______ our traditions alive.</a:t>
            </a:r>
            <a:endParaRPr lang="en-US" sz="3200"/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becoming a _______ for young people to celebrate new years in addition to Tet.</a:t>
            </a:r>
            <a:endParaRPr lang="en-US" sz="1500"/>
          </a:p>
          <a:p>
            <a:r>
              <a:rPr lang="en-US" sz="3200"/>
              <a:t>	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/>
                <a:gridCol w="4266565"/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glow rad="88900">
                            <a:schemeClr val="bg1"/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glow rad="88900">
                            <a:schemeClr val="bg1"/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charset="0"/>
                <a:cs typeface="Times New Roman" panose="02020603050405020304" charset="0"/>
              </a:rPr>
              <a:t>Mary wore a  pink dress last night.</a:t>
            </a:r>
            <a:endParaRPr lang="en-US" sz="2800" dirty="0">
              <a:solidFill>
                <a:srgbClr val="24202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charset="0"/>
                <a:cs typeface="Times New Roman" panose="02020603050405020304" charset="0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 b="1" dirty="0">
                <a:solidFill>
                  <a:srgbClr val="F26548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He thanked the host for the enjoyable party.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charset="0"/>
                <a:cs typeface="Times New Roman" panose="02020603050405020304" charset="0"/>
              </a:rPr>
              <a:t>My mum made the spring rolls for the longevity party.</a:t>
            </a:r>
            <a:endParaRPr lang="en-US" sz="2800" dirty="0">
              <a:solidFill>
                <a:srgbClr val="24202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will bring some food to the party on Saturday. 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17371" y="2426597"/>
            <a:ext cx="687032" cy="48193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40224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78913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708842" y="3712272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146465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040224" y="4502131"/>
            <a:ext cx="14003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43325" y="4981575"/>
            <a:ext cx="1673225" cy="555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521584" y="5369614"/>
            <a:ext cx="122099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31978" y="5772222"/>
            <a:ext cx="7920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024253" y="6239584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  <a:endParaRPr lang="en-GB" sz="4000" b="1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  <a:endParaRPr lang="en-US" sz="3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  <a:endParaRPr lang="en-US" sz="36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family reunion</a:t>
            </a:r>
            <a:endParaRPr lang="en-US" sz="8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ˌfæməli ˌriːˈjuːniən/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ysClr val="windowText" lastClr="000000"/>
                </a:solidFill>
              </a:rPr>
              <a:t>wedding ceremony</a:t>
            </a:r>
            <a:endParaRPr lang="en-US" sz="72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</a:t>
            </a:r>
            <a:r>
              <a:rPr lang="en-US" sz="4000" b="1">
                <a:solidFill>
                  <a:sysClr val="windowText" lastClr="000000"/>
                </a:solidFill>
              </a:rPr>
              <a:t>ˈwedɪŋˌserəməni</a:t>
            </a:r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food </a:t>
            </a:r>
            <a:r>
              <a:rPr lang="en-US" sz="8000" b="1" dirty="0">
                <a:solidFill>
                  <a:sysClr val="windowText" lastClr="000000"/>
                </a:solidFill>
              </a:rPr>
              <a:t>offerings</a:t>
            </a:r>
            <a:endParaRPr lang="en-US" sz="8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fuːd ˈɒfərɪŋz/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Tet holiday</a:t>
            </a:r>
            <a:endParaRPr lang="en-US" sz="8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/Tet ˈhɒlədeɪ/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lucky money</a:t>
            </a:r>
            <a:endParaRPr lang="en-US" sz="8000" b="1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/ˈlʌki ˈmʌni/</a:t>
            </a:r>
            <a:endParaRPr lang="en-US" sz="4000" b="1">
              <a:solidFill>
                <a:sysClr val="windowText" lastClr="000000"/>
              </a:solidFill>
            </a:endParaRP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4200</Words>
  <Application>WPS Presentation</Application>
  <PresentationFormat>Widescreen</PresentationFormat>
  <Paragraphs>416</Paragraphs>
  <Slides>32</Slides>
  <Notes>24</Notes>
  <HiddenSlides>0</HiddenSlides>
  <MMClips>24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SimSun</vt:lpstr>
      <vt:lpstr>Wingdings</vt:lpstr>
      <vt:lpstr>Myriad Pro</vt:lpstr>
      <vt:lpstr>Almonte Snow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ChronicaPro-Bold</vt:lpstr>
      <vt:lpstr>ChronicaPro-Book</vt:lpstr>
      <vt:lpstr>ChronicaPro-Book</vt:lpstr>
      <vt:lpstr>Tahoma</vt:lpstr>
      <vt:lpstr>.VnTime</vt:lpstr>
      <vt:lpstr>Arrus-Black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202</cp:revision>
  <dcterms:created xsi:type="dcterms:W3CDTF">2020-12-09T02:04:00Z</dcterms:created>
  <dcterms:modified xsi:type="dcterms:W3CDTF">2024-10-18T12:20:49Z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1033-12.2.0.18283</vt:lpwstr>
  </property>
</Properties>
</file>