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395" r:id="rId3"/>
    <p:sldId id="345" r:id="rId4"/>
    <p:sldId id="396" r:id="rId5"/>
    <p:sldId id="397" r:id="rId6"/>
    <p:sldId id="401" r:id="rId7"/>
    <p:sldId id="402" r:id="rId8"/>
    <p:sldId id="398" r:id="rId9"/>
    <p:sldId id="399" r:id="rId10"/>
    <p:sldId id="403" r:id="rId11"/>
    <p:sldId id="400" r:id="rId12"/>
    <p:sldId id="405" r:id="rId13"/>
    <p:sldId id="407" r:id="rId14"/>
    <p:sldId id="406" r:id="rId15"/>
    <p:sldId id="404" r:id="rId16"/>
    <p:sldId id="408" r:id="rId17"/>
    <p:sldId id="409" r:id="rId18"/>
    <p:sldId id="410" r:id="rId19"/>
    <p:sldId id="411" r:id="rId20"/>
    <p:sldId id="413" r:id="rId21"/>
    <p:sldId id="4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56" d="100"/>
          <a:sy n="56" d="100"/>
        </p:scale>
        <p:origin x="104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Phương Châm" userId="d6888d11b8f1b8f3" providerId="LiveId" clId="{B6A5CE77-16C2-45B9-B8C4-B4CB538E1A8F}"/>
    <pc:docChg chg="delSld modSld">
      <pc:chgData name="Nguyễn Phương Châm" userId="d6888d11b8f1b8f3" providerId="LiveId" clId="{B6A5CE77-16C2-45B9-B8C4-B4CB538E1A8F}" dt="2024-10-28T09:28:23.257" v="2" actId="47"/>
      <pc:docMkLst>
        <pc:docMk/>
      </pc:docMkLst>
      <pc:sldChg chg="modSp mod">
        <pc:chgData name="Nguyễn Phương Châm" userId="d6888d11b8f1b8f3" providerId="LiveId" clId="{B6A5CE77-16C2-45B9-B8C4-B4CB538E1A8F}" dt="2024-10-28T09:28:08.466" v="0" actId="20577"/>
        <pc:sldMkLst>
          <pc:docMk/>
          <pc:sldMk cId="2514688534" sldId="257"/>
        </pc:sldMkLst>
        <pc:spChg chg="mod">
          <ac:chgData name="Nguyễn Phương Châm" userId="d6888d11b8f1b8f3" providerId="LiveId" clId="{B6A5CE77-16C2-45B9-B8C4-B4CB538E1A8F}" dt="2024-10-28T09:28:08.466" v="0" actId="20577"/>
          <ac:spMkLst>
            <pc:docMk/>
            <pc:sldMk cId="2514688534" sldId="257"/>
            <ac:spMk id="5" creationId="{94B425A8-94EC-423D-6BFF-579845BDB379}"/>
          </ac:spMkLst>
        </pc:spChg>
      </pc:sldChg>
      <pc:sldChg chg="del">
        <pc:chgData name="Nguyễn Phương Châm" userId="d6888d11b8f1b8f3" providerId="LiveId" clId="{B6A5CE77-16C2-45B9-B8C4-B4CB538E1A8F}" dt="2024-10-28T09:28:21.289" v="1" actId="47"/>
        <pc:sldMkLst>
          <pc:docMk/>
          <pc:sldMk cId="911810776" sldId="414"/>
        </pc:sldMkLst>
      </pc:sldChg>
      <pc:sldChg chg="del">
        <pc:chgData name="Nguyễn Phương Châm" userId="d6888d11b8f1b8f3" providerId="LiveId" clId="{B6A5CE77-16C2-45B9-B8C4-B4CB538E1A8F}" dt="2024-10-28T09:28:21.289" v="1" actId="47"/>
        <pc:sldMkLst>
          <pc:docMk/>
          <pc:sldMk cId="1773165118" sldId="415"/>
        </pc:sldMkLst>
      </pc:sldChg>
      <pc:sldChg chg="del">
        <pc:chgData name="Nguyễn Phương Châm" userId="d6888d11b8f1b8f3" providerId="LiveId" clId="{B6A5CE77-16C2-45B9-B8C4-B4CB538E1A8F}" dt="2024-10-28T09:28:21.289" v="1" actId="47"/>
        <pc:sldMkLst>
          <pc:docMk/>
          <pc:sldMk cId="1050987692" sldId="416"/>
        </pc:sldMkLst>
      </pc:sldChg>
      <pc:sldChg chg="del">
        <pc:chgData name="Nguyễn Phương Châm" userId="d6888d11b8f1b8f3" providerId="LiveId" clId="{B6A5CE77-16C2-45B9-B8C4-B4CB538E1A8F}" dt="2024-10-28T09:28:21.289" v="1" actId="47"/>
        <pc:sldMkLst>
          <pc:docMk/>
          <pc:sldMk cId="4170993550" sldId="417"/>
        </pc:sldMkLst>
      </pc:sldChg>
      <pc:sldChg chg="del">
        <pc:chgData name="Nguyễn Phương Châm" userId="d6888d11b8f1b8f3" providerId="LiveId" clId="{B6A5CE77-16C2-45B9-B8C4-B4CB538E1A8F}" dt="2024-10-28T09:28:23.257" v="2" actId="47"/>
        <pc:sldMkLst>
          <pc:docMk/>
          <pc:sldMk cId="2551210395" sldId="41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10/28/2024</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10/28/2024</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jpeg"/><Relationship Id="rId5" Type="http://schemas.microsoft.com/office/2007/relationships/hdphoto" Target="../media/hdphoto4.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11029" y="1062024"/>
            <a:ext cx="9611831" cy="3838295"/>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2:</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PHẢN ỨNG HOÁ HỌC</a:t>
            </a:r>
          </a:p>
          <a:p>
            <a:pPr marL="0" marR="0" algn="ctr">
              <a:lnSpc>
                <a:spcPct val="115000"/>
              </a:lnSpc>
              <a:spcBef>
                <a:spcPts val="0"/>
              </a:spcBef>
              <a:spcAft>
                <a:spcPts val="0"/>
              </a:spcAft>
            </a:pPr>
            <a:r>
              <a:rPr lang="en-US" sz="5400" b="1" dirty="0">
                <a:solidFill>
                  <a:srgbClr val="C00000"/>
                </a:solidFill>
                <a:latin typeface="Times New Roman" panose="02020603050405020304" pitchFamily="18" charset="0"/>
                <a:ea typeface="Times New Roman" panose="02020603050405020304" pitchFamily="18" charset="0"/>
              </a:rPr>
              <a:t>VÀ NĂNG LƯỢNG</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CỦA PHẢN ỨNG HOÁ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4680905" y="147793"/>
            <a:ext cx="2563957"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LUYỆN TẬP</a:t>
            </a:r>
            <a:endParaRPr lang="en-US" sz="3200" dirty="0">
              <a:solidFill>
                <a:schemeClr val="accent1">
                  <a:lumMod val="50000"/>
                </a:schemeClr>
              </a:solidFill>
            </a:endParaRPr>
          </a:p>
        </p:txBody>
      </p:sp>
      <p:sp>
        <p:nvSpPr>
          <p:cNvPr id="19" name="TextBox 18">
            <a:extLst>
              <a:ext uri="{FF2B5EF4-FFF2-40B4-BE49-F238E27FC236}">
                <a16:creationId xmlns:a16="http://schemas.microsoft.com/office/drawing/2014/main" id="{098B4487-30B3-A897-9C73-ED1BFEB3BDC3}"/>
              </a:ext>
            </a:extLst>
          </p:cNvPr>
          <p:cNvSpPr txBox="1"/>
          <p:nvPr/>
        </p:nvSpPr>
        <p:spPr>
          <a:xfrm>
            <a:off x="1290591" y="887521"/>
            <a:ext cx="10191863" cy="2677656"/>
          </a:xfrm>
          <a:prstGeom prst="rect">
            <a:avLst/>
          </a:prstGeom>
          <a:solidFill>
            <a:schemeClr val="bg1"/>
          </a:solidFill>
        </p:spPr>
        <p:txBody>
          <a:bodyPr wrap="square">
            <a:spAutoFit/>
          </a:bodyPr>
          <a:lstStyle/>
          <a:p>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Đốt cháy khí methane (CH</a:t>
            </a:r>
            <a:r>
              <a:rPr lang="vi-VN" sz="28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trong không khí thu được carbon dioxide (CO</a:t>
            </a:r>
            <a:r>
              <a:rPr lang="vi-VN" sz="28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và nước (H</a:t>
            </a:r>
            <a:r>
              <a:rPr lang="vi-VN" sz="28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 theo sơ đ</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sau:</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D65166D0-D0FF-7A85-2368-70E639900FC7}"/>
              </a:ext>
            </a:extLst>
          </p:cNvPr>
          <p:cNvPicPr>
            <a:picLocks noChangeAspect="1"/>
          </p:cNvPicPr>
          <p:nvPr/>
        </p:nvPicPr>
        <p:blipFill>
          <a:blip r:embed="rId4"/>
          <a:stretch>
            <a:fillRect/>
          </a:stretch>
        </p:blipFill>
        <p:spPr>
          <a:xfrm>
            <a:off x="2778558" y="1915766"/>
            <a:ext cx="7295439" cy="1632502"/>
          </a:xfrm>
          <a:prstGeom prst="rect">
            <a:avLst/>
          </a:prstGeom>
          <a:solidFill>
            <a:schemeClr val="bg1"/>
          </a:solidFill>
        </p:spPr>
      </p:pic>
      <p:sp>
        <p:nvSpPr>
          <p:cNvPr id="4" name="TextBox 3">
            <a:extLst>
              <a:ext uri="{FF2B5EF4-FFF2-40B4-BE49-F238E27FC236}">
                <a16:creationId xmlns:a16="http://schemas.microsoft.com/office/drawing/2014/main" id="{71A02D22-C560-9E25-841E-97C3097FB0F9}"/>
              </a:ext>
            </a:extLst>
          </p:cNvPr>
          <p:cNvSpPr txBox="1"/>
          <p:nvPr/>
        </p:nvSpPr>
        <p:spPr>
          <a:xfrm>
            <a:off x="1281211" y="4012517"/>
            <a:ext cx="11032709" cy="2246769"/>
          </a:xfrm>
          <a:prstGeom prst="rect">
            <a:avLst/>
          </a:prstGeom>
          <a:solidFill>
            <a:schemeClr val="bg1"/>
          </a:solidFill>
        </p:spPr>
        <p:txBody>
          <a:bodyPr wrap="square">
            <a:spAutoFit/>
          </a:bodyPr>
          <a:lstStyle/>
          <a:p>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Quan sát sơ đồ hình 2.3 và cho biết:</a:t>
            </a:r>
          </a:p>
          <a:p>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 Trước phản ứng có các chất nào, những nguyên tử nào liên kết với nhau?</a:t>
            </a:r>
          </a:p>
          <a:p>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 Sau phản ứng, có các chất nào được tạo thành, những nguyên tử nào liên kết với nhau?</a:t>
            </a:r>
          </a:p>
          <a:p>
            <a:r>
              <a:rPr lang="vi-VN" sz="28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 So sánh số nguyên tử C, H, O trước và sau phản ứng.</a:t>
            </a:r>
          </a:p>
        </p:txBody>
      </p:sp>
      <p:sp>
        <p:nvSpPr>
          <p:cNvPr id="5" name="TextBox 4">
            <a:extLst>
              <a:ext uri="{FF2B5EF4-FFF2-40B4-BE49-F238E27FC236}">
                <a16:creationId xmlns:a16="http://schemas.microsoft.com/office/drawing/2014/main" id="{AA72D18F-FA44-13F1-0999-1C7C2263E476}"/>
              </a:ext>
            </a:extLst>
          </p:cNvPr>
          <p:cNvSpPr txBox="1"/>
          <p:nvPr/>
        </p:nvSpPr>
        <p:spPr>
          <a:xfrm>
            <a:off x="2600827" y="3575882"/>
            <a:ext cx="7571389" cy="400110"/>
          </a:xfrm>
          <a:prstGeom prst="rect">
            <a:avLst/>
          </a:prstGeom>
          <a:solidFill>
            <a:schemeClr val="bg1"/>
          </a:solidFill>
        </p:spPr>
        <p:txBody>
          <a:bodyPr wrap="square">
            <a:spAutoFit/>
          </a:bodyPr>
          <a:lstStyle/>
          <a:p>
            <a:pPr algn="ctr"/>
            <a:r>
              <a:rPr lang="vi-VN" sz="2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Hình 2.3. </a:t>
            </a:r>
            <a:r>
              <a:rPr lang="vi-VN"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Sơ đồ mô tả phản ứng đốt cháy khí methane trong không khí</a:t>
            </a:r>
            <a:endParaRPr lang="en-US"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2594320885"/>
      </p:ext>
    </p:extLst>
  </p:cSld>
  <p:clrMapOvr>
    <a:masterClrMapping/>
  </p:clrMapOvr>
  <p:transition advClick="0">
    <p:cover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III. DẤU HIỆU CÓ PHẢN ỨNG HOÁ HỌC XẢY RA</a:t>
            </a:r>
            <a:endParaRPr lang="en-US" sz="3200" dirty="0">
              <a:solidFill>
                <a:schemeClr val="accent1">
                  <a:lumMod val="50000"/>
                </a:schemeClr>
              </a:solidFill>
            </a:endParaRPr>
          </a:p>
        </p:txBody>
      </p:sp>
      <p:pic>
        <p:nvPicPr>
          <p:cNvPr id="7" name="Google Shape;1597;p53">
            <a:extLst>
              <a:ext uri="{FF2B5EF4-FFF2-40B4-BE49-F238E27FC236}">
                <a16:creationId xmlns:a16="http://schemas.microsoft.com/office/drawing/2014/main" id="{D7161294-7FAF-AB04-A191-8EFC57DA6892}"/>
              </a:ext>
            </a:extLst>
          </p:cNvPr>
          <p:cNvPicPr preferRelativeResize="0">
            <a:picLocks/>
          </p:cNvPicPr>
          <p:nvPr/>
        </p:nvPicPr>
        <p:blipFill>
          <a:blip r:embed="rId4"/>
          <a:srcRect l="12413" r="12413"/>
          <a:stretch/>
        </p:blipFill>
        <p:spPr>
          <a:xfrm>
            <a:off x="4249275" y="-157440"/>
            <a:ext cx="3693450" cy="3478946"/>
          </a:xfrm>
          <a:prstGeom prst="ellipse">
            <a:avLst/>
          </a:prstGeom>
        </p:spPr>
      </p:pic>
      <p:sp>
        <p:nvSpPr>
          <p:cNvPr id="9" name="Rectangle: Rounded Corners 8">
            <a:extLst>
              <a:ext uri="{FF2B5EF4-FFF2-40B4-BE49-F238E27FC236}">
                <a16:creationId xmlns:a16="http://schemas.microsoft.com/office/drawing/2014/main" id="{2E71BF47-82E9-4585-6B90-8CF9CB355C73}"/>
              </a:ext>
            </a:extLst>
          </p:cNvPr>
          <p:cNvSpPr/>
          <p:nvPr/>
        </p:nvSpPr>
        <p:spPr>
          <a:xfrm>
            <a:off x="2968487" y="2633872"/>
            <a:ext cx="6212865" cy="1161725"/>
          </a:xfrm>
          <a:prstGeom prst="roundRect">
            <a:avLst/>
          </a:prstGeom>
          <a:solidFill>
            <a:schemeClr val="accent5">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800" dirty="0">
                <a:solidFill>
                  <a:schemeClr val="bg1">
                    <a:lumMod val="10000"/>
                  </a:schemeClr>
                </a:solidFill>
                <a:latin typeface="Times New Roman" panose="02020603050405020304" pitchFamily="18" charset="0"/>
                <a:cs typeface="Times New Roman" panose="02020603050405020304" pitchFamily="18" charset="0"/>
              </a:rPr>
              <a:t>Chỉ ra sự khác biệt về tính chất của nước với hydrogen và oxygen mà em biết.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0" name="Picture 9" descr="Shape&#10;&#10;Description automatically generated with low confidence">
            <a:extLst>
              <a:ext uri="{FF2B5EF4-FFF2-40B4-BE49-F238E27FC236}">
                <a16:creationId xmlns:a16="http://schemas.microsoft.com/office/drawing/2014/main" id="{53C9CAE7-F84F-F5E4-A40C-B4489A0C2DB8}"/>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65006" y="2050812"/>
            <a:ext cx="1200052" cy="951133"/>
          </a:xfrm>
          <a:prstGeom prst="rect">
            <a:avLst/>
          </a:prstGeom>
        </p:spPr>
      </p:pic>
      <p:pic>
        <p:nvPicPr>
          <p:cNvPr id="14" name="Picture 13">
            <a:extLst>
              <a:ext uri="{FF2B5EF4-FFF2-40B4-BE49-F238E27FC236}">
                <a16:creationId xmlns:a16="http://schemas.microsoft.com/office/drawing/2014/main" id="{5C1796DD-0AA2-FA19-7301-75632F23488B}"/>
              </a:ext>
            </a:extLst>
          </p:cNvPr>
          <p:cNvPicPr>
            <a:picLocks noChangeAspect="1"/>
          </p:cNvPicPr>
          <p:nvPr/>
        </p:nvPicPr>
        <p:blipFill>
          <a:blip r:embed="rId6"/>
          <a:stretch>
            <a:fillRect/>
          </a:stretch>
        </p:blipFill>
        <p:spPr>
          <a:xfrm>
            <a:off x="4355292" y="4063593"/>
            <a:ext cx="3251421" cy="3823530"/>
          </a:xfrm>
          <a:prstGeom prst="rect">
            <a:avLst/>
          </a:prstGeom>
        </p:spPr>
      </p:pic>
    </p:spTree>
    <p:extLst>
      <p:ext uri="{BB962C8B-B14F-4D97-AF65-F5344CB8AC3E}">
        <p14:creationId xmlns:p14="http://schemas.microsoft.com/office/powerpoint/2010/main" val="3124184233"/>
      </p:ext>
    </p:extLst>
  </p:cSld>
  <p:clrMapOvr>
    <a:masterClrMapping/>
  </p:clrMapOvr>
  <p:transition advClick="0">
    <p:cover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4">
            <a:extLst>
              <a:ext uri="{BEBA8EAE-BF5A-486C-A8C5-ECC9F3942E4B}">
                <a14:imgProps xmlns:a14="http://schemas.microsoft.com/office/drawing/2010/main">
                  <a14:imgLayer r:embed="rId5">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III. DẤU HIỆU CÓ PHẢN ỨNG HOÁ HỌC XẢY RA</a:t>
            </a:r>
            <a:endParaRPr lang="en-US" sz="3200" dirty="0">
              <a:solidFill>
                <a:schemeClr val="accent1">
                  <a:lumMod val="50000"/>
                </a:schemeClr>
              </a:solidFill>
            </a:endParaRPr>
          </a:p>
        </p:txBody>
      </p:sp>
      <p:sp>
        <p:nvSpPr>
          <p:cNvPr id="4" name="TextBox 3">
            <a:extLst>
              <a:ext uri="{FF2B5EF4-FFF2-40B4-BE49-F238E27FC236}">
                <a16:creationId xmlns:a16="http://schemas.microsoft.com/office/drawing/2014/main" id="{7DE3DADD-6CE3-8892-55B8-87A72814A995}"/>
              </a:ext>
            </a:extLst>
          </p:cNvPr>
          <p:cNvSpPr txBox="1"/>
          <p:nvPr/>
        </p:nvSpPr>
        <p:spPr>
          <a:xfrm>
            <a:off x="1403132" y="637040"/>
            <a:ext cx="8602888" cy="631711"/>
          </a:xfrm>
          <a:prstGeom prst="rect">
            <a:avLst/>
          </a:prstGeom>
          <a:noFill/>
        </p:spPr>
        <p:txBody>
          <a:bodyPr wrap="square">
            <a:spAutoFit/>
          </a:bodyPr>
          <a:lstStyle/>
          <a:p>
            <a:pPr marL="0" marR="0" indent="0">
              <a:lnSpc>
                <a:spcPct val="120000"/>
              </a:lnSpc>
              <a:spcBef>
                <a:spcPts val="0"/>
              </a:spcBef>
              <a:spcAft>
                <a:spcPts val="200"/>
              </a:spcAft>
            </a:pPr>
            <a:r>
              <a:rPr lang="vi-VN" sz="3200" b="1" dirty="0">
                <a:solidFill>
                  <a:schemeClr val="accent5">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Thí nghiệm: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Phản ứng phân huỷ đường</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TN12 Đun nóng đường">
            <a:hlinkClick r:id="" action="ppaction://media"/>
            <a:extLst>
              <a:ext uri="{FF2B5EF4-FFF2-40B4-BE49-F238E27FC236}">
                <a16:creationId xmlns:a16="http://schemas.microsoft.com/office/drawing/2014/main" id="{FEC6945B-BDDF-B1CF-1C6A-3258DB9A1C1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571436" y="1374767"/>
            <a:ext cx="7049127" cy="4048398"/>
          </a:xfrm>
          <a:prstGeom prst="rect">
            <a:avLst/>
          </a:prstGeom>
        </p:spPr>
      </p:pic>
      <p:sp>
        <p:nvSpPr>
          <p:cNvPr id="8" name="TextBox 7">
            <a:extLst>
              <a:ext uri="{FF2B5EF4-FFF2-40B4-BE49-F238E27FC236}">
                <a16:creationId xmlns:a16="http://schemas.microsoft.com/office/drawing/2014/main" id="{19F31EB8-CE5A-A13D-51B0-08860FEC640C}"/>
              </a:ext>
            </a:extLst>
          </p:cNvPr>
          <p:cNvSpPr txBox="1"/>
          <p:nvPr/>
        </p:nvSpPr>
        <p:spPr>
          <a:xfrm>
            <a:off x="1191097" y="5675576"/>
            <a:ext cx="10152764" cy="1031051"/>
          </a:xfrm>
          <a:prstGeom prst="rect">
            <a:avLst/>
          </a:prstGeom>
          <a:solidFill>
            <a:schemeClr val="accent2">
              <a:lumMod val="20000"/>
              <a:lumOff val="80000"/>
            </a:schemeClr>
          </a:solidFill>
        </p:spPr>
        <p:txBody>
          <a:bodyPr wrap="square">
            <a:spAutoFit/>
          </a:bodyPr>
          <a:lstStyle/>
          <a:p>
            <a:pPr indent="-1562100" algn="just">
              <a:spcAft>
                <a:spcPts val="6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dirty="0">
                <a:latin typeface="Times New Roman" panose="02020603050405020304" pitchFamily="18" charset="0"/>
                <a:ea typeface="Arial" panose="020B0604020202020204" pitchFamily="34" charset="0"/>
                <a:cs typeface="Times New Roman" panose="02020603050405020304" pitchFamily="18" charset="0"/>
              </a:rPr>
              <a:t>M</a:t>
            </a:r>
            <a:r>
              <a:rPr lang="en-US" sz="2800" dirty="0">
                <a:latin typeface="Times New Roman" panose="02020603050405020304" pitchFamily="18" charset="0"/>
                <a:ea typeface="Arial" panose="020B0604020202020204" pitchFamily="34" charset="0"/>
                <a:cs typeface="Times New Roman" panose="02020603050405020304" pitchFamily="18" charset="0"/>
              </a:rPr>
              <a:t>ô</a:t>
            </a:r>
            <a:r>
              <a:rPr lang="vi-VN" sz="2800" dirty="0">
                <a:latin typeface="Times New Roman" panose="02020603050405020304" pitchFamily="18" charset="0"/>
                <a:ea typeface="Arial" panose="020B0604020202020204" pitchFamily="34" charset="0"/>
                <a:cs typeface="Times New Roman" panose="02020603050405020304" pitchFamily="18" charset="0"/>
              </a:rPr>
              <a:t> t</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dirty="0">
                <a:latin typeface="Times New Roman" panose="02020603050405020304" pitchFamily="18" charset="0"/>
                <a:ea typeface="Arial" panose="020B0604020202020204" pitchFamily="34" charset="0"/>
                <a:cs typeface="Times New Roman" panose="02020603050405020304" pitchFamily="18" charset="0"/>
              </a:rPr>
              <a:t> trạng thái (thể, màu sắc,...) c</a:t>
            </a:r>
            <a:r>
              <a:rPr lang="en-US" sz="2800" dirty="0">
                <a:latin typeface="Times New Roman" panose="02020603050405020304" pitchFamily="18" charset="0"/>
                <a:ea typeface="Arial" panose="020B0604020202020204" pitchFamily="34" charset="0"/>
                <a:cs typeface="Times New Roman" panose="02020603050405020304" pitchFamily="18" charset="0"/>
              </a:rPr>
              <a:t>ủ</a:t>
            </a:r>
            <a:r>
              <a:rPr lang="vi-VN" sz="2800" dirty="0">
                <a:latin typeface="Times New Roman" panose="02020603050405020304" pitchFamily="18" charset="0"/>
                <a:ea typeface="Arial" panose="020B0604020202020204" pitchFamily="34" charset="0"/>
                <a:cs typeface="Times New Roman" panose="02020603050405020304" pitchFamily="18" charset="0"/>
              </a:rPr>
              <a:t>a đường trước và sau khi đun.</a:t>
            </a:r>
          </a:p>
          <a:p>
            <a:pPr indent="-1562100" algn="just">
              <a:spcAft>
                <a:spcPts val="6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dirty="0">
                <a:latin typeface="Times New Roman" panose="02020603050405020304" pitchFamily="18" charset="0"/>
                <a:ea typeface="Arial" panose="020B0604020202020204" pitchFamily="34" charset="0"/>
                <a:cs typeface="Times New Roman" panose="02020603050405020304" pitchFamily="18" charset="0"/>
              </a:rPr>
              <a:t>Nêu dấu hiệu chứng tỏ có ph</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dirty="0">
                <a:latin typeface="Times New Roman" panose="02020603050405020304" pitchFamily="18" charset="0"/>
                <a:ea typeface="Arial" panose="020B0604020202020204" pitchFamily="34" charset="0"/>
                <a:cs typeface="Times New Roman" panose="02020603050405020304" pitchFamily="18" charset="0"/>
              </a:rPr>
              <a:t>n ứng hoá học x</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dirty="0">
                <a:latin typeface="Times New Roman" panose="02020603050405020304" pitchFamily="18" charset="0"/>
                <a:ea typeface="Arial" panose="020B0604020202020204" pitchFamily="34" charset="0"/>
                <a:cs typeface="Times New Roman" panose="02020603050405020304" pitchFamily="18" charset="0"/>
              </a:rPr>
              <a:t>y ra.</a:t>
            </a:r>
          </a:p>
        </p:txBody>
      </p:sp>
    </p:spTree>
    <p:extLst>
      <p:ext uri="{BB962C8B-B14F-4D97-AF65-F5344CB8AC3E}">
        <p14:creationId xmlns:p14="http://schemas.microsoft.com/office/powerpoint/2010/main" val="2481328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III. DẤU HIỆU CÓ PHẢN ỨNG HOÁ HỌC XẢY RA</a:t>
            </a:r>
            <a:endParaRPr lang="en-US" sz="3200" dirty="0">
              <a:solidFill>
                <a:schemeClr val="accent1">
                  <a:lumMod val="50000"/>
                </a:schemeClr>
              </a:solidFill>
            </a:endParaRPr>
          </a:p>
        </p:txBody>
      </p:sp>
      <p:sp>
        <p:nvSpPr>
          <p:cNvPr id="4" name="TextBox 3">
            <a:extLst>
              <a:ext uri="{FF2B5EF4-FFF2-40B4-BE49-F238E27FC236}">
                <a16:creationId xmlns:a16="http://schemas.microsoft.com/office/drawing/2014/main" id="{47013440-1D52-CFC0-B69F-2AA98800EA05}"/>
              </a:ext>
            </a:extLst>
          </p:cNvPr>
          <p:cNvSpPr txBox="1"/>
          <p:nvPr/>
        </p:nvSpPr>
        <p:spPr>
          <a:xfrm>
            <a:off x="1367496" y="857027"/>
            <a:ext cx="10788868" cy="2598853"/>
          </a:xfrm>
          <a:prstGeom prst="rect">
            <a:avLst/>
          </a:prstGeom>
          <a:ln w="12700">
            <a:solidFill>
              <a:schemeClr val="accent1">
                <a:lumMod val="50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50000"/>
              </a:lnSpc>
              <a:spcBef>
                <a:spcPts val="0"/>
              </a:spcBef>
              <a:spcAft>
                <a:spcPts val="0"/>
              </a:spcAft>
            </a:pPr>
            <a:r>
              <a:rPr lang="vi-VN" sz="2800" dirty="0">
                <a:solidFill>
                  <a:srgbClr val="002060"/>
                </a:solidFill>
                <a:effectLst/>
                <a:latin typeface="Times New Roman" panose="02020603050405020304" pitchFamily="18" charset="0"/>
                <a:ea typeface="Times New Roman" panose="02020603050405020304" pitchFamily="18" charset="0"/>
              </a:rPr>
              <a:t>Đ</a:t>
            </a:r>
            <a:r>
              <a:rPr lang="en-US" sz="2800" dirty="0">
                <a:solidFill>
                  <a:srgbClr val="002060"/>
                </a:solidFill>
                <a:effectLst/>
                <a:latin typeface="Times New Roman" panose="02020603050405020304" pitchFamily="18" charset="0"/>
                <a:ea typeface="Times New Roman" panose="02020603050405020304" pitchFamily="18" charset="0"/>
              </a:rPr>
              <a:t>ể</a:t>
            </a:r>
            <a:r>
              <a:rPr lang="vi-VN" sz="2800" dirty="0">
                <a:solidFill>
                  <a:srgbClr val="002060"/>
                </a:solidFill>
                <a:effectLst/>
                <a:latin typeface="Times New Roman" panose="02020603050405020304" pitchFamily="18" charset="0"/>
                <a:ea typeface="Times New Roman" panose="02020603050405020304" pitchFamily="18" charset="0"/>
              </a:rPr>
              <a:t> nhận bi</a:t>
            </a:r>
            <a:r>
              <a:rPr lang="en-US" sz="2800" dirty="0">
                <a:solidFill>
                  <a:srgbClr val="002060"/>
                </a:solidFill>
                <a:effectLst/>
                <a:latin typeface="Times New Roman" panose="02020603050405020304" pitchFamily="18" charset="0"/>
                <a:ea typeface="Times New Roman" panose="02020603050405020304" pitchFamily="18" charset="0"/>
              </a:rPr>
              <a:t>ế</a:t>
            </a:r>
            <a:r>
              <a:rPr lang="vi-VN" sz="2800" dirty="0">
                <a:solidFill>
                  <a:srgbClr val="002060"/>
                </a:solidFill>
                <a:effectLst/>
                <a:latin typeface="Times New Roman" panose="02020603050405020304" pitchFamily="18" charset="0"/>
                <a:ea typeface="Times New Roman" panose="02020603050405020304" pitchFamily="18" charset="0"/>
              </a:rPr>
              <a:t>t có ph</a:t>
            </a:r>
            <a:r>
              <a:rPr lang="en-US" sz="2800" dirty="0">
                <a:solidFill>
                  <a:srgbClr val="002060"/>
                </a:solidFill>
                <a:latin typeface="Times New Roman" panose="02020603050405020304" pitchFamily="18" charset="0"/>
                <a:ea typeface="Times New Roman" panose="02020603050405020304" pitchFamily="18" charset="0"/>
              </a:rPr>
              <a:t>ả</a:t>
            </a:r>
            <a:r>
              <a:rPr lang="vi-VN" sz="2800" dirty="0">
                <a:solidFill>
                  <a:srgbClr val="002060"/>
                </a:solidFill>
                <a:effectLst/>
                <a:latin typeface="Times New Roman" panose="02020603050405020304" pitchFamily="18" charset="0"/>
                <a:ea typeface="Times New Roman" panose="02020603050405020304" pitchFamily="18" charset="0"/>
              </a:rPr>
              <a:t>n ứng hoá học xảy ra có th</a:t>
            </a:r>
            <a:r>
              <a:rPr lang="en-US" sz="2800" dirty="0">
                <a:solidFill>
                  <a:srgbClr val="002060"/>
                </a:solidFill>
                <a:effectLst/>
                <a:latin typeface="Times New Roman" panose="02020603050405020304" pitchFamily="18" charset="0"/>
                <a:ea typeface="Times New Roman" panose="02020603050405020304" pitchFamily="18" charset="0"/>
              </a:rPr>
              <a:t>ể</a:t>
            </a:r>
            <a:r>
              <a:rPr lang="vi-VN" sz="2800" dirty="0">
                <a:solidFill>
                  <a:srgbClr val="002060"/>
                </a:solidFill>
                <a:effectLst/>
                <a:latin typeface="Times New Roman" panose="02020603050405020304" pitchFamily="18" charset="0"/>
                <a:ea typeface="Times New Roman" panose="02020603050405020304" pitchFamily="18" charset="0"/>
              </a:rPr>
              <a:t> dựa vào các dấu hiệu sau:</a:t>
            </a:r>
            <a:endParaRPr lang="vi-VN" sz="2800" dirty="0">
              <a:solidFill>
                <a:srgbClr val="002060"/>
              </a:solidFill>
              <a:latin typeface="Times New Roman" panose="02020603050405020304" pitchFamily="18" charset="0"/>
              <a:ea typeface="Times New Roman" panose="02020603050405020304" pitchFamily="18" charset="0"/>
            </a:endParaRPr>
          </a:p>
          <a:p>
            <a:pPr>
              <a:lnSpc>
                <a:spcPct val="150000"/>
              </a:lnSpc>
            </a:pP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Có s</a:t>
            </a:r>
            <a:r>
              <a:rPr lang="en-US" sz="2800" dirty="0">
                <a:solidFill>
                  <a:schemeClr val="accent5">
                    <a:lumMod val="75000"/>
                  </a:schemeClr>
                </a:solidFill>
                <a:latin typeface="Times New Roman" panose="02020603050405020304" pitchFamily="18" charset="0"/>
                <a:ea typeface="Times New Roman" panose="02020603050405020304" pitchFamily="18" charset="0"/>
              </a:rPr>
              <a:t>ự</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rPr>
              <a:t>thay </a:t>
            </a:r>
            <a:r>
              <a:rPr lang="en-US" sz="2800" dirty="0" err="1">
                <a:solidFill>
                  <a:srgbClr val="FF0000"/>
                </a:solidFill>
                <a:latin typeface="Times New Roman" panose="02020603050405020304" pitchFamily="18" charset="0"/>
                <a:ea typeface="Times New Roman" panose="02020603050405020304" pitchFamily="18" charset="0"/>
              </a:rPr>
              <a:t>đổ</a:t>
            </a:r>
            <a:r>
              <a:rPr lang="vi-VN" sz="2800" dirty="0">
                <a:solidFill>
                  <a:srgbClr val="FF0000"/>
                </a:solidFill>
                <a:effectLst/>
                <a:latin typeface="Times New Roman" panose="02020603050405020304" pitchFamily="18" charset="0"/>
                <a:ea typeface="Times New Roman" panose="02020603050405020304" pitchFamily="18" charset="0"/>
              </a:rPr>
              <a:t>i </a:t>
            </a:r>
            <a:r>
              <a:rPr lang="en-US" sz="2800" dirty="0">
                <a:solidFill>
                  <a:srgbClr val="FF0000"/>
                </a:solidFill>
                <a:effectLst/>
                <a:latin typeface="Times New Roman" panose="02020603050405020304" pitchFamily="18" charset="0"/>
                <a:ea typeface="Times New Roman" panose="02020603050405020304" pitchFamily="18" charset="0"/>
              </a:rPr>
              <a:t>m</a:t>
            </a:r>
            <a:r>
              <a:rPr lang="vi-VN" sz="2800" dirty="0">
                <a:solidFill>
                  <a:srgbClr val="FF0000"/>
                </a:solidFill>
                <a:effectLst/>
                <a:latin typeface="Times New Roman" panose="02020603050405020304" pitchFamily="18" charset="0"/>
                <a:ea typeface="Times New Roman" panose="02020603050405020304" pitchFamily="18" charset="0"/>
              </a:rPr>
              <a:t>àu sắc, mùi</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của các chất </a:t>
            </a: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VD: Trong phản ứng phân huỷ đường, có sự thay đổi màu sắc (trắng </a:t>
            </a:r>
            <a:r>
              <a:rPr lang="vi-VN" sz="2800" dirty="0">
                <a:solidFill>
                  <a:schemeClr val="accent5">
                    <a:lumMod val="75000"/>
                  </a:schemeClr>
                </a:solidFill>
                <a:latin typeface="Times New Roman" panose="02020603050405020304" pitchFamily="18" charset="0"/>
                <a:ea typeface="Times New Roman" panose="02020603050405020304" pitchFamily="18" charset="0"/>
                <a:sym typeface="Symbol" panose="05050102010706020507" pitchFamily="18" charset="2"/>
              </a:rPr>
              <a:t> vàng   nâu  đen), mùi (không mùi  mùi khét), vị (ngọt  đắng)</a:t>
            </a:r>
            <a:endParaRPr lang="vi-VN" sz="28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pic>
        <p:nvPicPr>
          <p:cNvPr id="5" name="Picture 10" descr="Pencil Write Text School Flat Color Icon Vector Icon Banner, Icons  Converter, Icons Fitness, Icons Maker PNG and Vector with Transparent  Background for Free Download">
            <a:extLst>
              <a:ext uri="{FF2B5EF4-FFF2-40B4-BE49-F238E27FC236}">
                <a16:creationId xmlns:a16="http://schemas.microsoft.com/office/drawing/2014/main" id="{A6A66741-6F60-8C51-0E4D-4BAD319987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47" t="20317" r="21302" b="21524"/>
          <a:stretch/>
        </p:blipFill>
        <p:spPr bwMode="auto">
          <a:xfrm>
            <a:off x="445415" y="687741"/>
            <a:ext cx="783771" cy="79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19084"/>
      </p:ext>
    </p:extLst>
  </p:cSld>
  <p:clrMapOvr>
    <a:masterClrMapping/>
  </p:clrMapOvr>
  <p:transition advClick="0">
    <p:cover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4">
            <a:extLst>
              <a:ext uri="{BEBA8EAE-BF5A-486C-A8C5-ECC9F3942E4B}">
                <a14:imgProps xmlns:a14="http://schemas.microsoft.com/office/drawing/2010/main">
                  <a14:imgLayer r:embed="rId5">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III. DẤU HIỆU CÓ PHẢN ỨNG HOÁ HỌC XẢY RA</a:t>
            </a:r>
            <a:endParaRPr lang="en-US" sz="3200" dirty="0">
              <a:solidFill>
                <a:schemeClr val="accent1">
                  <a:lumMod val="50000"/>
                </a:schemeClr>
              </a:solidFill>
            </a:endParaRPr>
          </a:p>
        </p:txBody>
      </p:sp>
      <p:sp>
        <p:nvSpPr>
          <p:cNvPr id="4" name="TextBox 3">
            <a:extLst>
              <a:ext uri="{FF2B5EF4-FFF2-40B4-BE49-F238E27FC236}">
                <a16:creationId xmlns:a16="http://schemas.microsoft.com/office/drawing/2014/main" id="{7DE3DADD-6CE3-8892-55B8-87A72814A995}"/>
              </a:ext>
            </a:extLst>
          </p:cNvPr>
          <p:cNvSpPr txBox="1"/>
          <p:nvPr/>
        </p:nvSpPr>
        <p:spPr>
          <a:xfrm>
            <a:off x="1403132" y="637040"/>
            <a:ext cx="10921390" cy="631711"/>
          </a:xfrm>
          <a:prstGeom prst="rect">
            <a:avLst/>
          </a:prstGeom>
          <a:noFill/>
        </p:spPr>
        <p:txBody>
          <a:bodyPr wrap="square">
            <a:spAutoFit/>
          </a:bodyPr>
          <a:lstStyle/>
          <a:p>
            <a:pPr marL="0" marR="0" indent="0">
              <a:lnSpc>
                <a:spcPct val="120000"/>
              </a:lnSpc>
              <a:spcBef>
                <a:spcPts val="0"/>
              </a:spcBef>
              <a:spcAft>
                <a:spcPts val="200"/>
              </a:spcAft>
            </a:pPr>
            <a:r>
              <a:rPr lang="vi-VN" sz="3200" b="1" dirty="0">
                <a:solidFill>
                  <a:schemeClr val="accent5">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Thí nghiệm: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Sắt tác dụng với dung dịch hydrochloric acid</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9F31EB8-CE5A-A13D-51B0-08860FEC640C}"/>
              </a:ext>
            </a:extLst>
          </p:cNvPr>
          <p:cNvSpPr txBox="1"/>
          <p:nvPr/>
        </p:nvSpPr>
        <p:spPr>
          <a:xfrm>
            <a:off x="2433637" y="5693141"/>
            <a:ext cx="7513983" cy="954107"/>
          </a:xfrm>
          <a:prstGeom prst="rect">
            <a:avLst/>
          </a:prstGeom>
          <a:solidFill>
            <a:schemeClr val="accent2">
              <a:lumMod val="20000"/>
              <a:lumOff val="80000"/>
            </a:schemeClr>
          </a:solidFill>
        </p:spPr>
        <p:txBody>
          <a:bodyPr wrap="square">
            <a:spAutoFit/>
          </a:bodyPr>
          <a:lstStyle/>
          <a:p>
            <a:pPr indent="-1562100" algn="ctr">
              <a:spcAft>
                <a:spcPts val="6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Theo em, hiện tượng nào là dấu hiệu cho thấy có phản ứng hoá học xảy ra trong thí nghiệm trên?</a:t>
            </a:r>
          </a:p>
        </p:txBody>
      </p:sp>
      <p:pic>
        <p:nvPicPr>
          <p:cNvPr id="7" name="Phản ứng HCl + Fe">
            <a:hlinkClick r:id="" action="ppaction://media"/>
            <a:extLst>
              <a:ext uri="{FF2B5EF4-FFF2-40B4-BE49-F238E27FC236}">
                <a16:creationId xmlns:a16="http://schemas.microsoft.com/office/drawing/2014/main" id="{EC4488A8-7203-9342-A4CE-8218A5B15A8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568562" y="1474664"/>
            <a:ext cx="5244134" cy="3908671"/>
          </a:xfrm>
          <a:prstGeom prst="rect">
            <a:avLst/>
          </a:prstGeom>
        </p:spPr>
      </p:pic>
    </p:spTree>
    <p:extLst>
      <p:ext uri="{BB962C8B-B14F-4D97-AF65-F5344CB8AC3E}">
        <p14:creationId xmlns:p14="http://schemas.microsoft.com/office/powerpoint/2010/main" val="3948012757"/>
      </p:ext>
    </p:extLst>
  </p:cSld>
  <p:clrMapOvr>
    <a:masterClrMapping/>
  </p:clrMapOvr>
  <p:transition advClick="0">
    <p:cover dir="ld"/>
  </p:transition>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III. DẤU HIỆU CÓ PHẢN ỨNG HOÁ HỌC XẢY RA</a:t>
            </a:r>
            <a:endParaRPr lang="en-US" sz="3200" dirty="0">
              <a:solidFill>
                <a:schemeClr val="accent1">
                  <a:lumMod val="50000"/>
                </a:schemeClr>
              </a:solidFill>
            </a:endParaRPr>
          </a:p>
        </p:txBody>
      </p:sp>
      <p:sp>
        <p:nvSpPr>
          <p:cNvPr id="4" name="TextBox 3">
            <a:extLst>
              <a:ext uri="{FF2B5EF4-FFF2-40B4-BE49-F238E27FC236}">
                <a16:creationId xmlns:a16="http://schemas.microsoft.com/office/drawing/2014/main" id="{47013440-1D52-CFC0-B69F-2AA98800EA05}"/>
              </a:ext>
            </a:extLst>
          </p:cNvPr>
          <p:cNvSpPr txBox="1"/>
          <p:nvPr/>
        </p:nvSpPr>
        <p:spPr>
          <a:xfrm>
            <a:off x="1367496" y="857027"/>
            <a:ext cx="10709485" cy="3892861"/>
          </a:xfrm>
          <a:prstGeom prst="rect">
            <a:avLst/>
          </a:prstGeom>
          <a:ln w="12700">
            <a:solidFill>
              <a:schemeClr val="accent1">
                <a:lumMod val="50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50000"/>
              </a:lnSpc>
              <a:spcBef>
                <a:spcPts val="0"/>
              </a:spcBef>
              <a:spcAft>
                <a:spcPts val="0"/>
              </a:spcAft>
            </a:pPr>
            <a:r>
              <a:rPr lang="vi-VN" sz="2800" dirty="0">
                <a:solidFill>
                  <a:srgbClr val="002060"/>
                </a:solidFill>
                <a:effectLst/>
                <a:latin typeface="Times New Roman" panose="02020603050405020304" pitchFamily="18" charset="0"/>
                <a:ea typeface="Times New Roman" panose="02020603050405020304" pitchFamily="18" charset="0"/>
              </a:rPr>
              <a:t>Đ</a:t>
            </a:r>
            <a:r>
              <a:rPr lang="en-US" sz="2800" dirty="0">
                <a:solidFill>
                  <a:srgbClr val="002060"/>
                </a:solidFill>
                <a:effectLst/>
                <a:latin typeface="Times New Roman" panose="02020603050405020304" pitchFamily="18" charset="0"/>
                <a:ea typeface="Times New Roman" panose="02020603050405020304" pitchFamily="18" charset="0"/>
              </a:rPr>
              <a:t>ể</a:t>
            </a:r>
            <a:r>
              <a:rPr lang="vi-VN" sz="2800" dirty="0">
                <a:solidFill>
                  <a:srgbClr val="002060"/>
                </a:solidFill>
                <a:effectLst/>
                <a:latin typeface="Times New Roman" panose="02020603050405020304" pitchFamily="18" charset="0"/>
                <a:ea typeface="Times New Roman" panose="02020603050405020304" pitchFamily="18" charset="0"/>
              </a:rPr>
              <a:t> nhận bi</a:t>
            </a:r>
            <a:r>
              <a:rPr lang="en-US" sz="2800" dirty="0">
                <a:solidFill>
                  <a:srgbClr val="002060"/>
                </a:solidFill>
                <a:effectLst/>
                <a:latin typeface="Times New Roman" panose="02020603050405020304" pitchFamily="18" charset="0"/>
                <a:ea typeface="Times New Roman" panose="02020603050405020304" pitchFamily="18" charset="0"/>
              </a:rPr>
              <a:t>ế</a:t>
            </a:r>
            <a:r>
              <a:rPr lang="vi-VN" sz="2800" dirty="0">
                <a:solidFill>
                  <a:srgbClr val="002060"/>
                </a:solidFill>
                <a:effectLst/>
                <a:latin typeface="Times New Roman" panose="02020603050405020304" pitchFamily="18" charset="0"/>
                <a:ea typeface="Times New Roman" panose="02020603050405020304" pitchFamily="18" charset="0"/>
              </a:rPr>
              <a:t>t có ph</a:t>
            </a:r>
            <a:r>
              <a:rPr lang="en-US" sz="2800" dirty="0">
                <a:solidFill>
                  <a:srgbClr val="002060"/>
                </a:solidFill>
                <a:latin typeface="Times New Roman" panose="02020603050405020304" pitchFamily="18" charset="0"/>
                <a:ea typeface="Times New Roman" panose="02020603050405020304" pitchFamily="18" charset="0"/>
              </a:rPr>
              <a:t>ả</a:t>
            </a:r>
            <a:r>
              <a:rPr lang="vi-VN" sz="2800" dirty="0">
                <a:solidFill>
                  <a:srgbClr val="002060"/>
                </a:solidFill>
                <a:effectLst/>
                <a:latin typeface="Times New Roman" panose="02020603050405020304" pitchFamily="18" charset="0"/>
                <a:ea typeface="Times New Roman" panose="02020603050405020304" pitchFamily="18" charset="0"/>
              </a:rPr>
              <a:t>n ứng hoá học xảy ra có th</a:t>
            </a:r>
            <a:r>
              <a:rPr lang="en-US" sz="2800" dirty="0">
                <a:solidFill>
                  <a:srgbClr val="002060"/>
                </a:solidFill>
                <a:effectLst/>
                <a:latin typeface="Times New Roman" panose="02020603050405020304" pitchFamily="18" charset="0"/>
                <a:ea typeface="Times New Roman" panose="02020603050405020304" pitchFamily="18" charset="0"/>
              </a:rPr>
              <a:t>ể</a:t>
            </a:r>
            <a:r>
              <a:rPr lang="vi-VN" sz="2800" dirty="0">
                <a:solidFill>
                  <a:srgbClr val="002060"/>
                </a:solidFill>
                <a:effectLst/>
                <a:latin typeface="Times New Roman" panose="02020603050405020304" pitchFamily="18" charset="0"/>
                <a:ea typeface="Times New Roman" panose="02020603050405020304" pitchFamily="18" charset="0"/>
              </a:rPr>
              <a:t> dựa vào các dấu hiệu sau:</a:t>
            </a:r>
            <a:endParaRPr lang="vi-VN" sz="2800" dirty="0">
              <a:solidFill>
                <a:srgbClr val="002060"/>
              </a:solidFill>
              <a:latin typeface="Times New Roman" panose="02020603050405020304" pitchFamily="18" charset="0"/>
              <a:ea typeface="Times New Roman" panose="02020603050405020304" pitchFamily="18" charset="0"/>
            </a:endParaRPr>
          </a:p>
          <a:p>
            <a:pPr>
              <a:lnSpc>
                <a:spcPct val="150000"/>
              </a:lnSpc>
            </a:pP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Có s</a:t>
            </a:r>
            <a:r>
              <a:rPr lang="en-US" sz="2800" dirty="0">
                <a:solidFill>
                  <a:schemeClr val="accent5">
                    <a:lumMod val="75000"/>
                  </a:schemeClr>
                </a:solidFill>
                <a:latin typeface="Times New Roman" panose="02020603050405020304" pitchFamily="18" charset="0"/>
                <a:ea typeface="Times New Roman" panose="02020603050405020304" pitchFamily="18" charset="0"/>
              </a:rPr>
              <a:t>ự</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rPr>
              <a:t>thay </a:t>
            </a:r>
            <a:r>
              <a:rPr lang="en-US" sz="2800" dirty="0" err="1">
                <a:solidFill>
                  <a:srgbClr val="FF0000"/>
                </a:solidFill>
                <a:latin typeface="Times New Roman" panose="02020603050405020304" pitchFamily="18" charset="0"/>
                <a:ea typeface="Times New Roman" panose="02020603050405020304" pitchFamily="18" charset="0"/>
              </a:rPr>
              <a:t>đổ</a:t>
            </a:r>
            <a:r>
              <a:rPr lang="vi-VN" sz="2800" dirty="0">
                <a:solidFill>
                  <a:srgbClr val="FF0000"/>
                </a:solidFill>
                <a:effectLst/>
                <a:latin typeface="Times New Roman" panose="02020603050405020304" pitchFamily="18" charset="0"/>
                <a:ea typeface="Times New Roman" panose="02020603050405020304" pitchFamily="18" charset="0"/>
              </a:rPr>
              <a:t>i </a:t>
            </a:r>
            <a:r>
              <a:rPr lang="en-US" sz="2800" dirty="0">
                <a:solidFill>
                  <a:srgbClr val="FF0000"/>
                </a:solidFill>
                <a:effectLst/>
                <a:latin typeface="Times New Roman" panose="02020603050405020304" pitchFamily="18" charset="0"/>
                <a:ea typeface="Times New Roman" panose="02020603050405020304" pitchFamily="18" charset="0"/>
              </a:rPr>
              <a:t>m</a:t>
            </a:r>
            <a:r>
              <a:rPr lang="vi-VN" sz="2800" dirty="0">
                <a:solidFill>
                  <a:srgbClr val="FF0000"/>
                </a:solidFill>
                <a:effectLst/>
                <a:latin typeface="Times New Roman" panose="02020603050405020304" pitchFamily="18" charset="0"/>
                <a:ea typeface="Times New Roman" panose="02020603050405020304" pitchFamily="18" charset="0"/>
              </a:rPr>
              <a:t>àu sắc, mùi</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của các chất </a:t>
            </a: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VD: Trong phản ứng phân huỷ đường, có sự thay đổi màu sắc (trắng </a:t>
            </a:r>
            <a:r>
              <a:rPr lang="vi-VN" sz="2800" dirty="0">
                <a:solidFill>
                  <a:schemeClr val="accent5">
                    <a:lumMod val="75000"/>
                  </a:schemeClr>
                </a:solidFill>
                <a:latin typeface="Times New Roman" panose="02020603050405020304" pitchFamily="18" charset="0"/>
                <a:ea typeface="Times New Roman" panose="02020603050405020304" pitchFamily="18" charset="0"/>
                <a:sym typeface="Symbol" panose="05050102010706020507" pitchFamily="18" charset="2"/>
              </a:rPr>
              <a:t> vàng   nâu  đen), mùi (không mùi  mùi khét), vị (ngọt  đắng)</a:t>
            </a:r>
            <a:endParaRPr lang="vi-VN" sz="2800" dirty="0">
              <a:solidFill>
                <a:schemeClr val="accent5">
                  <a:lumMod val="75000"/>
                </a:schemeClr>
              </a:solidFill>
              <a:effectLst/>
              <a:latin typeface="Times New Roman" panose="02020603050405020304" pitchFamily="18" charset="0"/>
              <a:ea typeface="Times New Roman" panose="02020603050405020304" pitchFamily="18" charset="0"/>
            </a:endParaRP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 T</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ạo ra </a:t>
            </a:r>
            <a:r>
              <a:rPr lang="vi-VN" sz="2800" dirty="0">
                <a:solidFill>
                  <a:srgbClr val="FF0000"/>
                </a:solidFill>
                <a:effectLst/>
                <a:latin typeface="Times New Roman" panose="02020603050405020304" pitchFamily="18" charset="0"/>
                <a:ea typeface="Times New Roman" panose="02020603050405020304" pitchFamily="18" charset="0"/>
              </a:rPr>
              <a:t>chất khí </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hoặc </a:t>
            </a:r>
            <a:r>
              <a:rPr lang="vi-VN" sz="2800" dirty="0">
                <a:solidFill>
                  <a:srgbClr val="FF0000"/>
                </a:solidFill>
                <a:effectLst/>
                <a:latin typeface="Times New Roman" panose="02020603050405020304" pitchFamily="18" charset="0"/>
                <a:ea typeface="Times New Roman" panose="02020603050405020304" pitchFamily="18" charset="0"/>
              </a:rPr>
              <a:t>chất không tan </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(kết tủa);...</a:t>
            </a: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VD: Trong phản ứng giữa sắt và hydrochloric acid có bọt khí bay lên</a:t>
            </a:r>
          </a:p>
        </p:txBody>
      </p:sp>
      <p:pic>
        <p:nvPicPr>
          <p:cNvPr id="5" name="Picture 10" descr="Pencil Write Text School Flat Color Icon Vector Icon Banner, Icons  Converter, Icons Fitness, Icons Maker PNG and Vector with Transparent  Background for Free Download">
            <a:extLst>
              <a:ext uri="{FF2B5EF4-FFF2-40B4-BE49-F238E27FC236}">
                <a16:creationId xmlns:a16="http://schemas.microsoft.com/office/drawing/2014/main" id="{A6A66741-6F60-8C51-0E4D-4BAD319987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47" t="20317" r="21302" b="21524"/>
          <a:stretch/>
        </p:blipFill>
        <p:spPr bwMode="auto">
          <a:xfrm>
            <a:off x="445415" y="687741"/>
            <a:ext cx="783771" cy="79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79812"/>
      </p:ext>
    </p:extLst>
  </p:cSld>
  <p:clrMapOvr>
    <a:masterClrMapping/>
  </p:clrMapOvr>
  <p:transition advClick="0">
    <p:cover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III. DẤU HIỆU CÓ PHẢN ỨNG HOÁ HỌC XẢY RA</a:t>
            </a:r>
            <a:endParaRPr lang="en-US" sz="3200" dirty="0">
              <a:solidFill>
                <a:schemeClr val="accent1">
                  <a:lumMod val="50000"/>
                </a:schemeClr>
              </a:solidFill>
            </a:endParaRPr>
          </a:p>
        </p:txBody>
      </p:sp>
      <p:sp>
        <p:nvSpPr>
          <p:cNvPr id="4" name="TextBox 3">
            <a:extLst>
              <a:ext uri="{FF2B5EF4-FFF2-40B4-BE49-F238E27FC236}">
                <a16:creationId xmlns:a16="http://schemas.microsoft.com/office/drawing/2014/main" id="{7DE3DADD-6CE3-8892-55B8-87A72814A995}"/>
              </a:ext>
            </a:extLst>
          </p:cNvPr>
          <p:cNvSpPr txBox="1"/>
          <p:nvPr/>
        </p:nvSpPr>
        <p:spPr>
          <a:xfrm>
            <a:off x="1403132" y="637040"/>
            <a:ext cx="10921390" cy="631711"/>
          </a:xfrm>
          <a:prstGeom prst="rect">
            <a:avLst/>
          </a:prstGeom>
          <a:noFill/>
        </p:spPr>
        <p:txBody>
          <a:bodyPr wrap="square">
            <a:spAutoFit/>
          </a:bodyPr>
          <a:lstStyle/>
          <a:p>
            <a:pPr marL="0" marR="0" indent="0">
              <a:lnSpc>
                <a:spcPct val="120000"/>
              </a:lnSpc>
              <a:spcBef>
                <a:spcPts val="0"/>
              </a:spcBef>
              <a:spcAft>
                <a:spcPts val="200"/>
              </a:spcAft>
            </a:pPr>
            <a:r>
              <a:rPr lang="vi-VN" sz="3200" b="1" dirty="0">
                <a:solidFill>
                  <a:schemeClr val="accent5">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Thí nghiệm: </a:t>
            </a:r>
            <a:r>
              <a:rPr 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Đốt cháy nến</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9F31EB8-CE5A-A13D-51B0-08860FEC640C}"/>
              </a:ext>
            </a:extLst>
          </p:cNvPr>
          <p:cNvSpPr txBox="1"/>
          <p:nvPr/>
        </p:nvSpPr>
        <p:spPr>
          <a:xfrm>
            <a:off x="2433637" y="5693141"/>
            <a:ext cx="7513983" cy="954107"/>
          </a:xfrm>
          <a:prstGeom prst="rect">
            <a:avLst/>
          </a:prstGeom>
          <a:solidFill>
            <a:schemeClr val="accent2">
              <a:lumMod val="20000"/>
              <a:lumOff val="80000"/>
            </a:schemeClr>
          </a:solidFill>
        </p:spPr>
        <p:txBody>
          <a:bodyPr wrap="square">
            <a:spAutoFit/>
          </a:bodyPr>
          <a:lstStyle/>
          <a:p>
            <a:pPr indent="-1562100" algn="ctr">
              <a:spcAft>
                <a:spcPts val="6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Theo em, hiện tượng nào là dấu hiệu cho thấy có phản ứng hoá học xảy ra trong thí nghiệm trên?</a:t>
            </a:r>
          </a:p>
        </p:txBody>
      </p:sp>
      <p:pic>
        <p:nvPicPr>
          <p:cNvPr id="5" name="Picture 4">
            <a:extLst>
              <a:ext uri="{FF2B5EF4-FFF2-40B4-BE49-F238E27FC236}">
                <a16:creationId xmlns:a16="http://schemas.microsoft.com/office/drawing/2014/main" id="{713E13F0-4BC0-4E8E-B7D1-900FBE4CDD34}"/>
              </a:ext>
            </a:extLst>
          </p:cNvPr>
          <p:cNvPicPr>
            <a:picLocks noChangeAspect="1"/>
          </p:cNvPicPr>
          <p:nvPr/>
        </p:nvPicPr>
        <p:blipFill>
          <a:blip r:embed="rId4"/>
          <a:srcRect t="6962" b="6962"/>
          <a:stretch/>
        </p:blipFill>
        <p:spPr>
          <a:xfrm>
            <a:off x="3362727" y="1604790"/>
            <a:ext cx="5466545" cy="3555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110907"/>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35636"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III. DẤU HIỆU CÓ PHẢN ỨNG HOÁ HỌC XẢY RA</a:t>
            </a:r>
            <a:endParaRPr lang="en-US" sz="3200" dirty="0">
              <a:solidFill>
                <a:schemeClr val="accent1">
                  <a:lumMod val="50000"/>
                </a:schemeClr>
              </a:solidFill>
            </a:endParaRPr>
          </a:p>
        </p:txBody>
      </p:sp>
      <p:sp>
        <p:nvSpPr>
          <p:cNvPr id="4" name="TextBox 3">
            <a:extLst>
              <a:ext uri="{FF2B5EF4-FFF2-40B4-BE49-F238E27FC236}">
                <a16:creationId xmlns:a16="http://schemas.microsoft.com/office/drawing/2014/main" id="{47013440-1D52-CFC0-B69F-2AA98800EA05}"/>
              </a:ext>
            </a:extLst>
          </p:cNvPr>
          <p:cNvSpPr txBox="1"/>
          <p:nvPr/>
        </p:nvSpPr>
        <p:spPr>
          <a:xfrm>
            <a:off x="1367496" y="857027"/>
            <a:ext cx="10788868" cy="5185522"/>
          </a:xfrm>
          <a:prstGeom prst="rect">
            <a:avLst/>
          </a:prstGeom>
          <a:ln w="12700">
            <a:solidFill>
              <a:schemeClr val="accent1">
                <a:lumMod val="50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50000"/>
              </a:lnSpc>
              <a:spcBef>
                <a:spcPts val="0"/>
              </a:spcBef>
              <a:spcAft>
                <a:spcPts val="0"/>
              </a:spcAft>
            </a:pPr>
            <a:r>
              <a:rPr lang="vi-VN" sz="2800" dirty="0">
                <a:solidFill>
                  <a:srgbClr val="002060"/>
                </a:solidFill>
                <a:effectLst/>
                <a:latin typeface="Times New Roman" panose="02020603050405020304" pitchFamily="18" charset="0"/>
                <a:ea typeface="Times New Roman" panose="02020603050405020304" pitchFamily="18" charset="0"/>
              </a:rPr>
              <a:t>Đ</a:t>
            </a:r>
            <a:r>
              <a:rPr lang="en-US" sz="2800" dirty="0">
                <a:solidFill>
                  <a:srgbClr val="002060"/>
                </a:solidFill>
                <a:effectLst/>
                <a:latin typeface="Times New Roman" panose="02020603050405020304" pitchFamily="18" charset="0"/>
                <a:ea typeface="Times New Roman" panose="02020603050405020304" pitchFamily="18" charset="0"/>
              </a:rPr>
              <a:t>ể</a:t>
            </a:r>
            <a:r>
              <a:rPr lang="vi-VN" sz="2800" dirty="0">
                <a:solidFill>
                  <a:srgbClr val="002060"/>
                </a:solidFill>
                <a:effectLst/>
                <a:latin typeface="Times New Roman" panose="02020603050405020304" pitchFamily="18" charset="0"/>
                <a:ea typeface="Times New Roman" panose="02020603050405020304" pitchFamily="18" charset="0"/>
              </a:rPr>
              <a:t> nhận bi</a:t>
            </a:r>
            <a:r>
              <a:rPr lang="en-US" sz="2800" dirty="0">
                <a:solidFill>
                  <a:srgbClr val="002060"/>
                </a:solidFill>
                <a:effectLst/>
                <a:latin typeface="Times New Roman" panose="02020603050405020304" pitchFamily="18" charset="0"/>
                <a:ea typeface="Times New Roman" panose="02020603050405020304" pitchFamily="18" charset="0"/>
              </a:rPr>
              <a:t>ế</a:t>
            </a:r>
            <a:r>
              <a:rPr lang="vi-VN" sz="2800" dirty="0">
                <a:solidFill>
                  <a:srgbClr val="002060"/>
                </a:solidFill>
                <a:effectLst/>
                <a:latin typeface="Times New Roman" panose="02020603050405020304" pitchFamily="18" charset="0"/>
                <a:ea typeface="Times New Roman" panose="02020603050405020304" pitchFamily="18" charset="0"/>
              </a:rPr>
              <a:t>t có ph</a:t>
            </a:r>
            <a:r>
              <a:rPr lang="en-US" sz="2800" dirty="0">
                <a:solidFill>
                  <a:srgbClr val="002060"/>
                </a:solidFill>
                <a:latin typeface="Times New Roman" panose="02020603050405020304" pitchFamily="18" charset="0"/>
                <a:ea typeface="Times New Roman" panose="02020603050405020304" pitchFamily="18" charset="0"/>
              </a:rPr>
              <a:t>ả</a:t>
            </a:r>
            <a:r>
              <a:rPr lang="vi-VN" sz="2800" dirty="0">
                <a:solidFill>
                  <a:srgbClr val="002060"/>
                </a:solidFill>
                <a:effectLst/>
                <a:latin typeface="Times New Roman" panose="02020603050405020304" pitchFamily="18" charset="0"/>
                <a:ea typeface="Times New Roman" panose="02020603050405020304" pitchFamily="18" charset="0"/>
              </a:rPr>
              <a:t>n ứng hoá học xảy ra có th</a:t>
            </a:r>
            <a:r>
              <a:rPr lang="en-US" sz="2800" dirty="0">
                <a:solidFill>
                  <a:srgbClr val="002060"/>
                </a:solidFill>
                <a:effectLst/>
                <a:latin typeface="Times New Roman" panose="02020603050405020304" pitchFamily="18" charset="0"/>
                <a:ea typeface="Times New Roman" panose="02020603050405020304" pitchFamily="18" charset="0"/>
              </a:rPr>
              <a:t>ể</a:t>
            </a:r>
            <a:r>
              <a:rPr lang="vi-VN" sz="2800" dirty="0">
                <a:solidFill>
                  <a:srgbClr val="002060"/>
                </a:solidFill>
                <a:effectLst/>
                <a:latin typeface="Times New Roman" panose="02020603050405020304" pitchFamily="18" charset="0"/>
                <a:ea typeface="Times New Roman" panose="02020603050405020304" pitchFamily="18" charset="0"/>
              </a:rPr>
              <a:t> dựa vào các dấu hiệu sau:</a:t>
            </a:r>
            <a:endParaRPr lang="vi-VN" sz="2800" dirty="0">
              <a:solidFill>
                <a:srgbClr val="002060"/>
              </a:solidFill>
              <a:latin typeface="Times New Roman" panose="02020603050405020304" pitchFamily="18" charset="0"/>
              <a:ea typeface="Times New Roman" panose="02020603050405020304" pitchFamily="18" charset="0"/>
            </a:endParaRPr>
          </a:p>
          <a:p>
            <a:pPr>
              <a:lnSpc>
                <a:spcPct val="150000"/>
              </a:lnSpc>
            </a:pP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Có s</a:t>
            </a:r>
            <a:r>
              <a:rPr lang="en-US" sz="2800" dirty="0">
                <a:solidFill>
                  <a:schemeClr val="accent5">
                    <a:lumMod val="75000"/>
                  </a:schemeClr>
                </a:solidFill>
                <a:latin typeface="Times New Roman" panose="02020603050405020304" pitchFamily="18" charset="0"/>
                <a:ea typeface="Times New Roman" panose="02020603050405020304" pitchFamily="18" charset="0"/>
              </a:rPr>
              <a:t>ự</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rPr>
              <a:t>thay </a:t>
            </a:r>
            <a:r>
              <a:rPr lang="en-US" sz="2800" dirty="0" err="1">
                <a:solidFill>
                  <a:srgbClr val="FF0000"/>
                </a:solidFill>
                <a:latin typeface="Times New Roman" panose="02020603050405020304" pitchFamily="18" charset="0"/>
                <a:ea typeface="Times New Roman" panose="02020603050405020304" pitchFamily="18" charset="0"/>
              </a:rPr>
              <a:t>đổ</a:t>
            </a:r>
            <a:r>
              <a:rPr lang="vi-VN" sz="2800" dirty="0">
                <a:solidFill>
                  <a:srgbClr val="FF0000"/>
                </a:solidFill>
                <a:effectLst/>
                <a:latin typeface="Times New Roman" panose="02020603050405020304" pitchFamily="18" charset="0"/>
                <a:ea typeface="Times New Roman" panose="02020603050405020304" pitchFamily="18" charset="0"/>
              </a:rPr>
              <a:t>i </a:t>
            </a:r>
            <a:r>
              <a:rPr lang="en-US" sz="2800" dirty="0">
                <a:solidFill>
                  <a:srgbClr val="FF0000"/>
                </a:solidFill>
                <a:effectLst/>
                <a:latin typeface="Times New Roman" panose="02020603050405020304" pitchFamily="18" charset="0"/>
                <a:ea typeface="Times New Roman" panose="02020603050405020304" pitchFamily="18" charset="0"/>
              </a:rPr>
              <a:t>m</a:t>
            </a:r>
            <a:r>
              <a:rPr lang="vi-VN" sz="2800" dirty="0">
                <a:solidFill>
                  <a:srgbClr val="FF0000"/>
                </a:solidFill>
                <a:effectLst/>
                <a:latin typeface="Times New Roman" panose="02020603050405020304" pitchFamily="18" charset="0"/>
                <a:ea typeface="Times New Roman" panose="02020603050405020304" pitchFamily="18" charset="0"/>
              </a:rPr>
              <a:t>àu sắc, mùi</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 của các chất </a:t>
            </a: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VD: Trong phản ứng phân huỷ đường, có sự thay đổi màu sắc (trắng </a:t>
            </a:r>
            <a:r>
              <a:rPr lang="vi-VN" sz="2800" dirty="0">
                <a:solidFill>
                  <a:schemeClr val="accent5">
                    <a:lumMod val="75000"/>
                  </a:schemeClr>
                </a:solidFill>
                <a:latin typeface="Times New Roman" panose="02020603050405020304" pitchFamily="18" charset="0"/>
                <a:ea typeface="Times New Roman" panose="02020603050405020304" pitchFamily="18" charset="0"/>
                <a:sym typeface="Symbol" panose="05050102010706020507" pitchFamily="18" charset="2"/>
              </a:rPr>
              <a:t> vàng   nâu  đen), mùi (không mùi  mùi khét), vị (ngọt  đắng)</a:t>
            </a:r>
            <a:endParaRPr lang="vi-VN" sz="2800" dirty="0">
              <a:solidFill>
                <a:schemeClr val="accent5">
                  <a:lumMod val="75000"/>
                </a:schemeClr>
              </a:solidFill>
              <a:effectLst/>
              <a:latin typeface="Times New Roman" panose="02020603050405020304" pitchFamily="18" charset="0"/>
              <a:ea typeface="Times New Roman" panose="02020603050405020304" pitchFamily="18" charset="0"/>
            </a:endParaRP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 T</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ạo ra </a:t>
            </a:r>
            <a:r>
              <a:rPr lang="vi-VN" sz="2800" dirty="0">
                <a:solidFill>
                  <a:srgbClr val="FF0000"/>
                </a:solidFill>
                <a:effectLst/>
                <a:latin typeface="Times New Roman" panose="02020603050405020304" pitchFamily="18" charset="0"/>
                <a:ea typeface="Times New Roman" panose="02020603050405020304" pitchFamily="18" charset="0"/>
              </a:rPr>
              <a:t>chất khí </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hoặc </a:t>
            </a:r>
            <a:r>
              <a:rPr lang="vi-VN" sz="2800" dirty="0">
                <a:solidFill>
                  <a:srgbClr val="FF0000"/>
                </a:solidFill>
                <a:effectLst/>
                <a:latin typeface="Times New Roman" panose="02020603050405020304" pitchFamily="18" charset="0"/>
                <a:ea typeface="Times New Roman" panose="02020603050405020304" pitchFamily="18" charset="0"/>
              </a:rPr>
              <a:t>chất không tan </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rPr>
              <a:t>(kết tủa);...</a:t>
            </a: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VD: Trong phản ứng giữa sắt và hydrochloric acid có bọt khí bay lên</a:t>
            </a: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 Có sự </a:t>
            </a:r>
            <a:r>
              <a:rPr lang="vi-VN" sz="2800" dirty="0">
                <a:solidFill>
                  <a:srgbClr val="FF0000"/>
                </a:solidFill>
                <a:latin typeface="Times New Roman" panose="02020603050405020304" pitchFamily="18" charset="0"/>
                <a:ea typeface="Times New Roman" panose="02020603050405020304" pitchFamily="18" charset="0"/>
              </a:rPr>
              <a:t>toả nhiệt </a:t>
            </a:r>
            <a:r>
              <a:rPr lang="vi-VN" sz="2800" dirty="0">
                <a:solidFill>
                  <a:schemeClr val="accent5">
                    <a:lumMod val="75000"/>
                  </a:schemeClr>
                </a:solidFill>
                <a:latin typeface="Times New Roman" panose="02020603050405020304" pitchFamily="18" charset="0"/>
                <a:ea typeface="Times New Roman" panose="02020603050405020304" pitchFamily="18" charset="0"/>
              </a:rPr>
              <a:t>và </a:t>
            </a:r>
            <a:r>
              <a:rPr lang="vi-VN" sz="2800" dirty="0">
                <a:solidFill>
                  <a:srgbClr val="FF0000"/>
                </a:solidFill>
                <a:latin typeface="Times New Roman" panose="02020603050405020304" pitchFamily="18" charset="0"/>
                <a:ea typeface="Times New Roman" panose="02020603050405020304" pitchFamily="18" charset="0"/>
              </a:rPr>
              <a:t>phát sáng</a:t>
            </a:r>
          </a:p>
          <a:p>
            <a:pPr>
              <a:lnSpc>
                <a:spcPct val="150000"/>
              </a:lnSpc>
            </a:pPr>
            <a:r>
              <a:rPr lang="vi-VN" sz="2800" dirty="0">
                <a:solidFill>
                  <a:schemeClr val="accent5">
                    <a:lumMod val="75000"/>
                  </a:schemeClr>
                </a:solidFill>
                <a:latin typeface="Times New Roman" panose="02020603050405020304" pitchFamily="18" charset="0"/>
                <a:ea typeface="Times New Roman" panose="02020603050405020304" pitchFamily="18" charset="0"/>
              </a:rPr>
              <a:t>VD: Khi nến cháy có sự toả nhiệt và phát sáng</a:t>
            </a:r>
          </a:p>
        </p:txBody>
      </p:sp>
      <p:pic>
        <p:nvPicPr>
          <p:cNvPr id="5" name="Picture 10" descr="Pencil Write Text School Flat Color Icon Vector Icon Banner, Icons  Converter, Icons Fitness, Icons Maker PNG and Vector with Transparent  Background for Free Download">
            <a:extLst>
              <a:ext uri="{FF2B5EF4-FFF2-40B4-BE49-F238E27FC236}">
                <a16:creationId xmlns:a16="http://schemas.microsoft.com/office/drawing/2014/main" id="{A6A66741-6F60-8C51-0E4D-4BAD319987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47" t="20317" r="21302" b="21524"/>
          <a:stretch/>
        </p:blipFill>
        <p:spPr bwMode="auto">
          <a:xfrm>
            <a:off x="445415" y="687741"/>
            <a:ext cx="783771" cy="79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41334"/>
      </p:ext>
    </p:extLst>
  </p:cSld>
  <p:clrMapOvr>
    <a:masterClrMapping/>
  </p:clrMapOvr>
  <p:transition advClick="0">
    <p:cover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FB08AF-0B8C-4071-3033-BA9C416AA8C8}"/>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7662"/>
            <a:ext cx="12192000" cy="6858000"/>
          </a:xfrm>
          <a:prstGeom prst="rect">
            <a:avLst/>
          </a:prstGeom>
        </p:spPr>
      </p:pic>
      <p:sp>
        <p:nvSpPr>
          <p:cNvPr id="3" name="TextBox 2">
            <a:extLst>
              <a:ext uri="{FF2B5EF4-FFF2-40B4-BE49-F238E27FC236}">
                <a16:creationId xmlns:a16="http://schemas.microsoft.com/office/drawing/2014/main" id="{49E3896B-BA25-034D-AA46-D4A4F592D492}"/>
              </a:ext>
            </a:extLst>
          </p:cNvPr>
          <p:cNvSpPr txBox="1"/>
          <p:nvPr/>
        </p:nvSpPr>
        <p:spPr>
          <a:xfrm>
            <a:off x="4743479" y="482677"/>
            <a:ext cx="3419861" cy="646331"/>
          </a:xfrm>
          <a:prstGeom prst="rect">
            <a:avLst/>
          </a:prstGeom>
          <a:noFill/>
        </p:spPr>
        <p:txBody>
          <a:bodyPr wrap="square">
            <a:spAutoFit/>
          </a:bodyPr>
          <a:lstStyle/>
          <a:p>
            <a:pPr algn="ctr"/>
            <a:r>
              <a:rPr lang="en-US" sz="3600" b="1" dirty="0">
                <a:solidFill>
                  <a:schemeClr val="accent1">
                    <a:lumMod val="50000"/>
                  </a:schemeClr>
                </a:solidFill>
                <a:effectLst/>
                <a:latin typeface="Times New Roman" panose="02020603050405020304" pitchFamily="18" charset="0"/>
                <a:ea typeface="Times New Roman" panose="02020603050405020304" pitchFamily="18" charset="0"/>
              </a:rPr>
              <a:t>VẬN DỤNG</a:t>
            </a:r>
            <a:endParaRPr lang="en-US" sz="3600" dirty="0">
              <a:solidFill>
                <a:schemeClr val="accent1">
                  <a:lumMod val="50000"/>
                </a:schemeClr>
              </a:solidFill>
            </a:endParaRPr>
          </a:p>
        </p:txBody>
      </p:sp>
      <p:pic>
        <p:nvPicPr>
          <p:cNvPr id="5" name="Picture 4">
            <a:extLst>
              <a:ext uri="{FF2B5EF4-FFF2-40B4-BE49-F238E27FC236}">
                <a16:creationId xmlns:a16="http://schemas.microsoft.com/office/drawing/2014/main" id="{0CD78395-6F46-DA30-1B51-D7F60102D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338" y="167093"/>
            <a:ext cx="1914496" cy="1595414"/>
          </a:xfrm>
          <a:prstGeom prst="rect">
            <a:avLst/>
          </a:prstGeom>
        </p:spPr>
      </p:pic>
      <p:sp>
        <p:nvSpPr>
          <p:cNvPr id="8" name="Thought Bubble: Cloud 7">
            <a:extLst>
              <a:ext uri="{FF2B5EF4-FFF2-40B4-BE49-F238E27FC236}">
                <a16:creationId xmlns:a16="http://schemas.microsoft.com/office/drawing/2014/main" id="{83643A2C-F999-497E-24D5-6160FF3D5E34}"/>
              </a:ext>
            </a:extLst>
          </p:cNvPr>
          <p:cNvSpPr/>
          <p:nvPr/>
        </p:nvSpPr>
        <p:spPr>
          <a:xfrm>
            <a:off x="3080730" y="1762507"/>
            <a:ext cx="7335479" cy="3237404"/>
          </a:xfrm>
          <a:prstGeom prst="cloudCallout">
            <a:avLst/>
          </a:prstGeom>
          <a:solidFill>
            <a:schemeClr val="accent4">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accent5">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Nước đường để trong không khí một thời gian có vị chua.</a:t>
            </a:r>
            <a:r>
              <a:rPr lang="en-US" sz="2800" dirty="0">
                <a:solidFill>
                  <a:schemeClr val="accent5">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accent5">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Trong trường hợp này, d</a:t>
            </a:r>
            <a:r>
              <a:rPr lang="en-US" sz="2800" dirty="0">
                <a:solidFill>
                  <a:schemeClr val="accent5">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dirty="0">
                <a:solidFill>
                  <a:schemeClr val="accent5">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u hiệu nào chứng tỏ có ph</a:t>
            </a:r>
            <a:r>
              <a:rPr lang="en-US" sz="2800"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ả</a:t>
            </a:r>
            <a:r>
              <a:rPr lang="vi-VN" sz="2800" dirty="0">
                <a:solidFill>
                  <a:schemeClr val="accent5">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n ứng hoá học xảy ra?</a:t>
            </a:r>
            <a:endParaRPr lang="en-US" sz="2800" dirty="0">
              <a:solidFill>
                <a:schemeClr val="accent5">
                  <a:lumMod val="50000"/>
                </a:schemeClr>
              </a:solidFill>
            </a:endParaRPr>
          </a:p>
        </p:txBody>
      </p:sp>
      <p:pic>
        <p:nvPicPr>
          <p:cNvPr id="10" name="Picture 9">
            <a:extLst>
              <a:ext uri="{FF2B5EF4-FFF2-40B4-BE49-F238E27FC236}">
                <a16:creationId xmlns:a16="http://schemas.microsoft.com/office/drawing/2014/main" id="{F018322E-C515-D003-8C80-9BD6A3EE6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884" y="4999911"/>
            <a:ext cx="1504950" cy="1552575"/>
          </a:xfrm>
          <a:prstGeom prst="rect">
            <a:avLst/>
          </a:prstGeom>
        </p:spPr>
      </p:pic>
    </p:spTree>
    <p:extLst>
      <p:ext uri="{BB962C8B-B14F-4D97-AF65-F5344CB8AC3E}">
        <p14:creationId xmlns:p14="http://schemas.microsoft.com/office/powerpoint/2010/main" val="2668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IV. PHẢN ỨNG TOẢ NHIỆT, PHẢN ỨNG THU NHIỆT</a:t>
            </a:r>
            <a:endParaRPr lang="en-US" sz="3200" dirty="0">
              <a:solidFill>
                <a:schemeClr val="accent1">
                  <a:lumMod val="50000"/>
                </a:schemeClr>
              </a:solidFill>
            </a:endParaRPr>
          </a:p>
        </p:txBody>
      </p:sp>
      <p:sp>
        <p:nvSpPr>
          <p:cNvPr id="5" name="TextBox 4">
            <a:extLst>
              <a:ext uri="{FF2B5EF4-FFF2-40B4-BE49-F238E27FC236}">
                <a16:creationId xmlns:a16="http://schemas.microsoft.com/office/drawing/2014/main" id="{FD63F48B-A9FC-4E16-C305-DB3688748F16}"/>
              </a:ext>
            </a:extLst>
          </p:cNvPr>
          <p:cNvSpPr txBox="1"/>
          <p:nvPr/>
        </p:nvSpPr>
        <p:spPr>
          <a:xfrm>
            <a:off x="1367496" y="1599150"/>
            <a:ext cx="10479947" cy="3349571"/>
          </a:xfrm>
          <a:prstGeom prst="rect">
            <a:avLst/>
          </a:prstGeom>
          <a:ln w="12700">
            <a:solidFill>
              <a:schemeClr val="accent1">
                <a:lumMod val="50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50000"/>
              </a:lnSpc>
              <a:spcBef>
                <a:spcPts val="0"/>
              </a:spcBef>
              <a:spcAft>
                <a:spcPts val="0"/>
              </a:spcAft>
            </a:pPr>
            <a:r>
              <a:rPr lang="vi-VN" sz="2400" b="0" dirty="0">
                <a:solidFill>
                  <a:schemeClr val="accent5">
                    <a:lumMod val="75000"/>
                  </a:schemeClr>
                </a:solidFill>
                <a:latin typeface="Times New Roman" panose="02020603050405020304" pitchFamily="18" charset="0"/>
                <a:ea typeface="Times New Roman" panose="02020603050405020304" pitchFamily="18" charset="0"/>
              </a:rPr>
              <a:t>Các ph</a:t>
            </a:r>
            <a:r>
              <a:rPr lang="en-US" sz="2400" b="0" dirty="0">
                <a:solidFill>
                  <a:schemeClr val="accent5">
                    <a:lumMod val="75000"/>
                  </a:schemeClr>
                </a:solidFill>
                <a:latin typeface="Times New Roman" panose="02020603050405020304" pitchFamily="18" charset="0"/>
                <a:ea typeface="Times New Roman" panose="02020603050405020304" pitchFamily="18" charset="0"/>
              </a:rPr>
              <a:t>ả</a:t>
            </a:r>
            <a:r>
              <a:rPr lang="vi-VN" sz="2400" b="0" dirty="0">
                <a:solidFill>
                  <a:schemeClr val="accent5">
                    <a:lumMod val="75000"/>
                  </a:schemeClr>
                </a:solidFill>
                <a:latin typeface="Times New Roman" panose="02020603050405020304" pitchFamily="18" charset="0"/>
                <a:ea typeface="Times New Roman" panose="02020603050405020304" pitchFamily="18" charset="0"/>
              </a:rPr>
              <a:t>n ứng hoá học khi xảy ra luôn kèm theo sự t</a:t>
            </a:r>
            <a:r>
              <a:rPr lang="en-US" sz="2400" b="0" dirty="0" err="1">
                <a:solidFill>
                  <a:schemeClr val="accent5">
                    <a:lumMod val="75000"/>
                  </a:schemeClr>
                </a:solidFill>
                <a:latin typeface="Times New Roman" panose="02020603050405020304" pitchFamily="18" charset="0"/>
                <a:ea typeface="Times New Roman" panose="02020603050405020304" pitchFamily="18" charset="0"/>
              </a:rPr>
              <a:t>ỏa</a:t>
            </a:r>
            <a:r>
              <a:rPr lang="vi-VN" sz="2400" b="0" dirty="0">
                <a:solidFill>
                  <a:schemeClr val="accent5">
                    <a:lumMod val="75000"/>
                  </a:schemeClr>
                </a:solidFill>
                <a:latin typeface="Times New Roman" panose="02020603050405020304" pitchFamily="18" charset="0"/>
                <a:ea typeface="Times New Roman" panose="02020603050405020304" pitchFamily="18" charset="0"/>
              </a:rPr>
              <a:t> ra hoặc thu vào năng lượng (thường dưới dạng nhiệt) gọi là </a:t>
            </a:r>
            <a:r>
              <a:rPr lang="vi-VN" sz="2400" b="0" dirty="0">
                <a:solidFill>
                  <a:srgbClr val="FF0000"/>
                </a:solidFill>
                <a:latin typeface="Times New Roman" panose="02020603050405020304" pitchFamily="18" charset="0"/>
                <a:ea typeface="Times New Roman" panose="02020603050405020304" pitchFamily="18" charset="0"/>
              </a:rPr>
              <a:t>năng lượng c</a:t>
            </a:r>
            <a:r>
              <a:rPr lang="en-US" sz="2400" b="0" dirty="0">
                <a:solidFill>
                  <a:srgbClr val="FF0000"/>
                </a:solidFill>
                <a:latin typeface="Times New Roman" panose="02020603050405020304" pitchFamily="18" charset="0"/>
                <a:ea typeface="Times New Roman" panose="02020603050405020304" pitchFamily="18" charset="0"/>
              </a:rPr>
              <a:t>ủ</a:t>
            </a:r>
            <a:r>
              <a:rPr lang="vi-VN" sz="2400" b="0" dirty="0">
                <a:solidFill>
                  <a:srgbClr val="FF0000"/>
                </a:solidFill>
                <a:latin typeface="Times New Roman" panose="02020603050405020304" pitchFamily="18" charset="0"/>
                <a:ea typeface="Times New Roman" panose="02020603050405020304" pitchFamily="18" charset="0"/>
              </a:rPr>
              <a:t>a ph</a:t>
            </a:r>
            <a:r>
              <a:rPr lang="en-US" sz="2400" b="0" dirty="0">
                <a:solidFill>
                  <a:srgbClr val="FF0000"/>
                </a:solidFill>
                <a:latin typeface="Times New Roman" panose="02020603050405020304" pitchFamily="18" charset="0"/>
                <a:ea typeface="Times New Roman" panose="02020603050405020304" pitchFamily="18" charset="0"/>
              </a:rPr>
              <a:t>ả</a:t>
            </a:r>
            <a:r>
              <a:rPr lang="vi-VN" sz="2400" b="0" dirty="0">
                <a:solidFill>
                  <a:srgbClr val="FF0000"/>
                </a:solidFill>
                <a:latin typeface="Times New Roman" panose="02020603050405020304" pitchFamily="18" charset="0"/>
                <a:ea typeface="Times New Roman" panose="02020603050405020304" pitchFamily="18" charset="0"/>
              </a:rPr>
              <a:t>n ứng hoá học.</a:t>
            </a:r>
          </a:p>
          <a:p>
            <a:pPr algn="just">
              <a:lnSpc>
                <a:spcPct val="150000"/>
              </a:lnSpc>
            </a:pPr>
            <a:r>
              <a:rPr lang="en-US"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Ph</a:t>
            </a:r>
            <a:r>
              <a:rPr lang="en-US"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n ứng </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a:t>
            </a:r>
            <a:r>
              <a:rPr lang="en-US" sz="24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ỏa</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ra năng lượng </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(dưới dạng nhiệt) </a:t>
            </a:r>
            <a:r>
              <a:rPr lang="en-US"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ược gọi là </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ph</a:t>
            </a:r>
            <a:r>
              <a:rPr lang="en-US"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 ứng t</a:t>
            </a:r>
            <a:r>
              <a:rPr lang="en-US" sz="24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ỏa</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nhiệt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400" dirty="0">
                <a:solidFill>
                  <a:schemeClr val="accent5">
                    <a:lumMod val="75000"/>
                  </a:schemeClr>
                </a:solidFill>
                <a:latin typeface="Times New Roman" panose="02020603050405020304" pitchFamily="18" charset="0"/>
                <a:ea typeface="Times New Roman" panose="02020603050405020304" pitchFamily="18" charset="0"/>
              </a:rPr>
              <a:t>VD: Ph</a:t>
            </a:r>
            <a:r>
              <a:rPr lang="en-US" sz="2400" dirty="0">
                <a:solidFill>
                  <a:schemeClr val="accent5">
                    <a:lumMod val="75000"/>
                  </a:schemeClr>
                </a:solidFill>
                <a:latin typeface="Times New Roman" panose="02020603050405020304" pitchFamily="18" charset="0"/>
                <a:ea typeface="Times New Roman" panose="02020603050405020304" pitchFamily="18" charset="0"/>
              </a:rPr>
              <a:t>ả</a:t>
            </a:r>
            <a:r>
              <a:rPr lang="vi-VN" sz="2400" dirty="0">
                <a:solidFill>
                  <a:schemeClr val="accent5">
                    <a:lumMod val="75000"/>
                  </a:schemeClr>
                </a:solidFill>
                <a:latin typeface="Times New Roman" panose="02020603050405020304" pitchFamily="18" charset="0"/>
                <a:ea typeface="Times New Roman" panose="02020603050405020304" pitchFamily="18" charset="0"/>
              </a:rPr>
              <a:t>n ứng </a:t>
            </a:r>
            <a:r>
              <a:rPr lang="en-US" sz="2400" dirty="0" err="1">
                <a:solidFill>
                  <a:schemeClr val="accent5">
                    <a:lumMod val="75000"/>
                  </a:schemeClr>
                </a:solidFill>
                <a:latin typeface="Times New Roman" panose="02020603050405020304" pitchFamily="18" charset="0"/>
                <a:ea typeface="Times New Roman" panose="02020603050405020304" pitchFamily="18" charset="0"/>
              </a:rPr>
              <a:t>đố</a:t>
            </a:r>
            <a:r>
              <a:rPr lang="vi-VN" sz="2400" dirty="0">
                <a:solidFill>
                  <a:schemeClr val="accent5">
                    <a:lumMod val="75000"/>
                  </a:schemeClr>
                </a:solidFill>
                <a:latin typeface="Times New Roman" panose="02020603050405020304" pitchFamily="18" charset="0"/>
                <a:ea typeface="Times New Roman" panose="02020603050405020304" pitchFamily="18" charset="0"/>
              </a:rPr>
              <a:t>t cháy than; ph</a:t>
            </a:r>
            <a:r>
              <a:rPr lang="en-US" sz="2400" dirty="0">
                <a:solidFill>
                  <a:schemeClr val="accent5">
                    <a:lumMod val="75000"/>
                  </a:schemeClr>
                </a:solidFill>
                <a:latin typeface="Times New Roman" panose="02020603050405020304" pitchFamily="18" charset="0"/>
                <a:ea typeface="Times New Roman" panose="02020603050405020304" pitchFamily="18" charset="0"/>
              </a:rPr>
              <a:t>ả</a:t>
            </a:r>
            <a:r>
              <a:rPr lang="vi-VN" sz="2400" dirty="0">
                <a:solidFill>
                  <a:schemeClr val="accent5">
                    <a:lumMod val="75000"/>
                  </a:schemeClr>
                </a:solidFill>
                <a:latin typeface="Times New Roman" panose="02020603050405020304" pitchFamily="18" charset="0"/>
                <a:ea typeface="Times New Roman" panose="02020603050405020304" pitchFamily="18" charset="0"/>
              </a:rPr>
              <a:t>n ứng </a:t>
            </a:r>
            <a:r>
              <a:rPr lang="en-US" sz="2400" dirty="0" err="1">
                <a:solidFill>
                  <a:schemeClr val="accent5">
                    <a:lumMod val="75000"/>
                  </a:schemeClr>
                </a:solidFill>
                <a:latin typeface="Times New Roman" panose="02020603050405020304" pitchFamily="18" charset="0"/>
                <a:ea typeface="Times New Roman" panose="02020603050405020304" pitchFamily="18" charset="0"/>
              </a:rPr>
              <a:t>đố</a:t>
            </a:r>
            <a:r>
              <a:rPr lang="vi-VN" sz="2400" dirty="0">
                <a:solidFill>
                  <a:schemeClr val="accent5">
                    <a:lumMod val="75000"/>
                  </a:schemeClr>
                </a:solidFill>
                <a:latin typeface="Times New Roman" panose="02020603050405020304" pitchFamily="18" charset="0"/>
                <a:ea typeface="Times New Roman" panose="02020603050405020304" pitchFamily="18" charset="0"/>
              </a:rPr>
              <a:t>t cháy xăng, dầu trong các </a:t>
            </a:r>
            <a:r>
              <a:rPr lang="en-US" sz="2400" dirty="0">
                <a:solidFill>
                  <a:schemeClr val="accent5">
                    <a:lumMod val="75000"/>
                  </a:schemeClr>
                </a:solidFill>
                <a:latin typeface="Times New Roman" panose="02020603050405020304" pitchFamily="18" charset="0"/>
                <a:ea typeface="Times New Roman" panose="02020603050405020304" pitchFamily="18" charset="0"/>
              </a:rPr>
              <a:t>đ</a:t>
            </a:r>
            <a:r>
              <a:rPr lang="vi-VN" sz="2400" dirty="0">
                <a:solidFill>
                  <a:schemeClr val="accent5">
                    <a:lumMod val="75000"/>
                  </a:schemeClr>
                </a:solidFill>
                <a:latin typeface="Times New Roman" panose="02020603050405020304" pitchFamily="18" charset="0"/>
                <a:ea typeface="Times New Roman" panose="02020603050405020304" pitchFamily="18" charset="0"/>
              </a:rPr>
              <a:t>ộng cơ;...</a:t>
            </a:r>
            <a:endParaRPr lang="en-US" sz="2400" b="0" dirty="0">
              <a:solidFill>
                <a:schemeClr val="accent5">
                  <a:lumMod val="75000"/>
                </a:schemeClr>
              </a:solidFill>
              <a:latin typeface="Times New Roman" panose="02020603050405020304" pitchFamily="18" charset="0"/>
              <a:ea typeface="Times New Roman" panose="02020603050405020304" pitchFamily="18" charset="0"/>
            </a:endParaRPr>
          </a:p>
          <a:p>
            <a:pPr algn="just">
              <a:lnSpc>
                <a:spcPct val="150000"/>
              </a:lnSpc>
            </a:pPr>
            <a:r>
              <a:rPr lang="en-US"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Ph</a:t>
            </a:r>
            <a:r>
              <a:rPr lang="en-US"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n ứng </a:t>
            </a:r>
            <a:r>
              <a:rPr lang="en-US" sz="24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thu</a:t>
            </a:r>
            <a:r>
              <a:rPr lang="en-US"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vào</a:t>
            </a:r>
            <a:r>
              <a:rPr lang="en-US"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năng lượng </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(dưới dạng nhiệt) </a:t>
            </a:r>
            <a:r>
              <a:rPr lang="en-US"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400" dirty="0">
                <a:solidFill>
                  <a:schemeClr val="accent5">
                    <a:lumMod val="75000"/>
                  </a:schemeClr>
                </a:solidFill>
                <a:latin typeface="Times New Roman" panose="02020603050405020304" pitchFamily="18" charset="0"/>
                <a:ea typeface="Courier New" panose="02070309020205020404" pitchFamily="49" charset="0"/>
                <a:cs typeface="Times New Roman" panose="02020603050405020304" pitchFamily="18" charset="0"/>
              </a:rPr>
              <a:t>ược gọi là </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ph</a:t>
            </a:r>
            <a:r>
              <a:rPr lang="en-US"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 ứng </a:t>
            </a:r>
            <a:r>
              <a:rPr lang="en-US" sz="2400"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thu</a:t>
            </a:r>
            <a:r>
              <a:rPr lang="en-US"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nhiệt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400" dirty="0">
                <a:solidFill>
                  <a:schemeClr val="accent5">
                    <a:lumMod val="75000"/>
                  </a:schemeClr>
                </a:solidFill>
                <a:latin typeface="Times New Roman" panose="02020603050405020304" pitchFamily="18" charset="0"/>
                <a:ea typeface="Times New Roman" panose="02020603050405020304" pitchFamily="18" charset="0"/>
              </a:rPr>
              <a:t>VD: Ph</a:t>
            </a:r>
            <a:r>
              <a:rPr lang="en-US" sz="2400" dirty="0">
                <a:solidFill>
                  <a:schemeClr val="accent5">
                    <a:lumMod val="75000"/>
                  </a:schemeClr>
                </a:solidFill>
                <a:latin typeface="Times New Roman" panose="02020603050405020304" pitchFamily="18" charset="0"/>
                <a:ea typeface="Times New Roman" panose="02020603050405020304" pitchFamily="18" charset="0"/>
              </a:rPr>
              <a:t>ả</a:t>
            </a:r>
            <a:r>
              <a:rPr lang="vi-VN" sz="2400" dirty="0">
                <a:solidFill>
                  <a:schemeClr val="accent5">
                    <a:lumMod val="75000"/>
                  </a:schemeClr>
                </a:solidFill>
                <a:latin typeface="Times New Roman" panose="02020603050405020304" pitchFamily="18" charset="0"/>
                <a:ea typeface="Times New Roman" panose="02020603050405020304" pitchFamily="18" charset="0"/>
              </a:rPr>
              <a:t>n ứng phân huỷ CaCO</a:t>
            </a:r>
            <a:r>
              <a:rPr lang="en-US" sz="2400" baseline="-25000" dirty="0">
                <a:solidFill>
                  <a:schemeClr val="accent5">
                    <a:lumMod val="75000"/>
                  </a:schemeClr>
                </a:solidFill>
                <a:latin typeface="Times New Roman" panose="02020603050405020304" pitchFamily="18" charset="0"/>
                <a:ea typeface="Times New Roman" panose="02020603050405020304" pitchFamily="18" charset="0"/>
              </a:rPr>
              <a:t>3</a:t>
            </a:r>
            <a:r>
              <a:rPr lang="vi-VN" sz="2400" dirty="0">
                <a:solidFill>
                  <a:schemeClr val="accent5">
                    <a:lumMod val="75000"/>
                  </a:schemeClr>
                </a:solidFill>
                <a:latin typeface="Times New Roman" panose="02020603050405020304" pitchFamily="18" charset="0"/>
                <a:ea typeface="Times New Roman" panose="02020603050405020304" pitchFamily="18" charset="0"/>
              </a:rPr>
              <a:t> thành CaO và CO</a:t>
            </a:r>
            <a:r>
              <a:rPr lang="vi-VN" sz="2400" baseline="-25000" dirty="0">
                <a:solidFill>
                  <a:schemeClr val="accent5">
                    <a:lumMod val="75000"/>
                  </a:schemeClr>
                </a:solidFill>
                <a:latin typeface="Times New Roman" panose="02020603050405020304" pitchFamily="18" charset="0"/>
                <a:ea typeface="Times New Roman" panose="02020603050405020304" pitchFamily="18" charset="0"/>
              </a:rPr>
              <a:t>2</a:t>
            </a:r>
            <a:r>
              <a:rPr lang="vi-VN" sz="2400" dirty="0">
                <a:solidFill>
                  <a:schemeClr val="accent5">
                    <a:lumMod val="75000"/>
                  </a:schemeClr>
                </a:solidFill>
                <a:latin typeface="Times New Roman" panose="02020603050405020304" pitchFamily="18" charset="0"/>
                <a:ea typeface="Times New Roman" panose="02020603050405020304" pitchFamily="18" charset="0"/>
              </a:rPr>
              <a:t>, phản ứng nung vôi,...</a:t>
            </a:r>
            <a:endParaRPr lang="en-US" sz="2400" dirty="0">
              <a:solidFill>
                <a:schemeClr val="accent5">
                  <a:lumMod val="75000"/>
                </a:schemeClr>
              </a:solidFill>
              <a:effectLst/>
              <a:latin typeface="Arial" panose="020B0604020202020204" pitchFamily="34" charset="0"/>
              <a:ea typeface="Arial" panose="020B0604020202020204" pitchFamily="34" charset="0"/>
            </a:endParaRPr>
          </a:p>
        </p:txBody>
      </p:sp>
      <p:pic>
        <p:nvPicPr>
          <p:cNvPr id="9" name="Picture 10" descr="Pencil Write Text School Flat Color Icon Vector Icon Banner, Icons  Converter, Icons Fitness, Icons Maker PNG and Vector with Transparent  Background for Free Download">
            <a:extLst>
              <a:ext uri="{FF2B5EF4-FFF2-40B4-BE49-F238E27FC236}">
                <a16:creationId xmlns:a16="http://schemas.microsoft.com/office/drawing/2014/main" id="{1E809756-89EB-A338-E4BE-8CAEDF6E45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47" t="20317" r="21302" b="21524"/>
          <a:stretch/>
        </p:blipFill>
        <p:spPr bwMode="auto">
          <a:xfrm>
            <a:off x="445415" y="1429864"/>
            <a:ext cx="783771" cy="7906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35A5C7-0314-79B6-2B0E-4D130B24DA1E}"/>
              </a:ext>
            </a:extLst>
          </p:cNvPr>
          <p:cNvSpPr txBox="1"/>
          <p:nvPr/>
        </p:nvSpPr>
        <p:spPr>
          <a:xfrm>
            <a:off x="1575410" y="736148"/>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1. Khái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niệm</a:t>
            </a:r>
            <a:endParaRPr lang="en-US" sz="3200" dirty="0">
              <a:solidFill>
                <a:schemeClr val="accent1">
                  <a:lumMod val="50000"/>
                </a:schemeClr>
              </a:solidFill>
            </a:endParaRPr>
          </a:p>
        </p:txBody>
      </p:sp>
    </p:spTree>
    <p:extLst>
      <p:ext uri="{BB962C8B-B14F-4D97-AF65-F5344CB8AC3E}">
        <p14:creationId xmlns:p14="http://schemas.microsoft.com/office/powerpoint/2010/main" val="1342715113"/>
      </p:ext>
    </p:extLst>
  </p:cSld>
  <p:clrMapOvr>
    <a:masterClrMapping/>
  </p:clrMapOvr>
  <p:transition advClick="0">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3" name="Picture 2">
            <a:extLst>
              <a:ext uri="{FF2B5EF4-FFF2-40B4-BE49-F238E27FC236}">
                <a16:creationId xmlns:a16="http://schemas.microsoft.com/office/drawing/2014/main" id="{9A444FD9-11D2-5E59-AB72-12796747C88F}"/>
              </a:ext>
            </a:extLst>
          </p:cNvPr>
          <p:cNvPicPr>
            <a:picLocks noChangeAspect="1"/>
          </p:cNvPicPr>
          <p:nvPr/>
        </p:nvPicPr>
        <p:blipFill>
          <a:blip r:embed="rId4"/>
          <a:stretch>
            <a:fillRect/>
          </a:stretch>
        </p:blipFill>
        <p:spPr>
          <a:xfrm>
            <a:off x="2920847" y="3182314"/>
            <a:ext cx="3071993" cy="3004328"/>
          </a:xfrm>
          <a:prstGeom prst="rect">
            <a:avLst/>
          </a:prstGeom>
        </p:spPr>
      </p:pic>
      <p:sp>
        <p:nvSpPr>
          <p:cNvPr id="7" name="Thought Bubble: Cloud 6">
            <a:extLst>
              <a:ext uri="{FF2B5EF4-FFF2-40B4-BE49-F238E27FC236}">
                <a16:creationId xmlns:a16="http://schemas.microsoft.com/office/drawing/2014/main" id="{BEE73C65-DDF9-FD54-7714-0082924AD044}"/>
              </a:ext>
            </a:extLst>
          </p:cNvPr>
          <p:cNvSpPr/>
          <p:nvPr/>
        </p:nvSpPr>
        <p:spPr>
          <a:xfrm rot="194247">
            <a:off x="4341534" y="1056544"/>
            <a:ext cx="5587664" cy="2753002"/>
          </a:xfrm>
          <a:prstGeom prst="cloudCallou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Google Shape;558;p39">
            <a:extLst>
              <a:ext uri="{FF2B5EF4-FFF2-40B4-BE49-F238E27FC236}">
                <a16:creationId xmlns:a16="http://schemas.microsoft.com/office/drawing/2014/main" id="{683AB93E-7BF3-84E6-D91D-077D3E88FFE9}"/>
              </a:ext>
            </a:extLst>
          </p:cNvPr>
          <p:cNvSpPr txBox="1">
            <a:spLocks noGrp="1"/>
          </p:cNvSpPr>
          <p:nvPr>
            <p:ph type="subTitle" idx="1"/>
          </p:nvPr>
        </p:nvSpPr>
        <p:spPr>
          <a:xfrm>
            <a:off x="4858075" y="1532145"/>
            <a:ext cx="4554581" cy="9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là NƯỚC đây! Đố các bạn tôi </a:t>
            </a:r>
            <a:r>
              <a:rPr lang="en-US" sz="2600" dirty="0">
                <a:latin typeface="Times New Roman" panose="02020603050405020304" pitchFamily="18" charset="0"/>
                <a:cs typeface="Times New Roman" panose="02020603050405020304" pitchFamily="18" charset="0"/>
              </a:rPr>
              <a:t>đ</a:t>
            </a:r>
            <a:r>
              <a:rPr lang="vi-VN" sz="2600" dirty="0">
                <a:latin typeface="Times New Roman" panose="02020603050405020304" pitchFamily="18" charset="0"/>
                <a:cs typeface="Times New Roman" panose="02020603050405020304" pitchFamily="18" charset="0"/>
              </a:rPr>
              <a:t>ược tạo thành từ nguyên t</a:t>
            </a:r>
            <a:r>
              <a:rPr lang="en-US" sz="2600" dirty="0">
                <a:latin typeface="Times New Roman" panose="02020603050405020304" pitchFamily="18" charset="0"/>
                <a:cs typeface="Times New Roman" panose="02020603050405020304" pitchFamily="18" charset="0"/>
              </a:rPr>
              <a:t>ử</a:t>
            </a:r>
            <a:r>
              <a:rPr lang="vi-VN" sz="2600" dirty="0">
                <a:latin typeface="Times New Roman" panose="02020603050405020304" pitchFamily="18" charset="0"/>
                <a:cs typeface="Times New Roman" panose="02020603050405020304" pitchFamily="18" charset="0"/>
              </a:rPr>
              <a:t> c</a:t>
            </a:r>
            <a:r>
              <a:rPr lang="en-US" sz="2600" dirty="0">
                <a:latin typeface="Times New Roman" panose="02020603050405020304" pitchFamily="18" charset="0"/>
                <a:cs typeface="Times New Roman" panose="02020603050405020304" pitchFamily="18" charset="0"/>
              </a:rPr>
              <a:t>ủ</a:t>
            </a:r>
            <a:r>
              <a:rPr lang="vi-VN" sz="2600" dirty="0">
                <a:latin typeface="Times New Roman" panose="02020603050405020304" pitchFamily="18" charset="0"/>
                <a:cs typeface="Times New Roman" panose="02020603050405020304" pitchFamily="18" charset="0"/>
              </a:rPr>
              <a:t>a các nguyên tố hoá học nào? T</a:t>
            </a:r>
            <a:r>
              <a:rPr lang="en-US" sz="2600" dirty="0">
                <a:latin typeface="Times New Roman" panose="02020603050405020304" pitchFamily="18" charset="0"/>
                <a:cs typeface="Times New Roman" panose="02020603050405020304" pitchFamily="18" charset="0"/>
              </a:rPr>
              <a:t>ô</a:t>
            </a:r>
            <a:r>
              <a:rPr lang="vi-VN" sz="2600" dirty="0">
                <a:latin typeface="Times New Roman" panose="02020603050405020304" pitchFamily="18" charset="0"/>
                <a:cs typeface="Times New Roman" panose="02020603050405020304" pitchFamily="18" charset="0"/>
              </a:rPr>
              <a:t>i có th</a:t>
            </a:r>
            <a:r>
              <a:rPr lang="en-US" sz="2600" dirty="0">
                <a:latin typeface="Times New Roman" panose="02020603050405020304" pitchFamily="18" charset="0"/>
                <a:cs typeface="Times New Roman" panose="02020603050405020304" pitchFamily="18" charset="0"/>
              </a:rPr>
              <a:t>ể</a:t>
            </a:r>
            <a:r>
              <a:rPr lang="vi-VN"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đ</a:t>
            </a:r>
            <a:r>
              <a:rPr lang="vi-VN" sz="2600" dirty="0">
                <a:latin typeface="Times New Roman" panose="02020603050405020304" pitchFamily="18" charset="0"/>
                <a:cs typeface="Times New Roman" panose="02020603050405020304" pitchFamily="18" charset="0"/>
              </a:rPr>
              <a:t>ược tạo thành như th</a:t>
            </a:r>
            <a:r>
              <a:rPr lang="en-US" sz="2600" dirty="0">
                <a:latin typeface="Times New Roman" panose="02020603050405020304" pitchFamily="18" charset="0"/>
                <a:cs typeface="Times New Roman" panose="02020603050405020304" pitchFamily="18" charset="0"/>
              </a:rPr>
              <a:t>ế</a:t>
            </a:r>
            <a:r>
              <a:rPr lang="vi-VN" sz="2600" dirty="0">
                <a:latin typeface="Times New Roman" panose="02020603050405020304" pitchFamily="18" charset="0"/>
                <a:cs typeface="Times New Roman" panose="02020603050405020304" pitchFamily="18" charset="0"/>
              </a:rPr>
              <a:t> nào?</a:t>
            </a:r>
            <a:endParaRP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94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4680905" y="147793"/>
            <a:ext cx="2563957"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LUYỆN TẬP</a:t>
            </a:r>
            <a:endParaRPr lang="en-US" sz="3200" dirty="0">
              <a:solidFill>
                <a:schemeClr val="accent1">
                  <a:lumMod val="50000"/>
                </a:schemeClr>
              </a:solidFill>
            </a:endParaRPr>
          </a:p>
        </p:txBody>
      </p:sp>
      <p:sp>
        <p:nvSpPr>
          <p:cNvPr id="6" name="TextBox 5">
            <a:extLst>
              <a:ext uri="{FF2B5EF4-FFF2-40B4-BE49-F238E27FC236}">
                <a16:creationId xmlns:a16="http://schemas.microsoft.com/office/drawing/2014/main" id="{56676D0A-4D36-9511-92FD-E60875C8F933}"/>
              </a:ext>
            </a:extLst>
          </p:cNvPr>
          <p:cNvSpPr txBox="1"/>
          <p:nvPr/>
        </p:nvSpPr>
        <p:spPr>
          <a:xfrm>
            <a:off x="1146990" y="880361"/>
            <a:ext cx="9898019" cy="1815882"/>
          </a:xfrm>
          <a:prstGeom prst="rect">
            <a:avLst/>
          </a:prstGeom>
          <a:solidFill>
            <a:schemeClr val="accent2">
              <a:lumMod val="20000"/>
              <a:lumOff val="80000"/>
            </a:schemeClr>
          </a:solidFill>
        </p:spPr>
        <p:txBody>
          <a:bodyPr wrap="square">
            <a:spAutoFit/>
          </a:bodyPr>
          <a:lstStyle/>
          <a:p>
            <a:r>
              <a:rPr lang="vi-VN" sz="2800" dirty="0">
                <a:latin typeface="Times New Roman" panose="02020603050405020304" pitchFamily="18" charset="0"/>
                <a:ea typeface="Courier New" panose="02070309020205020404" pitchFamily="49" charset="0"/>
                <a:cs typeface="Times New Roman" panose="02020603050405020304" pitchFamily="18" charset="0"/>
              </a:rPr>
              <a:t>Trong hai phản ứng dưới đây, phản ứng nào là phản </a:t>
            </a:r>
            <a:r>
              <a:rPr lang="en-US" sz="2800" dirty="0">
                <a:latin typeface="Times New Roman" panose="02020603050405020304" pitchFamily="18" charset="0"/>
                <a:ea typeface="Courier New" panose="02070309020205020404" pitchFamily="49" charset="0"/>
                <a:cs typeface="Times New Roman" panose="02020603050405020304" pitchFamily="18" charset="0"/>
              </a:rPr>
              <a:t>ứ</a:t>
            </a:r>
            <a:r>
              <a:rPr lang="vi-VN" sz="2800" dirty="0">
                <a:latin typeface="Times New Roman" panose="02020603050405020304" pitchFamily="18" charset="0"/>
                <a:ea typeface="Courier New" panose="02070309020205020404" pitchFamily="49" charset="0"/>
                <a:cs typeface="Times New Roman" panose="02020603050405020304" pitchFamily="18" charset="0"/>
              </a:rPr>
              <a:t>ng toả nhiệt, phản ứng nào là phản ứng thu nhiệt?</a:t>
            </a:r>
          </a:p>
          <a:p>
            <a:r>
              <a:rPr lang="vi-VN" sz="2800" dirty="0">
                <a:latin typeface="Times New Roman" panose="02020603050405020304" pitchFamily="18" charset="0"/>
                <a:ea typeface="Courier New" panose="02070309020205020404" pitchFamily="49" charset="0"/>
                <a:cs typeface="Times New Roman" panose="02020603050405020304" pitchFamily="18" charset="0"/>
              </a:rPr>
              <a:t>a)</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latin typeface="Times New Roman" panose="02020603050405020304" pitchFamily="18" charset="0"/>
                <a:ea typeface="Courier New" panose="02070309020205020404" pitchFamily="49" charset="0"/>
                <a:cs typeface="Times New Roman" panose="02020603050405020304" pitchFamily="18" charset="0"/>
              </a:rPr>
              <a:t>Ph</a:t>
            </a:r>
            <a:r>
              <a:rPr lang="en-US" sz="2800" dirty="0">
                <a:latin typeface="Times New Roman" panose="02020603050405020304" pitchFamily="18" charset="0"/>
                <a:ea typeface="Courier New" panose="02070309020205020404" pitchFamily="49" charset="0"/>
                <a:cs typeface="Times New Roman" panose="02020603050405020304" pitchFamily="18" charset="0"/>
              </a:rPr>
              <a:t>â</a:t>
            </a:r>
            <a:r>
              <a:rPr lang="vi-VN" sz="2800" dirty="0">
                <a:latin typeface="Times New Roman" panose="02020603050405020304" pitchFamily="18" charset="0"/>
                <a:ea typeface="Courier New" panose="02070309020205020404" pitchFamily="49" charset="0"/>
                <a:cs typeface="Times New Roman" panose="02020603050405020304" pitchFamily="18" charset="0"/>
              </a:rPr>
              <a:t>n huỷ đường tạo thành than và nước.</a:t>
            </a:r>
          </a:p>
          <a:p>
            <a:r>
              <a:rPr lang="vi-VN" sz="2800" dirty="0">
                <a:latin typeface="Times New Roman" panose="02020603050405020304" pitchFamily="18" charset="0"/>
                <a:ea typeface="Courier New" panose="02070309020205020404" pitchFamily="49" charset="0"/>
                <a:cs typeface="Times New Roman" panose="02020603050405020304" pitchFamily="18" charset="0"/>
              </a:rPr>
              <a:t>b)</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latin typeface="Times New Roman" panose="02020603050405020304" pitchFamily="18" charset="0"/>
                <a:ea typeface="Courier New" panose="02070309020205020404" pitchFamily="49" charset="0"/>
                <a:cs typeface="Times New Roman" panose="02020603050405020304" pitchFamily="18" charset="0"/>
              </a:rPr>
              <a:t>Cồn cháy trong không khí.</a:t>
            </a:r>
          </a:p>
        </p:txBody>
      </p:sp>
      <p:pic>
        <p:nvPicPr>
          <p:cNvPr id="7" name="Google Shape;2151;p61">
            <a:extLst>
              <a:ext uri="{FF2B5EF4-FFF2-40B4-BE49-F238E27FC236}">
                <a16:creationId xmlns:a16="http://schemas.microsoft.com/office/drawing/2014/main" id="{63BA2955-A285-ABE3-669A-BF9BB704AF78}"/>
              </a:ext>
            </a:extLst>
          </p:cNvPr>
          <p:cNvPicPr preferRelativeResize="0">
            <a:picLocks/>
          </p:cNvPicPr>
          <p:nvPr/>
        </p:nvPicPr>
        <p:blipFill>
          <a:blip r:embed="rId4"/>
          <a:srcRect t="1734" b="1734"/>
          <a:stretch/>
        </p:blipFill>
        <p:spPr>
          <a:xfrm flipH="1">
            <a:off x="2054832" y="2963920"/>
            <a:ext cx="3126767" cy="3013719"/>
          </a:xfrm>
          <a:prstGeom prst="ellipse">
            <a:avLst/>
          </a:prstGeom>
        </p:spPr>
      </p:pic>
      <p:pic>
        <p:nvPicPr>
          <p:cNvPr id="9" name="Picture 8">
            <a:extLst>
              <a:ext uri="{FF2B5EF4-FFF2-40B4-BE49-F238E27FC236}">
                <a16:creationId xmlns:a16="http://schemas.microsoft.com/office/drawing/2014/main" id="{242ACB70-E0CA-AFCE-D10F-64181A308D93}"/>
              </a:ext>
            </a:extLst>
          </p:cNvPr>
          <p:cNvPicPr>
            <a:picLocks noChangeAspect="1"/>
          </p:cNvPicPr>
          <p:nvPr/>
        </p:nvPicPr>
        <p:blipFill>
          <a:blip r:embed="rId5"/>
          <a:stretch>
            <a:fillRect/>
          </a:stretch>
        </p:blipFill>
        <p:spPr>
          <a:xfrm>
            <a:off x="6436069" y="2963920"/>
            <a:ext cx="4608940" cy="3013719"/>
          </a:xfrm>
          <a:prstGeom prst="rect">
            <a:avLst/>
          </a:prstGeom>
        </p:spPr>
      </p:pic>
      <p:sp>
        <p:nvSpPr>
          <p:cNvPr id="13" name="TextBox 12">
            <a:extLst>
              <a:ext uri="{FF2B5EF4-FFF2-40B4-BE49-F238E27FC236}">
                <a16:creationId xmlns:a16="http://schemas.microsoft.com/office/drawing/2014/main" id="{C0492896-D66B-95F8-7321-50E3EAAE444E}"/>
              </a:ext>
            </a:extLst>
          </p:cNvPr>
          <p:cNvSpPr txBox="1"/>
          <p:nvPr/>
        </p:nvSpPr>
        <p:spPr>
          <a:xfrm>
            <a:off x="2336238" y="6177277"/>
            <a:ext cx="2563957" cy="461665"/>
          </a:xfrm>
          <a:prstGeom prst="rect">
            <a:avLst/>
          </a:prstGeom>
          <a:noFill/>
        </p:spPr>
        <p:txBody>
          <a:bodyPr wrap="square">
            <a:spAutoFit/>
          </a:bodyPr>
          <a:lstStyle/>
          <a:p>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Phân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huỷ</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đường</a:t>
            </a:r>
            <a:endParaRPr lang="en-US" sz="2400" dirty="0">
              <a:solidFill>
                <a:schemeClr val="accent1">
                  <a:lumMod val="50000"/>
                </a:schemeClr>
              </a:solidFill>
            </a:endParaRPr>
          </a:p>
        </p:txBody>
      </p:sp>
      <p:sp>
        <p:nvSpPr>
          <p:cNvPr id="14" name="TextBox 13">
            <a:extLst>
              <a:ext uri="{FF2B5EF4-FFF2-40B4-BE49-F238E27FC236}">
                <a16:creationId xmlns:a16="http://schemas.microsoft.com/office/drawing/2014/main" id="{E5E2FDB9-BB6B-142F-7717-A5849EFBBF79}"/>
              </a:ext>
            </a:extLst>
          </p:cNvPr>
          <p:cNvSpPr txBox="1"/>
          <p:nvPr/>
        </p:nvSpPr>
        <p:spPr>
          <a:xfrm>
            <a:off x="6852120" y="6177277"/>
            <a:ext cx="3617097" cy="461665"/>
          </a:xfrm>
          <a:prstGeom prst="rect">
            <a:avLst/>
          </a:prstGeom>
          <a:noFill/>
        </p:spPr>
        <p:txBody>
          <a:bodyPr wrap="square">
            <a:spAutoFit/>
          </a:bodyPr>
          <a:lstStyle/>
          <a:p>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Cồn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cháy</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trong</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không</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rPr>
              <a:t>khí</a:t>
            </a:r>
            <a:endParaRPr lang="en-US" sz="2400" dirty="0">
              <a:solidFill>
                <a:schemeClr val="accent1">
                  <a:lumMod val="50000"/>
                </a:schemeClr>
              </a:solidFill>
            </a:endParaRPr>
          </a:p>
        </p:txBody>
      </p:sp>
    </p:spTree>
    <p:extLst>
      <p:ext uri="{BB962C8B-B14F-4D97-AF65-F5344CB8AC3E}">
        <p14:creationId xmlns:p14="http://schemas.microsoft.com/office/powerpoint/2010/main" val="988228205"/>
      </p:ext>
    </p:extLst>
  </p:cSld>
  <p:clrMapOvr>
    <a:masterClrMapping/>
  </p:clrMapOvr>
  <p:transition advClick="0">
    <p:cover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r>
              <a:rPr lang="vi-VN" dirty="0"/>
              <a:t>                                                                                                                                                                                                                                                                                                                                                                                                                                                                                                                                                                                                                                                                                                                                                                                                                         </a:t>
            </a:r>
            <a:endParaRPr lang="en-US" dirty="0"/>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1D2E9B-D293-7659-AF5A-EBA3273F7871}"/>
              </a:ext>
            </a:extLst>
          </p:cNvPr>
          <p:cNvSpPr txBox="1"/>
          <p:nvPr/>
        </p:nvSpPr>
        <p:spPr>
          <a:xfrm>
            <a:off x="1297120" y="152012"/>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IV. PHẢN ỨNG TOẢ NHIỆT, PHẢN ỨNG THU NHIỆT</a:t>
            </a:r>
            <a:endParaRPr lang="en-US" sz="3200" dirty="0">
              <a:solidFill>
                <a:schemeClr val="accent1">
                  <a:lumMod val="50000"/>
                </a:schemeClr>
              </a:solidFill>
            </a:endParaRPr>
          </a:p>
        </p:txBody>
      </p:sp>
      <p:sp>
        <p:nvSpPr>
          <p:cNvPr id="4" name="TextBox 3">
            <a:extLst>
              <a:ext uri="{FF2B5EF4-FFF2-40B4-BE49-F238E27FC236}">
                <a16:creationId xmlns:a16="http://schemas.microsoft.com/office/drawing/2014/main" id="{D4701B1D-419B-F431-6C75-08DEFEE644E0}"/>
              </a:ext>
            </a:extLst>
          </p:cNvPr>
          <p:cNvSpPr txBox="1"/>
          <p:nvPr/>
        </p:nvSpPr>
        <p:spPr>
          <a:xfrm>
            <a:off x="1350126" y="736148"/>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1. Khái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niệm</a:t>
            </a:r>
            <a:endParaRPr lang="en-US" sz="3200" dirty="0">
              <a:solidFill>
                <a:schemeClr val="accent1">
                  <a:lumMod val="50000"/>
                </a:schemeClr>
              </a:solidFill>
            </a:endParaRPr>
          </a:p>
        </p:txBody>
      </p:sp>
      <p:sp>
        <p:nvSpPr>
          <p:cNvPr id="7" name="TextBox 6">
            <a:extLst>
              <a:ext uri="{FF2B5EF4-FFF2-40B4-BE49-F238E27FC236}">
                <a16:creationId xmlns:a16="http://schemas.microsoft.com/office/drawing/2014/main" id="{602305C9-995D-F514-D705-E3A75E9CCFC7}"/>
              </a:ext>
            </a:extLst>
          </p:cNvPr>
          <p:cNvSpPr txBox="1"/>
          <p:nvPr/>
        </p:nvSpPr>
        <p:spPr>
          <a:xfrm>
            <a:off x="1350126" y="132092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2.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Ứng</a:t>
            </a:r>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dụng</a:t>
            </a:r>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của</a:t>
            </a:r>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phản</a:t>
            </a:r>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ứng</a:t>
            </a:r>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toả</a:t>
            </a:r>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3200" b="1" dirty="0" err="1">
                <a:solidFill>
                  <a:schemeClr val="accent1">
                    <a:lumMod val="50000"/>
                  </a:schemeClr>
                </a:solidFill>
                <a:effectLst/>
                <a:latin typeface="Times New Roman" panose="02020603050405020304" pitchFamily="18" charset="0"/>
                <a:ea typeface="Times New Roman" panose="02020603050405020304" pitchFamily="18" charset="0"/>
              </a:rPr>
              <a:t>nhiệt</a:t>
            </a:r>
            <a:endParaRPr lang="en-US" sz="3200" dirty="0">
              <a:solidFill>
                <a:schemeClr val="accent1">
                  <a:lumMod val="50000"/>
                </a:schemeClr>
              </a:solidFill>
            </a:endParaRPr>
          </a:p>
        </p:txBody>
      </p:sp>
      <p:sp>
        <p:nvSpPr>
          <p:cNvPr id="8" name="TextBox 7">
            <a:extLst>
              <a:ext uri="{FF2B5EF4-FFF2-40B4-BE49-F238E27FC236}">
                <a16:creationId xmlns:a16="http://schemas.microsoft.com/office/drawing/2014/main" id="{03F413A9-DF63-302F-4C12-B65D633ADCF1}"/>
              </a:ext>
            </a:extLst>
          </p:cNvPr>
          <p:cNvSpPr txBox="1"/>
          <p:nvPr/>
        </p:nvSpPr>
        <p:spPr>
          <a:xfrm>
            <a:off x="1350126" y="1827942"/>
            <a:ext cx="6866218" cy="1953868"/>
          </a:xfrm>
          <a:prstGeom prst="rect">
            <a:avLst/>
          </a:prstGeom>
          <a:noFill/>
        </p:spPr>
        <p:txBody>
          <a:bodyPr wrap="square">
            <a:spAutoFit/>
          </a:bodyPr>
          <a:lstStyle/>
          <a:p>
            <a:pPr marL="0" marR="0" algn="just">
              <a:lnSpc>
                <a:spcPct val="150000"/>
              </a:lnSpc>
              <a:spcBef>
                <a:spcPts val="0"/>
              </a:spcBef>
              <a:spcAft>
                <a:spcPts val="400"/>
              </a:spcAft>
            </a:pPr>
            <a:r>
              <a:rPr lang="vi-VN" sz="2800" dirty="0">
                <a:solidFill>
                  <a:schemeClr val="accent5">
                    <a:lumMod val="50000"/>
                  </a:schemeClr>
                </a:solidFill>
                <a:latin typeface="Times New Roman" panose="02020603050405020304" pitchFamily="18" charset="0"/>
                <a:ea typeface="Times New Roman" panose="02020603050405020304" pitchFamily="18" charset="0"/>
              </a:rPr>
              <a:t>- Trong sản xuất: C</a:t>
            </a:r>
            <a:r>
              <a:rPr lang="vi-VN" sz="2800" dirty="0">
                <a:solidFill>
                  <a:schemeClr val="accent5">
                    <a:lumMod val="50000"/>
                  </a:schemeClr>
                </a:solidFill>
                <a:effectLst/>
                <a:latin typeface="Times New Roman" panose="02020603050405020304" pitchFamily="18" charset="0"/>
                <a:ea typeface="Times New Roman" panose="02020603050405020304" pitchFamily="18" charset="0"/>
              </a:rPr>
              <a:t>ung c</a:t>
            </a:r>
            <a:r>
              <a:rPr lang="en-US" sz="2800" dirty="0">
                <a:solidFill>
                  <a:schemeClr val="accent5">
                    <a:lumMod val="50000"/>
                  </a:schemeClr>
                </a:solidFill>
                <a:effectLst/>
                <a:latin typeface="Times New Roman" panose="02020603050405020304" pitchFamily="18" charset="0"/>
                <a:ea typeface="Times New Roman" panose="02020603050405020304" pitchFamily="18" charset="0"/>
              </a:rPr>
              <a:t>ấ</a:t>
            </a:r>
            <a:r>
              <a:rPr lang="vi-VN" sz="2800" dirty="0">
                <a:solidFill>
                  <a:schemeClr val="accent5">
                    <a:lumMod val="50000"/>
                  </a:schemeClr>
                </a:solidFill>
                <a:effectLst/>
                <a:latin typeface="Times New Roman" panose="02020603050405020304" pitchFamily="18" charset="0"/>
                <a:ea typeface="Times New Roman" panose="02020603050405020304" pitchFamily="18" charset="0"/>
              </a:rPr>
              <a:t>p năng lượng nhiệt (nhiệt năng) cho các ngành công nghiệp, làm cho các động cơ hay máy phát điện hoạt động.</a:t>
            </a:r>
            <a:endParaRPr lang="en-US" sz="28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117848FE-CB8B-128E-7C78-C177EB954A90}"/>
              </a:ext>
            </a:extLst>
          </p:cNvPr>
          <p:cNvSpPr txBox="1"/>
          <p:nvPr/>
        </p:nvSpPr>
        <p:spPr>
          <a:xfrm>
            <a:off x="6462941" y="4033654"/>
            <a:ext cx="4706116" cy="1953868"/>
          </a:xfrm>
          <a:prstGeom prst="rect">
            <a:avLst/>
          </a:prstGeom>
          <a:noFill/>
        </p:spPr>
        <p:txBody>
          <a:bodyPr wrap="square">
            <a:spAutoFit/>
          </a:bodyPr>
          <a:lstStyle/>
          <a:p>
            <a:pPr algn="just">
              <a:lnSpc>
                <a:spcPct val="150000"/>
              </a:lnSpc>
            </a:pPr>
            <a:r>
              <a:rPr lang="vi-VN"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Trong đời sống: Cung cấp nhiệt năng đ</a:t>
            </a:r>
            <a:r>
              <a:rPr lang="en-US"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ể</a:t>
            </a:r>
            <a:r>
              <a:rPr lang="vi-VN"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đun n</a:t>
            </a:r>
            <a:r>
              <a:rPr lang="en-US"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ấ</a:t>
            </a:r>
            <a:r>
              <a:rPr lang="vi-VN"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u</a:t>
            </a:r>
            <a:r>
              <a:rPr lang="en-US"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s</a:t>
            </a:r>
            <a:r>
              <a:rPr lang="en-US" sz="2800" dirty="0" err="1">
                <a:solidFill>
                  <a:schemeClr val="accent5">
                    <a:lumMod val="50000"/>
                  </a:schemeClr>
                </a:solidFill>
                <a:latin typeface="Times New Roman" panose="02020603050405020304" pitchFamily="18" charset="0"/>
                <a:ea typeface="Courier New" panose="02070309020205020404" pitchFamily="49" charset="0"/>
                <a:cs typeface="Times New Roman" panose="02020603050405020304" pitchFamily="18" charset="0"/>
              </a:rPr>
              <a:t>ưở</a:t>
            </a:r>
            <a:r>
              <a:rPr lang="vi-VN"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i </a:t>
            </a:r>
            <a:r>
              <a:rPr lang="en-US"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ấ</a:t>
            </a:r>
            <a:r>
              <a:rPr lang="vi-VN"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m</a:t>
            </a:r>
            <a:r>
              <a:rPr lang="en-US"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thắp sáng,... </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0C37AAB-977B-2D3C-4A69-89D02BD749C2}"/>
              </a:ext>
            </a:extLst>
          </p:cNvPr>
          <p:cNvPicPr>
            <a:picLocks noChangeAspect="1"/>
          </p:cNvPicPr>
          <p:nvPr/>
        </p:nvPicPr>
        <p:blipFill>
          <a:blip r:embed="rId4"/>
          <a:stretch>
            <a:fillRect/>
          </a:stretch>
        </p:blipFill>
        <p:spPr>
          <a:xfrm>
            <a:off x="8334929" y="1790428"/>
            <a:ext cx="3142142" cy="2045783"/>
          </a:xfrm>
          <a:prstGeom prst="rect">
            <a:avLst/>
          </a:prstGeom>
        </p:spPr>
      </p:pic>
      <p:pic>
        <p:nvPicPr>
          <p:cNvPr id="13" name="Picture 12">
            <a:extLst>
              <a:ext uri="{FF2B5EF4-FFF2-40B4-BE49-F238E27FC236}">
                <a16:creationId xmlns:a16="http://schemas.microsoft.com/office/drawing/2014/main" id="{239DBFA9-BC7F-3517-DFE2-2201BA71E2B2}"/>
              </a:ext>
            </a:extLst>
          </p:cNvPr>
          <p:cNvPicPr>
            <a:picLocks noChangeAspect="1"/>
          </p:cNvPicPr>
          <p:nvPr/>
        </p:nvPicPr>
        <p:blipFill>
          <a:blip r:embed="rId5"/>
          <a:stretch>
            <a:fillRect/>
          </a:stretch>
        </p:blipFill>
        <p:spPr>
          <a:xfrm>
            <a:off x="1350126" y="3994722"/>
            <a:ext cx="2303601" cy="1796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748399B6-AFF7-3594-53B0-D24C9B7506B4}"/>
              </a:ext>
            </a:extLst>
          </p:cNvPr>
          <p:cNvPicPr>
            <a:picLocks noChangeAspect="1"/>
          </p:cNvPicPr>
          <p:nvPr/>
        </p:nvPicPr>
        <p:blipFill>
          <a:blip r:embed="rId6"/>
          <a:stretch>
            <a:fillRect/>
          </a:stretch>
        </p:blipFill>
        <p:spPr>
          <a:xfrm>
            <a:off x="3653727" y="4326899"/>
            <a:ext cx="2752330" cy="2420356"/>
          </a:xfrm>
          <a:prstGeom prst="rect">
            <a:avLst/>
          </a:prstGeom>
        </p:spPr>
      </p:pic>
    </p:spTree>
    <p:extLst>
      <p:ext uri="{BB962C8B-B14F-4D97-AF65-F5344CB8AC3E}">
        <p14:creationId xmlns:p14="http://schemas.microsoft.com/office/powerpoint/2010/main" val="2453985934"/>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8626"/>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 PHẢN ỨNG HOÁ HỌC</a:t>
            </a:r>
            <a:endParaRPr lang="en-US" sz="3200" dirty="0">
              <a:solidFill>
                <a:schemeClr val="accent1">
                  <a:lumMod val="50000"/>
                </a:schemeClr>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8F1D79B-7323-177A-72C2-0D6A84746926}"/>
              </a:ext>
            </a:extLst>
          </p:cNvPr>
          <p:cNvPicPr>
            <a:picLocks noChangeAspect="1"/>
          </p:cNvPicPr>
          <p:nvPr/>
        </p:nvPicPr>
        <p:blipFill>
          <a:blip r:embed="rId6"/>
          <a:stretch>
            <a:fillRect/>
          </a:stretch>
        </p:blipFill>
        <p:spPr>
          <a:xfrm>
            <a:off x="1179000" y="1033167"/>
            <a:ext cx="3922978" cy="4613252"/>
          </a:xfrm>
          <a:prstGeom prst="rect">
            <a:avLst/>
          </a:prstGeom>
        </p:spPr>
      </p:pic>
      <p:sp>
        <p:nvSpPr>
          <p:cNvPr id="7" name="TextBox 6">
            <a:extLst>
              <a:ext uri="{FF2B5EF4-FFF2-40B4-BE49-F238E27FC236}">
                <a16:creationId xmlns:a16="http://schemas.microsoft.com/office/drawing/2014/main" id="{BB7C780C-09D9-2F2A-0763-C6E6449838A7}"/>
              </a:ext>
            </a:extLst>
          </p:cNvPr>
          <p:cNvSpPr txBox="1"/>
          <p:nvPr/>
        </p:nvSpPr>
        <p:spPr>
          <a:xfrm>
            <a:off x="5725972" y="2385381"/>
            <a:ext cx="6199164" cy="1043619"/>
          </a:xfrm>
          <a:prstGeom prst="rect">
            <a:avLst/>
          </a:prstGeom>
          <a:ln w="12700">
            <a:solidFill>
              <a:schemeClr val="accent1">
                <a:lumMod val="50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solidFill>
                  <a:srgbClr val="FF0000"/>
                </a:solidFill>
                <a:latin typeface="Times New Roman" panose="02020603050405020304" pitchFamily="18" charset="0"/>
                <a:ea typeface="Times New Roman" panose="02020603050405020304" pitchFamily="18" charset="0"/>
              </a:rPr>
              <a:t>Quan </a:t>
            </a:r>
            <a:r>
              <a:rPr lang="en-US" sz="2800" b="1" dirty="0" err="1">
                <a:solidFill>
                  <a:srgbClr val="FF0000"/>
                </a:solidFill>
                <a:latin typeface="Times New Roman" panose="02020603050405020304" pitchFamily="18" charset="0"/>
                <a:ea typeface="Times New Roman" panose="02020603050405020304" pitchFamily="18" charset="0"/>
              </a:rPr>
              <a:t>sát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hình</a:t>
            </a:r>
            <a:r>
              <a:rPr lang="en-US" sz="2800" b="1" dirty="0">
                <a:solidFill>
                  <a:srgbClr val="FF0000"/>
                </a:solidFill>
                <a:latin typeface="Times New Roman" panose="02020603050405020304" pitchFamily="18" charset="0"/>
                <a:ea typeface="Times New Roman" panose="02020603050405020304" pitchFamily="18" charset="0"/>
              </a:rPr>
              <a:t> 2.1, </a:t>
            </a:r>
            <a:r>
              <a:rPr lang="en-US" sz="2800" b="1" dirty="0" err="1">
                <a:solidFill>
                  <a:srgbClr val="FF0000"/>
                </a:solidFill>
                <a:latin typeface="Times New Roman" panose="02020603050405020304" pitchFamily="18" charset="0"/>
                <a:ea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hãy</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biết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có</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những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quá</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trình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biến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đổi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nào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xảy</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ra.</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21678" y="22417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 PHẢN ỨNG HOÁ HỌC</a:t>
            </a:r>
            <a:endParaRPr lang="en-US" sz="3200" dirty="0">
              <a:solidFill>
                <a:schemeClr val="accent1">
                  <a:lumMod val="50000"/>
                </a:schemeClr>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9840343" y="5601318"/>
            <a:ext cx="2483854" cy="1301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7C780C-09D9-2F2A-0763-C6E6449838A7}"/>
              </a:ext>
            </a:extLst>
          </p:cNvPr>
          <p:cNvSpPr txBox="1"/>
          <p:nvPr/>
        </p:nvSpPr>
        <p:spPr>
          <a:xfrm>
            <a:off x="1367496" y="857027"/>
            <a:ext cx="10491569" cy="548099"/>
          </a:xfrm>
          <a:prstGeom prst="rect">
            <a:avLst/>
          </a:prstGeom>
          <a:ln w="12700">
            <a:solidFill>
              <a:schemeClr val="accent1">
                <a:lumMod val="50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err="1">
                <a:solidFill>
                  <a:srgbClr val="FF0000"/>
                </a:solidFill>
                <a:latin typeface="Times New Roman" panose="02020603050405020304" pitchFamily="18" charset="0"/>
                <a:ea typeface="Times New Roman" panose="02020603050405020304" pitchFamily="18" charset="0"/>
              </a:rPr>
              <a:t>Phản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ứng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hoá</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là</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quá</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trình</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biến</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đổi</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từ</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chất</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này</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thành</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chất</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khác</a:t>
            </a:r>
            <a:endParaRPr lang="en-US" sz="2800" b="1" dirty="0">
              <a:solidFill>
                <a:schemeClr val="accent1">
                  <a:lumMod val="75000"/>
                </a:schemeClr>
              </a:solidFill>
              <a:effectLst/>
              <a:latin typeface="Times New Roman" panose="02020603050405020304" pitchFamily="18" charset="0"/>
              <a:ea typeface="Times New Roman" panose="02020603050405020304" pitchFamily="18" charset="0"/>
            </a:endParaRPr>
          </a:p>
        </p:txBody>
      </p:sp>
      <p:pic>
        <p:nvPicPr>
          <p:cNvPr id="4" name="Picture 10" descr="Pencil Write Text School Flat Color Icon Vector Icon Banner, Icons  Converter, Icons Fitness, Icons Maker PNG and Vector with Transparent  Background for Free Download">
            <a:extLst>
              <a:ext uri="{FF2B5EF4-FFF2-40B4-BE49-F238E27FC236}">
                <a16:creationId xmlns:a16="http://schemas.microsoft.com/office/drawing/2014/main" id="{9B874802-8FE3-E23D-6E1B-AD262FEDCC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047" t="20317" r="21302" b="21524"/>
          <a:stretch/>
        </p:blipFill>
        <p:spPr bwMode="auto">
          <a:xfrm>
            <a:off x="445415" y="687741"/>
            <a:ext cx="783771" cy="790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74A62F-8657-E9EA-536D-E61612119F57}"/>
              </a:ext>
            </a:extLst>
          </p:cNvPr>
          <p:cNvSpPr txBox="1"/>
          <p:nvPr/>
        </p:nvSpPr>
        <p:spPr>
          <a:xfrm>
            <a:off x="1316422" y="1631386"/>
            <a:ext cx="10962288" cy="954107"/>
          </a:xfrm>
          <a:prstGeom prst="rect">
            <a:avLst/>
          </a:prstGeom>
          <a:noFill/>
        </p:spPr>
        <p:txBody>
          <a:bodyPr wrap="square" rtlCol="0">
            <a:spAutoFit/>
          </a:bodyPr>
          <a:lstStyle/>
          <a:p>
            <a:r>
              <a:rPr lang="en-US" sz="2800" dirty="0">
                <a:solidFill>
                  <a:schemeClr val="accent1">
                    <a:lumMod val="50000"/>
                  </a:schemeClr>
                </a:solidFill>
                <a:latin typeface="Times New Roman" panose="02020603050405020304" pitchFamily="18" charset="0"/>
                <a:cs typeface="Times New Roman" panose="02020603050405020304" pitchFamily="18" charset="0"/>
              </a:rPr>
              <a:t>Trong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ban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đầu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tham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gia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phản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ứng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học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gọi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ứng</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mới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gọi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2C537B-32CF-DA3B-D1F7-45658E5432E0}"/>
              </a:ext>
            </a:extLst>
          </p:cNvPr>
          <p:cNvSpPr txBox="1"/>
          <p:nvPr/>
        </p:nvSpPr>
        <p:spPr>
          <a:xfrm>
            <a:off x="1273067" y="2809968"/>
            <a:ext cx="10962288" cy="523220"/>
          </a:xfrm>
          <a:prstGeom prst="rect">
            <a:avLst/>
          </a:prstGeom>
          <a:noFill/>
        </p:spPr>
        <p:txBody>
          <a:bodyPr wrap="square" rtlCol="0">
            <a:spAutoFit/>
          </a:bodyPr>
          <a:lstStyle/>
          <a:p>
            <a:r>
              <a:rPr lang="en-US" sz="2800" dirty="0">
                <a:solidFill>
                  <a:schemeClr val="accent1">
                    <a:lumMod val="50000"/>
                  </a:schemeClr>
                </a:solidFill>
                <a:latin typeface="Times New Roman" panose="02020603050405020304" pitchFamily="18" charset="0"/>
                <a:cs typeface="Times New Roman" panose="02020603050405020304" pitchFamily="18" charset="0"/>
              </a:rPr>
              <a:t>VD1: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Khí</a:t>
            </a:r>
            <a:r>
              <a:rPr lang="en-US" sz="2800" dirty="0">
                <a:solidFill>
                  <a:schemeClr val="accent2">
                    <a:lumMod val="50000"/>
                  </a:schemeClr>
                </a:solidFill>
                <a:latin typeface="Times New Roman" panose="02020603050405020304" pitchFamily="18" charset="0"/>
                <a:cs typeface="Times New Roman" panose="02020603050405020304" pitchFamily="18" charset="0"/>
              </a:rPr>
              <a:t> hydrogen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phản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ứng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với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khí</a:t>
            </a:r>
            <a:r>
              <a:rPr lang="en-US" sz="2800" dirty="0">
                <a:solidFill>
                  <a:schemeClr val="accent2">
                    <a:lumMod val="50000"/>
                  </a:schemeClr>
                </a:solidFill>
                <a:latin typeface="Times New Roman" panose="02020603050405020304" pitchFamily="18" charset="0"/>
                <a:cs typeface="Times New Roman" panose="02020603050405020304" pitchFamily="18" charset="0"/>
              </a:rPr>
              <a:t> oxygen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nước</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9" name="Left Brace 8">
            <a:extLst>
              <a:ext uri="{FF2B5EF4-FFF2-40B4-BE49-F238E27FC236}">
                <a16:creationId xmlns:a16="http://schemas.microsoft.com/office/drawing/2014/main" id="{424BF89D-65D0-FBA0-7F9F-246B425C0CA0}"/>
              </a:ext>
            </a:extLst>
          </p:cNvPr>
          <p:cNvSpPr/>
          <p:nvPr/>
        </p:nvSpPr>
        <p:spPr>
          <a:xfrm rot="16200000">
            <a:off x="3241747" y="2489980"/>
            <a:ext cx="191625" cy="17936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vi-VN" dirty="0"/>
          </a:p>
        </p:txBody>
      </p:sp>
      <p:sp>
        <p:nvSpPr>
          <p:cNvPr id="16" name="Left Brace 15">
            <a:extLst>
              <a:ext uri="{FF2B5EF4-FFF2-40B4-BE49-F238E27FC236}">
                <a16:creationId xmlns:a16="http://schemas.microsoft.com/office/drawing/2014/main" id="{2C426D51-13BA-3638-CBEA-CEFBE6E5B23F}"/>
              </a:ext>
            </a:extLst>
          </p:cNvPr>
          <p:cNvSpPr/>
          <p:nvPr/>
        </p:nvSpPr>
        <p:spPr>
          <a:xfrm rot="16200000">
            <a:off x="7063472" y="2467417"/>
            <a:ext cx="191625" cy="17936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vi-VN" dirty="0"/>
          </a:p>
        </p:txBody>
      </p:sp>
      <p:sp>
        <p:nvSpPr>
          <p:cNvPr id="17" name="Left Brace 16">
            <a:extLst>
              <a:ext uri="{FF2B5EF4-FFF2-40B4-BE49-F238E27FC236}">
                <a16:creationId xmlns:a16="http://schemas.microsoft.com/office/drawing/2014/main" id="{FB697274-6DBE-E7B5-6CCB-304CDD5D972A}"/>
              </a:ext>
            </a:extLst>
          </p:cNvPr>
          <p:cNvSpPr/>
          <p:nvPr/>
        </p:nvSpPr>
        <p:spPr>
          <a:xfrm rot="16200000">
            <a:off x="9723573" y="2872006"/>
            <a:ext cx="169062" cy="1007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vi-VN" dirty="0"/>
          </a:p>
        </p:txBody>
      </p:sp>
      <p:sp>
        <p:nvSpPr>
          <p:cNvPr id="19" name="TextBox 18">
            <a:extLst>
              <a:ext uri="{FF2B5EF4-FFF2-40B4-BE49-F238E27FC236}">
                <a16:creationId xmlns:a16="http://schemas.microsoft.com/office/drawing/2014/main" id="{4B6C147B-E7DE-62BD-67C9-516AF0DEC40B}"/>
              </a:ext>
            </a:extLst>
          </p:cNvPr>
          <p:cNvSpPr txBox="1"/>
          <p:nvPr/>
        </p:nvSpPr>
        <p:spPr>
          <a:xfrm>
            <a:off x="2351657" y="3472967"/>
            <a:ext cx="2001208" cy="461665"/>
          </a:xfrm>
          <a:prstGeom prst="rect">
            <a:avLst/>
          </a:prstGeom>
          <a:noFill/>
        </p:spPr>
        <p:txBody>
          <a:bodyPr wrap="square" rtlCol="0">
            <a:spAutoFit/>
          </a:bodyPr>
          <a:lstStyle/>
          <a:p>
            <a:r>
              <a:rPr lang="en-US" sz="24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phản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ứng</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E624D59-51D0-1729-5DC4-D3064DEC4170}"/>
              </a:ext>
            </a:extLst>
          </p:cNvPr>
          <p:cNvSpPr txBox="1"/>
          <p:nvPr/>
        </p:nvSpPr>
        <p:spPr>
          <a:xfrm>
            <a:off x="6211979" y="3422348"/>
            <a:ext cx="2001208" cy="461665"/>
          </a:xfrm>
          <a:prstGeom prst="rect">
            <a:avLst/>
          </a:prstGeom>
          <a:noFill/>
        </p:spPr>
        <p:txBody>
          <a:bodyPr wrap="square" rtlCol="0">
            <a:spAutoFit/>
          </a:bodyPr>
          <a:lstStyle/>
          <a:p>
            <a:r>
              <a:rPr lang="en-US" sz="24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phản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ứng</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9158DA8-A9BA-732B-BFF8-348825F1703E}"/>
              </a:ext>
            </a:extLst>
          </p:cNvPr>
          <p:cNvSpPr txBox="1"/>
          <p:nvPr/>
        </p:nvSpPr>
        <p:spPr>
          <a:xfrm>
            <a:off x="8839739" y="3422347"/>
            <a:ext cx="2001208" cy="461665"/>
          </a:xfrm>
          <a:prstGeom prst="rect">
            <a:avLst/>
          </a:prstGeom>
          <a:noFill/>
        </p:spPr>
        <p:txBody>
          <a:bodyPr wrap="square" rtlCol="0">
            <a:spAutoFit/>
          </a:bodyPr>
          <a:lstStyle/>
          <a:p>
            <a:r>
              <a:rPr lang="en-US" sz="24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sản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phẩm</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ED29961-E18C-6C23-E0E5-01002358E273}"/>
              </a:ext>
            </a:extLst>
          </p:cNvPr>
          <p:cNvSpPr txBox="1"/>
          <p:nvPr/>
        </p:nvSpPr>
        <p:spPr>
          <a:xfrm>
            <a:off x="1229186" y="4096387"/>
            <a:ext cx="10962288" cy="523220"/>
          </a:xfrm>
          <a:prstGeom prst="rect">
            <a:avLst/>
          </a:prstGeom>
          <a:noFill/>
        </p:spPr>
        <p:txBody>
          <a:bodyPr wrap="square" rtlCol="0">
            <a:spAutoFit/>
          </a:bodyPr>
          <a:lstStyle/>
          <a:p>
            <a:r>
              <a:rPr lang="en-US" sz="2800" dirty="0" err="1">
                <a:solidFill>
                  <a:schemeClr val="accent1">
                    <a:lumMod val="50000"/>
                  </a:schemeClr>
                </a:solidFill>
                <a:latin typeface="Times New Roman" panose="02020603050405020304" pitchFamily="18" charset="0"/>
                <a:cs typeface="Times New Roman" panose="02020603050405020304" pitchFamily="18" charset="0"/>
              </a:rPr>
              <a:t>Phương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dạng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chữ</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phản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Chất</a:t>
            </a:r>
            <a:r>
              <a:rPr lang="en-US" sz="28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sản</a:t>
            </a:r>
            <a:r>
              <a:rPr lang="en-US" sz="28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phẩm</a:t>
            </a:r>
            <a:r>
              <a:rPr lang="en-US" sz="28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586F6FC-AB70-9777-EE19-68B8078200E2}"/>
              </a:ext>
            </a:extLst>
          </p:cNvPr>
          <p:cNvSpPr txBox="1"/>
          <p:nvPr/>
        </p:nvSpPr>
        <p:spPr>
          <a:xfrm>
            <a:off x="1273067" y="4680242"/>
            <a:ext cx="10962288" cy="523220"/>
          </a:xfrm>
          <a:prstGeom prst="rect">
            <a:avLst/>
          </a:prstGeom>
          <a:noFill/>
        </p:spPr>
        <p:txBody>
          <a:bodyPr wrap="square" rtlCol="0">
            <a:spAutoFit/>
          </a:bodyPr>
          <a:lstStyle/>
          <a:p>
            <a:r>
              <a:rPr lang="en-US" sz="2800" dirty="0" err="1">
                <a:solidFill>
                  <a:schemeClr val="accent1">
                    <a:lumMod val="50000"/>
                  </a:schemeClr>
                </a:solidFill>
                <a:latin typeface="Times New Roman" panose="02020603050405020304" pitchFamily="18" charset="0"/>
                <a:cs typeface="Times New Roman" panose="02020603050405020304" pitchFamily="18" charset="0"/>
              </a:rPr>
              <a:t>Ví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dụ</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2800" dirty="0">
                <a:solidFill>
                  <a:schemeClr val="accent1">
                    <a:lumMod val="50000"/>
                  </a:schemeClr>
                </a:solidFill>
                <a:latin typeface="Times New Roman" panose="02020603050405020304" pitchFamily="18" charset="0"/>
                <a:cs typeface="Times New Roman" panose="02020603050405020304" pitchFamily="18" charset="0"/>
              </a:rPr>
              <a:t> hydrogen +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2800" dirty="0">
                <a:solidFill>
                  <a:schemeClr val="accent1">
                    <a:lumMod val="50000"/>
                  </a:schemeClr>
                </a:solidFill>
                <a:latin typeface="Times New Roman" panose="02020603050405020304" pitchFamily="18" charset="0"/>
                <a:cs typeface="Times New Roman" panose="02020603050405020304" pitchFamily="18" charset="0"/>
              </a:rPr>
              <a:t> oxygen </a:t>
            </a:r>
            <a:r>
              <a:rPr lang="en-US" sz="2800" dirty="0">
                <a:solidFill>
                  <a:schemeClr val="accent1">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sym typeface="Symbol" panose="05050102010706020507" pitchFamily="18" charset="2"/>
              </a:rPr>
              <a:t>nước</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061097"/>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 PHẢN ỨNG HOÁ HỌC</a:t>
            </a:r>
            <a:endParaRPr lang="en-US" sz="3200" dirty="0">
              <a:solidFill>
                <a:schemeClr val="accent1">
                  <a:lumMod val="50000"/>
                </a:schemeClr>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9326733" y="5149968"/>
            <a:ext cx="3348176" cy="1754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2C537B-32CF-DA3B-D1F7-45658E5432E0}"/>
              </a:ext>
            </a:extLst>
          </p:cNvPr>
          <p:cNvSpPr txBox="1"/>
          <p:nvPr/>
        </p:nvSpPr>
        <p:spPr>
          <a:xfrm>
            <a:off x="1139478" y="992522"/>
            <a:ext cx="11298641" cy="461665"/>
          </a:xfrm>
          <a:prstGeom prst="rect">
            <a:avLst/>
          </a:prstGeom>
          <a:noFill/>
        </p:spPr>
        <p:txBody>
          <a:bodyPr wrap="square" rtlCol="0">
            <a:spAutoFit/>
          </a:bodyPr>
          <a:lstStyle/>
          <a:p>
            <a:r>
              <a:rPr lang="en-US" sz="2400" dirty="0" err="1">
                <a:solidFill>
                  <a:schemeClr val="accent1">
                    <a:lumMod val="50000"/>
                  </a:schemeClr>
                </a:solidFill>
                <a:latin typeface="Times New Roman" panose="02020603050405020304" pitchFamily="18" charset="0"/>
                <a:cs typeface="Times New Roman" panose="02020603050405020304" pitchFamily="18" charset="0"/>
              </a:rPr>
              <a:t>Đun</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nóng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hỗn</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hợp</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bột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sắt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bột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lưu</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huỳnh</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a:solidFill>
                  <a:schemeClr val="accent1">
                    <a:lumMod val="50000"/>
                  </a:schemeClr>
                </a:solidFill>
                <a:latin typeface="Times New Roman" panose="02020603050405020304" pitchFamily="18" charset="0"/>
                <a:cs typeface="Times New Roman" panose="02020603050405020304" pitchFamily="18" charset="0"/>
              </a:rPr>
              <a:t>ta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hợp</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chất</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a:solidFill>
                  <a:schemeClr val="accent2">
                    <a:lumMod val="75000"/>
                  </a:schemeClr>
                </a:solidFill>
                <a:latin typeface="Times New Roman" panose="02020603050405020304" pitchFamily="18" charset="0"/>
                <a:cs typeface="Times New Roman" panose="02020603050405020304" pitchFamily="18" charset="0"/>
              </a:rPr>
              <a:t>iron (II) sulfide</a:t>
            </a:r>
          </a:p>
        </p:txBody>
      </p:sp>
      <p:sp>
        <p:nvSpPr>
          <p:cNvPr id="9" name="Left Brace 8">
            <a:extLst>
              <a:ext uri="{FF2B5EF4-FFF2-40B4-BE49-F238E27FC236}">
                <a16:creationId xmlns:a16="http://schemas.microsoft.com/office/drawing/2014/main" id="{424BF89D-65D0-FBA0-7F9F-246B425C0CA0}"/>
              </a:ext>
            </a:extLst>
          </p:cNvPr>
          <p:cNvSpPr/>
          <p:nvPr/>
        </p:nvSpPr>
        <p:spPr>
          <a:xfrm rot="16200000">
            <a:off x="3864127" y="937086"/>
            <a:ext cx="95812" cy="104804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vi-VN" dirty="0"/>
          </a:p>
        </p:txBody>
      </p:sp>
      <p:sp>
        <p:nvSpPr>
          <p:cNvPr id="16" name="Left Brace 15">
            <a:extLst>
              <a:ext uri="{FF2B5EF4-FFF2-40B4-BE49-F238E27FC236}">
                <a16:creationId xmlns:a16="http://schemas.microsoft.com/office/drawing/2014/main" id="{2C426D51-13BA-3638-CBEA-CEFBE6E5B23F}"/>
              </a:ext>
            </a:extLst>
          </p:cNvPr>
          <p:cNvSpPr/>
          <p:nvPr/>
        </p:nvSpPr>
        <p:spPr>
          <a:xfrm rot="16200000">
            <a:off x="5627725" y="612198"/>
            <a:ext cx="191625" cy="17936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vi-VN" dirty="0"/>
          </a:p>
        </p:txBody>
      </p:sp>
      <p:sp>
        <p:nvSpPr>
          <p:cNvPr id="17" name="Left Brace 16">
            <a:extLst>
              <a:ext uri="{FF2B5EF4-FFF2-40B4-BE49-F238E27FC236}">
                <a16:creationId xmlns:a16="http://schemas.microsoft.com/office/drawing/2014/main" id="{FB697274-6DBE-E7B5-6CCB-304CDD5D972A}"/>
              </a:ext>
            </a:extLst>
          </p:cNvPr>
          <p:cNvSpPr/>
          <p:nvPr/>
        </p:nvSpPr>
        <p:spPr>
          <a:xfrm rot="16200000">
            <a:off x="9556186" y="684366"/>
            <a:ext cx="78683" cy="153634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vi-VN" dirty="0"/>
          </a:p>
        </p:txBody>
      </p:sp>
      <p:sp>
        <p:nvSpPr>
          <p:cNvPr id="19" name="TextBox 18">
            <a:extLst>
              <a:ext uri="{FF2B5EF4-FFF2-40B4-BE49-F238E27FC236}">
                <a16:creationId xmlns:a16="http://schemas.microsoft.com/office/drawing/2014/main" id="{4B6C147B-E7DE-62BD-67C9-516AF0DEC40B}"/>
              </a:ext>
            </a:extLst>
          </p:cNvPr>
          <p:cNvSpPr txBox="1"/>
          <p:nvPr/>
        </p:nvSpPr>
        <p:spPr>
          <a:xfrm>
            <a:off x="2997344" y="1478950"/>
            <a:ext cx="1829378" cy="400110"/>
          </a:xfrm>
          <a:prstGeom prst="rect">
            <a:avLst/>
          </a:prstGeom>
          <a:noFill/>
        </p:spPr>
        <p:txBody>
          <a:bodyPr wrap="square" rtlCol="0">
            <a:spAutoFit/>
          </a:bodyPr>
          <a:lstStyle/>
          <a:p>
            <a:r>
              <a:rPr lang="en-US" sz="20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phản</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ứng</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E624D59-51D0-1729-5DC4-D3064DEC4170}"/>
              </a:ext>
            </a:extLst>
          </p:cNvPr>
          <p:cNvSpPr txBox="1"/>
          <p:nvPr/>
        </p:nvSpPr>
        <p:spPr>
          <a:xfrm>
            <a:off x="4862469" y="1478950"/>
            <a:ext cx="1793631" cy="400110"/>
          </a:xfrm>
          <a:prstGeom prst="rect">
            <a:avLst/>
          </a:prstGeom>
          <a:noFill/>
        </p:spPr>
        <p:txBody>
          <a:bodyPr wrap="square" rtlCol="0">
            <a:spAutoFit/>
          </a:bodyPr>
          <a:lstStyle/>
          <a:p>
            <a:r>
              <a:rPr lang="en-US" sz="20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phản</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ứng</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9158DA8-A9BA-732B-BFF8-348825F1703E}"/>
              </a:ext>
            </a:extLst>
          </p:cNvPr>
          <p:cNvSpPr txBox="1"/>
          <p:nvPr/>
        </p:nvSpPr>
        <p:spPr>
          <a:xfrm>
            <a:off x="8827353" y="1472120"/>
            <a:ext cx="2001208" cy="400110"/>
          </a:xfrm>
          <a:prstGeom prst="rect">
            <a:avLst/>
          </a:prstGeom>
          <a:noFill/>
        </p:spPr>
        <p:txBody>
          <a:bodyPr wrap="square" rtlCol="0">
            <a:spAutoFit/>
          </a:bodyPr>
          <a:lstStyle/>
          <a:p>
            <a:r>
              <a:rPr lang="en-US" sz="20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sản</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phẩm</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59E6904-634B-CA2B-9AF0-77E24B6BF285}"/>
              </a:ext>
            </a:extLst>
          </p:cNvPr>
          <p:cNvSpPr txBox="1"/>
          <p:nvPr/>
        </p:nvSpPr>
        <p:spPr>
          <a:xfrm>
            <a:off x="1139477" y="2541111"/>
            <a:ext cx="11298641" cy="461665"/>
          </a:xfrm>
          <a:prstGeom prst="rect">
            <a:avLst/>
          </a:prstGeom>
          <a:noFill/>
        </p:spPr>
        <p:txBody>
          <a:bodyPr wrap="square" rtlCol="0">
            <a:spAutoFit/>
          </a:bodyPr>
          <a:lstStyle/>
          <a:p>
            <a:r>
              <a:rPr lang="en-US" sz="2400" dirty="0" err="1">
                <a:solidFill>
                  <a:schemeClr val="accent2">
                    <a:lumMod val="75000"/>
                  </a:schemeClr>
                </a:solidFill>
                <a:latin typeface="Times New Roman" panose="02020603050405020304" pitchFamily="18" charset="0"/>
                <a:cs typeface="Times New Roman" panose="02020603050405020304" pitchFamily="18" charset="0"/>
              </a:rPr>
              <a:t>Nến</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cháy</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400" dirty="0">
                <a:solidFill>
                  <a:schemeClr val="accent2">
                    <a:lumMod val="75000"/>
                  </a:schemeClr>
                </a:solidFill>
                <a:latin typeface="Times New Roman" panose="02020603050405020304" pitchFamily="18" charset="0"/>
                <a:cs typeface="Times New Roman" panose="02020603050405020304" pitchFamily="18" charset="0"/>
              </a:rPr>
              <a:t> carbon dioxide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hơi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nước</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D84F8B2-D501-F624-7A00-3C2CCD6361C1}"/>
              </a:ext>
            </a:extLst>
          </p:cNvPr>
          <p:cNvSpPr txBox="1"/>
          <p:nvPr/>
        </p:nvSpPr>
        <p:spPr>
          <a:xfrm>
            <a:off x="1139476" y="3244814"/>
            <a:ext cx="11298641" cy="461665"/>
          </a:xfrm>
          <a:prstGeom prst="rect">
            <a:avLst/>
          </a:prstGeom>
          <a:noFill/>
        </p:spPr>
        <p:txBody>
          <a:bodyPr wrap="square" rtlCol="0">
            <a:spAutoFit/>
          </a:bodyPr>
          <a:lstStyle/>
          <a:p>
            <a:r>
              <a:rPr lang="en-US" sz="2400" dirty="0" err="1">
                <a:solidFill>
                  <a:schemeClr val="accent1">
                    <a:lumMod val="50000"/>
                  </a:schemeClr>
                </a:solidFill>
                <a:latin typeface="Times New Roman" panose="02020603050405020304" pitchFamily="18" charset="0"/>
                <a:cs typeface="Times New Roman" panose="02020603050405020304" pitchFamily="18" charset="0"/>
              </a:rPr>
              <a:t>Đốt</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cháy</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400" dirty="0">
                <a:solidFill>
                  <a:schemeClr val="accent2">
                    <a:lumMod val="75000"/>
                  </a:schemeClr>
                </a:solidFill>
                <a:latin typeface="Times New Roman" panose="02020603050405020304" pitchFamily="18" charset="0"/>
                <a:cs typeface="Times New Roman" panose="02020603050405020304" pitchFamily="18" charset="0"/>
              </a:rPr>
              <a:t> methane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400" dirty="0">
                <a:solidFill>
                  <a:schemeClr val="accent2">
                    <a:lumMod val="75000"/>
                  </a:schemeClr>
                </a:solidFill>
                <a:latin typeface="Times New Roman" panose="02020603050405020304" pitchFamily="18" charset="0"/>
                <a:cs typeface="Times New Roman" panose="02020603050405020304" pitchFamily="18" charset="0"/>
              </a:rPr>
              <a:t> carbon dioxide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hơi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nước</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D580145-2D39-448B-181C-72509DBF2B47}"/>
              </a:ext>
            </a:extLst>
          </p:cNvPr>
          <p:cNvSpPr txBox="1"/>
          <p:nvPr/>
        </p:nvSpPr>
        <p:spPr>
          <a:xfrm>
            <a:off x="1139476" y="3989706"/>
            <a:ext cx="11150999" cy="461665"/>
          </a:xfrm>
          <a:prstGeom prst="rect">
            <a:avLst/>
          </a:prstGeom>
          <a:noFill/>
        </p:spPr>
        <p:txBody>
          <a:bodyPr wrap="square" rtlCol="0">
            <a:spAutoFi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Carbon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phần</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chính</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400" dirty="0">
                <a:solidFill>
                  <a:schemeClr val="accent1">
                    <a:lumMod val="50000"/>
                  </a:schemeClr>
                </a:solidFill>
                <a:latin typeface="Times New Roman" panose="02020603050405020304" pitchFamily="18" charset="0"/>
                <a:cs typeface="Times New Roman" panose="02020603050405020304" pitchFamily="18" charset="0"/>
              </a:rPr>
              <a:t> than)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cháy</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400" dirty="0">
                <a:solidFill>
                  <a:schemeClr val="accent2">
                    <a:lumMod val="75000"/>
                  </a:schemeClr>
                </a:solidFill>
                <a:latin typeface="Times New Roman" panose="02020603050405020304" pitchFamily="18" charset="0"/>
                <a:cs typeface="Times New Roman" panose="02020603050405020304" pitchFamily="18" charset="0"/>
              </a:rPr>
              <a:t> oxygen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400" dirty="0">
                <a:solidFill>
                  <a:schemeClr val="accent2">
                    <a:lumMod val="75000"/>
                  </a:schemeClr>
                </a:solidFill>
                <a:latin typeface="Times New Roman" panose="02020603050405020304" pitchFamily="18" charset="0"/>
                <a:cs typeface="Times New Roman" panose="02020603050405020304" pitchFamily="18" charset="0"/>
              </a:rPr>
              <a:t> carbon dioxide</a:t>
            </a:r>
          </a:p>
        </p:txBody>
      </p:sp>
      <p:sp>
        <p:nvSpPr>
          <p:cNvPr id="13" name="TextBox 12">
            <a:extLst>
              <a:ext uri="{FF2B5EF4-FFF2-40B4-BE49-F238E27FC236}">
                <a16:creationId xmlns:a16="http://schemas.microsoft.com/office/drawing/2014/main" id="{0BCA1D56-AE60-19F0-4956-DDC40B86079E}"/>
              </a:ext>
            </a:extLst>
          </p:cNvPr>
          <p:cNvSpPr txBox="1"/>
          <p:nvPr/>
        </p:nvSpPr>
        <p:spPr>
          <a:xfrm>
            <a:off x="1139209" y="1893592"/>
            <a:ext cx="10962288" cy="461665"/>
          </a:xfrm>
          <a:prstGeom prst="rect">
            <a:avLst/>
          </a:prstGeom>
          <a:noFill/>
        </p:spPr>
        <p:txBody>
          <a:bodyPr wrap="square" rtlCol="0">
            <a:spAutoFit/>
          </a:bodyPr>
          <a:lstStyle/>
          <a:p>
            <a:r>
              <a:rPr lang="en-US" sz="2400" dirty="0" err="1">
                <a:solidFill>
                  <a:schemeClr val="accent1">
                    <a:lumMod val="50000"/>
                  </a:schemeClr>
                </a:solidFill>
                <a:latin typeface="Times New Roman" panose="02020603050405020304" pitchFamily="18" charset="0"/>
                <a:cs typeface="Times New Roman" panose="02020603050405020304" pitchFamily="18" charset="0"/>
              </a:rPr>
              <a:t>Phương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trình</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chữ</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Sắt</a:t>
            </a:r>
            <a:r>
              <a:rPr lang="en-US" sz="2400" dirty="0">
                <a:solidFill>
                  <a:srgbClr val="C00000"/>
                </a:solidFill>
                <a:latin typeface="Times New Roman" panose="02020603050405020304" pitchFamily="18" charset="0"/>
                <a:cs typeface="Times New Roman" panose="02020603050405020304" pitchFamily="18" charset="0"/>
              </a:rPr>
              <a:t> + </a:t>
            </a:r>
            <a:r>
              <a:rPr lang="en-US" sz="2400" dirty="0" err="1">
                <a:solidFill>
                  <a:srgbClr val="C00000"/>
                </a:solidFill>
                <a:latin typeface="Times New Roman" panose="02020603050405020304" pitchFamily="18" charset="0"/>
                <a:cs typeface="Times New Roman" panose="02020603050405020304" pitchFamily="18" charset="0"/>
              </a:rPr>
              <a:t>lưu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huỳnh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iron (II) sulfide</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16316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9" grpId="0"/>
      <p:bldP spid="20" grpId="0"/>
      <p:bldP spid="21" grpId="0"/>
      <p:bldP spid="5"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72B479-E82A-38F3-6573-925571004A9C}"/>
              </a:ext>
            </a:extLst>
          </p:cNvPr>
          <p:cNvSpPr>
            <a:spLocks noChangeArrowheads="1"/>
          </p:cNvSpPr>
          <p:nvPr/>
        </p:nvSpPr>
        <p:spPr bwMode="auto">
          <a:xfrm>
            <a:off x="492370" y="517942"/>
            <a:ext cx="1128228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rgbClr val="008000"/>
                </a:solidFill>
                <a:effectLst/>
                <a:latin typeface="+mj-lt"/>
                <a:cs typeface="Open Sans" panose="020B0606030504020204" pitchFamily="34" charset="0"/>
              </a:rPr>
              <a:t>Bài 2.1 (SBT/T8): </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Methane là thành phần chủ yếu của khí thiên nhiên khí biogas dùng làm nhiên liệu. Methane cháy trong oxygen (không khí) tạo thành carbon dioxide và nước, phản ứng toả nhiệt mạnh.</a:t>
            </a:r>
            <a:endParaRPr kumimoji="0" lang="vi-VN" altLang="vi-VN" sz="24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rgbClr val="000000"/>
                </a:solidFill>
                <a:effectLst/>
                <a:latin typeface="+mj-lt"/>
                <a:cs typeface="Open Sans" panose="020B0606030504020204" pitchFamily="34" charset="0"/>
              </a:rPr>
              <a:t>a) Chất tham gia phản ứng cháy của methane là</a:t>
            </a:r>
            <a:endParaRPr kumimoji="0" lang="vi-VN" altLang="vi-VN" sz="24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rgbClr val="000000"/>
                </a:solidFill>
                <a:effectLst/>
                <a:latin typeface="+mj-lt"/>
                <a:cs typeface="Open Sans" panose="020B0606030504020204" pitchFamily="34" charset="0"/>
              </a:rPr>
              <a:t>A.</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Methane.                                                        </a:t>
            </a:r>
            <a:r>
              <a:rPr kumimoji="0" lang="vi-VN" altLang="vi-VN" sz="2400" b="1" i="0" u="none" strike="noStrike" cap="none" normalizeH="0" baseline="0" dirty="0">
                <a:ln>
                  <a:noFill/>
                </a:ln>
                <a:solidFill>
                  <a:srgbClr val="000000"/>
                </a:solidFill>
                <a:effectLst/>
                <a:latin typeface="+mj-lt"/>
                <a:cs typeface="Open Sans" panose="020B0606030504020204" pitchFamily="34" charset="0"/>
              </a:rPr>
              <a:t>B.</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Oxygen.</a:t>
            </a:r>
            <a:endParaRPr kumimoji="0" lang="vi-VN" altLang="vi-VN" sz="24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rgbClr val="000000"/>
                </a:solidFill>
                <a:effectLst/>
                <a:latin typeface="+mj-lt"/>
                <a:cs typeface="Open Sans" panose="020B0606030504020204" pitchFamily="34" charset="0"/>
              </a:rPr>
              <a:t>C.</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methane và oxygen.                                       </a:t>
            </a:r>
            <a:r>
              <a:rPr kumimoji="0" lang="vi-VN" altLang="vi-VN" sz="2400" b="1" i="0" u="none" strike="noStrike" cap="none" normalizeH="0" baseline="0" dirty="0">
                <a:ln>
                  <a:noFill/>
                </a:ln>
                <a:solidFill>
                  <a:srgbClr val="000000"/>
                </a:solidFill>
                <a:effectLst/>
                <a:latin typeface="+mj-lt"/>
                <a:cs typeface="Open Sans" panose="020B0606030504020204" pitchFamily="34" charset="0"/>
              </a:rPr>
              <a:t>D.</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oxygen và nước.</a:t>
            </a:r>
            <a:endParaRPr kumimoji="0" lang="vi-VN" altLang="vi-VN" sz="24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rgbClr val="000000"/>
                </a:solidFill>
                <a:effectLst/>
                <a:latin typeface="+mj-lt"/>
                <a:cs typeface="Open Sans" panose="020B0606030504020204" pitchFamily="34" charset="0"/>
              </a:rPr>
              <a:t>b) Chất sản phẩm trong phản ứng cháy của methane là</a:t>
            </a:r>
            <a:endParaRPr kumimoji="0" lang="vi-VN" altLang="vi-VN" sz="24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rgbClr val="000000"/>
                </a:solidFill>
                <a:effectLst/>
                <a:latin typeface="+mj-lt"/>
                <a:cs typeface="Open Sans" panose="020B0606030504020204" pitchFamily="34" charset="0"/>
              </a:rPr>
              <a:t>A.</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carbon dioxide.                                              </a:t>
            </a:r>
            <a:r>
              <a:rPr kumimoji="0" lang="vi-VN" altLang="vi-VN" sz="2400" b="1" i="0" u="none" strike="noStrike" cap="none" normalizeH="0" baseline="0" dirty="0">
                <a:ln>
                  <a:noFill/>
                </a:ln>
                <a:solidFill>
                  <a:srgbClr val="000000"/>
                </a:solidFill>
                <a:effectLst/>
                <a:latin typeface="+mj-lt"/>
                <a:cs typeface="Open Sans" panose="020B0606030504020204" pitchFamily="34" charset="0"/>
              </a:rPr>
              <a:t>B.</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nước.</a:t>
            </a:r>
            <a:endParaRPr kumimoji="0" lang="vi-VN" altLang="vi-VN" sz="24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rgbClr val="000000"/>
                </a:solidFill>
                <a:effectLst/>
                <a:latin typeface="+mj-lt"/>
                <a:cs typeface="Open Sans" panose="020B0606030504020204" pitchFamily="34" charset="0"/>
              </a:rPr>
              <a:t>C.</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oxygen và nước.                                            </a:t>
            </a:r>
            <a:r>
              <a:rPr kumimoji="0" lang="vi-VN" altLang="vi-VN" sz="2400" b="1" i="0" u="none" strike="noStrike" cap="none" normalizeH="0" baseline="0" dirty="0">
                <a:ln>
                  <a:noFill/>
                </a:ln>
                <a:solidFill>
                  <a:srgbClr val="000000"/>
                </a:solidFill>
                <a:effectLst/>
                <a:latin typeface="+mj-lt"/>
                <a:cs typeface="Open Sans" panose="020B0606030504020204" pitchFamily="34" charset="0"/>
              </a:rPr>
              <a:t>D.</a:t>
            </a:r>
            <a:r>
              <a:rPr kumimoji="0" lang="vi-VN" altLang="vi-VN" sz="2400" b="0" i="0" u="none" strike="noStrike" cap="none" normalizeH="0" baseline="0" dirty="0">
                <a:ln>
                  <a:noFill/>
                </a:ln>
                <a:solidFill>
                  <a:srgbClr val="000000"/>
                </a:solidFill>
                <a:effectLst/>
                <a:latin typeface="+mj-lt"/>
                <a:cs typeface="Open Sans" panose="020B0606030504020204" pitchFamily="34" charset="0"/>
              </a:rPr>
              <a:t> carbon dioxide và nước.</a:t>
            </a:r>
            <a:endParaRPr kumimoji="0" lang="vi-VN" altLang="vi-VN" sz="24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rgbClr val="000000"/>
                </a:solidFill>
                <a:effectLst/>
                <a:latin typeface="+mj-lt"/>
                <a:cs typeface="Open Sans" panose="020B0606030504020204" pitchFamily="34" charset="0"/>
              </a:rPr>
              <a:t>c) Trong các mỏ than luôn có một hàm lượng khí methane. Lượng khí methane này chính là nguyên nhân gây ra các vụ nổ hầm lò khi có các hoạt động làm phát sinh tia lửa như bật diêm, nổ mìn, chập điện,… Một vụ nổ khí methane xảy ra khi hội tụ đủ các yếu tố cơ bản nào? Em hãy đề xuất các biện pháp phòng cháy nổ khí methane trong các hầm lò.</a:t>
            </a:r>
            <a:endParaRPr kumimoji="0" lang="vi-VN" altLang="vi-VN" sz="2400" b="0" i="0" u="none" strike="noStrike" cap="none" normalizeH="0" baseline="0" dirty="0">
              <a:ln>
                <a:noFill/>
              </a:ln>
              <a:solidFill>
                <a:schemeClr val="tx1"/>
              </a:solidFill>
              <a:effectLst/>
              <a:latin typeface="+mj-lt"/>
            </a:endParaRPr>
          </a:p>
        </p:txBody>
      </p:sp>
      <p:sp>
        <p:nvSpPr>
          <p:cNvPr id="3" name="Oval 2">
            <a:extLst>
              <a:ext uri="{FF2B5EF4-FFF2-40B4-BE49-F238E27FC236}">
                <a16:creationId xmlns:a16="http://schemas.microsoft.com/office/drawing/2014/main" id="{6B5385E4-BC27-7CA4-CAC4-7AF1A22BE893}"/>
              </a:ext>
            </a:extLst>
          </p:cNvPr>
          <p:cNvSpPr/>
          <p:nvPr/>
        </p:nvSpPr>
        <p:spPr>
          <a:xfrm>
            <a:off x="492370" y="2377440"/>
            <a:ext cx="506436" cy="53457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0842BAFD-CC68-A725-A1B7-6379BF684559}"/>
              </a:ext>
            </a:extLst>
          </p:cNvPr>
          <p:cNvSpPr/>
          <p:nvPr/>
        </p:nvSpPr>
        <p:spPr>
          <a:xfrm>
            <a:off x="6243711" y="3457134"/>
            <a:ext cx="506436" cy="53457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7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800D0E-9799-8796-559A-A87679AB1DB4}"/>
              </a:ext>
            </a:extLst>
          </p:cNvPr>
          <p:cNvSpPr txBox="1"/>
          <p:nvPr/>
        </p:nvSpPr>
        <p:spPr>
          <a:xfrm>
            <a:off x="770205" y="791033"/>
            <a:ext cx="10694963" cy="4401205"/>
          </a:xfrm>
          <a:prstGeom prst="rect">
            <a:avLst/>
          </a:prstGeom>
          <a:noFill/>
        </p:spPr>
        <p:txBody>
          <a:bodyPr wrap="square">
            <a:spAutoFit/>
          </a:bodyPr>
          <a:lstStyle/>
          <a:p>
            <a:pPr algn="just"/>
            <a:r>
              <a:rPr lang="vi-VN" sz="2800" b="0" i="0" dirty="0">
                <a:solidFill>
                  <a:schemeClr val="accent1">
                    <a:lumMod val="50000"/>
                  </a:schemeClr>
                </a:solidFill>
                <a:effectLst/>
                <a:latin typeface="+mj-lt"/>
              </a:rPr>
              <a:t>c) Vụ nổ khí methane xảy ra khi hội tụ đủ các yếu tố cơ bản:</a:t>
            </a:r>
          </a:p>
          <a:p>
            <a:pPr algn="just"/>
            <a:r>
              <a:rPr lang="vi-VN" sz="2800" b="0" i="0" dirty="0">
                <a:solidFill>
                  <a:schemeClr val="accent1">
                    <a:lumMod val="50000"/>
                  </a:schemeClr>
                </a:solidFill>
                <a:effectLst/>
                <a:latin typeface="+mj-lt"/>
              </a:rPr>
              <a:t>+ Trong hầm có khí methane, khí oxygen.</a:t>
            </a:r>
          </a:p>
          <a:p>
            <a:pPr algn="just"/>
            <a:r>
              <a:rPr lang="vi-VN" sz="2800" b="0" i="0" dirty="0">
                <a:solidFill>
                  <a:schemeClr val="accent1">
                    <a:lumMod val="50000"/>
                  </a:schemeClr>
                </a:solidFill>
                <a:effectLst/>
                <a:latin typeface="+mj-lt"/>
              </a:rPr>
              <a:t>+ Có tia lửa như: bật diêm, chập điện…</a:t>
            </a:r>
          </a:p>
          <a:p>
            <a:pPr algn="just"/>
            <a:r>
              <a:rPr lang="vi-VN" sz="2800" b="0" i="0" dirty="0">
                <a:solidFill>
                  <a:schemeClr val="accent1">
                    <a:lumMod val="50000"/>
                  </a:schemeClr>
                </a:solidFill>
                <a:effectLst/>
                <a:latin typeface="+mj-lt"/>
              </a:rPr>
              <a:t>Biện pháp phòng cháy nổ khí methane trong các hầm lò:</a:t>
            </a:r>
          </a:p>
          <a:p>
            <a:pPr algn="just"/>
            <a:r>
              <a:rPr lang="vi-VN" sz="2800" b="0" i="0" dirty="0">
                <a:solidFill>
                  <a:schemeClr val="accent1">
                    <a:lumMod val="50000"/>
                  </a:schemeClr>
                </a:solidFill>
                <a:effectLst/>
                <a:latin typeface="+mj-lt"/>
              </a:rPr>
              <a:t>+ Lắp đặt hệ thống giám sát lượng khí methane trong hầm lò;</a:t>
            </a:r>
          </a:p>
          <a:p>
            <a:pPr algn="just"/>
            <a:r>
              <a:rPr lang="vi-VN" sz="2800" b="0" i="0" dirty="0">
                <a:solidFill>
                  <a:schemeClr val="accent1">
                    <a:lumMod val="50000"/>
                  </a:schemeClr>
                </a:solidFill>
                <a:effectLst/>
                <a:latin typeface="+mj-lt"/>
              </a:rPr>
              <a:t>+ Đảm bảo gương lò có độ thoát khí methane cao.</a:t>
            </a:r>
          </a:p>
          <a:p>
            <a:pPr algn="just"/>
            <a:r>
              <a:rPr lang="vi-VN" sz="2800" b="0" i="0" dirty="0">
                <a:solidFill>
                  <a:schemeClr val="accent1">
                    <a:lumMod val="50000"/>
                  </a:schemeClr>
                </a:solidFill>
                <a:effectLst/>
                <a:latin typeface="+mj-lt"/>
              </a:rPr>
              <a:t>+ Không được đem những vật dễ bắt lửa khi đi vào những hang động, hầm lò,…</a:t>
            </a:r>
          </a:p>
          <a:p>
            <a:pPr algn="just"/>
            <a:r>
              <a:rPr lang="vi-VN" sz="2800" b="0" i="0" dirty="0">
                <a:solidFill>
                  <a:schemeClr val="accent1">
                    <a:lumMod val="50000"/>
                  </a:schemeClr>
                </a:solidFill>
                <a:effectLst/>
                <a:latin typeface="+mj-lt"/>
              </a:rPr>
              <a:t>+ Khi đi sâu vào hầm thì dùng đèn pin chiếu sáng, không được dùng diêm để phát sáng…</a:t>
            </a:r>
          </a:p>
        </p:txBody>
      </p:sp>
    </p:spTree>
    <p:extLst>
      <p:ext uri="{BB962C8B-B14F-4D97-AF65-F5344CB8AC3E}">
        <p14:creationId xmlns:p14="http://schemas.microsoft.com/office/powerpoint/2010/main" val="59693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 DIỄN BIẾN CỦA PHẢN ỨNG HOÁ HỌC</a:t>
            </a:r>
            <a:endParaRPr lang="en-US" sz="3200" dirty="0">
              <a:solidFill>
                <a:schemeClr val="accent1">
                  <a:lumMod val="50000"/>
                </a:schemeClr>
              </a:solidFill>
            </a:endParaRPr>
          </a:p>
        </p:txBody>
      </p:sp>
      <p:pic>
        <p:nvPicPr>
          <p:cNvPr id="4" name="Picture 3">
            <a:extLst>
              <a:ext uri="{FF2B5EF4-FFF2-40B4-BE49-F238E27FC236}">
                <a16:creationId xmlns:a16="http://schemas.microsoft.com/office/drawing/2014/main" id="{DCD873FC-4BCB-C71B-464C-6991395C8B76}"/>
              </a:ext>
            </a:extLst>
          </p:cNvPr>
          <p:cNvPicPr>
            <a:picLocks noChangeAspect="1"/>
          </p:cNvPicPr>
          <p:nvPr/>
        </p:nvPicPr>
        <p:blipFill rotWithShape="1">
          <a:blip r:embed="rId4"/>
          <a:srcRect l="11944" t="64201" r="75757" b="28094"/>
          <a:stretch/>
        </p:blipFill>
        <p:spPr>
          <a:xfrm rot="20399806">
            <a:off x="3227613" y="2069724"/>
            <a:ext cx="1228144" cy="718346"/>
          </a:xfrm>
          <a:prstGeom prst="rect">
            <a:avLst/>
          </a:prstGeom>
        </p:spPr>
      </p:pic>
      <p:pic>
        <p:nvPicPr>
          <p:cNvPr id="6" name="Picture 5">
            <a:extLst>
              <a:ext uri="{FF2B5EF4-FFF2-40B4-BE49-F238E27FC236}">
                <a16:creationId xmlns:a16="http://schemas.microsoft.com/office/drawing/2014/main" id="{D77D46CA-B39E-613A-3CA2-380112950FD4}"/>
              </a:ext>
            </a:extLst>
          </p:cNvPr>
          <p:cNvPicPr>
            <a:picLocks noChangeAspect="1"/>
          </p:cNvPicPr>
          <p:nvPr/>
        </p:nvPicPr>
        <p:blipFill rotWithShape="1">
          <a:blip r:embed="rId4"/>
          <a:srcRect l="31824" t="67464" r="55877" b="23837"/>
          <a:stretch/>
        </p:blipFill>
        <p:spPr>
          <a:xfrm rot="18131915">
            <a:off x="2131758" y="1460844"/>
            <a:ext cx="1087781" cy="718345"/>
          </a:xfrm>
          <a:prstGeom prst="rect">
            <a:avLst/>
          </a:prstGeom>
        </p:spPr>
      </p:pic>
      <p:pic>
        <p:nvPicPr>
          <p:cNvPr id="8" name="Picture 7">
            <a:extLst>
              <a:ext uri="{FF2B5EF4-FFF2-40B4-BE49-F238E27FC236}">
                <a16:creationId xmlns:a16="http://schemas.microsoft.com/office/drawing/2014/main" id="{E7CDF9D1-3198-CEB4-29DB-11C450EA8729}"/>
              </a:ext>
            </a:extLst>
          </p:cNvPr>
          <p:cNvPicPr>
            <a:picLocks noChangeAspect="1"/>
          </p:cNvPicPr>
          <p:nvPr/>
        </p:nvPicPr>
        <p:blipFill rotWithShape="1">
          <a:blip r:embed="rId4"/>
          <a:srcRect l="64388" t="3389" r="22848" b="85179"/>
          <a:stretch/>
        </p:blipFill>
        <p:spPr>
          <a:xfrm rot="16393078">
            <a:off x="6829510" y="1787085"/>
            <a:ext cx="1403496" cy="1173828"/>
          </a:xfrm>
          <a:prstGeom prst="rect">
            <a:avLst/>
          </a:prstGeom>
        </p:spPr>
      </p:pic>
      <p:pic>
        <p:nvPicPr>
          <p:cNvPr id="9" name="Picture 8">
            <a:extLst>
              <a:ext uri="{FF2B5EF4-FFF2-40B4-BE49-F238E27FC236}">
                <a16:creationId xmlns:a16="http://schemas.microsoft.com/office/drawing/2014/main" id="{F2B0E0A5-48B8-4331-A658-8A810CC8BC1C}"/>
              </a:ext>
            </a:extLst>
          </p:cNvPr>
          <p:cNvPicPr>
            <a:picLocks noChangeAspect="1"/>
          </p:cNvPicPr>
          <p:nvPr/>
        </p:nvPicPr>
        <p:blipFill rotWithShape="1">
          <a:blip r:embed="rId4"/>
          <a:srcRect l="64388" t="3389" r="22848" b="85179"/>
          <a:stretch/>
        </p:blipFill>
        <p:spPr>
          <a:xfrm rot="3087219">
            <a:off x="8081120" y="1032867"/>
            <a:ext cx="1403496" cy="1173828"/>
          </a:xfrm>
          <a:prstGeom prst="rect">
            <a:avLst/>
          </a:prstGeom>
        </p:spPr>
      </p:pic>
      <p:pic>
        <p:nvPicPr>
          <p:cNvPr id="10" name="Picture 9">
            <a:extLst>
              <a:ext uri="{FF2B5EF4-FFF2-40B4-BE49-F238E27FC236}">
                <a16:creationId xmlns:a16="http://schemas.microsoft.com/office/drawing/2014/main" id="{80B86DEC-4984-D0C1-02FB-2AECA324C85A}"/>
              </a:ext>
            </a:extLst>
          </p:cNvPr>
          <p:cNvPicPr>
            <a:picLocks noChangeAspect="1"/>
          </p:cNvPicPr>
          <p:nvPr/>
        </p:nvPicPr>
        <p:blipFill rotWithShape="1">
          <a:blip r:embed="rId4"/>
          <a:srcRect l="11944" t="64201" r="75757" b="28094"/>
          <a:stretch/>
        </p:blipFill>
        <p:spPr>
          <a:xfrm rot="2365806">
            <a:off x="3358257" y="1070498"/>
            <a:ext cx="1228144" cy="718346"/>
          </a:xfrm>
          <a:prstGeom prst="rect">
            <a:avLst/>
          </a:prstGeom>
        </p:spPr>
      </p:pic>
      <p:sp>
        <p:nvSpPr>
          <p:cNvPr id="11" name="Arrow: Right 10">
            <a:extLst>
              <a:ext uri="{FF2B5EF4-FFF2-40B4-BE49-F238E27FC236}">
                <a16:creationId xmlns:a16="http://schemas.microsoft.com/office/drawing/2014/main" id="{F6DC72D5-1D3F-911B-19E7-FBC4C3D6ACF2}"/>
              </a:ext>
            </a:extLst>
          </p:cNvPr>
          <p:cNvSpPr/>
          <p:nvPr/>
        </p:nvSpPr>
        <p:spPr>
          <a:xfrm>
            <a:off x="5067681" y="1593306"/>
            <a:ext cx="1552354" cy="780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7E02DD7-2DD4-C0F6-6F42-7BBF54699126}"/>
              </a:ext>
            </a:extLst>
          </p:cNvPr>
          <p:cNvSpPr txBox="1"/>
          <p:nvPr/>
        </p:nvSpPr>
        <p:spPr>
          <a:xfrm>
            <a:off x="2107060" y="3265865"/>
            <a:ext cx="3422679" cy="369332"/>
          </a:xfrm>
          <a:prstGeom prst="rect">
            <a:avLst/>
          </a:prstGeom>
          <a:noFill/>
        </p:spPr>
        <p:txBody>
          <a:bodyPr wrap="square">
            <a:spAutoFit/>
          </a:bodyPr>
          <a:lstStyle/>
          <a:p>
            <a:pPr algn="ctr"/>
            <a:r>
              <a:rPr lang="en-US" sz="1800" i="1" dirty="0" err="1">
                <a:solidFill>
                  <a:schemeClr val="accent2">
                    <a:lumMod val="10000"/>
                  </a:schemeClr>
                </a:solidFill>
                <a:latin typeface="Times New Roman" panose="02020603050405020304" pitchFamily="18" charset="0"/>
                <a:cs typeface="Times New Roman" panose="02020603050405020304" pitchFamily="18" charset="0"/>
              </a:rPr>
              <a:t>Trước</a:t>
            </a:r>
            <a:r>
              <a:rPr lang="en-US" sz="1800" i="1" dirty="0">
                <a:solidFill>
                  <a:schemeClr val="accent2">
                    <a:lumMod val="10000"/>
                  </a:schemeClr>
                </a:solidFill>
                <a:latin typeface="Times New Roman" panose="02020603050405020304" pitchFamily="18" charset="0"/>
                <a:cs typeface="Times New Roman" panose="02020603050405020304" pitchFamily="18" charset="0"/>
              </a:rPr>
              <a:t> </a:t>
            </a:r>
            <a:r>
              <a:rPr lang="en-US" sz="1800" i="1" dirty="0" err="1">
                <a:solidFill>
                  <a:schemeClr val="accent2">
                    <a:lumMod val="10000"/>
                  </a:schemeClr>
                </a:solidFill>
                <a:latin typeface="Times New Roman" panose="02020603050405020304" pitchFamily="18" charset="0"/>
                <a:cs typeface="Times New Roman" panose="02020603050405020304" pitchFamily="18" charset="0"/>
              </a:rPr>
              <a:t>phản</a:t>
            </a:r>
            <a:r>
              <a:rPr lang="en-US" sz="1800" i="1" dirty="0">
                <a:solidFill>
                  <a:schemeClr val="accent2">
                    <a:lumMod val="10000"/>
                  </a:schemeClr>
                </a:solidFill>
                <a:latin typeface="Times New Roman" panose="02020603050405020304" pitchFamily="18" charset="0"/>
                <a:cs typeface="Times New Roman" panose="02020603050405020304" pitchFamily="18" charset="0"/>
              </a:rPr>
              <a:t> </a:t>
            </a:r>
            <a:r>
              <a:rPr lang="en-US" sz="1800" i="1" dirty="0" err="1">
                <a:solidFill>
                  <a:schemeClr val="accent2">
                    <a:lumMod val="10000"/>
                  </a:schemeClr>
                </a:solidFill>
                <a:latin typeface="Times New Roman" panose="02020603050405020304" pitchFamily="18" charset="0"/>
                <a:cs typeface="Times New Roman" panose="02020603050405020304" pitchFamily="18" charset="0"/>
              </a:rPr>
              <a:t>ứng</a:t>
            </a:r>
            <a:endParaRPr lang="en-US" sz="1800" i="1" dirty="0">
              <a:solidFill>
                <a:schemeClr val="accent2">
                  <a:lumMod val="10000"/>
                </a:schemeClr>
              </a:solidFill>
            </a:endParaRPr>
          </a:p>
        </p:txBody>
      </p:sp>
      <p:sp>
        <p:nvSpPr>
          <p:cNvPr id="15" name="TextBox 14">
            <a:extLst>
              <a:ext uri="{FF2B5EF4-FFF2-40B4-BE49-F238E27FC236}">
                <a16:creationId xmlns:a16="http://schemas.microsoft.com/office/drawing/2014/main" id="{E922B004-CCC3-CE5B-3F4E-9BE25D9FDBEF}"/>
              </a:ext>
            </a:extLst>
          </p:cNvPr>
          <p:cNvSpPr txBox="1"/>
          <p:nvPr/>
        </p:nvSpPr>
        <p:spPr>
          <a:xfrm>
            <a:off x="6455986" y="3263907"/>
            <a:ext cx="3422679" cy="369332"/>
          </a:xfrm>
          <a:prstGeom prst="rect">
            <a:avLst/>
          </a:prstGeom>
          <a:noFill/>
        </p:spPr>
        <p:txBody>
          <a:bodyPr wrap="square">
            <a:spAutoFit/>
          </a:bodyPr>
          <a:lstStyle/>
          <a:p>
            <a:pPr algn="ctr"/>
            <a:r>
              <a:rPr lang="en-US" sz="1800" i="1" dirty="0">
                <a:solidFill>
                  <a:schemeClr val="accent2">
                    <a:lumMod val="10000"/>
                  </a:schemeClr>
                </a:solidFill>
                <a:latin typeface="Times New Roman" panose="02020603050405020304" pitchFamily="18" charset="0"/>
                <a:cs typeface="Times New Roman" panose="02020603050405020304" pitchFamily="18" charset="0"/>
              </a:rPr>
              <a:t>Sau </a:t>
            </a:r>
            <a:r>
              <a:rPr lang="en-US" sz="1800" i="1" dirty="0" err="1">
                <a:solidFill>
                  <a:schemeClr val="accent2">
                    <a:lumMod val="10000"/>
                  </a:schemeClr>
                </a:solidFill>
                <a:latin typeface="Times New Roman" panose="02020603050405020304" pitchFamily="18" charset="0"/>
                <a:cs typeface="Times New Roman" panose="02020603050405020304" pitchFamily="18" charset="0"/>
              </a:rPr>
              <a:t>phản</a:t>
            </a:r>
            <a:r>
              <a:rPr lang="en-US" sz="1800" i="1" dirty="0">
                <a:solidFill>
                  <a:schemeClr val="accent2">
                    <a:lumMod val="10000"/>
                  </a:schemeClr>
                </a:solidFill>
                <a:latin typeface="Times New Roman" panose="02020603050405020304" pitchFamily="18" charset="0"/>
                <a:cs typeface="Times New Roman" panose="02020603050405020304" pitchFamily="18" charset="0"/>
              </a:rPr>
              <a:t> </a:t>
            </a:r>
            <a:r>
              <a:rPr lang="en-US" sz="1800" i="1" dirty="0" err="1">
                <a:solidFill>
                  <a:schemeClr val="accent2">
                    <a:lumMod val="10000"/>
                  </a:schemeClr>
                </a:solidFill>
                <a:latin typeface="Times New Roman" panose="02020603050405020304" pitchFamily="18" charset="0"/>
                <a:cs typeface="Times New Roman" panose="02020603050405020304" pitchFamily="18" charset="0"/>
              </a:rPr>
              <a:t>ứng</a:t>
            </a:r>
            <a:endParaRPr lang="en-US" sz="1800" i="1" dirty="0">
              <a:solidFill>
                <a:schemeClr val="accent2">
                  <a:lumMod val="10000"/>
                </a:schemeClr>
              </a:solidFill>
            </a:endParaRPr>
          </a:p>
        </p:txBody>
      </p:sp>
      <p:sp>
        <p:nvSpPr>
          <p:cNvPr id="16" name="TextBox 15">
            <a:extLst>
              <a:ext uri="{FF2B5EF4-FFF2-40B4-BE49-F238E27FC236}">
                <a16:creationId xmlns:a16="http://schemas.microsoft.com/office/drawing/2014/main" id="{9141AA6D-9D7B-26EB-34C5-86742E7D9751}"/>
              </a:ext>
            </a:extLst>
          </p:cNvPr>
          <p:cNvSpPr txBox="1"/>
          <p:nvPr/>
        </p:nvSpPr>
        <p:spPr>
          <a:xfrm>
            <a:off x="2675648" y="3751046"/>
            <a:ext cx="6546009" cy="873829"/>
          </a:xfrm>
          <a:prstGeom prst="rect">
            <a:avLst/>
          </a:prstGeom>
          <a:noFill/>
        </p:spPr>
        <p:txBody>
          <a:bodyPr wrap="square">
            <a:spAutoFit/>
          </a:bodyPr>
          <a:lstStyle/>
          <a:p>
            <a:pPr marL="0" marR="0" algn="ctr">
              <a:lnSpc>
                <a:spcPct val="134000"/>
              </a:lnSpc>
              <a:spcBef>
                <a:spcPts val="0"/>
              </a:spcBef>
              <a:spcAft>
                <a:spcPts val="0"/>
              </a:spcAft>
            </a:pPr>
            <a:r>
              <a:rPr lang="vi-VN" sz="2000" b="1" dirty="0">
                <a:effectLst/>
                <a:latin typeface="Times New Roman" panose="02020603050405020304" pitchFamily="18" charset="0"/>
                <a:ea typeface="Times New Roman" panose="02020603050405020304" pitchFamily="18" charset="0"/>
              </a:rPr>
              <a:t>Hình 2.2. </a:t>
            </a:r>
            <a:r>
              <a:rPr lang="vi-VN" sz="2000" dirty="0">
                <a:effectLst/>
                <a:latin typeface="Times New Roman" panose="02020603050405020304" pitchFamily="18" charset="0"/>
                <a:ea typeface="Times New Roman" panose="02020603050405020304" pitchFamily="18" charset="0"/>
              </a:rPr>
              <a:t>Sơ đồ mô tả ph</a:t>
            </a:r>
            <a:r>
              <a:rPr lang="en-US" sz="2000" dirty="0">
                <a:latin typeface="Times New Roman" panose="02020603050405020304" pitchFamily="18" charset="0"/>
                <a:ea typeface="Times New Roman" panose="02020603050405020304" pitchFamily="18" charset="0"/>
              </a:rPr>
              <a:t>ả</a:t>
            </a:r>
            <a:r>
              <a:rPr lang="vi-VN" sz="2000" dirty="0">
                <a:effectLst/>
                <a:latin typeface="Times New Roman" panose="02020603050405020304" pitchFamily="18" charset="0"/>
                <a:ea typeface="Times New Roman" panose="02020603050405020304" pitchFamily="18" charset="0"/>
              </a:rPr>
              <a:t>n </a:t>
            </a:r>
            <a:r>
              <a:rPr lang="en-US" sz="2000" dirty="0" err="1">
                <a:latin typeface="Times New Roman" panose="02020603050405020304" pitchFamily="18" charset="0"/>
                <a:ea typeface="Times New Roman" panose="02020603050405020304" pitchFamily="18" charset="0"/>
              </a:rPr>
              <a:t>ứn</a:t>
            </a:r>
            <a:r>
              <a:rPr lang="vi-VN" sz="2000" dirty="0">
                <a:effectLst/>
                <a:latin typeface="Times New Roman" panose="02020603050405020304" pitchFamily="18" charset="0"/>
                <a:ea typeface="Times New Roman" panose="02020603050405020304" pitchFamily="18" charset="0"/>
              </a:rPr>
              <a:t>g hoá học giữa kh</a:t>
            </a:r>
            <a:r>
              <a:rPr lang="en-US" sz="2000" dirty="0">
                <a:latin typeface="Times New Roman" panose="02020603050405020304" pitchFamily="18" charset="0"/>
                <a:ea typeface="Times New Roman" panose="02020603050405020304" pitchFamily="18" charset="0"/>
              </a:rPr>
              <a:t>í</a:t>
            </a:r>
            <a:r>
              <a:rPr lang="vi-VN" sz="2000" dirty="0">
                <a:effectLst/>
                <a:latin typeface="Times New Roman" panose="02020603050405020304" pitchFamily="18" charset="0"/>
                <a:ea typeface="Times New Roman" panose="02020603050405020304" pitchFamily="18" charset="0"/>
              </a:rPr>
              <a:t>hydrogen và kh</a:t>
            </a:r>
            <a:r>
              <a:rPr lang="en-US" sz="2000" dirty="0">
                <a:latin typeface="Times New Roman" panose="02020603050405020304" pitchFamily="18" charset="0"/>
                <a:ea typeface="Times New Roman" panose="02020603050405020304" pitchFamily="18" charset="0"/>
              </a:rPr>
              <a:t>í</a:t>
            </a:r>
            <a:r>
              <a:rPr lang="vi-VN" sz="2000" dirty="0">
                <a:effectLst/>
                <a:latin typeface="Times New Roman" panose="02020603050405020304" pitchFamily="18" charset="0"/>
                <a:ea typeface="Times New Roman" panose="02020603050405020304" pitchFamily="18" charset="0"/>
              </a:rPr>
              <a:t> oxygen tạo th</a:t>
            </a:r>
            <a:r>
              <a:rPr lang="en-US" sz="2000" dirty="0">
                <a:latin typeface="Times New Roman" panose="02020603050405020304" pitchFamily="18" charset="0"/>
                <a:ea typeface="Times New Roman" panose="02020603050405020304" pitchFamily="18" charset="0"/>
              </a:rPr>
              <a:t>à</a:t>
            </a:r>
            <a:r>
              <a:rPr lang="vi-VN" sz="2000" dirty="0">
                <a:effectLst/>
                <a:latin typeface="Times New Roman" panose="02020603050405020304" pitchFamily="18" charset="0"/>
                <a:ea typeface="Times New Roman" panose="02020603050405020304" pitchFamily="18" charset="0"/>
              </a:rPr>
              <a:t>nh nước</a:t>
            </a:r>
            <a:endParaRPr lang="en-US" sz="2000" dirty="0">
              <a:effectLst/>
              <a:latin typeface="Arial" panose="020B0604020202020204" pitchFamily="34" charset="0"/>
              <a:ea typeface="Arial" panose="020B0604020202020204" pitchFamily="34" charset="0"/>
            </a:endParaRPr>
          </a:p>
        </p:txBody>
      </p:sp>
      <p:sp>
        <p:nvSpPr>
          <p:cNvPr id="18" name="TextBox 17">
            <a:extLst>
              <a:ext uri="{FF2B5EF4-FFF2-40B4-BE49-F238E27FC236}">
                <a16:creationId xmlns:a16="http://schemas.microsoft.com/office/drawing/2014/main" id="{4D621A77-324D-8A70-3EE9-85ED5E81652E}"/>
              </a:ext>
            </a:extLst>
          </p:cNvPr>
          <p:cNvSpPr txBox="1"/>
          <p:nvPr/>
        </p:nvSpPr>
        <p:spPr>
          <a:xfrm>
            <a:off x="1908615" y="4797176"/>
            <a:ext cx="9994524" cy="1815882"/>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Quan sát sơ đ</a:t>
            </a:r>
            <a:r>
              <a:rPr lang="en-US" sz="2800" dirty="0">
                <a:solidFill>
                  <a:srgbClr val="FF0000"/>
                </a:solidFill>
                <a:latin typeface="Times New Roman" panose="02020603050405020304" pitchFamily="18" charset="0"/>
                <a:cs typeface="Times New Roman" panose="02020603050405020304" pitchFamily="18" charset="0"/>
              </a:rPr>
              <a:t>ồ</a:t>
            </a:r>
            <a:r>
              <a:rPr lang="vi-VN" sz="2800" dirty="0">
                <a:solidFill>
                  <a:srgbClr val="FF0000"/>
                </a:solidFill>
                <a:latin typeface="Times New Roman" panose="02020603050405020304" pitchFamily="18" charset="0"/>
                <a:cs typeface="Times New Roman" panose="02020603050405020304" pitchFamily="18" charset="0"/>
              </a:rPr>
              <a:t> hình 2.2, cho biết:</a:t>
            </a:r>
          </a:p>
          <a:p>
            <a:pPr algn="just"/>
            <a:r>
              <a:rPr lang="vi-VN" sz="2800" dirty="0">
                <a:solidFill>
                  <a:srgbClr val="FF0000"/>
                </a:solidFill>
                <a:latin typeface="Times New Roman" panose="02020603050405020304" pitchFamily="18" charset="0"/>
                <a:cs typeface="Times New Roman" panose="02020603050405020304" pitchFamily="18" charset="0"/>
              </a:rPr>
              <a:t>a)</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Trước ph</a:t>
            </a:r>
            <a:r>
              <a:rPr lang="en-US" sz="2800" dirty="0">
                <a:solidFill>
                  <a:srgbClr val="FF0000"/>
                </a:solidFill>
                <a:latin typeface="Times New Roman" panose="02020603050405020304" pitchFamily="18" charset="0"/>
                <a:cs typeface="Times New Roman" panose="02020603050405020304" pitchFamily="18" charset="0"/>
              </a:rPr>
              <a:t>ả</a:t>
            </a:r>
            <a:r>
              <a:rPr lang="vi-VN" sz="2800" dirty="0">
                <a:solidFill>
                  <a:srgbClr val="FF0000"/>
                </a:solidFill>
                <a:latin typeface="Times New Roman" panose="02020603050405020304" pitchFamily="18" charset="0"/>
                <a:cs typeface="Times New Roman" panose="02020603050405020304" pitchFamily="18" charset="0"/>
              </a:rPr>
              <a:t>n ứng, những nguyên t</a:t>
            </a:r>
            <a:r>
              <a:rPr lang="en-US" sz="2800" dirty="0">
                <a:solidFill>
                  <a:srgbClr val="FF0000"/>
                </a:solidFill>
                <a:latin typeface="Times New Roman" panose="02020603050405020304" pitchFamily="18" charset="0"/>
                <a:cs typeface="Times New Roman" panose="02020603050405020304" pitchFamily="18" charset="0"/>
              </a:rPr>
              <a:t>ử</a:t>
            </a:r>
            <a:r>
              <a:rPr lang="vi-VN" sz="2800" dirty="0">
                <a:solidFill>
                  <a:srgbClr val="FF0000"/>
                </a:solidFill>
                <a:latin typeface="Times New Roman" panose="02020603050405020304" pitchFamily="18" charset="0"/>
                <a:cs typeface="Times New Roman" panose="02020603050405020304" pitchFamily="18" charset="0"/>
              </a:rPr>
              <a:t> nào liên kết với nhau?</a:t>
            </a:r>
          </a:p>
          <a:p>
            <a:pPr algn="just"/>
            <a:r>
              <a:rPr lang="vi-VN"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Sau phản ứng, những nguyên tử nào liên kết với nhau?</a:t>
            </a:r>
          </a:p>
          <a:p>
            <a:pPr algn="just"/>
            <a:r>
              <a:rPr lang="vi-VN" sz="2800" dirty="0">
                <a:solidFill>
                  <a:srgbClr val="FF0000"/>
                </a:solidFill>
                <a:latin typeface="Times New Roman" panose="02020603050405020304" pitchFamily="18" charset="0"/>
                <a:cs typeface="Times New Roman" panose="02020603050405020304" pitchFamily="18" charset="0"/>
              </a:rPr>
              <a:t>c)</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So sánh số nguyên tử H và số nguy</a:t>
            </a:r>
            <a:r>
              <a:rPr lang="en-US" sz="2800" dirty="0">
                <a:solidFill>
                  <a:srgbClr val="FF0000"/>
                </a:solidFill>
                <a:latin typeface="Times New Roman" panose="02020603050405020304" pitchFamily="18" charset="0"/>
                <a:cs typeface="Times New Roman" panose="02020603050405020304" pitchFamily="18" charset="0"/>
              </a:rPr>
              <a:t>ê</a:t>
            </a:r>
            <a:r>
              <a:rPr lang="vi-VN" sz="2800" dirty="0">
                <a:solidFill>
                  <a:srgbClr val="FF0000"/>
                </a:solidFill>
                <a:latin typeface="Times New Roman" panose="02020603050405020304" pitchFamily="18" charset="0"/>
                <a:cs typeface="Times New Roman" panose="02020603050405020304" pitchFamily="18" charset="0"/>
              </a:rPr>
              <a:t>n tử </a:t>
            </a:r>
            <a:r>
              <a:rPr lang="en-US" sz="2800" dirty="0">
                <a:solidFill>
                  <a:srgbClr val="FF0000"/>
                </a:solidFill>
                <a:latin typeface="Times New Roman" panose="02020603050405020304" pitchFamily="18" charset="0"/>
                <a:cs typeface="Times New Roman" panose="02020603050405020304" pitchFamily="18" charset="0"/>
              </a:rPr>
              <a:t>O</a:t>
            </a:r>
            <a:r>
              <a:rPr lang="vi-VN" sz="2800" dirty="0">
                <a:solidFill>
                  <a:srgbClr val="FF0000"/>
                </a:solidFill>
                <a:latin typeface="Times New Roman" panose="02020603050405020304" pitchFamily="18" charset="0"/>
                <a:cs typeface="Times New Roman" panose="02020603050405020304" pitchFamily="18" charset="0"/>
              </a:rPr>
              <a:t> trước và sau ph</a:t>
            </a:r>
            <a:r>
              <a:rPr lang="en-US" sz="2800" dirty="0">
                <a:solidFill>
                  <a:srgbClr val="FF0000"/>
                </a:solidFill>
                <a:latin typeface="Times New Roman" panose="02020603050405020304" pitchFamily="18" charset="0"/>
                <a:cs typeface="Times New Roman" panose="02020603050405020304" pitchFamily="18" charset="0"/>
              </a:rPr>
              <a:t>ả</a:t>
            </a:r>
            <a:r>
              <a:rPr lang="vi-VN" sz="2800" dirty="0">
                <a:solidFill>
                  <a:srgbClr val="FF0000"/>
                </a:solidFill>
                <a:latin typeface="Times New Roman" panose="02020603050405020304" pitchFamily="18" charset="0"/>
                <a:cs typeface="Times New Roman" panose="02020603050405020304" pitchFamily="18" charset="0"/>
              </a:rPr>
              <a:t>n ứng.</a:t>
            </a:r>
          </a:p>
        </p:txBody>
      </p:sp>
    </p:spTree>
    <p:extLst>
      <p:ext uri="{BB962C8B-B14F-4D97-AF65-F5344CB8AC3E}">
        <p14:creationId xmlns:p14="http://schemas.microsoft.com/office/powerpoint/2010/main" val="2819074948"/>
      </p:ext>
    </p:extLst>
  </p:cSld>
  <p:clrMapOvr>
    <a:masterClrMapping/>
  </p:clrMapOvr>
  <p:transition advClick="0">
    <p:cover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151373"/>
            <a:ext cx="10788868" cy="584775"/>
          </a:xfrm>
          <a:prstGeom prst="rect">
            <a:avLst/>
          </a:prstGeom>
          <a:noFill/>
        </p:spPr>
        <p:txBody>
          <a:bodyPr wrap="square">
            <a:spAutoFit/>
          </a:bodyPr>
          <a:lstStyle/>
          <a:p>
            <a:r>
              <a:rPr lang="en-US" sz="3200" b="1" dirty="0">
                <a:solidFill>
                  <a:schemeClr val="accent1">
                    <a:lumMod val="50000"/>
                  </a:schemeClr>
                </a:solidFill>
                <a:effectLst/>
                <a:latin typeface="Times New Roman" panose="02020603050405020304" pitchFamily="18" charset="0"/>
                <a:ea typeface="Times New Roman" panose="02020603050405020304" pitchFamily="18" charset="0"/>
              </a:rPr>
              <a:t>II. DIỄN BIẾN CỦA PHẢN ỨNG HOÁ HỌC</a:t>
            </a:r>
            <a:endParaRPr lang="en-US" sz="3200" dirty="0">
              <a:solidFill>
                <a:schemeClr val="accent1">
                  <a:lumMod val="50000"/>
                </a:schemeClr>
              </a:solidFill>
            </a:endParaRPr>
          </a:p>
        </p:txBody>
      </p:sp>
      <p:sp>
        <p:nvSpPr>
          <p:cNvPr id="5" name="TextBox 4">
            <a:extLst>
              <a:ext uri="{FF2B5EF4-FFF2-40B4-BE49-F238E27FC236}">
                <a16:creationId xmlns:a16="http://schemas.microsoft.com/office/drawing/2014/main" id="{F24FD29D-9CAB-1782-42FA-210372D26DA4}"/>
              </a:ext>
            </a:extLst>
          </p:cNvPr>
          <p:cNvSpPr txBox="1"/>
          <p:nvPr/>
        </p:nvSpPr>
        <p:spPr>
          <a:xfrm>
            <a:off x="1367496" y="857027"/>
            <a:ext cx="10491569" cy="1539139"/>
          </a:xfrm>
          <a:prstGeom prst="rect">
            <a:avLst/>
          </a:prstGeom>
          <a:ln w="12700">
            <a:solidFill>
              <a:schemeClr val="accent1">
                <a:lumMod val="50000"/>
              </a:schemeClr>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nSpc>
                <a:spcPct val="115000"/>
              </a:lnSpc>
              <a:spcBef>
                <a:spcPts val="0"/>
              </a:spcBef>
              <a:spcAft>
                <a:spcPts val="0"/>
              </a:spcAft>
            </a:pPr>
            <a:r>
              <a:rPr lang="en-US" sz="2800" dirty="0">
                <a:solidFill>
                  <a:schemeClr val="accent1">
                    <a:lumMod val="50000"/>
                  </a:schemeClr>
                </a:solidFill>
                <a:latin typeface="Times New Roman" panose="02020603050405020304" pitchFamily="18" charset="0"/>
                <a:ea typeface="Times New Roman" panose="02020603050405020304" pitchFamily="18" charset="0"/>
              </a:rPr>
              <a:t>Trong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phản</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ứng</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hoá</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học</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chỉ</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có</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giữa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nguyên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tử</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thay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đổi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làm</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cho</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tử</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này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biến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thành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tử</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khác</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kết</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quả</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imes New Roman" panose="02020603050405020304" pitchFamily="18" charset="0"/>
              </a:rPr>
              <a:t>là</a:t>
            </a:r>
            <a:r>
              <a:rPr lang="en-US" sz="2800" dirty="0">
                <a:solidFill>
                  <a:schemeClr val="accent1">
                    <a:lumMod val="50000"/>
                  </a:schemeClr>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này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biến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đổi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thành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khác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7" name="Picture 10" descr="Pencil Write Text School Flat Color Icon Vector Icon Banner, Icons  Converter, Icons Fitness, Icons Maker PNG and Vector with Transparent  Background for Free Download">
            <a:extLst>
              <a:ext uri="{FF2B5EF4-FFF2-40B4-BE49-F238E27FC236}">
                <a16:creationId xmlns:a16="http://schemas.microsoft.com/office/drawing/2014/main" id="{8B67B30B-70C2-D094-82FB-934524C88A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47" t="20317" r="21302" b="21524"/>
          <a:stretch/>
        </p:blipFill>
        <p:spPr bwMode="auto">
          <a:xfrm>
            <a:off x="445415" y="687741"/>
            <a:ext cx="783771" cy="79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4181"/>
      </p:ext>
    </p:extLst>
  </p:cSld>
  <p:clrMapOvr>
    <a:masterClrMapping/>
  </p:clrMapOvr>
  <p:transition advClick="0">
    <p:cover dir="l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1716</Words>
  <Application>Microsoft Office PowerPoint</Application>
  <PresentationFormat>Widescreen</PresentationFormat>
  <Paragraphs>122</Paragraphs>
  <Slides>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Nguyễn Phương Châm</cp:lastModifiedBy>
  <cp:revision>48</cp:revision>
  <dcterms:created xsi:type="dcterms:W3CDTF">2023-07-12T15:22:11Z</dcterms:created>
  <dcterms:modified xsi:type="dcterms:W3CDTF">2024-10-28T09:28:26Z</dcterms:modified>
</cp:coreProperties>
</file>