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85" r:id="rId3"/>
    <p:sldId id="268" r:id="rId4"/>
    <p:sldId id="279" r:id="rId5"/>
    <p:sldId id="282" r:id="rId6"/>
    <p:sldId id="283" r:id="rId7"/>
    <p:sldId id="270" r:id="rId8"/>
    <p:sldId id="271" r:id="rId9"/>
    <p:sldId id="289" r:id="rId10"/>
    <p:sldId id="288" r:id="rId11"/>
    <p:sldId id="287" r:id="rId12"/>
    <p:sldId id="273" r:id="rId13"/>
    <p:sldId id="277" r:id="rId14"/>
    <p:sldId id="274" r:id="rId15"/>
    <p:sldId id="276" r:id="rId16"/>
    <p:sldId id="275" r:id="rId17"/>
    <p:sldId id="290" r:id="rId18"/>
    <p:sldId id="26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DFA9-1E6A-4A71-A4FC-FBD60462EF5D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C32-937F-4109-B16E-E070CAC6A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80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726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864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6287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28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3A3287-7524-40AA-9840-E94B2F5F11A5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5784" y="1000114"/>
            <a:ext cx="9296400" cy="3810000"/>
          </a:xfrm>
          <a:effectLst>
            <a:outerShdw blurRad="50800" dist="482600" dir="21540000" sx="125000" sy="125000" algn="ctr" rotWithShape="0">
              <a:srgbClr val="FF0000">
                <a:alpha val="88000"/>
              </a:srgbClr>
            </a:outerShdw>
          </a:effectLst>
        </p:spPr>
        <p:txBody>
          <a:bodyPr>
            <a:normAutofit fontScale="32500" lnSpcReduction="20000"/>
          </a:bodyPr>
          <a:lstStyle/>
          <a:p>
            <a:endParaRPr lang="en-US" sz="2800" dirty="0" smtClean="0"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THỂ CHẤT</a:t>
            </a:r>
          </a:p>
          <a:p>
            <a:r>
              <a:rPr lang="en-US" sz="135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KHỐI 6</a:t>
            </a:r>
          </a:p>
          <a:p>
            <a:endParaRPr lang="en-US" sz="4000" dirty="0"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>
                <a:solidFill>
                  <a:srgbClr val="FF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</a:t>
            </a:r>
          </a:p>
          <a:p>
            <a:r>
              <a:rPr lang="en-US" sz="8600" b="1" dirty="0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NGẮN ( 60M)</a:t>
            </a:r>
          </a:p>
          <a:p>
            <a:endParaRPr lang="en-US" sz="8600" b="1" dirty="0">
              <a:solidFill>
                <a:srgbClr val="7030A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endParaRPr lang="en-US" b="1" dirty="0" smtClean="0">
              <a:solidFill>
                <a:srgbClr val="FFFF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C000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980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sz="quarter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10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2262307"/>
              </p:ext>
            </p:extLst>
          </p:nvPr>
        </p:nvGraphicFramePr>
        <p:xfrm>
          <a:off x="162587" y="1109334"/>
          <a:ext cx="8818825" cy="4044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xmlns="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xmlns="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0388792"/>
                  </a:ext>
                </a:extLst>
              </a:tr>
              <a:tr h="370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solidFill>
                            <a:srgbClr val="FF0000"/>
                          </a:solidFill>
                          <a:effectLst/>
                        </a:rPr>
                        <a:t>B. </a:t>
                      </a:r>
                      <a:r>
                        <a:rPr lang="en-US" sz="21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b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 giữa quãng là một trong bốn giai đoạn của chạy cự li ngắn (xuất phát, chạy lao sau xuất phát, chạy giữa quãng, chạy về đích); là giai đoạn duy trì tốc độ cao nhất đã đạt được sau khi xuắt phát và chạy lao.</a:t>
                      </a:r>
                    </a:p>
                    <a:p>
                      <a:r>
                        <a:rPr lang="nl-NL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 thế thân người và hoạt động của tay khi chạy giữa quãng: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Thân trên hơi ngả ra trước, đầu thẳng. mắt nhìn phía trước.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37761" y="2400300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3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sz="quarter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11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2105920"/>
              </p:ext>
            </p:extLst>
          </p:nvPr>
        </p:nvGraphicFramePr>
        <p:xfrm>
          <a:off x="177256" y="1452234"/>
          <a:ext cx="8818825" cy="397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xmlns="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xmlns="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0388792"/>
                  </a:ext>
                </a:extLst>
              </a:tr>
              <a:tr h="3634264">
                <a:tc>
                  <a:txBody>
                    <a:bodyPr/>
                    <a:lstStyle/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Hai tay luân phiên chuyển động: Chếch vào trong khi ra trước, chếch ra ngoài khi ra sau.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Luân phiên hoạt động của chân trong mỗi bước chạy: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trước, tích cực đưa đùi lên trên, ra trước và chạm đắt bằng nửa trước bàn chân.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sau, kết hợp duỗi và đạp mạnh lên mặt đường chạy đề đưa cơ thẻ tiến nhanh vê phía trước.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47558" y="2694214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8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42950"/>
            <a:ext cx="4495800" cy="5358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3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Các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động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tác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bổ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trợ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4549"/>
            <a:ext cx="2209800" cy="147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0" y="1366624"/>
            <a:ext cx="2242782" cy="14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" y="3090507"/>
            <a:ext cx="2895600" cy="207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(H5).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2" y="1366624"/>
            <a:ext cx="2209800" cy="147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914400" y="2909271"/>
            <a:ext cx="1066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071457"/>
            <a:ext cx="2895600" cy="20720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(H6).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962400" y="2890221"/>
            <a:ext cx="10668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3090507"/>
            <a:ext cx="2895600" cy="20720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(H7).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010400" y="2890221"/>
            <a:ext cx="1066800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041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733" y="57149"/>
            <a:ext cx="8997067" cy="5909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742952"/>
            <a:ext cx="860194" cy="76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tored Data 6"/>
          <p:cNvSpPr/>
          <p:nvPr/>
        </p:nvSpPr>
        <p:spPr>
          <a:xfrm rot="10800000">
            <a:off x="590734" y="742950"/>
            <a:ext cx="2071994" cy="762002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37086" y="968575"/>
            <a:ext cx="211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UTM Brewers KT" panose="02040603050506020204" pitchFamily="18" charset="0"/>
              </a:rPr>
              <a:t>LUYỆN TẬP</a:t>
            </a:r>
            <a:endParaRPr lang="en-US" sz="1400" dirty="0">
              <a:solidFill>
                <a:schemeClr val="bg1"/>
              </a:solidFill>
              <a:latin typeface="UTM Brewers KT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4" y="1733550"/>
            <a:ext cx="1886586" cy="1257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31" y="1752068"/>
            <a:ext cx="1886138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068"/>
            <a:ext cx="1905000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4206" y="3299469"/>
            <a:ext cx="2449192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H.8).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34453" y="3105150"/>
            <a:ext cx="589547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0779" y="3299469"/>
            <a:ext cx="2449192" cy="1752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(H.9)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267200" y="3121480"/>
            <a:ext cx="589547" cy="152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7352" y="3299469"/>
            <a:ext cx="2449192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H.10).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467600" y="3105150"/>
            <a:ext cx="589547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33700" y="1179906"/>
            <a:ext cx="32766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ClassizismAntiqua" panose="02040603050506020204" pitchFamily="18" charset="0"/>
              </a:rPr>
              <a:t>1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Luyện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các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bài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bỗ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trợ</a:t>
            </a:r>
            <a:endParaRPr lang="en-US" dirty="0">
              <a:latin typeface="UTM ClassizismAntiqua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9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19150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2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Luyện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k</a:t>
            </a:r>
            <a:r>
              <a:rPr lang="en-US" dirty="0" err="1" smtClean="0">
                <a:latin typeface="UTM ClassizismAntiqua" panose="02040603050506020204" pitchFamily="18" charset="0"/>
              </a:rPr>
              <a:t>ĩ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thuật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chạy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giưa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quãng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4041"/>
            <a:ext cx="2561303" cy="171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3750"/>
            <a:ext cx="2561303" cy="170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112863" y="227923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1484041"/>
            <a:ext cx="4114800" cy="1676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(H.3).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3333750"/>
            <a:ext cx="4114800" cy="17079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(H.11).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09451" y="4149645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39975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ClassizismAntiqua" panose="02040603050506020204" pitchFamily="18" charset="0"/>
              </a:rPr>
              <a:t>3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Bài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bỗ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trợ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phát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triển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thể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lực</a:t>
            </a:r>
            <a:r>
              <a:rPr lang="en-US" dirty="0" smtClean="0">
                <a:latin typeface="UTM ClassizismAntiqua" panose="02040603050506020204" pitchFamily="18" charset="0"/>
              </a:rPr>
              <a:t>: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2513618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7" y="819150"/>
            <a:ext cx="2897269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3011158"/>
            <a:ext cx="2897269" cy="193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1352550"/>
            <a:ext cx="2590800" cy="3596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30m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486150"/>
            <a:ext cx="2566229" cy="148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796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72" y="2419350"/>
            <a:ext cx="8991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1047750"/>
            <a:ext cx="7010400" cy="1143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ý</a:t>
            </a:r>
            <a:endParaRPr lang="en-US" sz="4000" dirty="0">
              <a:solidFill>
                <a:srgbClr val="FF0000"/>
              </a:solidFill>
              <a:effectLst>
                <a:outerShdw blurRad="25400" dist="50800" dir="4800000" sx="102000" sy="102000" algn="ctr" rotWithShape="0">
                  <a:srgbClr val="FFC000">
                    <a:alpha val="96000"/>
                  </a:srgbClr>
                </a:outerShdw>
                <a:reflection stA="95000" endPos="65000" dist="50800" dir="5400000" sy="-100000" algn="bl" rotWithShape="0"/>
              </a:effectLst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0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sz="quarter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17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599482"/>
              </p:ext>
            </p:extLst>
          </p:nvPr>
        </p:nvGraphicFramePr>
        <p:xfrm>
          <a:off x="177256" y="1452234"/>
          <a:ext cx="8818825" cy="365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xmlns="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xmlns="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0388792"/>
                  </a:ext>
                </a:extLst>
              </a:tr>
              <a:tr h="3308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“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643" y="1959428"/>
            <a:ext cx="4085409" cy="3046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48" y="2517866"/>
            <a:ext cx="3562895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900" y="1600200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1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hiện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động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tác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bước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nhỏ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,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nâng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cao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đùi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tại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chỗ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14600" y="228600"/>
            <a:ext cx="4114800" cy="12001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97582"/>
            <a:ext cx="4057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"/>
            <a:ext cx="1121569" cy="9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28900" y="2456952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2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Hãy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nêu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kĩ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thuật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đánh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tay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trong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giữa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quãng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89217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sz="quarter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2</a:t>
            </a:fld>
            <a:endParaRPr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A2B849-84B9-4EAF-BB44-50EA72094083}"/>
              </a:ext>
            </a:extLst>
          </p:cNvPr>
          <p:cNvSpPr/>
          <p:nvPr/>
        </p:nvSpPr>
        <p:spPr>
          <a:xfrm>
            <a:off x="579907" y="642925"/>
            <a:ext cx="798418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/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7,8: CHẠY NGẮN</a:t>
            </a:r>
          </a:p>
          <a:p>
            <a:pPr marL="257175" indent="-257175" algn="ctr"/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C7BB17-C1DF-4E1F-8BB7-D454F72E01D7}"/>
              </a:ext>
            </a:extLst>
          </p:cNvPr>
          <p:cNvSpPr/>
          <p:nvPr/>
        </p:nvSpPr>
        <p:spPr>
          <a:xfrm>
            <a:off x="829260" y="1428742"/>
            <a:ext cx="809244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sz="1500" b="1" dirty="0" smtClean="0">
                <a:solidFill>
                  <a:srgbClr val="002060"/>
                </a:solidFill>
              </a:rPr>
              <a:t>I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MỤC TIÊU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3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57175" indent="-257175" algn="just"/>
            <a:endParaRPr lang="vi-VN" sz="21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047750"/>
            <a:ext cx="632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  <a:latin typeface="UTM Brewers KT" panose="02040603050506020204" pitchFamily="18" charset="0"/>
              </a:rPr>
              <a:t>MỤC TIÊU, YÊU CẦU CẦN ĐẠT:</a:t>
            </a:r>
            <a:endParaRPr lang="en-US" sz="2200" b="1" dirty="0">
              <a:solidFill>
                <a:schemeClr val="bg1">
                  <a:lumMod val="95000"/>
                </a:schemeClr>
              </a:solidFill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038350"/>
            <a:ext cx="88392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4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886700" cy="507206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HÌNH THÀNH KIẾN THỨC MỚI</a:t>
            </a:r>
            <a: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</a:br>
            <a:endParaRPr lang="en-US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0150"/>
            <a:ext cx="8382000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33475" y="36433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Khởi  động các khớp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9391"/>
            <a:ext cx="4572000" cy="43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740569"/>
            <a:ext cx="46577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0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796" name="文本框 55"/>
          <p:cNvSpPr txBox="1">
            <a:spLocks noChangeArrowheads="1"/>
          </p:cNvSpPr>
          <p:nvPr/>
        </p:nvSpPr>
        <p:spPr bwMode="auto">
          <a:xfrm>
            <a:off x="2387600" y="179785"/>
            <a:ext cx="390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a. Động tác bước nhỏ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767953"/>
            <a:ext cx="4773612" cy="43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757238"/>
            <a:ext cx="43703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5844" name="文本框 55"/>
          <p:cNvSpPr txBox="1">
            <a:spLocks noChangeArrowheads="1"/>
          </p:cNvSpPr>
          <p:nvPr/>
        </p:nvSpPr>
        <p:spPr bwMode="auto">
          <a:xfrm>
            <a:off x="2082800" y="179785"/>
            <a:ext cx="451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b. Động tác nâng cao đùi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224" y="178114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17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2860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60m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80m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22860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/>
          <p:nvPr/>
        </p:nvSpPr>
        <p:spPr>
          <a:xfrm>
            <a:off x="38100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.VnBodoni" panose="020B7200000000000000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21895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100m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121895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/>
          <p:nvPr/>
        </p:nvSpPr>
        <p:spPr>
          <a:xfrm>
            <a:off x="137135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2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31715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200m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31715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/>
          <p:nvPr/>
        </p:nvSpPr>
        <p:spPr>
          <a:xfrm>
            <a:off x="246955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3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5929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400m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325929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/>
          <p:nvPr/>
        </p:nvSpPr>
        <p:spPr>
          <a:xfrm>
            <a:off x="341169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4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1775252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5300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92343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492343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Oval 33"/>
          <p:cNvSpPr/>
          <p:nvPr/>
        </p:nvSpPr>
        <p:spPr>
          <a:xfrm>
            <a:off x="507583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.VnBodoni" panose="020B7200000000000000" pitchFamily="34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91378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gray">
          <a:xfrm>
            <a:off x="591378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Oval 36"/>
          <p:cNvSpPr/>
          <p:nvPr/>
        </p:nvSpPr>
        <p:spPr>
          <a:xfrm>
            <a:off x="606618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2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701198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iữa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701198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Oval 39"/>
          <p:cNvSpPr/>
          <p:nvPr/>
        </p:nvSpPr>
        <p:spPr>
          <a:xfrm>
            <a:off x="716438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3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795412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alt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gray">
          <a:xfrm>
            <a:off x="795412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" name="Oval 42"/>
          <p:cNvSpPr/>
          <p:nvPr/>
        </p:nvSpPr>
        <p:spPr>
          <a:xfrm>
            <a:off x="810652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4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200" y="7429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UTM Caviar" panose="02040603050506020204" pitchFamily="18" charset="0"/>
              </a:rPr>
              <a:t>1</a:t>
            </a:r>
            <a:r>
              <a:rPr lang="en-US" sz="2400" dirty="0" smtClean="0">
                <a:latin typeface="UTM Caviar" panose="02040603050506020204" pitchFamily="18" charset="0"/>
              </a:rPr>
              <a:t>. </a:t>
            </a:r>
            <a:r>
              <a:rPr lang="en-US" sz="2400" dirty="0" err="1" smtClean="0">
                <a:latin typeface="UTM Caviar" panose="02040603050506020204" pitchFamily="18" charset="0"/>
              </a:rPr>
              <a:t>Kĩ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thuật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chạy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cự</a:t>
            </a:r>
            <a:r>
              <a:rPr lang="en-US" sz="2400" dirty="0" smtClean="0">
                <a:latin typeface="UTM Caviar" panose="02040603050506020204" pitchFamily="18" charset="0"/>
              </a:rPr>
              <a:t> li </a:t>
            </a:r>
            <a:r>
              <a:rPr lang="en-US" sz="2400" dirty="0" err="1" smtClean="0">
                <a:latin typeface="UTM Caviar" panose="02040603050506020204" pitchFamily="18" charset="0"/>
              </a:rPr>
              <a:t>ngắn</a:t>
            </a:r>
            <a:endParaRPr lang="en-US" sz="2400" dirty="0"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0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Kĩ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thuật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chạy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giữa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3151"/>
            <a:ext cx="4161503" cy="27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8097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(H3).</a:t>
            </a:r>
          </a:p>
          <a:p>
            <a:pPr algn="just"/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24150"/>
            <a:ext cx="4008972" cy="240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5735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Kĩ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thuật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chạy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giữa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870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285</TotalTime>
  <Words>1154</Words>
  <Application>Microsoft Office PowerPoint</Application>
  <PresentationFormat>On-screen Show (16:9)</PresentationFormat>
  <Paragraphs>151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Slide 1</vt:lpstr>
      <vt:lpstr>Slide 2</vt:lpstr>
      <vt:lpstr>Slide 3</vt:lpstr>
      <vt:lpstr>B. HOẠT ĐỘNG HÌNH THÀNH KIẾN THỨC MỚI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THCS NGUYỄN HUỆ</dc:title>
  <dc:creator>LUONG TUNG NGUYEN</dc:creator>
  <cp:lastModifiedBy>luchieu</cp:lastModifiedBy>
  <cp:revision>39</cp:revision>
  <dcterms:created xsi:type="dcterms:W3CDTF">2021-09-09T21:59:05Z</dcterms:created>
  <dcterms:modified xsi:type="dcterms:W3CDTF">2024-03-13T10:02:49Z</dcterms:modified>
</cp:coreProperties>
</file>