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16.fntdata" ContentType="application/x-fontdata"/>
  <Override PartName="/ppt/fonts/font17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3" r:id="rId3"/>
    <p:sldMasterId id="2147483676" r:id="rId4"/>
  </p:sldMasterIdLst>
  <p:notesMasterIdLst>
    <p:notesMasterId r:id="rId6"/>
  </p:notesMasterIdLst>
  <p:sldIdLst>
    <p:sldId id="280" r:id="rId5"/>
    <p:sldId id="271" r:id="rId7"/>
    <p:sldId id="287" r:id="rId8"/>
    <p:sldId id="276" r:id="rId9"/>
    <p:sldId id="286" r:id="rId10"/>
    <p:sldId id="289" r:id="rId11"/>
    <p:sldId id="290" r:id="rId12"/>
    <p:sldId id="279" r:id="rId13"/>
    <p:sldId id="292" r:id="rId14"/>
    <p:sldId id="324" r:id="rId15"/>
    <p:sldId id="298" r:id="rId16"/>
    <p:sldId id="295" r:id="rId17"/>
    <p:sldId id="300" r:id="rId18"/>
    <p:sldId id="299" r:id="rId19"/>
    <p:sldId id="305" r:id="rId20"/>
    <p:sldId id="304" r:id="rId21"/>
    <p:sldId id="306" r:id="rId22"/>
    <p:sldId id="303" r:id="rId23"/>
    <p:sldId id="308" r:id="rId24"/>
    <p:sldId id="315" r:id="rId25"/>
    <p:sldId id="316" r:id="rId26"/>
    <p:sldId id="317" r:id="rId27"/>
    <p:sldId id="309" r:id="rId28"/>
    <p:sldId id="307" r:id="rId29"/>
    <p:sldId id="311" r:id="rId30"/>
    <p:sldId id="310" r:id="rId31"/>
    <p:sldId id="318" r:id="rId32"/>
    <p:sldId id="312" r:id="rId33"/>
  </p:sldIdLst>
  <p:sldSz cx="9144000" cy="5143500" type="screen16x9"/>
  <p:notesSz cx="6858000" cy="9144000"/>
  <p:embeddedFontLst>
    <p:embeddedFont>
      <p:font typeface="SimSun" panose="02010600030101010101" pitchFamily="2" charset="-122"/>
      <p:regular r:id="rId37"/>
    </p:embeddedFont>
    <p:embeddedFont>
      <p:font typeface="等线" panose="02010600030101010101" charset="-122"/>
      <p:regular r:id="rId38"/>
    </p:embeddedFont>
    <p:embeddedFont>
      <p:font typeface="Microsoft YaHei" panose="020B0503020204020204" charset="-122"/>
      <p:regular r:id="rId39"/>
    </p:embeddedFont>
    <p:embeddedFont>
      <p:font typeface="Calibri" panose="020F0502020204030204"/>
      <p:regular r:id="rId40"/>
      <p:bold r:id="rId41"/>
      <p:italic r:id="rId42"/>
      <p:boldItalic r:id="rId43"/>
    </p:embeddedFont>
    <p:embeddedFont>
      <p:font typeface="Calibri Light" panose="020F0302020204030204" pitchFamily="34" charset="0"/>
      <p:regular r:id="rId44"/>
      <p:italic r:id="rId45"/>
    </p:embeddedFont>
    <p:embeddedFont>
      <p:font typeface="VNI-Times" pitchFamily="2" charset="0"/>
      <p:regular r:id="rId46"/>
      <p:bold r:id="rId47"/>
      <p:italic r:id="rId48"/>
    </p:embeddedFont>
    <p:embeddedFont>
      <p:font typeface="Open Sans" panose="020B0606030504020204" pitchFamily="34" charset="0"/>
      <p:regular r:id="rId49"/>
      <p:bold r:id="rId50"/>
      <p:italic r:id="rId51"/>
      <p:boldItalic r:id="rId52"/>
    </p:embeddedFont>
    <p:embeddedFont>
      <p:font typeface="等线 Light" panose="02010600030101010101" charset="-122"/>
      <p:regular r:id="rId53"/>
    </p:embeddedFont>
  </p:embeddedFont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FFAB"/>
    <a:srgbClr val="FFAFAF"/>
    <a:srgbClr val="FF33CC"/>
    <a:srgbClr val="DD6236"/>
    <a:srgbClr val="4F1105"/>
    <a:srgbClr val="FFA7D3"/>
    <a:srgbClr val="FFFF8B"/>
    <a:srgbClr val="B7471F"/>
    <a:srgbClr val="F8B9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738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3" Type="http://schemas.openxmlformats.org/officeDocument/2006/relationships/font" Target="fonts/font17.fntdata"/><Relationship Id="rId52" Type="http://schemas.openxmlformats.org/officeDocument/2006/relationships/font" Target="fonts/font16.fntdata"/><Relationship Id="rId51" Type="http://schemas.openxmlformats.org/officeDocument/2006/relationships/font" Target="fonts/font15.fntdata"/><Relationship Id="rId50" Type="http://schemas.openxmlformats.org/officeDocument/2006/relationships/font" Target="fonts/font14.fntdata"/><Relationship Id="rId5" Type="http://schemas.openxmlformats.org/officeDocument/2006/relationships/slide" Target="slides/slide1.xml"/><Relationship Id="rId49" Type="http://schemas.openxmlformats.org/officeDocument/2006/relationships/font" Target="fonts/font13.fntdata"/><Relationship Id="rId48" Type="http://schemas.openxmlformats.org/officeDocument/2006/relationships/font" Target="fonts/font12.fntdata"/><Relationship Id="rId47" Type="http://schemas.openxmlformats.org/officeDocument/2006/relationships/font" Target="fonts/font11.fntdata"/><Relationship Id="rId46" Type="http://schemas.openxmlformats.org/officeDocument/2006/relationships/font" Target="fonts/font10.fntdata"/><Relationship Id="rId45" Type="http://schemas.openxmlformats.org/officeDocument/2006/relationships/font" Target="fonts/font9.fntdata"/><Relationship Id="rId44" Type="http://schemas.openxmlformats.org/officeDocument/2006/relationships/font" Target="fonts/font8.fntdata"/><Relationship Id="rId43" Type="http://schemas.openxmlformats.org/officeDocument/2006/relationships/font" Target="fonts/font7.fntdata"/><Relationship Id="rId42" Type="http://schemas.openxmlformats.org/officeDocument/2006/relationships/font" Target="fonts/font6.fntdata"/><Relationship Id="rId41" Type="http://schemas.openxmlformats.org/officeDocument/2006/relationships/font" Target="fonts/font5.fntdata"/><Relationship Id="rId40" Type="http://schemas.openxmlformats.org/officeDocument/2006/relationships/font" Target="fonts/font4.fntdata"/><Relationship Id="rId4" Type="http://schemas.openxmlformats.org/officeDocument/2006/relationships/slideMaster" Target="slideMasters/slideMaster3.xml"/><Relationship Id="rId39" Type="http://schemas.openxmlformats.org/officeDocument/2006/relationships/font" Target="fonts/font3.fntdata"/><Relationship Id="rId38" Type="http://schemas.openxmlformats.org/officeDocument/2006/relationships/font" Target="fonts/font2.fntdata"/><Relationship Id="rId37" Type="http://schemas.openxmlformats.org/officeDocument/2006/relationships/font" Target="fonts/font1.fntdata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8B9ED-4FA8-457A-8C95-9715E766FC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60432-858A-4F24-8214-B61DB53ED13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3941957-7EFC-4003-ADA7-BA44853D4BA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 userDrawn="1"/>
        </p:nvSpPr>
        <p:spPr>
          <a:xfrm>
            <a:off x="2145445" y="371475"/>
            <a:ext cx="388205" cy="388205"/>
          </a:xfrm>
          <a:prstGeom prst="ellipse">
            <a:avLst/>
          </a:prstGeom>
          <a:solidFill>
            <a:srgbClr val="FAD19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 userDrawn="1"/>
        </p:nvSpPr>
        <p:spPr>
          <a:xfrm>
            <a:off x="2420602" y="167908"/>
            <a:ext cx="466725" cy="466725"/>
          </a:xfrm>
          <a:prstGeom prst="ellipse">
            <a:avLst/>
          </a:prstGeom>
          <a:solidFill>
            <a:srgbClr val="AFCFBD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/>
        </p:nvSpPr>
        <p:spPr>
          <a:xfrm>
            <a:off x="3697004" y="220235"/>
            <a:ext cx="302480" cy="302480"/>
          </a:xfrm>
          <a:prstGeom prst="ellipse">
            <a:avLst/>
          </a:prstGeom>
          <a:solidFill>
            <a:srgbClr val="FAD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/>
        </p:nvSpPr>
        <p:spPr>
          <a:xfrm>
            <a:off x="5280239" y="371475"/>
            <a:ext cx="219076" cy="219076"/>
          </a:xfrm>
          <a:prstGeom prst="ellipse">
            <a:avLst/>
          </a:prstGeom>
          <a:solidFill>
            <a:srgbClr val="AFC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/>
        </p:nvSpPr>
        <p:spPr>
          <a:xfrm>
            <a:off x="2737568" y="481014"/>
            <a:ext cx="236964" cy="236964"/>
          </a:xfrm>
          <a:prstGeom prst="ellipse">
            <a:avLst/>
          </a:prstGeom>
          <a:solidFill>
            <a:srgbClr val="D2B29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5006195" y="358346"/>
            <a:ext cx="388205" cy="388205"/>
          </a:xfrm>
          <a:prstGeom prst="ellipse">
            <a:avLst/>
          </a:prstGeom>
          <a:solidFill>
            <a:srgbClr val="CCE1D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 userDrawn="1"/>
        </p:nvSpPr>
        <p:spPr>
          <a:xfrm>
            <a:off x="813321" y="522715"/>
            <a:ext cx="223836" cy="223836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8184295" y="329772"/>
            <a:ext cx="388205" cy="388205"/>
          </a:xfrm>
          <a:prstGeom prst="ellipse">
            <a:avLst/>
          </a:prstGeom>
          <a:solidFill>
            <a:srgbClr val="FAD1D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 userDrawn="1"/>
        </p:nvSpPr>
        <p:spPr>
          <a:xfrm>
            <a:off x="6472030" y="358346"/>
            <a:ext cx="164370" cy="164370"/>
          </a:xfrm>
          <a:prstGeom prst="ellipse">
            <a:avLst/>
          </a:prstGeom>
          <a:solidFill>
            <a:srgbClr val="FAD194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 userDrawn="1"/>
        </p:nvSpPr>
        <p:spPr>
          <a:xfrm>
            <a:off x="6634601" y="310141"/>
            <a:ext cx="122667" cy="122667"/>
          </a:xfrm>
          <a:prstGeom prst="ellipse">
            <a:avLst/>
          </a:prstGeom>
          <a:solidFill>
            <a:srgbClr val="FCC6B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 userDrawn="1"/>
        </p:nvSpPr>
        <p:spPr>
          <a:xfrm>
            <a:off x="6624430" y="510746"/>
            <a:ext cx="164370" cy="164370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>
            <a:off x="4170861" y="912731"/>
            <a:ext cx="401139" cy="401139"/>
          </a:xfrm>
          <a:prstGeom prst="ellipse">
            <a:avLst/>
          </a:prstGeom>
          <a:solidFill>
            <a:srgbClr val="FCC6B7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1" b="10439"/>
          <a:stretch>
            <a:fillRect/>
          </a:stretch>
        </p:blipFill>
        <p:spPr>
          <a:xfrm>
            <a:off x="0" y="2486025"/>
            <a:ext cx="9144000" cy="2657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522000" y="295804"/>
            <a:ext cx="8100000" cy="594000"/>
          </a:xfrm>
        </p:spPr>
        <p:txBody>
          <a:bodyPr lIns="0" tIns="0" rIns="0" bIns="0"/>
          <a:lstStyle>
            <a:lvl1pPr algn="l" fontAlgn="base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pull/>
      </p:transition>
    </mc:Choice>
    <mc:Fallback>
      <p:transition spd="slow" advTm="3000">
        <p:pull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pull/>
      </p:transition>
    </mc:Choice>
    <mc:Fallback>
      <p:transition spd="slow" advTm="3000">
        <p:pull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pull/>
      </p:transition>
    </mc:Choice>
    <mc:Fallback>
      <p:transition spd="slow" advTm="3000">
        <p:pull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pull/>
      </p:transition>
    </mc:Choice>
    <mc:Fallback>
      <p:transition spd="slow" advTm="3000">
        <p:pull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pull/>
      </p:transition>
    </mc:Choice>
    <mc:Fallback>
      <p:transition spd="slow" advTm="3000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pull/>
      </p:transition>
    </mc:Choice>
    <mc:Fallback>
      <p:transition spd="slow" advTm="3000">
        <p:pull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pull/>
      </p:transition>
    </mc:Choice>
    <mc:Fallback>
      <p:transition spd="slow" advTm="3000">
        <p:pull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pull/>
      </p:transition>
    </mc:Choice>
    <mc:Fallback>
      <p:transition spd="slow" advTm="3000">
        <p:pull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pull/>
      </p:transition>
    </mc:Choice>
    <mc:Fallback>
      <p:transition spd="slow" advTm="3000">
        <p:pull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pull/>
      </p:transition>
    </mc:Choice>
    <mc:Fallback>
      <p:transition spd="slow" advTm="3000">
        <p:pull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pull/>
      </p:transition>
    </mc:Choice>
    <mc:Fallback>
      <p:transition spd="slow" advTm="3000">
        <p:pull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67" y="136379"/>
            <a:ext cx="785234" cy="466101"/>
          </a:xfrm>
          <a:prstGeom prst="rect">
            <a:avLst/>
          </a:prstGeom>
        </p:spPr>
      </p:pic>
      <p:cxnSp>
        <p:nvCxnSpPr>
          <p:cNvPr id="3" name="直接连接符 2"/>
          <p:cNvCxnSpPr/>
          <p:nvPr userDrawn="1"/>
        </p:nvCxnSpPr>
        <p:spPr>
          <a:xfrm>
            <a:off x="812800" y="589780"/>
            <a:ext cx="798830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 userDrawn="1"/>
        </p:nvSpPr>
        <p:spPr>
          <a:xfrm>
            <a:off x="1181101" y="136379"/>
            <a:ext cx="2749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35745"/>
                </a:solidFill>
                <a:effectLst/>
                <a:uLnTx/>
                <a:uFillTx/>
                <a:latin typeface="等线" panose="02010600030101010101" charset="-122"/>
                <a:ea typeface="Microsoft YaHei" panose="020B0503020204020204" charset="-122"/>
                <a:cs typeface="+mn-cs"/>
              </a:rPr>
              <a:t>单击此处添加文字标题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135745"/>
              </a:solidFill>
              <a:effectLst/>
              <a:uLnTx/>
              <a:uFillTx/>
              <a:latin typeface="等线" panose="02010600030101010101" charset="-122"/>
              <a:ea typeface="Microsoft YaHei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pull/>
      </p:transition>
    </mc:Choice>
    <mc:Fallback>
      <p:transition spd="slow" advTm="3000">
        <p:pull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8CF31-13B8-4E81-9D34-32A9F7E6432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14136-F3D7-464C-A08C-2DDBC7B0F5F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5B67A-5BE7-48B3-91FB-F19FC5E22C2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B2F16-49C9-4E23-94A5-4CFF0AC1802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A8026-5E8E-46EE-BAC3-E7C8C8ACF98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9D839-6A18-4526-896B-EC0B4EE5E5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B68E2-30B6-47F8-B894-9EA1CAE657D8}" type="datetimeFigureOut">
              <a:rPr lang="en-US" smtClean="0"/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4F6B9-582A-4B30-A08D-A1DA5713FD6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6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8819C-747A-4EA3-B9FD-D1DB5ADBF919}" type="datetimeFigureOut">
              <a:rPr lang="en-US" smtClean="0"/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78862-76DF-432C-B25D-DF4CCA7583C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7E32D-5887-4B4F-B381-F0C4F45A34D3}" type="datetimeFigureOut">
              <a:rPr lang="en-US" smtClean="0"/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EAA84-33A2-437D-A933-10795703EA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1FC34-71A7-401C-AA2C-2949B5060FD6}" type="datetimeFigureOut">
              <a:rPr lang="en-US" smtClean="0"/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D7FFB-3385-4AF9-A8FA-65A6D2748D5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9F8D3-A415-453D-ADF6-29DEC372201D}" type="datetimeFigureOut">
              <a:rPr lang="en-US" smtClean="0"/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88BF0-AAD8-4C40-BB7F-1CF0FA8039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3E70B-300A-47C0-ADAE-98F31825B0BF}" type="datetimeFigureOut">
              <a:rPr lang="en-US" smtClean="0"/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C2CF7-2DB3-4320-8782-77852332481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36774-C411-4509-8B4A-54031309582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556B4-85B6-4780-8D86-B7D4B6EBC0E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91EBC-384B-4CA7-9F32-769C3F4951E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93D35-D5D8-49E2-9299-78AEC8CBB63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2.jpeg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33D16-1A11-400B-A8CC-34FD56FEFD5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6AAB8-B394-4FEB-BF69-4B9302AFD4B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mc:AlternateContent xmlns:mc="http://schemas.openxmlformats.org/markup-compatibility/2006">
    <mc:Choice xmlns:p14="http://schemas.microsoft.com/office/powerpoint/2010/main" Requires="p14">
      <p:transition spd="slow" p14:dur="1500" advTm="3000">
        <p:pull/>
      </p:transition>
    </mc:Choice>
    <mc:Fallback>
      <p:transition spd="slow" advTm="3000">
        <p:pull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  <a:p>
            <a:pPr lvl="4"/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514350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2312B973-55CD-4A10-8409-83FFCE85D29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514350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514350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4E8DD0EF-5E3A-4F2F-B372-083EE6DCA15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5pPr>
      <a:lvl6pPr marL="3429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6pPr>
      <a:lvl7pPr marL="685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7pPr>
      <a:lvl8pPr marL="10287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8pPr>
      <a:lvl9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28905" indent="-128905" algn="l" defTabSz="514350" rtl="0" eaLnBrk="0" fontAlgn="base" hangingPunct="0">
        <a:lnSpc>
          <a:spcPct val="90000"/>
        </a:lnSpc>
        <a:spcBef>
          <a:spcPts val="565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905" algn="l" defTabSz="514350" rtl="0" eaLnBrk="0" fontAlgn="base" hangingPunct="0">
        <a:lnSpc>
          <a:spcPct val="90000"/>
        </a:lnSpc>
        <a:spcBef>
          <a:spcPts val="28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905" algn="l" defTabSz="514350" rtl="0" eaLnBrk="0" fontAlgn="base" hangingPunct="0">
        <a:lnSpc>
          <a:spcPct val="90000"/>
        </a:lnSpc>
        <a:spcBef>
          <a:spcPts val="280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905" algn="l" defTabSz="514350" rtl="0" eaLnBrk="0" fontAlgn="base" hangingPunct="0">
        <a:lnSpc>
          <a:spcPct val="90000"/>
        </a:lnSpc>
        <a:spcBef>
          <a:spcPts val="280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905" algn="l" defTabSz="514350" rtl="0" eaLnBrk="0" fontAlgn="base" hangingPunct="0">
        <a:lnSpc>
          <a:spcPct val="90000"/>
        </a:lnSpc>
        <a:spcBef>
          <a:spcPts val="280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14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image" Target="../media/image16.jpeg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tags" Target="../tags/tag5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5.xml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3.xml"/><Relationship Id="rId1" Type="http://schemas.openxmlformats.org/officeDocument/2006/relationships/image" Target="../media/image26.GIF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tags" Target="../tags/tag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7.png"/><Relationship Id="rId1" Type="http://schemas.openxmlformats.org/officeDocument/2006/relationships/tags" Target="../tags/tag13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tags" Target="../tags/tag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6765234" y="3383082"/>
            <a:ext cx="2377113" cy="182612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5234" y="-132345"/>
            <a:ext cx="2441382" cy="199165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86181" y="2798675"/>
            <a:ext cx="1953416" cy="242713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82822">
            <a:off x="-185358" y="-10657"/>
            <a:ext cx="2696494" cy="1748277"/>
          </a:xfrm>
          <a:prstGeom prst="rect">
            <a:avLst/>
          </a:prstGeom>
        </p:spPr>
      </p:pic>
      <p:sp>
        <p:nvSpPr>
          <p:cNvPr id="19" name="文本框 343"/>
          <p:cNvSpPr txBox="1"/>
          <p:nvPr/>
        </p:nvSpPr>
        <p:spPr>
          <a:xfrm>
            <a:off x="873471" y="1744710"/>
            <a:ext cx="7269042" cy="55387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342900"/>
            <a:r>
              <a:rPr lang="en-US" altLang="zh-CN" sz="3000" b="1" dirty="0">
                <a:solidFill>
                  <a:srgbClr val="0033CC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CHỦ ĐỀ 1. MÁY TÍNH VÀ CỘNG ĐỒNG</a:t>
            </a:r>
            <a:endParaRPr lang="zh-CN" altLang="en-US" sz="3000" b="1" dirty="0">
              <a:solidFill>
                <a:srgbClr val="0033CC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6" name="组合 349"/>
          <p:cNvGrpSpPr/>
          <p:nvPr/>
        </p:nvGrpSpPr>
        <p:grpSpPr>
          <a:xfrm>
            <a:off x="3037071" y="822550"/>
            <a:ext cx="2941832" cy="797331"/>
            <a:chOff x="4128843" y="748108"/>
            <a:chExt cx="3923351" cy="1063354"/>
          </a:xfrm>
        </p:grpSpPr>
        <p:sp>
          <p:nvSpPr>
            <p:cNvPr id="17" name="文本框 344"/>
            <p:cNvSpPr txBox="1"/>
            <p:nvPr/>
          </p:nvSpPr>
          <p:spPr>
            <a:xfrm>
              <a:off x="4128843" y="748108"/>
              <a:ext cx="3923351" cy="104651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500" dirty="0">
                  <a:ln w="63500">
                    <a:solidFill>
                      <a:srgbClr val="FFFFFF"/>
                    </a:solidFill>
                  </a:ln>
                  <a:solidFill>
                    <a:srgbClr val="FF0000"/>
                  </a:solidFill>
                  <a:effectLst>
                    <a:outerShdw blurRad="127000" dist="38100" dir="2700000" algn="tl" rotWithShape="0">
                      <a:prstClr val="black">
                        <a:alpha val="47000"/>
                      </a:prstClr>
                    </a:outerShdw>
                  </a:effectLst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TIN HỌC 6</a:t>
              </a:r>
              <a:endParaRPr lang="zh-CN" altLang="en-US" sz="4500" dirty="0">
                <a:ln w="63500"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8" name="文本框 342"/>
            <p:cNvSpPr txBox="1"/>
            <p:nvPr/>
          </p:nvSpPr>
          <p:spPr>
            <a:xfrm>
              <a:off x="4128843" y="764951"/>
              <a:ext cx="3923351" cy="104651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500" dirty="0">
                  <a:solidFill>
                    <a:srgbClr val="FF00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TIN HỌC 6</a:t>
              </a:r>
              <a:endParaRPr lang="zh-CN" altLang="en-US" sz="4500" dirty="0">
                <a:solidFill>
                  <a:srgbClr val="FF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445343" y="2564417"/>
            <a:ext cx="65777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US" sz="3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46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0" presetID="2" presetClass="entr" presetSubtype="6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1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2" fill="hold" nodeType="withEffect" p14:presetBounceEnd="4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16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1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46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2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2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0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77696" y="188945"/>
            <a:ext cx="2543400" cy="933992"/>
          </a:xfrm>
        </p:spPr>
        <p:txBody>
          <a:bodyPr wrap="square" lIns="0" tIns="0" rIns="0" bIns="0" anchor="b">
            <a:normAutofit/>
          </a:bodyPr>
          <a:lstStyle/>
          <a:p>
            <a:pPr algn="l"/>
            <a:r>
              <a:rPr lang="en-US" spc="0" dirty="0">
                <a:latin typeface="+mj-lt"/>
              </a:rPr>
              <a:t>BÀI 1: THÔNG TIN VÀ DỮ LIỆU</a:t>
            </a:r>
            <a:endParaRPr lang="en-US" spc="0" dirty="0">
              <a:latin typeface="+mj-lt"/>
            </a:endParaRPr>
          </a:p>
        </p:txBody>
      </p:sp>
      <p:pic>
        <p:nvPicPr>
          <p:cNvPr id="33" name="图片 3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t="2326" b="2326"/>
          <a:stretch>
            <a:fillRect/>
          </a:stretch>
        </p:blipFill>
        <p:spPr>
          <a:xfrm flipH="1">
            <a:off x="1" y="0"/>
            <a:ext cx="5394484" cy="5143500"/>
          </a:xfrm>
          <a:custGeom>
            <a:avLst/>
            <a:gdLst>
              <a:gd name="connsiteX0" fmla="*/ 7192645 w 7192645"/>
              <a:gd name="connsiteY0" fmla="*/ 0 h 6858000"/>
              <a:gd name="connsiteX1" fmla="*/ 0 w 7192645"/>
              <a:gd name="connsiteY1" fmla="*/ 0 h 6858000"/>
              <a:gd name="connsiteX2" fmla="*/ 0 w 7192645"/>
              <a:gd name="connsiteY2" fmla="*/ 2714625 h 6858000"/>
              <a:gd name="connsiteX3" fmla="*/ 715645 w 7192645"/>
              <a:gd name="connsiteY3" fmla="*/ 3430270 h 6858000"/>
              <a:gd name="connsiteX4" fmla="*/ 0 w 7192645"/>
              <a:gd name="connsiteY4" fmla="*/ 4145915 h 6858000"/>
              <a:gd name="connsiteX5" fmla="*/ 0 w 7192645"/>
              <a:gd name="connsiteY5" fmla="*/ 6858000 h 6858000"/>
              <a:gd name="connsiteX6" fmla="*/ 7192645 w 719264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92645" h="6858000">
                <a:moveTo>
                  <a:pt x="7192645" y="0"/>
                </a:moveTo>
                <a:lnTo>
                  <a:pt x="0" y="0"/>
                </a:lnTo>
                <a:lnTo>
                  <a:pt x="0" y="2714625"/>
                </a:lnTo>
                <a:lnTo>
                  <a:pt x="715645" y="3430270"/>
                </a:lnTo>
                <a:lnTo>
                  <a:pt x="0" y="4145915"/>
                </a:lnTo>
                <a:lnTo>
                  <a:pt x="0" y="6858000"/>
                </a:lnTo>
                <a:lnTo>
                  <a:pt x="7192645" y="6858000"/>
                </a:lnTo>
                <a:close/>
              </a:path>
            </a:pathLst>
          </a:custGeom>
          <a:ln w="3175">
            <a:solidFill>
              <a:schemeClr val="tx1">
                <a:lumMod val="40000"/>
                <a:lumOff val="60000"/>
                <a:alpha val="20000"/>
              </a:schemeClr>
            </a:solidFill>
          </a:ln>
        </p:spPr>
      </p:pic>
      <p:sp>
        <p:nvSpPr>
          <p:cNvPr id="4" name="矩形 3"/>
          <p:cNvSpPr/>
          <p:nvPr>
            <p:custDataLst>
              <p:tags r:id="rId4"/>
            </p:custDataLst>
          </p:nvPr>
        </p:nvSpPr>
        <p:spPr>
          <a:xfrm>
            <a:off x="6086514" y="1195174"/>
            <a:ext cx="2545002" cy="304514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1. Thông tin và dữ liệu:</a:t>
            </a:r>
            <a:endParaRPr lang="en-US" sz="105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/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Screenshot_4"/>
          <p:cNvPicPr/>
          <p:nvPr/>
        </p:nvPicPr>
        <p:blipFill rotWithShape="1">
          <a:blip r:embed="rId1"/>
          <a:srcRect b="35506"/>
          <a:stretch>
            <a:fillRect/>
          </a:stretch>
        </p:blipFill>
        <p:spPr bwMode="auto">
          <a:xfrm>
            <a:off x="2883878" y="1590385"/>
            <a:ext cx="6330460" cy="304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889280" y="1868992"/>
            <a:ext cx="1994598" cy="1517301"/>
            <a:chOff x="366766" y="2210636"/>
            <a:chExt cx="1994598" cy="1517301"/>
          </a:xfrm>
        </p:grpSpPr>
        <p:sp>
          <p:nvSpPr>
            <p:cNvPr id="10" name="16-Point Star 9"/>
            <p:cNvSpPr/>
            <p:nvPr/>
          </p:nvSpPr>
          <p:spPr>
            <a:xfrm>
              <a:off x="366766" y="2210636"/>
              <a:ext cx="1994598" cy="1517301"/>
            </a:xfrm>
            <a:prstGeom prst="star16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72528" y="2210636"/>
              <a:ext cx="1383074" cy="1446550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8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  <a:endParaRPr lang="en-US" sz="8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DD623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>
            <a:off x="4231070" y="3111337"/>
            <a:ext cx="341644" cy="56270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999244" y="3195377"/>
            <a:ext cx="1014883" cy="47866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421937" y="4131299"/>
            <a:ext cx="322394" cy="14579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/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marL="514350" indent="-514350" algn="l">
              <a:buAutoNum type="arabicPeriod"/>
            </a:pP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1" y="1452476"/>
            <a:ext cx="8372068" cy="3370218"/>
          </a:xfrm>
          <a:prstGeom prst="rect">
            <a:avLst/>
          </a:prstGeom>
          <a:solidFill>
            <a:srgbClr val="FFFFAB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2000"/>
              </a:lnSpc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2000"/>
              </a:lnSpc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2000"/>
              </a:lnSpc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2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2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CD,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…. 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/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57200" y="1452476"/>
            <a:ext cx="1696065" cy="1525913"/>
            <a:chOff x="366766" y="2210636"/>
            <a:chExt cx="1994598" cy="1517301"/>
          </a:xfrm>
        </p:grpSpPr>
        <p:sp>
          <p:nvSpPr>
            <p:cNvPr id="6" name="16-Point Star 5"/>
            <p:cNvSpPr/>
            <p:nvPr/>
          </p:nvSpPr>
          <p:spPr>
            <a:xfrm>
              <a:off x="366766" y="2210636"/>
              <a:ext cx="1994598" cy="1517301"/>
            </a:xfrm>
            <a:prstGeom prst="star16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72528" y="2210636"/>
              <a:ext cx="1383074" cy="1446550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8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  <a:endParaRPr lang="en-US" sz="8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DD623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</p:grpSp>
      <p:pic>
        <p:nvPicPr>
          <p:cNvPr id="10" name="Picture 9" descr="Screenshot_4"/>
          <p:cNvPicPr/>
          <p:nvPr/>
        </p:nvPicPr>
        <p:blipFill rotWithShape="1">
          <a:blip r:embed="rId1"/>
          <a:srcRect t="62091"/>
          <a:stretch>
            <a:fillRect/>
          </a:stretch>
        </p:blipFill>
        <p:spPr bwMode="auto">
          <a:xfrm>
            <a:off x="2751992" y="1452476"/>
            <a:ext cx="5680588" cy="212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flipH="1">
            <a:off x="2153264" y="2323971"/>
            <a:ext cx="1132870" cy="88134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871716" y="3205316"/>
            <a:ext cx="2229842" cy="834013"/>
          </a:xfrm>
          <a:prstGeom prst="ellipse">
            <a:avLst/>
          </a:prstGeom>
          <a:solidFill>
            <a:srgbClr val="FFA7D3"/>
          </a:solidFill>
          <a:ln>
            <a:solidFill>
              <a:srgbClr val="4F1105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3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endParaRPr lang="en-US" sz="23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241755" y="2382880"/>
            <a:ext cx="1918298" cy="822436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4477365" y="3394819"/>
            <a:ext cx="2229842" cy="834013"/>
          </a:xfrm>
          <a:prstGeom prst="ellipse">
            <a:avLst/>
          </a:prstGeom>
          <a:solidFill>
            <a:srgbClr val="FFA7D3"/>
          </a:solidFill>
          <a:ln>
            <a:solidFill>
              <a:srgbClr val="4F1105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endParaRPr lang="en-US" sz="23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578028" y="3085475"/>
            <a:ext cx="14258" cy="30934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/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457700" y="1582753"/>
            <a:ext cx="4575974" cy="3475022"/>
            <a:chOff x="2396325" y="1823948"/>
            <a:chExt cx="4461674" cy="2956515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1">
              <a:clrChange>
                <a:clrFrom>
                  <a:srgbClr val="89C4CD"/>
                </a:clrFrom>
                <a:clrTo>
                  <a:srgbClr val="89C4CD">
                    <a:alpha val="0"/>
                  </a:srgbClr>
                </a:clrTo>
              </a:clrChange>
            </a:blip>
            <a:srcRect l="34540" t="30634" r="41809" b="14812"/>
            <a:stretch>
              <a:fillRect/>
            </a:stretch>
          </p:blipFill>
          <p:spPr>
            <a:xfrm rot="16200000">
              <a:off x="3148904" y="1071369"/>
              <a:ext cx="2956515" cy="4461674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2"/>
            <a:srcRect r="2231"/>
            <a:stretch>
              <a:fillRect/>
            </a:stretch>
          </p:blipFill>
          <p:spPr>
            <a:xfrm>
              <a:off x="2679639" y="1952625"/>
              <a:ext cx="3911662" cy="2737495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-122030" y="1397195"/>
            <a:ext cx="619125" cy="769441"/>
            <a:chOff x="228599" y="1592528"/>
            <a:chExt cx="619125" cy="769441"/>
          </a:xfrm>
        </p:grpSpPr>
        <p:sp>
          <p:nvSpPr>
            <p:cNvPr id="9" name="Rectangle 8"/>
            <p:cNvSpPr/>
            <p:nvPr/>
          </p:nvSpPr>
          <p:spPr>
            <a:xfrm flipH="1">
              <a:off x="228599" y="1592528"/>
              <a:ext cx="61912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  <a:endPara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DD623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0188" y="1627474"/>
              <a:ext cx="467536" cy="711177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0" y="2010475"/>
            <a:ext cx="435131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36765" y="2734586"/>
            <a:ext cx="43513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đem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/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-122030" y="1397195"/>
            <a:ext cx="619125" cy="769441"/>
            <a:chOff x="228599" y="1592528"/>
            <a:chExt cx="619125" cy="769441"/>
          </a:xfrm>
        </p:grpSpPr>
        <p:sp>
          <p:nvSpPr>
            <p:cNvPr id="9" name="Rectangle 8"/>
            <p:cNvSpPr/>
            <p:nvPr/>
          </p:nvSpPr>
          <p:spPr>
            <a:xfrm flipH="1">
              <a:off x="228599" y="1592528"/>
              <a:ext cx="61912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  <a:endPara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DD623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0188" y="1627474"/>
              <a:ext cx="467536" cy="711177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771524" y="1612236"/>
            <a:ext cx="7419976" cy="156966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An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chuẩn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sang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nhà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Minh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nhóm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. An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nghe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mẹ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“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trời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sắp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mưa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”.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An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hành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ea typeface="VNI-Times" pitchFamily="2" charset="0"/>
              <a:cs typeface="Arial" panose="020B0604020202020204" pitchFamily="34" charset="0"/>
            </a:endParaRPr>
          </a:p>
          <a:p>
            <a:pPr marL="457200" indent="-457200" algn="just">
              <a:buAutoNum type="arabicPeriod"/>
            </a:pP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khả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năng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   </a:t>
            </a:r>
            <a:endParaRPr lang="en-US" sz="2400" dirty="0">
              <a:effectLst/>
              <a:latin typeface="Arial" panose="020B0604020202020204" pitchFamily="34" charset="0"/>
              <a:ea typeface="VNI-Times" pitchFamily="2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2" t="8291" r="15988" b="12658"/>
          <a:stretch>
            <a:fillRect/>
          </a:stretch>
        </p:blipFill>
        <p:spPr>
          <a:xfrm>
            <a:off x="29559" y="3629025"/>
            <a:ext cx="1029238" cy="109375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28725" y="3391638"/>
            <a:ext cx="7335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/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2310140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28600" y="1690168"/>
            <a:ext cx="8210550" cy="2395271"/>
          </a:xfrm>
          <a:prstGeom prst="rect">
            <a:avLst/>
          </a:prstGeom>
          <a:solidFill>
            <a:srgbClr val="FFFFAB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tin. 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2000"/>
              </a:lnSpc>
            </a:pP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/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2310140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2" name="16-Point Star 11"/>
          <p:cNvSpPr/>
          <p:nvPr/>
        </p:nvSpPr>
        <p:spPr>
          <a:xfrm>
            <a:off x="0" y="2418461"/>
            <a:ext cx="3147631" cy="2079928"/>
          </a:xfrm>
          <a:prstGeom prst="star16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73815" y="1438920"/>
            <a:ext cx="74344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buổi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dã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ngoại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buổi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dã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ngoại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 </a:t>
            </a:r>
            <a:endParaRPr lang="en-US" sz="2000" dirty="0">
              <a:solidFill>
                <a:srgbClr val="C00000"/>
              </a:solidFill>
              <a:effectLst/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Screenshot_5"/>
          <p:cNvPicPr/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192461" y="1959429"/>
            <a:ext cx="4725639" cy="318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/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67" y="13156"/>
            <a:ext cx="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2080" y="1590385"/>
            <a:ext cx="853709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,…)?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/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67" y="13156"/>
            <a:ext cx="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590385"/>
            <a:ext cx="855472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/>
          <p:cNvSpPr txBox="1"/>
          <p:nvPr/>
        </p:nvSpPr>
        <p:spPr>
          <a:xfrm>
            <a:off x="457200" y="87719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/>
          <p:cNvCxnSpPr/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717"/>
            <a:ext cx="9166269" cy="45017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04429" y="2095423"/>
            <a:ext cx="40895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altLang="zh-CN" sz="5400" dirty="0">
                <a:solidFill>
                  <a:srgbClr val="C0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KHỞI ĐỘNG</a:t>
            </a:r>
            <a:endParaRPr lang="zh-CN" altLang="en-US" sz="5400" dirty="0">
              <a:solidFill>
                <a:srgbClr val="C00000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 b="13737"/>
          <a:stretch>
            <a:fillRect/>
          </a:stretch>
        </p:blipFill>
        <p:spPr>
          <a:xfrm rot="21422484">
            <a:off x="2189040" y="3459383"/>
            <a:ext cx="4101537" cy="1098768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045" y="137014"/>
            <a:ext cx="1182526" cy="117643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92" y="189142"/>
            <a:ext cx="5966222" cy="314154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230"/>
            <a:ext cx="9144000" cy="441827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049" y="2717086"/>
            <a:ext cx="2087793" cy="24527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37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143000" y="2855120"/>
            <a:ext cx="1843088" cy="332185"/>
          </a:xfrm>
          <a:prstGeom prst="rect">
            <a:avLst/>
          </a:prstGeom>
          <a:solidFill>
            <a:srgbClr val="4037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1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43001" y="1849042"/>
            <a:ext cx="1445419" cy="1493044"/>
          </a:xfrm>
          <a:prstGeom prst="rect">
            <a:avLst/>
          </a:prstGeom>
          <a:solidFill>
            <a:srgbClr val="4037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1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" name="Group 19"/>
          <p:cNvGrpSpPr/>
          <p:nvPr/>
        </p:nvGrpSpPr>
        <p:grpSpPr bwMode="auto">
          <a:xfrm>
            <a:off x="2132411" y="1221583"/>
            <a:ext cx="4674394" cy="859407"/>
            <a:chOff x="2044244" y="2605944"/>
            <a:chExt cx="8309666" cy="1528764"/>
          </a:xfrm>
        </p:grpSpPr>
        <p:sp>
          <p:nvSpPr>
            <p:cNvPr id="14348" name="TextBox 20"/>
            <p:cNvSpPr txBox="1">
              <a:spLocks noChangeArrowheads="1"/>
            </p:cNvSpPr>
            <p:nvPr/>
          </p:nvSpPr>
          <p:spPr bwMode="auto">
            <a:xfrm>
              <a:off x="2044244" y="2610962"/>
              <a:ext cx="8309666" cy="1519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514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en-US" sz="4950" b="1" i="1" u="none" strike="noStrike" kern="1200" cap="none" spc="0" normalizeH="0" baseline="0" noProof="0">
                  <a:ln>
                    <a:noFill/>
                  </a:ln>
                  <a:solidFill>
                    <a:srgbClr val="FFD96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TIN HỌC 6</a:t>
              </a:r>
              <a:endParaRPr kumimoji="0" lang="en-US" altLang="en-US" sz="4950" b="1" i="1" u="none" strike="noStrike" kern="1200" cap="none" spc="0" normalizeH="0" baseline="0" noProof="0">
                <a:ln>
                  <a:noFill/>
                </a:ln>
                <a:solidFill>
                  <a:srgbClr val="FFD9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349" name="TextBox 21"/>
            <p:cNvSpPr txBox="1">
              <a:spLocks noChangeArrowheads="1"/>
            </p:cNvSpPr>
            <p:nvPr/>
          </p:nvSpPr>
          <p:spPr bwMode="auto">
            <a:xfrm>
              <a:off x="2221239" y="2605944"/>
              <a:ext cx="7868790" cy="1519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514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en-US" sz="4950" b="1" i="1" u="none" strike="noStrike" kern="1200" cap="none" spc="0" normalizeH="0" baseline="0" noProof="0">
                  <a:ln>
                    <a:noFill/>
                  </a:ln>
                  <a:solidFill>
                    <a:srgbClr val="FF6A7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TIN HỌC 6</a:t>
              </a:r>
              <a:endParaRPr kumimoji="0" lang="en-US" altLang="en-US" sz="4950" b="1" i="1" u="none" strike="noStrike" kern="1200" cap="none" spc="0" normalizeH="0" baseline="0" noProof="0">
                <a:ln>
                  <a:noFill/>
                </a:ln>
                <a:solidFill>
                  <a:srgbClr val="FF6A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350" name="TextBox 22"/>
            <p:cNvSpPr txBox="1">
              <a:spLocks noChangeArrowheads="1"/>
            </p:cNvSpPr>
            <p:nvPr/>
          </p:nvSpPr>
          <p:spPr bwMode="auto">
            <a:xfrm>
              <a:off x="2176718" y="2615420"/>
              <a:ext cx="8112482" cy="1519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514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en-US" sz="495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TIN HỌC 6 </a:t>
              </a:r>
              <a:endParaRPr kumimoji="0" lang="en-US" altLang="en-US" sz="495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4344" name="Picture 7"/>
          <p:cNvPicPr>
            <a:picLocks noChangeAspect="1"/>
          </p:cNvPicPr>
          <p:nvPr/>
        </p:nvPicPr>
        <p:blipFill>
          <a:blip r:embed="rId1">
            <a:clrChange>
              <a:clrFrom>
                <a:srgbClr val="1E1842"/>
              </a:clrFrom>
              <a:clrTo>
                <a:srgbClr val="1E184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2687242"/>
            <a:ext cx="5020866" cy="2450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6765234" y="3383082"/>
            <a:ext cx="2377113" cy="182612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5234" y="-132345"/>
            <a:ext cx="2441382" cy="199165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86181" y="2798675"/>
            <a:ext cx="1953416" cy="242713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82822">
            <a:off x="-185358" y="-10657"/>
            <a:ext cx="2696494" cy="1748277"/>
          </a:xfrm>
          <a:prstGeom prst="rect">
            <a:avLst/>
          </a:prstGeom>
        </p:spPr>
      </p:pic>
      <p:sp>
        <p:nvSpPr>
          <p:cNvPr id="19" name="文本框 343"/>
          <p:cNvSpPr txBox="1"/>
          <p:nvPr/>
        </p:nvSpPr>
        <p:spPr>
          <a:xfrm>
            <a:off x="873471" y="1744710"/>
            <a:ext cx="7269042" cy="55387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CHỦ ĐỀ 1. MÁY TÍNH VÀ CỘNG ĐỒNG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6" name="组合 349"/>
          <p:cNvGrpSpPr/>
          <p:nvPr/>
        </p:nvGrpSpPr>
        <p:grpSpPr>
          <a:xfrm>
            <a:off x="3037071" y="822550"/>
            <a:ext cx="2941832" cy="797331"/>
            <a:chOff x="4128843" y="748108"/>
            <a:chExt cx="3923351" cy="1063354"/>
          </a:xfrm>
        </p:grpSpPr>
        <p:sp>
          <p:nvSpPr>
            <p:cNvPr id="17" name="文本框 344"/>
            <p:cNvSpPr txBox="1"/>
            <p:nvPr/>
          </p:nvSpPr>
          <p:spPr>
            <a:xfrm>
              <a:off x="4128843" y="748108"/>
              <a:ext cx="3923351" cy="104651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500" b="0" i="0" u="none" strike="noStrike" kern="1200" cap="none" spc="0" normalizeH="0" baseline="0" noProof="0" dirty="0">
                  <a:ln w="63500">
                    <a:solidFill>
                      <a:srgbClr val="FFFFFF"/>
                    </a:solidFill>
                  </a:ln>
                  <a:solidFill>
                    <a:srgbClr val="FF0000"/>
                  </a:solidFill>
                  <a:effectLst>
                    <a:outerShdw blurRad="127000" dist="38100" dir="2700000" algn="tl" rotWithShape="0">
                      <a:prstClr val="black">
                        <a:alpha val="47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TIN HỌC 6</a:t>
              </a:r>
              <a:endParaRPr kumimoji="0" lang="zh-CN" altLang="en-US" sz="4500" b="0" i="0" u="none" strike="noStrike" kern="1200" cap="none" spc="0" normalizeH="0" baseline="0" noProof="0" dirty="0">
                <a:ln w="63500"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8" name="文本框 342"/>
            <p:cNvSpPr txBox="1"/>
            <p:nvPr/>
          </p:nvSpPr>
          <p:spPr>
            <a:xfrm>
              <a:off x="4128843" y="764951"/>
              <a:ext cx="3923351" cy="104651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5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TIN HỌC 6</a:t>
              </a:r>
              <a:endParaRPr kumimoji="0" lang="zh-CN" alt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445343" y="2564417"/>
            <a:ext cx="65777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3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2: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Thông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tin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dữ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liệu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46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0" presetID="2" presetClass="entr" presetSubtype="6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1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2" fill="hold" nodeType="withEffect" p14:presetBounceEnd="4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16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1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46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2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2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0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品 11"/>
          <p:cNvCxnSpPr/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717"/>
            <a:ext cx="9166269" cy="45017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49155" y="2095423"/>
            <a:ext cx="40001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altLang="zh-CN" sz="5400" dirty="0">
                <a:solidFill>
                  <a:srgbClr val="C0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LUYỆN TẬP</a:t>
            </a:r>
            <a:endParaRPr lang="zh-CN" altLang="en-US" sz="5400" dirty="0">
              <a:solidFill>
                <a:srgbClr val="C00000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 b="13737"/>
          <a:stretch>
            <a:fillRect/>
          </a:stretch>
        </p:blipFill>
        <p:spPr>
          <a:xfrm rot="21422484">
            <a:off x="2189040" y="3459383"/>
            <a:ext cx="4101537" cy="1098768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/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/>
          <p:cNvCxnSpPr/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矩形 8"/>
          <p:cNvSpPr/>
          <p:nvPr/>
        </p:nvSpPr>
        <p:spPr>
          <a:xfrm>
            <a:off x="0" y="-29310"/>
            <a:ext cx="457200" cy="868506"/>
          </a:xfrm>
          <a:prstGeom prst="rect">
            <a:avLst/>
          </a:prstGeom>
          <a:solidFill>
            <a:srgbClr val="6DC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67" y="13156"/>
            <a:ext cx="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 descr="Screenshot_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7158" y="-29310"/>
            <a:ext cx="9009993" cy="453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-67157" y="4509569"/>
            <a:ext cx="1785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15085" y="2417862"/>
            <a:ext cx="18473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822517" y="4534296"/>
            <a:ext cx="26196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tin.       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4021372" y="4507428"/>
            <a:ext cx="2433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tin.     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6559300" y="4507428"/>
            <a:ext cx="21098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/>
          <p:cNvSpPr txBox="1"/>
          <p:nvPr/>
        </p:nvSpPr>
        <p:spPr>
          <a:xfrm>
            <a:off x="457200" y="87719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/>
          <p:cNvCxnSpPr/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sp>
        <p:nvSpPr>
          <p:cNvPr id="4" name="矩形 8"/>
          <p:cNvSpPr/>
          <p:nvPr/>
        </p:nvSpPr>
        <p:spPr>
          <a:xfrm>
            <a:off x="0" y="-29310"/>
            <a:ext cx="457200" cy="868506"/>
          </a:xfrm>
          <a:prstGeom prst="rect">
            <a:avLst/>
          </a:prstGeom>
          <a:solidFill>
            <a:srgbClr val="6DC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717"/>
            <a:ext cx="9166269" cy="45017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19849" y="2095423"/>
            <a:ext cx="38587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altLang="zh-CN" sz="5400" dirty="0">
                <a:solidFill>
                  <a:srgbClr val="C0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VẬN DỤNG</a:t>
            </a:r>
            <a:endParaRPr lang="zh-CN" altLang="en-US" sz="5400" dirty="0">
              <a:solidFill>
                <a:srgbClr val="C00000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 b="13737"/>
          <a:stretch>
            <a:fillRect/>
          </a:stretch>
        </p:blipFill>
        <p:spPr>
          <a:xfrm rot="21422484">
            <a:off x="2189040" y="3459383"/>
            <a:ext cx="4101537" cy="1098768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/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117904" y="657179"/>
            <a:ext cx="1346935" cy="1164386"/>
            <a:chOff x="366765" y="2137147"/>
            <a:chExt cx="1994598" cy="1517301"/>
          </a:xfrm>
        </p:grpSpPr>
        <p:sp>
          <p:nvSpPr>
            <p:cNvPr id="12" name="16-Point Star 11"/>
            <p:cNvSpPr/>
            <p:nvPr/>
          </p:nvSpPr>
          <p:spPr>
            <a:xfrm>
              <a:off x="366765" y="2137147"/>
              <a:ext cx="1994598" cy="1517301"/>
            </a:xfrm>
            <a:prstGeom prst="star16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2527" y="2312915"/>
              <a:ext cx="1383074" cy="976656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  <a:endParaRPr lang="en-US" sz="4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DD623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</p:grpSp>
      <p:sp>
        <p:nvSpPr>
          <p:cNvPr id="6" name="Flowchart: Alternate Process 5"/>
          <p:cNvSpPr/>
          <p:nvPr/>
        </p:nvSpPr>
        <p:spPr>
          <a:xfrm>
            <a:off x="0" y="1895187"/>
            <a:ext cx="1710813" cy="104117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1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-1" y="3587982"/>
            <a:ext cx="1710813" cy="104117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2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owchart: Alternate Process 17"/>
          <p:cNvSpPr/>
          <p:nvPr/>
        </p:nvSpPr>
        <p:spPr>
          <a:xfrm>
            <a:off x="1710812" y="1364125"/>
            <a:ext cx="7315202" cy="183725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30000"/>
              </a:lnSpc>
              <a:buAutoNum type="alphaLcParenR"/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30000"/>
              </a:lnSpc>
              <a:buAutoNum type="alphaLcParenR"/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lowchart: Alternate Process 19"/>
          <p:cNvSpPr/>
          <p:nvPr/>
        </p:nvSpPr>
        <p:spPr>
          <a:xfrm>
            <a:off x="1698890" y="3516729"/>
            <a:ext cx="7327124" cy="1244182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lowchart: Alternate Process 20"/>
          <p:cNvSpPr/>
          <p:nvPr/>
        </p:nvSpPr>
        <p:spPr>
          <a:xfrm>
            <a:off x="1710812" y="1333497"/>
            <a:ext cx="7315202" cy="1837258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Ví dụ:</a:t>
            </a:r>
            <a:endParaRPr lang="vi-VN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Hôm nay nhiệt độ ngoài trời là 30</a:t>
            </a:r>
            <a:r>
              <a:rPr lang="vi-VN" sz="18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có nắng từ rất sớm và oi nóng.</a:t>
            </a:r>
            <a:endParaRPr lang="vi-VN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Em cần mặc quần áo thoáng mát khi ở trong nhà, khi ra ngoài trời em cần mặc quần áo dài tay để tránh tia UV, ….</a:t>
            </a:r>
            <a:endParaRPr lang="vi-VN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Khi tham gia giao thông bạn cần phải đi bên phải, đi đúng phần đường, làn đường và phải chấp hành hệ thống báo hiệu đường bộ.</a:t>
            </a:r>
            <a:endParaRPr lang="vi-VN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Flowchart: Alternate Process 22"/>
          <p:cNvSpPr/>
          <p:nvPr/>
        </p:nvSpPr>
        <p:spPr>
          <a:xfrm>
            <a:off x="1710812" y="3516729"/>
            <a:ext cx="7327124" cy="1244182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8" grpId="0" animBg="1"/>
      <p:bldP spid="20" grpId="0" animBg="1"/>
      <p:bldP spid="21" grpId="0" animBg="1"/>
      <p:bldP spid="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hưởng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hưởng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hậu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nghiêm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Thông tin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nhiễu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loạn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hưởng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xấu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tải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lệch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vi, vi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27"/>
            <a:ext cx="9244485" cy="51763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1558" y="2110085"/>
            <a:ext cx="4580890" cy="6451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3810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CHÚC CÁC EM HỌC TỐT</a:t>
            </a:r>
            <a:endParaRPr lang="en-US" sz="3600" dirty="0">
              <a:ln w="3810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/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/>
          <p:cNvCxnSpPr/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64421"/>
            <a:ext cx="9120040" cy="44790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6206" y="2255921"/>
            <a:ext cx="79276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hằng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en-US" sz="2400" b="1" dirty="0">
              <a:solidFill>
                <a:srgbClr val="B7471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61" y="1084286"/>
            <a:ext cx="984822" cy="11775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63" y="3169838"/>
            <a:ext cx="1302620" cy="1302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2348970" y="3215112"/>
            <a:ext cx="60290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  <a:endParaRPr lang="en-US" sz="2400" dirty="0">
              <a:solidFill>
                <a:srgbClr val="002060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/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/>
          <p:cNvCxnSpPr/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64421"/>
            <a:ext cx="9120040" cy="447907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7095" y="2261882"/>
            <a:ext cx="7761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400" b="1" dirty="0">
              <a:solidFill>
                <a:srgbClr val="B7471F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61" y="1084286"/>
            <a:ext cx="984822" cy="11775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63" y="3169838"/>
            <a:ext cx="1302620" cy="1302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2200253" y="3385267"/>
            <a:ext cx="61599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/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16-Point Star 9"/>
          <p:cNvSpPr/>
          <p:nvPr/>
        </p:nvSpPr>
        <p:spPr>
          <a:xfrm>
            <a:off x="1896626" y="1739343"/>
            <a:ext cx="3074796" cy="2245246"/>
          </a:xfrm>
          <a:prstGeom prst="star16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/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4"/>
          <a:stretch>
            <a:fillRect/>
          </a:stretch>
        </p:blipFill>
        <p:spPr>
          <a:xfrm>
            <a:off x="228600" y="1510772"/>
            <a:ext cx="2605034" cy="185119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92816" y="3449302"/>
            <a:ext cx="1366576" cy="2713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1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" t="998" r="30608" b="20033"/>
          <a:stretch>
            <a:fillRect/>
          </a:stretch>
        </p:blipFill>
        <p:spPr>
          <a:xfrm>
            <a:off x="3235569" y="1563283"/>
            <a:ext cx="2360415" cy="174617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3949003" y="3357785"/>
            <a:ext cx="1366576" cy="2713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2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 descr="Screenshot_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8585" y="1250914"/>
            <a:ext cx="2200588" cy="196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ounded Rectangle 14"/>
          <p:cNvSpPr/>
          <p:nvPr/>
        </p:nvSpPr>
        <p:spPr>
          <a:xfrm>
            <a:off x="7033846" y="3357785"/>
            <a:ext cx="1366576" cy="2713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3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46474" y="3859497"/>
            <a:ext cx="32820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1. Minh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thấy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điều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( SGK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trang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5)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35569" y="3778467"/>
            <a:ext cx="26226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2.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Bạn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An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xem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dự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báo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thời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trên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vi,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bạn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An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thấy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,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điều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 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ea typeface="VNI-Times" pitchFamily="2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64665" y="3859497"/>
            <a:ext cx="26527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3.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sau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có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những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ta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5" grpId="0" animBg="1"/>
      <p:bldP spid="11" grpId="0"/>
      <p:bldP spid="12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/>
          <p:cNvSpPr txBox="1"/>
          <p:nvPr/>
        </p:nvSpPr>
        <p:spPr>
          <a:xfrm>
            <a:off x="495685" y="110017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4"/>
          <a:stretch>
            <a:fillRect/>
          </a:stretch>
        </p:blipFill>
        <p:spPr>
          <a:xfrm>
            <a:off x="228600" y="1510772"/>
            <a:ext cx="2605034" cy="18511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" t="998" r="30608" b="20033"/>
          <a:stretch>
            <a:fillRect/>
          </a:stretch>
        </p:blipFill>
        <p:spPr>
          <a:xfrm>
            <a:off x="3235569" y="1563283"/>
            <a:ext cx="2360415" cy="1746170"/>
          </a:xfrm>
          <a:prstGeom prst="rect">
            <a:avLst/>
          </a:prstGeom>
        </p:spPr>
      </p:pic>
      <p:pic>
        <p:nvPicPr>
          <p:cNvPr id="14" name="Picture 13" descr="Screenshot_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90753" y="1021412"/>
            <a:ext cx="2200588" cy="196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3215" y="3474271"/>
            <a:ext cx="3101172" cy="1569660"/>
          </a:xfrm>
          <a:prstGeom prst="rect">
            <a:avLst/>
          </a:prstGeom>
          <a:solidFill>
            <a:srgbClr val="FFAFAF"/>
          </a:solidFill>
        </p:spPr>
        <p:txBody>
          <a:bodyPr wrap="square">
            <a:spAutoFit/>
          </a:bodyPr>
          <a:lstStyle/>
          <a:p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* Minh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thấy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đèn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xanh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dừng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900" dirty="0">
              <a:solidFill>
                <a:srgbClr val="002060"/>
              </a:solidFill>
              <a:latin typeface="Arial" panose="020B0604020202020204" pitchFamily="34" charset="0"/>
              <a:ea typeface="VNI-Times" pitchFamily="2" charset="0"/>
              <a:cs typeface="Arial" panose="020B0604020202020204" pitchFamily="34" charset="0"/>
            </a:endParaRPr>
          </a:p>
          <a:p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Minh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24388" y="3420260"/>
            <a:ext cx="2914672" cy="16312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,..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42695" y="3412715"/>
            <a:ext cx="2800140" cy="1631216"/>
          </a:xfrm>
          <a:prstGeom prst="rect">
            <a:avLst/>
          </a:prstGeom>
          <a:solidFill>
            <a:srgbClr val="FFFFAB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/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228601" y="1800651"/>
          <a:ext cx="8714234" cy="75005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72161"/>
                <a:gridCol w="3570755"/>
                <a:gridCol w="2401557"/>
                <a:gridCol w="2069761"/>
              </a:tblGrid>
              <a:tr h="750052"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Minh </a:t>
                      </a:r>
                      <a:r>
                        <a:rPr lang="en-US" sz="2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thấy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đèn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giao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chuyển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màu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xanh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Minh </a:t>
                      </a:r>
                      <a:r>
                        <a:rPr lang="en-US" sz="2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biết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để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đường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Đèn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giao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6016" y="977691"/>
          <a:ext cx="8714235" cy="822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75969"/>
                <a:gridCol w="3549445"/>
                <a:gridCol w="2418735"/>
                <a:gridCol w="2070086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DỮ</a:t>
                      </a:r>
                      <a:r>
                        <a:rPr lang="en-US" sz="2400" baseline="0" dirty="0"/>
                        <a:t> LIỆU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THÔNG</a:t>
                      </a:r>
                      <a:r>
                        <a:rPr lang="en-US" sz="2400" baseline="0" dirty="0"/>
                        <a:t> TIN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VẬT</a:t>
                      </a:r>
                      <a:r>
                        <a:rPr lang="en-US" sz="2400" baseline="0" dirty="0"/>
                        <a:t> MANG TIN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6017" y="2550703"/>
          <a:ext cx="8714234" cy="75005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72161"/>
                <a:gridCol w="3570755"/>
                <a:gridCol w="2401557"/>
                <a:gridCol w="2069761"/>
              </a:tblGrid>
              <a:tr h="750052"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thấy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ảnh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,…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trên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tivi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biết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hôm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nay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trời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nắng</a:t>
                      </a:r>
                      <a:endParaRPr lang="en-US" sz="20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Dự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báo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thời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tiết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23433" y="3300755"/>
          <a:ext cx="8714234" cy="10058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72161"/>
                <a:gridCol w="3570755"/>
                <a:gridCol w="2401557"/>
                <a:gridCol w="2069761"/>
              </a:tblGrid>
              <a:tr h="750052"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ảnh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trên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đến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địa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lịch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Tấm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bảng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/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-41995" y="959522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1" t="13040" r="24230" b="21537"/>
          <a:stretch>
            <a:fillRect/>
          </a:stretch>
        </p:blipFill>
        <p:spPr>
          <a:xfrm>
            <a:off x="497095" y="1709444"/>
            <a:ext cx="2275840" cy="2348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5" t="27445" r="15804" b="24585"/>
          <a:stretch>
            <a:fillRect/>
          </a:stretch>
        </p:blipFill>
        <p:spPr>
          <a:xfrm>
            <a:off x="3347497" y="2491990"/>
            <a:ext cx="1657293" cy="39188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004789" y="1003296"/>
            <a:ext cx="3664383" cy="834013"/>
          </a:xfrm>
          <a:prstGeom prst="ellipse">
            <a:avLst/>
          </a:prstGeom>
          <a:solidFill>
            <a:srgbClr val="FFA7D3"/>
          </a:solidFill>
          <a:ln>
            <a:solidFill>
              <a:srgbClr val="4F1105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300" dirty="0">
              <a:ln w="0"/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004788" y="1996078"/>
            <a:ext cx="3664383" cy="834013"/>
          </a:xfrm>
          <a:prstGeom prst="ellipse">
            <a:avLst/>
          </a:prstGeom>
          <a:effectLst>
            <a:innerShdw blurRad="63500" dist="508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3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135418" y="2988861"/>
            <a:ext cx="3807417" cy="834013"/>
          </a:xfrm>
          <a:prstGeom prst="ellipse">
            <a:avLst/>
          </a:prstGeom>
          <a:solidFill>
            <a:srgbClr val="FFFF8B"/>
          </a:solidFill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3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547068" y="4058306"/>
            <a:ext cx="5395767" cy="5627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US" sz="23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0.xml><?xml version="1.0" encoding="utf-8"?>
<p:tagLst xmlns:p="http://schemas.openxmlformats.org/presentationml/2006/main">
  <p:tag name="KSO_WM_UNIT_TEXT_FILL_FORE_SCHEMECOLOR_INDEX_BRIGHTNESS" val="0.15"/>
  <p:tag name="KSO_WM_DIAGRAM_MAX_ITEMCNT" val="3"/>
  <p:tag name="KSO_WM_DIAGRAM_MIN_ITEMCNT" val="1"/>
  <p:tag name="KSO_WM_DIAGRAM_VIRTUALLY_FRAME" val="{&quot;height&quot;:319.6499938964844,&quot;width&quot;:267.20001220703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42_1*l_h_f*1_1_1"/>
  <p:tag name="KSO_WM_TEMPLATE_CATEGORY" val="diagram"/>
  <p:tag name="KSO_WM_TEMPLATE_INDEX" val="20237942"/>
  <p:tag name="KSO_WM_UNIT_LAYERLEVEL" val="1_1_1"/>
  <p:tag name="KSO_WM_TAG_VERSION" val="3.0"/>
  <p:tag name="KSO_WM_BEAUTIFY_FLAG" val="#wm#"/>
  <p:tag name="KSO_WM_UNIT_PRESET_TEXT" val="Presentations are communication tools that can be used as demonstrations, lectures, speeches, reports, and more. It serves a variety of purposes, making presentations powerful tools for convincing and teaching."/>
  <p:tag name="KSO_WM_UNIT_TEXT_FILL_FORE_SCHEMECOLOR_INDEX" val="1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picTxt"/>
  <p:tag name="KSO_WM_SLIDE_SIZE" val="267.15*319.65"/>
  <p:tag name="KSO_WM_SLIDE_POSITION" val="639*125.478"/>
  <p:tag name="KSO_WM_SLIDE_LAYOUT" val="a_d_l"/>
  <p:tag name="KSO_WM_SLIDE_LAYOUT_CNT" val="1_1_1"/>
  <p:tag name="KSO_WM_SPECIAL_SOURCE" val="bdnull"/>
  <p:tag name="KSO_WM_DIAGRAM_GROUP_CODE" val="l1-1"/>
  <p:tag name="KSO_WM_SLIDE_DIAGTYPE" val="l"/>
  <p:tag name="KSO_WM_TEMPLATE_INDEX" val="20238261"/>
  <p:tag name="KSO_WM_TEMPLATE_SUBCATEGORY" val="0"/>
  <p:tag name="KSO_WM_SLIDE_INDEX" val="1"/>
  <p:tag name="KSO_WM_TAG_VERSION" val="3.0"/>
  <p:tag name="KSO_WM_SLIDE_ID" val="custom20238261_1"/>
  <p:tag name="KSO_WM_SLIDE_ITEM_CNT" val="1"/>
</p:tagLst>
</file>

<file path=ppt/tags/tag12.xml><?xml version="1.0" encoding="utf-8"?>
<p:tagLst xmlns:p="http://schemas.openxmlformats.org/presentationml/2006/main">
  <p:tag name="PA" val="v3.0.1"/>
</p:tagLst>
</file>

<file path=ppt/tags/tag13.xml><?xml version="1.0" encoding="utf-8"?>
<p:tagLst xmlns:p="http://schemas.openxmlformats.org/presentationml/2006/main">
  <p:tag name="PA" val="v3.0.1"/>
</p:tagLst>
</file>

<file path=ppt/tags/tag14.xml><?xml version="1.0" encoding="utf-8"?>
<p:tagLst xmlns:p="http://schemas.openxmlformats.org/presentationml/2006/main">
  <p:tag name="PA" val="v3.0.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.xml><?xml version="1.0" encoding="utf-8"?>
<p:tagLst xmlns:p="http://schemas.openxmlformats.org/presentationml/2006/main">
  <p:tag name="PA" val="v3.0.1"/>
</p:tagLst>
</file>

<file path=ppt/tags/tag6.xml><?xml version="1.0" encoding="utf-8"?>
<p:tagLst xmlns:p="http://schemas.openxmlformats.org/presentationml/2006/main">
  <p:tag name="PA" val="v3.0.1"/>
</p:tagLst>
</file>

<file path=ppt/tags/tag7.xml><?xml version="1.0" encoding="utf-8"?>
<p:tagLst xmlns:p="http://schemas.openxmlformats.org/presentationml/2006/main">
  <p:tag name="PA" val="v3.0.1"/>
</p:tagLst>
</file>

<file path=ppt/tags/tag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18"/>
  <p:tag name="KSO_WM_TEMPLATE_INDEX" val="20238261"/>
  <p:tag name="KSO_WM_UNIT_ID" val="custom20238261_1*a*1"/>
  <p:tag name="KSO_WM_UNIT_PRESET_TEXT" val="Your title here"/>
  <p:tag name="KSO_WM_UNIT_TEXT_FILL_FORE_SCHEMECOLOR_INDEX" val="13"/>
  <p:tag name="KSO_WM_UNIT_TEXT_FILL_TYPE" val="1"/>
  <p:tag name="KSO_WM_UNIT_USESOURCEFORMAT_APPLY" val="1"/>
</p:tagLst>
</file>

<file path=ppt/tags/tag9.xml><?xml version="1.0" encoding="utf-8"?>
<p:tagLst xmlns:p="http://schemas.openxmlformats.org/presentationml/2006/main">
  <p:tag name="KSO_WM_UNIT_VALUE" val="1904*199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8261_1*d*1"/>
  <p:tag name="KSO_WM_TEMPLATE_CATEGORY" val="custom"/>
  <p:tag name="KSO_WM_TEMPLATE_INDEX" val="20238261"/>
  <p:tag name="KSO_WM_UNIT_LAYERLEVEL" val="1"/>
  <p:tag name="KSO_WM_TAG_VERSION" val="3.0"/>
  <p:tag name="KSO_WM_BEAUTIFY_FLAG" val="#wm#"/>
  <p:tag name="KSO_WM_UNIT_LINE_FORE_SCHEMECOLOR_INDEX" val="13"/>
  <p:tag name="KSO_WM_UNIT_LINE_FILL_TYPE" val="2"/>
  <p:tag name="KSO_WM_UNIT_USESOURCEFORMAT_APPLY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5134</Words>
  <Application>WPS Presentation</Application>
  <PresentationFormat>On-screen Show (16:9)</PresentationFormat>
  <Paragraphs>261</Paragraphs>
  <Slides>28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28</vt:i4>
      </vt:variant>
    </vt:vector>
  </HeadingPairs>
  <TitlesOfParts>
    <vt:vector size="45" baseType="lpstr">
      <vt:lpstr>Arial</vt:lpstr>
      <vt:lpstr>SimSun</vt:lpstr>
      <vt:lpstr>Wingdings</vt:lpstr>
      <vt:lpstr>等线</vt:lpstr>
      <vt:lpstr>Microsoft YaHei</vt:lpstr>
      <vt:lpstr>Calibri</vt:lpstr>
      <vt:lpstr>Calibri Light</vt:lpstr>
      <vt:lpstr>Times New Roman</vt:lpstr>
      <vt:lpstr>字魂36号-正文宋楷</vt:lpstr>
      <vt:lpstr>VNI-Times</vt:lpstr>
      <vt:lpstr>Arial Unicode MS</vt:lpstr>
      <vt:lpstr>Open Sans</vt:lpstr>
      <vt:lpstr>Calibri</vt:lpstr>
      <vt:lpstr>等线 Light</vt:lpstr>
      <vt:lpstr>Office Theme</vt:lpstr>
      <vt:lpstr>Office 主题​​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BÀI 1: THÔNG TIN VÀ DỮ LIỆU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Em hãy cho biết, nếu thông tin em tiếp nhận không chính xác(thông tin sai)thì theo em sẽ như thế nào?</vt:lpstr>
      <vt:lpstr>PowerPoint 演示文稿</vt:lpstr>
    </vt:vector>
  </TitlesOfParts>
  <Company>Users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cuong nguyen</cp:lastModifiedBy>
  <cp:revision>119</cp:revision>
  <dcterms:created xsi:type="dcterms:W3CDTF">2015-12-05T09:26:00Z</dcterms:created>
  <dcterms:modified xsi:type="dcterms:W3CDTF">2024-10-25T13:07:58Z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1033-12.2.0.18607</vt:lpwstr>
  </property>
  <property fmtid="{D5CDD505-2E9C-101B-9397-08002B2CF9AE}" pid="3" name="ICV">
    <vt:lpwstr>216D35F76AC849A8BCED158785D740B6_12</vt:lpwstr>
  </property>
</Properties>
</file>