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0" r:id="rId3"/>
    <p:sldId id="261" r:id="rId5"/>
    <p:sldId id="263" r:id="rId6"/>
    <p:sldId id="268" r:id="rId7"/>
    <p:sldId id="321" r:id="rId8"/>
    <p:sldId id="322" r:id="rId9"/>
    <p:sldId id="323" r:id="rId10"/>
    <p:sldId id="324" r:id="rId11"/>
    <p:sldId id="325" r:id="rId12"/>
    <p:sldId id="316" r:id="rId13"/>
    <p:sldId id="282" r:id="rId14"/>
    <p:sldId id="285" r:id="rId15"/>
    <p:sldId id="326" r:id="rId16"/>
    <p:sldId id="327" r:id="rId17"/>
    <p:sldId id="328" r:id="rId18"/>
    <p:sldId id="32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64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bwMode="auto">
          <a:noFill/>
          <a:ln>
            <a:solidFill>
              <a:srgbClr val="000000"/>
            </a:solidFill>
            <a:miter lim="800000"/>
          </a:ln>
        </p:spPr>
      </p:sp>
      <p:sp>
        <p:nvSpPr>
          <p:cNvPr id="14339" name="Rectangle 3"/>
          <p:cNvSpPr>
            <a:spLocks noGrp="1" noChangeArrowheads="1"/>
          </p:cNvSpPr>
          <p:nvPr>
            <p:ph type="body" idx="1"/>
          </p:nvPr>
        </p:nvSpPr>
        <p:spPr bwMode="auto">
          <a:noFill/>
        </p:spPr>
        <p:txBody>
          <a:bodyPr wrap="square" numCol="1" anchor="t" anchorCtr="0" compatLnSpc="1"/>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05D47357-71BC-4EA6-B1AB-4D5193CDA99E}" type="datetimeFigureOut">
              <a:rPr lang="en-US" smtClean="0"/>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05D47357-71BC-4EA6-B1AB-4D5193CDA99E}" type="datetimeFigureOut">
              <a:rPr lang="en-US" smtClean="0"/>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image" Target="../media/image2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27.GIF"/><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GIF"/><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8"/>
          <p:cNvSpPr>
            <a:spLocks noChangeArrowheads="1" noChangeShapeType="1" noTextEdit="1"/>
          </p:cNvSpPr>
          <p:nvPr/>
        </p:nvSpPr>
        <p:spPr bwMode="auto">
          <a:xfrm>
            <a:off x="2019300" y="366779"/>
            <a:ext cx="5334000" cy="1574800"/>
          </a:xfrm>
          <a:prstGeom prst="rect">
            <a:avLst/>
          </a:prstGeom>
        </p:spPr>
        <p:txBody>
          <a:bodyPr wrap="none" fromWordArt="1">
            <a:prstTxWarp prst="textPlain">
              <a:avLst>
                <a:gd name="adj" fmla="val 50000"/>
              </a:avLst>
            </a:prstTxWarp>
          </a:bodyPr>
          <a:lstStyle/>
          <a:p>
            <a:pPr algn="ct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CÔNG NGHỆ </a:t>
            </a:r>
            <a:r>
              <a:rPr lang="en-US" sz="3600" b="1" kern="10" dirty="0" smtClean="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rPr>
              <a:t>7</a:t>
            </a:r>
            <a:endParaRPr lang="en-US" sz="3600" b="1" kern="10" dirty="0">
              <a:ln w="19050">
                <a:solidFill>
                  <a:srgbClr val="FFFF00"/>
                </a:solidFill>
                <a:round/>
              </a:ln>
              <a:solidFill>
                <a:srgbClr val="FF0000"/>
              </a:solidFill>
              <a:effectLst>
                <a:outerShdw dist="35921" dir="2700000" algn="ctr" rotWithShape="0">
                  <a:srgbClr val="990000">
                    <a:alpha val="50000"/>
                  </a:srgbClr>
                </a:outerShdw>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1">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4984750" y="2895600"/>
            <a:ext cx="4038600" cy="4038600"/>
          </a:xfrm>
          <a:prstGeom prst="rect">
            <a:avLst/>
          </a:prstGeom>
        </p:spPr>
      </p:pic>
      <p:pic>
        <p:nvPicPr>
          <p:cNvPr id="10" name="Picture 2" descr="Hình ảnh có liên quan"/>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25070"/>
          <a:stretch>
            <a:fillRect/>
          </a:stretch>
        </p:blipFill>
        <p:spPr bwMode="auto">
          <a:xfrm>
            <a:off x="44450" y="3810000"/>
            <a:ext cx="5853741" cy="27832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1"/>
            <a:srcRect/>
            <a:tile tx="0" ty="0" sx="100000" sy="100000" flip="none" algn="tl"/>
          </a:blipFill>
          <a:ln w="57150">
            <a:solidFill>
              <a:srgbClr val="006600"/>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smtClean="0">
                <a:solidFill>
                  <a:srgbClr val="FF00FF"/>
                </a:solidFill>
                <a:latin typeface="Times New Roman" panose="02020603050405020304" pitchFamily="18" charset="0"/>
                <a:cs typeface="Times New Roman" panose="02020603050405020304" pitchFamily="18" charset="0"/>
              </a:rPr>
              <a:t>CÁC PHƯƠNG PHÁP NHÂN GIỐNG VÔ TÍNH CÂY TRỒNG</a:t>
            </a:r>
            <a:endParaRPr lang="en-GB" sz="2000" b="1" dirty="0">
              <a:solidFill>
                <a:srgbClr val="FF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smtClean="0">
                <a:solidFill>
                  <a:srgbClr val="0000FF"/>
                </a:solidFill>
                <a:latin typeface="Times New Roman" panose="02020603050405020304" pitchFamily="18" charset="0"/>
                <a:cs typeface="Times New Roman" panose="02020603050405020304" pitchFamily="18" charset="0"/>
              </a:rPr>
              <a:t>Giâm</a:t>
            </a:r>
            <a:r>
              <a:rPr lang="en-US" sz="2000" b="1" dirty="0" smtClean="0">
                <a:solidFill>
                  <a:srgbClr val="0000FF"/>
                </a:solidFill>
                <a:latin typeface="Times New Roman" panose="02020603050405020304" pitchFamily="18" charset="0"/>
                <a:cs typeface="Times New Roman" panose="02020603050405020304" pitchFamily="18" charset="0"/>
              </a:rPr>
              <a:t> </a:t>
            </a:r>
            <a:r>
              <a:rPr lang="en-US" sz="2000" b="1" dirty="0" err="1" smtClean="0">
                <a:solidFill>
                  <a:srgbClr val="0000FF"/>
                </a:solidFill>
                <a:latin typeface="Times New Roman" panose="02020603050405020304" pitchFamily="18" charset="0"/>
                <a:cs typeface="Times New Roman" panose="02020603050405020304" pitchFamily="18" charset="0"/>
              </a:rPr>
              <a:t>cành</a:t>
            </a:r>
            <a:r>
              <a:rPr lang="en-US" sz="2000" b="1" dirty="0" smtClean="0">
                <a:solidFill>
                  <a:srgbClr val="0000FF"/>
                </a:solidFill>
                <a:latin typeface="Times New Roman" panose="02020603050405020304" pitchFamily="18" charset="0"/>
                <a:cs typeface="Times New Roman" panose="02020603050405020304" pitchFamily="18" charset="0"/>
              </a:rPr>
              <a:t>:</a:t>
            </a:r>
            <a:r>
              <a:rPr lang="en-US" sz="2000" dirty="0" smtClean="0">
                <a:solidFill>
                  <a:srgbClr val="0000FF"/>
                </a:solidFill>
                <a:latin typeface="Times New Roman" panose="02020603050405020304" pitchFamily="18" charset="0"/>
                <a:cs typeface="Times New Roman" panose="02020603050405020304" pitchFamily="18" charset="0"/>
              </a:rPr>
              <a:t> </a:t>
            </a:r>
            <a:endParaRPr lang="en-US" sz="2000" dirty="0" smtClean="0">
              <a:solidFill>
                <a:srgbClr val="0000FF"/>
              </a:solidFill>
              <a:latin typeface="Times New Roman" panose="02020603050405020304" pitchFamily="18" charset="0"/>
              <a:cs typeface="Times New Roman" panose="02020603050405020304" pitchFamily="18" charset="0"/>
            </a:endParaRPr>
          </a:p>
          <a:p>
            <a:pPr>
              <a:spcBef>
                <a:spcPct val="50000"/>
              </a:spcBef>
            </a:pPr>
            <a:r>
              <a:rPr lang="en-US" sz="2000" b="1" dirty="0" err="1" smtClean="0">
                <a:latin typeface="Times New Roman" panose="02020603050405020304" pitchFamily="18" charset="0"/>
                <a:cs typeface="Times New Roman" panose="02020603050405020304" pitchFamily="18" charset="0"/>
              </a:rPr>
              <a:t>C</a:t>
            </a:r>
            <a:r>
              <a:rPr lang="en-US" sz="2000" dirty="0" err="1" smtClean="0">
                <a:latin typeface="Times New Roman" panose="02020603050405020304" pitchFamily="18" charset="0"/>
                <a:cs typeface="Times New Roman" panose="02020603050405020304" pitchFamily="18" charset="0"/>
              </a:rPr>
              <a:t>ắt</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nhúng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gốc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dịch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cắm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rễ</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hồng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thanh</a:t>
            </a:r>
            <a:r>
              <a:rPr lang="en-US" sz="2000" dirty="0" smtClean="0">
                <a:latin typeface="Times New Roman" panose="02020603050405020304" pitchFamily="18" charset="0"/>
                <a:cs typeface="Times New Roman" panose="02020603050405020304" pitchFamily="18" charset="0"/>
              </a:rPr>
              <a:t> long…</a:t>
            </a:r>
            <a:endParaRPr lang="en-US" sz="2000" dirty="0">
              <a:latin typeface="Times New Roman" panose="02020603050405020304" pitchFamily="18" charset="0"/>
              <a:cs typeface="Times New Roman" panose="02020603050405020304" pitchFamily="18" charset="0"/>
            </a:endParaRPr>
          </a:p>
        </p:txBody>
      </p:sp>
      <p:pic>
        <p:nvPicPr>
          <p:cNvPr id="11" name="Picture 11" descr="Book-09"/>
          <p:cNvPicPr>
            <a:picLocks noChangeAspect="1" noChangeArrowheads="1" noCrop="1"/>
          </p:cNvPicPr>
          <p:nvPr/>
        </p:nvPicPr>
        <p:blipFill>
          <a:blip r:embed="rId2"/>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b</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Ghép</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mắt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smtClean="0">
              <a:latin typeface="Times New Roman" panose="02020603050405020304"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smtClean="0">
                <a:latin typeface="Times New Roman" panose="02020603050405020304" pitchFamily="18" charset="0"/>
                <a:cs typeface="Times New Roman" panose="02020603050405020304" pitchFamily="18" charset="0"/>
              </a:rPr>
              <a:t>Dùng</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cùa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chồi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cây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khác</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xoài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lá</a:t>
            </a:r>
            <a:r>
              <a:rPr lang="en-US" sz="2000" dirty="0" smtClean="0">
                <a:latin typeface="Times New Roman" panose="02020603050405020304" pitchFamily="18" charset="0"/>
              </a:rPr>
              <a:t> </a:t>
            </a:r>
            <a:r>
              <a:rPr lang="en-US" sz="2000" dirty="0" err="1" smtClean="0">
                <a:latin typeface="Times New Roman" panose="02020603050405020304" pitchFamily="18" charset="0"/>
              </a:rPr>
              <a:t>màu</a:t>
            </a:r>
            <a:r>
              <a:rPr lang="en-US" sz="2000" dirty="0" smtClean="0">
                <a:latin typeface="Times New Roman" panose="02020603050405020304" pitchFamily="18" charset="0"/>
              </a:rPr>
              <a:t>…</a:t>
            </a:r>
            <a:endParaRPr lang="en-US" sz="2000" dirty="0" smtClean="0">
              <a:latin typeface="Times New Roman" panose="02020603050405020304" pitchFamily="18" charset="0"/>
            </a:endParaRP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c</a:t>
            </a:r>
            <a:r>
              <a:rPr lang="en-US" sz="2000" b="1" dirty="0" smtClean="0">
                <a:solidFill>
                  <a:srgbClr val="0000FF"/>
                </a:solidFill>
                <a:latin typeface="Times New Roman" panose="02020603050405020304" pitchFamily="18" charset="0"/>
              </a:rPr>
              <a:t>. </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Chiết</a:t>
            </a:r>
            <a:r>
              <a:rPr lang="en-US" sz="2000" b="1" dirty="0" smtClean="0">
                <a:solidFill>
                  <a:srgbClr val="0000FF"/>
                </a:solidFill>
                <a:latin typeface="Times New Roman" panose="02020603050405020304" pitchFamily="18" charset="0"/>
              </a:rPr>
              <a:t> </a:t>
            </a:r>
            <a:r>
              <a:rPr lang="en-US" sz="2000" b="1" dirty="0" err="1" smtClean="0">
                <a:solidFill>
                  <a:srgbClr val="0000FF"/>
                </a:solidFill>
                <a:latin typeface="Times New Roman" panose="02020603050405020304" pitchFamily="18" charset="0"/>
              </a:rPr>
              <a:t>cành</a:t>
            </a:r>
            <a:r>
              <a:rPr lang="en-US" sz="2000" b="1" dirty="0" smtClean="0">
                <a:solidFill>
                  <a:srgbClr val="0000FF"/>
                </a:solidFill>
                <a:latin typeface="Times New Roman" panose="02020603050405020304" pitchFamily="18" charset="0"/>
              </a:rPr>
              <a:t>:</a:t>
            </a:r>
            <a:endParaRPr lang="en-US" sz="2000" dirty="0">
              <a:latin typeface="Times New Roman" panose="02020603050405020304"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anose="02020603050405020304" pitchFamily="18" charset="0"/>
              </a:rPr>
              <a:t> </a:t>
            </a:r>
            <a:r>
              <a:rPr lang="en-US" sz="2000" dirty="0" err="1" smtClean="0">
                <a:latin typeface="Times New Roman" panose="02020603050405020304" pitchFamily="18" charset="0"/>
              </a:rPr>
              <a:t>Bóc</a:t>
            </a:r>
            <a:r>
              <a:rPr lang="en-US" sz="2000" dirty="0" smtClean="0">
                <a:latin typeface="Times New Roman" panose="02020603050405020304" pitchFamily="18" charset="0"/>
              </a:rPr>
              <a:t> </a:t>
            </a:r>
            <a:r>
              <a:rPr lang="en-US" sz="2000" dirty="0" err="1" smtClean="0">
                <a:latin typeface="Times New Roman" panose="02020603050405020304" pitchFamily="18" charset="0"/>
              </a:rPr>
              <a:t>khoanh</a:t>
            </a:r>
            <a:r>
              <a:rPr lang="en-US" sz="2000" dirty="0" smtClean="0">
                <a:latin typeface="Times New Roman" panose="02020603050405020304" pitchFamily="18" charset="0"/>
              </a:rPr>
              <a:t> </a:t>
            </a:r>
            <a:r>
              <a:rPr lang="en-US" sz="2000" dirty="0" err="1" smtClean="0">
                <a:latin typeface="Times New Roman" panose="02020603050405020304" pitchFamily="18" charset="0"/>
              </a:rPr>
              <a:t>vỏ</a:t>
            </a:r>
            <a:r>
              <a:rPr lang="en-US" sz="2000" dirty="0" smtClean="0">
                <a:latin typeface="Times New Roman" panose="02020603050405020304" pitchFamily="18" charset="0"/>
              </a:rPr>
              <a:t> </a:t>
            </a:r>
            <a:r>
              <a:rPr lang="en-US" sz="2000" dirty="0" err="1" smtClean="0">
                <a:latin typeface="Times New Roman" panose="02020603050405020304" pitchFamily="18" charset="0"/>
              </a:rPr>
              <a:t>của</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sau</a:t>
            </a:r>
            <a:r>
              <a:rPr lang="en-US" sz="2000" dirty="0" smtClean="0">
                <a:latin typeface="Times New Roman" panose="02020603050405020304" pitchFamily="18" charset="0"/>
              </a:rPr>
              <a:t> </a:t>
            </a:r>
            <a:r>
              <a:rPr lang="en-US" sz="2000" dirty="0" err="1" smtClean="0">
                <a:latin typeface="Times New Roman" panose="02020603050405020304" pitchFamily="18" charset="0"/>
              </a:rPr>
              <a:t>đó</a:t>
            </a:r>
            <a:r>
              <a:rPr lang="en-US" sz="2000" dirty="0" smtClean="0">
                <a:latin typeface="Times New Roman" panose="02020603050405020304" pitchFamily="18" charset="0"/>
              </a:rPr>
              <a:t> </a:t>
            </a:r>
            <a:r>
              <a:rPr lang="en-US" sz="2000" dirty="0" err="1" smtClean="0">
                <a:latin typeface="Times New Roman" panose="02020603050405020304" pitchFamily="18" charset="0"/>
              </a:rPr>
              <a:t>bó</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r>
              <a:rPr lang="en-US" sz="2000" dirty="0" err="1" smtClean="0">
                <a:latin typeface="Times New Roman" panose="02020603050405020304" pitchFamily="18" charset="0"/>
              </a:rPr>
              <a:t>Khi</a:t>
            </a:r>
            <a:r>
              <a:rPr lang="en-US" sz="2000" dirty="0" smtClean="0">
                <a:latin typeface="Times New Roman" panose="02020603050405020304" pitchFamily="18" charset="0"/>
              </a:rPr>
              <a:t> </a:t>
            </a:r>
            <a:r>
              <a:rPr lang="en-US" sz="2000" dirty="0" err="1" smtClean="0">
                <a:latin typeface="Times New Roman" panose="02020603050405020304" pitchFamily="18" charset="0"/>
              </a:rPr>
              <a:t>cành</a:t>
            </a:r>
            <a:r>
              <a:rPr lang="en-US" sz="2000" dirty="0" smtClean="0">
                <a:latin typeface="Times New Roman" panose="02020603050405020304" pitchFamily="18" charset="0"/>
              </a:rPr>
              <a:t> </a:t>
            </a:r>
            <a:r>
              <a:rPr lang="en-US" sz="2000" dirty="0" err="1" smtClean="0">
                <a:latin typeface="Times New Roman" panose="02020603050405020304" pitchFamily="18" charset="0"/>
              </a:rPr>
              <a:t>ra</a:t>
            </a:r>
            <a:r>
              <a:rPr lang="en-US" sz="2000" dirty="0" smtClean="0">
                <a:latin typeface="Times New Roman" panose="02020603050405020304" pitchFamily="18" charset="0"/>
              </a:rPr>
              <a:t> </a:t>
            </a:r>
            <a:r>
              <a:rPr lang="en-US" sz="2000" dirty="0" err="1" smtClean="0">
                <a:latin typeface="Times New Roman" panose="02020603050405020304" pitchFamily="18" charset="0"/>
              </a:rPr>
              <a:t>rễ</a:t>
            </a:r>
            <a:r>
              <a:rPr lang="en-US" sz="2000" dirty="0" smtClean="0">
                <a:latin typeface="Times New Roman" panose="02020603050405020304" pitchFamily="18" charset="0"/>
              </a:rPr>
              <a:t> </a:t>
            </a:r>
            <a:r>
              <a:rPr lang="en-US" sz="2000" dirty="0" err="1" smtClean="0">
                <a:latin typeface="Times New Roman" panose="02020603050405020304" pitchFamily="18" charset="0"/>
              </a:rPr>
              <a:t>cắt</a:t>
            </a:r>
            <a:r>
              <a:rPr lang="en-US" sz="2000" dirty="0" smtClean="0">
                <a:latin typeface="Times New Roman" panose="02020603050405020304" pitchFamily="18" charset="0"/>
              </a:rPr>
              <a:t> </a:t>
            </a:r>
            <a:r>
              <a:rPr lang="en-US" sz="2000" dirty="0" err="1" smtClean="0">
                <a:latin typeface="Times New Roman" panose="02020603050405020304" pitchFamily="18" charset="0"/>
              </a:rPr>
              <a:t>khỏi</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mẹ</a:t>
            </a:r>
            <a:r>
              <a:rPr lang="en-US" sz="2000" dirty="0" smtClean="0">
                <a:latin typeface="Times New Roman" panose="02020603050405020304" pitchFamily="18" charset="0"/>
              </a:rPr>
              <a:t>, </a:t>
            </a:r>
            <a:r>
              <a:rPr lang="en-US" sz="2000" dirty="0" err="1" smtClean="0">
                <a:latin typeface="Times New Roman" panose="02020603050405020304" pitchFamily="18" charset="0"/>
              </a:rPr>
              <a:t>đem</a:t>
            </a:r>
            <a:r>
              <a:rPr lang="en-US" sz="2000" dirty="0" smtClean="0">
                <a:latin typeface="Times New Roman" panose="02020603050405020304" pitchFamily="18" charset="0"/>
              </a:rPr>
              <a:t> </a:t>
            </a:r>
            <a:r>
              <a:rPr lang="en-US" sz="2000" dirty="0" err="1" smtClean="0">
                <a:latin typeface="Times New Roman" panose="02020603050405020304" pitchFamily="18" charset="0"/>
              </a:rPr>
              <a:t>trồng</a:t>
            </a:r>
            <a:r>
              <a:rPr lang="en-US" sz="2000" dirty="0" smtClean="0">
                <a:latin typeface="Times New Roman" panose="02020603050405020304" pitchFamily="18" charset="0"/>
              </a:rPr>
              <a:t> </a:t>
            </a:r>
            <a:r>
              <a:rPr lang="en-US" sz="2000" dirty="0" err="1" smtClean="0">
                <a:latin typeface="Times New Roman" panose="02020603050405020304" pitchFamily="18" charset="0"/>
              </a:rPr>
              <a:t>xuống</a:t>
            </a:r>
            <a:r>
              <a:rPr lang="en-US" sz="2000" dirty="0" smtClean="0">
                <a:latin typeface="Times New Roman" panose="02020603050405020304" pitchFamily="18" charset="0"/>
              </a:rPr>
              <a:t> </a:t>
            </a:r>
            <a:r>
              <a:rPr lang="en-US" sz="2000" dirty="0" err="1" smtClean="0">
                <a:latin typeface="Times New Roman" panose="02020603050405020304" pitchFamily="18" charset="0"/>
              </a:rPr>
              <a:t>đất</a:t>
            </a:r>
            <a:r>
              <a:rPr lang="en-US" sz="2000" dirty="0" smtClean="0">
                <a:latin typeface="Times New Roman" panose="02020603050405020304" pitchFamily="18" charset="0"/>
              </a:rPr>
              <a:t>. </a:t>
            </a:r>
            <a:endParaRPr lang="en-US" sz="2000" dirty="0" smtClean="0">
              <a:latin typeface="Times New Roman" panose="02020603050405020304" pitchFamily="18" charset="0"/>
            </a:endParaRPr>
          </a:p>
          <a:p>
            <a:pPr>
              <a:spcBef>
                <a:spcPct val="50000"/>
              </a:spcBef>
            </a:pPr>
            <a:r>
              <a:rPr lang="en-US" sz="2000" dirty="0" err="1" smtClean="0">
                <a:latin typeface="Times New Roman" panose="02020603050405020304" pitchFamily="18" charset="0"/>
              </a:rPr>
              <a:t>Ví</a:t>
            </a:r>
            <a:r>
              <a:rPr lang="en-US" sz="2000" dirty="0" smtClean="0">
                <a:latin typeface="Times New Roman" panose="02020603050405020304" pitchFamily="18" charset="0"/>
              </a:rPr>
              <a:t> </a:t>
            </a:r>
            <a:r>
              <a:rPr lang="en-US" sz="2000" dirty="0" err="1" smtClean="0">
                <a:latin typeface="Times New Roman" panose="02020603050405020304" pitchFamily="18" charset="0"/>
              </a:rPr>
              <a:t>dụ</a:t>
            </a:r>
            <a:r>
              <a:rPr lang="en-US" sz="2000" dirty="0" smtClean="0">
                <a:latin typeface="Times New Roman" panose="02020603050405020304" pitchFamily="18" charset="0"/>
              </a:rPr>
              <a:t>: </a:t>
            </a:r>
            <a:r>
              <a:rPr lang="en-US" sz="2000" dirty="0" err="1" smtClean="0">
                <a:latin typeface="Times New Roman" panose="02020603050405020304" pitchFamily="18" charset="0"/>
              </a:rPr>
              <a:t>cây</a:t>
            </a:r>
            <a:r>
              <a:rPr lang="en-US" sz="2000" dirty="0" smtClean="0">
                <a:latin typeface="Times New Roman" panose="02020603050405020304" pitchFamily="18" charset="0"/>
              </a:rPr>
              <a:t> </a:t>
            </a:r>
            <a:r>
              <a:rPr lang="en-US" sz="2000" dirty="0" err="1" smtClean="0">
                <a:latin typeface="Times New Roman" panose="02020603050405020304" pitchFamily="18" charset="0"/>
              </a:rPr>
              <a:t>bưởi</a:t>
            </a:r>
            <a:r>
              <a:rPr lang="en-US" sz="2000" dirty="0" smtClean="0">
                <a:latin typeface="Times New Roman" panose="02020603050405020304" pitchFamily="18" charset="0"/>
              </a:rPr>
              <a:t>, </a:t>
            </a:r>
            <a:r>
              <a:rPr lang="en-US" sz="2000" dirty="0" err="1" smtClean="0">
                <a:latin typeface="Times New Roman" panose="02020603050405020304" pitchFamily="18" charset="0"/>
              </a:rPr>
              <a:t>chanh</a:t>
            </a:r>
            <a:r>
              <a:rPr lang="en-US" sz="2000" dirty="0" smtClean="0">
                <a:latin typeface="Times New Roman" panose="02020603050405020304" pitchFamily="18" charset="0"/>
              </a:rPr>
              <a:t>…</a:t>
            </a:r>
            <a:endParaRPr lang="en-US" sz="2000" dirty="0">
              <a:latin typeface="Times New Roman" panose="02020603050405020304" pitchFamily="18" charset="0"/>
            </a:endParaRPr>
          </a:p>
        </p:txBody>
      </p:sp>
      <p:pic>
        <p:nvPicPr>
          <p:cNvPr id="18434" name="Picture 2" descr="cách chiết cành chanh tứ quý ra rễ đạt 99,8%.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a:t>
            </a:r>
            <a:r>
              <a:rPr lang="en-GB" sz="2400" b="1" dirty="0" err="1" smtClean="0">
                <a:solidFill>
                  <a:srgbClr val="FF00FF"/>
                </a:solidFill>
                <a:latin typeface="Times New Roman" panose="02020603050405020304" pitchFamily="18" charset="0"/>
                <a:cs typeface="Times New Roman" panose="02020603050405020304" pitchFamily="18" charset="0"/>
              </a:rPr>
              <a:t>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chanh</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smtClean="0">
                <a:solidFill>
                  <a:srgbClr val="0000FF"/>
                </a:solidFill>
                <a:latin typeface="Times New Roman" panose="02020603050405020304" pitchFamily="18" charset="0"/>
                <a:cs typeface="Times New Roman" panose="02020603050405020304" pitchFamily="18" charset="0"/>
              </a:rPr>
              <a:t>Cây</a:t>
            </a:r>
            <a:r>
              <a:rPr lang="en-GB" sz="2400" b="1" dirty="0" smtClean="0">
                <a:solidFill>
                  <a:srgbClr val="0000FF"/>
                </a:solidFill>
                <a:latin typeface="Times New Roman" panose="02020603050405020304" pitchFamily="18" charset="0"/>
                <a:cs typeface="Times New Roman" panose="02020603050405020304" pitchFamily="18" charset="0"/>
              </a:rPr>
              <a:t> </a:t>
            </a:r>
            <a:r>
              <a:rPr lang="en-GB" sz="2400" b="1" dirty="0" err="1" smtClean="0">
                <a:solidFill>
                  <a:srgbClr val="0000FF"/>
                </a:solidFill>
                <a:latin typeface="Times New Roman" panose="02020603050405020304" pitchFamily="18" charset="0"/>
                <a:cs typeface="Times New Roman" panose="02020603050405020304" pitchFamily="18" charset="0"/>
              </a:rPr>
              <a:t>xoài</a:t>
            </a:r>
            <a:endParaRPr lang="en-GB" sz="2400" b="1" dirty="0">
              <a:solidFill>
                <a:srgbClr val="0000FF"/>
              </a:solidFill>
              <a:latin typeface="Times New Roman" panose="02020603050405020304" pitchFamily="18" charset="0"/>
              <a:cs typeface="Times New Roman" panose="02020603050405020304" pitchFamily="18" charset="0"/>
            </a:endParaRPr>
          </a:p>
        </p:txBody>
      </p:sp>
      <p:pic>
        <p:nvPicPr>
          <p:cNvPr id="28" name="Picture 11" descr="Book-09"/>
          <p:cNvPicPr>
            <a:picLocks noChangeAspect="1" noChangeArrowheads="1" noCrop="1"/>
          </p:cNvPicPr>
          <p:nvPr/>
        </p:nvPicPr>
        <p:blipFill>
          <a:blip r:embed="rId2"/>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smtClean="0">
                <a:solidFill>
                  <a:srgbClr val="FFC000"/>
                </a:solidFill>
                <a:latin typeface="Times New Roman" panose="02020603050405020304" pitchFamily="18" charset="0"/>
                <a:cs typeface="Times New Roman" panose="02020603050405020304" pitchFamily="18" charset="0"/>
              </a:rPr>
              <a:t>Cây</a:t>
            </a:r>
            <a:r>
              <a:rPr lang="en-GB" sz="2400" b="1" dirty="0" smtClean="0">
                <a:solidFill>
                  <a:srgbClr val="FFC000"/>
                </a:solidFill>
                <a:latin typeface="Times New Roman" panose="02020603050405020304" pitchFamily="18" charset="0"/>
                <a:cs typeface="Times New Roman" panose="02020603050405020304" pitchFamily="18" charset="0"/>
              </a:rPr>
              <a:t> </a:t>
            </a:r>
            <a:r>
              <a:rPr lang="en-GB" sz="2400" b="1" dirty="0" err="1" smtClean="0">
                <a:solidFill>
                  <a:srgbClr val="FFC000"/>
                </a:solidFill>
                <a:latin typeface="Times New Roman" panose="02020603050405020304" pitchFamily="18" charset="0"/>
                <a:cs typeface="Times New Roman" panose="02020603050405020304" pitchFamily="18" charset="0"/>
              </a:rPr>
              <a:t>thanh</a:t>
            </a:r>
            <a:r>
              <a:rPr lang="en-GB" sz="2400" b="1" dirty="0" smtClean="0">
                <a:solidFill>
                  <a:srgbClr val="FFC000"/>
                </a:solidFill>
                <a:latin typeface="Times New Roman" panose="02020603050405020304" pitchFamily="18" charset="0"/>
                <a:cs typeface="Times New Roman" panose="02020603050405020304" pitchFamily="18" charset="0"/>
              </a:rPr>
              <a:t> long</a:t>
            </a:r>
            <a:endParaRPr lang="en-GB" sz="2400" b="1" dirty="0">
              <a:solidFill>
                <a:srgbClr val="FFC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2"/>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1. </a:t>
            </a:r>
            <a:r>
              <a:rPr lang="en-GB" sz="3200" dirty="0" err="1" smtClean="0">
                <a:solidFill>
                  <a:schemeClr val="tx1"/>
                </a:solidFill>
                <a:latin typeface="Times New Roman" panose="02020603050405020304" pitchFamily="18" charset="0"/>
                <a:cs typeface="Times New Roman" panose="02020603050405020304" pitchFamily="18" charset="0"/>
              </a:rPr>
              <a:t>Loại</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nào</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thường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sử</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dụng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sản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xuất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cây</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trồng</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hoa</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lấy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gỗ</a:t>
            </a:r>
            <a:endParaRPr lang="en-GB" sz="2800" dirty="0" smtClean="0">
              <a:latin typeface="Times New Roman" panose="02020603050405020304" pitchFamily="18" charset="0"/>
              <a:cs typeface="Times New Roman" panose="02020603050405020304" pitchFamily="18" charset="0"/>
            </a:endParaRPr>
          </a:p>
          <a:p>
            <a:pPr marL="342900" indent="-34290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Các</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ngũ</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cốc</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Cây</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xanh</a:t>
            </a:r>
            <a:endParaRPr lang="en-GB"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smtClean="0">
                <a:solidFill>
                  <a:schemeClr val="tx1"/>
                </a:solidFill>
                <a:latin typeface="Times New Roman" panose="02020603050405020304" pitchFamily="18" charset="0"/>
                <a:cs typeface="Times New Roman" panose="02020603050405020304" pitchFamily="18" charset="0"/>
              </a:rPr>
              <a:t>Câu</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smtClean="0">
                <a:solidFill>
                  <a:schemeClr val="tx1"/>
                </a:solidFill>
                <a:latin typeface="Times New Roman" panose="02020603050405020304" pitchFamily="18" charset="0"/>
                <a:cs typeface="Times New Roman" panose="02020603050405020304" pitchFamily="18" charset="0"/>
              </a:rPr>
              <a:t>2. </a:t>
            </a:r>
            <a:r>
              <a:rPr lang="en-GB" sz="2800" dirty="0" err="1" smtClean="0">
                <a:solidFill>
                  <a:schemeClr val="tx1"/>
                </a:solidFill>
                <a:latin typeface="Times New Roman" panose="02020603050405020304" pitchFamily="18" charset="0"/>
                <a:cs typeface="Times New Roman" panose="02020603050405020304" pitchFamily="18" charset="0"/>
              </a:rPr>
              <a:t>Biện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pháp</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nào</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dưới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đây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b="1" dirty="0" err="1" smtClean="0">
                <a:solidFill>
                  <a:srgbClr val="FF0000"/>
                </a:solidFill>
                <a:latin typeface="Times New Roman" panose="02020603050405020304" pitchFamily="18" charset="0"/>
                <a:cs typeface="Times New Roman" panose="02020603050405020304" pitchFamily="18" charset="0"/>
              </a:rPr>
              <a:t>không</a:t>
            </a:r>
            <a:r>
              <a:rPr lang="en-GB" sz="2800" b="1" dirty="0" smtClean="0">
                <a:solidFill>
                  <a:srgbClr val="FF0000"/>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phải</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sản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xuất</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cây</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trồng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bằng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nhân</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giống</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vô</a:t>
            </a:r>
            <a:r>
              <a:rPr lang="en-GB" sz="2800" dirty="0" smtClean="0">
                <a:solidFill>
                  <a:schemeClr val="tx1"/>
                </a:solidFill>
                <a:latin typeface="Times New Roman" panose="02020603050405020304" pitchFamily="18" charset="0"/>
                <a:cs typeface="Times New Roman" panose="02020603050405020304" pitchFamily="18" charset="0"/>
              </a:rPr>
              <a:t> </a:t>
            </a:r>
            <a:r>
              <a:rPr lang="en-GB" sz="2800" dirty="0" err="1" smtClean="0">
                <a:solidFill>
                  <a:schemeClr val="tx1"/>
                </a:solidFill>
                <a:latin typeface="Times New Roman" panose="02020603050405020304" pitchFamily="18" charset="0"/>
                <a:cs typeface="Times New Roman" panose="02020603050405020304" pitchFamily="18" charset="0"/>
              </a:rPr>
              <a:t>tính</a:t>
            </a:r>
            <a:r>
              <a:rPr lang="en-GB" sz="2800" dirty="0" smtClean="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smtClean="0">
                <a:latin typeface="Times New Roman" panose="02020603050405020304" pitchFamily="18" charset="0"/>
                <a:cs typeface="Times New Roman" panose="02020603050405020304" pitchFamily="18" charset="0"/>
              </a:rPr>
              <a:t>a. </a:t>
            </a:r>
            <a:r>
              <a:rPr lang="en-GB" sz="2800" dirty="0" err="1" smtClean="0">
                <a:latin typeface="Times New Roman" panose="02020603050405020304" pitchFamily="18" charset="0"/>
                <a:cs typeface="Times New Roman" panose="02020603050405020304" pitchFamily="18" charset="0"/>
              </a:rPr>
              <a:t>Giâm</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b. </a:t>
            </a:r>
            <a:r>
              <a:rPr lang="en-GB" sz="2800" dirty="0" err="1" smtClean="0">
                <a:latin typeface="Times New Roman" panose="02020603050405020304" pitchFamily="18" charset="0"/>
                <a:cs typeface="Times New Roman" panose="02020603050405020304" pitchFamily="18" charset="0"/>
              </a:rPr>
              <a:t>Ghép</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mắt</a:t>
            </a:r>
            <a:endParaRPr lang="en-GB" sz="2800"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c. </a:t>
            </a:r>
            <a:r>
              <a:rPr lang="en-GB" sz="2800" dirty="0" err="1" smtClean="0">
                <a:latin typeface="Times New Roman" panose="02020603050405020304" pitchFamily="18" charset="0"/>
                <a:cs typeface="Times New Roman" panose="02020603050405020304" pitchFamily="18" charset="0"/>
              </a:rPr>
              <a:t>Chiết</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cành</a:t>
            </a:r>
            <a:r>
              <a:rPr lang="en-GB" sz="2800" dirty="0" smtClean="0">
                <a:latin typeface="Times New Roman" panose="02020603050405020304" pitchFamily="18" charset="0"/>
                <a:cs typeface="Times New Roman" panose="02020603050405020304" pitchFamily="18" charset="0"/>
              </a:rPr>
              <a:t>			d. </a:t>
            </a:r>
            <a:r>
              <a:rPr lang="en-GB" sz="2800" dirty="0" err="1" smtClean="0">
                <a:latin typeface="Times New Roman" panose="02020603050405020304" pitchFamily="18" charset="0"/>
                <a:cs typeface="Times New Roman" panose="02020603050405020304" pitchFamily="18" charset="0"/>
              </a:rPr>
              <a:t>Gieo</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trồng</a:t>
            </a:r>
            <a:r>
              <a:rPr lang="en-GB" sz="2800" dirty="0" smtClean="0">
                <a:latin typeface="Times New Roman" panose="02020603050405020304" pitchFamily="18" charset="0"/>
                <a:cs typeface="Times New Roman" panose="02020603050405020304" pitchFamily="18" charset="0"/>
              </a:rPr>
              <a:t> </a:t>
            </a:r>
            <a:r>
              <a:rPr lang="en-GB" sz="2800" dirty="0" err="1" smtClean="0">
                <a:latin typeface="Times New Roman" panose="02020603050405020304" pitchFamily="18" charset="0"/>
                <a:cs typeface="Times New Roman" panose="02020603050405020304" pitchFamily="18" charset="0"/>
              </a:rPr>
              <a:t>hạt</a:t>
            </a:r>
            <a:endParaRPr lang="en-GB" sz="2800" dirty="0">
              <a:latin typeface="Times New Roman" panose="02020603050405020304" pitchFamily="18" charset="0"/>
              <a:cs typeface="Times New Roman" panose="02020603050405020304" pitchFamily="18" charset="0"/>
            </a:endParaRPr>
          </a:p>
        </p:txBody>
      </p:sp>
      <p:sp>
        <p:nvSpPr>
          <p:cNvPr id="15" name="Title 1"/>
          <p:cNvSpPr txBox="1"/>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smtClean="0">
                <a:solidFill>
                  <a:schemeClr val="bg1"/>
                </a:solidFill>
                <a:latin typeface="Times New Roman" panose="02020603050405020304" pitchFamily="18" charset="0"/>
                <a:cs typeface="Times New Roman" panose="02020603050405020304" pitchFamily="18" charset="0"/>
              </a:rPr>
              <a:t>Củng</a:t>
            </a:r>
            <a:r>
              <a:rPr lang="en-US" sz="2800" b="1" dirty="0" smtClean="0">
                <a:solidFill>
                  <a:schemeClr val="bg1"/>
                </a:solidFill>
                <a:latin typeface="Times New Roman" panose="02020603050405020304" pitchFamily="18" charset="0"/>
                <a:cs typeface="Times New Roman" panose="02020603050405020304" pitchFamily="18" charset="0"/>
              </a:rPr>
              <a:t> </a:t>
            </a:r>
            <a:r>
              <a:rPr lang="en-US" sz="2800" b="1" dirty="0" err="1" smtClean="0">
                <a:solidFill>
                  <a:schemeClr val="bg1"/>
                </a:solidFill>
                <a:latin typeface="Times New Roman" panose="02020603050405020304" pitchFamily="18" charset="0"/>
                <a:cs typeface="Times New Roman" panose="02020603050405020304" pitchFamily="18" charset="0"/>
              </a:rPr>
              <a:t>cố</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smtClean="0">
                <a:solidFill>
                  <a:schemeClr val="tx1"/>
                </a:solidFill>
                <a:latin typeface="Times New Roman" panose="02020603050405020304" pitchFamily="18" charset="0"/>
                <a:cs typeface="Times New Roman" panose="02020603050405020304" pitchFamily="18" charset="0"/>
              </a:rPr>
              <a:t>Câu</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smtClean="0">
                <a:solidFill>
                  <a:schemeClr val="tx1"/>
                </a:solidFill>
                <a:latin typeface="Times New Roman" panose="02020603050405020304" pitchFamily="18" charset="0"/>
                <a:cs typeface="Times New Roman" panose="02020603050405020304" pitchFamily="18" charset="0"/>
              </a:rPr>
              <a:t>3. So </a:t>
            </a:r>
            <a:r>
              <a:rPr lang="en-GB" sz="3200" dirty="0" err="1" smtClean="0">
                <a:solidFill>
                  <a:schemeClr val="tx1"/>
                </a:solidFill>
                <a:latin typeface="Times New Roman" panose="02020603050405020304" pitchFamily="18" charset="0"/>
                <a:cs typeface="Times New Roman" panose="02020603050405020304" pitchFamily="18" charset="0"/>
              </a:rPr>
              <a:t>sánh</a:t>
            </a:r>
            <a:r>
              <a:rPr lang="en-GB" sz="3200" dirty="0" smtClean="0">
                <a:solidFill>
                  <a:schemeClr val="tx1"/>
                </a:solidFill>
                <a:latin typeface="Times New Roman" panose="02020603050405020304" pitchFamily="18" charset="0"/>
                <a:cs typeface="Times New Roman" panose="02020603050405020304" pitchFamily="18" charset="0"/>
              </a:rPr>
              <a:t> 3 </a:t>
            </a:r>
            <a:r>
              <a:rPr lang="en-GB" sz="3200" dirty="0" err="1" smtClean="0">
                <a:solidFill>
                  <a:schemeClr val="tx1"/>
                </a:solidFill>
                <a:latin typeface="Times New Roman" panose="02020603050405020304" pitchFamily="18" charset="0"/>
                <a:cs typeface="Times New Roman" panose="02020603050405020304" pitchFamily="18" charset="0"/>
              </a:rPr>
              <a:t>phương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pháp</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nhân</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giống</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vô</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tính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giâm</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chiết</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cành</a:t>
            </a:r>
            <a:r>
              <a:rPr lang="en-GB" sz="3200" dirty="0" smtClean="0">
                <a:solidFill>
                  <a:schemeClr val="tx1"/>
                </a:solidFill>
                <a:latin typeface="Times New Roman" panose="02020603050405020304" pitchFamily="18" charset="0"/>
                <a:cs typeface="Times New Roman" panose="02020603050405020304" pitchFamily="18" charset="0"/>
              </a:rPr>
              <a:t>, </a:t>
            </a:r>
            <a:r>
              <a:rPr lang="en-GB" sz="3200" dirty="0" err="1" smtClean="0">
                <a:solidFill>
                  <a:schemeClr val="tx1"/>
                </a:solidFill>
                <a:latin typeface="Times New Roman" panose="02020603050405020304" pitchFamily="18" charset="0"/>
                <a:cs typeface="Times New Roman" panose="02020603050405020304" pitchFamily="18" charset="0"/>
              </a:rPr>
              <a:t>ghép</a:t>
            </a:r>
            <a:r>
              <a:rPr lang="en-GB" sz="3200" dirty="0" smtClean="0">
                <a:solidFill>
                  <a:schemeClr val="tx1"/>
                </a:solidFill>
                <a:latin typeface="Times New Roman" panose="02020603050405020304" pitchFamily="18" charset="0"/>
                <a:cs typeface="Times New Roman" panose="02020603050405020304" pitchFamily="18" charset="0"/>
              </a:rPr>
              <a:t>?</a:t>
            </a:r>
            <a:endParaRPr lang="en-GB" sz="3200"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endParaRPr lang="vi-VN" sz="2800" dirty="0">
              <a:latin typeface="+mj-lt"/>
            </a:endParaRPr>
          </a:p>
          <a:p>
            <a:r>
              <a:rPr lang="vi-VN" sz="2800" dirty="0">
                <a:latin typeface="+mj-lt"/>
              </a:rPr>
              <a:t>Khác </a:t>
            </a:r>
            <a:r>
              <a:rPr lang="vi-VN" sz="2800" dirty="0" smtClean="0">
                <a:latin typeface="+mj-lt"/>
              </a:rPr>
              <a:t>nhau:</a:t>
            </a:r>
            <a:r>
              <a:rPr lang="en-US" sz="2800" dirty="0" smtClean="0">
                <a:latin typeface="+mj-lt"/>
              </a:rPr>
              <a:t>  </a:t>
            </a:r>
            <a:r>
              <a:rPr lang="vi-VN" sz="2800" dirty="0" smtClean="0">
                <a:latin typeface="+mj-lt"/>
              </a:rPr>
              <a:t>Giâm </a:t>
            </a:r>
            <a:r>
              <a:rPr lang="vi-VN" sz="2800" dirty="0">
                <a:latin typeface="+mj-lt"/>
              </a:rPr>
              <a:t>cành : Cắt một đoạn cánh bành tẻ</a:t>
            </a:r>
            <a:endParaRPr lang="vi-VN" sz="2800" dirty="0">
              <a:latin typeface="+mj-lt"/>
            </a:endParaRPr>
          </a:p>
          <a:p>
            <a:r>
              <a:rPr lang="en-US" sz="2800" dirty="0" smtClean="0">
                <a:latin typeface="+mj-lt"/>
              </a:rPr>
              <a:t>                      </a:t>
            </a:r>
            <a:r>
              <a:rPr lang="vi-VN" sz="2800" dirty="0" smtClean="0">
                <a:latin typeface="+mj-lt"/>
              </a:rPr>
              <a:t>Ghép </a:t>
            </a:r>
            <a:r>
              <a:rPr lang="vi-VN" sz="2800" dirty="0">
                <a:latin typeface="+mj-lt"/>
              </a:rPr>
              <a:t>cành : Dùng một bộ phận sinh dưỡng</a:t>
            </a:r>
            <a:endParaRPr lang="vi-VN" sz="2800" dirty="0">
              <a:latin typeface="+mj-lt"/>
            </a:endParaRPr>
          </a:p>
          <a:p>
            <a:r>
              <a:rPr lang="en-US" sz="2800" dirty="0" smtClean="0">
                <a:latin typeface="+mj-lt"/>
              </a:rPr>
              <a:t>                      </a:t>
            </a:r>
            <a:r>
              <a:rPr lang="vi-VN" sz="2800" dirty="0" smtClean="0">
                <a:latin typeface="+mj-lt"/>
              </a:rPr>
              <a:t>Chiết </a:t>
            </a:r>
            <a:r>
              <a:rPr lang="vi-VN" sz="2800" dirty="0">
                <a:latin typeface="+mj-lt"/>
              </a:rPr>
              <a:t>cành : Tách một đoạn vỏ của cây </a:t>
            </a:r>
            <a:endParaRPr lang="vi-VN"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smtClean="0">
                <a:solidFill>
                  <a:srgbClr val="FF0000"/>
                </a:solidFill>
                <a:latin typeface="Times New Roman" panose="02020603050405020304" pitchFamily="18" charset="0"/>
                <a:cs typeface="Times New Roman" panose="02020603050405020304" pitchFamily="18" charset="0"/>
              </a:rPr>
              <a:t>HƯỚNG DẪN HỌC TẬP</a:t>
            </a:r>
            <a:endParaRPr lang="en-GB"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này</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pPr marL="514350" indent="-514350"/>
            <a:r>
              <a:rPr lang="en-GB" sz="2800" dirty="0" smtClean="0">
                <a:latin typeface="Times New Roman" panose="02020603050405020304" pitchFamily="18" charset="0"/>
                <a:cs typeface="Times New Roman" panose="02020603050405020304" pitchFamily="18" charset="0"/>
              </a:rPr>
              <a:t>	</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Học</a:t>
            </a:r>
            <a:r>
              <a:rPr lang="en-GB" sz="2800" b="1" dirty="0" smtClean="0">
                <a:solidFill>
                  <a:srgbClr val="0000FF"/>
                </a:solidFill>
                <a:latin typeface="Times New Roman" panose="02020603050405020304" pitchFamily="18" charset="0"/>
                <a:cs typeface="Times New Roman" panose="02020603050405020304" pitchFamily="18" charset="0"/>
              </a:rPr>
              <a:t> </a:t>
            </a:r>
            <a:r>
              <a:rPr lang="en-GB" sz="2800" b="1" dirty="0" err="1" smtClean="0">
                <a:solidFill>
                  <a:srgbClr val="0000FF"/>
                </a:solidFill>
                <a:latin typeface="Times New Roman" panose="02020603050405020304" pitchFamily="18" charset="0"/>
                <a:cs typeface="Times New Roman" panose="02020603050405020304" pitchFamily="18" charset="0"/>
              </a:rPr>
              <a:t>bài</a:t>
            </a:r>
            <a:r>
              <a:rPr lang="en-GB" sz="2800" b="1" dirty="0" smtClean="0">
                <a:solidFill>
                  <a:srgbClr val="0000FF"/>
                </a:solidFill>
                <a:latin typeface="Times New Roman" panose="02020603050405020304" pitchFamily="18" charset="0"/>
                <a:cs typeface="Times New Roman" panose="02020603050405020304" pitchFamily="18" charset="0"/>
              </a:rPr>
              <a:t>.</a:t>
            </a:r>
            <a:endParaRPr lang="en-GB"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GB"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a:solidFill>
                  <a:srgbClr val="0000FF"/>
                </a:solidFill>
                <a:latin typeface="Times New Roman" panose="02020603050405020304" pitchFamily="18" charset="0"/>
                <a:cs typeface="Times New Roman" panose="02020603050405020304" pitchFamily="18" charset="0"/>
              </a:rPr>
              <a:t>T</a:t>
            </a:r>
            <a:r>
              <a:rPr lang="en-US" sz="2800" b="1" dirty="0" err="1">
                <a:solidFill>
                  <a:srgbClr val="0000FF"/>
                </a:solidFill>
                <a:latin typeface="Times New Roman" panose="02020603050405020304" pitchFamily="18" charset="0"/>
                <a:cs typeface="Times New Roman" panose="02020603050405020304" pitchFamily="18" charset="0"/>
              </a:rPr>
              <a:t>hực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hiện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giống</a:t>
            </a:r>
            <a:r>
              <a:rPr lang="en-US" sz="2800" b="1" dirty="0">
                <a:solidFill>
                  <a:srgbClr val="0000FF"/>
                </a:solidFill>
                <a:latin typeface="Times New Roman" panose="02020603050405020304" pitchFamily="18" charset="0"/>
                <a:cs typeface="Times New Roman" panose="02020603050405020304" pitchFamily="18" charset="0"/>
              </a:rPr>
              <a:t> 1 </a:t>
            </a:r>
            <a:r>
              <a:rPr lang="en-US" sz="2800" b="1" dirty="0" err="1">
                <a:solidFill>
                  <a:srgbClr val="0000FF"/>
                </a:solidFill>
                <a:latin typeface="Times New Roman" panose="02020603050405020304" pitchFamily="18" charset="0"/>
                <a:cs typeface="Times New Roman" panose="02020603050405020304" pitchFamily="18" charset="0"/>
              </a:rPr>
              <a:t>loại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cây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trồng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cụ</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thể</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bằng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phương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pháp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giâm</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US" sz="2800" b="1" dirty="0" smtClean="0">
              <a:solidFill>
                <a:srgbClr val="0000FF"/>
              </a:solidFill>
              <a:latin typeface="Times New Roman" panose="02020603050405020304" pitchFamily="18" charset="0"/>
              <a:cs typeface="Times New Roman" panose="02020603050405020304" pitchFamily="18" charset="0"/>
            </a:endParaRPr>
          </a:p>
          <a:p>
            <a:pPr marL="514350" indent="-514350"/>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smtClean="0">
                <a:solidFill>
                  <a:srgbClr val="0000FF"/>
                </a:solidFill>
                <a:latin typeface="Times New Roman" panose="02020603050405020304" pitchFamily="18" charset="0"/>
                <a:cs typeface="Times New Roman" panose="02020603050405020304" pitchFamily="18" charset="0"/>
              </a:rPr>
              <a:t>    - </a:t>
            </a:r>
            <a:r>
              <a:rPr lang="en-US" sz="2800" b="1" dirty="0" err="1" smtClean="0">
                <a:solidFill>
                  <a:srgbClr val="0000FF"/>
                </a:solidFill>
                <a:latin typeface="Times New Roman" panose="02020603050405020304" pitchFamily="18" charset="0"/>
                <a:cs typeface="Times New Roman" panose="02020603050405020304" pitchFamily="18" charset="0"/>
              </a:rPr>
              <a:t>Chuẩn</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bị</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tiết</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sau</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thực</a:t>
            </a:r>
            <a:r>
              <a:rPr lang="en-US" sz="2800" b="1" dirty="0" smtClean="0">
                <a:solidFill>
                  <a:srgbClr val="0000FF"/>
                </a:solidFill>
                <a:latin typeface="Times New Roman" panose="02020603050405020304" pitchFamily="18" charset="0"/>
                <a:cs typeface="Times New Roman" panose="02020603050405020304" pitchFamily="18" charset="0"/>
              </a:rPr>
              <a:t> </a:t>
            </a:r>
            <a:r>
              <a:rPr lang="en-US" sz="2800" b="1" dirty="0" err="1" smtClean="0">
                <a:solidFill>
                  <a:srgbClr val="0000FF"/>
                </a:solidFill>
                <a:latin typeface="Times New Roman" panose="02020603050405020304" pitchFamily="18" charset="0"/>
                <a:cs typeface="Times New Roman" panose="02020603050405020304" pitchFamily="18" charset="0"/>
              </a:rPr>
              <a:t>hành</a:t>
            </a:r>
            <a:r>
              <a:rPr lang="en-US" sz="2800" b="1" dirty="0" smtClean="0">
                <a:solidFill>
                  <a:srgbClr val="0000FF"/>
                </a:solidFill>
                <a:latin typeface="Times New Roman" panose="02020603050405020304" pitchFamily="18" charset="0"/>
                <a:cs typeface="Times New Roman" panose="02020603050405020304" pitchFamily="18" charset="0"/>
              </a:rPr>
              <a:t>.</a:t>
            </a:r>
            <a:endParaRPr lang="en-GB" sz="28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smtClean="0">
                <a:latin typeface="Times New Roman" panose="02020603050405020304" pitchFamily="18" charset="0"/>
                <a:cs typeface="Times New Roman" panose="02020603050405020304" pitchFamily="18" charset="0"/>
              </a:rPr>
              <a:t>*</a:t>
            </a:r>
            <a:r>
              <a:rPr lang="en-GB" sz="2800" b="1" dirty="0" err="1" smtClean="0">
                <a:latin typeface="Times New Roman" panose="02020603050405020304" pitchFamily="18" charset="0"/>
                <a:cs typeface="Times New Roman" panose="02020603050405020304" pitchFamily="18" charset="0"/>
              </a:rPr>
              <a:t>Đối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với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bài</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ở </a:t>
            </a:r>
            <a:r>
              <a:rPr lang="en-GB" sz="2800" b="1" dirty="0" err="1" smtClean="0">
                <a:latin typeface="Times New Roman" panose="02020603050405020304" pitchFamily="18" charset="0"/>
                <a:cs typeface="Times New Roman" panose="02020603050405020304" pitchFamily="18" charset="0"/>
              </a:rPr>
              <a:t>tiết</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học</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tiếp</a:t>
            </a:r>
            <a:r>
              <a:rPr lang="en-GB" sz="2800" b="1" dirty="0" smtClean="0">
                <a:latin typeface="Times New Roman" panose="02020603050405020304" pitchFamily="18" charset="0"/>
                <a:cs typeface="Times New Roman" panose="02020603050405020304" pitchFamily="18" charset="0"/>
              </a:rPr>
              <a:t> </a:t>
            </a:r>
            <a:r>
              <a:rPr lang="en-GB" sz="2800" b="1" dirty="0" err="1" smtClean="0">
                <a:latin typeface="Times New Roman" panose="02020603050405020304" pitchFamily="18" charset="0"/>
                <a:cs typeface="Times New Roman" panose="02020603050405020304" pitchFamily="18" charset="0"/>
              </a:rPr>
              <a:t>theo</a:t>
            </a:r>
            <a:r>
              <a:rPr lang="en-GB" sz="2800" b="1" dirty="0" smtClean="0">
                <a:latin typeface="Times New Roman" panose="02020603050405020304" pitchFamily="18" charset="0"/>
                <a:cs typeface="Times New Roman" panose="02020603050405020304" pitchFamily="18" charset="0"/>
              </a:rPr>
              <a:t>:</a:t>
            </a:r>
            <a:endParaRPr lang="en-GB" sz="2800" b="1"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tẻ</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bụt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20 </a:t>
            </a:r>
            <a:r>
              <a:rPr lang="en-US" sz="2800" dirty="0" err="1">
                <a:latin typeface="Times New Roman" panose="02020603050405020304" pitchFamily="18" charset="0"/>
                <a:cs typeface="Times New Roman" panose="02020603050405020304" pitchFamily="18" charset="0"/>
              </a:rPr>
              <a:t>cành</a:t>
            </a:r>
            <a:r>
              <a:rPr lang="en-US" sz="2800" dirty="0">
                <a:latin typeface="Times New Roman" panose="02020603050405020304" pitchFamily="18" charset="0"/>
                <a:cs typeface="Times New Roman" panose="02020603050405020304" pitchFamily="18" charset="0"/>
              </a:rPr>
              <a:t>.</a:t>
            </a:r>
            <a:r>
              <a:rPr lang="en-GB" sz="2800" dirty="0" smtClean="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khay</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thuốc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thuỷ</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tưới</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nước</a:t>
            </a:r>
            <a:r>
              <a:rPr lang="en-US" sz="2800" dirty="0" smtClean="0">
                <a:latin typeface="Times New Roman" panose="02020603050405020304" pitchFamily="18" charset="0"/>
                <a:cs typeface="Times New Roman" panose="02020603050405020304" pitchFamily="18" charset="0"/>
              </a:rPr>
              <a:t>. </a:t>
            </a:r>
            <a:endParaRPr lang="en-GB" sz="2800" dirty="0">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1"/>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2"/>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3"/>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smtClean="0">
                <a:solidFill>
                  <a:schemeClr val="tx1"/>
                </a:solidFill>
                <a:latin typeface="Times New Roman" panose="02020603050405020304" pitchFamily="18" charset="0"/>
                <a:cs typeface="Times New Roman" panose="02020603050405020304" pitchFamily="18" charset="0"/>
              </a:rPr>
              <a:t>Giâm cành</a:t>
            </a:r>
            <a:endParaRPr lang="en-GB"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1"/>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2"/>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3"/>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smtClean="0">
                <a:solidFill>
                  <a:schemeClr val="tx1"/>
                </a:solidFill>
                <a:latin typeface="Times New Roman" panose="02020603050405020304" pitchFamily="18" charset="0"/>
                <a:cs typeface="Times New Roman" panose="02020603050405020304" pitchFamily="18" charset="0"/>
              </a:rPr>
              <a:t>Ghép cành</a:t>
            </a:r>
            <a:endParaRPr lang="en-GB" sz="2800">
              <a:solidFill>
                <a:schemeClr val="tx1"/>
              </a:solidFill>
              <a:latin typeface="Times New Roman" panose="02020603050405020304" pitchFamily="18" charset="0"/>
              <a:cs typeface="Times New Roman" panose="02020603050405020304" pitchFamily="18" charset="0"/>
            </a:endParaRPr>
          </a:p>
        </p:txBody>
      </p:sp>
      <p:pic>
        <p:nvPicPr>
          <p:cNvPr id="2054" name="Picture 6" descr="C:\Users\user\Pictures\gccx.jpg"/>
          <p:cNvPicPr>
            <a:picLocks noChangeAspect="1" noChangeArrowheads="1"/>
          </p:cNvPicPr>
          <p:nvPr/>
        </p:nvPicPr>
        <p:blipFill>
          <a:blip r:embed="rId4"/>
          <a:srcRect/>
          <a:stretch>
            <a:fillRect/>
          </a:stretch>
        </p:blipFill>
        <p:spPr bwMode="auto">
          <a:xfrm>
            <a:off x="0" y="1643050"/>
            <a:ext cx="3929058" cy="2643206"/>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mtClean="0">
                <a:latin typeface="Times New Roman" panose="02020603050405020304" pitchFamily="18" charset="0"/>
                <a:cs typeface="Times New Roman" panose="02020603050405020304" pitchFamily="18" charset="0"/>
              </a:rPr>
              <a:t>Chiết cành </a:t>
            </a:r>
            <a:endParaRPr lang="en-GB" sz="2400">
              <a:latin typeface="Times New Roman" panose="02020603050405020304" pitchFamily="18" charset="0"/>
              <a:cs typeface="Times New Roman" panose="02020603050405020304" pitchFamily="18" charset="0"/>
            </a:endParaRPr>
          </a:p>
        </p:txBody>
      </p:sp>
      <p:pic>
        <p:nvPicPr>
          <p:cNvPr id="11" name="Picture 2" descr="C:\Users\user\Pictures\chiet anh.jpg"/>
          <p:cNvPicPr>
            <a:picLocks noChangeAspect="1" noChangeArrowheads="1"/>
          </p:cNvPicPr>
          <p:nvPr/>
        </p:nvPicPr>
        <p:blipFill>
          <a:blip r:embed="rId1"/>
          <a:srcRect/>
          <a:stretch>
            <a:fillRect/>
          </a:stretch>
        </p:blipFill>
        <p:spPr bwMode="auto">
          <a:xfrm>
            <a:off x="0" y="1571612"/>
            <a:ext cx="7884368" cy="4143404"/>
          </a:xfrm>
          <a:prstGeom prst="rect">
            <a:avLst/>
          </a:prstGeom>
          <a:noFill/>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1"/>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2"/>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3"/>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smtClean="0">
                <a:latin typeface="Times New Roman" panose="02020603050405020304" pitchFamily="18" charset="0"/>
                <a:cs typeface="Times New Roman" panose="02020603050405020304" pitchFamily="18" charset="0"/>
              </a:rPr>
              <a:t>Nuôi</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cấy</a:t>
            </a:r>
            <a:r>
              <a:rPr lang="en-GB" sz="2400" dirty="0" smtClean="0">
                <a:latin typeface="Times New Roman" panose="02020603050405020304" pitchFamily="18" charset="0"/>
                <a:cs typeface="Times New Roman" panose="02020603050405020304" pitchFamily="18" charset="0"/>
              </a:rPr>
              <a:t> </a:t>
            </a:r>
            <a:r>
              <a:rPr lang="en-GB" sz="2400" dirty="0" err="1" smtClean="0">
                <a:latin typeface="Times New Roman" panose="02020603050405020304" pitchFamily="18" charset="0"/>
                <a:cs typeface="Times New Roman" panose="02020603050405020304" pitchFamily="18" charset="0"/>
              </a:rPr>
              <a:t>mô</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smtClean="0">
                <a:latin typeface="Times New Roman" panose="02020603050405020304" pitchFamily="18" charset="0"/>
                <a:cs typeface="Times New Roman" panose="02020603050405020304" pitchFamily="18" charset="0"/>
              </a:rPr>
              <a:t>Bài</a:t>
            </a:r>
            <a:r>
              <a:rPr lang="en-GB" sz="4600" b="1" dirty="0" smtClean="0">
                <a:latin typeface="Times New Roman" panose="02020603050405020304" pitchFamily="18" charset="0"/>
                <a:cs typeface="Times New Roman" panose="02020603050405020304" pitchFamily="18" charset="0"/>
              </a:rPr>
              <a:t> 5 </a:t>
            </a:r>
            <a:br>
              <a:rPr lang="en-GB" sz="4600" b="1" dirty="0" smtClean="0">
                <a:latin typeface="Times New Roman" panose="02020603050405020304" pitchFamily="18" charset="0"/>
                <a:cs typeface="Times New Roman" panose="02020603050405020304" pitchFamily="18" charset="0"/>
              </a:rPr>
            </a:br>
            <a:r>
              <a:rPr lang="en-US" sz="4600" b="1" dirty="0" smtClean="0">
                <a:solidFill>
                  <a:srgbClr val="FF0000"/>
                </a:solidFill>
                <a:latin typeface="Times New Roman" panose="02020603050405020304" pitchFamily="18" charset="0"/>
                <a:cs typeface="Times New Roman" panose="02020603050405020304" pitchFamily="18" charset="0"/>
              </a:rPr>
              <a:t>NHÂN GIỐNG VÔ TÍNH</a:t>
            </a:r>
            <a:br>
              <a:rPr lang="en-US" sz="4600" b="1" dirty="0" smtClean="0">
                <a:solidFill>
                  <a:srgbClr val="FF0000"/>
                </a:solidFill>
                <a:latin typeface="Times New Roman" panose="02020603050405020304" pitchFamily="18" charset="0"/>
                <a:cs typeface="Times New Roman" panose="02020603050405020304" pitchFamily="18" charset="0"/>
              </a:rPr>
            </a:br>
            <a:r>
              <a:rPr lang="en-GB" sz="4600" b="1" dirty="0" smtClean="0">
                <a:solidFill>
                  <a:srgbClr val="FF0000"/>
                </a:solidFill>
                <a:latin typeface="Times New Roman" panose="02020603050405020304" pitchFamily="18" charset="0"/>
                <a:cs typeface="Times New Roman" panose="02020603050405020304" pitchFamily="18" charset="0"/>
              </a:rPr>
              <a:t>CÂY </a:t>
            </a:r>
            <a:r>
              <a:rPr lang="en-GB" sz="4600" b="1" dirty="0" smtClean="0">
                <a:solidFill>
                  <a:srgbClr val="FF0000"/>
                </a:solidFill>
                <a:latin typeface="Times New Roman" panose="02020603050405020304" pitchFamily="18" charset="0"/>
                <a:cs typeface="Times New Roman" panose="02020603050405020304" pitchFamily="18" charset="0"/>
              </a:rPr>
              <a:t>TRỒNG</a:t>
            </a:r>
            <a:endParaRPr lang="en-GB" sz="4600" b="1" dirty="0">
              <a:solidFill>
                <a:srgbClr val="FF0000"/>
              </a:solidFill>
              <a:latin typeface="Times New Roman" panose="02020603050405020304" pitchFamily="18" charset="0"/>
              <a:cs typeface="Times New Roman" panose="02020603050405020304" pitchFamily="18" charset="0"/>
            </a:endParaRPr>
          </a:p>
        </p:txBody>
      </p:sp>
      <p:pic>
        <p:nvPicPr>
          <p:cNvPr id="3" name="Picture 6" descr="ho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3"/>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4"/>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MỘT SỐ KĨ THUẬT NHÂN GIỐNG VÔ TÍNH CÂY TRỒNG</a:t>
            </a:r>
            <a:endParaRPr lang="en-US" sz="2400"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Giâm</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Nuôi</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cấy</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mô</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Chiết</a:t>
            </a:r>
            <a:r>
              <a:rPr lang="en-US" sz="2300" b="1" dirty="0" smtClean="0">
                <a:solidFill>
                  <a:srgbClr val="FF0000"/>
                </a:solidFill>
                <a:latin typeface="Times New Roman" panose="02020603050405020304" pitchFamily="18" charset="0"/>
                <a:cs typeface="Times New Roman" panose="02020603050405020304" pitchFamily="18" charset="0"/>
              </a:rPr>
              <a:t> </a:t>
            </a:r>
            <a:r>
              <a:rPr lang="en-US" sz="2300" b="1" dirty="0" err="1" smtClean="0">
                <a:solidFill>
                  <a:srgbClr val="FF0000"/>
                </a:solidFill>
                <a:latin typeface="Times New Roman" panose="02020603050405020304" pitchFamily="18" charset="0"/>
                <a:cs typeface="Times New Roman" panose="02020603050405020304" pitchFamily="18" charset="0"/>
              </a:rPr>
              <a:t>cành</a:t>
            </a:r>
            <a:endParaRPr lang="en-US" sz="2300" b="1" dirty="0">
              <a:solidFill>
                <a:srgbClr val="FF0000"/>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smtClean="0">
                <a:solidFill>
                  <a:srgbClr val="FF0000"/>
                </a:solidFill>
                <a:latin typeface="Times New Roman" panose="02020603050405020304" pitchFamily="18" charset="0"/>
                <a:cs typeface="Times New Roman" panose="02020603050405020304" pitchFamily="18" charset="0"/>
              </a:rPr>
              <a:t>Ghép</a:t>
            </a:r>
            <a:endParaRPr lang="en-US" sz="23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 </a:t>
            </a:r>
            <a:r>
              <a:rPr lang="en-GB" sz="2400" b="1" dirty="0" err="1" smtClean="0">
                <a:solidFill>
                  <a:srgbClr val="FF0000"/>
                </a:solidFill>
                <a:latin typeface="Times New Roman" panose="02020603050405020304" pitchFamily="18" charset="0"/>
                <a:cs typeface="Times New Roman" panose="02020603050405020304" pitchFamily="18" charset="0"/>
              </a:rPr>
              <a:t>Khái</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niệm</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smtClean="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trồng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dưỡng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rễ</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mẹ</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t>
            </a:r>
            <a:r>
              <a:rPr lang="en-US" sz="2400" dirty="0" err="1">
                <a:latin typeface="Times New Roman" panose="02020603050405020304" pitchFamily="18" charset="0"/>
                <a:cs typeface="Times New Roman" panose="02020603050405020304" pitchFamily="18" charset="0"/>
              </a:rPr>
              <a:t>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1. </a:t>
            </a:r>
            <a:r>
              <a:rPr lang="en-GB" sz="2400" b="1" dirty="0" err="1" smtClean="0">
                <a:solidFill>
                  <a:srgbClr val="0070C0"/>
                </a:solidFill>
                <a:latin typeface="Times New Roman" panose="02020603050405020304" pitchFamily="18" charset="0"/>
                <a:cs typeface="Times New Roman" panose="02020603050405020304" pitchFamily="18" charset="0"/>
              </a:rPr>
              <a:t>Giâm</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Trình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bày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giâm</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cành</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một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số</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phổ</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biến</a:t>
            </a:r>
            <a:r>
              <a:rPr lang="en-GB" sz="2400" b="1" dirty="0" smtClean="0">
                <a:solidFill>
                  <a:srgbClr val="FF00FF"/>
                </a:solidFill>
                <a:latin typeface="Times New Roman" panose="02020603050405020304" pitchFamily="18" charset="0"/>
                <a:cs typeface="Times New Roman" panose="02020603050405020304" pitchFamily="18" charset="0"/>
              </a:rPr>
              <a:t> ở </a:t>
            </a:r>
            <a:r>
              <a:rPr lang="en-GB" sz="2400" b="1" dirty="0" err="1" smtClean="0">
                <a:solidFill>
                  <a:srgbClr val="FF00FF"/>
                </a:solidFill>
                <a:latin typeface="Times New Roman" panose="02020603050405020304" pitchFamily="18" charset="0"/>
                <a:cs typeface="Times New Roman" panose="02020603050405020304" pitchFamily="18" charset="0"/>
              </a:rPr>
              <a:t>địa</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phương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em</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2. </a:t>
            </a:r>
            <a:r>
              <a:rPr lang="en-GB" sz="2400" b="1" dirty="0" err="1" smtClean="0">
                <a:solidFill>
                  <a:srgbClr val="0070C0"/>
                </a:solidFill>
                <a:latin typeface="Times New Roman" panose="02020603050405020304" pitchFamily="18" charset="0"/>
                <a:cs typeface="Times New Roman" panose="02020603050405020304" pitchFamily="18" charset="0"/>
              </a:rPr>
              <a:t>Ghép</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smtClean="0">
                <a:solidFill>
                  <a:srgbClr val="FF00FF"/>
                </a:solidFill>
                <a:latin typeface="Times New Roman" panose="02020603050405020304" pitchFamily="18" charset="0"/>
                <a:cs typeface="Times New Roman" panose="02020603050405020304" pitchFamily="18" charset="0"/>
              </a:rPr>
              <a:t>Kĩ</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thuật</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ghép</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thường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dùng</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cho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loại</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cây</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nào</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Nêu</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ví</a:t>
            </a:r>
            <a:r>
              <a:rPr lang="en-GB" sz="2400" b="1" dirty="0" smtClean="0">
                <a:solidFill>
                  <a:srgbClr val="FF00FF"/>
                </a:solidFill>
                <a:latin typeface="Times New Roman" panose="02020603050405020304" pitchFamily="18" charset="0"/>
                <a:cs typeface="Times New Roman" panose="02020603050405020304" pitchFamily="18" charset="0"/>
              </a:rPr>
              <a:t> </a:t>
            </a:r>
            <a:r>
              <a:rPr lang="en-GB" sz="2400" b="1" dirty="0" err="1" smtClean="0">
                <a:solidFill>
                  <a:srgbClr val="FF00FF"/>
                </a:solidFill>
                <a:latin typeface="Times New Roman" panose="02020603050405020304" pitchFamily="18" charset="0"/>
                <a:cs typeface="Times New Roman" panose="02020603050405020304" pitchFamily="18" charset="0"/>
              </a:rPr>
              <a:t>dụ</a:t>
            </a:r>
            <a:r>
              <a:rPr lang="en-GB" sz="2400" b="1" dirty="0" smtClean="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pic>
        <p:nvPicPr>
          <p:cNvPr id="4098" name="Picture 2" descr="Các phương pháp và kỹ thuật ghép cây trồng hiệu quả nhất 2022 - Hoa Cảnh  Quang V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bọc</a:t>
            </a:r>
            <a:r>
              <a:rPr lang="en-US" sz="2400" dirty="0">
                <a:latin typeface="Times New Roman" panose="02020603050405020304" pitchFamily="18" charset="0"/>
                <a:cs typeface="Times New Roman" panose="02020603050405020304" pitchFamily="18" charset="0"/>
              </a:rPr>
              <a:t> nylon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trồng</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3. </a:t>
            </a:r>
            <a:r>
              <a:rPr lang="en-GB" sz="2400" b="1" dirty="0" err="1" smtClean="0">
                <a:solidFill>
                  <a:srgbClr val="0070C0"/>
                </a:solidFill>
                <a:latin typeface="Times New Roman" panose="02020603050405020304" pitchFamily="18" charset="0"/>
                <a:cs typeface="Times New Roman" panose="02020603050405020304" pitchFamily="18" charset="0"/>
              </a:rPr>
              <a:t>Chiết</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cành</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078" name="Picture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anose="02020603050405020304" pitchFamily="18" charset="0"/>
                <a:cs typeface="Times New Roman" panose="02020603050405020304" pitchFamily="18" charset="0"/>
              </a:rPr>
              <a:t>Kể</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tên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một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số</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loại</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cây</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được</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nhân</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giống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bằng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kĩ</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thuật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chiết</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cành</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phổ</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biến</a:t>
            </a:r>
            <a:r>
              <a:rPr lang="en-GB" sz="2400" b="1" dirty="0">
                <a:solidFill>
                  <a:srgbClr val="FF00FF"/>
                </a:solidFill>
                <a:latin typeface="Times New Roman" panose="02020603050405020304" pitchFamily="18" charset="0"/>
                <a:cs typeface="Times New Roman" panose="02020603050405020304" pitchFamily="18" charset="0"/>
              </a:rPr>
              <a:t> ở </a:t>
            </a:r>
            <a:r>
              <a:rPr lang="en-GB" sz="2400" b="1" dirty="0" err="1">
                <a:solidFill>
                  <a:srgbClr val="FF00FF"/>
                </a:solidFill>
                <a:latin typeface="Times New Roman" panose="02020603050405020304" pitchFamily="18" charset="0"/>
                <a:cs typeface="Times New Roman" panose="02020603050405020304" pitchFamily="18" charset="0"/>
              </a:rPr>
              <a:t>địa</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phương</a:t>
            </a:r>
            <a:r>
              <a:rPr lang="en-GB" sz="2400" b="1" dirty="0">
                <a:solidFill>
                  <a:srgbClr val="FF00FF"/>
                </a:solidFill>
                <a:latin typeface="Times New Roman" panose="02020603050405020304" pitchFamily="18" charset="0"/>
                <a:cs typeface="Times New Roman" panose="02020603050405020304" pitchFamily="18" charset="0"/>
              </a:rPr>
              <a:t> </a:t>
            </a:r>
            <a:r>
              <a:rPr lang="en-GB" sz="2400" b="1" dirty="0" err="1">
                <a:solidFill>
                  <a:srgbClr val="FF00FF"/>
                </a:solidFill>
                <a:latin typeface="Times New Roman" panose="02020603050405020304" pitchFamily="18" charset="0"/>
                <a:cs typeface="Times New Roman" panose="02020603050405020304" pitchFamily="18" charset="0"/>
              </a:rPr>
              <a:t>em</a:t>
            </a:r>
            <a:r>
              <a:rPr lang="en-GB" sz="2400" b="1" dirty="0">
                <a:solidFill>
                  <a:srgbClr val="FF00FF"/>
                </a:solidFill>
                <a:latin typeface="Times New Roman" panose="02020603050405020304" pitchFamily="18" charset="0"/>
                <a:cs typeface="Times New Roman" panose="02020603050405020304" pitchFamily="18" charset="0"/>
              </a:rPr>
              <a:t>?</a:t>
            </a:r>
            <a:endParaRPr lang="en-GB" sz="2400" b="1" dirty="0">
              <a:solidFill>
                <a:srgbClr val="FF00FF"/>
              </a:solidFill>
              <a:latin typeface="Times New Roman" panose="02020603050405020304" pitchFamily="18" charset="0"/>
              <a:cs typeface="Times New Roman" panose="02020603050405020304" pitchFamily="18" charset="0"/>
            </a:endParaRP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 </a:t>
            </a:r>
            <a:r>
              <a:rPr lang="en-GB" sz="2400" b="1" dirty="0" err="1" smtClean="0">
                <a:solidFill>
                  <a:srgbClr val="FF0000"/>
                </a:solidFill>
                <a:latin typeface="Times New Roman" panose="02020603050405020304" pitchFamily="18" charset="0"/>
                <a:cs typeface="Times New Roman" panose="02020603050405020304" pitchFamily="18" charset="0"/>
              </a:rPr>
              <a:t>Các</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vô</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tính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nuôi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ngặt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a:p>
            <a:pPr algn="just">
              <a:buFontTx/>
              <a:buChar char="-"/>
            </a:pPr>
            <a:r>
              <a:rPr lang="en-US" sz="2400" dirty="0" err="1" smtClean="0">
                <a:latin typeface="Times New Roman" panose="02020603050405020304" pitchFamily="18" charset="0"/>
                <a:cs typeface="Times New Roman" panose="02020603050405020304" pitchFamily="18" charset="0"/>
              </a:rPr>
              <a:t>Phương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cây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giống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smtClean="0">
                <a:solidFill>
                  <a:srgbClr val="0070C0"/>
                </a:solidFill>
                <a:latin typeface="Times New Roman" panose="02020603050405020304" pitchFamily="18" charset="0"/>
                <a:cs typeface="Times New Roman" panose="02020603050405020304" pitchFamily="18" charset="0"/>
              </a:rPr>
              <a:t>4. </a:t>
            </a:r>
            <a:r>
              <a:rPr lang="en-GB" sz="2400" b="1" dirty="0" err="1" smtClean="0">
                <a:solidFill>
                  <a:srgbClr val="0070C0"/>
                </a:solidFill>
                <a:latin typeface="Times New Roman" panose="02020603050405020304" pitchFamily="18" charset="0"/>
                <a:cs typeface="Times New Roman" panose="02020603050405020304" pitchFamily="18" charset="0"/>
              </a:rPr>
              <a:t>Nuôi</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cấy</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mô</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tế</a:t>
            </a:r>
            <a:r>
              <a:rPr lang="en-GB" sz="2400" b="1" dirty="0" smtClean="0">
                <a:solidFill>
                  <a:srgbClr val="0070C0"/>
                </a:solidFill>
                <a:latin typeface="Times New Roman" panose="02020603050405020304" pitchFamily="18" charset="0"/>
                <a:cs typeface="Times New Roman" panose="02020603050405020304" pitchFamily="18" charset="0"/>
              </a:rPr>
              <a:t> </a:t>
            </a:r>
            <a:r>
              <a:rPr lang="en-GB" sz="2400" b="1" dirty="0" err="1" smtClean="0">
                <a:solidFill>
                  <a:srgbClr val="0070C0"/>
                </a:solidFill>
                <a:latin typeface="Times New Roman" panose="02020603050405020304" pitchFamily="18" charset="0"/>
                <a:cs typeface="Times New Roman" panose="02020603050405020304" pitchFamily="18" charset="0"/>
              </a:rPr>
              <a:t>bào</a:t>
            </a:r>
            <a:endParaRPr lang="en-GB" sz="24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smtClean="0">
                <a:solidFill>
                  <a:srgbClr val="FF0000"/>
                </a:solidFill>
                <a:latin typeface="Times New Roman" panose="02020603050405020304" pitchFamily="18" charset="0"/>
                <a:cs typeface="Times New Roman" panose="02020603050405020304" pitchFamily="18" charset="0"/>
              </a:rPr>
              <a:t>III. </a:t>
            </a:r>
            <a:r>
              <a:rPr lang="en-GB" sz="2400" b="1" dirty="0" err="1" smtClean="0">
                <a:solidFill>
                  <a:srgbClr val="FF0000"/>
                </a:solidFill>
                <a:latin typeface="Times New Roman" panose="02020603050405020304" pitchFamily="18" charset="0"/>
                <a:cs typeface="Times New Roman" panose="02020603050405020304" pitchFamily="18" charset="0"/>
              </a:rPr>
              <a:t>Nhân</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giống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bằng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phương</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pháp</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giâm</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err="1" smtClean="0">
                <a:solidFill>
                  <a:srgbClr val="FF0000"/>
                </a:solidFill>
                <a:latin typeface="Times New Roman" panose="02020603050405020304" pitchFamily="18" charset="0"/>
                <a:cs typeface="Times New Roman" panose="02020603050405020304" pitchFamily="18" charset="0"/>
              </a:rPr>
              <a:t>cành</a:t>
            </a:r>
            <a:endParaRPr lang="en-GB" sz="24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BÀI 5: NHÂN GIỐNG VÔ TÍNH CÂY TRỒNG</a:t>
            </a:r>
            <a:endParaRPr lang="en-US" sz="2400" b="1" dirty="0">
              <a:latin typeface="Times New Roman" panose="02020603050405020304" pitchFamily="18" charset="0"/>
              <a:cs typeface="Times New Roman" panose="02020603050405020304" pitchFamily="18" charset="0"/>
            </a:endParaRPr>
          </a:p>
        </p:txBody>
      </p:sp>
      <p:sp>
        <p:nvSpPr>
          <p:cNvPr id="9" name="Content Placeholder 2"/>
          <p:cNvSpPr txBox="1"/>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2.</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dao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vát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đoạn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5 - 10 cm, </a:t>
            </a:r>
            <a:r>
              <a:rPr lang="en-US" sz="2000" b="1" dirty="0" err="1">
                <a:latin typeface="Times New Roman" panose="02020603050405020304" pitchFamily="18" charset="0"/>
                <a:cs typeface="Times New Roman" panose="02020603050405020304" pitchFamily="18" charset="0"/>
              </a:rPr>
              <a:t>có</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2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4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bớt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phiến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lá</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12" name="Title 1"/>
          <p:cNvSpPr txBox="1"/>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1.</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Chọn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non hay </a:t>
            </a:r>
            <a:r>
              <a:rPr lang="en-US" sz="2000" b="1" dirty="0" err="1">
                <a:latin typeface="Times New Roman" panose="02020603050405020304" pitchFamily="18" charset="0"/>
                <a:cs typeface="Times New Roman" panose="02020603050405020304" pitchFamily="18" charset="0"/>
              </a:rPr>
              <a:t>quá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khoẻ</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bị</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bệnh</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l"/>
            <a:endParaRPr lang="en-GB" sz="2000" b="1" dirty="0">
              <a:solidFill>
                <a:srgbClr val="0070C0"/>
              </a:solidFill>
              <a:latin typeface="Times New Roman" panose="02020603050405020304" pitchFamily="18" charset="0"/>
              <a:cs typeface="Times New Roman" panose="02020603050405020304"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solidFill>
                  <a:srgbClr val="FF0000"/>
                </a:solidFill>
                <a:latin typeface="Times New Roman" panose="02020603050405020304" pitchFamily="18" charset="0"/>
                <a:cs typeface="Times New Roman" panose="02020603050405020304" pitchFamily="18" charset="0"/>
              </a:rPr>
              <a:t>Quan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sát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hình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ảnh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nêu</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quy</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trình</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giống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bằng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pháp</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giâm</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cành</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5" name="Content Placeholder 2"/>
          <p:cNvSpPr txBox="1"/>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3.</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lí</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Nhúng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1-2 </a:t>
            </a:r>
            <a:r>
              <a:rPr lang="en-US" sz="2000" b="1" dirty="0">
                <a:latin typeface="Times New Roman" panose="02020603050405020304" pitchFamily="18" charset="0"/>
                <a:cs typeface="Times New Roman" panose="02020603050405020304" pitchFamily="18" charset="0"/>
              </a:rPr>
              <a:t>cm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dịch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thuốc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thích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5-10 </a:t>
            </a:r>
            <a:r>
              <a:rPr lang="en-US" sz="2000" b="1" dirty="0" err="1">
                <a:latin typeface="Times New Roman" panose="02020603050405020304" pitchFamily="18" charset="0"/>
                <a:cs typeface="Times New Roman" panose="02020603050405020304" pitchFamily="18" charset="0"/>
              </a:rPr>
              <a:t>giây</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
        <p:nvSpPr>
          <p:cNvPr id="16" name="Content Placeholder 2"/>
          <p:cNvSpPr txBox="1"/>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5.</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Chăm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sóc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10 </a:t>
            </a:r>
            <a:r>
              <a:rPr lang="en-US" sz="2000" b="1" dirty="0" err="1">
                <a:latin typeface="Times New Roman" panose="02020603050405020304" pitchFamily="18" charset="0"/>
                <a:cs typeface="Times New Roman" panose="02020603050405020304" pitchFamily="18" charset="0"/>
              </a:rPr>
              <a:t>đến</a:t>
            </a:r>
            <a:r>
              <a:rPr lang="en-US" sz="2000" b="1" dirty="0">
                <a:latin typeface="Times New Roman" panose="02020603050405020304" pitchFamily="18" charset="0"/>
                <a:cs typeface="Times New Roman" panose="02020603050405020304" pitchFamily="18" charset="0"/>
              </a:rPr>
              <a:t> 15 </a:t>
            </a:r>
            <a:r>
              <a:rPr lang="en-US" sz="2000" b="1" dirty="0" err="1">
                <a:latin typeface="Times New Roman" panose="02020603050405020304" pitchFamily="18" charset="0"/>
                <a:cs typeface="Times New Roman" panose="02020603050405020304" pitchFamily="18" charset="0"/>
              </a:rPr>
              <a:t>ngày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kiẻm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thấy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nhiều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rễ</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từ</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trắng</a:t>
            </a:r>
            <a:r>
              <a:rPr lang="en-US" sz="2000" b="1" dirty="0">
                <a:latin typeface="Times New Roman" panose="02020603050405020304" pitchFamily="18" charset="0"/>
                <a:cs typeface="Times New Roman" panose="02020603050405020304" pitchFamily="18" charset="0"/>
              </a:rPr>
              <a:t> sang </a:t>
            </a:r>
            <a:r>
              <a:rPr lang="en-US" sz="2000" b="1" dirty="0" err="1">
                <a:latin typeface="Times New Roman" panose="02020603050405020304" pitchFamily="18" charset="0"/>
                <a:cs typeface="Times New Roman" panose="02020603050405020304" pitchFamily="18" charset="0"/>
              </a:rPr>
              <a:t>màu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chuyển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vườn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ươm</a:t>
            </a:r>
            <a:r>
              <a:rPr lang="en-US" sz="2000" b="1"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17" name="Content Placeholder 2"/>
          <p:cNvSpPr txBox="1"/>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anose="02020603050405020304" pitchFamily="18" charset="0"/>
                <a:cs typeface="Times New Roman" panose="02020603050405020304" pitchFamily="18" charset="0"/>
              </a:rPr>
              <a:t>Bước</a:t>
            </a:r>
            <a:r>
              <a:rPr lang="en-US" sz="2000" b="1" i="1" dirty="0">
                <a:solidFill>
                  <a:srgbClr val="FF0000"/>
                </a:solidFill>
                <a:latin typeface="Times New Roman" panose="02020603050405020304" pitchFamily="18" charset="0"/>
                <a:cs typeface="Times New Roman" panose="02020603050405020304" pitchFamily="18" charset="0"/>
              </a:rPr>
              <a:t> 4.</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cắm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hơi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chếch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hay </a:t>
            </a:r>
            <a:r>
              <a:rPr lang="en-US" sz="2000" b="1" dirty="0" err="1">
                <a:latin typeface="Times New Roman" panose="02020603050405020304" pitchFamily="18" charset="0"/>
                <a:cs typeface="Times New Roman" panose="02020603050405020304" pitchFamily="18" charset="0"/>
              </a:rPr>
              <a:t>luống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ẩm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sâu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3-5 cm, </a:t>
            </a:r>
            <a:r>
              <a:rPr lang="en-US" sz="2000" b="1" dirty="0" err="1">
                <a:latin typeface="Times New Roman" panose="02020603050405020304" pitchFamily="18" charset="0"/>
                <a:cs typeface="Times New Roman" panose="02020603050405020304" pitchFamily="18" charset="0"/>
              </a:rPr>
              <a:t>khoảng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cách</a:t>
            </a:r>
            <a:r>
              <a:rPr lang="en-US" sz="2000" b="1" dirty="0">
                <a:latin typeface="Times New Roman" panose="02020603050405020304" pitchFamily="18" charset="0"/>
                <a:cs typeface="Times New Roman" panose="02020603050405020304" pitchFamily="18" charset="0"/>
              </a:rPr>
              <a:t> 5 cm X 5 cm </a:t>
            </a:r>
            <a:r>
              <a:rPr lang="en-US" sz="2000" b="1" dirty="0" err="1">
                <a:latin typeface="Times New Roman" panose="02020603050405020304" pitchFamily="18" charset="0"/>
                <a:cs typeface="Times New Roman" panose="02020603050405020304" pitchFamily="18" charset="0"/>
              </a:rPr>
              <a:t>hoậc</a:t>
            </a:r>
            <a:r>
              <a:rPr lang="en-US" sz="2000" b="1" dirty="0">
                <a:latin typeface="Times New Roman" panose="02020603050405020304" pitchFamily="18" charset="0"/>
                <a:cs typeface="Times New Roman" panose="02020603050405020304" pitchFamily="18" charset="0"/>
              </a:rPr>
              <a:t> 10 cm X 10 cm.</a:t>
            </a:r>
            <a:endParaRPr lang="en-US" sz="2000" b="1" dirty="0">
              <a:latin typeface="Times New Roman" panose="02020603050405020304" pitchFamily="18" charset="0"/>
              <a:cs typeface="Times New Roman" panose="02020603050405020304" pitchFamily="18" charset="0"/>
            </a:endParaRPr>
          </a:p>
          <a:p>
            <a:pPr algn="just">
              <a:buFontTx/>
              <a:buChar char="-"/>
            </a:pPr>
            <a:endParaRPr lang="en-US" sz="2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4257</Words>
  <Application>WPS Presentation</Application>
  <PresentationFormat>On-screen Show (4:3)</PresentationFormat>
  <Paragraphs>141</Paragraphs>
  <Slides>16</Slides>
  <Notes>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SimSun</vt:lpstr>
      <vt:lpstr>Wingdings</vt:lpstr>
      <vt:lpstr>Times New Roman</vt:lpstr>
      <vt:lpstr>Microsoft YaHei</vt:lpstr>
      <vt:lpstr>Arial Unicode MS</vt:lpstr>
      <vt:lpstr>Calibri</vt:lpstr>
      <vt:lpstr>Office Theme</vt:lpstr>
      <vt:lpstr>PowerPoint 演示文稿</vt:lpstr>
      <vt:lpstr>Bài 5  NHÂN GIỐNG VÔ TÍNH CÂY TRỒNG</vt:lpstr>
      <vt:lpstr>PowerPoint 演示文稿</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演示文稿</vt:lpstr>
      <vt:lpstr>PowerPoint 演示文稿</vt:lpstr>
      <vt:lpstr>HƯỚNG DẪN HỌC TẬP</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ACER</cp:lastModifiedBy>
  <cp:revision>227</cp:revision>
  <dcterms:created xsi:type="dcterms:W3CDTF">2015-11-02T15:22:00Z</dcterms:created>
  <dcterms:modified xsi:type="dcterms:W3CDTF">2024-03-14T14:03:51Z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A82C577CF52F4688B60F37D7B64BFA1D</vt:lpwstr>
  </property>
  <property fmtid="{D5CDD505-2E9C-101B-9397-08002B2CF9AE}" pid="3" name="KSOProductBuildVer">
    <vt:lpwstr>1033-12.2.0.13489</vt:lpwstr>
  </property>
</Properties>
</file>