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3.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1" r:id="rId3"/>
    <p:sldMasterId id="2147483703" r:id="rId4"/>
  </p:sldMasterIdLst>
  <p:notesMasterIdLst>
    <p:notesMasterId r:id="rId29"/>
  </p:notesMasterIdLst>
  <p:sldIdLst>
    <p:sldId id="257" r:id="rId5"/>
    <p:sldId id="8554" r:id="rId6"/>
    <p:sldId id="1062" r:id="rId7"/>
    <p:sldId id="1128" r:id="rId8"/>
    <p:sldId id="8555" r:id="rId9"/>
    <p:sldId id="285" r:id="rId10"/>
    <p:sldId id="8539" r:id="rId11"/>
    <p:sldId id="1069" r:id="rId12"/>
    <p:sldId id="8556" r:id="rId13"/>
    <p:sldId id="3386" r:id="rId14"/>
    <p:sldId id="8540" r:id="rId15"/>
    <p:sldId id="8541" r:id="rId16"/>
    <p:sldId id="8542" r:id="rId17"/>
    <p:sldId id="1071" r:id="rId18"/>
    <p:sldId id="8557" r:id="rId19"/>
    <p:sldId id="8558" r:id="rId20"/>
    <p:sldId id="2007577261" r:id="rId21"/>
    <p:sldId id="279" r:id="rId22"/>
    <p:sldId id="2007577262" r:id="rId23"/>
    <p:sldId id="2007577263" r:id="rId24"/>
    <p:sldId id="2007577264" r:id="rId25"/>
    <p:sldId id="2007577265" r:id="rId26"/>
    <p:sldId id="284" r:id="rId27"/>
    <p:sldId id="853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92"/>
  </p:normalViewPr>
  <p:slideViewPr>
    <p:cSldViewPr snapToGrid="0">
      <p:cViewPr varScale="1">
        <p:scale>
          <a:sx n="106" d="100"/>
          <a:sy n="106" d="100"/>
        </p:scale>
        <p:origin x="8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8T02:19:04.16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0,'12945'0,"-12681"0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8T02:19:32.91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0,'13309'0,"-13038"0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8T02:19:32.91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0,'9730'0,"-9532"0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8T02:25:45.84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0,'13393'0,"-13120"0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82F18-AB0A-41CF-9127-7797745DE233}"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9B897-28E2-4F82-A9A8-9FC8D322C9E8}" type="slidenum">
              <a:rPr lang="en-US" smtClean="0"/>
              <a:t>‹#›</a:t>
            </a:fld>
            <a:endParaRPr lang="en-US"/>
          </a:p>
        </p:txBody>
      </p:sp>
    </p:spTree>
    <p:extLst>
      <p:ext uri="{BB962C8B-B14F-4D97-AF65-F5344CB8AC3E}">
        <p14:creationId xmlns:p14="http://schemas.microsoft.com/office/powerpoint/2010/main" val="3193413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4163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4315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4187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81000" y="685800"/>
            <a:ext cx="6096000" cy="3429000"/>
          </a:xfrm>
          <a:ln/>
        </p:spPr>
      </p:sp>
      <p:sp>
        <p:nvSpPr>
          <p:cNvPr id="43011"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740754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914017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192757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759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677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D7A4E-2AB8-4FC9-8660-C5051A36BF2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507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875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0E0A07-2C1C-45C5-985B-D6CD99FDD0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Không phải ai sinh ra cũng may mắn có được cơ thể khỏe mạnh và lành lặn, sống trong môi trường đầy đủ, thuận lợi. Xung quanh chúng ta vẫn còn nhiều người gặp khó khăn cần được cảm thông và giúp đỡ</a:t>
            </a:r>
            <a:r>
              <a:rPr lang="vi-VN" sz="1800" i="1" dirty="0">
                <a:effectLst/>
                <a:latin typeface="Times New Roman" panose="02020603050405020304" pitchFamily="18" charset="0"/>
                <a:ea typeface="Calibri" panose="020F0502020204030204" pitchFamily="34" charset="0"/>
              </a:rPr>
              <a:t>. </a:t>
            </a:r>
            <a:r>
              <a:rPr lang="vi-VN" sz="1800" i="1" dirty="0">
                <a:solidFill>
                  <a:srgbClr val="000000"/>
                </a:solidFill>
                <a:effectLst/>
                <a:latin typeface="Times New Roman" panose="02020603050405020304" pitchFamily="18" charset="0"/>
                <a:ea typeface="Calibri" panose="020F0502020204030204" pitchFamily="34" charset="0"/>
              </a:rPr>
              <a:t>Sau đây chúng ta sẽ đến với </a:t>
            </a:r>
            <a:r>
              <a:rPr lang="vi-VN" sz="1800" b="1" i="1" dirty="0">
                <a:solidFill>
                  <a:srgbClr val="000000"/>
                </a:solidFill>
                <a:effectLst/>
                <a:latin typeface="Times New Roman" panose="02020603050405020304" pitchFamily="18" charset="0"/>
                <a:ea typeface="Calibri" panose="020F0502020204030204" pitchFamily="34" charset="0"/>
              </a:rPr>
              <a:t>Bài 3: Em nhận biết sự cảm thông, giúp đỡ người gặp khó khăn </a:t>
            </a:r>
            <a:r>
              <a:rPr lang="vi-VN" sz="1800" i="1" dirty="0">
                <a:solidFill>
                  <a:srgbClr val="000000"/>
                </a:solidFill>
                <a:effectLst/>
                <a:latin typeface="Times New Roman" panose="02020603050405020304" pitchFamily="18" charset="0"/>
                <a:ea typeface="Calibri" panose="020F0502020204030204" pitchFamily="34" charset="0"/>
              </a:rPr>
              <a:t>để biết được vì sao phải cảm thông người gặp khó khăn và những hành động cảm thông đối với họ nhé!</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D7A4E-2AB8-4FC9-8660-C5051A36BF2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3478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1595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26614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1032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197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4.xml"/><Relationship Id="rId5" Type="http://schemas.openxmlformats.org/officeDocument/2006/relationships/tags" Target="../tags/tag21.xml"/><Relationship Id="rId4" Type="http://schemas.openxmlformats.org/officeDocument/2006/relationships/tags" Target="../tags/tag20.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4.xml"/><Relationship Id="rId4" Type="http://schemas.openxmlformats.org/officeDocument/2006/relationships/tags" Target="../tags/tag39.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4.xml"/><Relationship Id="rId5" Type="http://schemas.openxmlformats.org/officeDocument/2006/relationships/tags" Target="../tags/tag53.xml"/><Relationship Id="rId4"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4.xml"/><Relationship Id="rId4" Type="http://schemas.openxmlformats.org/officeDocument/2006/relationships/tags" Target="../tags/tag57.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4.xml"/><Relationship Id="rId5" Type="http://schemas.openxmlformats.org/officeDocument/2006/relationships/tags" Target="../tags/tag62.xml"/><Relationship Id="rId4"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53155650"/>
      </p:ext>
    </p:extLst>
  </p:cSld>
  <p:clrMapOvr>
    <a:masterClrMapping/>
  </p:clrMapOvr>
  <p:transition spd="med">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46710499"/>
      </p:ext>
    </p:extLst>
  </p:cSld>
  <p:clrMapOvr>
    <a:masterClrMapping/>
  </p:clrMapOvr>
  <p:transition spd="med">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10834623"/>
      </p:ext>
    </p:extLst>
  </p:cSld>
  <p:clrMapOvr>
    <a:masterClrMapping/>
  </p:clrMapOvr>
  <p:transition spd="med">
    <p:randomBa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872C34D-69F2-40A5-A3DA-08C23F56C9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a:extLst>
              <a:ext uri="{FF2B5EF4-FFF2-40B4-BE49-F238E27FC236}">
                <a16:creationId xmlns:a16="http://schemas.microsoft.com/office/drawing/2014/main" id="{6010C25C-7F6F-4775-BA13-C8354C54CF23}"/>
              </a:ext>
            </a:extLst>
          </p:cNvPr>
          <p:cNvSpPr/>
          <p:nvPr userDrawn="1"/>
        </p:nvSpPr>
        <p:spPr>
          <a:xfrm>
            <a:off x="324091" y="312516"/>
            <a:ext cx="11528385" cy="613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07246831"/>
      </p:ext>
    </p:extLst>
  </p:cSld>
  <p:clrMapOvr>
    <a:masterClrMapping/>
  </p:clrMapOvr>
  <p:transition spd="med">
    <p:randomBa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135842"/>
      </p:ext>
    </p:extLst>
  </p:cSld>
  <p:clrMapOvr>
    <a:masterClrMapping/>
  </p:clrMapOvr>
  <p:transition spd="med">
    <p:randomBa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2024/4/11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100467476"/>
      </p:ext>
    </p:extLst>
  </p:cSld>
  <p:clrMapOvr>
    <a:masterClrMapping/>
  </p:clrMapOvr>
  <p:transition spd="med">
    <p:randomBa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68037"/>
      </p:ext>
    </p:extLst>
  </p:cSld>
  <p:clrMapOvr>
    <a:masterClrMapping/>
  </p:clrMapOvr>
  <p:transition spd="med">
    <p:randomBa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02938014"/>
      </p:ext>
    </p:extLst>
  </p:cSld>
  <p:clrMapOvr>
    <a:masterClrMapping/>
  </p:clrMapOvr>
  <p:transition spd="med">
    <p:randomBa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95678"/>
      </p:ext>
    </p:extLst>
  </p:cSld>
  <p:clrMapOvr>
    <a:masterClrMapping/>
  </p:clrMapOvr>
  <p:transition spd="med">
    <p:randomBa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1043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6055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32668477"/>
      </p:ext>
    </p:extLst>
  </p:cSld>
  <p:clrMapOvr>
    <a:masterClrMapping/>
  </p:clrMapOvr>
  <p:transition spd="med">
    <p:randomBa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26937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293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14112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71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250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25484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793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65645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8213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773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657772916"/>
      </p:ext>
    </p:extLst>
  </p:cSld>
  <p:clrMapOvr>
    <a:masterClrMapping/>
  </p:clrMapOvr>
  <p:transition spd="med">
    <p:randomBa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889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8738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6547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175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781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7897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8246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0734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9392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46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29338639"/>
      </p:ext>
    </p:extLst>
  </p:cSld>
  <p:clrMapOvr>
    <a:masterClrMapping/>
  </p:clrMapOvr>
  <p:transition spd="med">
    <p:randomBa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750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2024/4/11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301745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2024/4/11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05014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2024/4/11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95691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2024/4/11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79795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2024/4/11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29602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2024/4/11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51483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2024/4/11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19839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2024/4/11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9696666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2024/4/11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7276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58089341"/>
      </p:ext>
    </p:extLst>
  </p:cSld>
  <p:clrMapOvr>
    <a:masterClrMapping/>
  </p:clrMapOvr>
  <p:transition spd="med">
    <p:randomBa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2024/4/11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1309278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2024/4/11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39021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69705783"/>
      </p:ext>
    </p:extLst>
  </p:cSld>
  <p:clrMapOvr>
    <a:masterClrMapping/>
  </p:clrMapOvr>
  <p:transition spd="med">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08698851"/>
      </p:ext>
    </p:extLst>
  </p:cSld>
  <p:clrMapOvr>
    <a:masterClrMapping/>
  </p:clrMapOvr>
  <p:transition spd="med">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87255087"/>
      </p:ext>
    </p:extLst>
  </p:cSld>
  <p:clrMapOvr>
    <a:masterClrMapping/>
  </p:clrMapOvr>
  <p:transition spd="med">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12263376"/>
      </p:ext>
    </p:extLst>
  </p:cSld>
  <p:clrMapOvr>
    <a:masterClrMapping/>
  </p:clrMapOvr>
  <p:transition spd="med">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17" Type="http://schemas.openxmlformats.org/officeDocument/2006/relationships/tags" Target="../tags/tag5.xml"/><Relationship Id="rId2" Type="http://schemas.openxmlformats.org/officeDocument/2006/relationships/slideLayout" Target="../slideLayouts/slideLayout42.xml"/><Relationship Id="rId16" Type="http://schemas.openxmlformats.org/officeDocument/2006/relationships/tags" Target="../tags/tag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ags" Target="../tags/tag3.xml"/><Relationship Id="rId10" Type="http://schemas.openxmlformats.org/officeDocument/2006/relationships/slideLayout" Target="../slideLayouts/slideLayout50.xml"/><Relationship Id="rId19" Type="http://schemas.openxmlformats.org/officeDocument/2006/relationships/image" Target="../media/image1.jp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9FF95803-3BD8-9399-D25E-E40FABAB747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343026" y="333375"/>
            <a:ext cx="1209675" cy="1209675"/>
          </a:xfrm>
          <a:prstGeom prst="rect">
            <a:avLst/>
          </a:prstGeom>
        </p:spPr>
      </p:pic>
    </p:spTree>
    <p:extLst>
      <p:ext uri="{BB962C8B-B14F-4D97-AF65-F5344CB8AC3E}">
        <p14:creationId xmlns:p14="http://schemas.microsoft.com/office/powerpoint/2010/main" val="2901067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med">
    <p:randomBa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5479289"/>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77779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2024/4/11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8" name="Picture 7" descr="A pink background with white leaves and black text&#10;&#10;Description automatically generated">
            <a:extLst>
              <a:ext uri="{FF2B5EF4-FFF2-40B4-BE49-F238E27FC236}">
                <a16:creationId xmlns:a16="http://schemas.microsoft.com/office/drawing/2014/main" id="{86847927-6CD7-F739-B163-4019076C83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76426" y="304799"/>
            <a:ext cx="1647825" cy="1647825"/>
          </a:xfrm>
          <a:prstGeom prst="rect">
            <a:avLst/>
          </a:prstGeom>
        </p:spPr>
      </p:pic>
    </p:spTree>
    <p:custDataLst>
      <p:tags r:id="rId13"/>
    </p:custDataLst>
    <p:extLst>
      <p:ext uri="{BB962C8B-B14F-4D97-AF65-F5344CB8AC3E}">
        <p14:creationId xmlns:p14="http://schemas.microsoft.com/office/powerpoint/2010/main" val="263208872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42.sv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36.xml"/><Relationship Id="rId6" Type="http://schemas.openxmlformats.org/officeDocument/2006/relationships/customXml" Target="../ink/ink1.xml"/><Relationship Id="rId5" Type="http://schemas.openxmlformats.org/officeDocument/2006/relationships/image" Target="../media/image29.png"/><Relationship Id="rId4" Type="http://schemas.openxmlformats.org/officeDocument/2006/relationships/image" Target="../media/image43.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6.xml"/><Relationship Id="rId6" Type="http://schemas.openxmlformats.org/officeDocument/2006/relationships/customXml" Target="../ink/ink3.xml"/><Relationship Id="rId5" Type="http://schemas.openxmlformats.org/officeDocument/2006/relationships/image" Target="../media/image29.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slide" Target="slide10.xml"/><Relationship Id="rId11" Type="http://schemas.openxmlformats.org/officeDocument/2006/relationships/image" Target="../media/image12.png"/><Relationship Id="rId5" Type="http://schemas.openxmlformats.org/officeDocument/2006/relationships/image" Target="../media/image7.svg"/><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36.xml"/><Relationship Id="rId5" Type="http://schemas.openxmlformats.org/officeDocument/2006/relationships/image" Target="../media/image29.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41.xml"/><Relationship Id="rId1" Type="http://schemas.openxmlformats.org/officeDocument/2006/relationships/tags" Target="../tags/tag6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887CBCA-5FD3-46B4-91CA-22FAFCFEA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椭圆 4">
            <a:extLst>
              <a:ext uri="{FF2B5EF4-FFF2-40B4-BE49-F238E27FC236}">
                <a16:creationId xmlns:a16="http://schemas.microsoft.com/office/drawing/2014/main" id="{060E0F25-011A-4B1C-89E8-A938AB828930}"/>
              </a:ext>
            </a:extLst>
          </p:cNvPr>
          <p:cNvSpPr/>
          <p:nvPr/>
        </p:nvSpPr>
        <p:spPr>
          <a:xfrm>
            <a:off x="6257925" y="790575"/>
            <a:ext cx="5934075" cy="5900319"/>
          </a:xfrm>
          <a:prstGeom prst="ellipse">
            <a:avLst/>
          </a:prstGeom>
          <a:solidFill>
            <a:schemeClr val="bg1"/>
          </a:solidFill>
          <a:ln w="76200">
            <a:solidFill>
              <a:srgbClr val="8F9AAA"/>
            </a:solidFill>
          </a:ln>
          <a:effectLst>
            <a:glow rad="63500">
              <a:schemeClr val="accent6">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cs typeface="+mn-ea"/>
              <a:sym typeface="+mn-lt"/>
            </a:endParaRPr>
          </a:p>
        </p:txBody>
      </p:sp>
      <p:pic>
        <p:nvPicPr>
          <p:cNvPr id="4" name="Picture 3">
            <a:extLst>
              <a:ext uri="{FF2B5EF4-FFF2-40B4-BE49-F238E27FC236}">
                <a16:creationId xmlns:a16="http://schemas.microsoft.com/office/drawing/2014/main" id="{7F44C4CE-0659-41FA-CC35-44ED27126762}"/>
              </a:ext>
            </a:extLst>
          </p:cNvPr>
          <p:cNvPicPr>
            <a:picLocks noChangeAspect="1"/>
          </p:cNvPicPr>
          <p:nvPr/>
        </p:nvPicPr>
        <p:blipFill>
          <a:blip r:embed="rId4"/>
          <a:stretch>
            <a:fillRect/>
          </a:stretch>
        </p:blipFill>
        <p:spPr>
          <a:xfrm>
            <a:off x="7949080" y="1092280"/>
            <a:ext cx="2389839" cy="1072989"/>
          </a:xfrm>
          <a:prstGeom prst="rect">
            <a:avLst/>
          </a:prstGeom>
        </p:spPr>
      </p:pic>
      <p:pic>
        <p:nvPicPr>
          <p:cNvPr id="6" name="Picture 5">
            <a:extLst>
              <a:ext uri="{FF2B5EF4-FFF2-40B4-BE49-F238E27FC236}">
                <a16:creationId xmlns:a16="http://schemas.microsoft.com/office/drawing/2014/main" id="{C299B206-B9E5-0BF3-683A-4A0C7B5D174B}"/>
              </a:ext>
            </a:extLst>
          </p:cNvPr>
          <p:cNvPicPr>
            <a:picLocks noChangeAspect="1"/>
          </p:cNvPicPr>
          <p:nvPr/>
        </p:nvPicPr>
        <p:blipFill>
          <a:blip r:embed="rId5"/>
          <a:stretch>
            <a:fillRect/>
          </a:stretch>
        </p:blipFill>
        <p:spPr>
          <a:xfrm>
            <a:off x="6330819" y="2139558"/>
            <a:ext cx="5950212" cy="3188484"/>
          </a:xfrm>
          <a:prstGeom prst="rect">
            <a:avLst/>
          </a:prstGeom>
        </p:spPr>
      </p:pic>
    </p:spTree>
    <p:extLst>
      <p:ext uri="{BB962C8B-B14F-4D97-AF65-F5344CB8AC3E}">
        <p14:creationId xmlns:p14="http://schemas.microsoft.com/office/powerpoint/2010/main" val="3635463513"/>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74D61983-091B-07D0-07B9-324F7379E51C}"/>
              </a:ext>
            </a:extLst>
          </p:cNvPr>
          <p:cNvSpPr/>
          <p:nvPr/>
        </p:nvSpPr>
        <p:spPr>
          <a:xfrm flipH="1">
            <a:off x="6696642" y="2206735"/>
            <a:ext cx="4954251"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prstClr val="black"/>
                </a:solidFill>
                <a:latin typeface="Calibri" panose="020F0502020204030204" pitchFamily="34" charset="0"/>
                <a:cs typeface="Calibri" panose="020F0502020204030204" pitchFamily="34" charset="0"/>
              </a:rPr>
              <a:t>G</a:t>
            </a:r>
            <a:r>
              <a:rPr lang="vi-VN" sz="4000" b="1" dirty="0">
                <a:solidFill>
                  <a:prstClr val="black"/>
                </a:solidFill>
                <a:latin typeface="Calibri" panose="020F0502020204030204" pitchFamily="34" charset="0"/>
                <a:cs typeface="Calibri" panose="020F0502020204030204" pitchFamily="34" charset="0"/>
              </a:rPr>
              <a:t>iúp người lớn tuổi, người có sức khỏe yếu qua đường;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A4177B7-7964-E4DA-162A-04C7A68C5894}"/>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8" name="Picture 7">
            <a:extLst>
              <a:ext uri="{FF2B5EF4-FFF2-40B4-BE49-F238E27FC236}">
                <a16:creationId xmlns:a16="http://schemas.microsoft.com/office/drawing/2014/main" id="{9260D877-A788-8325-3FA6-8632A1EEC305}"/>
              </a:ext>
            </a:extLst>
          </p:cNvPr>
          <p:cNvPicPr>
            <a:picLocks noChangeAspect="1"/>
          </p:cNvPicPr>
          <p:nvPr/>
        </p:nvPicPr>
        <p:blipFill>
          <a:blip r:embed="rId4"/>
          <a:stretch>
            <a:fillRect/>
          </a:stretch>
        </p:blipFill>
        <p:spPr>
          <a:xfrm>
            <a:off x="1021261" y="2003461"/>
            <a:ext cx="4905722" cy="3435154"/>
          </a:xfrm>
          <a:prstGeom prst="rect">
            <a:avLst/>
          </a:prstGeom>
        </p:spPr>
      </p:pic>
    </p:spTree>
    <p:extLst>
      <p:ext uri="{BB962C8B-B14F-4D97-AF65-F5344CB8AC3E}">
        <p14:creationId xmlns:p14="http://schemas.microsoft.com/office/powerpoint/2010/main" val="234112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74D61983-091B-07D0-07B9-324F7379E51C}"/>
              </a:ext>
            </a:extLst>
          </p:cNvPr>
          <p:cNvSpPr/>
          <p:nvPr/>
        </p:nvSpPr>
        <p:spPr>
          <a:xfrm flipH="1">
            <a:off x="6696643" y="2206735"/>
            <a:ext cx="4723831"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prstClr val="black"/>
                </a:solidFill>
                <a:latin typeface="Calibri" panose="020F0502020204030204" pitchFamily="34" charset="0"/>
                <a:cs typeface="Calibri" panose="020F0502020204030204" pitchFamily="34" charset="0"/>
              </a:rPr>
              <a:t>Giúp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hoàn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quần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áo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A4177B7-7964-E4DA-162A-04C7A68C5894}"/>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6" name="Picture 5">
            <a:extLst>
              <a:ext uri="{FF2B5EF4-FFF2-40B4-BE49-F238E27FC236}">
                <a16:creationId xmlns:a16="http://schemas.microsoft.com/office/drawing/2014/main" id="{D42D850F-D390-10A1-0627-2F8E2D40A192}"/>
              </a:ext>
            </a:extLst>
          </p:cNvPr>
          <p:cNvPicPr>
            <a:picLocks noChangeAspect="1"/>
          </p:cNvPicPr>
          <p:nvPr/>
        </p:nvPicPr>
        <p:blipFill>
          <a:blip r:embed="rId4"/>
          <a:stretch>
            <a:fillRect/>
          </a:stretch>
        </p:blipFill>
        <p:spPr>
          <a:xfrm>
            <a:off x="1592012" y="2126750"/>
            <a:ext cx="4034532" cy="3174714"/>
          </a:xfrm>
          <a:prstGeom prst="rect">
            <a:avLst/>
          </a:prstGeom>
        </p:spPr>
      </p:pic>
    </p:spTree>
    <p:extLst>
      <p:ext uri="{BB962C8B-B14F-4D97-AF65-F5344CB8AC3E}">
        <p14:creationId xmlns:p14="http://schemas.microsoft.com/office/powerpoint/2010/main" val="3259446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74D61983-091B-07D0-07B9-324F7379E51C}"/>
              </a:ext>
            </a:extLst>
          </p:cNvPr>
          <p:cNvSpPr/>
          <p:nvPr/>
        </p:nvSpPr>
        <p:spPr>
          <a:xfrm flipH="1">
            <a:off x="6164494" y="1715784"/>
            <a:ext cx="5506948" cy="292935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a:solidFill>
                  <a:prstClr val="black"/>
                </a:solidFill>
                <a:latin typeface="Calibri" panose="020F0502020204030204" pitchFamily="34" charset="0"/>
                <a:cs typeface="Calibri" panose="020F0502020204030204" pitchFamily="34" charset="0"/>
              </a:rPr>
              <a:t>G</a:t>
            </a:r>
            <a:r>
              <a:rPr lang="vi-VN" sz="4800" b="1" dirty="0">
                <a:solidFill>
                  <a:prstClr val="black"/>
                </a:solidFill>
                <a:latin typeface="Calibri" panose="020F0502020204030204" pitchFamily="34" charset="0"/>
                <a:cs typeface="Calibri" panose="020F0502020204030204" pitchFamily="34" charset="0"/>
              </a:rPr>
              <a:t>iúp các bạn bị khiếm khuyết, thương tật mang đồ nặng</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A4177B7-7964-E4DA-162A-04C7A68C5894}"/>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6" name="Picture 5">
            <a:extLst>
              <a:ext uri="{FF2B5EF4-FFF2-40B4-BE49-F238E27FC236}">
                <a16:creationId xmlns:a16="http://schemas.microsoft.com/office/drawing/2014/main" id="{71897034-CE4E-585E-4169-E1E3F4F64584}"/>
              </a:ext>
            </a:extLst>
          </p:cNvPr>
          <p:cNvPicPr>
            <a:picLocks noChangeAspect="1"/>
          </p:cNvPicPr>
          <p:nvPr/>
        </p:nvPicPr>
        <p:blipFill>
          <a:blip r:embed="rId4"/>
          <a:stretch>
            <a:fillRect/>
          </a:stretch>
        </p:blipFill>
        <p:spPr>
          <a:xfrm>
            <a:off x="982626" y="1993187"/>
            <a:ext cx="4988868" cy="3224908"/>
          </a:xfrm>
          <a:prstGeom prst="rect">
            <a:avLst/>
          </a:prstGeom>
        </p:spPr>
      </p:pic>
    </p:spTree>
    <p:extLst>
      <p:ext uri="{BB962C8B-B14F-4D97-AF65-F5344CB8AC3E}">
        <p14:creationId xmlns:p14="http://schemas.microsoft.com/office/powerpoint/2010/main" val="1048106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74D61983-091B-07D0-07B9-324F7379E51C}"/>
              </a:ext>
            </a:extLst>
          </p:cNvPr>
          <p:cNvSpPr/>
          <p:nvPr/>
        </p:nvSpPr>
        <p:spPr>
          <a:xfrm flipH="1">
            <a:off x="6696643" y="2206735"/>
            <a:ext cx="4704782"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a:solidFill>
                  <a:prstClr val="black"/>
                </a:solidFill>
                <a:latin typeface="Calibri" panose="020F0502020204030204" pitchFamily="34" charset="0"/>
                <a:cs typeface="Calibri" panose="020F0502020204030204" pitchFamily="34" charset="0"/>
              </a:rPr>
              <a:t>Chia </a:t>
            </a:r>
            <a:r>
              <a:rPr lang="en-US" sz="4800" b="1" dirty="0" err="1">
                <a:solidFill>
                  <a:prstClr val="black"/>
                </a:solidFill>
                <a:latin typeface="Calibri" panose="020F0502020204030204" pitchFamily="34" charset="0"/>
                <a:cs typeface="Calibri" panose="020F0502020204030204" pitchFamily="34" charset="0"/>
              </a:rPr>
              <a:t>sẻ</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động</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viên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bạn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gặp</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chuyện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buồn</a:t>
            </a:r>
            <a:r>
              <a:rPr lang="en-US" sz="4800" b="1" dirty="0">
                <a:solidFill>
                  <a:prstClr val="black"/>
                </a:solidFill>
                <a:latin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A4177B7-7964-E4DA-162A-04C7A68C5894}"/>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6" name="Picture 5">
            <a:extLst>
              <a:ext uri="{FF2B5EF4-FFF2-40B4-BE49-F238E27FC236}">
                <a16:creationId xmlns:a16="http://schemas.microsoft.com/office/drawing/2014/main" id="{686D26DB-5E2C-EB5D-553A-311A95082264}"/>
              </a:ext>
            </a:extLst>
          </p:cNvPr>
          <p:cNvPicPr>
            <a:picLocks noChangeAspect="1"/>
          </p:cNvPicPr>
          <p:nvPr/>
        </p:nvPicPr>
        <p:blipFill>
          <a:blip r:embed="rId4"/>
          <a:stretch>
            <a:fillRect/>
          </a:stretch>
        </p:blipFill>
        <p:spPr>
          <a:xfrm>
            <a:off x="629560" y="2126750"/>
            <a:ext cx="5217482" cy="3435903"/>
          </a:xfrm>
          <a:prstGeom prst="rect">
            <a:avLst/>
          </a:prstGeom>
        </p:spPr>
      </p:pic>
    </p:spTree>
    <p:extLst>
      <p:ext uri="{BB962C8B-B14F-4D97-AF65-F5344CB8AC3E}">
        <p14:creationId xmlns:p14="http://schemas.microsoft.com/office/powerpoint/2010/main" val="872543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C00D69C-FAEE-CDF2-A34D-6AD0D5D1B93D}"/>
              </a:ext>
            </a:extLst>
          </p:cNvPr>
          <p:cNvGrpSpPr/>
          <p:nvPr/>
        </p:nvGrpSpPr>
        <p:grpSpPr>
          <a:xfrm>
            <a:off x="1158197" y="2197600"/>
            <a:ext cx="8960323" cy="966842"/>
            <a:chOff x="4144021" y="1484380"/>
            <a:chExt cx="7574794" cy="4840220"/>
          </a:xfrm>
        </p:grpSpPr>
        <p:grpSp>
          <p:nvGrpSpPr>
            <p:cNvPr id="55" name="Group 54">
              <a:extLst>
                <a:ext uri="{FF2B5EF4-FFF2-40B4-BE49-F238E27FC236}">
                  <a16:creationId xmlns:a16="http://schemas.microsoft.com/office/drawing/2014/main" id="{C9A456C2-2F40-B846-160A-C36C9DCEF8BE}"/>
                </a:ext>
              </a:extLst>
            </p:cNvPr>
            <p:cNvGrpSpPr/>
            <p:nvPr/>
          </p:nvGrpSpPr>
          <p:grpSpPr>
            <a:xfrm>
              <a:off x="4144021" y="1484380"/>
              <a:ext cx="7574794" cy="4840220"/>
              <a:chOff x="4436414" y="1551563"/>
              <a:chExt cx="7327378" cy="4327762"/>
            </a:xfrm>
          </p:grpSpPr>
          <p:sp>
            <p:nvSpPr>
              <p:cNvPr id="57" name="Rectangle: Diagonal Corners Rounded 56">
                <a:extLst>
                  <a:ext uri="{FF2B5EF4-FFF2-40B4-BE49-F238E27FC236}">
                    <a16:creationId xmlns:a16="http://schemas.microsoft.com/office/drawing/2014/main" id="{0F436D30-C5EB-A852-6A71-760D635C7E00}"/>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Diagonal Corners Rounded 30">
                <a:extLst>
                  <a:ext uri="{FF2B5EF4-FFF2-40B4-BE49-F238E27FC236}">
                    <a16:creationId xmlns:a16="http://schemas.microsoft.com/office/drawing/2014/main" id="{E18DBC89-A297-D2D4-B373-22FA52BAB762}"/>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6" name="TextBox 55">
              <a:extLst>
                <a:ext uri="{FF2B5EF4-FFF2-40B4-BE49-F238E27FC236}">
                  <a16:creationId xmlns:a16="http://schemas.microsoft.com/office/drawing/2014/main" id="{68160F89-FD89-F623-F6A3-6905FB07E385}"/>
                </a:ext>
              </a:extLst>
            </p:cNvPr>
            <p:cNvSpPr txBox="1"/>
            <p:nvPr/>
          </p:nvSpPr>
          <p:spPr>
            <a:xfrm>
              <a:off x="4361429" y="1835508"/>
              <a:ext cx="7091688" cy="18691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lang="en-US" sz="48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T</a:t>
              </a:r>
              <a:r>
                <a:rPr lang="vi-VN" sz="48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ìm giúp đồ cho người bị mất</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9" name="Picture 58">
            <a:extLst>
              <a:ext uri="{FF2B5EF4-FFF2-40B4-BE49-F238E27FC236}">
                <a16:creationId xmlns:a16="http://schemas.microsoft.com/office/drawing/2014/main" id="{16AC076C-E3A8-8249-8355-6C5584233352}"/>
              </a:ext>
            </a:extLst>
          </p:cNvPr>
          <p:cNvPicPr>
            <a:picLocks noChangeAspect="1"/>
          </p:cNvPicPr>
          <p:nvPr/>
        </p:nvPicPr>
        <p:blipFill>
          <a:blip r:embed="rId4"/>
          <a:stretch>
            <a:fillRect/>
          </a:stretch>
        </p:blipFill>
        <p:spPr>
          <a:xfrm>
            <a:off x="9596563" y="3538344"/>
            <a:ext cx="2435900" cy="3184934"/>
          </a:xfrm>
          <a:prstGeom prst="rect">
            <a:avLst/>
          </a:prstGeom>
        </p:spPr>
      </p:pic>
      <p:sp>
        <p:nvSpPr>
          <p:cNvPr id="2" name="TextBox 1">
            <a:extLst>
              <a:ext uri="{FF2B5EF4-FFF2-40B4-BE49-F238E27FC236}">
                <a16:creationId xmlns:a16="http://schemas.microsoft.com/office/drawing/2014/main" id="{585E75B7-DE5E-B589-99AE-568F34C44385}"/>
              </a:ext>
            </a:extLst>
          </p:cNvPr>
          <p:cNvSpPr txBox="1"/>
          <p:nvPr/>
        </p:nvSpPr>
        <p:spPr>
          <a:xfrm>
            <a:off x="832207" y="441789"/>
            <a:ext cx="10541285" cy="1200329"/>
          </a:xfrm>
          <a:prstGeom prst="rect">
            <a:avLst/>
          </a:prstGeom>
          <a:noFill/>
        </p:spPr>
        <p:txBody>
          <a:bodyPr wrap="square" rtlCol="0">
            <a:spAutoFit/>
          </a:bodyPr>
          <a:lstStyle/>
          <a:p>
            <a:pPr algn="ctr"/>
            <a:r>
              <a:rPr lang="nl-NL"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Những biểu hiện khác của sự cảm thông, giúp đỡ người gặp khó khăn: </a:t>
            </a:r>
            <a:endParaRPr lang="en-US" sz="3600" b="1" dirty="0">
              <a:solidFill>
                <a:srgbClr val="FF0000"/>
              </a:solidFill>
            </a:endParaRPr>
          </a:p>
        </p:txBody>
      </p:sp>
      <p:grpSp>
        <p:nvGrpSpPr>
          <p:cNvPr id="3" name="Group 2">
            <a:extLst>
              <a:ext uri="{FF2B5EF4-FFF2-40B4-BE49-F238E27FC236}">
                <a16:creationId xmlns:a16="http://schemas.microsoft.com/office/drawing/2014/main" id="{9E33C1C0-262C-3130-0BB5-829CD5EC7A39}"/>
              </a:ext>
            </a:extLst>
          </p:cNvPr>
          <p:cNvGrpSpPr/>
          <p:nvPr/>
        </p:nvGrpSpPr>
        <p:grpSpPr>
          <a:xfrm>
            <a:off x="747231" y="3697627"/>
            <a:ext cx="8960323" cy="1325753"/>
            <a:chOff x="4144021" y="1484380"/>
            <a:chExt cx="7574794" cy="4911365"/>
          </a:xfrm>
        </p:grpSpPr>
        <p:grpSp>
          <p:nvGrpSpPr>
            <p:cNvPr id="4" name="Group 3">
              <a:extLst>
                <a:ext uri="{FF2B5EF4-FFF2-40B4-BE49-F238E27FC236}">
                  <a16:creationId xmlns:a16="http://schemas.microsoft.com/office/drawing/2014/main" id="{E3E4A0B6-63BF-A113-4DC0-F97443E312D5}"/>
                </a:ext>
              </a:extLst>
            </p:cNvPr>
            <p:cNvGrpSpPr/>
            <p:nvPr/>
          </p:nvGrpSpPr>
          <p:grpSpPr>
            <a:xfrm>
              <a:off x="4144021" y="1484380"/>
              <a:ext cx="7574794" cy="4840220"/>
              <a:chOff x="4436414" y="1551563"/>
              <a:chExt cx="7327378" cy="4327762"/>
            </a:xfrm>
          </p:grpSpPr>
          <p:sp>
            <p:nvSpPr>
              <p:cNvPr id="6" name="Rectangle: Diagonal Corners Rounded 5">
                <a:extLst>
                  <a:ext uri="{FF2B5EF4-FFF2-40B4-BE49-F238E27FC236}">
                    <a16:creationId xmlns:a16="http://schemas.microsoft.com/office/drawing/2014/main" id="{35F9767E-E59F-5794-CF69-D3A3B1E6DF0D}"/>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30">
                <a:extLst>
                  <a:ext uri="{FF2B5EF4-FFF2-40B4-BE49-F238E27FC236}">
                    <a16:creationId xmlns:a16="http://schemas.microsoft.com/office/drawing/2014/main" id="{793A475F-2DD1-53F7-47AA-172B06BCFCC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31AFEC57-AC51-3655-0A93-0F4BF0D3D443}"/>
                </a:ext>
              </a:extLst>
            </p:cNvPr>
            <p:cNvSpPr txBox="1"/>
            <p:nvPr/>
          </p:nvSpPr>
          <p:spPr>
            <a:xfrm>
              <a:off x="4352744" y="1492952"/>
              <a:ext cx="7091688" cy="4902793"/>
            </a:xfrm>
            <a:prstGeom prst="rect">
              <a:avLst/>
            </a:prstGeom>
            <a:noFill/>
          </p:spPr>
          <p:txBody>
            <a:bodyPr wrap="square" rtlCol="0">
              <a:spAutoFit/>
            </a:bodyPr>
            <a:lstStyle/>
            <a:p>
              <a:pPr marL="0" marR="0" algn="ctr"/>
              <a:r>
                <a:rPr lang="en-US" sz="4000"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T</a:t>
              </a:r>
              <a:r>
                <a:rPr lang="vi-VN" sz="40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ặng quà cho những người có hoàn cảnh khó khăn.</a:t>
              </a:r>
              <a:endParaRPr lang="en-US" sz="40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58018860"/>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par>
                                <p:cTn id="8" presetID="37"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1000"/>
                                        <p:tgtEl>
                                          <p:spTgt spid="59"/>
                                        </p:tgtEl>
                                      </p:cBhvr>
                                    </p:animEffect>
                                    <p:anim calcmode="lin" valueType="num">
                                      <p:cBhvr>
                                        <p:cTn id="11" dur="1000" fill="hold"/>
                                        <p:tgtEl>
                                          <p:spTgt spid="59"/>
                                        </p:tgtEl>
                                        <p:attrNameLst>
                                          <p:attrName>ppt_x</p:attrName>
                                        </p:attrNameLst>
                                      </p:cBhvr>
                                      <p:tavLst>
                                        <p:tav tm="0">
                                          <p:val>
                                            <p:strVal val="#ppt_x"/>
                                          </p:val>
                                        </p:tav>
                                        <p:tav tm="100000">
                                          <p:val>
                                            <p:strVal val="#ppt_x"/>
                                          </p:val>
                                        </p:tav>
                                      </p:tavLst>
                                    </p:anim>
                                    <p:anim calcmode="lin" valueType="num">
                                      <p:cBhvr>
                                        <p:cTn id="12" dur="900" decel="100000" fill="hold"/>
                                        <p:tgtEl>
                                          <p:spTgt spid="59"/>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D05CBE-8FF9-698E-D78F-1B8868C31A4A}"/>
              </a:ext>
            </a:extLst>
          </p:cNvPr>
          <p:cNvGrpSpPr/>
          <p:nvPr/>
        </p:nvGrpSpPr>
        <p:grpSpPr>
          <a:xfrm>
            <a:off x="990600" y="158462"/>
            <a:ext cx="10591800" cy="838131"/>
            <a:chOff x="4144021" y="1484380"/>
            <a:chExt cx="7574794" cy="4840220"/>
          </a:xfrm>
        </p:grpSpPr>
        <p:grpSp>
          <p:nvGrpSpPr>
            <p:cNvPr id="4" name="Group 3">
              <a:extLst>
                <a:ext uri="{FF2B5EF4-FFF2-40B4-BE49-F238E27FC236}">
                  <a16:creationId xmlns:a16="http://schemas.microsoft.com/office/drawing/2014/main" id="{A45F84B0-89FB-892A-430A-0F1A75FD09F5}"/>
                </a:ext>
              </a:extLst>
            </p:cNvPr>
            <p:cNvGrpSpPr/>
            <p:nvPr/>
          </p:nvGrpSpPr>
          <p:grpSpPr>
            <a:xfrm>
              <a:off x="4144021" y="1484380"/>
              <a:ext cx="7574794" cy="4840220"/>
              <a:chOff x="4436414" y="1551563"/>
              <a:chExt cx="7327378" cy="4327762"/>
            </a:xfrm>
          </p:grpSpPr>
          <p:sp>
            <p:nvSpPr>
              <p:cNvPr id="6" name="Rectangle: Diagonal Corners Rounded 4">
                <a:extLst>
                  <a:ext uri="{FF2B5EF4-FFF2-40B4-BE49-F238E27FC236}">
                    <a16:creationId xmlns:a16="http://schemas.microsoft.com/office/drawing/2014/main" id="{E4D8BB63-6C95-0367-4A44-37A2F04B07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30">
                <a:extLst>
                  <a:ext uri="{FF2B5EF4-FFF2-40B4-BE49-F238E27FC236}">
                    <a16:creationId xmlns:a16="http://schemas.microsoft.com/office/drawing/2014/main" id="{B995554C-8AF8-5123-C2F8-30ABCD57639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4A1DDAF9-7816-E4D9-0137-BC432C7FFD73}"/>
                </a:ext>
              </a:extLst>
            </p:cNvPr>
            <p:cNvSpPr txBox="1"/>
            <p:nvPr/>
          </p:nvSpPr>
          <p:spPr>
            <a:xfrm>
              <a:off x="4218035" y="1785743"/>
              <a:ext cx="7263570" cy="40880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2.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Đọc</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câu</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chuyện</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lời</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câu</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hỏi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445EBAD-3A6D-4930-7993-BBEDD0FED6E4}"/>
              </a:ext>
            </a:extLst>
          </p:cNvPr>
          <p:cNvPicPr>
            <a:picLocks noChangeAspect="1"/>
          </p:cNvPicPr>
          <p:nvPr/>
        </p:nvPicPr>
        <p:blipFill>
          <a:blip r:embed="rId3"/>
          <a:stretch>
            <a:fillRect/>
          </a:stretch>
        </p:blipFill>
        <p:spPr>
          <a:xfrm>
            <a:off x="873304" y="1206774"/>
            <a:ext cx="5496674" cy="5143190"/>
          </a:xfrm>
          <a:prstGeom prst="rect">
            <a:avLst/>
          </a:prstGeom>
        </p:spPr>
      </p:pic>
      <p:pic>
        <p:nvPicPr>
          <p:cNvPr id="11" name="Picture 10">
            <a:extLst>
              <a:ext uri="{FF2B5EF4-FFF2-40B4-BE49-F238E27FC236}">
                <a16:creationId xmlns:a16="http://schemas.microsoft.com/office/drawing/2014/main" id="{59419FBD-C20A-F370-FCA4-5BE1D5D3E1F7}"/>
              </a:ext>
            </a:extLst>
          </p:cNvPr>
          <p:cNvPicPr>
            <a:picLocks noChangeAspect="1"/>
          </p:cNvPicPr>
          <p:nvPr/>
        </p:nvPicPr>
        <p:blipFill>
          <a:blip r:embed="rId4"/>
          <a:stretch>
            <a:fillRect/>
          </a:stretch>
        </p:blipFill>
        <p:spPr>
          <a:xfrm>
            <a:off x="6759432" y="1898204"/>
            <a:ext cx="4591050" cy="3267075"/>
          </a:xfrm>
          <a:prstGeom prst="rect">
            <a:avLst/>
          </a:prstGeom>
        </p:spPr>
      </p:pic>
    </p:spTree>
    <p:extLst>
      <p:ext uri="{BB962C8B-B14F-4D97-AF65-F5344CB8AC3E}">
        <p14:creationId xmlns:p14="http://schemas.microsoft.com/office/powerpoint/2010/main" val="476627900"/>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734F0E-D084-286C-A342-DD0FAFCE1F1F}"/>
              </a:ext>
            </a:extLst>
          </p:cNvPr>
          <p:cNvSpPr txBox="1"/>
          <p:nvPr/>
        </p:nvSpPr>
        <p:spPr>
          <a:xfrm>
            <a:off x="4335695" y="2079547"/>
            <a:ext cx="7148612" cy="646331"/>
          </a:xfrm>
          <a:custGeom>
            <a:avLst/>
            <a:gdLst>
              <a:gd name="connsiteX0" fmla="*/ 0 w 7148612"/>
              <a:gd name="connsiteY0" fmla="*/ 0 h 646331"/>
              <a:gd name="connsiteX1" fmla="*/ 7148612 w 7148612"/>
              <a:gd name="connsiteY1" fmla="*/ 0 h 646331"/>
              <a:gd name="connsiteX2" fmla="*/ 7148612 w 7148612"/>
              <a:gd name="connsiteY2" fmla="*/ 646331 h 646331"/>
              <a:gd name="connsiteX3" fmla="*/ 0 w 7148612"/>
              <a:gd name="connsiteY3" fmla="*/ 646331 h 646331"/>
              <a:gd name="connsiteX4" fmla="*/ 0 w 7148612"/>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612" h="646331" fill="none" extrusionOk="0">
                <a:moveTo>
                  <a:pt x="0" y="0"/>
                </a:moveTo>
                <a:cubicBezTo>
                  <a:pt x="1253402" y="-39884"/>
                  <a:pt x="3784262" y="20320"/>
                  <a:pt x="7148612" y="0"/>
                </a:cubicBezTo>
                <a:cubicBezTo>
                  <a:pt x="7127253" y="304526"/>
                  <a:pt x="7158453" y="499680"/>
                  <a:pt x="7148612" y="646331"/>
                </a:cubicBezTo>
                <a:cubicBezTo>
                  <a:pt x="3620309" y="493538"/>
                  <a:pt x="3153483" y="635738"/>
                  <a:pt x="0" y="646331"/>
                </a:cubicBezTo>
                <a:cubicBezTo>
                  <a:pt x="-24063" y="520233"/>
                  <a:pt x="-20504" y="282224"/>
                  <a:pt x="0" y="0"/>
                </a:cubicBezTo>
                <a:close/>
              </a:path>
              <a:path w="7148612" h="646331" stroke="0" extrusionOk="0">
                <a:moveTo>
                  <a:pt x="0" y="0"/>
                </a:moveTo>
                <a:cubicBezTo>
                  <a:pt x="1243000" y="-76269"/>
                  <a:pt x="6031975" y="79743"/>
                  <a:pt x="7148612" y="0"/>
                </a:cubicBezTo>
                <a:cubicBezTo>
                  <a:pt x="7193665" y="286128"/>
                  <a:pt x="7181298" y="544233"/>
                  <a:pt x="7148612" y="646331"/>
                </a:cubicBezTo>
                <a:cubicBezTo>
                  <a:pt x="3621613" y="615135"/>
                  <a:pt x="818635" y="763641"/>
                  <a:pt x="0" y="646331"/>
                </a:cubicBezTo>
                <a:cubicBezTo>
                  <a:pt x="48502" y="574227"/>
                  <a:pt x="-57309" y="100343"/>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lvl="0" algn="ctr" defTabSz="685800"/>
            <a:r>
              <a:rPr lang="vi-VN" sz="3600" b="1" dirty="0">
                <a:solidFill>
                  <a:prstClr val="black"/>
                </a:solidFill>
                <a:latin typeface="Calibri" panose="020F0502020204030204" pitchFamily="34" charset="0"/>
                <a:cs typeface="Calibri" panose="020F0502020204030204" pitchFamily="34" charset="0"/>
              </a:rPr>
              <a:t>a. Ông cụ đã gặp khó khăn gì?</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4" name="TextBox 3">
            <a:extLst>
              <a:ext uri="{FF2B5EF4-FFF2-40B4-BE49-F238E27FC236}">
                <a16:creationId xmlns:a16="http://schemas.microsoft.com/office/drawing/2014/main" id="{B3FE0726-342B-F7ED-68F3-422420D2B68E}"/>
              </a:ext>
            </a:extLst>
          </p:cNvPr>
          <p:cNvSpPr txBox="1"/>
          <p:nvPr/>
        </p:nvSpPr>
        <p:spPr>
          <a:xfrm>
            <a:off x="4325420" y="3145492"/>
            <a:ext cx="7469678" cy="1200329"/>
          </a:xfrm>
          <a:custGeom>
            <a:avLst/>
            <a:gdLst>
              <a:gd name="connsiteX0" fmla="*/ 0 w 7469678"/>
              <a:gd name="connsiteY0" fmla="*/ 0 h 1200329"/>
              <a:gd name="connsiteX1" fmla="*/ 7469678 w 7469678"/>
              <a:gd name="connsiteY1" fmla="*/ 0 h 1200329"/>
              <a:gd name="connsiteX2" fmla="*/ 7469678 w 7469678"/>
              <a:gd name="connsiteY2" fmla="*/ 1200329 h 1200329"/>
              <a:gd name="connsiteX3" fmla="*/ 0 w 7469678"/>
              <a:gd name="connsiteY3" fmla="*/ 1200329 h 1200329"/>
              <a:gd name="connsiteX4" fmla="*/ 0 w 7469678"/>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9678" h="1200329" fill="none" extrusionOk="0">
                <a:moveTo>
                  <a:pt x="0" y="0"/>
                </a:moveTo>
                <a:cubicBezTo>
                  <a:pt x="3169648" y="-39884"/>
                  <a:pt x="4749419" y="20320"/>
                  <a:pt x="7469678" y="0"/>
                </a:cubicBezTo>
                <a:cubicBezTo>
                  <a:pt x="7365219" y="587387"/>
                  <a:pt x="7462899" y="1035314"/>
                  <a:pt x="7469678" y="1200329"/>
                </a:cubicBezTo>
                <a:cubicBezTo>
                  <a:pt x="5036502" y="1047536"/>
                  <a:pt x="2782271" y="1189736"/>
                  <a:pt x="0" y="1200329"/>
                </a:cubicBezTo>
                <a:cubicBezTo>
                  <a:pt x="75657" y="755780"/>
                  <a:pt x="79215" y="259832"/>
                  <a:pt x="0" y="0"/>
                </a:cubicBezTo>
                <a:close/>
              </a:path>
              <a:path w="7469678" h="1200329" stroke="0" extrusionOk="0">
                <a:moveTo>
                  <a:pt x="0" y="0"/>
                </a:moveTo>
                <a:cubicBezTo>
                  <a:pt x="3513191" y="-76269"/>
                  <a:pt x="5909066" y="79743"/>
                  <a:pt x="7469678" y="0"/>
                </a:cubicBezTo>
                <a:cubicBezTo>
                  <a:pt x="7498111" y="123541"/>
                  <a:pt x="7435884" y="939246"/>
                  <a:pt x="7469678" y="1200329"/>
                </a:cubicBezTo>
                <a:cubicBezTo>
                  <a:pt x="4883148" y="1169133"/>
                  <a:pt x="3699981"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lvl="0" algn="ctr" defTabSz="685800"/>
            <a:r>
              <a:rPr lang="vi-VN" sz="3600" b="1" dirty="0">
                <a:solidFill>
                  <a:prstClr val="black"/>
                </a:solidFill>
                <a:latin typeface="Calibri" panose="020F0502020204030204" pitchFamily="34" charset="0"/>
                <a:cs typeface="Calibri" panose="020F0502020204030204" pitchFamily="34" charset="0"/>
              </a:rPr>
              <a:t>b. Các em nhỏ đã thể hiện sự cảm thông, giúp đỡ ông cụ như thế nào?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7613ED5-FD43-2222-272F-FCEE411EFEC5}"/>
              </a:ext>
            </a:extLst>
          </p:cNvPr>
          <p:cNvPicPr>
            <a:picLocks noChangeAspect="1"/>
          </p:cNvPicPr>
          <p:nvPr/>
        </p:nvPicPr>
        <p:blipFill>
          <a:blip r:embed="rId4"/>
          <a:stretch>
            <a:fillRect/>
          </a:stretch>
        </p:blipFill>
        <p:spPr>
          <a:xfrm>
            <a:off x="430551" y="932433"/>
            <a:ext cx="3829535" cy="2725167"/>
          </a:xfrm>
          <a:prstGeom prst="rect">
            <a:avLst/>
          </a:prstGeom>
        </p:spPr>
      </p:pic>
      <p:sp>
        <p:nvSpPr>
          <p:cNvPr id="7" name="TextBox 6">
            <a:extLst>
              <a:ext uri="{FF2B5EF4-FFF2-40B4-BE49-F238E27FC236}">
                <a16:creationId xmlns:a16="http://schemas.microsoft.com/office/drawing/2014/main" id="{684B11CC-8029-0B38-8B2E-85028DCE0ED5}"/>
              </a:ext>
            </a:extLst>
          </p:cNvPr>
          <p:cNvSpPr txBox="1"/>
          <p:nvPr/>
        </p:nvSpPr>
        <p:spPr>
          <a:xfrm>
            <a:off x="4376791" y="4666067"/>
            <a:ext cx="7469678" cy="1200329"/>
          </a:xfrm>
          <a:custGeom>
            <a:avLst/>
            <a:gdLst>
              <a:gd name="connsiteX0" fmla="*/ 0 w 7469678"/>
              <a:gd name="connsiteY0" fmla="*/ 0 h 1200329"/>
              <a:gd name="connsiteX1" fmla="*/ 7469678 w 7469678"/>
              <a:gd name="connsiteY1" fmla="*/ 0 h 1200329"/>
              <a:gd name="connsiteX2" fmla="*/ 7469678 w 7469678"/>
              <a:gd name="connsiteY2" fmla="*/ 1200329 h 1200329"/>
              <a:gd name="connsiteX3" fmla="*/ 0 w 7469678"/>
              <a:gd name="connsiteY3" fmla="*/ 1200329 h 1200329"/>
              <a:gd name="connsiteX4" fmla="*/ 0 w 7469678"/>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9678" h="1200329" fill="none" extrusionOk="0">
                <a:moveTo>
                  <a:pt x="0" y="0"/>
                </a:moveTo>
                <a:cubicBezTo>
                  <a:pt x="3169648" y="-39884"/>
                  <a:pt x="4749419" y="20320"/>
                  <a:pt x="7469678" y="0"/>
                </a:cubicBezTo>
                <a:cubicBezTo>
                  <a:pt x="7365219" y="587387"/>
                  <a:pt x="7462899" y="1035314"/>
                  <a:pt x="7469678" y="1200329"/>
                </a:cubicBezTo>
                <a:cubicBezTo>
                  <a:pt x="5036502" y="1047536"/>
                  <a:pt x="2782271" y="1189736"/>
                  <a:pt x="0" y="1200329"/>
                </a:cubicBezTo>
                <a:cubicBezTo>
                  <a:pt x="75657" y="755780"/>
                  <a:pt x="79215" y="259832"/>
                  <a:pt x="0" y="0"/>
                </a:cubicBezTo>
                <a:close/>
              </a:path>
              <a:path w="7469678" h="1200329" stroke="0" extrusionOk="0">
                <a:moveTo>
                  <a:pt x="0" y="0"/>
                </a:moveTo>
                <a:cubicBezTo>
                  <a:pt x="3513191" y="-76269"/>
                  <a:pt x="5909066" y="79743"/>
                  <a:pt x="7469678" y="0"/>
                </a:cubicBezTo>
                <a:cubicBezTo>
                  <a:pt x="7498111" y="123541"/>
                  <a:pt x="7435884" y="939246"/>
                  <a:pt x="7469678" y="1200329"/>
                </a:cubicBezTo>
                <a:cubicBezTo>
                  <a:pt x="4883148" y="1169133"/>
                  <a:pt x="3699981"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lvl="0" algn="ctr" defTabSz="685800"/>
            <a:r>
              <a:rPr lang="vi-VN" sz="3600" b="1" dirty="0">
                <a:solidFill>
                  <a:prstClr val="black"/>
                </a:solidFill>
                <a:latin typeface="Calibri" panose="020F0502020204030204" pitchFamily="34" charset="0"/>
                <a:cs typeface="Calibri" panose="020F0502020204030204" pitchFamily="34" charset="0"/>
              </a:rPr>
              <a:t>c. Sự cảm thông, giúp đỡ của các em nhỏ mang lại điều gì cho ông cụ?</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3676715"/>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9Slide03 AllRoundGothic" panose="020B0703020202020104" pitchFamily="34" charset="-93"/>
                <a:ea typeface="+mn-ea"/>
                <a:cs typeface="+mn-cs"/>
              </a:rPr>
              <a:t>GIẢI NGHĨA TỪ</a:t>
            </a: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1354338"/>
            <a:chOff x="8665318" y="723900"/>
            <a:chExt cx="8831189" cy="108430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06557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mn-cs"/>
                </a:rPr>
                <a:t>a. Ông cụ đã gặp khó khăn gì?</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Vợ ông cụ ốm nặng, nằm bệnh viện mấy tháng nay. Bà ốm nặng lắm, khó mà qua khỏi.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57A6D79-8E8C-0939-E9CF-AE1859749B27}"/>
              </a:ext>
            </a:extLst>
          </p:cNvPr>
          <p:cNvPicPr>
            <a:picLocks noChangeAspect="1"/>
          </p:cNvPicPr>
          <p:nvPr/>
        </p:nvPicPr>
        <p:blipFill>
          <a:blip r:embed="rId5"/>
          <a:stretch>
            <a:fillRect/>
          </a:stretch>
        </p:blipFill>
        <p:spPr>
          <a:xfrm>
            <a:off x="123290" y="318499"/>
            <a:ext cx="5219272" cy="6205591"/>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Viết tay 1">
                <a:extLst>
                  <a:ext uri="{FF2B5EF4-FFF2-40B4-BE49-F238E27FC236}">
                    <a16:creationId xmlns:a16="http://schemas.microsoft.com/office/drawing/2014/main" id="{E4CF6600-A912-BB7E-CAB3-F301B0F3894F}"/>
                  </a:ext>
                </a:extLst>
              </p14:cNvPr>
              <p14:cNvContentPartPr/>
              <p14:nvPr/>
            </p14:nvContentPartPr>
            <p14:xfrm>
              <a:off x="431516" y="4491752"/>
              <a:ext cx="4756934" cy="245"/>
            </p14:xfrm>
          </p:contentPart>
        </mc:Choice>
        <mc:Fallback xmlns="">
          <p:pic>
            <p:nvPicPr>
              <p:cNvPr id="5" name="Viết tay 1">
                <a:extLst>
                  <a:ext uri="{FF2B5EF4-FFF2-40B4-BE49-F238E27FC236}">
                    <a16:creationId xmlns:a16="http://schemas.microsoft.com/office/drawing/2014/main" id="{E4CF6600-A912-BB7E-CAB3-F301B0F3894F}"/>
                  </a:ext>
                </a:extLst>
              </p:cNvPr>
              <p:cNvPicPr/>
              <p:nvPr/>
            </p:nvPicPr>
            <p:blipFill>
              <a:blip r:embed="rId7"/>
              <a:stretch>
                <a:fillRect/>
              </a:stretch>
            </p:blipFill>
            <p:spPr>
              <a:xfrm>
                <a:off x="341491" y="4369252"/>
                <a:ext cx="493662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Viết tay 1">
                <a:extLst>
                  <a:ext uri="{FF2B5EF4-FFF2-40B4-BE49-F238E27FC236}">
                    <a16:creationId xmlns:a16="http://schemas.microsoft.com/office/drawing/2014/main" id="{F4C2FACD-6A83-1CA9-13EB-80E5F5CA98F1}"/>
                  </a:ext>
                </a:extLst>
              </p14:cNvPr>
              <p14:cNvContentPartPr/>
              <p14:nvPr/>
            </p14:nvContentPartPr>
            <p14:xfrm>
              <a:off x="297951" y="4748606"/>
              <a:ext cx="4890499" cy="245"/>
            </p14:xfrm>
          </p:contentPart>
        </mc:Choice>
        <mc:Fallback xmlns="">
          <p:pic>
            <p:nvPicPr>
              <p:cNvPr id="6" name="Viết tay 1">
                <a:extLst>
                  <a:ext uri="{FF2B5EF4-FFF2-40B4-BE49-F238E27FC236}">
                    <a16:creationId xmlns:a16="http://schemas.microsoft.com/office/drawing/2014/main" id="{F4C2FACD-6A83-1CA9-13EB-80E5F5CA98F1}"/>
                  </a:ext>
                </a:extLst>
              </p:cNvPr>
              <p:cNvPicPr/>
              <p:nvPr/>
            </p:nvPicPr>
            <p:blipFill>
              <a:blip r:embed="rId9"/>
              <a:stretch>
                <a:fillRect/>
              </a:stretch>
            </p:blipFill>
            <p:spPr>
              <a:xfrm>
                <a:off x="207926" y="4626106"/>
                <a:ext cx="5070188" cy="245000"/>
              </a:xfrm>
              <a:prstGeom prst="rect">
                <a:avLst/>
              </a:prstGeom>
            </p:spPr>
          </p:pic>
        </mc:Fallback>
      </mc:AlternateContent>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750" fill="hold"/>
                                        <p:tgtEl>
                                          <p:spTgt spid="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9Slide03 AllRoundGothic" panose="020B0703020202020104" pitchFamily="34" charset="-93"/>
                <a:ea typeface="+mn-ea"/>
                <a:cs typeface="+mn-cs"/>
              </a:rPr>
              <a:t>GIẢI NGHĨA TỪ</a:t>
            </a: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2"/>
            <a:ext cx="5856321" cy="1609928"/>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91" y="742631"/>
              <a:ext cx="8499296" cy="93198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Arial" panose="020B0604020202020204" pitchFamily="34" charset="0"/>
                  <a:ea typeface="+mn-ea"/>
                  <a:cs typeface="+mn-cs"/>
                </a:rPr>
                <a:t>b. Các em nhỏ đã thể hiện sự cảm thông, giúp đỡ ông cụ như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1710" y="2428949"/>
            <a:ext cx="5645864" cy="313932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40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Việc các em nhỏ đã làm là hỏi thăm ông, thể hiện việc muốn chia sẻ, hỏi thăm, giúp ông lên xe buýt.</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57A6D79-8E8C-0939-E9CF-AE1859749B27}"/>
              </a:ext>
            </a:extLst>
          </p:cNvPr>
          <p:cNvPicPr>
            <a:picLocks noChangeAspect="1"/>
          </p:cNvPicPr>
          <p:nvPr/>
        </p:nvPicPr>
        <p:blipFill>
          <a:blip r:embed="rId5"/>
          <a:stretch>
            <a:fillRect/>
          </a:stretch>
        </p:blipFill>
        <p:spPr>
          <a:xfrm>
            <a:off x="123290" y="318499"/>
            <a:ext cx="5219272" cy="6205591"/>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Viết tay 1">
                <a:extLst>
                  <a:ext uri="{FF2B5EF4-FFF2-40B4-BE49-F238E27FC236}">
                    <a16:creationId xmlns:a16="http://schemas.microsoft.com/office/drawing/2014/main" id="{F4C2FACD-6A83-1CA9-13EB-80E5F5CA98F1}"/>
                  </a:ext>
                </a:extLst>
              </p14:cNvPr>
              <p14:cNvContentPartPr/>
              <p14:nvPr/>
            </p14:nvContentPartPr>
            <p14:xfrm>
              <a:off x="390418" y="5570539"/>
              <a:ext cx="3575407" cy="245"/>
            </p14:xfrm>
          </p:contentPart>
        </mc:Choice>
        <mc:Fallback xmlns="">
          <p:pic>
            <p:nvPicPr>
              <p:cNvPr id="6" name="Viết tay 1">
                <a:extLst>
                  <a:ext uri="{FF2B5EF4-FFF2-40B4-BE49-F238E27FC236}">
                    <a16:creationId xmlns:a16="http://schemas.microsoft.com/office/drawing/2014/main" id="{F4C2FACD-6A83-1CA9-13EB-80E5F5CA98F1}"/>
                  </a:ext>
                </a:extLst>
              </p:cNvPr>
              <p:cNvPicPr/>
              <p:nvPr/>
            </p:nvPicPr>
            <p:blipFill>
              <a:blip r:embed="rId7"/>
              <a:stretch>
                <a:fillRect/>
              </a:stretch>
            </p:blipFill>
            <p:spPr>
              <a:xfrm>
                <a:off x="300394" y="5448039"/>
                <a:ext cx="3755096"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Viết tay 1">
                <a:extLst>
                  <a:ext uri="{FF2B5EF4-FFF2-40B4-BE49-F238E27FC236}">
                    <a16:creationId xmlns:a16="http://schemas.microsoft.com/office/drawing/2014/main" id="{EB9C8CFC-DA76-0849-6416-5A0C28656B2F}"/>
                  </a:ext>
                </a:extLst>
              </p14:cNvPr>
              <p14:cNvContentPartPr/>
              <p14:nvPr/>
            </p14:nvContentPartPr>
            <p14:xfrm>
              <a:off x="339048" y="5950682"/>
              <a:ext cx="4921322" cy="245"/>
            </p14:xfrm>
          </p:contentPart>
        </mc:Choice>
        <mc:Fallback xmlns="">
          <p:pic>
            <p:nvPicPr>
              <p:cNvPr id="4" name="Viết tay 1">
                <a:extLst>
                  <a:ext uri="{FF2B5EF4-FFF2-40B4-BE49-F238E27FC236}">
                    <a16:creationId xmlns:a16="http://schemas.microsoft.com/office/drawing/2014/main" id="{EB9C8CFC-DA76-0849-6416-5A0C28656B2F}"/>
                  </a:ext>
                </a:extLst>
              </p:cNvPr>
              <p:cNvPicPr/>
              <p:nvPr/>
            </p:nvPicPr>
            <p:blipFill>
              <a:blip r:embed="rId7"/>
              <a:stretch>
                <a:fillRect/>
              </a:stretch>
            </p:blipFill>
            <p:spPr>
              <a:xfrm>
                <a:off x="249026" y="5828182"/>
                <a:ext cx="5101006" cy="245000"/>
              </a:xfrm>
              <a:prstGeom prst="rect">
                <a:avLst/>
              </a:prstGeom>
            </p:spPr>
          </p:pic>
        </mc:Fallback>
      </mc:AlternateContent>
    </p:spTree>
    <p:extLst>
      <p:ext uri="{BB962C8B-B14F-4D97-AF65-F5344CB8AC3E}">
        <p14:creationId xmlns:p14="http://schemas.microsoft.com/office/powerpoint/2010/main" val="1039932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750" fill="hold"/>
                                        <p:tgtEl>
                                          <p:spTgt spid="6"/>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750" fill="hold"/>
                                        <p:tgtEl>
                                          <p:spTgt spid="4"/>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553AAC-50AC-2292-FA6B-A136D3E07C36}"/>
              </a:ext>
            </a:extLst>
          </p:cNvPr>
          <p:cNvSpPr/>
          <p:nvPr/>
        </p:nvSpPr>
        <p:spPr>
          <a:xfrm>
            <a:off x="296560" y="176460"/>
            <a:ext cx="11598877" cy="6505080"/>
          </a:xfrm>
          <a:prstGeom prst="rect">
            <a:avLst/>
          </a:prstGeom>
          <a:solidFill>
            <a:schemeClr val="accent1">
              <a:lumMod val="20000"/>
              <a:lumOff val="80000"/>
            </a:schemeClr>
          </a:solidFill>
          <a:ln w="38100" cap="flat" cmpd="sng" algn="ctr">
            <a:solidFill>
              <a:srgbClr val="F0716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DC68105-0C41-2727-F2CC-F7C281D0F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7898" y="531354"/>
            <a:ext cx="337930" cy="337930"/>
          </a:xfrm>
          <a:prstGeom prst="rect">
            <a:avLst/>
          </a:prstGeom>
        </p:spPr>
      </p:pic>
      <p:sp>
        <p:nvSpPr>
          <p:cNvPr id="8" name="Rectangle: Rounded Corners 7">
            <a:extLst>
              <a:ext uri="{FF2B5EF4-FFF2-40B4-BE49-F238E27FC236}">
                <a16:creationId xmlns:a16="http://schemas.microsoft.com/office/drawing/2014/main" id="{404F203C-8856-598C-6BA9-A9A8A961D924}"/>
              </a:ext>
            </a:extLst>
          </p:cNvPr>
          <p:cNvSpPr/>
          <p:nvPr/>
        </p:nvSpPr>
        <p:spPr>
          <a:xfrm>
            <a:off x="460165" y="595563"/>
            <a:ext cx="9005927" cy="641177"/>
          </a:xfrm>
          <a:prstGeom prst="roundRect">
            <a:avLst/>
          </a:prstGeom>
          <a:solidFill>
            <a:schemeClr val="accent6"/>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4DE075C8-894F-162A-3697-27AD67BF8AF9}"/>
              </a:ext>
            </a:extLst>
          </p:cNvPr>
          <p:cNvCxnSpPr>
            <a:cxnSpLocks/>
          </p:cNvCxnSpPr>
          <p:nvPr/>
        </p:nvCxnSpPr>
        <p:spPr>
          <a:xfrm>
            <a:off x="487492" y="1466078"/>
            <a:ext cx="11320984" cy="0"/>
          </a:xfrm>
          <a:prstGeom prst="line">
            <a:avLst/>
          </a:prstGeom>
          <a:noFill/>
          <a:ln w="19050" cap="flat" cmpd="sng" algn="ctr">
            <a:solidFill>
              <a:srgbClr val="F07167"/>
            </a:solidFill>
            <a:prstDash val="solid"/>
            <a:miter lim="800000"/>
          </a:ln>
          <a:effectLst/>
        </p:spPr>
      </p:cxnSp>
      <p:cxnSp>
        <p:nvCxnSpPr>
          <p:cNvPr id="10" name="Straight Connector 9">
            <a:extLst>
              <a:ext uri="{FF2B5EF4-FFF2-40B4-BE49-F238E27FC236}">
                <a16:creationId xmlns:a16="http://schemas.microsoft.com/office/drawing/2014/main" id="{C121A81C-3A35-2A63-50B1-CC3EF1B09B04}"/>
              </a:ext>
            </a:extLst>
          </p:cNvPr>
          <p:cNvCxnSpPr>
            <a:cxnSpLocks/>
          </p:cNvCxnSpPr>
          <p:nvPr/>
        </p:nvCxnSpPr>
        <p:spPr>
          <a:xfrm>
            <a:off x="487492" y="2107085"/>
            <a:ext cx="11320984" cy="0"/>
          </a:xfrm>
          <a:prstGeom prst="line">
            <a:avLst/>
          </a:prstGeom>
          <a:noFill/>
          <a:ln w="19050" cap="flat" cmpd="sng" algn="ctr">
            <a:solidFill>
              <a:sysClr val="window" lastClr="FFFFFF"/>
            </a:solidFill>
            <a:prstDash val="solid"/>
            <a:miter lim="800000"/>
          </a:ln>
          <a:effectLst/>
        </p:spPr>
      </p:cxnSp>
      <p:sp>
        <p:nvSpPr>
          <p:cNvPr id="11" name="Rectangle 10">
            <a:extLst>
              <a:ext uri="{FF2B5EF4-FFF2-40B4-BE49-F238E27FC236}">
                <a16:creationId xmlns:a16="http://schemas.microsoft.com/office/drawing/2014/main" id="{AC20F950-22E9-403A-0A6C-5AA082ED8651}"/>
              </a:ext>
            </a:extLst>
          </p:cNvPr>
          <p:cNvSpPr/>
          <p:nvPr/>
        </p:nvSpPr>
        <p:spPr>
          <a:xfrm>
            <a:off x="428522" y="1695417"/>
            <a:ext cx="11297306" cy="4878370"/>
          </a:xfrm>
          <a:prstGeom prst="rect">
            <a:avLst/>
          </a:prstGeom>
          <a:solidFill>
            <a:sysClr val="window" lastClr="FFFFFF"/>
          </a:solidFill>
          <a:ln w="3175" cap="flat" cmpd="sng" algn="ctr">
            <a:solidFill>
              <a:srgbClr val="ED7D31">
                <a:lumMod val="40000"/>
                <a:lumOff val="60000"/>
              </a:srgbClr>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9AB56AFA-8060-56FD-9087-E1F89CD849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8802" y="284214"/>
            <a:ext cx="216000" cy="216000"/>
          </a:xfrm>
          <a:prstGeom prst="rect">
            <a:avLst/>
          </a:prstGeom>
        </p:spPr>
      </p:pic>
      <p:pic>
        <p:nvPicPr>
          <p:cNvPr id="13" name="Graphic 12">
            <a:extLst>
              <a:ext uri="{FF2B5EF4-FFF2-40B4-BE49-F238E27FC236}">
                <a16:creationId xmlns:a16="http://schemas.microsoft.com/office/drawing/2014/main" id="{E2041583-194A-9C27-39E7-1FCBBAECA1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29682" y="284214"/>
            <a:ext cx="216000" cy="216000"/>
          </a:xfrm>
          <a:prstGeom prst="rect">
            <a:avLst/>
          </a:prstGeom>
        </p:spPr>
      </p:pic>
      <p:sp>
        <p:nvSpPr>
          <p:cNvPr id="14" name="TextBox 13">
            <a:extLst>
              <a:ext uri="{FF2B5EF4-FFF2-40B4-BE49-F238E27FC236}">
                <a16:creationId xmlns:a16="http://schemas.microsoft.com/office/drawing/2014/main" id="{6C6EA951-8EEB-1EAB-BD53-1ECA8A4F7EA8}"/>
              </a:ext>
            </a:extLst>
          </p:cNvPr>
          <p:cNvSpPr txBox="1"/>
          <p:nvPr/>
        </p:nvSpPr>
        <p:spPr>
          <a:xfrm>
            <a:off x="9529602" y="542280"/>
            <a:ext cx="231505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9241E"/>
                </a:solidFill>
                <a:effectLst/>
                <a:uLnTx/>
                <a:uFillTx/>
                <a:latin typeface="Aharoni" panose="02010803020104030203" pitchFamily="2" charset="-79"/>
                <a:ea typeface="+mn-ea"/>
                <a:cs typeface="Aharoni" panose="02010803020104030203" pitchFamily="2" charset="-79"/>
              </a:rPr>
              <a:t>GOOGLE</a:t>
            </a:r>
            <a:endParaRPr kumimoji="0" lang="en-ID" sz="4000" b="0" i="0" u="none" strike="noStrike" kern="1200" cap="none" spc="0" normalizeH="0" baseline="0" noProof="0" dirty="0">
              <a:ln>
                <a:noFill/>
              </a:ln>
              <a:solidFill>
                <a:srgbClr val="49241E"/>
              </a:solidFill>
              <a:effectLst/>
              <a:uLnTx/>
              <a:uFillTx/>
              <a:latin typeface="Aharoni" panose="02010803020104030203" pitchFamily="2" charset="-79"/>
              <a:ea typeface="+mn-ea"/>
              <a:cs typeface="Aharoni" panose="02010803020104030203" pitchFamily="2" charset="-79"/>
            </a:endParaRPr>
          </a:p>
        </p:txBody>
      </p:sp>
      <p:sp>
        <p:nvSpPr>
          <p:cNvPr id="15" name="TextBox 14">
            <a:hlinkClick r:id="rId6" action="ppaction://hlinksldjump"/>
            <a:extLst>
              <a:ext uri="{FF2B5EF4-FFF2-40B4-BE49-F238E27FC236}">
                <a16:creationId xmlns:a16="http://schemas.microsoft.com/office/drawing/2014/main" id="{B77CF335-8C4A-609E-682B-E1FC38721BA7}"/>
              </a:ext>
            </a:extLst>
          </p:cNvPr>
          <p:cNvSpPr txBox="1"/>
          <p:nvPr/>
        </p:nvSpPr>
        <p:spPr>
          <a:xfrm>
            <a:off x="9469966" y="568782"/>
            <a:ext cx="231505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srgbClr val="96DCF9"/>
                </a:solidFill>
                <a:effectLst/>
                <a:uLnTx/>
                <a:uFillTx/>
                <a:latin typeface="Aharoni" panose="02010803020104030203" pitchFamily="2" charset="-79"/>
                <a:ea typeface="+mn-ea"/>
                <a:cs typeface="Aharoni" panose="02010803020104030203" pitchFamily="2" charset="-79"/>
              </a:rPr>
              <a:t>G</a:t>
            </a:r>
            <a:r>
              <a:rPr kumimoji="0" lang="en-US" sz="4000" b="0" i="0" u="none" strike="noStrike" kern="1200" cap="none" spc="0" normalizeH="0" baseline="0" noProof="0" dirty="0">
                <a:ln>
                  <a:solidFill>
                    <a:prstClr val="white"/>
                  </a:solidFill>
                </a:ln>
                <a:solidFill>
                  <a:srgbClr val="FE7C9A"/>
                </a:solidFill>
                <a:effectLst/>
                <a:uLnTx/>
                <a:uFillTx/>
                <a:latin typeface="Aharoni" panose="02010803020104030203" pitchFamily="2" charset="-79"/>
                <a:ea typeface="+mn-ea"/>
                <a:cs typeface="Aharoni" panose="02010803020104030203" pitchFamily="2" charset="-79"/>
              </a:rPr>
              <a:t>OO</a:t>
            </a:r>
            <a:r>
              <a:rPr kumimoji="0" lang="en-US" sz="4000" b="0" i="0" u="none" strike="noStrike" kern="1200" cap="none" spc="0" normalizeH="0" baseline="0" noProof="0" dirty="0">
                <a:ln>
                  <a:solidFill>
                    <a:prstClr val="white"/>
                  </a:solidFill>
                </a:ln>
                <a:solidFill>
                  <a:srgbClr val="96DCF9"/>
                </a:solidFill>
                <a:effectLst/>
                <a:uLnTx/>
                <a:uFillTx/>
                <a:latin typeface="Aharoni" panose="02010803020104030203" pitchFamily="2" charset="-79"/>
                <a:ea typeface="+mn-ea"/>
                <a:cs typeface="Aharoni" panose="02010803020104030203" pitchFamily="2" charset="-79"/>
              </a:rPr>
              <a:t>G</a:t>
            </a:r>
            <a:r>
              <a:rPr kumimoji="0" lang="en-US" sz="4000" b="0" i="0" u="none" strike="noStrike" kern="1200" cap="none" spc="0" normalizeH="0" baseline="0" noProof="0" dirty="0">
                <a:ln>
                  <a:solidFill>
                    <a:prstClr val="white"/>
                  </a:solidFill>
                </a:ln>
                <a:solidFill>
                  <a:srgbClr val="CCFFCC"/>
                </a:solidFill>
                <a:effectLst/>
                <a:uLnTx/>
                <a:uFillTx/>
                <a:latin typeface="Aharoni" panose="02010803020104030203" pitchFamily="2" charset="-79"/>
                <a:ea typeface="+mn-ea"/>
                <a:cs typeface="Aharoni" panose="02010803020104030203" pitchFamily="2" charset="-79"/>
              </a:rPr>
              <a:t>L</a:t>
            </a:r>
            <a:r>
              <a:rPr kumimoji="0" lang="en-US" sz="4000" b="0" i="0" u="none" strike="noStrike" kern="1200" cap="none" spc="0" normalizeH="0" baseline="0" noProof="0" dirty="0">
                <a:ln>
                  <a:solidFill>
                    <a:prstClr val="white"/>
                  </a:solidFill>
                </a:ln>
                <a:solidFill>
                  <a:srgbClr val="FFEDB5"/>
                </a:solidFill>
                <a:effectLst/>
                <a:uLnTx/>
                <a:uFillTx/>
                <a:latin typeface="Aharoni" panose="02010803020104030203" pitchFamily="2" charset="-79"/>
                <a:ea typeface="+mn-ea"/>
                <a:cs typeface="Aharoni" panose="02010803020104030203" pitchFamily="2" charset="-79"/>
              </a:rPr>
              <a:t>E</a:t>
            </a:r>
            <a:endParaRPr kumimoji="0" lang="en-ID" sz="4000" b="0" i="0" u="none" strike="noStrike" kern="1200" cap="none" spc="0" normalizeH="0" baseline="0" noProof="0" dirty="0">
              <a:ln>
                <a:solidFill>
                  <a:prstClr val="white"/>
                </a:solidFill>
              </a:ln>
              <a:solidFill>
                <a:srgbClr val="FFEDB5"/>
              </a:solidFill>
              <a:effectLst/>
              <a:uLnTx/>
              <a:uFillTx/>
              <a:latin typeface="Aharoni" panose="02010803020104030203" pitchFamily="2" charset="-79"/>
              <a:ea typeface="+mn-ea"/>
              <a:cs typeface="Aharoni" panose="02010803020104030203" pitchFamily="2" charset="-79"/>
            </a:endParaRPr>
          </a:p>
        </p:txBody>
      </p:sp>
      <p:pic>
        <p:nvPicPr>
          <p:cNvPr id="16" name="Graphic 15">
            <a:extLst>
              <a:ext uri="{FF2B5EF4-FFF2-40B4-BE49-F238E27FC236}">
                <a16:creationId xmlns:a16="http://schemas.microsoft.com/office/drawing/2014/main" id="{B2287C3C-3055-49DC-C95D-CA11E8598D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04646" y="1848843"/>
            <a:ext cx="375004" cy="375004"/>
          </a:xfrm>
          <a:prstGeom prst="rect">
            <a:avLst/>
          </a:prstGeom>
        </p:spPr>
      </p:pic>
      <p:pic>
        <p:nvPicPr>
          <p:cNvPr id="17" name="Graphic 16">
            <a:extLst>
              <a:ext uri="{FF2B5EF4-FFF2-40B4-BE49-F238E27FC236}">
                <a16:creationId xmlns:a16="http://schemas.microsoft.com/office/drawing/2014/main" id="{28147E98-E2FE-2B58-4311-3811A29E1A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49381" y="618402"/>
            <a:ext cx="580016" cy="580016"/>
          </a:xfrm>
          <a:prstGeom prst="rect">
            <a:avLst/>
          </a:prstGeom>
        </p:spPr>
      </p:pic>
      <p:pic>
        <p:nvPicPr>
          <p:cNvPr id="18" name="Picture 17">
            <a:extLst>
              <a:ext uri="{FF2B5EF4-FFF2-40B4-BE49-F238E27FC236}">
                <a16:creationId xmlns:a16="http://schemas.microsoft.com/office/drawing/2014/main" id="{5BA6B5FD-4190-2A7B-213C-869012D38EC2}"/>
              </a:ext>
            </a:extLst>
          </p:cNvPr>
          <p:cNvPicPr>
            <a:picLocks noChangeAspect="1"/>
          </p:cNvPicPr>
          <p:nvPr/>
        </p:nvPicPr>
        <p:blipFill>
          <a:blip r:embed="rId11"/>
          <a:stretch>
            <a:fillRect/>
          </a:stretch>
        </p:blipFill>
        <p:spPr>
          <a:xfrm>
            <a:off x="1714256" y="567622"/>
            <a:ext cx="5960654" cy="736634"/>
          </a:xfrm>
          <a:prstGeom prst="rect">
            <a:avLst/>
          </a:prstGeom>
        </p:spPr>
      </p:pic>
      <p:pic>
        <p:nvPicPr>
          <p:cNvPr id="19" name="Picture 2">
            <a:extLst>
              <a:ext uri="{FF2B5EF4-FFF2-40B4-BE49-F238E27FC236}">
                <a16:creationId xmlns:a16="http://schemas.microsoft.com/office/drawing/2014/main" id="{71A82108-7031-F317-39DF-DBE7BBA5A8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0"/>
            <a:ext cx="12192000" cy="4996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2E0041D-11EB-7F42-0028-FC71EC5CCA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0165" y="2004958"/>
            <a:ext cx="1334648" cy="750739"/>
          </a:xfrm>
          <a:prstGeom prst="rect">
            <a:avLst/>
          </a:prstGeom>
        </p:spPr>
      </p:pic>
      <p:sp>
        <p:nvSpPr>
          <p:cNvPr id="23" name="TextBox 22">
            <a:extLst>
              <a:ext uri="{FF2B5EF4-FFF2-40B4-BE49-F238E27FC236}">
                <a16:creationId xmlns:a16="http://schemas.microsoft.com/office/drawing/2014/main" id="{FCA0EF41-27EA-161C-56F6-2DE5439026E6}"/>
              </a:ext>
            </a:extLst>
          </p:cNvPr>
          <p:cNvSpPr txBox="1"/>
          <p:nvPr/>
        </p:nvSpPr>
        <p:spPr>
          <a:xfrm>
            <a:off x="2006675" y="1811961"/>
            <a:ext cx="81946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21D19">
                    <a:lumMod val="75000"/>
                  </a:srgbClr>
                </a:solidFill>
                <a:effectLst/>
                <a:uLnTx/>
                <a:uFillTx/>
                <a:latin typeface="Calibri" panose="020F0502020204030204" pitchFamily="34" charset="0"/>
                <a:ea typeface="+mn-ea"/>
                <a:cs typeface="Calibri" panose="020F0502020204030204" pitchFamily="34" charset="0"/>
              </a:rPr>
              <a:t>Nêu được một số biểu hiện của sự cảm thông, giúp đỡ người gặp khó khăn.</a:t>
            </a:r>
            <a:endParaRPr kumimoji="0" lang="en-US" sz="2800" b="1" i="0" u="none" strike="noStrike" kern="1200" cap="none" spc="0" normalizeH="0" baseline="0" noProof="0" dirty="0">
              <a:ln>
                <a:noFill/>
              </a:ln>
              <a:solidFill>
                <a:srgbClr val="421D19">
                  <a:lumMod val="75000"/>
                </a:srgbClr>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7F19809A-BF43-2218-475E-0F7A9DA25D4E}"/>
              </a:ext>
            </a:extLst>
          </p:cNvPr>
          <p:cNvSpPr txBox="1"/>
          <p:nvPr/>
        </p:nvSpPr>
        <p:spPr>
          <a:xfrm>
            <a:off x="3150704" y="200495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788"/>
              </a:solidFill>
              <a:effectLst/>
              <a:uLnTx/>
              <a:uFillTx/>
              <a:latin typeface="Arial"/>
              <a:ea typeface="+mn-ea"/>
              <a:cs typeface="+mn-cs"/>
            </a:endParaRPr>
          </a:p>
        </p:txBody>
      </p:sp>
      <p:pic>
        <p:nvPicPr>
          <p:cNvPr id="28" name="Picture 2">
            <a:extLst>
              <a:ext uri="{FF2B5EF4-FFF2-40B4-BE49-F238E27FC236}">
                <a16:creationId xmlns:a16="http://schemas.microsoft.com/office/drawing/2014/main" id="{275325DD-8564-A2B9-4F3D-3EE33D3C21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750" y="1752600"/>
            <a:ext cx="121920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79B22A2-E8FF-D91C-8041-7399E68E2F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1140" y="3138433"/>
            <a:ext cx="1334648" cy="750739"/>
          </a:xfrm>
          <a:prstGeom prst="rect">
            <a:avLst/>
          </a:prstGeom>
        </p:spPr>
      </p:pic>
      <p:sp>
        <p:nvSpPr>
          <p:cNvPr id="30" name="TextBox 29">
            <a:extLst>
              <a:ext uri="{FF2B5EF4-FFF2-40B4-BE49-F238E27FC236}">
                <a16:creationId xmlns:a16="http://schemas.microsoft.com/office/drawing/2014/main" id="{D0065362-304B-507B-3491-A51F72CCA0EB}"/>
              </a:ext>
            </a:extLst>
          </p:cNvPr>
          <p:cNvSpPr txBox="1"/>
          <p:nvPr/>
        </p:nvSpPr>
        <p:spPr>
          <a:xfrm>
            <a:off x="1968574" y="3174036"/>
            <a:ext cx="885182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21D19">
                    <a:lumMod val="75000"/>
                  </a:srgbClr>
                </a:solidFill>
                <a:effectLst/>
                <a:uLnTx/>
                <a:uFillTx/>
                <a:latin typeface="Calibri" panose="020F0502020204030204" pitchFamily="34" charset="0"/>
                <a:ea typeface="+mn-ea"/>
                <a:cs typeface="Calibri" panose="020F0502020204030204" pitchFamily="34" charset="0"/>
              </a:rPr>
              <a:t>Biết vì sao phải cảm thông, giúp đỡ người gặp khó khăn.</a:t>
            </a:r>
            <a:endParaRPr kumimoji="0" lang="en-US" sz="2800" b="1" i="0" u="none" strike="noStrike" kern="1200" cap="none" spc="0" normalizeH="0" baseline="0" noProof="0" dirty="0">
              <a:ln>
                <a:noFill/>
              </a:ln>
              <a:solidFill>
                <a:srgbClr val="421D19">
                  <a:lumMod val="75000"/>
                </a:srgbClr>
              </a:solidFill>
              <a:effectLst/>
              <a:uLnTx/>
              <a:uFillTx/>
              <a:latin typeface="Calibri" panose="020F0502020204030204" pitchFamily="34" charset="0"/>
              <a:ea typeface="+mn-ea"/>
              <a:cs typeface="Calibri" panose="020F0502020204030204" pitchFamily="34" charset="0"/>
            </a:endParaRPr>
          </a:p>
        </p:txBody>
      </p:sp>
      <p:pic>
        <p:nvPicPr>
          <p:cNvPr id="31" name="Picture 2">
            <a:extLst>
              <a:ext uri="{FF2B5EF4-FFF2-40B4-BE49-F238E27FC236}">
                <a16:creationId xmlns:a16="http://schemas.microsoft.com/office/drawing/2014/main" id="{B4C8FD1F-8237-6004-C764-13BCDFBA49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 y="2714625"/>
            <a:ext cx="12192000" cy="43815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E55C55A6-725D-8802-87A0-FD7EC24518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3990" y="4214758"/>
            <a:ext cx="1334648" cy="750739"/>
          </a:xfrm>
          <a:prstGeom prst="rect">
            <a:avLst/>
          </a:prstGeom>
        </p:spPr>
      </p:pic>
      <p:sp>
        <p:nvSpPr>
          <p:cNvPr id="33" name="TextBox 32">
            <a:extLst>
              <a:ext uri="{FF2B5EF4-FFF2-40B4-BE49-F238E27FC236}">
                <a16:creationId xmlns:a16="http://schemas.microsoft.com/office/drawing/2014/main" id="{9F2ADF84-911B-714C-340B-256AA49AA6F4}"/>
              </a:ext>
            </a:extLst>
          </p:cNvPr>
          <p:cNvSpPr txBox="1"/>
          <p:nvPr/>
        </p:nvSpPr>
        <p:spPr>
          <a:xfrm>
            <a:off x="1911424" y="4250361"/>
            <a:ext cx="885182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421D19">
                    <a:lumMod val="75000"/>
                  </a:srgbClr>
                </a:solidFill>
                <a:effectLst/>
                <a:uLnTx/>
                <a:uFillTx/>
                <a:latin typeface="Calibri" panose="020F0502020204030204" pitchFamily="34" charset="0"/>
                <a:ea typeface="+mn-ea"/>
                <a:cs typeface="Calibri" panose="020F0502020204030204" pitchFamily="34" charset="0"/>
              </a:rPr>
              <a:t>Thể hiện rõ thái độ với những hành hành động thể hiện sự cảm thông, giúp đỡ bằng những lời nói việc làm cụ thể phù hợp.</a:t>
            </a:r>
            <a:endParaRPr kumimoji="0" lang="en-US" sz="2400" b="1" i="0" u="none" strike="noStrike" kern="1200" cap="none" spc="0" normalizeH="0" baseline="0" noProof="0" dirty="0">
              <a:ln>
                <a:noFill/>
              </a:ln>
              <a:solidFill>
                <a:srgbClr val="421D19">
                  <a:lumMod val="75000"/>
                </a:srgbClr>
              </a:solidFill>
              <a:effectLst/>
              <a:uLnTx/>
              <a:uFillTx/>
              <a:latin typeface="Calibri" panose="020F0502020204030204" pitchFamily="34" charset="0"/>
              <a:ea typeface="+mn-ea"/>
              <a:cs typeface="Calibri" panose="020F0502020204030204" pitchFamily="34" charset="0"/>
            </a:endParaRPr>
          </a:p>
        </p:txBody>
      </p:sp>
      <p:pic>
        <p:nvPicPr>
          <p:cNvPr id="34" name="Picture 2">
            <a:extLst>
              <a:ext uri="{FF2B5EF4-FFF2-40B4-BE49-F238E27FC236}">
                <a16:creationId xmlns:a16="http://schemas.microsoft.com/office/drawing/2014/main" id="{B6518F25-D9DB-B070-FF98-B7F88D53EA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000500"/>
            <a:ext cx="12192000" cy="4381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D4FE751D-144E-89BB-79F3-5FE740F571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390" y="5500633"/>
            <a:ext cx="1334648" cy="750739"/>
          </a:xfrm>
          <a:prstGeom prst="rect">
            <a:avLst/>
          </a:prstGeom>
        </p:spPr>
      </p:pic>
      <p:sp>
        <p:nvSpPr>
          <p:cNvPr id="36" name="TextBox 35">
            <a:extLst>
              <a:ext uri="{FF2B5EF4-FFF2-40B4-BE49-F238E27FC236}">
                <a16:creationId xmlns:a16="http://schemas.microsoft.com/office/drawing/2014/main" id="{A0A0C710-ED75-2CEF-24AA-A1D57BC09323}"/>
              </a:ext>
            </a:extLst>
          </p:cNvPr>
          <p:cNvSpPr txBox="1"/>
          <p:nvPr/>
        </p:nvSpPr>
        <p:spPr>
          <a:xfrm>
            <a:off x="1739974" y="5593386"/>
            <a:ext cx="885182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421D19">
                    <a:lumMod val="75000"/>
                  </a:srgbClr>
                </a:solidFill>
                <a:effectLst/>
                <a:uLnTx/>
                <a:uFillTx/>
                <a:latin typeface="Calibri" panose="020F0502020204030204" pitchFamily="34" charset="0"/>
                <a:ea typeface="+mn-ea"/>
                <a:cs typeface="Calibri" panose="020F0502020204030204" pitchFamily="34" charset="0"/>
              </a:rPr>
              <a:t>Nhắc nhở bạn bè, người thân biết chia sẻ, cảm thông với người gặp khó khăn.</a:t>
            </a:r>
            <a:endParaRPr kumimoji="0" lang="en-US" sz="2400" b="1" i="0" u="none" strike="noStrike" kern="1200" cap="none" spc="0" normalizeH="0" baseline="0" noProof="0" dirty="0">
              <a:ln>
                <a:noFill/>
              </a:ln>
              <a:solidFill>
                <a:srgbClr val="421D19">
                  <a:lumMod val="7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31646944"/>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nodePh="1">
                                  <p:stCondLst>
                                    <p:cond delay="0"/>
                                  </p:stCondLst>
                                  <p:endCondLst>
                                    <p:cond evt="begin" delay="0">
                                      <p:tn val="17"/>
                                    </p:cond>
                                  </p:end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inVertical)">
                                      <p:cBhvr>
                                        <p:cTn id="40" dur="500"/>
                                        <p:tgtEl>
                                          <p:spTgt spid="3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arn(inVertical)">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0" grpId="0"/>
      <p:bldP spid="33"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9Slide03 AllRoundGothic" panose="020B0703020202020104" pitchFamily="34" charset="-93"/>
                <a:ea typeface="+mn-ea"/>
                <a:cs typeface="+mn-cs"/>
              </a:rPr>
              <a:t>GIẢI NGHĨA TỪ</a:t>
            </a: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2"/>
            <a:ext cx="5856321" cy="1609928"/>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91" y="742631"/>
              <a:ext cx="8653410" cy="93198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Arial" panose="020B0604020202020204" pitchFamily="34" charset="0"/>
                  <a:ea typeface="+mn-ea"/>
                  <a:cs typeface="+mn-cs"/>
                </a:rPr>
                <a:t>c. Sự cảm thông, giúp đỡ của các em nhỏ mang lại điều gì cho ông cụ?</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1710" y="2428949"/>
            <a:ext cx="5645864" cy="313932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40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Sự cảm thông, giúp đỡ của các em nhỏ giúp cho ông cụ cảm thấy nhẹ lòng hơn và được quan tâm hơn.</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57A6D79-8E8C-0939-E9CF-AE1859749B27}"/>
              </a:ext>
            </a:extLst>
          </p:cNvPr>
          <p:cNvPicPr>
            <a:picLocks noChangeAspect="1"/>
          </p:cNvPicPr>
          <p:nvPr/>
        </p:nvPicPr>
        <p:blipFill>
          <a:blip r:embed="rId5"/>
          <a:stretch>
            <a:fillRect/>
          </a:stretch>
        </p:blipFill>
        <p:spPr>
          <a:xfrm>
            <a:off x="123290" y="318499"/>
            <a:ext cx="5219272" cy="6205591"/>
          </a:xfrm>
          <a:prstGeom prst="rect">
            <a:avLst/>
          </a:prstGeom>
        </p:spPr>
      </p:pic>
    </p:spTree>
    <p:extLst>
      <p:ext uri="{BB962C8B-B14F-4D97-AF65-F5344CB8AC3E}">
        <p14:creationId xmlns:p14="http://schemas.microsoft.com/office/powerpoint/2010/main" val="1147753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D05CBE-8FF9-698E-D78F-1B8868C31A4A}"/>
              </a:ext>
            </a:extLst>
          </p:cNvPr>
          <p:cNvGrpSpPr/>
          <p:nvPr/>
        </p:nvGrpSpPr>
        <p:grpSpPr>
          <a:xfrm>
            <a:off x="990600" y="158462"/>
            <a:ext cx="10591800" cy="838131"/>
            <a:chOff x="4144021" y="1484380"/>
            <a:chExt cx="7574794" cy="4840220"/>
          </a:xfrm>
        </p:grpSpPr>
        <p:grpSp>
          <p:nvGrpSpPr>
            <p:cNvPr id="4" name="Group 3">
              <a:extLst>
                <a:ext uri="{FF2B5EF4-FFF2-40B4-BE49-F238E27FC236}">
                  <a16:creationId xmlns:a16="http://schemas.microsoft.com/office/drawing/2014/main" id="{A45F84B0-89FB-892A-430A-0F1A75FD09F5}"/>
                </a:ext>
              </a:extLst>
            </p:cNvPr>
            <p:cNvGrpSpPr/>
            <p:nvPr/>
          </p:nvGrpSpPr>
          <p:grpSpPr>
            <a:xfrm>
              <a:off x="4144021" y="1484380"/>
              <a:ext cx="7574794" cy="4840220"/>
              <a:chOff x="4436414" y="1551563"/>
              <a:chExt cx="7327378" cy="4327762"/>
            </a:xfrm>
          </p:grpSpPr>
          <p:sp>
            <p:nvSpPr>
              <p:cNvPr id="6" name="Rectangle: Diagonal Corners Rounded 4">
                <a:extLst>
                  <a:ext uri="{FF2B5EF4-FFF2-40B4-BE49-F238E27FC236}">
                    <a16:creationId xmlns:a16="http://schemas.microsoft.com/office/drawing/2014/main" id="{E4D8BB63-6C95-0367-4A44-37A2F04B07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30">
                <a:extLst>
                  <a:ext uri="{FF2B5EF4-FFF2-40B4-BE49-F238E27FC236}">
                    <a16:creationId xmlns:a16="http://schemas.microsoft.com/office/drawing/2014/main" id="{B995554C-8AF8-5123-C2F8-30ABCD57639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4A1DDAF9-7816-E4D9-0137-BC432C7FFD73}"/>
                </a:ext>
              </a:extLst>
            </p:cNvPr>
            <p:cNvSpPr txBox="1"/>
            <p:nvPr/>
          </p:nvSpPr>
          <p:spPr>
            <a:xfrm>
              <a:off x="4218035" y="1785743"/>
              <a:ext cx="7263570" cy="40880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3.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Đọc</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các</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ý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kiến</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thực</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hiện</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yêu</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cầu</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405462B5-A250-F8DE-75A8-6FE982B5DEAF}"/>
              </a:ext>
            </a:extLst>
          </p:cNvPr>
          <p:cNvPicPr>
            <a:picLocks noChangeAspect="1"/>
          </p:cNvPicPr>
          <p:nvPr/>
        </p:nvPicPr>
        <p:blipFill>
          <a:blip r:embed="rId3"/>
          <a:stretch>
            <a:fillRect/>
          </a:stretch>
        </p:blipFill>
        <p:spPr>
          <a:xfrm>
            <a:off x="543674" y="1416656"/>
            <a:ext cx="11125200" cy="2647950"/>
          </a:xfrm>
          <a:prstGeom prst="rect">
            <a:avLst/>
          </a:prstGeom>
        </p:spPr>
      </p:pic>
      <p:sp>
        <p:nvSpPr>
          <p:cNvPr id="10" name="TextBox 9">
            <a:extLst>
              <a:ext uri="{FF2B5EF4-FFF2-40B4-BE49-F238E27FC236}">
                <a16:creationId xmlns:a16="http://schemas.microsoft.com/office/drawing/2014/main" id="{076CF61B-36C5-DD31-DF06-874941F01BD4}"/>
              </a:ext>
            </a:extLst>
          </p:cNvPr>
          <p:cNvSpPr txBox="1"/>
          <p:nvPr/>
        </p:nvSpPr>
        <p:spPr>
          <a:xfrm>
            <a:off x="863030" y="4196024"/>
            <a:ext cx="10253608" cy="769441"/>
          </a:xfrm>
          <a:custGeom>
            <a:avLst/>
            <a:gdLst>
              <a:gd name="connsiteX0" fmla="*/ 0 w 10253608"/>
              <a:gd name="connsiteY0" fmla="*/ 0 h 769441"/>
              <a:gd name="connsiteX1" fmla="*/ 10253608 w 10253608"/>
              <a:gd name="connsiteY1" fmla="*/ 0 h 769441"/>
              <a:gd name="connsiteX2" fmla="*/ 10253608 w 10253608"/>
              <a:gd name="connsiteY2" fmla="*/ 769441 h 769441"/>
              <a:gd name="connsiteX3" fmla="*/ 0 w 10253608"/>
              <a:gd name="connsiteY3" fmla="*/ 769441 h 769441"/>
              <a:gd name="connsiteX4" fmla="*/ 0 w 10253608"/>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3608" h="769441" fill="none" extrusionOk="0">
                <a:moveTo>
                  <a:pt x="0" y="0"/>
                </a:moveTo>
                <a:cubicBezTo>
                  <a:pt x="3429441" y="-39884"/>
                  <a:pt x="8831453" y="20320"/>
                  <a:pt x="10253608" y="0"/>
                </a:cubicBezTo>
                <a:cubicBezTo>
                  <a:pt x="10301074" y="321714"/>
                  <a:pt x="10223696" y="401276"/>
                  <a:pt x="10253608" y="769441"/>
                </a:cubicBezTo>
                <a:cubicBezTo>
                  <a:pt x="6654469" y="616648"/>
                  <a:pt x="3244386" y="758848"/>
                  <a:pt x="0" y="769441"/>
                </a:cubicBezTo>
                <a:cubicBezTo>
                  <a:pt x="-67343" y="442606"/>
                  <a:pt x="-18520" y="278958"/>
                  <a:pt x="0" y="0"/>
                </a:cubicBezTo>
                <a:close/>
              </a:path>
              <a:path w="10253608" h="769441" stroke="0" extrusionOk="0">
                <a:moveTo>
                  <a:pt x="0" y="0"/>
                </a:moveTo>
                <a:cubicBezTo>
                  <a:pt x="1603800" y="-76269"/>
                  <a:pt x="7512434" y="79743"/>
                  <a:pt x="10253608" y="0"/>
                </a:cubicBezTo>
                <a:cubicBezTo>
                  <a:pt x="10230966" y="202956"/>
                  <a:pt x="10300835" y="574857"/>
                  <a:pt x="10253608" y="769441"/>
                </a:cubicBezTo>
                <a:cubicBezTo>
                  <a:pt x="8705659" y="738245"/>
                  <a:pt x="2728120" y="886751"/>
                  <a:pt x="0" y="769441"/>
                </a:cubicBezTo>
                <a:cubicBezTo>
                  <a:pt x="22174" y="666934"/>
                  <a:pt x="1538" y="272335"/>
                  <a:pt x="0" y="0"/>
                </a:cubicBezTo>
                <a:close/>
              </a:path>
            </a:pathLst>
          </a:custGeom>
          <a:solidFill>
            <a:schemeClr val="accent6">
              <a:lumMod val="20000"/>
              <a:lumOff val="80000"/>
              <a:alpha val="92157"/>
            </a:scheme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lvl="0" algn="ctr" defTabSz="685800"/>
            <a:r>
              <a:rPr lang="vi-VN" sz="4400" b="1" dirty="0">
                <a:solidFill>
                  <a:prstClr val="black"/>
                </a:solidFill>
                <a:latin typeface="Calibri" panose="020F0502020204030204" pitchFamily="34" charset="0"/>
                <a:cs typeface="Calibri" panose="020F0502020204030204" pitchFamily="34" charset="0"/>
              </a:rPr>
              <a:t>Em thích nhất ý kiến nào? Vì sao?</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08E9C9BC-FDCC-5EB9-3DC9-93898CA326C7}"/>
              </a:ext>
            </a:extLst>
          </p:cNvPr>
          <p:cNvSpPr txBox="1"/>
          <p:nvPr/>
        </p:nvSpPr>
        <p:spPr>
          <a:xfrm>
            <a:off x="791110" y="5305634"/>
            <a:ext cx="10469365" cy="1323439"/>
          </a:xfrm>
          <a:custGeom>
            <a:avLst/>
            <a:gdLst>
              <a:gd name="connsiteX0" fmla="*/ 0 w 10469365"/>
              <a:gd name="connsiteY0" fmla="*/ 0 h 1323439"/>
              <a:gd name="connsiteX1" fmla="*/ 10469365 w 10469365"/>
              <a:gd name="connsiteY1" fmla="*/ 0 h 1323439"/>
              <a:gd name="connsiteX2" fmla="*/ 10469365 w 10469365"/>
              <a:gd name="connsiteY2" fmla="*/ 1323439 h 1323439"/>
              <a:gd name="connsiteX3" fmla="*/ 0 w 10469365"/>
              <a:gd name="connsiteY3" fmla="*/ 1323439 h 1323439"/>
              <a:gd name="connsiteX4" fmla="*/ 0 w 1046936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365" h="1323439" fill="none" extrusionOk="0">
                <a:moveTo>
                  <a:pt x="0" y="0"/>
                </a:moveTo>
                <a:cubicBezTo>
                  <a:pt x="1408607" y="-39884"/>
                  <a:pt x="7990001" y="20320"/>
                  <a:pt x="10469365" y="0"/>
                </a:cubicBezTo>
                <a:cubicBezTo>
                  <a:pt x="10368589" y="552744"/>
                  <a:pt x="10362301" y="1059976"/>
                  <a:pt x="10469365" y="1323439"/>
                </a:cubicBezTo>
                <a:cubicBezTo>
                  <a:pt x="8899306" y="1170646"/>
                  <a:pt x="3237105" y="1312846"/>
                  <a:pt x="0" y="1323439"/>
                </a:cubicBezTo>
                <a:cubicBezTo>
                  <a:pt x="-67778" y="1037169"/>
                  <a:pt x="58209" y="295231"/>
                  <a:pt x="0" y="0"/>
                </a:cubicBezTo>
                <a:close/>
              </a:path>
              <a:path w="10469365" h="1323439" stroke="0" extrusionOk="0">
                <a:moveTo>
                  <a:pt x="0" y="0"/>
                </a:moveTo>
                <a:cubicBezTo>
                  <a:pt x="1169262" y="-76269"/>
                  <a:pt x="5886146" y="79743"/>
                  <a:pt x="10469365" y="0"/>
                </a:cubicBezTo>
                <a:cubicBezTo>
                  <a:pt x="10508171" y="617396"/>
                  <a:pt x="10384503" y="1015931"/>
                  <a:pt x="10469365" y="1323439"/>
                </a:cubicBezTo>
                <a:cubicBezTo>
                  <a:pt x="6721659" y="1292243"/>
                  <a:pt x="1471510" y="1440749"/>
                  <a:pt x="0" y="1323439"/>
                </a:cubicBezTo>
                <a:cubicBezTo>
                  <a:pt x="54840" y="681517"/>
                  <a:pt x="88734" y="438290"/>
                  <a:pt x="0" y="0"/>
                </a:cubicBezTo>
                <a:close/>
              </a:path>
            </a:pathLst>
          </a:custGeom>
          <a:solidFill>
            <a:schemeClr val="accent6">
              <a:lumMod val="20000"/>
              <a:lumOff val="80000"/>
              <a:alpha val="92157"/>
            </a:scheme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lvl="0" algn="ctr" defTabSz="685800"/>
            <a:r>
              <a:rPr lang="vi-VN" sz="4000" b="1" dirty="0">
                <a:solidFill>
                  <a:prstClr val="black"/>
                </a:solidFill>
                <a:latin typeface="Calibri" panose="020F0502020204030204" pitchFamily="34" charset="0"/>
                <a:cs typeface="Calibri" panose="020F0502020204030204" pitchFamily="34" charset="0"/>
              </a:rPr>
              <a:t>Theo em tại sao phải cảm thông, giúp đỡ người gặp khó khăn.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8743192"/>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92349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245045" y="-587444"/>
            <a:ext cx="520685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970318"/>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Phải cảm thông, giúp đỡ người gặp khó khăn</a:t>
            </a:r>
          </a:p>
          <a:p>
            <a:pPr marL="571500" lvl="0" indent="-571500" algn="just">
              <a:buFont typeface="Wingdings" panose="05000000000000000000" pitchFamily="2" charset="2"/>
              <a:buChar char="v"/>
              <a:defRPr/>
            </a:pPr>
            <a:r>
              <a:rPr lang="vi-VN" sz="3600" b="1" dirty="0">
                <a:solidFill>
                  <a:srgbClr val="328C96"/>
                </a:solidFill>
                <a:latin typeface="Calibri" panose="020F0502020204030204" pitchFamily="34" charset="0"/>
                <a:cs typeface="Calibri" panose="020F0502020204030204" pitchFamily="34" charset="0"/>
              </a:rPr>
              <a:t>Với người gặp khó khăn: giúp họ cảm thấy được yêu thương và nhẹ lòng hơn.</a:t>
            </a:r>
          </a:p>
          <a:p>
            <a:pPr marL="571500" lvl="0" indent="-571500" algn="just">
              <a:buFont typeface="Wingdings" panose="05000000000000000000" pitchFamily="2" charset="2"/>
              <a:buChar char="v"/>
              <a:defRPr/>
            </a:pPr>
            <a:r>
              <a:rPr lang="vi-VN" sz="3600" b="1" dirty="0">
                <a:solidFill>
                  <a:srgbClr val="328C96"/>
                </a:solidFill>
                <a:latin typeface="Calibri" panose="020F0502020204030204" pitchFamily="34" charset="0"/>
                <a:cs typeface="Calibri" panose="020F0502020204030204" pitchFamily="34" charset="0"/>
              </a:rPr>
              <a:t>Với bản thân: thể hiện tinh thần nhân ái, là biểu hiện của người tử tế.</a:t>
            </a: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887CBCA-5FD3-46B4-91CA-22FAFCFEA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椭圆 4">
            <a:extLst>
              <a:ext uri="{FF2B5EF4-FFF2-40B4-BE49-F238E27FC236}">
                <a16:creationId xmlns:a16="http://schemas.microsoft.com/office/drawing/2014/main" id="{060E0F25-011A-4B1C-89E8-A938AB828930}"/>
              </a:ext>
            </a:extLst>
          </p:cNvPr>
          <p:cNvSpPr/>
          <p:nvPr/>
        </p:nvSpPr>
        <p:spPr>
          <a:xfrm>
            <a:off x="6576291" y="1283855"/>
            <a:ext cx="5615709" cy="5407039"/>
          </a:xfrm>
          <a:prstGeom prst="ellipse">
            <a:avLst/>
          </a:prstGeom>
          <a:solidFill>
            <a:schemeClr val="bg1"/>
          </a:solidFill>
          <a:ln w="76200">
            <a:solidFill>
              <a:srgbClr val="8F9AAA"/>
            </a:solidFill>
          </a:ln>
          <a:effectLst>
            <a:glow rad="63500">
              <a:schemeClr val="accent6">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cs typeface="+mn-ea"/>
              <a:sym typeface="+mn-lt"/>
            </a:endParaRPr>
          </a:p>
        </p:txBody>
      </p:sp>
      <p:pic>
        <p:nvPicPr>
          <p:cNvPr id="4" name="Picture 3">
            <a:extLst>
              <a:ext uri="{FF2B5EF4-FFF2-40B4-BE49-F238E27FC236}">
                <a16:creationId xmlns:a16="http://schemas.microsoft.com/office/drawing/2014/main" id="{5FC1237E-B50E-20F5-3CE7-9CF8E20D444F}"/>
              </a:ext>
            </a:extLst>
          </p:cNvPr>
          <p:cNvPicPr>
            <a:picLocks noChangeAspect="1"/>
          </p:cNvPicPr>
          <p:nvPr/>
        </p:nvPicPr>
        <p:blipFill>
          <a:blip r:embed="rId4"/>
          <a:stretch>
            <a:fillRect/>
          </a:stretch>
        </p:blipFill>
        <p:spPr>
          <a:xfrm>
            <a:off x="7396551" y="1595439"/>
            <a:ext cx="4218798" cy="4352921"/>
          </a:xfrm>
          <a:prstGeom prst="rect">
            <a:avLst/>
          </a:prstGeom>
        </p:spPr>
      </p:pic>
    </p:spTree>
    <p:extLst>
      <p:ext uri="{BB962C8B-B14F-4D97-AF65-F5344CB8AC3E}">
        <p14:creationId xmlns:p14="http://schemas.microsoft.com/office/powerpoint/2010/main" val="2265841587"/>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316" y="1739138"/>
            <a:ext cx="12195317" cy="1151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F0502020204030204"/>
              <a:cs typeface="+mn-ea"/>
              <a:sym typeface="+mn-lt"/>
            </a:endParaRPr>
          </a:p>
        </p:txBody>
      </p:sp>
      <p:grpSp>
        <p:nvGrpSpPr>
          <p:cNvPr id="2" name="Group 65"/>
          <p:cNvGrpSpPr/>
          <p:nvPr/>
        </p:nvGrpSpPr>
        <p:grpSpPr bwMode="auto">
          <a:xfrm>
            <a:off x="841178" y="2442835"/>
            <a:ext cx="4193793" cy="3237987"/>
            <a:chOff x="3322" y="1030"/>
            <a:chExt cx="2025" cy="1563"/>
          </a:xfrm>
        </p:grpSpPr>
        <p:pic>
          <p:nvPicPr>
            <p:cNvPr id="24" name="Picture 67" descr="2"/>
            <p:cNvPicPr>
              <a:picLocks noChangeAspect="1" noChangeArrowheads="1"/>
            </p:cNvPicPr>
            <p:nvPr/>
          </p:nvPicPr>
          <p:blipFill>
            <a:blip r:embed="rId3" cstate="screen"/>
            <a:srcRect/>
            <a:stretch>
              <a:fillRect/>
            </a:stretch>
          </p:blipFill>
          <p:spPr bwMode="auto">
            <a:xfrm>
              <a:off x="3322" y="1030"/>
              <a:ext cx="2025" cy="1563"/>
            </a:xfrm>
            <a:prstGeom prst="rect">
              <a:avLst/>
            </a:prstGeom>
            <a:noFill/>
            <a:ln>
              <a:noFill/>
            </a:ln>
            <a:effectLst>
              <a:reflection blurRad="6350" stA="20000" endPos="10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68" descr="psb"/>
            <p:cNvSpPr>
              <a:spLocks noChangeArrowheads="1"/>
            </p:cNvSpPr>
            <p:nvPr/>
          </p:nvSpPr>
          <p:spPr bwMode="auto">
            <a:xfrm>
              <a:off x="3395" y="1099"/>
              <a:ext cx="1871" cy="1083"/>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panose="020F0502020204030204"/>
                <a:cs typeface="+mn-ea"/>
                <a:sym typeface="+mn-lt"/>
              </a:endParaRPr>
            </a:p>
          </p:txBody>
        </p:sp>
      </p:grpSp>
      <p:pic>
        <p:nvPicPr>
          <p:cNvPr id="9" name="图片 8">
            <a:extLst>
              <a:ext uri="{FF2B5EF4-FFF2-40B4-BE49-F238E27FC236}">
                <a16:creationId xmlns:a16="http://schemas.microsoft.com/office/drawing/2014/main" id="{C5166506-C1B9-4737-A130-9347585AC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362" y="2572718"/>
            <a:ext cx="3874858" cy="2269718"/>
          </a:xfrm>
          <a:prstGeom prst="rect">
            <a:avLst/>
          </a:prstGeom>
        </p:spPr>
      </p:pic>
      <p:grpSp>
        <p:nvGrpSpPr>
          <p:cNvPr id="11" name="组合 10">
            <a:extLst>
              <a:ext uri="{FF2B5EF4-FFF2-40B4-BE49-F238E27FC236}">
                <a16:creationId xmlns:a16="http://schemas.microsoft.com/office/drawing/2014/main" id="{BA793022-D721-4A97-9C7E-68257B80B034}"/>
              </a:ext>
            </a:extLst>
          </p:cNvPr>
          <p:cNvGrpSpPr/>
          <p:nvPr/>
        </p:nvGrpSpPr>
        <p:grpSpPr>
          <a:xfrm>
            <a:off x="842270" y="562518"/>
            <a:ext cx="10507461" cy="0"/>
            <a:chOff x="1028775" y="591989"/>
            <a:chExt cx="11086097" cy="0"/>
          </a:xfrm>
        </p:grpSpPr>
        <p:cxnSp>
          <p:nvCxnSpPr>
            <p:cNvPr id="12" name="直接连接符 11">
              <a:extLst>
                <a:ext uri="{FF2B5EF4-FFF2-40B4-BE49-F238E27FC236}">
                  <a16:creationId xmlns:a16="http://schemas.microsoft.com/office/drawing/2014/main" id="{558CCE07-86A2-4F94-B5E1-9C382B3BD5D9}"/>
                </a:ext>
              </a:extLst>
            </p:cNvPr>
            <p:cNvCxnSpPr/>
            <p:nvPr/>
          </p:nvCxnSpPr>
          <p:spPr>
            <a:xfrm>
              <a:off x="10287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EEBD5635-4249-4492-AAA9-C712EA5C893F}"/>
                </a:ext>
              </a:extLst>
            </p:cNvPr>
            <p:cNvCxnSpPr/>
            <p:nvPr/>
          </p:nvCxnSpPr>
          <p:spPr>
            <a:xfrm>
              <a:off x="86106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F51F736-C7B9-7FBC-438B-789B804856BD}"/>
              </a:ext>
            </a:extLst>
          </p:cNvPr>
          <p:cNvPicPr>
            <a:picLocks noChangeAspect="1"/>
          </p:cNvPicPr>
          <p:nvPr/>
        </p:nvPicPr>
        <p:blipFill>
          <a:blip r:embed="rId5"/>
          <a:stretch>
            <a:fillRect/>
          </a:stretch>
        </p:blipFill>
        <p:spPr>
          <a:xfrm>
            <a:off x="5013668" y="1624507"/>
            <a:ext cx="6736664" cy="1780186"/>
          </a:xfrm>
          <a:prstGeom prst="rect">
            <a:avLst/>
          </a:prstGeom>
        </p:spPr>
      </p:pic>
    </p:spTree>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60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par>
                                <p:cTn id="8" presetID="42" presetClass="entr" presetSubtype="0" fill="hold" nodeType="withEffect">
                                  <p:stCondLst>
                                    <p:cond delay="1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966978A-8D1E-B00C-004E-7BE34B7411F1}"/>
              </a:ext>
            </a:extLst>
          </p:cNvPr>
          <p:cNvGrpSpPr/>
          <p:nvPr/>
        </p:nvGrpSpPr>
        <p:grpSpPr>
          <a:xfrm>
            <a:off x="1675938" y="158462"/>
            <a:ext cx="8820611" cy="994063"/>
            <a:chOff x="4144021" y="1484380"/>
            <a:chExt cx="7574794" cy="4840220"/>
          </a:xfrm>
        </p:grpSpPr>
        <p:grpSp>
          <p:nvGrpSpPr>
            <p:cNvPr id="16" name="Group 15">
              <a:extLst>
                <a:ext uri="{FF2B5EF4-FFF2-40B4-BE49-F238E27FC236}">
                  <a16:creationId xmlns:a16="http://schemas.microsoft.com/office/drawing/2014/main" id="{C191F4DB-8B31-769B-A6BA-B1C122C3D8F1}"/>
                </a:ext>
              </a:extLst>
            </p:cNvPr>
            <p:cNvGrpSpPr/>
            <p:nvPr/>
          </p:nvGrpSpPr>
          <p:grpSpPr>
            <a:xfrm>
              <a:off x="4144021" y="1484380"/>
              <a:ext cx="7574794" cy="4840220"/>
              <a:chOff x="4436414" y="1551563"/>
              <a:chExt cx="7327378" cy="4327762"/>
            </a:xfrm>
          </p:grpSpPr>
          <p:sp>
            <p:nvSpPr>
              <p:cNvPr id="18" name="Rectangle: Diagonal Corners Rounded 4">
                <a:extLst>
                  <a:ext uri="{FF2B5EF4-FFF2-40B4-BE49-F238E27FC236}">
                    <a16:creationId xmlns:a16="http://schemas.microsoft.com/office/drawing/2014/main" id="{CCDB4A25-66CD-C46C-08F6-78E82547CDC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Diagonal Corners Rounded 30">
                <a:extLst>
                  <a:ext uri="{FF2B5EF4-FFF2-40B4-BE49-F238E27FC236}">
                    <a16:creationId xmlns:a16="http://schemas.microsoft.com/office/drawing/2014/main" id="{833DE96F-DA29-1CCD-7F72-DF9C3B748A3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52F3584B-0C79-5C30-EABE-B1FB4A7EEA41}"/>
                </a:ext>
              </a:extLst>
            </p:cNvPr>
            <p:cNvSpPr txBox="1"/>
            <p:nvPr/>
          </p:nvSpPr>
          <p:spPr>
            <a:xfrm>
              <a:off x="4218035" y="1785747"/>
              <a:ext cx="7263570" cy="159416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Tham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gia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trò</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chơi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Bịt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mắt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tìm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đồ</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vật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7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F4DC2846-E4E0-8A36-1016-62B8117E5911}"/>
              </a:ext>
            </a:extLst>
          </p:cNvPr>
          <p:cNvPicPr>
            <a:picLocks noChangeAspect="1"/>
          </p:cNvPicPr>
          <p:nvPr/>
        </p:nvPicPr>
        <p:blipFill>
          <a:blip r:embed="rId3"/>
          <a:stretch>
            <a:fillRect/>
          </a:stretch>
        </p:blipFill>
        <p:spPr>
          <a:xfrm>
            <a:off x="2247899" y="1600200"/>
            <a:ext cx="7191375" cy="3963428"/>
          </a:xfrm>
          <a:prstGeom prst="rect">
            <a:avLst/>
          </a:prstGeom>
        </p:spPr>
      </p:pic>
    </p:spTree>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2F71BC-6C9A-A12C-BBEB-68D1E1BBE587}"/>
              </a:ext>
            </a:extLst>
          </p:cNvPr>
          <p:cNvGrpSpPr/>
          <p:nvPr/>
        </p:nvGrpSpPr>
        <p:grpSpPr>
          <a:xfrm rot="5400000">
            <a:off x="3409950" y="-819150"/>
            <a:ext cx="5219699" cy="9201150"/>
            <a:chOff x="8973341" y="852625"/>
            <a:chExt cx="2029095" cy="1435453"/>
          </a:xfrm>
        </p:grpSpPr>
        <p:sp>
          <p:nvSpPr>
            <p:cNvPr id="3" name="Freeform 255">
              <a:extLst>
                <a:ext uri="{FF2B5EF4-FFF2-40B4-BE49-F238E27FC236}">
                  <a16:creationId xmlns:a16="http://schemas.microsoft.com/office/drawing/2014/main" id="{B1337159-0508-6A1C-8B65-92DC0273E430}"/>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 name="Rectangle 256">
              <a:extLst>
                <a:ext uri="{FF2B5EF4-FFF2-40B4-BE49-F238E27FC236}">
                  <a16:creationId xmlns:a16="http://schemas.microsoft.com/office/drawing/2014/main" id="{D9069196-25CC-7D61-19FF-0231331DD282}"/>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Freeform 257">
              <a:extLst>
                <a:ext uri="{FF2B5EF4-FFF2-40B4-BE49-F238E27FC236}">
                  <a16:creationId xmlns:a16="http://schemas.microsoft.com/office/drawing/2014/main" id="{2806B76B-2540-3B9C-E3EF-FE074210038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6" name="TextBox 5">
            <a:extLst>
              <a:ext uri="{FF2B5EF4-FFF2-40B4-BE49-F238E27FC236}">
                <a16:creationId xmlns:a16="http://schemas.microsoft.com/office/drawing/2014/main" id="{CB2A949C-CE2D-987B-DD6E-BC69AE5D2956}"/>
              </a:ext>
            </a:extLst>
          </p:cNvPr>
          <p:cNvSpPr txBox="1"/>
          <p:nvPr/>
        </p:nvSpPr>
        <p:spPr>
          <a:xfrm>
            <a:off x="1838325" y="1788295"/>
            <a:ext cx="8240486" cy="397031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b="1" dirty="0">
                <a:solidFill>
                  <a:srgbClr val="328C96"/>
                </a:solidFill>
                <a:latin typeface="Calibri" panose="020F0502020204030204" pitchFamily="34" charset="0"/>
                <a:cs typeface="Calibri" panose="020F0502020204030204" pitchFamily="34" charset="0"/>
              </a:rPr>
              <a:t>C</a:t>
            </a:r>
            <a:r>
              <a:rPr lang="vi-VN" sz="3600" b="1" dirty="0">
                <a:solidFill>
                  <a:srgbClr val="328C96"/>
                </a:solidFill>
                <a:latin typeface="Calibri" panose="020F0502020204030204" pitchFamily="34" charset="0"/>
                <a:cs typeface="Calibri" panose="020F0502020204030204" pitchFamily="34" charset="0"/>
              </a:rPr>
              <a:t>huẩn bị dụng cụ bịt mắt học sinh và một số vật dụng quen thuộc. </a:t>
            </a:r>
            <a:endParaRPr lang="en-US" sz="3600" b="1" dirty="0">
              <a:solidFill>
                <a:srgbClr val="328C96"/>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en-US" sz="3600" b="1" dirty="0" err="1">
                <a:solidFill>
                  <a:srgbClr val="328C96"/>
                </a:solidFill>
                <a:latin typeface="Calibri" panose="020F0502020204030204" pitchFamily="34" charset="0"/>
                <a:cs typeface="Calibri" panose="020F0502020204030204" pitchFamily="34" charset="0"/>
              </a:rPr>
              <a:t>Học</a:t>
            </a:r>
            <a:r>
              <a:rPr lang="en-US" sz="3600" b="1" dirty="0">
                <a:solidFill>
                  <a:srgbClr val="328C96"/>
                </a:solidFill>
                <a:latin typeface="Calibri" panose="020F0502020204030204" pitchFamily="34" charset="0"/>
                <a:cs typeface="Calibri" panose="020F0502020204030204" pitchFamily="34" charset="0"/>
              </a:rPr>
              <a:t> </a:t>
            </a:r>
            <a:r>
              <a:rPr lang="en-US" sz="3600" b="1" dirty="0" err="1">
                <a:solidFill>
                  <a:srgbClr val="328C96"/>
                </a:solidFill>
                <a:latin typeface="Calibri" panose="020F0502020204030204" pitchFamily="34" charset="0"/>
                <a:cs typeface="Calibri" panose="020F0502020204030204" pitchFamily="34" charset="0"/>
              </a:rPr>
              <a:t>sinh</a:t>
            </a:r>
            <a:r>
              <a:rPr lang="en-US" sz="3600" b="1" dirty="0">
                <a:solidFill>
                  <a:srgbClr val="328C96"/>
                </a:solidFill>
                <a:latin typeface="Calibri" panose="020F0502020204030204" pitchFamily="34" charset="0"/>
                <a:cs typeface="Calibri" panose="020F0502020204030204" pitchFamily="34" charset="0"/>
              </a:rPr>
              <a:t> </a:t>
            </a:r>
            <a:r>
              <a:rPr lang="vi-VN" sz="3600" b="1" dirty="0">
                <a:solidFill>
                  <a:srgbClr val="328C96"/>
                </a:solidFill>
                <a:latin typeface="Calibri" panose="020F0502020204030204" pitchFamily="34" charset="0"/>
                <a:cs typeface="Calibri" panose="020F0502020204030204" pitchFamily="34" charset="0"/>
              </a:rPr>
              <a:t>bịt mắt, di chuyển trong không gian an toàn và lựa chọn đồ vật theo yêu cầu.</a:t>
            </a:r>
            <a:endParaRPr lang="en-US" sz="3600" b="1" dirty="0">
              <a:solidFill>
                <a:srgbClr val="328C96"/>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328C96"/>
                </a:solidFill>
                <a:latin typeface="Calibri" panose="020F0502020204030204" pitchFamily="34" charset="0"/>
                <a:cs typeface="Calibri" panose="020F0502020204030204" pitchFamily="34" charset="0"/>
              </a:rPr>
              <a:t>Các học sinh khác trong lớp quan sát, cổ vũ.</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B5C2B2C-72F2-E8F9-B3ED-AADE97AD3B08}"/>
              </a:ext>
            </a:extLst>
          </p:cNvPr>
          <p:cNvPicPr>
            <a:picLocks noChangeAspect="1"/>
          </p:cNvPicPr>
          <p:nvPr/>
        </p:nvPicPr>
        <p:blipFill>
          <a:blip r:embed="rId2"/>
          <a:stretch>
            <a:fillRect/>
          </a:stretch>
        </p:blipFill>
        <p:spPr>
          <a:xfrm>
            <a:off x="3474506" y="263605"/>
            <a:ext cx="4938188" cy="1072989"/>
          </a:xfrm>
          <a:prstGeom prst="rect">
            <a:avLst/>
          </a:prstGeom>
        </p:spPr>
      </p:pic>
    </p:spTree>
    <p:extLst>
      <p:ext uri="{BB962C8B-B14F-4D97-AF65-F5344CB8AC3E}">
        <p14:creationId xmlns:p14="http://schemas.microsoft.com/office/powerpoint/2010/main" val="1271322290"/>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iterate type="wd">
                                    <p:tmPct val="10000"/>
                                  </p:iterate>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360"/>
                                          </p:val>
                                        </p:tav>
                                        <p:tav tm="100000">
                                          <p:val>
                                            <p:fltVal val="0"/>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091F42-AA7A-A13B-EC42-EF31673412AA}"/>
              </a:ext>
            </a:extLst>
          </p:cNvPr>
          <p:cNvGrpSpPr/>
          <p:nvPr/>
        </p:nvGrpSpPr>
        <p:grpSpPr>
          <a:xfrm>
            <a:off x="1117709" y="1149531"/>
            <a:ext cx="9996876" cy="1422219"/>
            <a:chOff x="1511500" y="979714"/>
            <a:chExt cx="9996876" cy="3882198"/>
          </a:xfrm>
          <a:solidFill>
            <a:schemeClr val="accent6">
              <a:lumMod val="20000"/>
              <a:lumOff val="80000"/>
            </a:schemeClr>
          </a:solidFill>
        </p:grpSpPr>
        <p:sp>
          <p:nvSpPr>
            <p:cNvPr id="3" name="Rounded Rectangle 1">
              <a:extLst>
                <a:ext uri="{FF2B5EF4-FFF2-40B4-BE49-F238E27FC236}">
                  <a16:creationId xmlns:a16="http://schemas.microsoft.com/office/drawing/2014/main" id="{4505BC6B-88B7-8BDB-01C1-59E822DFF675}"/>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2742EB9-858B-7854-8C46-8C188DA6E60A}"/>
                </a:ext>
              </a:extLst>
            </p:cNvPr>
            <p:cNvSpPr txBox="1"/>
            <p:nvPr/>
          </p:nvSpPr>
          <p:spPr>
            <a:xfrm>
              <a:off x="1833433" y="1181874"/>
              <a:ext cx="9674943" cy="361256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thấy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thế</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nhìn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thấy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mọi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xung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quanh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grpSp>
        <p:nvGrpSpPr>
          <p:cNvPr id="6" name="Group 5">
            <a:extLst>
              <a:ext uri="{FF2B5EF4-FFF2-40B4-BE49-F238E27FC236}">
                <a16:creationId xmlns:a16="http://schemas.microsoft.com/office/drawing/2014/main" id="{BF3F993B-BA6A-35E8-3CCF-CBC3171959D6}"/>
              </a:ext>
            </a:extLst>
          </p:cNvPr>
          <p:cNvGrpSpPr/>
          <p:nvPr/>
        </p:nvGrpSpPr>
        <p:grpSpPr>
          <a:xfrm>
            <a:off x="352425" y="2978332"/>
            <a:ext cx="9705157" cy="650694"/>
            <a:chOff x="1511500" y="979714"/>
            <a:chExt cx="9892374" cy="3882198"/>
          </a:xfrm>
          <a:solidFill>
            <a:schemeClr val="accent6">
              <a:lumMod val="20000"/>
              <a:lumOff val="80000"/>
            </a:schemeClr>
          </a:solidFill>
        </p:grpSpPr>
        <p:sp>
          <p:nvSpPr>
            <p:cNvPr id="7" name="Rounded Rectangle 1">
              <a:extLst>
                <a:ext uri="{FF2B5EF4-FFF2-40B4-BE49-F238E27FC236}">
                  <a16:creationId xmlns:a16="http://schemas.microsoft.com/office/drawing/2014/main" id="{554985A6-711F-5EFB-F4F1-04E7CED4DE32}"/>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490A605-DD1E-02ED-994A-1DAC043D597F}"/>
                </a:ext>
              </a:extLst>
            </p:cNvPr>
            <p:cNvSpPr txBox="1"/>
            <p:nvPr/>
          </p:nvSpPr>
          <p:spPr>
            <a:xfrm>
              <a:off x="1833433" y="1181874"/>
              <a:ext cx="9275983" cy="17642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600" b="1" dirty="0" err="1">
                  <a:effectLst/>
                  <a:latin typeface="Calibri" panose="020F0502020204030204" pitchFamily="34" charset="0"/>
                  <a:ea typeface="Calibri" panose="020F0502020204030204" pitchFamily="34" charset="0"/>
                  <a:cs typeface="Calibri" panose="020F0502020204030204" pitchFamily="34" charset="0"/>
                </a:rPr>
                <a:t>Em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liên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tưởng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đến</a:t>
              </a:r>
              <a:r>
                <a:rPr lang="en-US" sz="3600" b="1" dirty="0">
                  <a:effectLst/>
                  <a:latin typeface="Calibri" panose="020F0502020204030204" pitchFamily="34" charset="0"/>
                  <a:ea typeface="Calibri" panose="020F0502020204030204" pitchFamily="34" charset="0"/>
                  <a:cs typeface="Calibri" panose="020F0502020204030204" pitchFamily="34" charset="0"/>
                </a:rPr>
                <a:t> ai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trò</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chơi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vừa</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rồi</a:t>
              </a:r>
              <a:r>
                <a:rPr lang="en-US" sz="3600" b="1" dirty="0">
                  <a:effectLst/>
                  <a:latin typeface="Calibri" panose="020F0502020204030204" pitchFamily="34" charset="0"/>
                  <a:ea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9" name="图片 23">
            <a:extLst>
              <a:ext uri="{FF2B5EF4-FFF2-40B4-BE49-F238E27FC236}">
                <a16:creationId xmlns:a16="http://schemas.microsoft.com/office/drawing/2014/main" id="{DEDD9A4E-5DB1-FC68-80CE-FA1AC33D1D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0107" y="2724151"/>
            <a:ext cx="4400550" cy="4400550"/>
          </a:xfrm>
          <a:prstGeom prst="rect">
            <a:avLst/>
          </a:prstGeom>
        </p:spPr>
      </p:pic>
      <p:grpSp>
        <p:nvGrpSpPr>
          <p:cNvPr id="10" name="Group 9">
            <a:extLst>
              <a:ext uri="{FF2B5EF4-FFF2-40B4-BE49-F238E27FC236}">
                <a16:creationId xmlns:a16="http://schemas.microsoft.com/office/drawing/2014/main" id="{77748E85-E4FD-10D8-4B6B-4BE917F38312}"/>
              </a:ext>
            </a:extLst>
          </p:cNvPr>
          <p:cNvGrpSpPr/>
          <p:nvPr/>
        </p:nvGrpSpPr>
        <p:grpSpPr>
          <a:xfrm>
            <a:off x="438150" y="4121332"/>
            <a:ext cx="9515475" cy="1403168"/>
            <a:chOff x="1511500" y="979714"/>
            <a:chExt cx="9892374" cy="4874967"/>
          </a:xfrm>
          <a:solidFill>
            <a:schemeClr val="accent6">
              <a:lumMod val="20000"/>
              <a:lumOff val="80000"/>
            </a:schemeClr>
          </a:solidFill>
        </p:grpSpPr>
        <p:sp>
          <p:nvSpPr>
            <p:cNvPr id="11" name="Rounded Rectangle 1">
              <a:extLst>
                <a:ext uri="{FF2B5EF4-FFF2-40B4-BE49-F238E27FC236}">
                  <a16:creationId xmlns:a16="http://schemas.microsoft.com/office/drawing/2014/main" id="{F0C3269B-49CD-407D-F5CB-877F811E1DE0}"/>
                </a:ext>
              </a:extLst>
            </p:cNvPr>
            <p:cNvSpPr/>
            <p:nvPr/>
          </p:nvSpPr>
          <p:spPr>
            <a:xfrm>
              <a:off x="1511500" y="979714"/>
              <a:ext cx="9892374" cy="4874967"/>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A9CA9F0-411D-7F75-2277-20243F1F17CA}"/>
                </a:ext>
              </a:extLst>
            </p:cNvPr>
            <p:cNvSpPr txBox="1"/>
            <p:nvPr/>
          </p:nvSpPr>
          <p:spPr>
            <a:xfrm>
              <a:off x="1833433" y="1181874"/>
              <a:ext cx="9275983" cy="4170252"/>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600" b="1" dirty="0">
                  <a:effectLst/>
                  <a:latin typeface="Calibri" panose="020F0502020204030204" pitchFamily="34" charset="0"/>
                  <a:ea typeface="Calibri" panose="020F0502020204030204" pitchFamily="34" charset="0"/>
                  <a:cs typeface="Calibri" panose="020F0502020204030204" pitchFamily="34" charset="0"/>
                </a:rPr>
                <a:t>Khi </a:t>
              </a:r>
              <a:r>
                <a:rPr lang="en-US" sz="3600" b="1" dirty="0" err="1">
                  <a:effectLst/>
                  <a:latin typeface="Calibri" panose="020F0502020204030204" pitchFamily="34" charset="0"/>
                  <a:ea typeface="Calibri" panose="020F0502020204030204" pitchFamily="34" charset="0"/>
                  <a:cs typeface="Calibri" panose="020F0502020204030204" pitchFamily="34" charset="0"/>
                </a:rPr>
                <a:t>không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nhìn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thấy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mọi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thứ</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xung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quanh</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thì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em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sẽ</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gặp</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những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khó</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khăn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gì</a:t>
              </a:r>
              <a:r>
                <a:rPr lang="en-US" sz="3600" b="1" dirty="0">
                  <a:effectLst/>
                  <a:latin typeface="Calibri" panose="020F0502020204030204" pitchFamily="34" charset="0"/>
                  <a:ea typeface="Calibri" panose="020F0502020204030204" pitchFamily="34" charset="0"/>
                  <a:cs typeface="Calibri" panose="020F0502020204030204" pitchFamily="34" charset="0"/>
                </a:rPr>
                <a:t>?</a:t>
              </a:r>
              <a:endParaRPr kumimoji="0" lang="en-US" sz="115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5886246"/>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316" y="1739138"/>
            <a:ext cx="12195317" cy="1151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F0502020204030204"/>
              <a:cs typeface="+mn-ea"/>
              <a:sym typeface="+mn-lt"/>
            </a:endParaRPr>
          </a:p>
        </p:txBody>
      </p:sp>
      <p:grpSp>
        <p:nvGrpSpPr>
          <p:cNvPr id="2" name="Group 65"/>
          <p:cNvGrpSpPr/>
          <p:nvPr/>
        </p:nvGrpSpPr>
        <p:grpSpPr bwMode="auto">
          <a:xfrm>
            <a:off x="841178" y="2442835"/>
            <a:ext cx="4193793" cy="3237987"/>
            <a:chOff x="3322" y="1030"/>
            <a:chExt cx="2025" cy="1563"/>
          </a:xfrm>
        </p:grpSpPr>
        <p:pic>
          <p:nvPicPr>
            <p:cNvPr id="24" name="Picture 67" descr="2"/>
            <p:cNvPicPr>
              <a:picLocks noChangeAspect="1" noChangeArrowheads="1"/>
            </p:cNvPicPr>
            <p:nvPr/>
          </p:nvPicPr>
          <p:blipFill>
            <a:blip r:embed="rId3" cstate="screen"/>
            <a:srcRect/>
            <a:stretch>
              <a:fillRect/>
            </a:stretch>
          </p:blipFill>
          <p:spPr bwMode="auto">
            <a:xfrm>
              <a:off x="3322" y="1030"/>
              <a:ext cx="2025" cy="1563"/>
            </a:xfrm>
            <a:prstGeom prst="rect">
              <a:avLst/>
            </a:prstGeom>
            <a:noFill/>
            <a:ln>
              <a:noFill/>
            </a:ln>
            <a:effectLst>
              <a:reflection blurRad="6350" stA="20000" endPos="10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68" descr="psb"/>
            <p:cNvSpPr>
              <a:spLocks noChangeArrowheads="1"/>
            </p:cNvSpPr>
            <p:nvPr/>
          </p:nvSpPr>
          <p:spPr bwMode="auto">
            <a:xfrm>
              <a:off x="3395" y="1099"/>
              <a:ext cx="1871" cy="1083"/>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panose="020F0502020204030204"/>
                <a:cs typeface="+mn-ea"/>
                <a:sym typeface="+mn-lt"/>
              </a:endParaRPr>
            </a:p>
          </p:txBody>
        </p:sp>
      </p:grpSp>
      <p:pic>
        <p:nvPicPr>
          <p:cNvPr id="9" name="图片 8">
            <a:extLst>
              <a:ext uri="{FF2B5EF4-FFF2-40B4-BE49-F238E27FC236}">
                <a16:creationId xmlns:a16="http://schemas.microsoft.com/office/drawing/2014/main" id="{C5166506-C1B9-4737-A130-9347585AC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362" y="2572718"/>
            <a:ext cx="3874858" cy="2269718"/>
          </a:xfrm>
          <a:prstGeom prst="rect">
            <a:avLst/>
          </a:prstGeom>
        </p:spPr>
      </p:pic>
      <p:grpSp>
        <p:nvGrpSpPr>
          <p:cNvPr id="11" name="组合 10">
            <a:extLst>
              <a:ext uri="{FF2B5EF4-FFF2-40B4-BE49-F238E27FC236}">
                <a16:creationId xmlns:a16="http://schemas.microsoft.com/office/drawing/2014/main" id="{BA793022-D721-4A97-9C7E-68257B80B034}"/>
              </a:ext>
            </a:extLst>
          </p:cNvPr>
          <p:cNvGrpSpPr/>
          <p:nvPr/>
        </p:nvGrpSpPr>
        <p:grpSpPr>
          <a:xfrm>
            <a:off x="842270" y="562518"/>
            <a:ext cx="10507461" cy="0"/>
            <a:chOff x="1028775" y="591989"/>
            <a:chExt cx="11086097" cy="0"/>
          </a:xfrm>
        </p:grpSpPr>
        <p:cxnSp>
          <p:nvCxnSpPr>
            <p:cNvPr id="12" name="直接连接符 11">
              <a:extLst>
                <a:ext uri="{FF2B5EF4-FFF2-40B4-BE49-F238E27FC236}">
                  <a16:creationId xmlns:a16="http://schemas.microsoft.com/office/drawing/2014/main" id="{558CCE07-86A2-4F94-B5E1-9C382B3BD5D9}"/>
                </a:ext>
              </a:extLst>
            </p:cNvPr>
            <p:cNvCxnSpPr/>
            <p:nvPr/>
          </p:nvCxnSpPr>
          <p:spPr>
            <a:xfrm>
              <a:off x="10287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EEBD5635-4249-4492-AAA9-C712EA5C893F}"/>
                </a:ext>
              </a:extLst>
            </p:cNvPr>
            <p:cNvCxnSpPr/>
            <p:nvPr/>
          </p:nvCxnSpPr>
          <p:spPr>
            <a:xfrm>
              <a:off x="86106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B3E6300C-E30F-C6C0-57EF-04DFF3AF28FB}"/>
              </a:ext>
            </a:extLst>
          </p:cNvPr>
          <p:cNvPicPr>
            <a:picLocks noChangeAspect="1"/>
          </p:cNvPicPr>
          <p:nvPr/>
        </p:nvPicPr>
        <p:blipFill>
          <a:blip r:embed="rId5"/>
          <a:stretch>
            <a:fillRect/>
          </a:stretch>
        </p:blipFill>
        <p:spPr>
          <a:xfrm>
            <a:off x="4803377" y="1586407"/>
            <a:ext cx="6242845" cy="1780186"/>
          </a:xfrm>
          <a:prstGeom prst="rect">
            <a:avLst/>
          </a:prstGeom>
        </p:spPr>
      </p:pic>
    </p:spTree>
    <p:extLst>
      <p:ext uri="{BB962C8B-B14F-4D97-AF65-F5344CB8AC3E}">
        <p14:creationId xmlns:p14="http://schemas.microsoft.com/office/powerpoint/2010/main" val="3970473305"/>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60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par>
                                <p:cTn id="8" presetID="42" presetClass="entr" presetSubtype="0" fill="hold" nodeType="withEffect">
                                  <p:stCondLst>
                                    <p:cond delay="1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D05CBE-8FF9-698E-D78F-1B8868C31A4A}"/>
              </a:ext>
            </a:extLst>
          </p:cNvPr>
          <p:cNvGrpSpPr/>
          <p:nvPr/>
        </p:nvGrpSpPr>
        <p:grpSpPr>
          <a:xfrm>
            <a:off x="990600" y="158462"/>
            <a:ext cx="10591800" cy="838131"/>
            <a:chOff x="4144021" y="1484380"/>
            <a:chExt cx="7574794" cy="4840220"/>
          </a:xfrm>
        </p:grpSpPr>
        <p:grpSp>
          <p:nvGrpSpPr>
            <p:cNvPr id="4" name="Group 3">
              <a:extLst>
                <a:ext uri="{FF2B5EF4-FFF2-40B4-BE49-F238E27FC236}">
                  <a16:creationId xmlns:a16="http://schemas.microsoft.com/office/drawing/2014/main" id="{A45F84B0-89FB-892A-430A-0F1A75FD09F5}"/>
                </a:ext>
              </a:extLst>
            </p:cNvPr>
            <p:cNvGrpSpPr/>
            <p:nvPr/>
          </p:nvGrpSpPr>
          <p:grpSpPr>
            <a:xfrm>
              <a:off x="4144021" y="1484380"/>
              <a:ext cx="7574794" cy="4840220"/>
              <a:chOff x="4436414" y="1551563"/>
              <a:chExt cx="7327378" cy="4327762"/>
            </a:xfrm>
          </p:grpSpPr>
          <p:sp>
            <p:nvSpPr>
              <p:cNvPr id="6" name="Rectangle: Diagonal Corners Rounded 4">
                <a:extLst>
                  <a:ext uri="{FF2B5EF4-FFF2-40B4-BE49-F238E27FC236}">
                    <a16:creationId xmlns:a16="http://schemas.microsoft.com/office/drawing/2014/main" id="{E4D8BB63-6C95-0367-4A44-37A2F04B07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30">
                <a:extLst>
                  <a:ext uri="{FF2B5EF4-FFF2-40B4-BE49-F238E27FC236}">
                    <a16:creationId xmlns:a16="http://schemas.microsoft.com/office/drawing/2014/main" id="{B995554C-8AF8-5123-C2F8-30ABCD57639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4A1DDAF9-7816-E4D9-0137-BC432C7FFD73}"/>
                </a:ext>
              </a:extLst>
            </p:cNvPr>
            <p:cNvSpPr txBox="1"/>
            <p:nvPr/>
          </p:nvSpPr>
          <p:spPr>
            <a:xfrm>
              <a:off x="4218035" y="1785745"/>
              <a:ext cx="7263570" cy="27597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1. Quan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sát</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tranh</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lời</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câu</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hỏi</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Picture 7">
            <a:extLst>
              <a:ext uri="{FF2B5EF4-FFF2-40B4-BE49-F238E27FC236}">
                <a16:creationId xmlns:a16="http://schemas.microsoft.com/office/drawing/2014/main" id="{F4B79900-4632-3C53-A4CE-BEEFC9A88FF6}"/>
              </a:ext>
            </a:extLst>
          </p:cNvPr>
          <p:cNvPicPr>
            <a:picLocks noChangeAspect="1"/>
          </p:cNvPicPr>
          <p:nvPr/>
        </p:nvPicPr>
        <p:blipFill>
          <a:blip r:embed="rId3"/>
          <a:stretch>
            <a:fillRect/>
          </a:stretch>
        </p:blipFill>
        <p:spPr>
          <a:xfrm>
            <a:off x="2456968" y="1164243"/>
            <a:ext cx="7134225" cy="4981575"/>
          </a:xfrm>
          <a:prstGeom prst="rect">
            <a:avLst/>
          </a:prstGeom>
        </p:spPr>
      </p:pic>
    </p:spTree>
    <p:extLst>
      <p:ext uri="{BB962C8B-B14F-4D97-AF65-F5344CB8AC3E}">
        <p14:creationId xmlns:p14="http://schemas.microsoft.com/office/powerpoint/2010/main" val="1929560069"/>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734F0E-D084-286C-A342-DD0FAFCE1F1F}"/>
              </a:ext>
            </a:extLst>
          </p:cNvPr>
          <p:cNvSpPr txBox="1"/>
          <p:nvPr/>
        </p:nvSpPr>
        <p:spPr>
          <a:xfrm>
            <a:off x="4315146" y="2644626"/>
            <a:ext cx="7148612" cy="1200329"/>
          </a:xfrm>
          <a:custGeom>
            <a:avLst/>
            <a:gdLst>
              <a:gd name="connsiteX0" fmla="*/ 0 w 7148612"/>
              <a:gd name="connsiteY0" fmla="*/ 0 h 1200329"/>
              <a:gd name="connsiteX1" fmla="*/ 7148612 w 7148612"/>
              <a:gd name="connsiteY1" fmla="*/ 0 h 1200329"/>
              <a:gd name="connsiteX2" fmla="*/ 7148612 w 7148612"/>
              <a:gd name="connsiteY2" fmla="*/ 1200329 h 1200329"/>
              <a:gd name="connsiteX3" fmla="*/ 0 w 7148612"/>
              <a:gd name="connsiteY3" fmla="*/ 1200329 h 1200329"/>
              <a:gd name="connsiteX4" fmla="*/ 0 w 7148612"/>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612" h="1200329" fill="none" extrusionOk="0">
                <a:moveTo>
                  <a:pt x="0" y="0"/>
                </a:moveTo>
                <a:cubicBezTo>
                  <a:pt x="1253402" y="-39884"/>
                  <a:pt x="3784262" y="20320"/>
                  <a:pt x="7148612" y="0"/>
                </a:cubicBezTo>
                <a:cubicBezTo>
                  <a:pt x="7044153" y="587387"/>
                  <a:pt x="7141833" y="1035314"/>
                  <a:pt x="7148612" y="1200329"/>
                </a:cubicBezTo>
                <a:cubicBezTo>
                  <a:pt x="3620309" y="1047536"/>
                  <a:pt x="3153483" y="1189736"/>
                  <a:pt x="0" y="1200329"/>
                </a:cubicBezTo>
                <a:cubicBezTo>
                  <a:pt x="75657" y="755780"/>
                  <a:pt x="79215" y="259832"/>
                  <a:pt x="0" y="0"/>
                </a:cubicBezTo>
                <a:close/>
              </a:path>
              <a:path w="7148612" h="1200329" stroke="0" extrusionOk="0">
                <a:moveTo>
                  <a:pt x="0" y="0"/>
                </a:moveTo>
                <a:cubicBezTo>
                  <a:pt x="1243000" y="-76269"/>
                  <a:pt x="6031975" y="79743"/>
                  <a:pt x="7148612" y="0"/>
                </a:cubicBezTo>
                <a:cubicBezTo>
                  <a:pt x="7177045" y="123541"/>
                  <a:pt x="7114818" y="939246"/>
                  <a:pt x="7148612" y="1200329"/>
                </a:cubicBezTo>
                <a:cubicBezTo>
                  <a:pt x="3621613" y="1169133"/>
                  <a:pt x="818635"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a. Các bạn đã làm gì để cảm thông, giúp đỡ người gặp khó khăn?</a:t>
            </a:r>
            <a:endParaRPr lang="en-US" sz="3600" b="1" dirty="0">
              <a:latin typeface="Calibri" panose="020F0502020204030204" pitchFamily="34" charset="0"/>
              <a:cs typeface="Calibri" panose="020F0502020204030204" pitchFamily="34" charset="0"/>
            </a:endParaRPr>
          </a:p>
        </p:txBody>
      </p:sp>
      <p:pic>
        <p:nvPicPr>
          <p:cNvPr id="3" name="Picture 2"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4" name="TextBox 3">
            <a:extLst>
              <a:ext uri="{FF2B5EF4-FFF2-40B4-BE49-F238E27FC236}">
                <a16:creationId xmlns:a16="http://schemas.microsoft.com/office/drawing/2014/main" id="{B3FE0726-342B-F7ED-68F3-422420D2B68E}"/>
              </a:ext>
            </a:extLst>
          </p:cNvPr>
          <p:cNvSpPr txBox="1"/>
          <p:nvPr/>
        </p:nvSpPr>
        <p:spPr>
          <a:xfrm>
            <a:off x="4325420" y="4306472"/>
            <a:ext cx="7469678" cy="1754326"/>
          </a:xfrm>
          <a:custGeom>
            <a:avLst/>
            <a:gdLst>
              <a:gd name="connsiteX0" fmla="*/ 0 w 7469678"/>
              <a:gd name="connsiteY0" fmla="*/ 0 h 1754326"/>
              <a:gd name="connsiteX1" fmla="*/ 7469678 w 7469678"/>
              <a:gd name="connsiteY1" fmla="*/ 0 h 1754326"/>
              <a:gd name="connsiteX2" fmla="*/ 7469678 w 7469678"/>
              <a:gd name="connsiteY2" fmla="*/ 1754326 h 1754326"/>
              <a:gd name="connsiteX3" fmla="*/ 0 w 7469678"/>
              <a:gd name="connsiteY3" fmla="*/ 1754326 h 1754326"/>
              <a:gd name="connsiteX4" fmla="*/ 0 w 7469678"/>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9678" h="1754326" fill="none" extrusionOk="0">
                <a:moveTo>
                  <a:pt x="0" y="0"/>
                </a:moveTo>
                <a:cubicBezTo>
                  <a:pt x="3169648" y="-39884"/>
                  <a:pt x="4749419" y="20320"/>
                  <a:pt x="7469678" y="0"/>
                </a:cubicBezTo>
                <a:cubicBezTo>
                  <a:pt x="7529317" y="388285"/>
                  <a:pt x="7345919" y="906117"/>
                  <a:pt x="7469678" y="1754326"/>
                </a:cubicBezTo>
                <a:cubicBezTo>
                  <a:pt x="5036502" y="1601533"/>
                  <a:pt x="2782271" y="1743733"/>
                  <a:pt x="0" y="1754326"/>
                </a:cubicBezTo>
                <a:cubicBezTo>
                  <a:pt x="-156338" y="918871"/>
                  <a:pt x="-85678" y="534131"/>
                  <a:pt x="0" y="0"/>
                </a:cubicBezTo>
                <a:close/>
              </a:path>
              <a:path w="7469678" h="1754326" stroke="0" extrusionOk="0">
                <a:moveTo>
                  <a:pt x="0" y="0"/>
                </a:moveTo>
                <a:cubicBezTo>
                  <a:pt x="3513191" y="-76269"/>
                  <a:pt x="5909066" y="79743"/>
                  <a:pt x="7469678" y="0"/>
                </a:cubicBezTo>
                <a:cubicBezTo>
                  <a:pt x="7364352" y="846223"/>
                  <a:pt x="7451137" y="1221206"/>
                  <a:pt x="7469678" y="1754326"/>
                </a:cubicBezTo>
                <a:cubicBezTo>
                  <a:pt x="4883148" y="1723130"/>
                  <a:pt x="3699981"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b. Em hãy kể thêm những biểu hiện khác của sự cảm thông, giúp đỡ người gặp khó khăn.</a:t>
            </a:r>
            <a:endParaRPr lang="en-US"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4BEAFF5-10EB-4EC5-E00E-34989A94C758}"/>
              </a:ext>
            </a:extLst>
          </p:cNvPr>
          <p:cNvPicPr>
            <a:picLocks noChangeAspect="1"/>
          </p:cNvPicPr>
          <p:nvPr/>
        </p:nvPicPr>
        <p:blipFill>
          <a:blip r:embed="rId4"/>
          <a:stretch>
            <a:fillRect/>
          </a:stretch>
        </p:blipFill>
        <p:spPr>
          <a:xfrm>
            <a:off x="525426" y="629987"/>
            <a:ext cx="3806214" cy="2657743"/>
          </a:xfrm>
          <a:prstGeom prst="rect">
            <a:avLst/>
          </a:prstGeom>
        </p:spPr>
      </p:pic>
    </p:spTree>
    <p:extLst>
      <p:ext uri="{BB962C8B-B14F-4D97-AF65-F5344CB8AC3E}">
        <p14:creationId xmlns:p14="http://schemas.microsoft.com/office/powerpoint/2010/main" val="1759766932"/>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千图网海量PPT模板www.58pic.com​​">
  <a:themeElements>
    <a:clrScheme name="自定义 1037">
      <a:dk1>
        <a:sysClr val="windowText" lastClr="000000"/>
      </a:dk1>
      <a:lt1>
        <a:sysClr val="window" lastClr="FFFFFF"/>
      </a:lt1>
      <a:dk2>
        <a:srgbClr val="5A6378"/>
      </a:dk2>
      <a:lt2>
        <a:srgbClr val="7F7F7F"/>
      </a:lt2>
      <a:accent1>
        <a:srgbClr val="778299"/>
      </a:accent1>
      <a:accent2>
        <a:srgbClr val="B6CF7F"/>
      </a:accent2>
      <a:accent3>
        <a:srgbClr val="778299"/>
      </a:accent3>
      <a:accent4>
        <a:srgbClr val="B6CF7F"/>
      </a:accent4>
      <a:accent5>
        <a:srgbClr val="778299"/>
      </a:accent5>
      <a:accent6>
        <a:srgbClr val="B6CF7F"/>
      </a:accent6>
      <a:hlink>
        <a:srgbClr val="168BBA"/>
      </a:hlink>
      <a:folHlink>
        <a:srgbClr val="680000"/>
      </a:folHlink>
    </a:clrScheme>
    <a:fontScheme name="zk35yeif">
      <a:majorFont>
        <a:latin typeface="Arial" panose="020F0302020204030204"/>
        <a:ea typeface="庞门正道标题体"/>
        <a:cs typeface=""/>
      </a:majorFont>
      <a:minorFont>
        <a:latin typeface="Arial"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703</Words>
  <Application>Microsoft Macintosh PowerPoint</Application>
  <PresentationFormat>Widescreen</PresentationFormat>
  <Paragraphs>54</Paragraphs>
  <Slides>24</Slides>
  <Notes>17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等线</vt:lpstr>
      <vt:lpstr>#9Slide03 AllRoundGothic</vt:lpstr>
      <vt:lpstr>Aharoni</vt:lpstr>
      <vt:lpstr>Arial</vt:lpstr>
      <vt:lpstr>Calibri</vt:lpstr>
      <vt:lpstr>Georgia</vt:lpstr>
      <vt:lpstr>Times New Roman</vt:lpstr>
      <vt:lpstr>Wingdings</vt:lpstr>
      <vt:lpstr>思源黑体 Medium</vt:lpstr>
      <vt:lpstr>千图网海量PPT模板www.58pic.com​​</vt:lpstr>
      <vt:lpstr>1_Simple Light</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19</cp:revision>
  <dcterms:created xsi:type="dcterms:W3CDTF">2023-09-08T00:27:27Z</dcterms:created>
  <dcterms:modified xsi:type="dcterms:W3CDTF">2024-04-11T13:17:07Z</dcterms:modified>
</cp:coreProperties>
</file>