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7614" r:id="rId3"/>
    <p:sldId id="7681" r:id="rId4"/>
    <p:sldId id="352" r:id="rId5"/>
    <p:sldId id="359" r:id="rId6"/>
    <p:sldId id="7691" r:id="rId7"/>
    <p:sldId id="7692" r:id="rId8"/>
    <p:sldId id="7679" r:id="rId9"/>
    <p:sldId id="337" r:id="rId10"/>
    <p:sldId id="358" r:id="rId11"/>
    <p:sldId id="7678" r:id="rId12"/>
    <p:sldId id="7649" r:id="rId13"/>
    <p:sldId id="258" r:id="rId14"/>
    <p:sldId id="7695" r:id="rId15"/>
    <p:sldId id="7685" r:id="rId16"/>
    <p:sldId id="7696" r:id="rId17"/>
    <p:sldId id="7686" r:id="rId18"/>
    <p:sldId id="7697" r:id="rId19"/>
    <p:sldId id="7698" r:id="rId20"/>
    <p:sldId id="7702" r:id="rId21"/>
    <p:sldId id="7703" r:id="rId22"/>
    <p:sldId id="7699" r:id="rId23"/>
    <p:sldId id="7700" r:id="rId24"/>
    <p:sldId id="7689" r:id="rId25"/>
    <p:sldId id="371" r:id="rId26"/>
    <p:sldId id="7670" r:id="rId27"/>
    <p:sldId id="76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D57"/>
    <a:srgbClr val="F5C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79" d="100"/>
          <a:sy n="79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087BB-3C99-4B82-ABA5-8204FAEDF7A7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FB6B7-B281-4A2E-8E53-FB266398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7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1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92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23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12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54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9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8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319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68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559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D963A0A4-76CB-C20A-C97C-515D6CE32B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27622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91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777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84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2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1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5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9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2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94D03BFA-1F72-4910-1342-CEBB69996A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274" y="76200"/>
            <a:ext cx="14954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4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5607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6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7.wdp"/><Relationship Id="rId9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audi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A5D221B4-1A5D-46B4-990B-BFB44F9A462F}"/>
              </a:ext>
            </a:extLst>
          </p:cNvPr>
          <p:cNvSpPr/>
          <p:nvPr/>
        </p:nvSpPr>
        <p:spPr>
          <a:xfrm rot="11223102">
            <a:off x="436425" y="466899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5464B4B-18BA-48BB-91E4-E166F4D399CE}"/>
              </a:ext>
            </a:extLst>
          </p:cNvPr>
          <p:cNvSpPr/>
          <p:nvPr/>
        </p:nvSpPr>
        <p:spPr>
          <a:xfrm rot="11223102">
            <a:off x="780727" y="816066"/>
            <a:ext cx="10591800" cy="55390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56A0C2-C30E-2DA6-8D0B-590AF749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944" y="2805233"/>
            <a:ext cx="770601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727630" y="1967574"/>
                <a:ext cx="4702123" cy="173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Luật chơi: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Chúng mình cũng nhau thực hiện các yêu cầu của từng chặn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g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để tìm bánh rán giúp                     nhé!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071" y="2597620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390525" y="161925"/>
            <a:ext cx="11325225" cy="6486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48B07D-D0FD-A5B8-FEDC-0AA2121D991C}"/>
              </a:ext>
            </a:extLst>
          </p:cNvPr>
          <p:cNvSpPr/>
          <p:nvPr/>
        </p:nvSpPr>
        <p:spPr>
          <a:xfrm>
            <a:off x="1152525" y="41910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5F6506-22BB-B9E7-8323-1E67E679AD94}"/>
              </a:ext>
            </a:extLst>
          </p:cNvPr>
          <p:cNvGrpSpPr/>
          <p:nvPr/>
        </p:nvGrpSpPr>
        <p:grpSpPr>
          <a:xfrm>
            <a:off x="1756882" y="221192"/>
            <a:ext cx="8349145" cy="1102785"/>
            <a:chOff x="1873813" y="1198453"/>
            <a:chExt cx="1444179" cy="10785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87C4F4-3382-F730-FC9C-E9120F875691}"/>
                </a:ext>
              </a:extLst>
            </p:cNvPr>
            <p:cNvGrpSpPr/>
            <p:nvPr/>
          </p:nvGrpSpPr>
          <p:grpSpPr>
            <a:xfrm>
              <a:off x="1873813" y="1198453"/>
              <a:ext cx="1444179" cy="1078521"/>
              <a:chOff x="1873813" y="1198453"/>
              <a:chExt cx="1444179" cy="1078521"/>
            </a:xfrm>
          </p:grpSpPr>
          <p:sp>
            <p:nvSpPr>
              <p:cNvPr id="11" name="Rectangle: Rounded Corners 7">
                <a:extLst>
                  <a:ext uri="{FF2B5EF4-FFF2-40B4-BE49-F238E27FC236}">
                    <a16:creationId xmlns:a16="http://schemas.microsoft.com/office/drawing/2014/main" id="{40F35B5B-5F84-EFC8-E6DF-AA7D27454D7A}"/>
                  </a:ext>
                </a:extLst>
              </p:cNvPr>
              <p:cNvSpPr/>
              <p:nvPr/>
            </p:nvSpPr>
            <p:spPr>
              <a:xfrm>
                <a:off x="1873813" y="1254346"/>
                <a:ext cx="1330496" cy="1022628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72E5C4-3B29-7288-0E2C-4623E93EBBAD}"/>
                  </a:ext>
                </a:extLst>
              </p:cNvPr>
              <p:cNvSpPr txBox="1"/>
              <p:nvPr/>
            </p:nvSpPr>
            <p:spPr>
              <a:xfrm>
                <a:off x="1896530" y="1198453"/>
                <a:ext cx="1421462" cy="1053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a) Đọc các số sau: 465 399, 10 000 000, 568 384 000, 1 000 000 000.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0F5EF-C246-0ACC-D947-5C0B02BECEA0}"/>
                </a:ext>
              </a:extLst>
            </p:cNvPr>
            <p:cNvSpPr txBox="1"/>
            <p:nvPr/>
          </p:nvSpPr>
          <p:spPr>
            <a:xfrm>
              <a:off x="2630642" y="1440653"/>
              <a:ext cx="31954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ECCA9E-ECBA-C9D5-EA2F-9A93C5782595}"/>
              </a:ext>
            </a:extLst>
          </p:cNvPr>
          <p:cNvSpPr/>
          <p:nvPr/>
        </p:nvSpPr>
        <p:spPr>
          <a:xfrm>
            <a:off x="577386" y="1718888"/>
            <a:ext cx="2887038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465 399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229B49-025D-1E32-FB2E-EFD03E1461A0}"/>
              </a:ext>
            </a:extLst>
          </p:cNvPr>
          <p:cNvSpPr/>
          <p:nvPr/>
        </p:nvSpPr>
        <p:spPr>
          <a:xfrm>
            <a:off x="480637" y="2754545"/>
            <a:ext cx="3319838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10 000 000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B3B6DA-E9F9-A07B-BE63-E6CA99880B1F}"/>
              </a:ext>
            </a:extLst>
          </p:cNvPr>
          <p:cNvSpPr/>
          <p:nvPr/>
        </p:nvSpPr>
        <p:spPr>
          <a:xfrm>
            <a:off x="462336" y="3815780"/>
            <a:ext cx="3347664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568 384 000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B1F731C-EC61-8ACB-FD74-103CBA31CD54}"/>
              </a:ext>
            </a:extLst>
          </p:cNvPr>
          <p:cNvSpPr/>
          <p:nvPr/>
        </p:nvSpPr>
        <p:spPr>
          <a:xfrm>
            <a:off x="427981" y="5019890"/>
            <a:ext cx="3696344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1 000 000 000</a:t>
            </a:r>
          </a:p>
        </p:txBody>
      </p:sp>
      <p:sp>
        <p:nvSpPr>
          <p:cNvPr id="30" name="Google Shape;8143;p35">
            <a:extLst>
              <a:ext uri="{FF2B5EF4-FFF2-40B4-BE49-F238E27FC236}">
                <a16:creationId xmlns:a16="http://schemas.microsoft.com/office/drawing/2014/main" id="{C14B82D1-084B-FDDE-874D-74F7298A56C2}"/>
              </a:ext>
            </a:extLst>
          </p:cNvPr>
          <p:cNvSpPr txBox="1">
            <a:spLocks/>
          </p:cNvSpPr>
          <p:nvPr/>
        </p:nvSpPr>
        <p:spPr>
          <a:xfrm>
            <a:off x="3451138" y="1604042"/>
            <a:ext cx="8817062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24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 trăm sáu mươi lăm nghìn ba trăm chín mươi chín</a:t>
            </a:r>
            <a:endParaRPr kumimoji="0" lang="e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31" name="Google Shape;8143;p35">
            <a:extLst>
              <a:ext uri="{FF2B5EF4-FFF2-40B4-BE49-F238E27FC236}">
                <a16:creationId xmlns:a16="http://schemas.microsoft.com/office/drawing/2014/main" id="{BCEAAE7A-E519-1F7F-C185-D130839BB10D}"/>
              </a:ext>
            </a:extLst>
          </p:cNvPr>
          <p:cNvSpPr txBox="1">
            <a:spLocks/>
          </p:cNvSpPr>
          <p:nvPr/>
        </p:nvSpPr>
        <p:spPr>
          <a:xfrm>
            <a:off x="3781425" y="2547017"/>
            <a:ext cx="6486526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32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Mười triệu</a:t>
            </a:r>
            <a:endParaRPr kumimoji="0" lang="e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32" name="Google Shape;8143;p35">
            <a:extLst>
              <a:ext uri="{FF2B5EF4-FFF2-40B4-BE49-F238E27FC236}">
                <a16:creationId xmlns:a16="http://schemas.microsoft.com/office/drawing/2014/main" id="{DE61785B-98B8-6682-B615-9127F69AB5FF}"/>
              </a:ext>
            </a:extLst>
          </p:cNvPr>
          <p:cNvSpPr txBox="1">
            <a:spLocks/>
          </p:cNvSpPr>
          <p:nvPr/>
        </p:nvSpPr>
        <p:spPr>
          <a:xfrm>
            <a:off x="3971924" y="3661442"/>
            <a:ext cx="7686675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24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 trăm sáu mươi tám triệu ba trăm tám mươi tư nghìn</a:t>
            </a:r>
            <a:endParaRPr kumimoji="0" lang="e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33" name="Google Shape;8143;p35">
            <a:extLst>
              <a:ext uri="{FF2B5EF4-FFF2-40B4-BE49-F238E27FC236}">
                <a16:creationId xmlns:a16="http://schemas.microsoft.com/office/drawing/2014/main" id="{61A6A14B-C155-4430-BE7E-CC2400F015D3}"/>
              </a:ext>
            </a:extLst>
          </p:cNvPr>
          <p:cNvSpPr txBox="1">
            <a:spLocks/>
          </p:cNvSpPr>
          <p:nvPr/>
        </p:nvSpPr>
        <p:spPr>
          <a:xfrm>
            <a:off x="4143374" y="4975892"/>
            <a:ext cx="3067051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32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tỉ</a:t>
            </a:r>
            <a:endParaRPr kumimoji="0" lang="e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260504" y="2727163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4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5 -4.81481E-6 L 0.02265 0.0007 C 0.01992 -0.00879 0.01575 -0.01319 0.01315 -0.02662 C 0.00963 -0.04027 0.00625 -0.09745 0.00429 -0.1155 C 0.00221 -0.20648 0.00286 -0.15509 0.00625 -0.3287 C 0.00625 -0.34837 0.00703 -0.34259 0.00768 -0.35532 C 0.00833 -0.35833 0.00833 -0.36412 0.00833 -0.36388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180975" y="501649"/>
            <a:ext cx="11868150" cy="62134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2161DD-7B09-4E78-952D-F6487B20B822}"/>
              </a:ext>
            </a:extLst>
          </p:cNvPr>
          <p:cNvSpPr/>
          <p:nvPr/>
        </p:nvSpPr>
        <p:spPr>
          <a:xfrm>
            <a:off x="1409700" y="677930"/>
            <a:ext cx="9144000" cy="1191816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BB946C-CFC5-EA0B-B6E4-862808AE0B94}"/>
              </a:ext>
            </a:extLst>
          </p:cNvPr>
          <p:cNvSpPr/>
          <p:nvPr/>
        </p:nvSpPr>
        <p:spPr>
          <a:xfrm>
            <a:off x="866775" y="81915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9E530-74E3-9589-C9E8-AE1AA449E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" y="1976437"/>
            <a:ext cx="5743575" cy="981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63C2F4-89C5-2649-0674-9315643DC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7" y="3024187"/>
            <a:ext cx="6619875" cy="981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918487-4790-CF1E-9B36-E25DD9A54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25" y="4152900"/>
            <a:ext cx="5734050" cy="971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F04A08-7F06-FA9D-3E3C-887576B33A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86375"/>
            <a:ext cx="6657975" cy="990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2046A9-3C2C-031C-2460-ED8C9D0D204A}"/>
              </a:ext>
            </a:extLst>
          </p:cNvPr>
          <p:cNvSpPr txBox="1"/>
          <p:nvPr/>
        </p:nvSpPr>
        <p:spPr>
          <a:xfrm>
            <a:off x="6305550" y="1895475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967 000 000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967 000 000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62BE81-6A6B-6B72-C1F8-12964CFD5CA0}"/>
              </a:ext>
            </a:extLst>
          </p:cNvPr>
          <p:cNvSpPr txBox="1"/>
          <p:nvPr/>
        </p:nvSpPr>
        <p:spPr>
          <a:xfrm>
            <a:off x="6638925" y="3105150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444 000 000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444 000 000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F81B22-CAD0-F987-1D87-EA91DB33139E}"/>
              </a:ext>
            </a:extLst>
          </p:cNvPr>
          <p:cNvSpPr txBox="1"/>
          <p:nvPr/>
        </p:nvSpPr>
        <p:spPr>
          <a:xfrm>
            <a:off x="6305549" y="4114800"/>
            <a:ext cx="604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1 000 000 000.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1 000 000 000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FC50D8-1039-EDBE-F90E-D82551977691}"/>
              </a:ext>
            </a:extLst>
          </p:cNvPr>
          <p:cNvSpPr txBox="1"/>
          <p:nvPr/>
        </p:nvSpPr>
        <p:spPr>
          <a:xfrm>
            <a:off x="6705599" y="5400675"/>
            <a:ext cx="604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27 500 000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27 500 000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42" grpId="0" build="p"/>
      <p:bldP spid="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3012979" y="43789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1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0069 L 0.05547 -0.00069 C 0.0612 -0.00717 0.06654 -0.01505 0.07266 -0.02014 C 0.09206 -0.03727 0.08946 -0.0331 0.10391 -0.03819 C 0.1086 -0.04005 0.11316 -0.04259 0.11797 -0.04375 C 0.12305 -0.04537 0.12839 -0.0456 0.1336 -0.04653 C 0.15053 -0.0456 0.16745 -0.04676 0.18438 -0.04375 C 0.19389 -0.04213 0.1948 -0.03565 0.20157 -0.02847 C 0.20886 -0.02083 0.21472 -0.01805 0.22344 -0.01319 C 0.23477 -0.00717 0.23152 -0.00764 0.23907 -0.00764 " pathEditMode="relative" ptsTypes="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209550" y="257175"/>
            <a:ext cx="11877675" cy="6391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CF7B02-3A07-E6F1-F259-A89FAB004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400050"/>
            <a:ext cx="2152650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58DA78-58FA-5FB1-85A2-5665B94E4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1647825"/>
            <a:ext cx="11125200" cy="1485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42C08C-BB5B-F326-B8E8-CE87F4EA9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3858988"/>
            <a:ext cx="11658600" cy="1274797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AD0A9F60-6753-CDCB-4A8C-3E52AF6DD671}"/>
              </a:ext>
            </a:extLst>
          </p:cNvPr>
          <p:cNvSpPr/>
          <p:nvPr/>
        </p:nvSpPr>
        <p:spPr>
          <a:xfrm rot="16200000">
            <a:off x="2114552" y="1628775"/>
            <a:ext cx="400051" cy="2533650"/>
          </a:xfrm>
          <a:prstGeom prst="leftBrace">
            <a:avLst>
              <a:gd name="adj1" fmla="val 3419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9B908C-03B8-2215-AA15-712E0E501D26}"/>
              </a:ext>
            </a:extLst>
          </p:cNvPr>
          <p:cNvSpPr txBox="1"/>
          <p:nvPr/>
        </p:nvSpPr>
        <p:spPr>
          <a:xfrm>
            <a:off x="1381125" y="3171825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+ 1 000 000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C937A30-5513-4ABC-C833-29C7B17A0D04}"/>
              </a:ext>
            </a:extLst>
          </p:cNvPr>
          <p:cNvSpPr/>
          <p:nvPr/>
        </p:nvSpPr>
        <p:spPr>
          <a:xfrm>
            <a:off x="4162425" y="2209799"/>
            <a:ext cx="1181100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8 000 000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5215BF-7403-334F-74F4-15A5E6DDE7E1}"/>
              </a:ext>
            </a:extLst>
          </p:cNvPr>
          <p:cNvSpPr/>
          <p:nvPr/>
        </p:nvSpPr>
        <p:spPr>
          <a:xfrm>
            <a:off x="5591175" y="2219324"/>
            <a:ext cx="1181100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9 000 000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A4F45EB-D1B4-18D6-2597-44289D903AC8}"/>
              </a:ext>
            </a:extLst>
          </p:cNvPr>
          <p:cNvSpPr/>
          <p:nvPr/>
        </p:nvSpPr>
        <p:spPr>
          <a:xfrm>
            <a:off x="6981825" y="2247899"/>
            <a:ext cx="1352550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10 000 000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2400D75-BCBC-6CC8-38A0-16983E3BE426}"/>
              </a:ext>
            </a:extLst>
          </p:cNvPr>
          <p:cNvSpPr/>
          <p:nvPr/>
        </p:nvSpPr>
        <p:spPr>
          <a:xfrm>
            <a:off x="8439150" y="2247899"/>
            <a:ext cx="1343025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11 000 000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4130C28-41D4-7304-21D0-243D63F781F3}"/>
              </a:ext>
            </a:extLst>
          </p:cNvPr>
          <p:cNvSpPr/>
          <p:nvPr/>
        </p:nvSpPr>
        <p:spPr>
          <a:xfrm rot="16200000">
            <a:off x="3743327" y="3743325"/>
            <a:ext cx="400051" cy="2533650"/>
          </a:xfrm>
          <a:prstGeom prst="leftBrace">
            <a:avLst>
              <a:gd name="adj1" fmla="val 3419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F398DC-1D50-8CC4-7787-B93AAF44AA9B}"/>
              </a:ext>
            </a:extLst>
          </p:cNvPr>
          <p:cNvSpPr txBox="1"/>
          <p:nvPr/>
        </p:nvSpPr>
        <p:spPr>
          <a:xfrm>
            <a:off x="3162301" y="527685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+ 10 </a:t>
            </a:r>
            <a:r>
              <a:rPr lang="en-US" sz="3600" dirty="0">
                <a:solidFill>
                  <a:srgbClr val="FF0000"/>
                </a:solidFill>
              </a:rPr>
              <a:t>000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B5BD147-CE6D-D65C-C7D3-36048DBA801C}"/>
              </a:ext>
            </a:extLst>
          </p:cNvPr>
          <p:cNvSpPr/>
          <p:nvPr/>
        </p:nvSpPr>
        <p:spPr>
          <a:xfrm>
            <a:off x="1809750" y="4219574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6 640000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0F8C992-1687-3D39-7E7B-6E5197E4A437}"/>
              </a:ext>
            </a:extLst>
          </p:cNvPr>
          <p:cNvSpPr/>
          <p:nvPr/>
        </p:nvSpPr>
        <p:spPr>
          <a:xfrm>
            <a:off x="5381625" y="4333874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6 670000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1486820-2519-FF2C-6E2C-A10F8321818A}"/>
              </a:ext>
            </a:extLst>
          </p:cNvPr>
          <p:cNvSpPr/>
          <p:nvPr/>
        </p:nvSpPr>
        <p:spPr>
          <a:xfrm>
            <a:off x="6438900" y="4324349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6 680000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272E599-3585-BCAF-D865-1F8E82095F0A}"/>
              </a:ext>
            </a:extLst>
          </p:cNvPr>
          <p:cNvSpPr/>
          <p:nvPr/>
        </p:nvSpPr>
        <p:spPr>
          <a:xfrm>
            <a:off x="8724900" y="4324349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6 700000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11A3B0A-65B3-9E99-108B-06CA6A3A7AA7}"/>
              </a:ext>
            </a:extLst>
          </p:cNvPr>
          <p:cNvSpPr/>
          <p:nvPr/>
        </p:nvSpPr>
        <p:spPr>
          <a:xfrm>
            <a:off x="9867900" y="4324349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6 710000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EC48AB-E87B-F410-BBF0-EA97774282F1}"/>
              </a:ext>
            </a:extLst>
          </p:cNvPr>
          <p:cNvSpPr/>
          <p:nvPr/>
        </p:nvSpPr>
        <p:spPr>
          <a:xfrm>
            <a:off x="11010900" y="4333874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6 720000</a:t>
            </a:r>
          </a:p>
        </p:txBody>
      </p:sp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5870480" y="-318161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1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0.0132 L 0.09362 0.0132 C 0.09883 0.01991 0.10378 0.02801 0.10924 0.0338 C 0.11055 0.03519 0.11198 0.03635 0.11315 0.03797 C 0.11615 0.0419 0.11823 0.04931 0.1194 0.05463 C 0.12109 0.06204 0.12201 0.06945 0.12331 0.07686 C 0.12396 0.09028 0.12513 0.11713 0.12487 0.12824 C 0.12435 0.17361 0.12383 0.21922 0.12174 0.26436 C 0.12148 0.27084 0.11966 0.27686 0.11784 0.28241 C 0.11602 0.28843 0.11341 0.29398 0.11081 0.29908 C 0.10977 0.30139 0.10833 0.30301 0.1069 0.30463 C 0.0974 0.31505 0.08763 0.325 0.07799 0.33519 C 0.07344 0.34005 0.05755 0.35718 0.05534 0.3588 C 0.05221 0.36111 0.04922 0.36366 0.04596 0.36574 C 0.03984 0.36991 0.04232 0.3669 0.03581 0.37269 C 0.03346 0.37477 0.03125 0.37778 0.02878 0.37963 C 0.02526 0.38241 0.02161 0.38449 0.01784 0.38658 C 0.01693 0.38727 0.01589 0.38773 0.01471 0.38797 C 0.01354 0.3882 0.01211 0.38797 0.01094 0.3879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481013"/>
            <a:ext cx="9942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thuộc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lớp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3 720 598, 72 564 000, 897 560 212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D1FDE3-3ABA-37F4-B372-AF145281AF35}"/>
              </a:ext>
            </a:extLst>
          </p:cNvPr>
          <p:cNvSpPr/>
          <p:nvPr/>
        </p:nvSpPr>
        <p:spPr>
          <a:xfrm>
            <a:off x="866775" y="81915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873C3A-33B9-72E7-B7B4-E112275F3206}"/>
              </a:ext>
            </a:extLst>
          </p:cNvPr>
          <p:cNvSpPr/>
          <p:nvPr/>
        </p:nvSpPr>
        <p:spPr>
          <a:xfrm>
            <a:off x="2190750" y="3657600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3 720 598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BDB9C2-3AF5-B726-0871-E95C135BDC53}"/>
              </a:ext>
            </a:extLst>
          </p:cNvPr>
          <p:cNvSpPr/>
          <p:nvPr/>
        </p:nvSpPr>
        <p:spPr>
          <a:xfrm>
            <a:off x="4943474" y="3619500"/>
            <a:ext cx="267652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72 564 000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53D9AF4-DEEB-D42F-6288-684AFCABCC13}"/>
              </a:ext>
            </a:extLst>
          </p:cNvPr>
          <p:cNvSpPr/>
          <p:nvPr/>
        </p:nvSpPr>
        <p:spPr>
          <a:xfrm>
            <a:off x="7934324" y="3676650"/>
            <a:ext cx="2800351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897 560 212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AB4FB6-BEA2-9F75-6977-0B3331031A1D}"/>
              </a:ext>
            </a:extLst>
          </p:cNvPr>
          <p:cNvCxnSpPr/>
          <p:nvPr/>
        </p:nvCxnSpPr>
        <p:spPr>
          <a:xfrm>
            <a:off x="2781300" y="42291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3FBEF7-AEE6-B5BF-F6B8-E8BB05207B41}"/>
              </a:ext>
            </a:extLst>
          </p:cNvPr>
          <p:cNvCxnSpPr/>
          <p:nvPr/>
        </p:nvCxnSpPr>
        <p:spPr>
          <a:xfrm>
            <a:off x="5210175" y="42291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4A1CAE-409F-8C26-AF78-99DC2793DEA8}"/>
              </a:ext>
            </a:extLst>
          </p:cNvPr>
          <p:cNvCxnSpPr/>
          <p:nvPr/>
        </p:nvCxnSpPr>
        <p:spPr>
          <a:xfrm>
            <a:off x="8620125" y="424815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C3FA41-F08F-950C-8EBF-B2346DB188F5}"/>
              </a:ext>
            </a:extLst>
          </p:cNvPr>
          <p:cNvCxnSpPr>
            <a:cxnSpLocks/>
          </p:cNvCxnSpPr>
          <p:nvPr/>
        </p:nvCxnSpPr>
        <p:spPr>
          <a:xfrm>
            <a:off x="2943225" y="4305300"/>
            <a:ext cx="371475" cy="333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DCD89CA-67B3-6A4A-36AB-0DBFC9C53036}"/>
              </a:ext>
            </a:extLst>
          </p:cNvPr>
          <p:cNvSpPr/>
          <p:nvPr/>
        </p:nvSpPr>
        <p:spPr>
          <a:xfrm>
            <a:off x="1952624" y="4648200"/>
            <a:ext cx="2047875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F19BDE-AE8E-5DBF-DAFC-31FF40E718E0}"/>
              </a:ext>
            </a:extLst>
          </p:cNvPr>
          <p:cNvCxnSpPr>
            <a:cxnSpLocks/>
          </p:cNvCxnSpPr>
          <p:nvPr/>
        </p:nvCxnSpPr>
        <p:spPr>
          <a:xfrm flipH="1">
            <a:off x="3009900" y="3162300"/>
            <a:ext cx="180975" cy="6572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26C342F-5CD5-DAFD-283D-89B9316A6A70}"/>
              </a:ext>
            </a:extLst>
          </p:cNvPr>
          <p:cNvSpPr/>
          <p:nvPr/>
        </p:nvSpPr>
        <p:spPr>
          <a:xfrm>
            <a:off x="2305050" y="24955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F77046-E51C-E110-5D3B-1BA56498D5C0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5381625" y="4286250"/>
            <a:ext cx="476250" cy="5524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6660A5-4907-DFDB-FAB7-61A1CD79A3F6}"/>
              </a:ext>
            </a:extLst>
          </p:cNvPr>
          <p:cNvSpPr/>
          <p:nvPr/>
        </p:nvSpPr>
        <p:spPr>
          <a:xfrm>
            <a:off x="4800600" y="4838700"/>
            <a:ext cx="211455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E632FC-50E9-C446-BB52-D974EAD12654}"/>
              </a:ext>
            </a:extLst>
          </p:cNvPr>
          <p:cNvCxnSpPr>
            <a:cxnSpLocks/>
          </p:cNvCxnSpPr>
          <p:nvPr/>
        </p:nvCxnSpPr>
        <p:spPr>
          <a:xfrm flipH="1">
            <a:off x="5429250" y="3105150"/>
            <a:ext cx="495300" cy="695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84870D3-1697-192C-DE8A-9F7826948B77}"/>
              </a:ext>
            </a:extLst>
          </p:cNvPr>
          <p:cNvSpPr/>
          <p:nvPr/>
        </p:nvSpPr>
        <p:spPr>
          <a:xfrm>
            <a:off x="5038725" y="24098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526D52-2D42-7FAF-7091-E0779CCB4448}"/>
              </a:ext>
            </a:extLst>
          </p:cNvPr>
          <p:cNvCxnSpPr>
            <a:cxnSpLocks/>
          </p:cNvCxnSpPr>
          <p:nvPr/>
        </p:nvCxnSpPr>
        <p:spPr>
          <a:xfrm>
            <a:off x="8743950" y="4381500"/>
            <a:ext cx="352425" cy="46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22BD9C-F413-F8A2-7EFB-316645C9CC91}"/>
              </a:ext>
            </a:extLst>
          </p:cNvPr>
          <p:cNvSpPr/>
          <p:nvPr/>
        </p:nvSpPr>
        <p:spPr>
          <a:xfrm>
            <a:off x="8258175" y="4829175"/>
            <a:ext cx="1790700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02364D-AC35-FE61-736A-D9B36A08EEDE}"/>
              </a:ext>
            </a:extLst>
          </p:cNvPr>
          <p:cNvCxnSpPr>
            <a:cxnSpLocks/>
          </p:cNvCxnSpPr>
          <p:nvPr/>
        </p:nvCxnSpPr>
        <p:spPr>
          <a:xfrm flipH="1">
            <a:off x="8772525" y="3257550"/>
            <a:ext cx="514350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8A0914D-0D33-5598-BA67-472BF3A36B5B}"/>
              </a:ext>
            </a:extLst>
          </p:cNvPr>
          <p:cNvSpPr/>
          <p:nvPr/>
        </p:nvSpPr>
        <p:spPr>
          <a:xfrm>
            <a:off x="8248650" y="258127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481013"/>
            <a:ext cx="9942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tổng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D1FDE3-3ABA-37F4-B372-AF145281AF35}"/>
              </a:ext>
            </a:extLst>
          </p:cNvPr>
          <p:cNvSpPr/>
          <p:nvPr/>
        </p:nvSpPr>
        <p:spPr>
          <a:xfrm>
            <a:off x="942975" y="504825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BA0DE6-4C34-BEC9-3860-B7CC9E725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1258707"/>
            <a:ext cx="10801350" cy="67458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DF290F-7215-C23A-3529-B97904F03688}"/>
              </a:ext>
            </a:extLst>
          </p:cNvPr>
          <p:cNvSpPr/>
          <p:nvPr/>
        </p:nvSpPr>
        <p:spPr>
          <a:xfrm>
            <a:off x="781050" y="2095500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8 151 821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01A285-C0F6-B4C6-061F-02CC1C1B37AF}"/>
              </a:ext>
            </a:extLst>
          </p:cNvPr>
          <p:cNvSpPr/>
          <p:nvPr/>
        </p:nvSpPr>
        <p:spPr>
          <a:xfrm>
            <a:off x="781050" y="317182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2 669 000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99882C2-15FF-CD1D-B193-92B80A5477A0}"/>
              </a:ext>
            </a:extLst>
          </p:cNvPr>
          <p:cNvSpPr/>
          <p:nvPr/>
        </p:nvSpPr>
        <p:spPr>
          <a:xfrm>
            <a:off x="762000" y="416242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6 348 800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66CDE86-EE9A-A9E1-4B01-AFC8C7E614D4}"/>
              </a:ext>
            </a:extLst>
          </p:cNvPr>
          <p:cNvSpPr/>
          <p:nvPr/>
        </p:nvSpPr>
        <p:spPr>
          <a:xfrm>
            <a:off x="733425" y="511492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6 507 023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CBF098-385F-19E3-2A8F-FF13626A3348}"/>
              </a:ext>
            </a:extLst>
          </p:cNvPr>
          <p:cNvSpPr txBox="1"/>
          <p:nvPr/>
        </p:nvSpPr>
        <p:spPr>
          <a:xfrm>
            <a:off x="3228975" y="2181225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= 8 000 000 + 100 000 + 50 000 + 1 000 + 800 + 20 + 1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012486-4512-885C-78C8-A9886272CF56}"/>
              </a:ext>
            </a:extLst>
          </p:cNvPr>
          <p:cNvSpPr txBox="1"/>
          <p:nvPr/>
        </p:nvSpPr>
        <p:spPr>
          <a:xfrm>
            <a:off x="3305175" y="3219450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2 000 000 + 600 000 + 60 000 + 9 000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D3BE97-A173-0743-EA5B-3C0EB7C63C6B}"/>
              </a:ext>
            </a:extLst>
          </p:cNvPr>
          <p:cNvSpPr txBox="1"/>
          <p:nvPr/>
        </p:nvSpPr>
        <p:spPr>
          <a:xfrm>
            <a:off x="3314700" y="4324350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6 000 000 + 300 000 + 40 000 + 8 000 + 800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47924D-C9F2-3B3B-62B4-EA63B3968696}"/>
              </a:ext>
            </a:extLst>
          </p:cNvPr>
          <p:cNvSpPr txBox="1"/>
          <p:nvPr/>
        </p:nvSpPr>
        <p:spPr>
          <a:xfrm>
            <a:off x="3362325" y="5238750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6 000 000 + 500 000 + 7 000 + 20 + 3</a:t>
            </a:r>
          </a:p>
        </p:txBody>
      </p:sp>
    </p:spTree>
    <p:extLst>
      <p:ext uri="{BB962C8B-B14F-4D97-AF65-F5344CB8AC3E}">
        <p14:creationId xmlns:p14="http://schemas.microsoft.com/office/powerpoint/2010/main" val="8977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87458" y="1730374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rPr>
              <a:t>KHỞI ĐỘNG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17号-萌趣果冻体" panose="02000000000000000000" pitchFamily="2" charset="-122"/>
              <a:cs typeface="Calibri" panose="020F0502020204030204" pitchFamily="34" charset="0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3531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481013"/>
            <a:ext cx="9942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Sử dụng đơn vị là triệu viết lại mỗi số sau (theo mẫu):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D1FDE3-3ABA-37F4-B372-AF145281AF35}"/>
              </a:ext>
            </a:extLst>
          </p:cNvPr>
          <p:cNvSpPr/>
          <p:nvPr/>
        </p:nvSpPr>
        <p:spPr>
          <a:xfrm>
            <a:off x="942975" y="504825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44250-5871-2055-FA76-18A738713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0" y="1690687"/>
            <a:ext cx="6343650" cy="7524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FC4DEB-1534-8FF3-826D-A28EA22532CA}"/>
              </a:ext>
            </a:extLst>
          </p:cNvPr>
          <p:cNvSpPr/>
          <p:nvPr/>
        </p:nvSpPr>
        <p:spPr>
          <a:xfrm>
            <a:off x="2476500" y="2705100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2 000 000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7C075F-03E0-C1D0-8799-1E2054E9080D}"/>
              </a:ext>
            </a:extLst>
          </p:cNvPr>
          <p:cNvSpPr/>
          <p:nvPr/>
        </p:nvSpPr>
        <p:spPr>
          <a:xfrm>
            <a:off x="2476499" y="3781425"/>
            <a:ext cx="292417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380 000 000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622307-7713-4475-54B8-DEB47EB85C79}"/>
              </a:ext>
            </a:extLst>
          </p:cNvPr>
          <p:cNvSpPr/>
          <p:nvPr/>
        </p:nvSpPr>
        <p:spPr>
          <a:xfrm>
            <a:off x="2457450" y="4772025"/>
            <a:ext cx="295275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456 000 000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0AB1CD-BB6A-1B2A-9CC8-E5E6285D5233}"/>
              </a:ext>
            </a:extLst>
          </p:cNvPr>
          <p:cNvSpPr txBox="1"/>
          <p:nvPr/>
        </p:nvSpPr>
        <p:spPr>
          <a:xfrm>
            <a:off x="5067300" y="2724150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FDF1FA-122E-1FC1-C8DB-60F4BA52E18B}"/>
              </a:ext>
            </a:extLst>
          </p:cNvPr>
          <p:cNvSpPr txBox="1"/>
          <p:nvPr/>
        </p:nvSpPr>
        <p:spPr>
          <a:xfrm>
            <a:off x="5514975" y="3771900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380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383BF06-505E-2F5E-B1AE-0F51F704E4BB}"/>
              </a:ext>
            </a:extLst>
          </p:cNvPr>
          <p:cNvSpPr/>
          <p:nvPr/>
        </p:nvSpPr>
        <p:spPr>
          <a:xfrm>
            <a:off x="2457450" y="5695950"/>
            <a:ext cx="295275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71 000 000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314BFE-07F5-8372-D378-CC150A93B884}"/>
              </a:ext>
            </a:extLst>
          </p:cNvPr>
          <p:cNvSpPr txBox="1"/>
          <p:nvPr/>
        </p:nvSpPr>
        <p:spPr>
          <a:xfrm>
            <a:off x="5638800" y="4791075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456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E9F6E8-C713-FDE3-3E99-BC94D8DA9D29}"/>
              </a:ext>
            </a:extLst>
          </p:cNvPr>
          <p:cNvSpPr txBox="1"/>
          <p:nvPr/>
        </p:nvSpPr>
        <p:spPr>
          <a:xfrm>
            <a:off x="5581650" y="5724525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71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946679" y="3657600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769FA69-E1BC-ED7E-111B-34DCDA0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 flipH="1">
            <a:off x="6377451" y="2074303"/>
            <a:ext cx="1843968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5 0.04907 L -0.05495 0.04907 C -0.07774 0.04838 -0.09909 0.04629 -0.12136 0.04907 C -0.12539 0.04953 -0.12917 0.05092 -0.13307 0.05185 C -0.13698 0.05463 -0.14115 0.05671 -0.14479 0.06018 C -0.15417 0.06828 -0.15716 0.07453 -0.16511 0.08657 C -0.16784 0.09861 -0.17018 0.1081 -0.17214 0.12129 C -0.17292 0.12615 -0.17318 0.13148 -0.1737 0.13657 C -0.17136 0.16203 -0.17136 0.18842 -0.16667 0.21296 C -0.16068 0.24444 -0.15235 0.25115 -0.14245 0.27268 C -0.13946 0.27916 -0.13698 0.2868 -0.13386 0.29351 C -0.12813 0.30601 -0.12084 0.31851 -0.11354 0.32824 C -0.11016 0.33287 -0.10664 0.33773 -0.10261 0.34074 C -0.09688 0.34467 -0.09076 0.34676 -0.08464 0.34907 C -0.07136 0.3537 -0.05326 0.35717 -0.03932 0.36018 L 0.0388 0.3574 " pathEditMode="relative" ptsTypes="AAAAAAAAAAAA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76238"/>
            <a:ext cx="9023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 thông tin sau và nói cho bạn nghe các số em đọc được: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413953-E1EB-3599-C39D-D9D3C3918BA8}"/>
              </a:ext>
            </a:extLst>
          </p:cNvPr>
          <p:cNvSpPr/>
          <p:nvPr/>
        </p:nvSpPr>
        <p:spPr>
          <a:xfrm>
            <a:off x="1028700" y="40005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25AE7-79CA-BFC6-E910-75A4F4FA3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1916272"/>
            <a:ext cx="10401300" cy="335549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8FB98F-4E99-3829-CE4D-D9D78310BADA}"/>
              </a:ext>
            </a:extLst>
          </p:cNvPr>
          <p:cNvCxnSpPr/>
          <p:nvPr/>
        </p:nvCxnSpPr>
        <p:spPr>
          <a:xfrm>
            <a:off x="5095875" y="4343400"/>
            <a:ext cx="542925" cy="0"/>
          </a:xfrm>
          <a:prstGeom prst="line">
            <a:avLst/>
          </a:prstGeom>
          <a:ln w="76200">
            <a:solidFill>
              <a:srgbClr val="D71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FC01C5-E751-99DB-8B78-6EB4F9D111B1}"/>
              </a:ext>
            </a:extLst>
          </p:cNvPr>
          <p:cNvCxnSpPr>
            <a:cxnSpLocks/>
          </p:cNvCxnSpPr>
          <p:nvPr/>
        </p:nvCxnSpPr>
        <p:spPr>
          <a:xfrm>
            <a:off x="3571875" y="4705350"/>
            <a:ext cx="876300" cy="0"/>
          </a:xfrm>
          <a:prstGeom prst="line">
            <a:avLst/>
          </a:prstGeom>
          <a:ln w="76200">
            <a:solidFill>
              <a:srgbClr val="D71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E23175-33EE-AC39-D94A-3AA554D76DC9}"/>
              </a:ext>
            </a:extLst>
          </p:cNvPr>
          <p:cNvCxnSpPr>
            <a:cxnSpLocks/>
          </p:cNvCxnSpPr>
          <p:nvPr/>
        </p:nvCxnSpPr>
        <p:spPr>
          <a:xfrm>
            <a:off x="7581900" y="4305300"/>
            <a:ext cx="876300" cy="0"/>
          </a:xfrm>
          <a:prstGeom prst="line">
            <a:avLst/>
          </a:prstGeom>
          <a:ln w="76200">
            <a:solidFill>
              <a:srgbClr val="D71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640ECD-1A5F-33E8-CBE8-E6949DDBA018}"/>
              </a:ext>
            </a:extLst>
          </p:cNvPr>
          <p:cNvGrpSpPr/>
          <p:nvPr/>
        </p:nvGrpSpPr>
        <p:grpSpPr>
          <a:xfrm>
            <a:off x="5613179" y="4181475"/>
            <a:ext cx="3275455" cy="3281379"/>
            <a:chOff x="4489229" y="2295525"/>
            <a:chExt cx="3275455" cy="32813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02BF8C-7FA1-DA51-8E17-4456305FE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EB2A8E-7261-FCC0-5177-24CA61A27D3F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2191D-8703-CC65-1037-089C0BE8A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53994" y="482254"/>
            <a:ext cx="9242337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7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>
            <a:extLst>
              <a:ext uri="{FF2B5EF4-FFF2-40B4-BE49-F238E27FC236}">
                <a16:creationId xmlns:a16="http://schemas.microsoft.com/office/drawing/2014/main" id="{3239F5E4-9719-4C2F-B4C1-D216FB926A57}"/>
              </a:ext>
            </a:extLst>
          </p:cNvPr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48245A4-CD38-48C7-BC56-FEED4F54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3BC205-CC1A-9424-9FB5-B87D5B824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267" y="379525"/>
            <a:ext cx="919356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Tạm biệt !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Soup of Justice" pitchFamily="2" charset="0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CFAAE-F7CD-E509-FD21-F3049F941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52442" y="-174971"/>
            <a:ext cx="924843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4"/>
            <a:ext cx="8495013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0502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alt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6 803 877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9BA1E64-D6A1-1C3C-EE17-2F6952759D05}"/>
              </a:ext>
            </a:extLst>
          </p:cNvPr>
          <p:cNvSpPr/>
          <p:nvPr/>
        </p:nvSpPr>
        <p:spPr>
          <a:xfrm>
            <a:off x="342900" y="2809875"/>
            <a:ext cx="7277100" cy="2514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tám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tám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mươi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882992B-5239-236B-E56F-F85E14339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643AAEB1-E495-148B-BF42-6CBBDFED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8E46D5-6F7D-8A90-BA39-DA556431F0A3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 3 số trong dãy sau và nêu quy luật của dãy số đó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23F32B8-B773-F849-1A3E-BA24EFC7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92503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số: Hai trăm triệu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</a:t>
            </a:r>
            <a:r>
              <a:rPr lang="vi-VN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trăm hai mươi nghìn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sáu</a:t>
            </a:r>
            <a:r>
              <a:rPr lang="vi-VN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trăm bốn mươi lăm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022278B-A4A3-0CC1-8F28-D081708707A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200 820 645 </a:t>
            </a: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753C244B-47A4-CDB1-7991-E951D93FB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86EDDA65-3991-FCFC-213C-C2B3A1A5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186B37-9A20-B1AD-5B27-A99CB9852884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 3 số trong dãy sau và nêu quy luật của dãy số đó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61EE57E-E95E-8C90-D091-9DDBED39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8" y="74929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9 654 775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329C135-AE2E-97B6-8594-07586F36E9B0}"/>
              </a:ext>
            </a:extLst>
          </p:cNvPr>
          <p:cNvSpPr/>
          <p:nvPr/>
        </p:nvSpPr>
        <p:spPr>
          <a:xfrm>
            <a:off x="1085851" y="2809875"/>
            <a:ext cx="6924674" cy="2171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9 654 775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 9 000 000 + 600 000 + 50 000 + 4 000 + 700 + 70 + 5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0FEB11-126A-0E8B-AC84-DCA342F91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283" y="748987"/>
            <a:ext cx="9248434" cy="1359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58A8E-EE85-91D7-31AB-68063D077A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7807" y="2538907"/>
            <a:ext cx="8541236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154112" y="236306"/>
            <a:ext cx="11794733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29CE6-C983-AD4B-1AEE-C7B4ADD3F6AD}"/>
              </a:ext>
            </a:extLst>
          </p:cNvPr>
          <p:cNvSpPr txBox="1"/>
          <p:nvPr/>
        </p:nvSpPr>
        <p:spPr>
          <a:xfrm>
            <a:off x="367934" y="1820198"/>
            <a:ext cx="109001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 về đọc, viết các số có nhiều chữ số (đến lớp triệu)</a:t>
            </a:r>
          </a:p>
          <a:p>
            <a:pPr marL="9144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biết giá trị theo vị trí của mỗi chữ số trong số đã cho</a:t>
            </a:r>
            <a:r>
              <a:rPr lang="en-US" sz="3600" b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C529B7BB-A202-C3E6-5204-63BFFD29E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25" y="95579"/>
            <a:ext cx="5969482" cy="1052587"/>
          </a:xfrm>
          <a:prstGeom prst="rect">
            <a:avLst/>
          </a:prstGeom>
        </p:spPr>
      </p:pic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6CDA8428-8CB0-468D-9960-959E246BD3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78" y="0"/>
            <a:ext cx="1093341" cy="1279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145495-E32C-9987-0621-23C755563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121" y="90681"/>
            <a:ext cx="1205005" cy="1205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12A82F-3424-4E8E-1C22-3481D26C2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195" y="247508"/>
            <a:ext cx="487722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32FD90-CF31-B33A-E83B-50FAE6C55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2119" y="216741"/>
            <a:ext cx="9242337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9" name="Slide moi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728</Words>
  <Application>Microsoft Macintosh PowerPoint</Application>
  <PresentationFormat>Widescreen</PresentationFormat>
  <Paragraphs>107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SimSun</vt:lpstr>
      <vt:lpstr>Arial</vt:lpstr>
      <vt:lpstr>Calibri</vt:lpstr>
      <vt:lpstr>Calibri Light</vt:lpstr>
      <vt:lpstr>Cambria</vt:lpstr>
      <vt:lpstr>iCiel Soup of Justice</vt:lpstr>
      <vt:lpstr>Kavoon</vt:lpstr>
      <vt:lpstr>Tahoma</vt:lpstr>
      <vt:lpstr>Times New Roman</vt:lpstr>
      <vt:lpstr>UVF TypoSlabserif</vt:lpstr>
      <vt:lpstr>1_Office Theme</vt:lpstr>
      <vt:lpstr>0178 Mateo · 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Vũ Thị Huyên (420000693)</cp:lastModifiedBy>
  <cp:revision>28</cp:revision>
  <dcterms:created xsi:type="dcterms:W3CDTF">2023-08-24T02:29:15Z</dcterms:created>
  <dcterms:modified xsi:type="dcterms:W3CDTF">2023-09-19T03:13:23Z</dcterms:modified>
</cp:coreProperties>
</file>