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1" r:id="rId5"/>
    <p:sldMasterId id="2147483718" r:id="rId6"/>
  </p:sldMasterIdLst>
  <p:notesMasterIdLst>
    <p:notesMasterId r:id="rId26"/>
  </p:notesMasterIdLst>
  <p:sldIdLst>
    <p:sldId id="293" r:id="rId7"/>
    <p:sldId id="327" r:id="rId8"/>
    <p:sldId id="260" r:id="rId9"/>
    <p:sldId id="748" r:id="rId10"/>
    <p:sldId id="328" r:id="rId11"/>
    <p:sldId id="316" r:id="rId12"/>
    <p:sldId id="337" r:id="rId13"/>
    <p:sldId id="295" r:id="rId14"/>
    <p:sldId id="291" r:id="rId15"/>
    <p:sldId id="732" r:id="rId16"/>
    <p:sldId id="749" r:id="rId17"/>
    <p:sldId id="750" r:id="rId18"/>
    <p:sldId id="737" r:id="rId19"/>
    <p:sldId id="738" r:id="rId20"/>
    <p:sldId id="744" r:id="rId21"/>
    <p:sldId id="751" r:id="rId22"/>
    <p:sldId id="746" r:id="rId23"/>
    <p:sldId id="747" r:id="rId24"/>
    <p:sldId id="74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CDEFA-D98F-4A57-9B7C-4E56C6FBAA91}"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81F61-D3D5-48B8-B774-FF44F11D866B}" type="slidenum">
              <a:rPr lang="en-US" smtClean="0"/>
              <a:t>‹#›</a:t>
            </a:fld>
            <a:endParaRPr lang="en-US"/>
          </a:p>
        </p:txBody>
      </p:sp>
    </p:spTree>
    <p:extLst>
      <p:ext uri="{BB962C8B-B14F-4D97-AF65-F5344CB8AC3E}">
        <p14:creationId xmlns:p14="http://schemas.microsoft.com/office/powerpoint/2010/main" val="29608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0478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6946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6436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268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23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B7A81F61-D3D5-48B8-B774-FF44F11D866B}" type="slidenum">
              <a:rPr lang="en-US" smtClean="0"/>
              <a:t>18</a:t>
            </a:fld>
            <a:endParaRPr lang="en-US"/>
          </a:p>
        </p:txBody>
      </p:sp>
    </p:spTree>
    <p:extLst>
      <p:ext uri="{BB962C8B-B14F-4D97-AF65-F5344CB8AC3E}">
        <p14:creationId xmlns:p14="http://schemas.microsoft.com/office/powerpoint/2010/main" val="2549319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420811041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6678817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929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8695058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117490459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8/24/2023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1551184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8/24/2023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38995932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8/24/2023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324197203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8/24/2023</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351562240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8/24/2023</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338667816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8/24/2023</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17775407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89077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8/24/2023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119788901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8/24/2023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186014342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8/24/2023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6252249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8/24/2023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68699512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7917205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11327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230051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08076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34967216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57641619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7855000"/>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1053577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818976775"/>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46659329"/>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76927827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72722562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93981066"/>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284246437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257572"/>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1833658"/>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2563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692119"/>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59120573"/>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7444491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0335577"/>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36828433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4890893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74506104"/>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9112627"/>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42375100"/>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5" name="图片 11">
            <a:extLst>
              <a:ext uri="{FF2B5EF4-FFF2-40B4-BE49-F238E27FC236}">
                <a16:creationId xmlns:a16="http://schemas.microsoft.com/office/drawing/2014/main" id="{F8D25706-2844-4610-9B87-EBA858FB32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527941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图片 14">
            <a:extLst>
              <a:ext uri="{FF2B5EF4-FFF2-40B4-BE49-F238E27FC236}">
                <a16:creationId xmlns:a16="http://schemas.microsoft.com/office/drawing/2014/main" id="{D5D8C801-AC8F-4E62-828F-E7AC8731CE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3439351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00813783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47933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05725413"/>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87106562"/>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5039326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043916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mp; body">
  <p:cSld name="Title &amp; body">
    <p:spTree>
      <p:nvGrpSpPr>
        <p:cNvPr id="1" name="Shape 263"/>
        <p:cNvGrpSpPr/>
        <p:nvPr/>
      </p:nvGrpSpPr>
      <p:grpSpPr>
        <a:xfrm>
          <a:off x="0" y="0"/>
          <a:ext cx="0" cy="0"/>
          <a:chOff x="0" y="0"/>
          <a:chExt cx="0" cy="0"/>
        </a:xfrm>
      </p:grpSpPr>
      <p:sp>
        <p:nvSpPr>
          <p:cNvPr id="264" name="Google Shape;264;p6"/>
          <p:cNvSpPr txBox="1">
            <a:spLocks noGrp="1"/>
          </p:cNvSpPr>
          <p:nvPr>
            <p:ph type="body" idx="1"/>
          </p:nvPr>
        </p:nvSpPr>
        <p:spPr>
          <a:xfrm>
            <a:off x="1533650" y="1536642"/>
            <a:ext cx="89700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6"/>
          <p:cNvSpPr txBox="1">
            <a:spLocks noGrp="1"/>
          </p:cNvSpPr>
          <p:nvPr>
            <p:ph type="title"/>
          </p:nvPr>
        </p:nvSpPr>
        <p:spPr>
          <a:xfrm>
            <a:off x="1533650" y="593375"/>
            <a:ext cx="89700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67" name="Google Shape;267;p6"/>
          <p:cNvSpPr/>
          <p:nvPr/>
        </p:nvSpPr>
        <p:spPr>
          <a:xfrm>
            <a:off x="0" y="4083051"/>
            <a:ext cx="12201625" cy="2770846"/>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8" name="Google Shape;268;p6"/>
          <p:cNvSpPr/>
          <p:nvPr/>
        </p:nvSpPr>
        <p:spPr>
          <a:xfrm>
            <a:off x="0" y="4381179"/>
            <a:ext cx="12079609" cy="2480078"/>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9" name="Google Shape;269;p6"/>
          <p:cNvSpPr/>
          <p:nvPr/>
        </p:nvSpPr>
        <p:spPr>
          <a:xfrm rot="10800000" flipH="1">
            <a:off x="0" y="3699"/>
            <a:ext cx="6863414" cy="2266278"/>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0" name="Google Shape;270;p6"/>
          <p:cNvSpPr/>
          <p:nvPr/>
        </p:nvSpPr>
        <p:spPr>
          <a:xfrm rot="238541">
            <a:off x="11382529" y="308684"/>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71" name="Google Shape;271;p6"/>
          <p:cNvSpPr/>
          <p:nvPr/>
        </p:nvSpPr>
        <p:spPr>
          <a:xfrm rot="-2448634">
            <a:off x="10924358" y="844085"/>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pic>
        <p:nvPicPr>
          <p:cNvPr id="11" name="Picture 4" descr="Arctic Clipart Mountains - Vector Landscape - Png Download (#1164599) -  PikPng">
            <a:extLst>
              <a:ext uri="{FF2B5EF4-FFF2-40B4-BE49-F238E27FC236}">
                <a16:creationId xmlns:a16="http://schemas.microsoft.com/office/drawing/2014/main" id="{5B59F10C-D6B5-4158-A3D2-6CA675CEDEF1}"/>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406" b="96535" l="4762" r="96429">
                        <a14:foregroundMark x1="5119" y1="39109" x2="9881" y2="60891"/>
                        <a14:foregroundMark x1="44524" y1="90347" x2="76310" y2="89851"/>
                        <a14:foregroundMark x1="69529" y1="79740" x2="86190" y2="84406"/>
                        <a14:foregroundMark x1="60139" y1="77111" x2="60260" y2="77145"/>
                        <a14:foregroundMark x1="57024" y1="76238" x2="59483" y2="76927"/>
                        <a14:foregroundMark x1="4762" y1="87871" x2="20119" y2="94307"/>
                        <a14:foregroundMark x1="90693" y1="79012" x2="91667" y2="96782"/>
                        <a14:foregroundMark x1="89048" y1="49010" x2="90210" y2="70210"/>
                        <a14:foregroundMark x1="96332" y1="79027" x2="96310" y2="85396"/>
                        <a14:foregroundMark x1="96429" y1="51485" x2="96355" y2="72690"/>
                        <a14:foregroundMark x1="55476" y1="42327" x2="51667" y2="41584"/>
                        <a14:foregroundMark x1="7857" y1="14356" x2="8690" y2="34158"/>
                        <a14:foregroundMark x1="8690" y1="34158" x2="8690" y2="34158"/>
                        <a14:foregroundMark x1="16667" y1="20297" x2="33571" y2="22772"/>
                        <a14:foregroundMark x1="33929" y1="16337" x2="35119" y2="16337"/>
                        <a14:foregroundMark x1="53095" y1="14356" x2="53095" y2="14356"/>
                        <a14:foregroundMark x1="5238" y1="12129" x2="5238" y2="12129"/>
                        <a14:foregroundMark x1="14643" y1="15842" x2="14643" y2="15842"/>
                        <a14:foregroundMark x1="8690" y1="14109" x2="8690" y2="14109"/>
                        <a14:foregroundMark x1="16667" y1="9406" x2="16667" y2="9406"/>
                        <a14:foregroundMark x1="86786" y1="68317" x2="86752" y2="68718"/>
                        <a14:backgroundMark x1="67262" y1="73020" x2="79524" y2="73515"/>
                        <a14:backgroundMark x1="85952" y1="74752" x2="93810" y2="74505"/>
                        <a14:backgroundMark x1="82024" y1="75248" x2="87024" y2="72525"/>
                        <a14:backgroundMark x1="62857" y1="75990" x2="71071" y2="75248"/>
                        <a14:backgroundMark x1="62381" y1="73762" x2="62381" y2="73762"/>
                        <a14:backgroundMark x1="63571" y1="74010" x2="63571" y2="74010"/>
                        <a14:backgroundMark x1="63095" y1="73267" x2="63929" y2="73267"/>
                        <a14:backgroundMark x1="60238" y1="77228" x2="66548" y2="73515"/>
                        <a14:backgroundMark x1="66548" y1="73515" x2="78571" y2="72030"/>
                        <a14:backgroundMark x1="78571" y1="72030" x2="83690" y2="73020"/>
                        <a14:backgroundMark x1="95833" y1="75990" x2="97262" y2="75990"/>
                        <a14:backgroundMark x1="59405" y1="77228" x2="60238" y2="76733"/>
                        <a14:backgroundMark x1="95833" y1="74257" x2="96786" y2="74505"/>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28127" y="-893464"/>
            <a:ext cx="12848253" cy="810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620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rgbClr val="6FA8DC"/>
        </a:solidFill>
        <a:effectLst/>
      </p:bgPr>
    </p:bg>
    <p:spTree>
      <p:nvGrpSpPr>
        <p:cNvPr id="1" name="Shape 273"/>
        <p:cNvGrpSpPr/>
        <p:nvPr/>
      </p:nvGrpSpPr>
      <p:grpSpPr>
        <a:xfrm>
          <a:off x="0" y="0"/>
          <a:ext cx="0" cy="0"/>
          <a:chOff x="0" y="0"/>
          <a:chExt cx="0" cy="0"/>
        </a:xfrm>
      </p:grpSpPr>
      <p:sp>
        <p:nvSpPr>
          <p:cNvPr id="274" name="Google Shape;274;p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275" name="Google Shape;27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76" name="Google Shape;276;p7"/>
          <p:cNvSpPr/>
          <p:nvPr/>
        </p:nvSpPr>
        <p:spPr>
          <a:xfrm rot="-338559">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7" name="Google Shape;277;p7"/>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8" name="Google Shape;278;p7"/>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9" name="Google Shape;279;p7"/>
          <p:cNvSpPr/>
          <p:nvPr/>
        </p:nvSpPr>
        <p:spPr>
          <a:xfrm rot="-848969">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0" name="Google Shape;280;p7"/>
          <p:cNvSpPr/>
          <p:nvPr/>
        </p:nvSpPr>
        <p:spPr>
          <a:xfrm flipH="1">
            <a:off x="0" y="340127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1" name="Google Shape;281;p7"/>
          <p:cNvSpPr/>
          <p:nvPr/>
        </p:nvSpPr>
        <p:spPr>
          <a:xfrm flipH="1">
            <a:off x="-729354" y="3770731"/>
            <a:ext cx="12930978"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2" name="Google Shape;282;p7"/>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425833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963A0A4-76CB-C20A-C97C-515D6CE32B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96800" y="276225"/>
            <a:ext cx="1428750" cy="1428750"/>
          </a:xfrm>
          <a:prstGeom prst="rect">
            <a:avLst/>
          </a:prstGeom>
        </p:spPr>
      </p:pic>
    </p:spTree>
    <p:extLst>
      <p:ext uri="{BB962C8B-B14F-4D97-AF65-F5344CB8AC3E}">
        <p14:creationId xmlns:p14="http://schemas.microsoft.com/office/powerpoint/2010/main" val="41538003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488928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5047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8709688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1073290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50809780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81787521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jpg"/><Relationship Id="rId5" Type="http://schemas.openxmlformats.org/officeDocument/2006/relationships/slideLayout" Target="../slideLayouts/slideLayout52.xml"/><Relationship Id="rId10" Type="http://schemas.openxmlformats.org/officeDocument/2006/relationships/tags" Target="../tags/tag3.xml"/><Relationship Id="rId4" Type="http://schemas.openxmlformats.org/officeDocument/2006/relationships/slideLayout" Target="../slideLayouts/slideLayout51.xml"/><Relationship Id="rId9"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A3F9BAE-B3AB-F162-6AF2-4F2B73688F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3552" y="171450"/>
            <a:ext cx="1533526" cy="1533526"/>
          </a:xfrm>
          <a:prstGeom prst="rect">
            <a:avLst/>
          </a:prstGeom>
        </p:spPr>
      </p:pic>
    </p:spTree>
    <p:extLst>
      <p:ext uri="{BB962C8B-B14F-4D97-AF65-F5344CB8AC3E}">
        <p14:creationId xmlns:p14="http://schemas.microsoft.com/office/powerpoint/2010/main" val="2507513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2499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p:transition>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9852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136554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nk background with white leaves and black text&#10;&#10;Description automatically generated">
            <a:extLst>
              <a:ext uri="{FF2B5EF4-FFF2-40B4-BE49-F238E27FC236}">
                <a16:creationId xmlns:a16="http://schemas.microsoft.com/office/drawing/2014/main" id="{646760A2-134D-7F99-FBBF-F2E3B6DB689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379735" y="391139"/>
            <a:ext cx="1562100" cy="1562100"/>
          </a:xfrm>
          <a:prstGeom prst="rect">
            <a:avLst/>
          </a:prstGeom>
        </p:spPr>
      </p:pic>
    </p:spTree>
    <p:extLst>
      <p:ext uri="{BB962C8B-B14F-4D97-AF65-F5344CB8AC3E}">
        <p14:creationId xmlns:p14="http://schemas.microsoft.com/office/powerpoint/2010/main" val="406007505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transition spd="slow">
    <p:wip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23094384"/>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3.gif"/><Relationship Id="rId11" Type="http://schemas.microsoft.com/office/2007/relationships/hdphoto" Target="../media/hdphoto3.wdp"/><Relationship Id="rId5" Type="http://schemas.openxmlformats.org/officeDocument/2006/relationships/image" Target="../media/image12.png"/><Relationship Id="rId15" Type="http://schemas.microsoft.com/office/2007/relationships/hdphoto" Target="../media/hdphoto5.wdp"/><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2.wdp"/><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4.wdp"/><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64.png"/><Relationship Id="rId2" Type="http://schemas.openxmlformats.org/officeDocument/2006/relationships/image" Target="../media/image44.png"/><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4.wdp"/><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3" Type="http://schemas.openxmlformats.org/officeDocument/2006/relationships/image" Target="../media/image67.png"/><Relationship Id="rId7" Type="http://schemas.microsoft.com/office/2007/relationships/hdphoto" Target="../media/hdphoto6.wdp"/><Relationship Id="rId12" Type="http://schemas.openxmlformats.org/officeDocument/2006/relationships/image" Target="../media/image74.png"/><Relationship Id="rId2" Type="http://schemas.openxmlformats.org/officeDocument/2006/relationships/image" Target="../media/image66.png"/><Relationship Id="rId1" Type="http://schemas.openxmlformats.org/officeDocument/2006/relationships/slideLayout" Target="../slideLayouts/slideLayout38.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sv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4.wdp"/><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ADA0C2-5783-95F7-160F-16E4CD16686B}"/>
              </a:ext>
            </a:extLst>
          </p:cNvPr>
          <p:cNvSpPr txBox="1"/>
          <p:nvPr/>
        </p:nvSpPr>
        <p:spPr>
          <a:xfrm>
            <a:off x="962025" y="733425"/>
            <a:ext cx="6257925" cy="584775"/>
          </a:xfrm>
          <a:prstGeom prst="rect">
            <a:avLst/>
          </a:prstGeom>
          <a:noFill/>
        </p:spPr>
        <p:txBody>
          <a:bodyPr wrap="square" rtlCol="0">
            <a:spAutoFit/>
          </a:bodyPr>
          <a:lstStyle/>
          <a:p>
            <a:r>
              <a:rPr lang="de-DE" sz="3200" b="1" dirty="0">
                <a:latin typeface="Cambria" panose="02040503050406030204" pitchFamily="18" charset="0"/>
                <a:ea typeface="Cambria" panose="02040503050406030204" pitchFamily="18" charset="0"/>
              </a:rPr>
              <a:t>1. So sánh 264 115 và 3 366 967</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AB596F-F910-1EEF-05F7-B37688CA3AD4}"/>
              </a:ext>
            </a:extLst>
          </p:cNvPr>
          <p:cNvSpPr txBox="1"/>
          <p:nvPr/>
        </p:nvSpPr>
        <p:spPr>
          <a:xfrm>
            <a:off x="714375" y="1495425"/>
            <a:ext cx="10639425" cy="584775"/>
          </a:xfrm>
          <a:prstGeom prst="rect">
            <a:avLst/>
          </a:prstGeom>
          <a:noFill/>
        </p:spPr>
        <p:txBody>
          <a:bodyPr wrap="square" rtlCol="0">
            <a:spAutoFit/>
          </a:bodyPr>
          <a:lstStyle/>
          <a:p>
            <a:r>
              <a:rPr lang="de-DE" sz="3200" dirty="0">
                <a:latin typeface="Cambria" panose="02040503050406030204" pitchFamily="18" charset="0"/>
                <a:ea typeface="Cambria" panose="02040503050406030204" pitchFamily="18" charset="0"/>
              </a:rPr>
              <a:t>Số </a:t>
            </a:r>
            <a:r>
              <a:rPr lang="de-DE" sz="3200" b="1" dirty="0">
                <a:latin typeface="Cambria" panose="02040503050406030204" pitchFamily="18" charset="0"/>
                <a:ea typeface="Cambria" panose="02040503050406030204" pitchFamily="18" charset="0"/>
              </a:rPr>
              <a:t>264 115 </a:t>
            </a:r>
            <a:r>
              <a:rPr lang="de-DE" sz="3200" dirty="0">
                <a:latin typeface="Cambria" panose="02040503050406030204" pitchFamily="18" charset="0"/>
                <a:ea typeface="Cambria" panose="02040503050406030204" pitchFamily="18" charset="0"/>
              </a:rPr>
              <a:t>có sáu chữ số. Số </a:t>
            </a:r>
            <a:r>
              <a:rPr lang="de-DE" sz="3200" b="1" dirty="0">
                <a:latin typeface="Cambria" panose="02040503050406030204" pitchFamily="18" charset="0"/>
                <a:ea typeface="Cambria" panose="02040503050406030204" pitchFamily="18" charset="0"/>
              </a:rPr>
              <a:t>3 366 967 </a:t>
            </a:r>
            <a:r>
              <a:rPr lang="de-DE" sz="3200" dirty="0">
                <a:latin typeface="Cambria" panose="02040503050406030204" pitchFamily="18" charset="0"/>
                <a:ea typeface="Cambria" panose="02040503050406030204" pitchFamily="18" charset="0"/>
              </a:rPr>
              <a:t>có bảy chữ số.</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D3A889E-872D-FC1B-8D2F-82F5AB0B1A4F}"/>
              </a:ext>
            </a:extLst>
          </p:cNvPr>
          <p:cNvSpPr txBox="1"/>
          <p:nvPr/>
        </p:nvSpPr>
        <p:spPr>
          <a:xfrm>
            <a:off x="704850" y="2409825"/>
            <a:ext cx="1063942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264 115 &lt; 3 366 967 </a:t>
            </a:r>
            <a:r>
              <a:rPr lang="en-US" sz="3200" dirty="0">
                <a:latin typeface="Cambria" panose="02040503050406030204" pitchFamily="18" charset="0"/>
                <a:ea typeface="Cambria" panose="02040503050406030204" pitchFamily="18" charset="0"/>
              </a:rPr>
              <a:t>hay </a:t>
            </a:r>
            <a:r>
              <a:rPr lang="vi-VN" sz="3200" b="1" dirty="0">
                <a:latin typeface="Cambria" panose="02040503050406030204" pitchFamily="18" charset="0"/>
                <a:ea typeface="Cambria" panose="02040503050406030204" pitchFamily="18" charset="0"/>
              </a:rPr>
              <a:t>3 366 967 </a:t>
            </a:r>
            <a:r>
              <a:rPr lang="en-US" sz="3200" b="1" dirty="0">
                <a:latin typeface="Cambria" panose="02040503050406030204" pitchFamily="18" charset="0"/>
                <a:ea typeface="Cambria" panose="02040503050406030204" pitchFamily="18" charset="0"/>
              </a:rPr>
              <a:t>&gt; </a:t>
            </a:r>
            <a:r>
              <a:rPr lang="vi-VN" sz="3200" b="1" dirty="0">
                <a:latin typeface="Cambria" panose="02040503050406030204" pitchFamily="18" charset="0"/>
                <a:ea typeface="Cambria" panose="02040503050406030204" pitchFamily="18" charset="0"/>
              </a:rPr>
              <a:t>264 115 </a:t>
            </a:r>
            <a:r>
              <a:rPr lang="en-US" sz="3200" dirty="0">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C5E50485-529F-3288-3B76-F04F0EB4C8A7}"/>
              </a:ext>
            </a:extLst>
          </p:cNvPr>
          <p:cNvSpPr/>
          <p:nvPr/>
        </p:nvSpPr>
        <p:spPr>
          <a:xfrm>
            <a:off x="1304925" y="3476625"/>
            <a:ext cx="9315450" cy="21431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mbria" panose="02040503050406030204" pitchFamily="18" charset="0"/>
                <a:ea typeface="Cambria" panose="02040503050406030204" pitchFamily="18" charset="0"/>
              </a:rPr>
              <a:t>Trong hai số không có cùng số chữ số</a:t>
            </a:r>
            <a:endParaRPr lang="en-US" sz="3600" b="1" dirty="0">
              <a:solidFill>
                <a:srgbClr val="FF0000"/>
              </a:solidFill>
              <a:latin typeface="Cambria" panose="02040503050406030204" pitchFamily="18" charset="0"/>
              <a:ea typeface="Cambria" panose="02040503050406030204" pitchFamily="18" charset="0"/>
            </a:endParaRPr>
          </a:p>
          <a:p>
            <a:pPr algn="just"/>
            <a:r>
              <a:rPr lang="en-US" sz="3600" b="1" dirty="0">
                <a:solidFill>
                  <a:srgbClr val="FF0000"/>
                </a:solidFill>
                <a:latin typeface="Cambria" panose="02040503050406030204" pitchFamily="18" charset="0"/>
                <a:ea typeface="Cambria" panose="02040503050406030204" pitchFamily="18" charset="0"/>
              </a:rPr>
              <a:t>a. S</a:t>
            </a:r>
            <a:r>
              <a:rPr lang="vi-VN" sz="3600" b="1" dirty="0">
                <a:solidFill>
                  <a:srgbClr val="FF0000"/>
                </a:solidFill>
                <a:latin typeface="Cambria" panose="02040503050406030204" pitchFamily="18" charset="0"/>
                <a:ea typeface="Cambria" panose="02040503050406030204" pitchFamily="18" charset="0"/>
              </a:rPr>
              <a:t>ố nào có ít chữ số hơn thì bé hơn</a:t>
            </a:r>
            <a:r>
              <a:rPr lang="en-US" sz="3600" b="1" dirty="0">
                <a:solidFill>
                  <a:srgbClr val="FF0000"/>
                </a:solidFill>
                <a:latin typeface="Cambria" panose="02040503050406030204" pitchFamily="18" charset="0"/>
                <a:ea typeface="Cambria" panose="02040503050406030204" pitchFamily="18" charset="0"/>
              </a:rPr>
              <a:t>.</a:t>
            </a:r>
          </a:p>
          <a:p>
            <a:pPr algn="just"/>
            <a:r>
              <a:rPr lang="en-US" sz="3600" b="1" dirty="0">
                <a:solidFill>
                  <a:srgbClr val="FF0000"/>
                </a:solidFill>
                <a:latin typeface="Cambria" panose="02040503050406030204" pitchFamily="18" charset="0"/>
                <a:ea typeface="Cambria" panose="02040503050406030204" pitchFamily="18" charset="0"/>
              </a:rPr>
              <a:t>b. S</a:t>
            </a:r>
            <a:r>
              <a:rPr lang="vi-VN" sz="3600" b="1" dirty="0">
                <a:solidFill>
                  <a:srgbClr val="FF0000"/>
                </a:solidFill>
                <a:latin typeface="Cambria" panose="02040503050406030204" pitchFamily="18" charset="0"/>
                <a:ea typeface="Cambria" panose="02040503050406030204" pitchFamily="18" charset="0"/>
              </a:rPr>
              <a:t>ố nào có nhiều chữ số hơn thì lớn hơn.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7182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bg/>
                                          </p:spTgt>
                                        </p:tgtEl>
                                        <p:attrNameLst>
                                          <p:attrName>style.visibility</p:attrName>
                                        </p:attrNameLst>
                                      </p:cBhvr>
                                      <p:to>
                                        <p:strVal val="visible"/>
                                      </p:to>
                                    </p:set>
                                    <p:animEffect transition="in" filter="wipe(down)">
                                      <p:cBhvr>
                                        <p:cTn id="22" dur="500"/>
                                        <p:tgtEl>
                                          <p:spTgt spid="13">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wipe(down)">
                                      <p:cBhvr>
                                        <p:cTn id="32" dur="5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wipe(down)">
                                      <p:cBhvr>
                                        <p:cTn id="3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ADA0C2-5783-95F7-160F-16E4CD16686B}"/>
              </a:ext>
            </a:extLst>
          </p:cNvPr>
          <p:cNvSpPr txBox="1"/>
          <p:nvPr/>
        </p:nvSpPr>
        <p:spPr>
          <a:xfrm>
            <a:off x="952500" y="381000"/>
            <a:ext cx="6257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So sánh 217 466 và</a:t>
            </a:r>
            <a:r>
              <a:rPr kumimoji="0" lang="de-DE"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213 972</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21B7F6AA-9549-BFCE-C82D-9F97DEEEFF95}"/>
              </a:ext>
            </a:extLst>
          </p:cNvPr>
          <p:cNvPicPr>
            <a:picLocks noChangeAspect="1"/>
          </p:cNvPicPr>
          <p:nvPr/>
        </p:nvPicPr>
        <p:blipFill>
          <a:blip r:embed="rId2"/>
          <a:stretch>
            <a:fillRect/>
          </a:stretch>
        </p:blipFill>
        <p:spPr>
          <a:xfrm>
            <a:off x="1892450" y="1200411"/>
            <a:ext cx="8254699" cy="2761727"/>
          </a:xfrm>
          <a:prstGeom prst="rect">
            <a:avLst/>
          </a:prstGeom>
        </p:spPr>
      </p:pic>
      <p:sp>
        <p:nvSpPr>
          <p:cNvPr id="14" name="Oval 13">
            <a:extLst>
              <a:ext uri="{FF2B5EF4-FFF2-40B4-BE49-F238E27FC236}">
                <a16:creationId xmlns:a16="http://schemas.microsoft.com/office/drawing/2014/main" id="{17EC37A5-DF8F-8919-5BE2-25DB2B461936}"/>
              </a:ext>
            </a:extLst>
          </p:cNvPr>
          <p:cNvSpPr/>
          <p:nvPr/>
        </p:nvSpPr>
        <p:spPr>
          <a:xfrm>
            <a:off x="4991100" y="2400300"/>
            <a:ext cx="876300" cy="1266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7B8C6DB5-9CF8-F88C-D3F9-12C64C337102}"/>
              </a:ext>
            </a:extLst>
          </p:cNvPr>
          <p:cNvCxnSpPr/>
          <p:nvPr/>
        </p:nvCxnSpPr>
        <p:spPr>
          <a:xfrm>
            <a:off x="2714625" y="3810000"/>
            <a:ext cx="0" cy="4286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D6D07F8-4DE3-7976-183D-43656E77D05A}"/>
              </a:ext>
            </a:extLst>
          </p:cNvPr>
          <p:cNvPicPr>
            <a:picLocks noChangeAspect="1"/>
          </p:cNvPicPr>
          <p:nvPr/>
        </p:nvPicPr>
        <p:blipFill>
          <a:blip r:embed="rId3"/>
          <a:stretch>
            <a:fillRect/>
          </a:stretch>
        </p:blipFill>
        <p:spPr>
          <a:xfrm>
            <a:off x="2138362" y="4252912"/>
            <a:ext cx="1209675" cy="638175"/>
          </a:xfrm>
          <a:prstGeom prst="rect">
            <a:avLst/>
          </a:prstGeom>
        </p:spPr>
      </p:pic>
      <p:cxnSp>
        <p:nvCxnSpPr>
          <p:cNvPr id="19" name="Straight Arrow Connector 18">
            <a:extLst>
              <a:ext uri="{FF2B5EF4-FFF2-40B4-BE49-F238E27FC236}">
                <a16:creationId xmlns:a16="http://schemas.microsoft.com/office/drawing/2014/main" id="{8D88FABD-BD55-DD9A-F3C7-9F630B17AA3E}"/>
              </a:ext>
            </a:extLst>
          </p:cNvPr>
          <p:cNvCxnSpPr/>
          <p:nvPr/>
        </p:nvCxnSpPr>
        <p:spPr>
          <a:xfrm>
            <a:off x="4038600" y="3800475"/>
            <a:ext cx="0" cy="4286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8F4AA89-18FB-1FEF-7145-71EEDECACA93}"/>
              </a:ext>
            </a:extLst>
          </p:cNvPr>
          <p:cNvPicPr>
            <a:picLocks noChangeAspect="1"/>
          </p:cNvPicPr>
          <p:nvPr/>
        </p:nvPicPr>
        <p:blipFill>
          <a:blip r:embed="rId4"/>
          <a:stretch>
            <a:fillRect/>
          </a:stretch>
        </p:blipFill>
        <p:spPr>
          <a:xfrm>
            <a:off x="3509962" y="4252912"/>
            <a:ext cx="1247775" cy="638175"/>
          </a:xfrm>
          <a:prstGeom prst="rect">
            <a:avLst/>
          </a:prstGeom>
        </p:spPr>
      </p:pic>
      <p:pic>
        <p:nvPicPr>
          <p:cNvPr id="23" name="Picture 22">
            <a:extLst>
              <a:ext uri="{FF2B5EF4-FFF2-40B4-BE49-F238E27FC236}">
                <a16:creationId xmlns:a16="http://schemas.microsoft.com/office/drawing/2014/main" id="{587A839E-319B-4023-E8FE-C536954DB635}"/>
              </a:ext>
            </a:extLst>
          </p:cNvPr>
          <p:cNvPicPr>
            <a:picLocks noChangeAspect="1"/>
          </p:cNvPicPr>
          <p:nvPr/>
        </p:nvPicPr>
        <p:blipFill>
          <a:blip r:embed="rId5"/>
          <a:stretch>
            <a:fillRect/>
          </a:stretch>
        </p:blipFill>
        <p:spPr>
          <a:xfrm>
            <a:off x="4900612" y="4224337"/>
            <a:ext cx="1266825" cy="657225"/>
          </a:xfrm>
          <a:prstGeom prst="rect">
            <a:avLst/>
          </a:prstGeom>
        </p:spPr>
      </p:pic>
      <p:cxnSp>
        <p:nvCxnSpPr>
          <p:cNvPr id="24" name="Straight Arrow Connector 23">
            <a:extLst>
              <a:ext uri="{FF2B5EF4-FFF2-40B4-BE49-F238E27FC236}">
                <a16:creationId xmlns:a16="http://schemas.microsoft.com/office/drawing/2014/main" id="{98CB88BC-6C23-CAB7-73D9-E2256580EA51}"/>
              </a:ext>
            </a:extLst>
          </p:cNvPr>
          <p:cNvCxnSpPr/>
          <p:nvPr/>
        </p:nvCxnSpPr>
        <p:spPr>
          <a:xfrm>
            <a:off x="5438775" y="3781425"/>
            <a:ext cx="0" cy="4286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EFD84C2-FA5B-E9EA-78B2-D4D5454213E5}"/>
              </a:ext>
            </a:extLst>
          </p:cNvPr>
          <p:cNvSpPr txBox="1"/>
          <p:nvPr/>
        </p:nvSpPr>
        <p:spPr>
          <a:xfrm>
            <a:off x="1057275" y="5219700"/>
            <a:ext cx="1063942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217 466 &gt; 213 972 hay 213 972 &lt; 217 466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9280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2214756" y="504825"/>
            <a:ext cx="9348594" cy="2752725"/>
          </a:xfrm>
          <a:custGeom>
            <a:avLst/>
            <a:gdLst>
              <a:gd name="connsiteX0" fmla="*/ 0 w 9348594"/>
              <a:gd name="connsiteY0" fmla="*/ 458797 h 2752725"/>
              <a:gd name="connsiteX1" fmla="*/ 458797 w 9348594"/>
              <a:gd name="connsiteY1" fmla="*/ 0 h 2752725"/>
              <a:gd name="connsiteX2" fmla="*/ 1558099 w 9348594"/>
              <a:gd name="connsiteY2" fmla="*/ 0 h 2752725"/>
              <a:gd name="connsiteX3" fmla="*/ 1558099 w 9348594"/>
              <a:gd name="connsiteY3" fmla="*/ 0 h 2752725"/>
              <a:gd name="connsiteX4" fmla="*/ 3895248 w 9348594"/>
              <a:gd name="connsiteY4" fmla="*/ 0 h 2752725"/>
              <a:gd name="connsiteX5" fmla="*/ 8889797 w 9348594"/>
              <a:gd name="connsiteY5" fmla="*/ 0 h 2752725"/>
              <a:gd name="connsiteX6" fmla="*/ 9348594 w 9348594"/>
              <a:gd name="connsiteY6" fmla="*/ 458797 h 2752725"/>
              <a:gd name="connsiteX7" fmla="*/ 9348594 w 9348594"/>
              <a:gd name="connsiteY7" fmla="*/ 1605756 h 2752725"/>
              <a:gd name="connsiteX8" fmla="*/ 9348594 w 9348594"/>
              <a:gd name="connsiteY8" fmla="*/ 1605756 h 2752725"/>
              <a:gd name="connsiteX9" fmla="*/ 9348594 w 9348594"/>
              <a:gd name="connsiteY9" fmla="*/ 2293938 h 2752725"/>
              <a:gd name="connsiteX10" fmla="*/ 9348594 w 9348594"/>
              <a:gd name="connsiteY10" fmla="*/ 2293928 h 2752725"/>
              <a:gd name="connsiteX11" fmla="*/ 8889797 w 9348594"/>
              <a:gd name="connsiteY11" fmla="*/ 2752725 h 2752725"/>
              <a:gd name="connsiteX12" fmla="*/ 3895248 w 9348594"/>
              <a:gd name="connsiteY12" fmla="*/ 2752725 h 2752725"/>
              <a:gd name="connsiteX13" fmla="*/ 218570 w 9348594"/>
              <a:gd name="connsiteY13" fmla="*/ 3056406 h 2752725"/>
              <a:gd name="connsiteX14" fmla="*/ 1558099 w 9348594"/>
              <a:gd name="connsiteY14" fmla="*/ 2752725 h 2752725"/>
              <a:gd name="connsiteX15" fmla="*/ 458797 w 9348594"/>
              <a:gd name="connsiteY15" fmla="*/ 2752725 h 2752725"/>
              <a:gd name="connsiteX16" fmla="*/ 0 w 9348594"/>
              <a:gd name="connsiteY16" fmla="*/ 2293928 h 2752725"/>
              <a:gd name="connsiteX17" fmla="*/ 0 w 9348594"/>
              <a:gd name="connsiteY17" fmla="*/ 2293938 h 2752725"/>
              <a:gd name="connsiteX18" fmla="*/ 0 w 9348594"/>
              <a:gd name="connsiteY18" fmla="*/ 1605756 h 2752725"/>
              <a:gd name="connsiteX19" fmla="*/ 0 w 9348594"/>
              <a:gd name="connsiteY19" fmla="*/ 1605756 h 2752725"/>
              <a:gd name="connsiteX20" fmla="*/ 0 w 9348594"/>
              <a:gd name="connsiteY20" fmla="*/ 458797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752725" fill="none" extrusionOk="0">
                <a:moveTo>
                  <a:pt x="0" y="458797"/>
                </a:moveTo>
                <a:cubicBezTo>
                  <a:pt x="-15207" y="200487"/>
                  <a:pt x="198058" y="-14732"/>
                  <a:pt x="458797" y="0"/>
                </a:cubicBezTo>
                <a:cubicBezTo>
                  <a:pt x="625326" y="15099"/>
                  <a:pt x="1447247" y="13698"/>
                  <a:pt x="1558099" y="0"/>
                </a:cubicBezTo>
                <a:lnTo>
                  <a:pt x="1558099" y="0"/>
                </a:lnTo>
                <a:cubicBezTo>
                  <a:pt x="2076869" y="97045"/>
                  <a:pt x="2869197" y="-28500"/>
                  <a:pt x="3895248" y="0"/>
                </a:cubicBezTo>
                <a:cubicBezTo>
                  <a:pt x="5532680" y="-66245"/>
                  <a:pt x="7821400" y="-106919"/>
                  <a:pt x="8889797" y="0"/>
                </a:cubicBezTo>
                <a:cubicBezTo>
                  <a:pt x="9163478" y="23636"/>
                  <a:pt x="9320648" y="171685"/>
                  <a:pt x="9348594" y="458797"/>
                </a:cubicBezTo>
                <a:cubicBezTo>
                  <a:pt x="9390616" y="678094"/>
                  <a:pt x="9325430" y="1407510"/>
                  <a:pt x="9348594" y="1605756"/>
                </a:cubicBezTo>
                <a:lnTo>
                  <a:pt x="9348594" y="1605756"/>
                </a:lnTo>
                <a:cubicBezTo>
                  <a:pt x="9406039" y="1789185"/>
                  <a:pt x="9371655" y="2134536"/>
                  <a:pt x="9348594" y="2293938"/>
                </a:cubicBezTo>
                <a:cubicBezTo>
                  <a:pt x="9348594" y="2293936"/>
                  <a:pt x="9348595" y="2293932"/>
                  <a:pt x="9348594" y="2293928"/>
                </a:cubicBezTo>
                <a:cubicBezTo>
                  <a:pt x="9393793" y="2564887"/>
                  <a:pt x="9134697" y="2742757"/>
                  <a:pt x="8889797" y="2752725"/>
                </a:cubicBezTo>
                <a:cubicBezTo>
                  <a:pt x="7162463" y="2811184"/>
                  <a:pt x="6156894" y="2590293"/>
                  <a:pt x="3895248" y="2752725"/>
                </a:cubicBezTo>
                <a:cubicBezTo>
                  <a:pt x="3303482" y="2873826"/>
                  <a:pt x="887577" y="2925429"/>
                  <a:pt x="218570" y="3056406"/>
                </a:cubicBezTo>
                <a:cubicBezTo>
                  <a:pt x="385683" y="3043708"/>
                  <a:pt x="1316901" y="2747863"/>
                  <a:pt x="1558099" y="2752725"/>
                </a:cubicBezTo>
                <a:cubicBezTo>
                  <a:pt x="1185840" y="2787271"/>
                  <a:pt x="577984" y="2772832"/>
                  <a:pt x="458797" y="2752725"/>
                </a:cubicBezTo>
                <a:cubicBezTo>
                  <a:pt x="234162" y="2755030"/>
                  <a:pt x="18502" y="2561711"/>
                  <a:pt x="0" y="2293928"/>
                </a:cubicBezTo>
                <a:cubicBezTo>
                  <a:pt x="1" y="2293933"/>
                  <a:pt x="1" y="2293935"/>
                  <a:pt x="0" y="2293938"/>
                </a:cubicBezTo>
                <a:cubicBezTo>
                  <a:pt x="6613" y="1956919"/>
                  <a:pt x="-36001" y="1684726"/>
                  <a:pt x="0" y="1605756"/>
                </a:cubicBezTo>
                <a:lnTo>
                  <a:pt x="0" y="1605756"/>
                </a:lnTo>
                <a:cubicBezTo>
                  <a:pt x="62677" y="1439624"/>
                  <a:pt x="-49363" y="790697"/>
                  <a:pt x="0" y="458797"/>
                </a:cubicBezTo>
                <a:close/>
              </a:path>
              <a:path w="9348594" h="2752725" stroke="0" extrusionOk="0">
                <a:moveTo>
                  <a:pt x="0" y="458797"/>
                </a:moveTo>
                <a:cubicBezTo>
                  <a:pt x="18776" y="197877"/>
                  <a:pt x="191845" y="666"/>
                  <a:pt x="458797" y="0"/>
                </a:cubicBezTo>
                <a:cubicBezTo>
                  <a:pt x="948702" y="-64525"/>
                  <a:pt x="1340194" y="70238"/>
                  <a:pt x="1558099" y="0"/>
                </a:cubicBezTo>
                <a:lnTo>
                  <a:pt x="1558099" y="0"/>
                </a:lnTo>
                <a:cubicBezTo>
                  <a:pt x="2677867" y="-111542"/>
                  <a:pt x="3203605" y="18925"/>
                  <a:pt x="3895248" y="0"/>
                </a:cubicBezTo>
                <a:cubicBezTo>
                  <a:pt x="4668493" y="-154272"/>
                  <a:pt x="7034229" y="-5549"/>
                  <a:pt x="8889797" y="0"/>
                </a:cubicBezTo>
                <a:cubicBezTo>
                  <a:pt x="9131345" y="6598"/>
                  <a:pt x="9353910" y="205094"/>
                  <a:pt x="9348594" y="458797"/>
                </a:cubicBezTo>
                <a:cubicBezTo>
                  <a:pt x="9432617" y="622824"/>
                  <a:pt x="9404603" y="1215975"/>
                  <a:pt x="9348594" y="1605756"/>
                </a:cubicBezTo>
                <a:lnTo>
                  <a:pt x="9348594" y="1605756"/>
                </a:lnTo>
                <a:cubicBezTo>
                  <a:pt x="9389413" y="1941231"/>
                  <a:pt x="9382578" y="2160253"/>
                  <a:pt x="9348594" y="2293938"/>
                </a:cubicBezTo>
                <a:cubicBezTo>
                  <a:pt x="9348594" y="2293935"/>
                  <a:pt x="9348593" y="2293931"/>
                  <a:pt x="9348594" y="2293928"/>
                </a:cubicBezTo>
                <a:cubicBezTo>
                  <a:pt x="9304467" y="2538725"/>
                  <a:pt x="9135070" y="2753159"/>
                  <a:pt x="8889797" y="2752725"/>
                </a:cubicBezTo>
                <a:cubicBezTo>
                  <a:pt x="7333894" y="2707968"/>
                  <a:pt x="4406495" y="2857748"/>
                  <a:pt x="3895248" y="2752725"/>
                </a:cubicBezTo>
                <a:cubicBezTo>
                  <a:pt x="2171453" y="3019529"/>
                  <a:pt x="1524444" y="3016665"/>
                  <a:pt x="218570" y="3056406"/>
                </a:cubicBezTo>
                <a:cubicBezTo>
                  <a:pt x="420939" y="3043433"/>
                  <a:pt x="1058860" y="2830719"/>
                  <a:pt x="1558099" y="2752725"/>
                </a:cubicBezTo>
                <a:cubicBezTo>
                  <a:pt x="1127264" y="2666471"/>
                  <a:pt x="568805" y="2819755"/>
                  <a:pt x="458797" y="2752725"/>
                </a:cubicBezTo>
                <a:cubicBezTo>
                  <a:pt x="244088" y="2744502"/>
                  <a:pt x="30811" y="2559822"/>
                  <a:pt x="0" y="2293928"/>
                </a:cubicBezTo>
                <a:cubicBezTo>
                  <a:pt x="0" y="2293929"/>
                  <a:pt x="0" y="2293935"/>
                  <a:pt x="0" y="2293938"/>
                </a:cubicBezTo>
                <a:cubicBezTo>
                  <a:pt x="5795" y="2101205"/>
                  <a:pt x="-26466" y="1948590"/>
                  <a:pt x="0" y="1605756"/>
                </a:cubicBezTo>
                <a:lnTo>
                  <a:pt x="0" y="1605756"/>
                </a:lnTo>
                <a:cubicBezTo>
                  <a:pt x="13512" y="1161836"/>
                  <a:pt x="-103089" y="848887"/>
                  <a:pt x="0" y="45879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47662"/>
                      <a:gd name="adj2" fmla="val 61032"/>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dirty="0" err="1">
                <a:solidFill>
                  <a:srgbClr val="FF0000"/>
                </a:solidFill>
                <a:latin typeface="Calibri" panose="020F0502020204030204" pitchFamily="34" charset="0"/>
                <a:cs typeface="Calibri" panose="020F0502020204030204" pitchFamily="34" charset="0"/>
              </a:rPr>
              <a:t>Nếu</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hai số có cùng số chữ số, ta lần lượt so sánh từng cặp chữ số trên cùng một hàng (kể từ trái sang phải), cho đến khi xuất hiện cặp chữ số đầu tiên khác nhau. Ở cặp chữ số đầu tiên đó, chữ số nào lớn hơn thì số chứa chữ số đó lớn hơn.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238286"/>
            <a:ext cx="4747855" cy="4747855"/>
          </a:xfrm>
          <a:prstGeom prst="rect">
            <a:avLst/>
          </a:prstGeom>
        </p:spPr>
      </p:pic>
    </p:spTree>
    <p:extLst>
      <p:ext uri="{BB962C8B-B14F-4D97-AF65-F5344CB8AC3E}">
        <p14:creationId xmlns:p14="http://schemas.microsoft.com/office/powerpoint/2010/main" val="2625447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4E7D58-8A00-E9EC-08E8-226BC43736F1}"/>
              </a:ext>
            </a:extLst>
          </p:cNvPr>
          <p:cNvPicPr>
            <a:picLocks noChangeAspect="1"/>
          </p:cNvPicPr>
          <p:nvPr/>
        </p:nvPicPr>
        <p:blipFill>
          <a:blip r:embed="rId12"/>
          <a:stretch>
            <a:fillRect/>
          </a:stretch>
        </p:blipFill>
        <p:spPr>
          <a:xfrm>
            <a:off x="3693614" y="2407418"/>
            <a:ext cx="4176122" cy="2786113"/>
          </a:xfrm>
          <a:prstGeom prst="rect">
            <a:avLst/>
          </a:prstGeom>
        </p:spPr>
      </p:pic>
    </p:spTree>
    <p:extLst>
      <p:ext uri="{BB962C8B-B14F-4D97-AF65-F5344CB8AC3E}">
        <p14:creationId xmlns:p14="http://schemas.microsoft.com/office/powerpoint/2010/main" val="2600806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4587535-F66C-EE52-3ED0-CB0DD67B2A82}"/>
              </a:ext>
            </a:extLst>
          </p:cNvPr>
          <p:cNvPicPr>
            <a:picLocks noChangeAspect="1"/>
          </p:cNvPicPr>
          <p:nvPr/>
        </p:nvPicPr>
        <p:blipFill>
          <a:blip r:embed="rId2"/>
          <a:stretch>
            <a:fillRect/>
          </a:stretch>
        </p:blipFill>
        <p:spPr>
          <a:xfrm>
            <a:off x="852488" y="514350"/>
            <a:ext cx="1663262" cy="1371600"/>
          </a:xfrm>
          <a:prstGeom prst="rect">
            <a:avLst/>
          </a:prstGeom>
        </p:spPr>
      </p:pic>
      <p:pic>
        <p:nvPicPr>
          <p:cNvPr id="37" name="Picture 36">
            <a:extLst>
              <a:ext uri="{FF2B5EF4-FFF2-40B4-BE49-F238E27FC236}">
                <a16:creationId xmlns:a16="http://schemas.microsoft.com/office/drawing/2014/main" id="{10843195-E6FF-220A-F15B-B1D8A8693335}"/>
              </a:ext>
            </a:extLst>
          </p:cNvPr>
          <p:cNvPicPr>
            <a:picLocks noChangeAspect="1"/>
          </p:cNvPicPr>
          <p:nvPr/>
        </p:nvPicPr>
        <p:blipFill>
          <a:blip r:embed="rId3"/>
          <a:stretch>
            <a:fillRect/>
          </a:stretch>
        </p:blipFill>
        <p:spPr>
          <a:xfrm>
            <a:off x="314325" y="2131691"/>
            <a:ext cx="11358562" cy="2659383"/>
          </a:xfrm>
          <a:prstGeom prst="rect">
            <a:avLst/>
          </a:prstGeom>
        </p:spPr>
      </p:pic>
      <p:sp>
        <p:nvSpPr>
          <p:cNvPr id="38" name="Oval 37">
            <a:extLst>
              <a:ext uri="{FF2B5EF4-FFF2-40B4-BE49-F238E27FC236}">
                <a16:creationId xmlns:a16="http://schemas.microsoft.com/office/drawing/2014/main" id="{55B53592-44F6-AA45-C38B-5402527970BE}"/>
              </a:ext>
            </a:extLst>
          </p:cNvPr>
          <p:cNvSpPr/>
          <p:nvPr/>
        </p:nvSpPr>
        <p:spPr>
          <a:xfrm>
            <a:off x="2438400" y="21907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39" name="Oval 38">
            <a:extLst>
              <a:ext uri="{FF2B5EF4-FFF2-40B4-BE49-F238E27FC236}">
                <a16:creationId xmlns:a16="http://schemas.microsoft.com/office/drawing/2014/main" id="{A4FCC1C4-991A-B52F-6F9B-26CA82F13F66}"/>
              </a:ext>
            </a:extLst>
          </p:cNvPr>
          <p:cNvSpPr/>
          <p:nvPr/>
        </p:nvSpPr>
        <p:spPr>
          <a:xfrm>
            <a:off x="8524875" y="21907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40" name="Oval 39">
            <a:extLst>
              <a:ext uri="{FF2B5EF4-FFF2-40B4-BE49-F238E27FC236}">
                <a16:creationId xmlns:a16="http://schemas.microsoft.com/office/drawing/2014/main" id="{C3A7C8AF-2F8B-FDB7-BF56-4FEFD52F8245}"/>
              </a:ext>
            </a:extLst>
          </p:cNvPr>
          <p:cNvSpPr/>
          <p:nvPr/>
        </p:nvSpPr>
        <p:spPr>
          <a:xfrm>
            <a:off x="2438400" y="308610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&lt;</a:t>
            </a:r>
          </a:p>
        </p:txBody>
      </p:sp>
      <p:sp>
        <p:nvSpPr>
          <p:cNvPr id="41" name="Oval 40">
            <a:extLst>
              <a:ext uri="{FF2B5EF4-FFF2-40B4-BE49-F238E27FC236}">
                <a16:creationId xmlns:a16="http://schemas.microsoft.com/office/drawing/2014/main" id="{268A083F-FC32-EDC4-8B29-B1057F160871}"/>
              </a:ext>
            </a:extLst>
          </p:cNvPr>
          <p:cNvSpPr/>
          <p:nvPr/>
        </p:nvSpPr>
        <p:spPr>
          <a:xfrm>
            <a:off x="8505825" y="31051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a:t>
            </a:r>
          </a:p>
        </p:txBody>
      </p:sp>
      <p:sp>
        <p:nvSpPr>
          <p:cNvPr id="42" name="Oval 41">
            <a:extLst>
              <a:ext uri="{FF2B5EF4-FFF2-40B4-BE49-F238E27FC236}">
                <a16:creationId xmlns:a16="http://schemas.microsoft.com/office/drawing/2014/main" id="{C84F4E49-2B07-057D-1092-3F07527B0055}"/>
              </a:ext>
            </a:extLst>
          </p:cNvPr>
          <p:cNvSpPr/>
          <p:nvPr/>
        </p:nvSpPr>
        <p:spPr>
          <a:xfrm>
            <a:off x="2428875" y="40195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43" name="Oval 42">
            <a:extLst>
              <a:ext uri="{FF2B5EF4-FFF2-40B4-BE49-F238E27FC236}">
                <a16:creationId xmlns:a16="http://schemas.microsoft.com/office/drawing/2014/main" id="{2AD48622-54FA-078C-317A-A2CD907567ED}"/>
              </a:ext>
            </a:extLst>
          </p:cNvPr>
          <p:cNvSpPr/>
          <p:nvPr/>
        </p:nvSpPr>
        <p:spPr>
          <a:xfrm>
            <a:off x="8553450" y="40195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down)">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702699" y="5174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74249" y="554814"/>
            <a:ext cx="9670026" cy="646331"/>
          </a:xfrm>
          <a:prstGeom prst="rect">
            <a:avLst/>
          </a:prstGeom>
          <a:noFill/>
        </p:spPr>
        <p:txBody>
          <a:bodyPr wrap="square" rtlCol="0">
            <a:spAutoFit/>
          </a:bodyPr>
          <a:lstStyle/>
          <a:p>
            <a:pPr lvl="0" algn="just" defTabSz="914173">
              <a:defRPr/>
            </a:pPr>
            <a:r>
              <a:rPr lang="en-US" sz="3600" b="1" dirty="0">
                <a:solidFill>
                  <a:prstClr val="black"/>
                </a:solidFill>
                <a:latin typeface="Calibri" panose="020F0502020204030204" pitchFamily="34" charset="0"/>
                <a:cs typeface="Calibri" panose="020F0502020204030204" pitchFamily="34" charset="0"/>
              </a:rPr>
              <a:t>a)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số</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sau</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theo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tự</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đến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lớn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A4B0429-2579-A9B3-3FED-1E802AB9C700}"/>
              </a:ext>
            </a:extLst>
          </p:cNvPr>
          <p:cNvPicPr>
            <a:picLocks noChangeAspect="1"/>
          </p:cNvPicPr>
          <p:nvPr/>
        </p:nvPicPr>
        <p:blipFill>
          <a:blip r:embed="rId2"/>
          <a:stretch>
            <a:fillRect/>
          </a:stretch>
        </p:blipFill>
        <p:spPr>
          <a:xfrm>
            <a:off x="438150" y="1685925"/>
            <a:ext cx="2514600" cy="1066800"/>
          </a:xfrm>
          <a:prstGeom prst="rect">
            <a:avLst/>
          </a:prstGeom>
        </p:spPr>
      </p:pic>
      <p:pic>
        <p:nvPicPr>
          <p:cNvPr id="5" name="Picture 4">
            <a:extLst>
              <a:ext uri="{FF2B5EF4-FFF2-40B4-BE49-F238E27FC236}">
                <a16:creationId xmlns:a16="http://schemas.microsoft.com/office/drawing/2014/main" id="{3EA31B3D-003A-C5D6-826B-02A2F8730991}"/>
              </a:ext>
            </a:extLst>
          </p:cNvPr>
          <p:cNvPicPr>
            <a:picLocks noChangeAspect="1"/>
          </p:cNvPicPr>
          <p:nvPr/>
        </p:nvPicPr>
        <p:blipFill>
          <a:blip r:embed="rId3"/>
          <a:stretch>
            <a:fillRect/>
          </a:stretch>
        </p:blipFill>
        <p:spPr>
          <a:xfrm>
            <a:off x="3500437" y="1719262"/>
            <a:ext cx="2428875" cy="942975"/>
          </a:xfrm>
          <a:prstGeom prst="rect">
            <a:avLst/>
          </a:prstGeom>
        </p:spPr>
      </p:pic>
      <p:pic>
        <p:nvPicPr>
          <p:cNvPr id="7" name="Picture 6">
            <a:extLst>
              <a:ext uri="{FF2B5EF4-FFF2-40B4-BE49-F238E27FC236}">
                <a16:creationId xmlns:a16="http://schemas.microsoft.com/office/drawing/2014/main" id="{D44B728C-3693-5173-C160-DD9957B21B67}"/>
              </a:ext>
            </a:extLst>
          </p:cNvPr>
          <p:cNvPicPr>
            <a:picLocks noChangeAspect="1"/>
          </p:cNvPicPr>
          <p:nvPr/>
        </p:nvPicPr>
        <p:blipFill>
          <a:blip r:embed="rId4"/>
          <a:stretch>
            <a:fillRect/>
          </a:stretch>
        </p:blipFill>
        <p:spPr>
          <a:xfrm>
            <a:off x="6376987" y="1685925"/>
            <a:ext cx="2581275" cy="1028700"/>
          </a:xfrm>
          <a:prstGeom prst="rect">
            <a:avLst/>
          </a:prstGeom>
        </p:spPr>
      </p:pic>
      <p:pic>
        <p:nvPicPr>
          <p:cNvPr id="9" name="Picture 8">
            <a:extLst>
              <a:ext uri="{FF2B5EF4-FFF2-40B4-BE49-F238E27FC236}">
                <a16:creationId xmlns:a16="http://schemas.microsoft.com/office/drawing/2014/main" id="{DB3630EC-D750-F884-7DBD-CE8418B364F8}"/>
              </a:ext>
            </a:extLst>
          </p:cNvPr>
          <p:cNvPicPr>
            <a:picLocks noChangeAspect="1"/>
          </p:cNvPicPr>
          <p:nvPr/>
        </p:nvPicPr>
        <p:blipFill>
          <a:blip r:embed="rId5"/>
          <a:stretch>
            <a:fillRect/>
          </a:stretch>
        </p:blipFill>
        <p:spPr>
          <a:xfrm>
            <a:off x="9339262" y="1695450"/>
            <a:ext cx="2447925" cy="990600"/>
          </a:xfrm>
          <a:prstGeom prst="rect">
            <a:avLst/>
          </a:prstGeom>
        </p:spPr>
      </p:pic>
    </p:spTree>
    <p:extLst>
      <p:ext uri="{BB962C8B-B14F-4D97-AF65-F5344CB8AC3E}">
        <p14:creationId xmlns:p14="http://schemas.microsoft.com/office/powerpoint/2010/main" val="1541479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75E-6 -3.33333E-6 L -0.44922 0.25139 " pathEditMode="relative" rAng="0" ptsTypes="AA">
                                      <p:cBhvr>
                                        <p:cTn id="36" dur="2000" fill="hold"/>
                                        <p:tgtEl>
                                          <p:spTgt spid="7"/>
                                        </p:tgtEl>
                                        <p:attrNameLst>
                                          <p:attrName>ppt_x</p:attrName>
                                          <p:attrName>ppt_y</p:attrName>
                                        </p:attrNameLst>
                                      </p:cBhvr>
                                      <p:rCtr x="-22461" y="1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1.25E-6 -4.44444E-6 L -0.00391 0.25 " pathEditMode="relative" rAng="0" ptsTypes="AA">
                                      <p:cBhvr>
                                        <p:cTn id="40" dur="2000" fill="hold"/>
                                        <p:tgtEl>
                                          <p:spTgt spid="5"/>
                                        </p:tgtEl>
                                        <p:attrNameLst>
                                          <p:attrName>ppt_x</p:attrName>
                                          <p:attrName>ppt_y</p:attrName>
                                        </p:attrNameLst>
                                      </p:cBhvr>
                                      <p:rCtr x="-195" y="12500"/>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75E-6 -4.44444E-6 L -0.29141 0.24862 " pathEditMode="relative" rAng="0" ptsTypes="AA">
                                      <p:cBhvr>
                                        <p:cTn id="44" dur="2000" fill="hold"/>
                                        <p:tgtEl>
                                          <p:spTgt spid="9"/>
                                        </p:tgtEl>
                                        <p:attrNameLst>
                                          <p:attrName>ppt_x</p:attrName>
                                          <p:attrName>ppt_y</p:attrName>
                                        </p:attrNameLst>
                                      </p:cBhvr>
                                      <p:rCtr x="-14570" y="12431"/>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5E-6 -1.11111E-6 L 0.64453 0.24167 " pathEditMode="relative" rAng="0" ptsTypes="AA">
                                      <p:cBhvr>
                                        <p:cTn id="48" dur="2000" fill="hold"/>
                                        <p:tgtEl>
                                          <p:spTgt spid="3"/>
                                        </p:tgtEl>
                                        <p:attrNameLst>
                                          <p:attrName>ppt_x</p:attrName>
                                          <p:attrName>ppt_y</p:attrName>
                                        </p:attrNameLst>
                                      </p:cBhvr>
                                      <p:rCtr x="32227" y="1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702699" y="5174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74249" y="554814"/>
            <a:ext cx="9670026" cy="646331"/>
          </a:xfrm>
          <a:prstGeom prst="rect">
            <a:avLst/>
          </a:prstGeom>
          <a:noFill/>
        </p:spPr>
        <p:txBody>
          <a:bodyPr wrap="square" rtlCol="0">
            <a:spAutoFit/>
          </a:bodyPr>
          <a:lstStyle/>
          <a:p>
            <a:pPr lvl="0" algn="just" defTabSz="914173">
              <a:defRPr/>
            </a:pPr>
            <a:r>
              <a:rPr lang="en-US" sz="3600" b="1" dirty="0">
                <a:solidFill>
                  <a:prstClr val="black"/>
                </a:solidFill>
                <a:latin typeface="Calibri" panose="020F0502020204030204" pitchFamily="34" charset="0"/>
                <a:cs typeface="Calibri" panose="020F0502020204030204" pitchFamily="34" charset="0"/>
              </a:rPr>
              <a:t>b)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số</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sau</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theo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tự</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lớn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đến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bé</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29002C5-F163-8813-830B-9F435E2CCCB5}"/>
              </a:ext>
            </a:extLst>
          </p:cNvPr>
          <p:cNvPicPr>
            <a:picLocks noChangeAspect="1"/>
          </p:cNvPicPr>
          <p:nvPr/>
        </p:nvPicPr>
        <p:blipFill>
          <a:blip r:embed="rId2"/>
          <a:stretch>
            <a:fillRect/>
          </a:stretch>
        </p:blipFill>
        <p:spPr>
          <a:xfrm>
            <a:off x="352425" y="1719262"/>
            <a:ext cx="2667000" cy="1666875"/>
          </a:xfrm>
          <a:prstGeom prst="rect">
            <a:avLst/>
          </a:prstGeom>
        </p:spPr>
      </p:pic>
      <p:pic>
        <p:nvPicPr>
          <p:cNvPr id="8" name="Picture 7">
            <a:extLst>
              <a:ext uri="{FF2B5EF4-FFF2-40B4-BE49-F238E27FC236}">
                <a16:creationId xmlns:a16="http://schemas.microsoft.com/office/drawing/2014/main" id="{C8FCB98F-7562-EBD7-B445-EDFA3979D70B}"/>
              </a:ext>
            </a:extLst>
          </p:cNvPr>
          <p:cNvPicPr>
            <a:picLocks noChangeAspect="1"/>
          </p:cNvPicPr>
          <p:nvPr/>
        </p:nvPicPr>
        <p:blipFill>
          <a:blip r:embed="rId3"/>
          <a:stretch>
            <a:fillRect/>
          </a:stretch>
        </p:blipFill>
        <p:spPr>
          <a:xfrm>
            <a:off x="3486150" y="2466975"/>
            <a:ext cx="2476500" cy="1752600"/>
          </a:xfrm>
          <a:prstGeom prst="rect">
            <a:avLst/>
          </a:prstGeom>
        </p:spPr>
      </p:pic>
      <p:pic>
        <p:nvPicPr>
          <p:cNvPr id="11" name="Picture 10">
            <a:extLst>
              <a:ext uri="{FF2B5EF4-FFF2-40B4-BE49-F238E27FC236}">
                <a16:creationId xmlns:a16="http://schemas.microsoft.com/office/drawing/2014/main" id="{05B431BB-8635-5212-35FB-6778EDC06D4B}"/>
              </a:ext>
            </a:extLst>
          </p:cNvPr>
          <p:cNvPicPr>
            <a:picLocks noChangeAspect="1"/>
          </p:cNvPicPr>
          <p:nvPr/>
        </p:nvPicPr>
        <p:blipFill>
          <a:blip r:embed="rId4"/>
          <a:stretch>
            <a:fillRect/>
          </a:stretch>
        </p:blipFill>
        <p:spPr>
          <a:xfrm>
            <a:off x="6186487" y="1509712"/>
            <a:ext cx="2581275" cy="1685925"/>
          </a:xfrm>
          <a:prstGeom prst="rect">
            <a:avLst/>
          </a:prstGeom>
        </p:spPr>
      </p:pic>
      <p:pic>
        <p:nvPicPr>
          <p:cNvPr id="13" name="Picture 12">
            <a:extLst>
              <a:ext uri="{FF2B5EF4-FFF2-40B4-BE49-F238E27FC236}">
                <a16:creationId xmlns:a16="http://schemas.microsoft.com/office/drawing/2014/main" id="{105385F6-3A7C-8102-BB30-1257942F9470}"/>
              </a:ext>
            </a:extLst>
          </p:cNvPr>
          <p:cNvPicPr>
            <a:picLocks noChangeAspect="1"/>
          </p:cNvPicPr>
          <p:nvPr/>
        </p:nvPicPr>
        <p:blipFill>
          <a:blip r:embed="rId5"/>
          <a:stretch>
            <a:fillRect/>
          </a:stretch>
        </p:blipFill>
        <p:spPr>
          <a:xfrm>
            <a:off x="9029700" y="2347912"/>
            <a:ext cx="2609850" cy="1628775"/>
          </a:xfrm>
          <a:prstGeom prst="rect">
            <a:avLst/>
          </a:prstGeom>
        </p:spPr>
      </p:pic>
    </p:spTree>
    <p:extLst>
      <p:ext uri="{BB962C8B-B14F-4D97-AF65-F5344CB8AC3E}">
        <p14:creationId xmlns:p14="http://schemas.microsoft.com/office/powerpoint/2010/main" val="4517577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5.55112E-17 0 L -0.24453 0.29583 " pathEditMode="relative" rAng="0" ptsTypes="AA">
                                      <p:cBhvr>
                                        <p:cTn id="32" dur="2000" fill="hold"/>
                                        <p:tgtEl>
                                          <p:spTgt spid="8"/>
                                        </p:tgtEl>
                                        <p:attrNameLst>
                                          <p:attrName>ppt_x</p:attrName>
                                          <p:attrName>ppt_y</p:attrName>
                                        </p:attrNameLst>
                                      </p:cBhvr>
                                      <p:rCtr x="-12227" y="14792"/>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2.22222E-6 L 0.22813 0.42084 " pathEditMode="relative" rAng="0" ptsTypes="AA">
                                      <p:cBhvr>
                                        <p:cTn id="36" dur="2000" fill="hold"/>
                                        <p:tgtEl>
                                          <p:spTgt spid="4"/>
                                        </p:tgtEl>
                                        <p:attrNameLst>
                                          <p:attrName>ppt_x</p:attrName>
                                          <p:attrName>ppt_y</p:attrName>
                                        </p:attrNameLst>
                                      </p:cBhvr>
                                      <p:rCtr x="11406" y="21042"/>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3.75E-6 -1.11111E-6 L -0.26953 0.32361 " pathEditMode="relative" rAng="0" ptsTypes="AA">
                                      <p:cBhvr>
                                        <p:cTn id="40" dur="2000" fill="hold"/>
                                        <p:tgtEl>
                                          <p:spTgt spid="13"/>
                                        </p:tgtEl>
                                        <p:attrNameLst>
                                          <p:attrName>ppt_x</p:attrName>
                                          <p:attrName>ppt_y</p:attrName>
                                        </p:attrNameLst>
                                      </p:cBhvr>
                                      <p:rCtr x="-13477" y="16181"/>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1.25E-6 4.44444E-6 L 0.2086 0.43055 " pathEditMode="relative" rAng="0" ptsTypes="AA">
                                      <p:cBhvr>
                                        <p:cTn id="44" dur="2000" fill="hold"/>
                                        <p:tgtEl>
                                          <p:spTgt spid="11"/>
                                        </p:tgtEl>
                                        <p:attrNameLst>
                                          <p:attrName>ppt_x</p:attrName>
                                          <p:attrName>ppt_y</p:attrName>
                                        </p:attrNameLst>
                                      </p:cBhvr>
                                      <p:rCtr x="10430" y="2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Hỏi</a:t>
            </a:r>
            <a:r>
              <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nhanh</a:t>
            </a:r>
            <a:r>
              <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đáp</a:t>
            </a:r>
            <a:r>
              <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đúng</a:t>
            </a:r>
            <a:endPar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3">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3">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356 872, 283 576, 638 752 số nào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B7F23">
                    <a:lumMod val="75000"/>
                  </a:srgbClr>
                </a:solidFill>
                <a:effectLst/>
                <a:uLnTx/>
                <a:uFillTx/>
                <a:latin typeface="Times New Roman" panose="02020603050405020304" pitchFamily="18" charset="0"/>
                <a:ea typeface="+mn-ea"/>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394 765; 563 947; 349 675 số nào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B7F23">
                    <a:lumMod val="75000"/>
                  </a:srgbClr>
                </a:solidFill>
                <a:effectLst/>
                <a:uLnTx/>
                <a:uFillTx/>
                <a:latin typeface="Times New Roman" panose="02020603050405020304" pitchFamily="18" charset="0"/>
                <a:ea typeface="+mn-ea"/>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EB7F23">
                  <a:lumMod val="75000"/>
                </a:srgbClr>
              </a:solidFill>
              <a:effectLst/>
              <a:uLnTx/>
              <a:uFillTx/>
              <a:latin typeface=".VnArial" pitchFamily="34" charset="0"/>
              <a:ea typeface="+mn-ea"/>
              <a:cs typeface="+mn-cs"/>
            </a:endParaRPr>
          </a:p>
        </p:txBody>
      </p:sp>
    </p:spTree>
    <p:extLst>
      <p:ext uri="{BB962C8B-B14F-4D97-AF65-F5344CB8AC3E}">
        <p14:creationId xmlns:p14="http://schemas.microsoft.com/office/powerpoint/2010/main" val="914153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8079" y="2813403"/>
            <a:ext cx="1912160" cy="3692013"/>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4676" y="352584"/>
            <a:ext cx="694074" cy="892946"/>
          </a:xfrm>
          <a:prstGeom prst="rect">
            <a:avLst/>
          </a:prstGeom>
        </p:spPr>
      </p:pic>
      <p:pic>
        <p:nvPicPr>
          <p:cNvPr id="16" name="图片 7">
            <a:extLst>
              <a:ext uri="{FF2B5EF4-FFF2-40B4-BE49-F238E27FC236}">
                <a16:creationId xmlns:a16="http://schemas.microsoft.com/office/drawing/2014/main" id="{2FF24289-6938-415E-9F47-BC8F4A7B82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43" y="2754410"/>
            <a:ext cx="2615497" cy="3751006"/>
          </a:xfrm>
          <a:prstGeom prst="rect">
            <a:avLst/>
          </a:prstGeom>
        </p:spPr>
      </p:pic>
      <p:pic>
        <p:nvPicPr>
          <p:cNvPr id="18" name="图片 9">
            <a:extLst>
              <a:ext uri="{FF2B5EF4-FFF2-40B4-BE49-F238E27FC236}">
                <a16:creationId xmlns:a16="http://schemas.microsoft.com/office/drawing/2014/main" id="{4DB193D0-8EDE-493C-B23D-8BDA482FC9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95582" y="3298461"/>
            <a:ext cx="2531002" cy="3424146"/>
          </a:xfrm>
          <a:prstGeom prst="rect">
            <a:avLst/>
          </a:prstGeom>
        </p:spPr>
      </p:pic>
      <p:pic>
        <p:nvPicPr>
          <p:cNvPr id="5" name="Picture 4">
            <a:extLst>
              <a:ext uri="{FF2B5EF4-FFF2-40B4-BE49-F238E27FC236}">
                <a16:creationId xmlns:a16="http://schemas.microsoft.com/office/drawing/2014/main" id="{6BCC6AF7-EBF1-6F0E-E796-5B5A7236E073}"/>
              </a:ext>
            </a:extLst>
          </p:cNvPr>
          <p:cNvPicPr>
            <a:picLocks noChangeAspect="1"/>
          </p:cNvPicPr>
          <p:nvPr/>
        </p:nvPicPr>
        <p:blipFill>
          <a:blip r:embed="rId13"/>
          <a:stretch>
            <a:fillRect/>
          </a:stretch>
        </p:blipFill>
        <p:spPr>
          <a:xfrm>
            <a:off x="2644233" y="336481"/>
            <a:ext cx="8553429" cy="2865368"/>
          </a:xfrm>
          <a:prstGeom prst="rect">
            <a:avLst/>
          </a:prstGeom>
        </p:spPr>
      </p:pic>
    </p:spTree>
    <p:extLst>
      <p:ext uri="{BB962C8B-B14F-4D97-AF65-F5344CB8AC3E}">
        <p14:creationId xmlns:p14="http://schemas.microsoft.com/office/powerpoint/2010/main" val="3771638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100"/>
                            </p:stCondLst>
                            <p:childTnLst>
                              <p:par>
                                <p:cTn id="17" presetID="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60" presetClass="path" presetSubtype="0" accel="50000" decel="50000" fill="hold" nodeType="withEffect">
                                  <p:stCondLst>
                                    <p:cond delay="0"/>
                                  </p:stCondLst>
                                  <p:childTnLst>
                                    <p:animMotion origin="layout" path="M 2.29167E-6 0.03842 C 0.00143 0.09305 0.03138 0.10023 0.05091 0.10648 C 0.07018 0.11273 0.09661 0.07476 0.11653 0.07638 C 0.13672 0.07847 0.14961 0.11712 0.17044 0.11689 C 0.1914 0.11666 0.22357 0.07916 0.24258 0.07453 C 0.27161 0.06041 0.32122 0.11296 0.34258 0.10995 " pathEditMode="relative" rAng="120000" ptsTypes="AAAAAA">
                                      <p:cBhvr>
                                        <p:cTn id="20" dur="2000" fill="hold"/>
                                        <p:tgtEl>
                                          <p:spTgt spid="2"/>
                                        </p:tgtEl>
                                        <p:attrNameLst>
                                          <p:attrName>ppt_x</p:attrName>
                                          <p:attrName>ppt_y</p:attrName>
                                        </p:attrNameLst>
                                      </p:cBhvr>
                                      <p:rCtr x="17109" y="4444"/>
                                    </p:animMotion>
                                  </p:childTnLst>
                                </p:cTn>
                              </p:par>
                            </p:childTnLst>
                          </p:cTn>
                        </p:par>
                        <p:par>
                          <p:cTn id="21" fill="hold">
                            <p:stCondLst>
                              <p:cond delay="4100"/>
                            </p:stCondLst>
                            <p:childTnLst>
                              <p:par>
                                <p:cTn id="22" presetID="42"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5100"/>
                            </p:stCondLst>
                            <p:childTnLst>
                              <p:par>
                                <p:cTn id="33" presetID="55"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strVal val="#ppt_w*0.70"/>
                                          </p:val>
                                        </p:tav>
                                        <p:tav tm="100000">
                                          <p:val>
                                            <p:strVal val="#ppt_w"/>
                                          </p:val>
                                        </p:tav>
                                      </p:tavLst>
                                    </p:anim>
                                    <p:anim calcmode="lin" valueType="num">
                                      <p:cBhvr>
                                        <p:cTn id="36" dur="1000" fill="hold"/>
                                        <p:tgtEl>
                                          <p:spTgt spid="18"/>
                                        </p:tgtEl>
                                        <p:attrNameLst>
                                          <p:attrName>ppt_h</p:attrName>
                                        </p:attrNameLst>
                                      </p:cBhvr>
                                      <p:tavLst>
                                        <p:tav tm="0">
                                          <p:val>
                                            <p:strVal val="#ppt_h"/>
                                          </p:val>
                                        </p:tav>
                                        <p:tav tm="100000">
                                          <p:val>
                                            <p:strVal val="#ppt_h"/>
                                          </p:val>
                                        </p:tav>
                                      </p:tavLst>
                                    </p:anim>
                                    <p:animEffect transition="in" filter="fade">
                                      <p:cBhvr>
                                        <p:cTn id="37" dur="1000"/>
                                        <p:tgtEl>
                                          <p:spTgt spid="18"/>
                                        </p:tgtEl>
                                      </p:cBhvr>
                                    </p:animEffect>
                                  </p:child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97" objId="1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10151667" y="2943437"/>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2141849" y="2679349"/>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80113" y="766398"/>
            <a:ext cx="6142383" cy="233461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6104" y="198783"/>
            <a:ext cx="4174435" cy="3052285"/>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5158407" y="1132467"/>
            <a:ext cx="5774636" cy="1661993"/>
          </a:xfrm>
          <a:prstGeom prst="rect">
            <a:avLst/>
          </a:prstGeom>
          <a:noFill/>
        </p:spPr>
        <p:txBody>
          <a:bodyPr wrap="square" lIns="0" tIns="0" rIns="0" bIns="0" rtlCol="0">
            <a:spAutoFit/>
          </a:bodyPr>
          <a:lstStyle/>
          <a:p>
            <a:pPr lvl="0" algn="ctr">
              <a:defRPr/>
            </a:pPr>
            <a:r>
              <a:rPr lang="en-US" altLang="zh-CN" sz="3600" b="1" i="1" dirty="0">
                <a:ln w="12700">
                  <a:noFill/>
                </a:ln>
                <a:solidFill>
                  <a:prstClr val="black"/>
                </a:solidFill>
                <a:effectLst>
                  <a:outerShdw blurRad="50800" dist="38100" dir="2700000" algn="tl" rotWithShape="0">
                    <a:prstClr val="black">
                      <a:alpha val="40000"/>
                    </a:prstClr>
                  </a:outerShdw>
                </a:effectLst>
                <a:latin typeface="Calibri" panose="020F0502020204030204" pitchFamily="34" charset="0"/>
                <a:ea typeface="华康海报体W12" panose="040B0C09000000000000" pitchFamily="81" charset="-122"/>
                <a:cs typeface="Calibri" panose="020F0502020204030204" pitchFamily="34" charset="0"/>
              </a:rPr>
              <a:t>23 917 002 = 20 000 000 + </a:t>
            </a:r>
          </a:p>
          <a:p>
            <a:pPr lvl="0" algn="ctr">
              <a:defRPr/>
            </a:pPr>
            <a:r>
              <a:rPr lang="en-US" altLang="zh-CN" sz="3600" b="1" i="1" dirty="0">
                <a:ln w="12700">
                  <a:noFill/>
                </a:ln>
                <a:solidFill>
                  <a:prstClr val="black"/>
                </a:solidFill>
                <a:effectLst>
                  <a:outerShdw blurRad="50800" dist="38100" dir="2700000" algn="tl" rotWithShape="0">
                    <a:prstClr val="black">
                      <a:alpha val="40000"/>
                    </a:prstClr>
                  </a:outerShdw>
                </a:effectLst>
                <a:latin typeface="Calibri" panose="020F0502020204030204" pitchFamily="34" charset="0"/>
                <a:ea typeface="华康海报体W12" panose="040B0C09000000000000" pitchFamily="81" charset="-122"/>
                <a:cs typeface="Calibri" panose="020F0502020204030204" pitchFamily="34" charset="0"/>
              </a:rPr>
              <a:t>3 000 000 + 900 000 + 10 000 + 7 000 + 2</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4AEC777-1302-401B-82D1-34515AAC3421}"/>
              </a:ext>
            </a:extLst>
          </p:cNvPr>
          <p:cNvSpPr txBox="1"/>
          <p:nvPr/>
        </p:nvSpPr>
        <p:spPr>
          <a:xfrm>
            <a:off x="1003852" y="799009"/>
            <a:ext cx="3925957" cy="954107"/>
          </a:xfrm>
          <a:prstGeom prst="rect">
            <a:avLst/>
          </a:prstGeom>
          <a:noFill/>
        </p:spPr>
        <p:txBody>
          <a:bodyPr wrap="square">
            <a:spAutoFit/>
          </a:bodyPr>
          <a:lstStyle/>
          <a:p>
            <a:pPr lvl="0" algn="ctr"/>
            <a:r>
              <a:rPr lang="en-US" sz="2800" b="1" dirty="0" err="1">
                <a:solidFill>
                  <a:srgbClr val="0070C0"/>
                </a:solidFill>
                <a:latin typeface="Calibri" panose="020F0502020204030204" pitchFamily="34" charset="0"/>
                <a:cs typeface="Calibri" panose="020F0502020204030204" pitchFamily="34" charset="0"/>
              </a:rPr>
              <a:t>Viết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số</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sau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tổng</a:t>
            </a:r>
            <a:r>
              <a:rPr lang="en-US" sz="2800" b="1" dirty="0">
                <a:solidFill>
                  <a:srgbClr val="0070C0"/>
                </a:solidFill>
                <a:latin typeface="Calibri" panose="020F0502020204030204" pitchFamily="34" charset="0"/>
                <a:cs typeface="Calibri" panose="020F0502020204030204" pitchFamily="34" charset="0"/>
              </a:rPr>
              <a:t>: 23 917 002</a:t>
            </a:r>
            <a:endPar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11439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048424" y="2784410"/>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2141849" y="2679349"/>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85987" y="975120"/>
            <a:ext cx="4182352"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6104" y="198783"/>
            <a:ext cx="4765410" cy="3052285"/>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6102625" y="1619485"/>
            <a:ext cx="3588026"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dirty="0">
                <a:ln w="12700">
                  <a:noFill/>
                </a:ln>
                <a:solidFill>
                  <a:prstClr val="black"/>
                </a:solidFill>
                <a:effectLst>
                  <a:outerShdw blurRad="50800" dist="38100" dir="2700000" algn="tl" rotWithShape="0">
                    <a:prstClr val="black">
                      <a:alpha val="40000"/>
                    </a:prstClr>
                  </a:outerShdw>
                </a:effectLst>
                <a:uLnTx/>
                <a:uFillTx/>
                <a:latin typeface="Calibri" panose="020F0502020204030204" pitchFamily="34" charset="0"/>
                <a:ea typeface="华康海报体W12" panose="040B0C09000000000000" pitchFamily="81" charset="-122"/>
                <a:cs typeface="Calibri" panose="020F0502020204030204" pitchFamily="34" charset="0"/>
              </a:rPr>
              <a:t>80 503 024</a:t>
            </a:r>
            <a:endPar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4AEC777-1302-401B-82D1-34515AAC3421}"/>
              </a:ext>
            </a:extLst>
          </p:cNvPr>
          <p:cNvSpPr txBox="1"/>
          <p:nvPr/>
        </p:nvSpPr>
        <p:spPr>
          <a:xfrm>
            <a:off x="1003852" y="799009"/>
            <a:ext cx="428376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Viết số gồm: 8 chục triệu, 5 trăm nghìn, 3 nghìn, 2 chục, 4 đơn vị:</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1402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048424" y="2784410"/>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2141849" y="2679349"/>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85987" y="975120"/>
            <a:ext cx="4182352"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6104" y="198783"/>
            <a:ext cx="4765410" cy="3052285"/>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6102625" y="1619485"/>
            <a:ext cx="3588026" cy="677108"/>
          </a:xfrm>
          <a:prstGeom prst="rect">
            <a:avLst/>
          </a:prstGeom>
          <a:noFill/>
        </p:spPr>
        <p:txBody>
          <a:bodyPr wrap="square" lIns="0" tIns="0" rIns="0" bIns="0" rtlCol="0">
            <a:spAutoFit/>
          </a:bodyPr>
          <a:lstStyle/>
          <a:p>
            <a:pPr lvl="0" algn="ctr">
              <a:defRPr/>
            </a:pPr>
            <a:r>
              <a:rPr lang="en-US" altLang="zh-CN" sz="4400" b="1" i="1" dirty="0">
                <a:ln w="12700">
                  <a:noFill/>
                </a:ln>
                <a:solidFill>
                  <a:prstClr val="black"/>
                </a:solidFill>
                <a:effectLst>
                  <a:outerShdw blurRad="50800" dist="38100" dir="2700000" algn="tl" rotWithShape="0">
                    <a:prstClr val="black">
                      <a:alpha val="40000"/>
                    </a:prstClr>
                  </a:outerShdw>
                </a:effectLst>
                <a:latin typeface="Calibri" panose="020F0502020204030204" pitchFamily="34" charset="0"/>
                <a:ea typeface="华康海报体W12" panose="040B0C09000000000000" pitchFamily="81" charset="-122"/>
                <a:cs typeface="Calibri" panose="020F0502020204030204" pitchFamily="34" charset="0"/>
              </a:rPr>
              <a:t>1 000 000 000</a:t>
            </a:r>
            <a:endPar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4AEC777-1302-401B-82D1-34515AAC3421}"/>
              </a:ext>
            </a:extLst>
          </p:cNvPr>
          <p:cNvSpPr txBox="1"/>
          <p:nvPr/>
        </p:nvSpPr>
        <p:spPr>
          <a:xfrm>
            <a:off x="1431235" y="1027609"/>
            <a:ext cx="4283765" cy="769441"/>
          </a:xfrm>
          <a:prstGeom prst="rect">
            <a:avLst/>
          </a:prstGeom>
          <a:noFill/>
        </p:spPr>
        <p:txBody>
          <a:bodyPr wrap="square">
            <a:spAutoFit/>
          </a:bodyPr>
          <a:lstStyle/>
          <a:p>
            <a:pPr lvl="0" algn="just">
              <a:defRPr/>
            </a:pPr>
            <a:r>
              <a:rPr lang="vi-VN" sz="4400" b="1" dirty="0">
                <a:solidFill>
                  <a:srgbClr val="0070C0"/>
                </a:solidFill>
                <a:latin typeface="Calibri" panose="020F0502020204030204" pitchFamily="34" charset="0"/>
                <a:cs typeface="Calibri" panose="020F0502020204030204" pitchFamily="34" charset="0"/>
              </a:rPr>
              <a:t>Viết số : 1 tỉ </a:t>
            </a:r>
            <a:endParaRPr kumimoji="0" 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4125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27814" y="33989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9" name="Picture 8">
            <a:extLst>
              <a:ext uri="{FF2B5EF4-FFF2-40B4-BE49-F238E27FC236}">
                <a16:creationId xmlns:a16="http://schemas.microsoft.com/office/drawing/2014/main" id="{9EB06E15-E1A3-5E75-9BA8-023DC3C52123}"/>
              </a:ext>
            </a:extLst>
          </p:cNvPr>
          <p:cNvPicPr>
            <a:picLocks noChangeAspect="1"/>
          </p:cNvPicPr>
          <p:nvPr/>
        </p:nvPicPr>
        <p:blipFill>
          <a:blip r:embed="rId4"/>
          <a:stretch>
            <a:fillRect/>
          </a:stretch>
        </p:blipFill>
        <p:spPr>
          <a:xfrm>
            <a:off x="2021191" y="604224"/>
            <a:ext cx="9102117" cy="963251"/>
          </a:xfrm>
          <a:prstGeom prst="rect">
            <a:avLst/>
          </a:prstGeom>
        </p:spPr>
      </p:pic>
    </p:spTree>
    <p:extLst>
      <p:ext uri="{BB962C8B-B14F-4D97-AF65-F5344CB8AC3E}">
        <p14:creationId xmlns:p14="http://schemas.microsoft.com/office/powerpoint/2010/main" val="1891765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54112"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3" name="TextBox 2">
            <a:extLst>
              <a:ext uri="{FF2B5EF4-FFF2-40B4-BE49-F238E27FC236}">
                <a16:creationId xmlns:a16="http://schemas.microsoft.com/office/drawing/2014/main" id="{17529CE6-C983-AD4B-1AEE-C7B4ADD3F6AD}"/>
              </a:ext>
            </a:extLst>
          </p:cNvPr>
          <p:cNvSpPr txBox="1"/>
          <p:nvPr/>
        </p:nvSpPr>
        <p:spPr>
          <a:xfrm>
            <a:off x="367934" y="1820198"/>
            <a:ext cx="10900141" cy="2462213"/>
          </a:xfrm>
          <a:prstGeom prst="rect">
            <a:avLst/>
          </a:prstGeom>
          <a:noFill/>
        </p:spPr>
        <p:txBody>
          <a:bodyPr wrap="square" rtlCol="0">
            <a:spAutoFit/>
          </a:bodyPr>
          <a:lstStyle/>
          <a:p>
            <a:pPr marL="914400" lvl="0" indent="-457200" algn="just">
              <a:spcBef>
                <a:spcPts val="1200"/>
              </a:spcBef>
              <a:buFont typeface="Arial" panose="020B0604020202020204" pitchFamily="34" charset="0"/>
              <a:buChar char="•"/>
            </a:pPr>
            <a:r>
              <a:rPr lang="vi-VN" sz="3600" b="1" dirty="0">
                <a:solidFill>
                  <a:srgbClr val="003399"/>
                </a:solidFill>
                <a:latin typeface="Calibri" panose="020F0502020204030204" pitchFamily="34" charset="0"/>
                <a:cs typeface="Calibri" panose="020F0502020204030204" pitchFamily="34" charset="0"/>
              </a:rPr>
              <a:t>So sánh được các số có nhiều chữ số </a:t>
            </a:r>
          </a:p>
          <a:p>
            <a:pPr marL="914400" lvl="0" indent="-457200" algn="just">
              <a:spcBef>
                <a:spcPts val="1200"/>
              </a:spcBef>
              <a:buFont typeface="Arial" panose="020B0604020202020204" pitchFamily="34" charset="0"/>
              <a:buChar char="•"/>
            </a:pPr>
            <a:r>
              <a:rPr lang="vi-VN" sz="3600" b="1" dirty="0">
                <a:solidFill>
                  <a:srgbClr val="003399"/>
                </a:solidFill>
                <a:latin typeface="Calibri" panose="020F0502020204030204" pitchFamily="34" charset="0"/>
                <a:cs typeface="Calibri" panose="020F0502020204030204" pitchFamily="34" charset="0"/>
              </a:rPr>
              <a:t>Biết cách so sánh các số có nhiều chữ số trong 2 trường hợp hai số không cùng số chữ số và hai số có cùng số chữ số.</a:t>
            </a:r>
          </a:p>
        </p:txBody>
      </p:sp>
      <p:pic>
        <p:nvPicPr>
          <p:cNvPr id="5" name="Picture 4" descr="Shape, rectangle&#10;&#10;Description automatically generated">
            <a:extLst>
              <a:ext uri="{FF2B5EF4-FFF2-40B4-BE49-F238E27FC236}">
                <a16:creationId xmlns:a16="http://schemas.microsoft.com/office/drawing/2014/main" id="{C529B7BB-A202-C3E6-5204-63BFFD29E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625" y="95579"/>
            <a:ext cx="5969482" cy="1052587"/>
          </a:xfrm>
          <a:prstGeom prst="rect">
            <a:avLst/>
          </a:prstGeom>
        </p:spPr>
      </p:pic>
      <p:pic>
        <p:nvPicPr>
          <p:cNvPr id="6" name="Picture 5" descr="A cartoon of a child&#10;&#10;Description automatically generated with low confidence">
            <a:extLst>
              <a:ext uri="{FF2B5EF4-FFF2-40B4-BE49-F238E27FC236}">
                <a16:creationId xmlns:a16="http://schemas.microsoft.com/office/drawing/2014/main" id="{6CDA8428-8CB0-468D-9960-959E246BD32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6878" y="0"/>
            <a:ext cx="1093341" cy="1279830"/>
          </a:xfrm>
          <a:prstGeom prst="rect">
            <a:avLst/>
          </a:prstGeom>
        </p:spPr>
      </p:pic>
      <p:pic>
        <p:nvPicPr>
          <p:cNvPr id="7" name="Picture 6">
            <a:extLst>
              <a:ext uri="{FF2B5EF4-FFF2-40B4-BE49-F238E27FC236}">
                <a16:creationId xmlns:a16="http://schemas.microsoft.com/office/drawing/2014/main" id="{BE145495-E32C-9987-0621-23C7555635A2}"/>
              </a:ext>
            </a:extLst>
          </p:cNvPr>
          <p:cNvPicPr>
            <a:picLocks noChangeAspect="1"/>
          </p:cNvPicPr>
          <p:nvPr/>
        </p:nvPicPr>
        <p:blipFill>
          <a:blip r:embed="rId5"/>
          <a:stretch>
            <a:fillRect/>
          </a:stretch>
        </p:blipFill>
        <p:spPr>
          <a:xfrm>
            <a:off x="8941121" y="90681"/>
            <a:ext cx="1205005" cy="1205005"/>
          </a:xfrm>
          <a:prstGeom prst="rect">
            <a:avLst/>
          </a:prstGeom>
        </p:spPr>
      </p:pic>
      <p:pic>
        <p:nvPicPr>
          <p:cNvPr id="8" name="Picture 7">
            <a:extLst>
              <a:ext uri="{FF2B5EF4-FFF2-40B4-BE49-F238E27FC236}">
                <a16:creationId xmlns:a16="http://schemas.microsoft.com/office/drawing/2014/main" id="{B712A82F-3424-4E8E-1C22-3481D26C2B53}"/>
              </a:ext>
            </a:extLst>
          </p:cNvPr>
          <p:cNvPicPr>
            <a:picLocks noChangeAspect="1"/>
          </p:cNvPicPr>
          <p:nvPr/>
        </p:nvPicPr>
        <p:blipFill>
          <a:blip r:embed="rId6"/>
          <a:stretch>
            <a:fillRect/>
          </a:stretch>
        </p:blipFill>
        <p:spPr>
          <a:xfrm>
            <a:off x="4133195" y="247508"/>
            <a:ext cx="4877223" cy="707197"/>
          </a:xfrm>
          <a:prstGeom prst="rect">
            <a:avLst/>
          </a:prstGeom>
        </p:spPr>
      </p:pic>
    </p:spTree>
    <p:extLst>
      <p:ext uri="{BB962C8B-B14F-4D97-AF65-F5344CB8AC3E}">
        <p14:creationId xmlns:p14="http://schemas.microsoft.com/office/powerpoint/2010/main" val="19197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anim calcmode="lin" valueType="num">
                                      <p:cBhvr>
                                        <p:cTn id="3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0DD5DE-41E8-5C92-5C0A-9A1A285E78D2}"/>
              </a:ext>
            </a:extLst>
          </p:cNvPr>
          <p:cNvPicPr>
            <a:picLocks noChangeAspect="1"/>
          </p:cNvPicPr>
          <p:nvPr/>
        </p:nvPicPr>
        <p:blipFill>
          <a:blip r:embed="rId2"/>
          <a:stretch>
            <a:fillRect/>
          </a:stretch>
        </p:blipFill>
        <p:spPr>
          <a:xfrm>
            <a:off x="390525" y="1176337"/>
            <a:ext cx="6256051" cy="4000183"/>
          </a:xfrm>
          <a:prstGeom prst="rect">
            <a:avLst/>
          </a:prstGeom>
        </p:spPr>
      </p:pic>
      <p:pic>
        <p:nvPicPr>
          <p:cNvPr id="12" name="Picture 11">
            <a:extLst>
              <a:ext uri="{FF2B5EF4-FFF2-40B4-BE49-F238E27FC236}">
                <a16:creationId xmlns:a16="http://schemas.microsoft.com/office/drawing/2014/main" id="{7F8E9D0B-179D-53D4-CDE8-84FAD74AF704}"/>
              </a:ext>
            </a:extLst>
          </p:cNvPr>
          <p:cNvPicPr>
            <a:picLocks noChangeAspect="1"/>
          </p:cNvPicPr>
          <p:nvPr/>
        </p:nvPicPr>
        <p:blipFill>
          <a:blip r:embed="rId3"/>
          <a:stretch>
            <a:fillRect/>
          </a:stretch>
        </p:blipFill>
        <p:spPr>
          <a:xfrm>
            <a:off x="7510462" y="2309812"/>
            <a:ext cx="3076575" cy="3190875"/>
          </a:xfrm>
          <a:prstGeom prst="rect">
            <a:avLst/>
          </a:prstGeom>
        </p:spPr>
      </p:pic>
      <p:sp>
        <p:nvSpPr>
          <p:cNvPr id="13" name="TextBox 12">
            <a:extLst>
              <a:ext uri="{FF2B5EF4-FFF2-40B4-BE49-F238E27FC236}">
                <a16:creationId xmlns:a16="http://schemas.microsoft.com/office/drawing/2014/main" id="{A830F9D6-B71A-1931-320E-5F4D9A131741}"/>
              </a:ext>
            </a:extLst>
          </p:cNvPr>
          <p:cNvSpPr txBox="1"/>
          <p:nvPr/>
        </p:nvSpPr>
        <p:spPr>
          <a:xfrm>
            <a:off x="6648451" y="666750"/>
            <a:ext cx="5067300" cy="138499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Năm</a:t>
            </a:r>
            <a:r>
              <a:rPr lang="en-US" sz="2800" b="1" dirty="0">
                <a:latin typeface="Cambria" panose="02040503050406030204" pitchFamily="18" charset="0"/>
                <a:ea typeface="Cambria" panose="02040503050406030204" pitchFamily="18" charset="0"/>
              </a:rPr>
              <a:t> 2019,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khách</a:t>
            </a:r>
            <a:r>
              <a:rPr lang="en-US" sz="2800" b="1" dirty="0">
                <a:latin typeface="Cambria" panose="02040503050406030204" pitchFamily="18" charset="0"/>
                <a:ea typeface="Cambria" panose="02040503050406030204" pitchFamily="18" charset="0"/>
              </a:rPr>
              <a:t> du </a:t>
            </a:r>
            <a:r>
              <a:rPr lang="en-US" sz="2800" b="1" dirty="0" err="1">
                <a:latin typeface="Cambria" panose="02040503050406030204" pitchFamily="18" charset="0"/>
                <a:ea typeface="Cambria" panose="02040503050406030204" pitchFamily="18" charset="0"/>
              </a:rPr>
              <a:t>lịch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quốc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Việt</a:t>
            </a:r>
            <a:r>
              <a:rPr lang="en-US" sz="2800" b="1" dirty="0">
                <a:latin typeface="Cambria" panose="02040503050406030204" pitchFamily="18" charset="0"/>
                <a:ea typeface="Cambria" panose="02040503050406030204" pitchFamily="18" charset="0"/>
              </a:rPr>
              <a:t> Nam </a:t>
            </a:r>
            <a:r>
              <a:rPr lang="en-US" sz="2800" b="1" dirty="0" err="1">
                <a:latin typeface="Cambria" panose="02040503050406030204" pitchFamily="18" charset="0"/>
                <a:ea typeface="Cambria" panose="02040503050406030204" pitchFamily="18" charset="0"/>
              </a:rPr>
              <a:t>bằng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nhiều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nhất</a:t>
            </a:r>
            <a:r>
              <a:rPr lang="en-US" sz="2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6247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389</Words>
  <Application>Microsoft Office PowerPoint</Application>
  <PresentationFormat>Widescreen</PresentationFormat>
  <Paragraphs>41</Paragraphs>
  <Slides>19</Slides>
  <Notes>6</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19</vt:i4>
      </vt:variant>
    </vt:vector>
  </HeadingPairs>
  <TitlesOfParts>
    <vt:vector size="37" baseType="lpstr">
      <vt:lpstr>#9Slide02 Noi dung dai</vt:lpstr>
      <vt:lpstr>#9Slide02 Tieu de dai</vt:lpstr>
      <vt:lpstr>Arrial</vt:lpstr>
      <vt:lpstr>UVF TypoSlabserif</vt:lpstr>
      <vt:lpstr>.VnArial</vt:lpstr>
      <vt:lpstr>Arial</vt:lpstr>
      <vt:lpstr>Calibri</vt:lpstr>
      <vt:lpstr>Calibri Light</vt:lpstr>
      <vt:lpstr>Cambria</vt:lpstr>
      <vt:lpstr>Segoe UI</vt:lpstr>
      <vt:lpstr>Times New Roman</vt:lpstr>
      <vt:lpstr>Verdana</vt:lpstr>
      <vt:lpstr>Custom Design</vt:lpstr>
      <vt:lpstr>Trở lại Trường học 16x9</vt:lpstr>
      <vt:lpstr>1_Custom Design</vt:lpstr>
      <vt:lpstr>2_Custom Design</vt:lpstr>
      <vt:lpstr>Office Theme</vt:lpstr>
      <vt:lpstr>0178 Mateo · 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2023-08-24T03:38:34Z</dcterms:created>
  <dcterms:modified xsi:type="dcterms:W3CDTF">2023-08-24T09:46:15Z</dcterms:modified>
</cp:coreProperties>
</file>