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28"/>
  </p:notesMasterIdLst>
  <p:sldIdLst>
    <p:sldId id="258" r:id="rId4"/>
    <p:sldId id="317" r:id="rId5"/>
    <p:sldId id="261" r:id="rId6"/>
    <p:sldId id="262" r:id="rId7"/>
    <p:sldId id="263" r:id="rId8"/>
    <p:sldId id="265" r:id="rId9"/>
    <p:sldId id="264" r:id="rId10"/>
    <p:sldId id="266" r:id="rId11"/>
    <p:sldId id="307" r:id="rId12"/>
    <p:sldId id="260" r:id="rId13"/>
    <p:sldId id="308" r:id="rId14"/>
    <p:sldId id="309" r:id="rId15"/>
    <p:sldId id="259" r:id="rId16"/>
    <p:sldId id="318" r:id="rId17"/>
    <p:sldId id="319" r:id="rId18"/>
    <p:sldId id="320" r:id="rId19"/>
    <p:sldId id="321" r:id="rId20"/>
    <p:sldId id="322" r:id="rId21"/>
    <p:sldId id="311" r:id="rId22"/>
    <p:sldId id="312" r:id="rId23"/>
    <p:sldId id="323" r:id="rId24"/>
    <p:sldId id="324" r:id="rId25"/>
    <p:sldId id="325" r:id="rId26"/>
    <p:sldId id="2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4646"/>
  </p:normalViewPr>
  <p:slideViewPr>
    <p:cSldViewPr snapToGrid="0">
      <p:cViewPr varScale="1">
        <p:scale>
          <a:sx n="79" d="100"/>
          <a:sy n="79" d="100"/>
        </p:scale>
        <p:origin x="184"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88491E-B3D0-480E-BC83-C46A5C6C93C2}" type="datetimeFigureOut">
              <a:rPr lang="en-US" smtClean="0"/>
              <a:t>11/6/23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4849FD-071B-417E-9829-5E7A6C84BA3B}" type="slidenum">
              <a:rPr lang="en-US" smtClean="0"/>
              <a:t>‹#›</a:t>
            </a:fld>
            <a:endParaRPr lang="en-US"/>
          </a:p>
        </p:txBody>
      </p:sp>
    </p:spTree>
    <p:extLst>
      <p:ext uri="{BB962C8B-B14F-4D97-AF65-F5344CB8AC3E}">
        <p14:creationId xmlns:p14="http://schemas.microsoft.com/office/powerpoint/2010/main" val="225161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39641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289385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32087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39096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23601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39223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778194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0887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67578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633584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05398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078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11308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560464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035424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6231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9955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11/6/23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5770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44681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24600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09670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8228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11857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70784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5604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45729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8995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23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11/6/23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5320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12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02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64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49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40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23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12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18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07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11/6/23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067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11/6/23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1320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11/6/23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343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2449DFC4-FDED-4B41-982D-8052FC63661B}" type="datetimeFigureOut">
              <a:rPr lang="zh-CN" altLang="en-US" smtClean="0"/>
              <a:t>2023/11/6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65FFF5A-79EA-4B61-A2E3-443713E82035}" type="slidenum">
              <a:rPr lang="zh-CN" altLang="en-US" smtClean="0"/>
              <a:t>‹#›</a:t>
            </a:fld>
            <a:endParaRPr lang="zh-CN" altLang="en-US"/>
          </a:p>
        </p:txBody>
      </p:sp>
    </p:spTree>
    <p:extLst>
      <p:ext uri="{BB962C8B-B14F-4D97-AF65-F5344CB8AC3E}">
        <p14:creationId xmlns:p14="http://schemas.microsoft.com/office/powerpoint/2010/main" val="33105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5" name="组合 4"/>
          <p:cNvGrpSpPr/>
          <p:nvPr userDrawn="1"/>
        </p:nvGrpSpPr>
        <p:grpSpPr>
          <a:xfrm>
            <a:off x="0" y="0"/>
            <a:ext cx="12192000" cy="6858000"/>
            <a:chOff x="0" y="0"/>
            <a:chExt cx="9144000" cy="514350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9907"/>
              <a:ext cx="9143244" cy="1633593"/>
            </a:xfrm>
            <a:prstGeom prst="rect">
              <a:avLst/>
            </a:prstGeom>
          </p:spPr>
        </p:pic>
      </p:gr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 y="0"/>
            <a:ext cx="2844885" cy="1625085"/>
          </a:xfrm>
          <a:prstGeom prst="rect">
            <a:avLst/>
          </a:prstGeom>
        </p:spPr>
      </p:pic>
      <p:sp>
        <p:nvSpPr>
          <p:cNvPr id="7" name="文本框 6"/>
          <p:cNvSpPr txBox="1"/>
          <p:nvPr userDrawn="1"/>
        </p:nvSpPr>
        <p:spPr>
          <a:xfrm>
            <a:off x="1625718" y="279483"/>
            <a:ext cx="4977645" cy="6667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3733"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单击此处添加文字标题</a:t>
            </a:r>
          </a:p>
        </p:txBody>
      </p:sp>
      <p:sp>
        <p:nvSpPr>
          <p:cNvPr id="2" name="矩形 1"/>
          <p:cNvSpPr/>
          <p:nvPr userDrawn="1"/>
        </p:nvSpPr>
        <p:spPr>
          <a:xfrm>
            <a:off x="2" y="977109"/>
            <a:ext cx="12191999" cy="559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Tree>
    <p:extLst>
      <p:ext uri="{BB962C8B-B14F-4D97-AF65-F5344CB8AC3E}">
        <p14:creationId xmlns:p14="http://schemas.microsoft.com/office/powerpoint/2010/main" val="338935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78744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27545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9"/>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0"/>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1"/>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5784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11/6/23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5288737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11/6/23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28809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4.jp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38.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39.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39.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40.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3.xml"/><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jp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5.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49.png"/><Relationship Id="rId4" Type="http://schemas.openxmlformats.org/officeDocument/2006/relationships/image" Target="../media/image4.jp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9.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jp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53.pn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8.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54.png"/><Relationship Id="rId4" Type="http://schemas.openxmlformats.org/officeDocument/2006/relationships/image" Target="../media/image4.jp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39.png"/><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0.xml"/><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14.jpg"/><Relationship Id="rId7" Type="http://schemas.microsoft.com/office/2007/relationships/hdphoto" Target="../media/hdphoto4.wdp"/><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6.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5.wdp"/><Relationship Id="rId14"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5.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22.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21.png"/><Relationship Id="rId16" Type="http://schemas.openxmlformats.org/officeDocument/2006/relationships/image" Target="../media/image26.png"/><Relationship Id="rId20"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slide" Target="slide5.xml"/><Relationship Id="rId11" Type="http://schemas.openxmlformats.org/officeDocument/2006/relationships/image" Target="../media/image24.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23.png"/><Relationship Id="rId14" Type="http://schemas.openxmlformats.org/officeDocument/2006/relationships/image" Target="../media/image25.png"/><Relationship Id="rId22"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image" Target="../media/image31.png"/><Relationship Id="rId4" Type="http://schemas.openxmlformats.org/officeDocument/2006/relationships/notesSlide" Target="../notesSlides/notesSlide5.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315" y="4120301"/>
            <a:ext cx="5120216" cy="2795801"/>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4029" y="64318"/>
            <a:ext cx="3827972" cy="1918049"/>
          </a:xfrm>
          <a:prstGeom prst="rect">
            <a:avLst/>
          </a:prstGeom>
        </p:spPr>
      </p:pic>
      <p:pic>
        <p:nvPicPr>
          <p:cNvPr id="14" name="Picture 13">
            <a:extLst>
              <a:ext uri="{FF2B5EF4-FFF2-40B4-BE49-F238E27FC236}">
                <a16:creationId xmlns:a16="http://schemas.microsoft.com/office/drawing/2014/main" id="{44F164DA-BDE9-4B2F-91F6-3657F8B2F6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43600" y="25908000"/>
            <a:ext cx="2119555" cy="2119555"/>
          </a:xfrm>
          <a:prstGeom prst="ellipse">
            <a:avLst/>
          </a:prstGeom>
          <a:ln>
            <a:noFill/>
          </a:ln>
          <a:effectLst>
            <a:softEdge rad="112500"/>
          </a:effectLst>
        </p:spPr>
      </p:pic>
      <p:pic>
        <p:nvPicPr>
          <p:cNvPr id="2" name="Picture 1">
            <a:extLst>
              <a:ext uri="{FF2B5EF4-FFF2-40B4-BE49-F238E27FC236}">
                <a16:creationId xmlns:a16="http://schemas.microsoft.com/office/drawing/2014/main" id="{E5E30049-0662-EF27-7660-63A6344A5705}"/>
              </a:ext>
            </a:extLst>
          </p:cNvPr>
          <p:cNvPicPr>
            <a:picLocks noChangeAspect="1"/>
          </p:cNvPicPr>
          <p:nvPr/>
        </p:nvPicPr>
        <p:blipFill>
          <a:blip r:embed="rId7"/>
          <a:stretch>
            <a:fillRect/>
          </a:stretch>
        </p:blipFill>
        <p:spPr>
          <a:xfrm>
            <a:off x="2038889" y="2130201"/>
            <a:ext cx="8193734" cy="1981372"/>
          </a:xfrm>
          <a:prstGeom prst="rect">
            <a:avLst/>
          </a:prstGeom>
        </p:spPr>
      </p:pic>
    </p:spTree>
    <p:extLst>
      <p:ext uri="{BB962C8B-B14F-4D97-AF65-F5344CB8AC3E}">
        <p14:creationId xmlns:p14="http://schemas.microsoft.com/office/powerpoint/2010/main" val="34517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Picture 4">
            <a:extLst>
              <a:ext uri="{FF2B5EF4-FFF2-40B4-BE49-F238E27FC236}">
                <a16:creationId xmlns:a16="http://schemas.microsoft.com/office/drawing/2014/main" id="{9284927D-8265-44FC-8D73-CD6072A67F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pic>
        <p:nvPicPr>
          <p:cNvPr id="6" name="图片 7" descr="572005ec0a0c4">
            <a:extLst>
              <a:ext uri="{FF2B5EF4-FFF2-40B4-BE49-F238E27FC236}">
                <a16:creationId xmlns:a16="http://schemas.microsoft.com/office/drawing/2014/main" id="{8EBE9B8E-0A76-49F3-ACA8-B8B4832FC74C}"/>
              </a:ext>
            </a:extLst>
          </p:cNvPr>
          <p:cNvPicPr>
            <a:picLocks noChangeAspect="1"/>
          </p:cNvPicPr>
          <p:nvPr/>
        </p:nvPicPr>
        <p:blipFill rotWithShape="1">
          <a:blip r:embed="rId6"/>
          <a:srcRect r="38224" b="26546"/>
          <a:stretch/>
        </p:blipFill>
        <p:spPr>
          <a:xfrm>
            <a:off x="39401" y="336165"/>
            <a:ext cx="2142240" cy="1439401"/>
          </a:xfrm>
          <a:prstGeom prst="rect">
            <a:avLst/>
          </a:prstGeom>
        </p:spPr>
      </p:pic>
      <p:pic>
        <p:nvPicPr>
          <p:cNvPr id="8" name="图片 8" descr="觅元素58b0fbac4bf92">
            <a:extLst>
              <a:ext uri="{FF2B5EF4-FFF2-40B4-BE49-F238E27FC236}">
                <a16:creationId xmlns:a16="http://schemas.microsoft.com/office/drawing/2014/main" id="{5EA6917A-0FE5-4A75-8B9B-AC3ACE57E0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0" name="图片 1" descr="31f7217a017c2d9a8a7bcbd9844c1629">
            <a:extLst>
              <a:ext uri="{FF2B5EF4-FFF2-40B4-BE49-F238E27FC236}">
                <a16:creationId xmlns:a16="http://schemas.microsoft.com/office/drawing/2014/main" id="{3CB4AD8E-23C2-4998-B21D-2581833FAD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1" name="图片 2" descr="觅元素584a989cd6c5a">
            <a:extLst>
              <a:ext uri="{FF2B5EF4-FFF2-40B4-BE49-F238E27FC236}">
                <a16:creationId xmlns:a16="http://schemas.microsoft.com/office/drawing/2014/main" id="{BDEB9A88-62C2-4E06-811A-70F9D29212B8}"/>
              </a:ext>
            </a:extLst>
          </p:cNvPr>
          <p:cNvPicPr>
            <a:picLocks noChangeAspect="1"/>
          </p:cNvPicPr>
          <p:nvPr/>
        </p:nvPicPr>
        <p:blipFill>
          <a:blip r:embed="rId9"/>
          <a:stretch>
            <a:fillRect/>
          </a:stretch>
        </p:blipFill>
        <p:spPr>
          <a:xfrm>
            <a:off x="4755745" y="577662"/>
            <a:ext cx="6506845" cy="1394460"/>
          </a:xfrm>
          <a:prstGeom prst="rect">
            <a:avLst/>
          </a:prstGeom>
        </p:spPr>
      </p:pic>
      <p:sp>
        <p:nvSpPr>
          <p:cNvPr id="12" name="文本框 11">
            <a:extLst>
              <a:ext uri="{FF2B5EF4-FFF2-40B4-BE49-F238E27FC236}">
                <a16:creationId xmlns:a16="http://schemas.microsoft.com/office/drawing/2014/main" id="{4A271EEF-5D70-4297-BAA4-DB75CD3FC2B7}"/>
              </a:ext>
            </a:extLst>
          </p:cNvPr>
          <p:cNvSpPr txBox="1"/>
          <p:nvPr/>
        </p:nvSpPr>
        <p:spPr>
          <a:xfrm>
            <a:off x="5028537" y="2373071"/>
            <a:ext cx="6234053" cy="26825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13" name="图片 8" descr="觅元素58b0fbac4bf92">
            <a:extLst>
              <a:ext uri="{FF2B5EF4-FFF2-40B4-BE49-F238E27FC236}">
                <a16:creationId xmlns:a16="http://schemas.microsoft.com/office/drawing/2014/main" id="{899AD10D-6450-473C-8A79-2BC72DA4B2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4" name="图片 1" descr="31f7217a017c2d9a8a7bcbd9844c1629">
            <a:extLst>
              <a:ext uri="{FF2B5EF4-FFF2-40B4-BE49-F238E27FC236}">
                <a16:creationId xmlns:a16="http://schemas.microsoft.com/office/drawing/2014/main" id="{4F5EE2E4-608E-41BF-843F-855D38C4E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5" name="图片 2" descr="觅元素584a989cd6c5a">
            <a:extLst>
              <a:ext uri="{FF2B5EF4-FFF2-40B4-BE49-F238E27FC236}">
                <a16:creationId xmlns:a16="http://schemas.microsoft.com/office/drawing/2014/main" id="{208D20AC-1DBA-415E-A716-60808671BAA6}"/>
              </a:ext>
            </a:extLst>
          </p:cNvPr>
          <p:cNvPicPr>
            <a:picLocks noChangeAspect="1"/>
          </p:cNvPicPr>
          <p:nvPr/>
        </p:nvPicPr>
        <p:blipFill>
          <a:blip r:embed="rId9"/>
          <a:stretch>
            <a:fillRect/>
          </a:stretch>
        </p:blipFill>
        <p:spPr>
          <a:xfrm>
            <a:off x="4755745" y="577662"/>
            <a:ext cx="6506845" cy="1394460"/>
          </a:xfrm>
          <a:prstGeom prst="rect">
            <a:avLst/>
          </a:prstGeom>
        </p:spPr>
      </p:pic>
      <p:pic>
        <p:nvPicPr>
          <p:cNvPr id="2" name="Picture 1">
            <a:extLst>
              <a:ext uri="{FF2B5EF4-FFF2-40B4-BE49-F238E27FC236}">
                <a16:creationId xmlns:a16="http://schemas.microsoft.com/office/drawing/2014/main" id="{FEE523DE-C450-84C8-49A1-1208AEAD512E}"/>
              </a:ext>
            </a:extLst>
          </p:cNvPr>
          <p:cNvPicPr>
            <a:picLocks noChangeAspect="1"/>
          </p:cNvPicPr>
          <p:nvPr/>
        </p:nvPicPr>
        <p:blipFill>
          <a:blip r:embed="rId10"/>
          <a:stretch>
            <a:fillRect/>
          </a:stretch>
        </p:blipFill>
        <p:spPr>
          <a:xfrm>
            <a:off x="4965451" y="2776781"/>
            <a:ext cx="6236749" cy="1841152"/>
          </a:xfrm>
          <a:prstGeom prst="rect">
            <a:avLst/>
          </a:prstGeom>
        </p:spPr>
      </p:pic>
    </p:spTree>
    <p:custDataLst>
      <p:tags r:id="rId1"/>
    </p:custDataLst>
    <p:extLst>
      <p:ext uri="{BB962C8B-B14F-4D97-AF65-F5344CB8AC3E}">
        <p14:creationId xmlns:p14="http://schemas.microsoft.com/office/powerpoint/2010/main" val="334077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42148" y="22568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214614" y="341244"/>
            <a:ext cx="11741304" cy="6278879"/>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4" name="Picture 3">
            <a:extLst>
              <a:ext uri="{FF2B5EF4-FFF2-40B4-BE49-F238E27FC236}">
                <a16:creationId xmlns:a16="http://schemas.microsoft.com/office/drawing/2014/main" id="{5A378F91-954C-D7F6-8381-E1446BBF9623}"/>
              </a:ext>
            </a:extLst>
          </p:cNvPr>
          <p:cNvPicPr>
            <a:picLocks noChangeAspect="1"/>
          </p:cNvPicPr>
          <p:nvPr/>
        </p:nvPicPr>
        <p:blipFill>
          <a:blip r:embed="rId5"/>
          <a:stretch>
            <a:fillRect/>
          </a:stretch>
        </p:blipFill>
        <p:spPr>
          <a:xfrm>
            <a:off x="1106142" y="1299127"/>
            <a:ext cx="10391240" cy="4813437"/>
          </a:xfrm>
          <a:prstGeom prst="rect">
            <a:avLst/>
          </a:prstGeom>
        </p:spPr>
      </p:pic>
    </p:spTree>
    <p:custDataLst>
      <p:tags r:id="rId1"/>
    </p:custDataLst>
    <p:extLst>
      <p:ext uri="{BB962C8B-B14F-4D97-AF65-F5344CB8AC3E}">
        <p14:creationId xmlns:p14="http://schemas.microsoft.com/office/powerpoint/2010/main" val="67215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42148" y="22568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224553" y="152400"/>
            <a:ext cx="11741304" cy="6278879"/>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6" name="Picture 15">
            <a:extLst>
              <a:ext uri="{FF2B5EF4-FFF2-40B4-BE49-F238E27FC236}">
                <a16:creationId xmlns:a16="http://schemas.microsoft.com/office/drawing/2014/main" id="{FBF2DA5F-C17A-4A8E-89F6-8E87D7D26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99" r="27260"/>
          <a:stretch/>
        </p:blipFill>
        <p:spPr>
          <a:xfrm flipH="1">
            <a:off x="844555" y="2461409"/>
            <a:ext cx="2604054" cy="4183819"/>
          </a:xfrm>
          <a:prstGeom prst="rect">
            <a:avLst/>
          </a:prstGeom>
        </p:spPr>
      </p:pic>
      <p:sp>
        <p:nvSpPr>
          <p:cNvPr id="19" name="Oval 18">
            <a:extLst>
              <a:ext uri="{FF2B5EF4-FFF2-40B4-BE49-F238E27FC236}">
                <a16:creationId xmlns:a16="http://schemas.microsoft.com/office/drawing/2014/main" id="{C44D89C6-0170-4675-B9D4-09447414B86F}"/>
              </a:ext>
            </a:extLst>
          </p:cNvPr>
          <p:cNvSpPr/>
          <p:nvPr/>
        </p:nvSpPr>
        <p:spPr>
          <a:xfrm>
            <a:off x="1917283" y="4517812"/>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Oval 19">
            <a:extLst>
              <a:ext uri="{FF2B5EF4-FFF2-40B4-BE49-F238E27FC236}">
                <a16:creationId xmlns:a16="http://schemas.microsoft.com/office/drawing/2014/main" id="{E2AAEDA7-EC4F-4E2F-8A25-93758242BC3F}"/>
              </a:ext>
            </a:extLst>
          </p:cNvPr>
          <p:cNvSpPr/>
          <p:nvPr/>
        </p:nvSpPr>
        <p:spPr>
          <a:xfrm>
            <a:off x="1870149" y="5675891"/>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Oval Callout 8">
            <a:extLst>
              <a:ext uri="{FF2B5EF4-FFF2-40B4-BE49-F238E27FC236}">
                <a16:creationId xmlns:a16="http://schemas.microsoft.com/office/drawing/2014/main" id="{920F020A-6F91-3CFB-ADC5-01305DC5B7DF}"/>
              </a:ext>
            </a:extLst>
          </p:cNvPr>
          <p:cNvSpPr/>
          <p:nvPr/>
        </p:nvSpPr>
        <p:spPr>
          <a:xfrm>
            <a:off x="2385391" y="698265"/>
            <a:ext cx="6728792" cy="2641599"/>
          </a:xfrm>
          <a:prstGeom prst="wedgeEllipseCallout">
            <a:avLst>
              <a:gd name="adj1" fmla="val -50415"/>
              <a:gd name="adj2" fmla="val 56530"/>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defRPr/>
            </a:pPr>
            <a:r>
              <a:rPr lang="vi-VN" sz="4000" b="1" dirty="0">
                <a:solidFill>
                  <a:srgbClr val="C00000"/>
                </a:solidFill>
                <a:latin typeface="Calibri" panose="020F0502020204030204" pitchFamily="34" charset="0"/>
                <a:ea typeface="杨任东竹石体-Semibold"/>
                <a:cs typeface="Calibri" panose="020F0502020204030204" pitchFamily="34" charset="0"/>
              </a:rPr>
              <a:t>Muốn san sẻ các số sách bằng nhau, ta sẽ làm như thế nào?</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endParaRPr>
          </a:p>
        </p:txBody>
      </p:sp>
      <p:sp>
        <p:nvSpPr>
          <p:cNvPr id="3" name="Rounded Rectangle 2">
            <a:extLst>
              <a:ext uri="{FF2B5EF4-FFF2-40B4-BE49-F238E27FC236}">
                <a16:creationId xmlns:a16="http://schemas.microsoft.com/office/drawing/2014/main" id="{D795BA61-FE41-B25B-DEF0-0939A5E942DA}"/>
              </a:ext>
            </a:extLst>
          </p:cNvPr>
          <p:cNvSpPr/>
          <p:nvPr/>
        </p:nvSpPr>
        <p:spPr>
          <a:xfrm>
            <a:off x="3712683" y="3925903"/>
            <a:ext cx="7747133" cy="1759279"/>
          </a:xfrm>
          <a:prstGeom prst="roundRect">
            <a:avLst/>
          </a:prstGeom>
          <a:solidFill>
            <a:schemeClr val="accent2">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Muốn</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biết</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số</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sách</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san</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đều</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ở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mỗi</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chồng</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ta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có</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thể</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lấy</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tổng</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số</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sách</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chia 3</a:t>
            </a:r>
            <a:endPar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50723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1" y="76200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 name="TextBox 1">
            <a:extLst>
              <a:ext uri="{FF2B5EF4-FFF2-40B4-BE49-F238E27FC236}">
                <a16:creationId xmlns:a16="http://schemas.microsoft.com/office/drawing/2014/main" id="{1F10FCE6-EF83-26FC-B2DA-6D768B528EAD}"/>
              </a:ext>
            </a:extLst>
          </p:cNvPr>
          <p:cNvSpPr txBox="1"/>
          <p:nvPr/>
        </p:nvSpPr>
        <p:spPr>
          <a:xfrm>
            <a:off x="3756991" y="695739"/>
            <a:ext cx="4959626" cy="492443"/>
          </a:xfrm>
          <a:prstGeom prst="rect">
            <a:avLst/>
          </a:prstGeom>
          <a:noFill/>
        </p:spPr>
        <p:txBody>
          <a:bodyPr wrap="square" lIns="0" tIns="0" rIns="0" bIns="0" rtlCol="0">
            <a:spAutoFit/>
          </a:bodyPr>
          <a:lstStyle/>
          <a:p>
            <a:pPr algn="l"/>
            <a:r>
              <a:rPr lang="en-US" sz="3200" b="1" dirty="0">
                <a:solidFill>
                  <a:srgbClr val="002060"/>
                </a:solidFill>
                <a:latin typeface="Cambria" panose="02040503050406030204" pitchFamily="18" charset="0"/>
                <a:ea typeface="Cambria" panose="02040503050406030204" pitchFamily="18" charset="0"/>
              </a:rPr>
              <a:t>A. SỐ TRUNG BÌNH CỘNG</a:t>
            </a:r>
          </a:p>
        </p:txBody>
      </p:sp>
      <p:sp>
        <p:nvSpPr>
          <p:cNvPr id="4" name="TextBox 3">
            <a:extLst>
              <a:ext uri="{FF2B5EF4-FFF2-40B4-BE49-F238E27FC236}">
                <a16:creationId xmlns:a16="http://schemas.microsoft.com/office/drawing/2014/main" id="{ED4EE4FD-589B-5CD3-D5AE-C4D5214FEA80}"/>
              </a:ext>
            </a:extLst>
          </p:cNvPr>
          <p:cNvSpPr txBox="1"/>
          <p:nvPr/>
        </p:nvSpPr>
        <p:spPr>
          <a:xfrm>
            <a:off x="894522" y="1341783"/>
            <a:ext cx="10694504" cy="430887"/>
          </a:xfrm>
          <a:prstGeom prst="rect">
            <a:avLst/>
          </a:prstGeom>
          <a:noFill/>
        </p:spPr>
        <p:txBody>
          <a:bodyPr wrap="square" lIns="0" tIns="0" rIns="0" bIns="0" rtlCol="0">
            <a:spAutoFit/>
          </a:bodyPr>
          <a:lstStyle/>
          <a:p>
            <a:pPr rtl="0">
              <a:spcBef>
                <a:spcPts val="0"/>
              </a:spcBef>
              <a:spcAft>
                <a:spcPts val="500"/>
              </a:spcAft>
            </a:pPr>
            <a:r>
              <a:rPr lang="vi-VN" sz="2800" b="0" i="0" u="none" strike="noStrike" dirty="0">
                <a:effectLst/>
                <a:latin typeface="Cambria" panose="02040503050406030204" pitchFamily="18" charset="0"/>
                <a:ea typeface="Cambria" panose="02040503050406030204" pitchFamily="18" charset="0"/>
              </a:rPr>
              <a:t>• Lấy tổng số sách chia cho 3 được số sách san đều vào mỗi chồng:</a:t>
            </a:r>
            <a:endParaRPr lang="vi-VN" sz="2800" b="0" dirty="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7904095A-97D3-8771-474D-1995CEBADD68}"/>
              </a:ext>
            </a:extLst>
          </p:cNvPr>
          <p:cNvSpPr txBox="1"/>
          <p:nvPr/>
        </p:nvSpPr>
        <p:spPr>
          <a:xfrm>
            <a:off x="924340" y="1918252"/>
            <a:ext cx="10694504" cy="553998"/>
          </a:xfrm>
          <a:prstGeom prst="rect">
            <a:avLst/>
          </a:prstGeom>
          <a:noFill/>
        </p:spPr>
        <p:txBody>
          <a:bodyPr wrap="square" lIns="0" tIns="0" rIns="0" bIns="0" rtlCol="0">
            <a:spAutoFit/>
          </a:bodyPr>
          <a:lstStyle/>
          <a:p>
            <a:pPr algn="ctr">
              <a:spcAft>
                <a:spcPts val="500"/>
              </a:spcAft>
            </a:pPr>
            <a:r>
              <a:rPr lang="es-ES" sz="3600" dirty="0">
                <a:latin typeface="Cambria" panose="02040503050406030204" pitchFamily="18" charset="0"/>
                <a:ea typeface="Cambria" panose="02040503050406030204" pitchFamily="18" charset="0"/>
              </a:rPr>
              <a:t>(11 + 15 + 10) : 3 = 12 (</a:t>
            </a:r>
            <a:r>
              <a:rPr lang="es-ES" sz="3600" dirty="0" err="1">
                <a:latin typeface="Cambria" panose="02040503050406030204" pitchFamily="18" charset="0"/>
                <a:ea typeface="Cambria" panose="02040503050406030204" pitchFamily="18" charset="0"/>
              </a:rPr>
              <a:t>quyển</a:t>
            </a:r>
            <a:r>
              <a:rPr lang="es-E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624B942A-3117-5C1C-6D0C-9E2D9DA5FB35}"/>
              </a:ext>
            </a:extLst>
          </p:cNvPr>
          <p:cNvSpPr txBox="1"/>
          <p:nvPr/>
        </p:nvSpPr>
        <p:spPr>
          <a:xfrm>
            <a:off x="874643" y="2773018"/>
            <a:ext cx="10694504" cy="492443"/>
          </a:xfrm>
          <a:prstGeom prst="rect">
            <a:avLst/>
          </a:prstGeom>
          <a:noFill/>
        </p:spPr>
        <p:txBody>
          <a:bodyPr wrap="square" lIns="0" tIns="0" rIns="0" bIns="0" rtlCol="0">
            <a:spAutoFit/>
          </a:bodyPr>
          <a:lstStyle/>
          <a:p>
            <a:pPr>
              <a:spcAft>
                <a:spcPts val="500"/>
              </a:spcAft>
            </a:pPr>
            <a:r>
              <a:rPr lang="vi-VN" sz="3200" b="1" dirty="0">
                <a:solidFill>
                  <a:srgbClr val="FF0000"/>
                </a:solidFill>
                <a:latin typeface="Cambria" panose="02040503050406030204" pitchFamily="18" charset="0"/>
                <a:ea typeface="Cambria" panose="02040503050406030204" pitchFamily="18" charset="0"/>
              </a:rPr>
              <a:t>• Ta gọi 12 là số trung bình cộng của ba số 11, 15 và 10.</a:t>
            </a:r>
          </a:p>
        </p:txBody>
      </p:sp>
      <p:sp>
        <p:nvSpPr>
          <p:cNvPr id="7" name="TextBox 6">
            <a:extLst>
              <a:ext uri="{FF2B5EF4-FFF2-40B4-BE49-F238E27FC236}">
                <a16:creationId xmlns:a16="http://schemas.microsoft.com/office/drawing/2014/main" id="{20401EFE-A416-C931-49A0-EC2F607609D1}"/>
              </a:ext>
            </a:extLst>
          </p:cNvPr>
          <p:cNvSpPr txBox="1"/>
          <p:nvPr/>
        </p:nvSpPr>
        <p:spPr>
          <a:xfrm>
            <a:off x="745437" y="3478696"/>
            <a:ext cx="10694504" cy="492443"/>
          </a:xfrm>
          <a:prstGeom prst="rect">
            <a:avLst/>
          </a:prstGeom>
          <a:noFill/>
        </p:spPr>
        <p:txBody>
          <a:bodyPr wrap="square" lIns="0" tIns="0" rIns="0" bIns="0" rtlCol="0">
            <a:spAutoFit/>
          </a:bodyPr>
          <a:lstStyle/>
          <a:p>
            <a:pPr marL="457200" indent="-457200">
              <a:spcAft>
                <a:spcPts val="500"/>
              </a:spcAf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Ta nói: Trung bình mỗi chồng có 12 quyển sách.</a:t>
            </a:r>
          </a:p>
        </p:txBody>
      </p:sp>
      <p:sp>
        <p:nvSpPr>
          <p:cNvPr id="9" name="Rounded Rectangle 2">
            <a:extLst>
              <a:ext uri="{FF2B5EF4-FFF2-40B4-BE49-F238E27FC236}">
                <a16:creationId xmlns:a16="http://schemas.microsoft.com/office/drawing/2014/main" id="{B4E33017-DA3C-890D-5F8A-FD9A1137625E}"/>
              </a:ext>
            </a:extLst>
          </p:cNvPr>
          <p:cNvSpPr/>
          <p:nvPr/>
        </p:nvSpPr>
        <p:spPr>
          <a:xfrm>
            <a:off x="785192" y="4283712"/>
            <a:ext cx="10644807" cy="1133114"/>
          </a:xfrm>
          <a:prstGeom prst="roundRect">
            <a:avLst/>
          </a:prstGeom>
          <a:solidFill>
            <a:schemeClr val="accent2">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chemeClr val="tx1"/>
                </a:solidFill>
                <a:latin typeface="Cambria" panose="02040503050406030204" pitchFamily="18" charset="0"/>
                <a:ea typeface="Cambria" panose="02040503050406030204" pitchFamily="18" charset="0"/>
                <a:cs typeface="Arial-Rounded" panose="020B0500000000000000" pitchFamily="34" charset="0"/>
              </a:rPr>
              <a:t>Muốn tìm số trung bình cộng của nhiều số, ta tính tổng của các số đó, rồi lấy tổng tìm được chia cho số các số hạng.</a:t>
            </a:r>
          </a:p>
        </p:txBody>
      </p:sp>
    </p:spTree>
    <p:custDataLst>
      <p:tags r:id="rId1"/>
    </p:custDataLst>
    <p:extLst>
      <p:ext uri="{BB962C8B-B14F-4D97-AF65-F5344CB8AC3E}">
        <p14:creationId xmlns:p14="http://schemas.microsoft.com/office/powerpoint/2010/main" val="339699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1" y="76200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4" name="TextBox 3">
            <a:extLst>
              <a:ext uri="{FF2B5EF4-FFF2-40B4-BE49-F238E27FC236}">
                <a16:creationId xmlns:a16="http://schemas.microsoft.com/office/drawing/2014/main" id="{ED4EE4FD-589B-5CD3-D5AE-C4D5214FEA80}"/>
              </a:ext>
            </a:extLst>
          </p:cNvPr>
          <p:cNvSpPr txBox="1"/>
          <p:nvPr/>
        </p:nvSpPr>
        <p:spPr>
          <a:xfrm>
            <a:off x="954157" y="815009"/>
            <a:ext cx="1620078"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4E0C2EAB-C725-152E-44AE-6610C4719D16}"/>
              </a:ext>
            </a:extLst>
          </p:cNvPr>
          <p:cNvSpPr txBox="1"/>
          <p:nvPr/>
        </p:nvSpPr>
        <p:spPr>
          <a:xfrm>
            <a:off x="636104" y="1679713"/>
            <a:ext cx="5526157" cy="1107996"/>
          </a:xfrm>
          <a:prstGeom prst="rect">
            <a:avLst/>
          </a:prstGeom>
          <a:noFill/>
        </p:spPr>
        <p:txBody>
          <a:bodyPr wrap="square" lIns="0" tIns="0" rIns="0" bIns="0" rtlCol="0">
            <a:spAutoFit/>
          </a:bodyPr>
          <a:lstStyle/>
          <a:p>
            <a:pPr algn="l"/>
            <a:r>
              <a:rPr lang="en-US" sz="3600" b="0" i="0" u="none" strike="noStrike" dirty="0">
                <a:solidFill>
                  <a:srgbClr val="002060"/>
                </a:solidFill>
                <a:effectLst/>
                <a:latin typeface="Cambria" panose="02040503050406030204" pitchFamily="18" charset="0"/>
                <a:ea typeface="Cambria" panose="02040503050406030204" pitchFamily="18" charset="0"/>
              </a:rPr>
              <a:t>a) </a:t>
            </a:r>
            <a:r>
              <a:rPr lang="en-US" sz="3600" b="0" i="0" u="none" strike="noStrike" dirty="0" err="1">
                <a:solidFill>
                  <a:srgbClr val="002060"/>
                </a:solidFill>
                <a:effectLst/>
                <a:latin typeface="Cambria" panose="02040503050406030204" pitchFamily="18" charset="0"/>
                <a:ea typeface="Cambria" panose="02040503050406030204" pitchFamily="18" charset="0"/>
              </a:rPr>
              <a:t>Số</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trung</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bình</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cộng</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của</a:t>
            </a:r>
            <a:r>
              <a:rPr lang="en-US" sz="3600" b="0" i="0" u="none" strike="noStrike" dirty="0">
                <a:solidFill>
                  <a:srgbClr val="002060"/>
                </a:solidFill>
                <a:effectLst/>
                <a:latin typeface="Cambria" panose="02040503050406030204" pitchFamily="18" charset="0"/>
                <a:ea typeface="Cambria" panose="02040503050406030204" pitchFamily="18" charset="0"/>
              </a:rPr>
              <a:t> 46 </a:t>
            </a:r>
            <a:r>
              <a:rPr lang="en-US" sz="3600" b="0" i="0" u="none" strike="noStrike" dirty="0" err="1">
                <a:solidFill>
                  <a:srgbClr val="002060"/>
                </a:solidFill>
                <a:effectLst/>
                <a:latin typeface="Cambria" panose="02040503050406030204" pitchFamily="18" charset="0"/>
                <a:ea typeface="Cambria" panose="02040503050406030204" pitchFamily="18" charset="0"/>
              </a:rPr>
              <a:t>và</a:t>
            </a:r>
            <a:r>
              <a:rPr lang="en-US" sz="3600" b="0" i="0" u="none" strike="noStrike" dirty="0">
                <a:solidFill>
                  <a:srgbClr val="002060"/>
                </a:solidFill>
                <a:effectLst/>
                <a:latin typeface="Cambria" panose="02040503050406030204" pitchFamily="18" charset="0"/>
                <a:ea typeface="Cambria" panose="02040503050406030204" pitchFamily="18" charset="0"/>
              </a:rPr>
              <a:t> 24 </a:t>
            </a:r>
            <a:r>
              <a:rPr lang="en-US" sz="3600" b="0" i="0" u="none" strike="noStrike" dirty="0" err="1">
                <a:solidFill>
                  <a:srgbClr val="002060"/>
                </a:solidFill>
                <a:effectLst/>
                <a:latin typeface="Cambria" panose="02040503050406030204" pitchFamily="18" charset="0"/>
                <a:ea typeface="Cambria" panose="02040503050406030204" pitchFamily="18" charset="0"/>
              </a:rPr>
              <a:t>là</a:t>
            </a:r>
            <a:r>
              <a:rPr lang="en-US" sz="3600" b="0" i="0" u="none" strike="noStrike" dirty="0">
                <a:solidFill>
                  <a:srgbClr val="002060"/>
                </a:solidFill>
                <a:effectLst/>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D81B7F3E-1329-602B-FEB7-F7679515EDBA}"/>
              </a:ext>
            </a:extLst>
          </p:cNvPr>
          <p:cNvCxnSpPr/>
          <p:nvPr/>
        </p:nvCxnSpPr>
        <p:spPr>
          <a:xfrm>
            <a:off x="6052930" y="1461052"/>
            <a:ext cx="0" cy="35681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563E24-FB97-B4CE-7BA2-F6A38F980132}"/>
              </a:ext>
            </a:extLst>
          </p:cNvPr>
          <p:cNvSpPr txBox="1"/>
          <p:nvPr/>
        </p:nvSpPr>
        <p:spPr>
          <a:xfrm>
            <a:off x="1272209" y="3091068"/>
            <a:ext cx="4065105" cy="553998"/>
          </a:xfrm>
          <a:prstGeom prst="rect">
            <a:avLst/>
          </a:prstGeom>
          <a:noFill/>
        </p:spPr>
        <p:txBody>
          <a:bodyPr wrap="square" lIns="0" tIns="0" rIns="0" bIns="0" rtlCol="0">
            <a:spAutoFit/>
          </a:bodyPr>
          <a:lstStyle/>
          <a:p>
            <a:pPr algn="l"/>
            <a:r>
              <a:rPr lang="en-US" sz="3600" b="0" i="0" u="none" strike="noStrike" dirty="0">
                <a:solidFill>
                  <a:srgbClr val="002060"/>
                </a:solidFill>
                <a:effectLst/>
                <a:latin typeface="Cambria" panose="02040503050406030204" pitchFamily="18" charset="0"/>
                <a:ea typeface="Cambria" panose="02040503050406030204" pitchFamily="18" charset="0"/>
              </a:rPr>
              <a:t>(46 +24) : 2 = 35</a:t>
            </a:r>
          </a:p>
        </p:txBody>
      </p:sp>
      <p:sp>
        <p:nvSpPr>
          <p:cNvPr id="12" name="TextBox 11">
            <a:extLst>
              <a:ext uri="{FF2B5EF4-FFF2-40B4-BE49-F238E27FC236}">
                <a16:creationId xmlns:a16="http://schemas.microsoft.com/office/drawing/2014/main" id="{3CEDF2A3-45E2-69EA-339B-14643045496E}"/>
              </a:ext>
            </a:extLst>
          </p:cNvPr>
          <p:cNvSpPr txBox="1"/>
          <p:nvPr/>
        </p:nvSpPr>
        <p:spPr>
          <a:xfrm>
            <a:off x="6430617" y="1679714"/>
            <a:ext cx="5526157" cy="1107996"/>
          </a:xfrm>
          <a:prstGeom prst="rect">
            <a:avLst/>
          </a:prstGeom>
          <a:noFill/>
        </p:spPr>
        <p:txBody>
          <a:bodyPr wrap="square" lIns="0" tIns="0" rIns="0" bIns="0" rtlCol="0">
            <a:spAutoFit/>
          </a:bodyPr>
          <a:lstStyle/>
          <a:p>
            <a:pPr algn="l"/>
            <a:r>
              <a:rPr lang="en-US" sz="3600" b="0" i="0" u="none" strike="noStrike" dirty="0">
                <a:solidFill>
                  <a:srgbClr val="002060"/>
                </a:solidFill>
                <a:effectLst/>
                <a:latin typeface="Cambria" panose="02040503050406030204" pitchFamily="18" charset="0"/>
                <a:ea typeface="Cambria" panose="02040503050406030204" pitchFamily="18" charset="0"/>
              </a:rPr>
              <a:t>b) </a:t>
            </a:r>
            <a:r>
              <a:rPr lang="en-US" sz="3600" b="0" i="0" u="none" strike="noStrike" dirty="0" err="1">
                <a:solidFill>
                  <a:srgbClr val="002060"/>
                </a:solidFill>
                <a:effectLst/>
                <a:latin typeface="Cambria" panose="02040503050406030204" pitchFamily="18" charset="0"/>
                <a:ea typeface="Cambria" panose="02040503050406030204" pitchFamily="18" charset="0"/>
              </a:rPr>
              <a:t>Số</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trung</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bình</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cộng</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của</a:t>
            </a:r>
            <a:r>
              <a:rPr lang="en-US" sz="3600" b="0" i="0" u="none" strike="noStrike" dirty="0">
                <a:solidFill>
                  <a:srgbClr val="002060"/>
                </a:solidFill>
                <a:effectLst/>
                <a:latin typeface="Cambria" panose="02040503050406030204" pitchFamily="18" charset="0"/>
                <a:ea typeface="Cambria" panose="02040503050406030204" pitchFamily="18" charset="0"/>
              </a:rPr>
              <a:t> 10,,20, 7 </a:t>
            </a:r>
            <a:r>
              <a:rPr lang="en-US" sz="3600" b="0" i="0" u="none" strike="noStrike" dirty="0" err="1">
                <a:solidFill>
                  <a:srgbClr val="002060"/>
                </a:solidFill>
                <a:effectLst/>
                <a:latin typeface="Cambria" panose="02040503050406030204" pitchFamily="18" charset="0"/>
                <a:ea typeface="Cambria" panose="02040503050406030204" pitchFamily="18" charset="0"/>
              </a:rPr>
              <a:t>và</a:t>
            </a:r>
            <a:r>
              <a:rPr lang="en-US" sz="3600" b="0" i="0" u="none" strike="noStrike" dirty="0">
                <a:solidFill>
                  <a:srgbClr val="002060"/>
                </a:solidFill>
                <a:effectLst/>
                <a:latin typeface="Cambria" panose="02040503050406030204" pitchFamily="18" charset="0"/>
                <a:ea typeface="Cambria" panose="02040503050406030204" pitchFamily="18" charset="0"/>
              </a:rPr>
              <a:t> 11 </a:t>
            </a:r>
            <a:r>
              <a:rPr lang="en-US" sz="3600" b="0" i="0" u="none" strike="noStrike" dirty="0" err="1">
                <a:solidFill>
                  <a:srgbClr val="002060"/>
                </a:solidFill>
                <a:effectLst/>
                <a:latin typeface="Cambria" panose="02040503050406030204" pitchFamily="18" charset="0"/>
                <a:ea typeface="Cambria" panose="02040503050406030204" pitchFamily="18" charset="0"/>
              </a:rPr>
              <a:t>là</a:t>
            </a:r>
            <a:r>
              <a:rPr lang="en-US" sz="3600" b="0" i="0" u="none" strike="noStrike" dirty="0">
                <a:solidFill>
                  <a:srgbClr val="002060"/>
                </a:solidFill>
                <a:effectLst/>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3BF70189-B228-7738-3C5C-A42A349504BC}"/>
              </a:ext>
            </a:extLst>
          </p:cNvPr>
          <p:cNvSpPr txBox="1"/>
          <p:nvPr/>
        </p:nvSpPr>
        <p:spPr>
          <a:xfrm>
            <a:off x="6460435" y="3081129"/>
            <a:ext cx="4989443" cy="553998"/>
          </a:xfrm>
          <a:prstGeom prst="rect">
            <a:avLst/>
          </a:prstGeom>
          <a:noFill/>
        </p:spPr>
        <p:txBody>
          <a:bodyPr wrap="square" lIns="0" tIns="0" rIns="0" bIns="0" rtlCol="0">
            <a:spAutoFit/>
          </a:bodyPr>
          <a:lstStyle/>
          <a:p>
            <a:pPr algn="l"/>
            <a:r>
              <a:rPr lang="en-US" sz="3600" b="0" i="0" u="none" strike="noStrike" dirty="0">
                <a:solidFill>
                  <a:srgbClr val="002060"/>
                </a:solidFill>
                <a:effectLst/>
                <a:latin typeface="Cambria" panose="02040503050406030204" pitchFamily="18" charset="0"/>
                <a:ea typeface="Cambria" panose="02040503050406030204" pitchFamily="18" charset="0"/>
              </a:rPr>
              <a:t>(10 + 20 + 7 +11) : 4 = 12</a:t>
            </a:r>
          </a:p>
        </p:txBody>
      </p:sp>
    </p:spTree>
    <p:custDataLst>
      <p:tags r:id="rId1"/>
    </p:custDataLst>
    <p:extLst>
      <p:ext uri="{BB962C8B-B14F-4D97-AF65-F5344CB8AC3E}">
        <p14:creationId xmlns:p14="http://schemas.microsoft.com/office/powerpoint/2010/main" val="367934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42148" y="22568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224553" y="152400"/>
            <a:ext cx="11741304" cy="6278879"/>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6" name="Picture 15">
            <a:extLst>
              <a:ext uri="{FF2B5EF4-FFF2-40B4-BE49-F238E27FC236}">
                <a16:creationId xmlns:a16="http://schemas.microsoft.com/office/drawing/2014/main" id="{FBF2DA5F-C17A-4A8E-89F6-8E87D7D26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99" r="27260"/>
          <a:stretch/>
        </p:blipFill>
        <p:spPr>
          <a:xfrm flipH="1">
            <a:off x="844555" y="2461409"/>
            <a:ext cx="2604054" cy="4183819"/>
          </a:xfrm>
          <a:prstGeom prst="rect">
            <a:avLst/>
          </a:prstGeom>
        </p:spPr>
      </p:pic>
      <p:sp>
        <p:nvSpPr>
          <p:cNvPr id="19" name="Oval 18">
            <a:extLst>
              <a:ext uri="{FF2B5EF4-FFF2-40B4-BE49-F238E27FC236}">
                <a16:creationId xmlns:a16="http://schemas.microsoft.com/office/drawing/2014/main" id="{C44D89C6-0170-4675-B9D4-09447414B86F}"/>
              </a:ext>
            </a:extLst>
          </p:cNvPr>
          <p:cNvSpPr/>
          <p:nvPr/>
        </p:nvSpPr>
        <p:spPr>
          <a:xfrm>
            <a:off x="1917283" y="4517812"/>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Oval 19">
            <a:extLst>
              <a:ext uri="{FF2B5EF4-FFF2-40B4-BE49-F238E27FC236}">
                <a16:creationId xmlns:a16="http://schemas.microsoft.com/office/drawing/2014/main" id="{E2AAEDA7-EC4F-4E2F-8A25-93758242BC3F}"/>
              </a:ext>
            </a:extLst>
          </p:cNvPr>
          <p:cNvSpPr/>
          <p:nvPr/>
        </p:nvSpPr>
        <p:spPr>
          <a:xfrm>
            <a:off x="1870149" y="5675891"/>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Oval Callout 8">
            <a:extLst>
              <a:ext uri="{FF2B5EF4-FFF2-40B4-BE49-F238E27FC236}">
                <a16:creationId xmlns:a16="http://schemas.microsoft.com/office/drawing/2014/main" id="{920F020A-6F91-3CFB-ADC5-01305DC5B7DF}"/>
              </a:ext>
            </a:extLst>
          </p:cNvPr>
          <p:cNvSpPr/>
          <p:nvPr/>
        </p:nvSpPr>
        <p:spPr>
          <a:xfrm>
            <a:off x="2385391" y="698265"/>
            <a:ext cx="6728792" cy="2641599"/>
          </a:xfrm>
          <a:prstGeom prst="wedgeEllipseCallout">
            <a:avLst>
              <a:gd name="adj1" fmla="val -50415"/>
              <a:gd name="adj2" fmla="val 56530"/>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defRPr/>
            </a:pPr>
            <a:r>
              <a:rPr lang="en-US" sz="4000" b="1" dirty="0" err="1">
                <a:solidFill>
                  <a:srgbClr val="C00000"/>
                </a:solidFill>
                <a:latin typeface="Calibri" panose="020F0502020204030204" pitchFamily="34" charset="0"/>
                <a:ea typeface="杨任东竹石体-Semibold"/>
                <a:cs typeface="Calibri" panose="020F0502020204030204" pitchFamily="34" charset="0"/>
              </a:rPr>
              <a:t>Em</a:t>
            </a:r>
            <a:r>
              <a:rPr lang="en-US" sz="4000" b="1" dirty="0">
                <a:solidFill>
                  <a:srgbClr val="C00000"/>
                </a:solidFill>
                <a:latin typeface="Calibri" panose="020F0502020204030204" pitchFamily="34" charset="0"/>
                <a:ea typeface="杨任东竹石体-Semibold"/>
                <a:cs typeface="Calibri" panose="020F0502020204030204" pitchFamily="34" charset="0"/>
              </a:rPr>
              <a:t> </a:t>
            </a:r>
            <a:r>
              <a:rPr lang="en-US" sz="4000" b="1" dirty="0" err="1">
                <a:solidFill>
                  <a:srgbClr val="C00000"/>
                </a:solidFill>
                <a:latin typeface="Calibri" panose="020F0502020204030204" pitchFamily="34" charset="0"/>
                <a:ea typeface="杨任东竹石体-Semibold"/>
                <a:cs typeface="Calibri" panose="020F0502020204030204" pitchFamily="34" charset="0"/>
              </a:rPr>
              <a:t>hãy</a:t>
            </a:r>
            <a:r>
              <a:rPr lang="en-US" sz="4000" b="1" dirty="0">
                <a:solidFill>
                  <a:srgbClr val="C00000"/>
                </a:solidFill>
                <a:latin typeface="Calibri" panose="020F0502020204030204" pitchFamily="34" charset="0"/>
                <a:ea typeface="杨任东竹石体-Semibold"/>
                <a:cs typeface="Calibri" panose="020F0502020204030204" pitchFamily="34" charset="0"/>
              </a:rPr>
              <a:t> </a:t>
            </a:r>
            <a:r>
              <a:rPr lang="vi-VN" sz="4000" b="1" dirty="0">
                <a:solidFill>
                  <a:srgbClr val="C00000"/>
                </a:solidFill>
                <a:latin typeface="Calibri" panose="020F0502020204030204" pitchFamily="34" charset="0"/>
                <a:ea typeface="杨任东竹石体-Semibold"/>
                <a:cs typeface="Calibri" panose="020F0502020204030204" pitchFamily="34" charset="0"/>
              </a:rPr>
              <a:t>rút ra cách tính số trung bình cộng của nhiều số? </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endParaRPr>
          </a:p>
        </p:txBody>
      </p:sp>
      <p:sp>
        <p:nvSpPr>
          <p:cNvPr id="3" name="Rounded Rectangle 2">
            <a:extLst>
              <a:ext uri="{FF2B5EF4-FFF2-40B4-BE49-F238E27FC236}">
                <a16:creationId xmlns:a16="http://schemas.microsoft.com/office/drawing/2014/main" id="{D795BA61-FE41-B25B-DEF0-0939A5E942DA}"/>
              </a:ext>
            </a:extLst>
          </p:cNvPr>
          <p:cNvSpPr/>
          <p:nvPr/>
        </p:nvSpPr>
        <p:spPr>
          <a:xfrm>
            <a:off x="2941983" y="3925903"/>
            <a:ext cx="8517833" cy="1759279"/>
          </a:xfrm>
          <a:prstGeom prst="roundRect">
            <a:avLst/>
          </a:prstGeom>
          <a:solidFill>
            <a:schemeClr val="accent2">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mbria" panose="02040503050406030204" pitchFamily="18" charset="0"/>
                <a:ea typeface="Cambria" panose="02040503050406030204" pitchFamily="18" charset="0"/>
                <a:cs typeface="Arial-Rounded" panose="020B0500000000000000" pitchFamily="34" charset="0"/>
              </a:rPr>
              <a:t>Muốn tìm số trung bình cộng của nhiều số, ta tính tổng của các số đó, rồi lấy tổng tìm được chia cho số các số hạng.</a:t>
            </a:r>
            <a:endPar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75913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1" y="76200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 name="TextBox 1">
            <a:extLst>
              <a:ext uri="{FF2B5EF4-FFF2-40B4-BE49-F238E27FC236}">
                <a16:creationId xmlns:a16="http://schemas.microsoft.com/office/drawing/2014/main" id="{1F10FCE6-EF83-26FC-B2DA-6D768B528EAD}"/>
              </a:ext>
            </a:extLst>
          </p:cNvPr>
          <p:cNvSpPr txBox="1"/>
          <p:nvPr/>
        </p:nvSpPr>
        <p:spPr>
          <a:xfrm>
            <a:off x="1590262" y="695739"/>
            <a:ext cx="933284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mbria" panose="02040503050406030204" pitchFamily="18" charset="0"/>
                <a:ea typeface="Cambria" panose="02040503050406030204" pitchFamily="18" charset="0"/>
              </a:rPr>
              <a:t>B. GIẢI BÀI TOÁN VỀ TÌM SỐ TRUNG BÌNH CỘNG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ED4EE4FD-589B-5CD3-D5AE-C4D5214FEA80}"/>
              </a:ext>
            </a:extLst>
          </p:cNvPr>
          <p:cNvSpPr txBox="1"/>
          <p:nvPr/>
        </p:nvSpPr>
        <p:spPr>
          <a:xfrm>
            <a:off x="1063486" y="1798983"/>
            <a:ext cx="5575853" cy="3447098"/>
          </a:xfrm>
          <a:prstGeom prst="rect">
            <a:avLst/>
          </a:prstGeom>
          <a:noFill/>
        </p:spPr>
        <p:txBody>
          <a:bodyPr wrap="square" lIns="0" tIns="0" rIns="0" bIns="0" rtlCol="0">
            <a:spAutoFit/>
          </a:bodyPr>
          <a:lstStyle/>
          <a:p>
            <a:pPr lvl="0" algn="just">
              <a:spcAft>
                <a:spcPts val="500"/>
              </a:spcAft>
            </a:pPr>
            <a:r>
              <a:rPr lang="vi-VN" sz="3200" b="1" dirty="0">
                <a:solidFill>
                  <a:prstClr val="black"/>
                </a:solidFill>
                <a:latin typeface="Cambria" panose="02040503050406030204" pitchFamily="18" charset="0"/>
                <a:ea typeface="Cambria" panose="02040503050406030204" pitchFamily="18" charset="0"/>
              </a:rPr>
              <a:t>Bài toán: </a:t>
            </a:r>
            <a:r>
              <a:rPr lang="vi-VN" sz="3200" dirty="0">
                <a:solidFill>
                  <a:prstClr val="black"/>
                </a:solidFill>
                <a:latin typeface="Cambria" panose="02040503050406030204" pitchFamily="18" charset="0"/>
                <a:ea typeface="Cambria" panose="02040503050406030204" pitchFamily="18" charset="0"/>
              </a:rPr>
              <a:t>Ba bạn Hiền, Hoa và Thanh vào rừng hái nấm. Hiền hải được 14 cây nấm, Hoa hải được 16 cây nấm và Thanh hải được 12 cây nấm. Hỏi trung bình mỗi bạn hái được bao nhiêu cây nấm?</a:t>
            </a:r>
          </a:p>
        </p:txBody>
      </p:sp>
      <p:pic>
        <p:nvPicPr>
          <p:cNvPr id="8" name="Picture 7">
            <a:extLst>
              <a:ext uri="{FF2B5EF4-FFF2-40B4-BE49-F238E27FC236}">
                <a16:creationId xmlns:a16="http://schemas.microsoft.com/office/drawing/2014/main" id="{D145199C-BCAB-AA96-0486-5DF57E04E3EB}"/>
              </a:ext>
            </a:extLst>
          </p:cNvPr>
          <p:cNvPicPr>
            <a:picLocks noChangeAspect="1"/>
          </p:cNvPicPr>
          <p:nvPr/>
        </p:nvPicPr>
        <p:blipFill>
          <a:blip r:embed="rId5"/>
          <a:stretch>
            <a:fillRect/>
          </a:stretch>
        </p:blipFill>
        <p:spPr>
          <a:xfrm>
            <a:off x="7101539" y="1828801"/>
            <a:ext cx="4128435" cy="3172590"/>
          </a:xfrm>
          <a:prstGeom prst="rect">
            <a:avLst/>
          </a:prstGeom>
        </p:spPr>
      </p:pic>
    </p:spTree>
    <p:custDataLst>
      <p:tags r:id="rId1"/>
    </p:custDataLst>
    <p:extLst>
      <p:ext uri="{BB962C8B-B14F-4D97-AF65-F5344CB8AC3E}">
        <p14:creationId xmlns:p14="http://schemas.microsoft.com/office/powerpoint/2010/main" val="274430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1" y="76200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5" name="Picture 4">
            <a:extLst>
              <a:ext uri="{FF2B5EF4-FFF2-40B4-BE49-F238E27FC236}">
                <a16:creationId xmlns:a16="http://schemas.microsoft.com/office/drawing/2014/main" id="{062BED85-FDE2-D2B1-E23E-1566B0AC0384}"/>
              </a:ext>
            </a:extLst>
          </p:cNvPr>
          <p:cNvPicPr>
            <a:picLocks noChangeAspect="1"/>
          </p:cNvPicPr>
          <p:nvPr/>
        </p:nvPicPr>
        <p:blipFill>
          <a:blip r:embed="rId5"/>
          <a:stretch>
            <a:fillRect/>
          </a:stretch>
        </p:blipFill>
        <p:spPr>
          <a:xfrm>
            <a:off x="1102622" y="434215"/>
            <a:ext cx="1644939" cy="629272"/>
          </a:xfrm>
          <a:prstGeom prst="rect">
            <a:avLst/>
          </a:prstGeom>
        </p:spPr>
      </p:pic>
      <p:pic>
        <p:nvPicPr>
          <p:cNvPr id="11" name="Picture 10">
            <a:extLst>
              <a:ext uri="{FF2B5EF4-FFF2-40B4-BE49-F238E27FC236}">
                <a16:creationId xmlns:a16="http://schemas.microsoft.com/office/drawing/2014/main" id="{92491186-92C8-4826-F6D6-732ADE06B9CF}"/>
              </a:ext>
            </a:extLst>
          </p:cNvPr>
          <p:cNvPicPr>
            <a:picLocks noChangeAspect="1"/>
          </p:cNvPicPr>
          <p:nvPr/>
        </p:nvPicPr>
        <p:blipFill>
          <a:blip r:embed="rId6"/>
          <a:stretch>
            <a:fillRect/>
          </a:stretch>
        </p:blipFill>
        <p:spPr>
          <a:xfrm>
            <a:off x="646043" y="1023730"/>
            <a:ext cx="5289598" cy="2424701"/>
          </a:xfrm>
          <a:prstGeom prst="rect">
            <a:avLst/>
          </a:prstGeom>
        </p:spPr>
      </p:pic>
      <p:pic>
        <p:nvPicPr>
          <p:cNvPr id="13" name="Picture 12">
            <a:extLst>
              <a:ext uri="{FF2B5EF4-FFF2-40B4-BE49-F238E27FC236}">
                <a16:creationId xmlns:a16="http://schemas.microsoft.com/office/drawing/2014/main" id="{58AA714F-60E9-EEF3-FAE2-328719E77328}"/>
              </a:ext>
            </a:extLst>
          </p:cNvPr>
          <p:cNvPicPr>
            <a:picLocks noChangeAspect="1"/>
          </p:cNvPicPr>
          <p:nvPr/>
        </p:nvPicPr>
        <p:blipFill>
          <a:blip r:embed="rId7"/>
          <a:stretch>
            <a:fillRect/>
          </a:stretch>
        </p:blipFill>
        <p:spPr>
          <a:xfrm>
            <a:off x="6834088" y="1272209"/>
            <a:ext cx="4303535" cy="2128630"/>
          </a:xfrm>
          <a:prstGeom prst="rect">
            <a:avLst/>
          </a:prstGeom>
        </p:spPr>
      </p:pic>
      <p:pic>
        <p:nvPicPr>
          <p:cNvPr id="16" name="Picture 15">
            <a:extLst>
              <a:ext uri="{FF2B5EF4-FFF2-40B4-BE49-F238E27FC236}">
                <a16:creationId xmlns:a16="http://schemas.microsoft.com/office/drawing/2014/main" id="{4F7CFC4A-323E-6D0C-F9F5-E3216C7624B8}"/>
              </a:ext>
            </a:extLst>
          </p:cNvPr>
          <p:cNvPicPr>
            <a:picLocks noChangeAspect="1"/>
          </p:cNvPicPr>
          <p:nvPr/>
        </p:nvPicPr>
        <p:blipFill>
          <a:blip r:embed="rId8"/>
          <a:stretch>
            <a:fillRect/>
          </a:stretch>
        </p:blipFill>
        <p:spPr>
          <a:xfrm>
            <a:off x="666129" y="3486771"/>
            <a:ext cx="1457325" cy="600075"/>
          </a:xfrm>
          <a:prstGeom prst="rect">
            <a:avLst/>
          </a:prstGeom>
        </p:spPr>
      </p:pic>
      <p:pic>
        <p:nvPicPr>
          <p:cNvPr id="21" name="Picture 20">
            <a:extLst>
              <a:ext uri="{FF2B5EF4-FFF2-40B4-BE49-F238E27FC236}">
                <a16:creationId xmlns:a16="http://schemas.microsoft.com/office/drawing/2014/main" id="{24412700-E630-C075-B66B-91F897A73507}"/>
              </a:ext>
            </a:extLst>
          </p:cNvPr>
          <p:cNvPicPr>
            <a:picLocks noChangeAspect="1"/>
          </p:cNvPicPr>
          <p:nvPr/>
        </p:nvPicPr>
        <p:blipFill>
          <a:blip r:embed="rId9"/>
          <a:stretch>
            <a:fillRect/>
          </a:stretch>
        </p:blipFill>
        <p:spPr>
          <a:xfrm>
            <a:off x="907189" y="4075043"/>
            <a:ext cx="4893054" cy="1926941"/>
          </a:xfrm>
          <a:prstGeom prst="rect">
            <a:avLst/>
          </a:prstGeom>
        </p:spPr>
      </p:pic>
      <p:pic>
        <p:nvPicPr>
          <p:cNvPr id="23" name="Picture 22">
            <a:extLst>
              <a:ext uri="{FF2B5EF4-FFF2-40B4-BE49-F238E27FC236}">
                <a16:creationId xmlns:a16="http://schemas.microsoft.com/office/drawing/2014/main" id="{5A0BFB12-1927-5CFC-F779-BC8DB4452E4F}"/>
              </a:ext>
            </a:extLst>
          </p:cNvPr>
          <p:cNvPicPr>
            <a:picLocks noChangeAspect="1"/>
          </p:cNvPicPr>
          <p:nvPr/>
        </p:nvPicPr>
        <p:blipFill>
          <a:blip r:embed="rId10"/>
          <a:stretch>
            <a:fillRect/>
          </a:stretch>
        </p:blipFill>
        <p:spPr>
          <a:xfrm>
            <a:off x="6561728" y="3945835"/>
            <a:ext cx="4318100" cy="2087631"/>
          </a:xfrm>
          <a:prstGeom prst="rect">
            <a:avLst/>
          </a:prstGeom>
        </p:spPr>
      </p:pic>
    </p:spTree>
    <p:custDataLst>
      <p:tags r:id="rId1"/>
    </p:custDataLst>
    <p:extLst>
      <p:ext uri="{BB962C8B-B14F-4D97-AF65-F5344CB8AC3E}">
        <p14:creationId xmlns:p14="http://schemas.microsoft.com/office/powerpoint/2010/main" val="375027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 name="Picture 2">
            <a:extLst>
              <a:ext uri="{FF2B5EF4-FFF2-40B4-BE49-F238E27FC236}">
                <a16:creationId xmlns:a16="http://schemas.microsoft.com/office/drawing/2014/main" id="{1321494E-7D31-5AAA-A5D5-CFAA27B33F79}"/>
              </a:ext>
            </a:extLst>
          </p:cNvPr>
          <p:cNvPicPr>
            <a:picLocks noChangeAspect="1"/>
          </p:cNvPicPr>
          <p:nvPr/>
        </p:nvPicPr>
        <p:blipFill>
          <a:blip r:embed="rId5"/>
          <a:stretch>
            <a:fillRect/>
          </a:stretch>
        </p:blipFill>
        <p:spPr>
          <a:xfrm>
            <a:off x="762000" y="741294"/>
            <a:ext cx="2785919" cy="1017932"/>
          </a:xfrm>
          <a:prstGeom prst="rect">
            <a:avLst/>
          </a:prstGeom>
        </p:spPr>
      </p:pic>
      <p:pic>
        <p:nvPicPr>
          <p:cNvPr id="6" name="Picture 5">
            <a:extLst>
              <a:ext uri="{FF2B5EF4-FFF2-40B4-BE49-F238E27FC236}">
                <a16:creationId xmlns:a16="http://schemas.microsoft.com/office/drawing/2014/main" id="{8928BF4D-CA46-574E-9768-69FAAEE01324}"/>
              </a:ext>
            </a:extLst>
          </p:cNvPr>
          <p:cNvPicPr>
            <a:picLocks noChangeAspect="1"/>
          </p:cNvPicPr>
          <p:nvPr/>
        </p:nvPicPr>
        <p:blipFill>
          <a:blip r:embed="rId6"/>
          <a:stretch>
            <a:fillRect/>
          </a:stretch>
        </p:blipFill>
        <p:spPr>
          <a:xfrm>
            <a:off x="1343231" y="2182673"/>
            <a:ext cx="9359947" cy="3502509"/>
          </a:xfrm>
          <a:prstGeom prst="rect">
            <a:avLst/>
          </a:prstGeom>
        </p:spPr>
      </p:pic>
    </p:spTree>
    <p:custDataLst>
      <p:tags r:id="rId1"/>
    </p:custDataLst>
    <p:extLst>
      <p:ext uri="{BB962C8B-B14F-4D97-AF65-F5344CB8AC3E}">
        <p14:creationId xmlns:p14="http://schemas.microsoft.com/office/powerpoint/2010/main" val="20142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Picture 4">
            <a:extLst>
              <a:ext uri="{FF2B5EF4-FFF2-40B4-BE49-F238E27FC236}">
                <a16:creationId xmlns:a16="http://schemas.microsoft.com/office/drawing/2014/main" id="{9284927D-8265-44FC-8D73-CD6072A67F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pic>
        <p:nvPicPr>
          <p:cNvPr id="6" name="图片 7" descr="572005ec0a0c4">
            <a:extLst>
              <a:ext uri="{FF2B5EF4-FFF2-40B4-BE49-F238E27FC236}">
                <a16:creationId xmlns:a16="http://schemas.microsoft.com/office/drawing/2014/main" id="{8EBE9B8E-0A76-49F3-ACA8-B8B4832FC74C}"/>
              </a:ext>
            </a:extLst>
          </p:cNvPr>
          <p:cNvPicPr>
            <a:picLocks noChangeAspect="1"/>
          </p:cNvPicPr>
          <p:nvPr/>
        </p:nvPicPr>
        <p:blipFill rotWithShape="1">
          <a:blip r:embed="rId6"/>
          <a:srcRect r="38224" b="26546"/>
          <a:stretch/>
        </p:blipFill>
        <p:spPr>
          <a:xfrm>
            <a:off x="39401" y="336165"/>
            <a:ext cx="2142240" cy="1439401"/>
          </a:xfrm>
          <a:prstGeom prst="rect">
            <a:avLst/>
          </a:prstGeom>
        </p:spPr>
      </p:pic>
      <p:pic>
        <p:nvPicPr>
          <p:cNvPr id="8" name="图片 8" descr="觅元素58b0fbac4bf92">
            <a:extLst>
              <a:ext uri="{FF2B5EF4-FFF2-40B4-BE49-F238E27FC236}">
                <a16:creationId xmlns:a16="http://schemas.microsoft.com/office/drawing/2014/main" id="{5EA6917A-0FE5-4A75-8B9B-AC3ACE57E0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0" name="图片 1" descr="31f7217a017c2d9a8a7bcbd9844c1629">
            <a:extLst>
              <a:ext uri="{FF2B5EF4-FFF2-40B4-BE49-F238E27FC236}">
                <a16:creationId xmlns:a16="http://schemas.microsoft.com/office/drawing/2014/main" id="{3CB4AD8E-23C2-4998-B21D-2581833FAD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1" name="图片 2" descr="觅元素584a989cd6c5a">
            <a:extLst>
              <a:ext uri="{FF2B5EF4-FFF2-40B4-BE49-F238E27FC236}">
                <a16:creationId xmlns:a16="http://schemas.microsoft.com/office/drawing/2014/main" id="{BDEB9A88-62C2-4E06-811A-70F9D29212B8}"/>
              </a:ext>
            </a:extLst>
          </p:cNvPr>
          <p:cNvPicPr>
            <a:picLocks noChangeAspect="1"/>
          </p:cNvPicPr>
          <p:nvPr/>
        </p:nvPicPr>
        <p:blipFill>
          <a:blip r:embed="rId9"/>
          <a:stretch>
            <a:fillRect/>
          </a:stretch>
        </p:blipFill>
        <p:spPr>
          <a:xfrm>
            <a:off x="4755745" y="577662"/>
            <a:ext cx="6506845" cy="1394460"/>
          </a:xfrm>
          <a:prstGeom prst="rect">
            <a:avLst/>
          </a:prstGeom>
        </p:spPr>
      </p:pic>
      <p:sp>
        <p:nvSpPr>
          <p:cNvPr id="12" name="文本框 11">
            <a:extLst>
              <a:ext uri="{FF2B5EF4-FFF2-40B4-BE49-F238E27FC236}">
                <a16:creationId xmlns:a16="http://schemas.microsoft.com/office/drawing/2014/main" id="{4A271EEF-5D70-4297-BAA4-DB75CD3FC2B7}"/>
              </a:ext>
            </a:extLst>
          </p:cNvPr>
          <p:cNvSpPr txBox="1"/>
          <p:nvPr/>
        </p:nvSpPr>
        <p:spPr>
          <a:xfrm>
            <a:off x="5028537" y="2373071"/>
            <a:ext cx="6234053" cy="26825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13" name="图片 8" descr="觅元素58b0fbac4bf92">
            <a:extLst>
              <a:ext uri="{FF2B5EF4-FFF2-40B4-BE49-F238E27FC236}">
                <a16:creationId xmlns:a16="http://schemas.microsoft.com/office/drawing/2014/main" id="{899AD10D-6450-473C-8A79-2BC72DA4B2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4" name="图片 1" descr="31f7217a017c2d9a8a7bcbd9844c1629">
            <a:extLst>
              <a:ext uri="{FF2B5EF4-FFF2-40B4-BE49-F238E27FC236}">
                <a16:creationId xmlns:a16="http://schemas.microsoft.com/office/drawing/2014/main" id="{4F5EE2E4-608E-41BF-843F-855D38C4E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5" name="图片 2" descr="觅元素584a989cd6c5a">
            <a:extLst>
              <a:ext uri="{FF2B5EF4-FFF2-40B4-BE49-F238E27FC236}">
                <a16:creationId xmlns:a16="http://schemas.microsoft.com/office/drawing/2014/main" id="{208D20AC-1DBA-415E-A716-60808671BAA6}"/>
              </a:ext>
            </a:extLst>
          </p:cNvPr>
          <p:cNvPicPr>
            <a:picLocks noChangeAspect="1"/>
          </p:cNvPicPr>
          <p:nvPr/>
        </p:nvPicPr>
        <p:blipFill>
          <a:blip r:embed="rId9"/>
          <a:stretch>
            <a:fillRect/>
          </a:stretch>
        </p:blipFill>
        <p:spPr>
          <a:xfrm>
            <a:off x="4755745" y="577662"/>
            <a:ext cx="6506845" cy="1394460"/>
          </a:xfrm>
          <a:prstGeom prst="rect">
            <a:avLst/>
          </a:prstGeom>
        </p:spPr>
      </p:pic>
      <p:pic>
        <p:nvPicPr>
          <p:cNvPr id="2" name="Picture 1">
            <a:extLst>
              <a:ext uri="{FF2B5EF4-FFF2-40B4-BE49-F238E27FC236}">
                <a16:creationId xmlns:a16="http://schemas.microsoft.com/office/drawing/2014/main" id="{16A71839-A073-9D8F-8504-FA46E3442E5A}"/>
              </a:ext>
            </a:extLst>
          </p:cNvPr>
          <p:cNvPicPr>
            <a:picLocks noChangeAspect="1"/>
          </p:cNvPicPr>
          <p:nvPr/>
        </p:nvPicPr>
        <p:blipFill>
          <a:blip r:embed="rId10"/>
          <a:stretch>
            <a:fillRect/>
          </a:stretch>
        </p:blipFill>
        <p:spPr>
          <a:xfrm>
            <a:off x="5005207" y="2720452"/>
            <a:ext cx="6236749" cy="1993565"/>
          </a:xfrm>
          <a:prstGeom prst="rect">
            <a:avLst/>
          </a:prstGeom>
        </p:spPr>
      </p:pic>
    </p:spTree>
    <p:custDataLst>
      <p:tags r:id="rId1"/>
    </p:custDataLst>
    <p:extLst>
      <p:ext uri="{BB962C8B-B14F-4D97-AF65-F5344CB8AC3E}">
        <p14:creationId xmlns:p14="http://schemas.microsoft.com/office/powerpoint/2010/main" val="134844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grpSp>
        <p:nvGrpSpPr>
          <p:cNvPr id="25" name="Group 24">
            <a:extLst>
              <a:ext uri="{FF2B5EF4-FFF2-40B4-BE49-F238E27FC236}">
                <a16:creationId xmlns:a16="http://schemas.microsoft.com/office/drawing/2014/main" id="{E3DADED1-FDA6-48BF-8EDD-DEAD1DD6E79F}"/>
              </a:ext>
            </a:extLst>
          </p:cNvPr>
          <p:cNvGrpSpPr/>
          <p:nvPr/>
        </p:nvGrpSpPr>
        <p:grpSpPr>
          <a:xfrm>
            <a:off x="89452" y="-218660"/>
            <a:ext cx="11876405" cy="6649940"/>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4" name="Picture 3">
            <a:extLst>
              <a:ext uri="{FF2B5EF4-FFF2-40B4-BE49-F238E27FC236}">
                <a16:creationId xmlns:a16="http://schemas.microsoft.com/office/drawing/2014/main" id="{017F110D-C32E-4442-82B4-48FE124B6F88}"/>
              </a:ext>
            </a:extLst>
          </p:cNvPr>
          <p:cNvPicPr>
            <a:picLocks noChangeAspect="1"/>
          </p:cNvPicPr>
          <p:nvPr/>
        </p:nvPicPr>
        <p:blipFill>
          <a:blip r:embed="rId5"/>
          <a:stretch>
            <a:fillRect/>
          </a:stretch>
        </p:blipFill>
        <p:spPr>
          <a:xfrm>
            <a:off x="908394" y="517663"/>
            <a:ext cx="9858375" cy="952500"/>
          </a:xfrm>
          <a:prstGeom prst="rect">
            <a:avLst/>
          </a:prstGeom>
        </p:spPr>
      </p:pic>
      <p:pic>
        <p:nvPicPr>
          <p:cNvPr id="8" name="Picture 7">
            <a:extLst>
              <a:ext uri="{FF2B5EF4-FFF2-40B4-BE49-F238E27FC236}">
                <a16:creationId xmlns:a16="http://schemas.microsoft.com/office/drawing/2014/main" id="{22273F7F-2CF6-BCB9-5A08-BB69E3098EF0}"/>
              </a:ext>
            </a:extLst>
          </p:cNvPr>
          <p:cNvPicPr>
            <a:picLocks noChangeAspect="1"/>
          </p:cNvPicPr>
          <p:nvPr/>
        </p:nvPicPr>
        <p:blipFill>
          <a:blip r:embed="rId6"/>
          <a:stretch>
            <a:fillRect/>
          </a:stretch>
        </p:blipFill>
        <p:spPr>
          <a:xfrm>
            <a:off x="582681" y="1619456"/>
            <a:ext cx="9811213" cy="815631"/>
          </a:xfrm>
          <a:prstGeom prst="rect">
            <a:avLst/>
          </a:prstGeom>
        </p:spPr>
      </p:pic>
      <p:pic>
        <p:nvPicPr>
          <p:cNvPr id="10" name="Picture 9">
            <a:extLst>
              <a:ext uri="{FF2B5EF4-FFF2-40B4-BE49-F238E27FC236}">
                <a16:creationId xmlns:a16="http://schemas.microsoft.com/office/drawing/2014/main" id="{526D6A49-98B9-5C95-8F84-D235C92CF30E}"/>
              </a:ext>
            </a:extLst>
          </p:cNvPr>
          <p:cNvPicPr>
            <a:picLocks noChangeAspect="1"/>
          </p:cNvPicPr>
          <p:nvPr/>
        </p:nvPicPr>
        <p:blipFill>
          <a:blip r:embed="rId7"/>
          <a:stretch>
            <a:fillRect/>
          </a:stretch>
        </p:blipFill>
        <p:spPr>
          <a:xfrm>
            <a:off x="650598" y="3929268"/>
            <a:ext cx="10813153" cy="682487"/>
          </a:xfrm>
          <a:prstGeom prst="rect">
            <a:avLst/>
          </a:prstGeom>
        </p:spPr>
      </p:pic>
      <p:sp>
        <p:nvSpPr>
          <p:cNvPr id="11" name="TextBox 10">
            <a:extLst>
              <a:ext uri="{FF2B5EF4-FFF2-40B4-BE49-F238E27FC236}">
                <a16:creationId xmlns:a16="http://schemas.microsoft.com/office/drawing/2014/main" id="{B106E0E5-9D35-F0A6-F170-DEA50971DF37}"/>
              </a:ext>
            </a:extLst>
          </p:cNvPr>
          <p:cNvSpPr txBox="1"/>
          <p:nvPr/>
        </p:nvSpPr>
        <p:spPr>
          <a:xfrm>
            <a:off x="139147" y="2454966"/>
            <a:ext cx="5705061" cy="1212704"/>
          </a:xfrm>
          <a:prstGeom prst="rect">
            <a:avLst/>
          </a:prstGeom>
          <a:noFill/>
        </p:spPr>
        <p:txBody>
          <a:bodyPr wrap="square" lIns="0" tIns="0" rIns="0" bIns="0" rtlCol="0">
            <a:spAutoFit/>
          </a:bodyPr>
          <a:lstStyle/>
          <a:p>
            <a:pPr algn="ctr">
              <a:lnSpc>
                <a:spcPct val="150000"/>
              </a:lnSpc>
            </a:pP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trung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cộng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của</a:t>
            </a:r>
            <a:r>
              <a:rPr lang="en-US" sz="2800" b="1" i="0" dirty="0">
                <a:solidFill>
                  <a:srgbClr val="FF0000"/>
                </a:solidFill>
                <a:effectLst/>
                <a:latin typeface="Cambria" panose="02040503050406030204" pitchFamily="18" charset="0"/>
                <a:ea typeface="Cambria" panose="02040503050406030204" pitchFamily="18" charset="0"/>
              </a:rPr>
              <a:t> 36 </a:t>
            </a:r>
            <a:r>
              <a:rPr lang="en-US" sz="2800" b="1" i="0" dirty="0" err="1">
                <a:solidFill>
                  <a:srgbClr val="FF0000"/>
                </a:solidFill>
                <a:effectLst/>
                <a:latin typeface="Cambria" panose="02040503050406030204" pitchFamily="18" charset="0"/>
                <a:ea typeface="Cambria" panose="02040503050406030204" pitchFamily="18" charset="0"/>
              </a:rPr>
              <a:t>và</a:t>
            </a:r>
            <a:r>
              <a:rPr lang="en-US" sz="2800" b="1" i="0" dirty="0">
                <a:solidFill>
                  <a:srgbClr val="FF0000"/>
                </a:solidFill>
                <a:effectLst/>
                <a:latin typeface="Cambria" panose="02040503050406030204" pitchFamily="18" charset="0"/>
                <a:ea typeface="Cambria" panose="02040503050406030204" pitchFamily="18" charset="0"/>
              </a:rPr>
              <a:t> 38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lnSpc>
                <a:spcPct val="150000"/>
              </a:lnSpc>
            </a:pPr>
            <a:r>
              <a:rPr lang="en-US" sz="2800" b="1" i="0" dirty="0">
                <a:solidFill>
                  <a:srgbClr val="FF0000"/>
                </a:solidFill>
                <a:effectLst/>
                <a:latin typeface="Cambria" panose="02040503050406030204" pitchFamily="18" charset="0"/>
                <a:ea typeface="Cambria" panose="02040503050406030204" pitchFamily="18" charset="0"/>
              </a:rPr>
              <a:t>(36 + 38) : 2 = 37</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8E4942CD-16DB-BE06-7E23-955D08D6C7E5}"/>
              </a:ext>
            </a:extLst>
          </p:cNvPr>
          <p:cNvSpPr txBox="1"/>
          <p:nvPr/>
        </p:nvSpPr>
        <p:spPr>
          <a:xfrm>
            <a:off x="6172200" y="2454966"/>
            <a:ext cx="5705061" cy="1212704"/>
          </a:xfrm>
          <a:prstGeom prst="rect">
            <a:avLst/>
          </a:prstGeom>
          <a:noFill/>
        </p:spPr>
        <p:txBody>
          <a:bodyPr wrap="square" lIns="0" tIns="0" rIns="0" bIns="0" rtlCol="0">
            <a:spAutoFit/>
          </a:bodyPr>
          <a:lstStyle/>
          <a:p>
            <a:pPr algn="ctr">
              <a:lnSpc>
                <a:spcPct val="150000"/>
              </a:lnSpc>
            </a:pP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trung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bình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cộng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của</a:t>
            </a:r>
            <a:r>
              <a:rPr lang="en-US" sz="2800" b="1" dirty="0">
                <a:solidFill>
                  <a:srgbClr val="FF0000"/>
                </a:solidFill>
                <a:latin typeface="Cambria" panose="02040503050406030204" pitchFamily="18" charset="0"/>
                <a:ea typeface="Cambria" panose="02040503050406030204" pitchFamily="18" charset="0"/>
              </a:rPr>
              <a:t> 4, 3 </a:t>
            </a:r>
            <a:r>
              <a:rPr lang="en-US" sz="2800" b="1" dirty="0" err="1">
                <a:solidFill>
                  <a:srgbClr val="FF0000"/>
                </a:solidFill>
                <a:latin typeface="Cambria" panose="02040503050406030204" pitchFamily="18" charset="0"/>
                <a:ea typeface="Cambria" panose="02040503050406030204" pitchFamily="18" charset="0"/>
              </a:rPr>
              <a:t>và</a:t>
            </a:r>
            <a:r>
              <a:rPr lang="en-US" sz="2800" b="1" dirty="0">
                <a:solidFill>
                  <a:srgbClr val="FF0000"/>
                </a:solidFill>
                <a:latin typeface="Cambria" panose="02040503050406030204" pitchFamily="18" charset="0"/>
                <a:ea typeface="Cambria" panose="02040503050406030204" pitchFamily="18" charset="0"/>
              </a:rPr>
              <a:t> 8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algn="ctr">
              <a:lnSpc>
                <a:spcPct val="150000"/>
              </a:lnSpc>
            </a:pPr>
            <a:r>
              <a:rPr lang="en-US" sz="2800" b="1" dirty="0">
                <a:solidFill>
                  <a:srgbClr val="FF0000"/>
                </a:solidFill>
                <a:latin typeface="Cambria" panose="02040503050406030204" pitchFamily="18" charset="0"/>
                <a:ea typeface="Cambria" panose="02040503050406030204" pitchFamily="18" charset="0"/>
              </a:rPr>
              <a:t>(4 + 3 + 8) : 3 = 5</a:t>
            </a:r>
          </a:p>
        </p:txBody>
      </p:sp>
      <p:sp>
        <p:nvSpPr>
          <p:cNvPr id="13" name="TextBox 12">
            <a:extLst>
              <a:ext uri="{FF2B5EF4-FFF2-40B4-BE49-F238E27FC236}">
                <a16:creationId xmlns:a16="http://schemas.microsoft.com/office/drawing/2014/main" id="{2F07D19C-6C56-D081-99FF-C32532E66CA4}"/>
              </a:ext>
            </a:extLst>
          </p:cNvPr>
          <p:cNvSpPr txBox="1"/>
          <p:nvPr/>
        </p:nvSpPr>
        <p:spPr>
          <a:xfrm>
            <a:off x="337931" y="4691270"/>
            <a:ext cx="5705061" cy="1039452"/>
          </a:xfrm>
          <a:prstGeom prst="rect">
            <a:avLst/>
          </a:prstGeom>
          <a:noFill/>
        </p:spPr>
        <p:txBody>
          <a:bodyPr wrap="square" lIns="0" tIns="0" rIns="0" bIns="0" rtlCol="0">
            <a:spAutoFit/>
          </a:bodyPr>
          <a:lstStyle/>
          <a:p>
            <a:pPr algn="ctr">
              <a:lnSpc>
                <a:spcPct val="150000"/>
              </a:lnSpc>
            </a:pP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trung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bình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cộng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12, 23, 5 </a:t>
            </a:r>
            <a:r>
              <a:rPr lang="en-US" sz="2400" b="1" dirty="0" err="1">
                <a:solidFill>
                  <a:srgbClr val="FF0000"/>
                </a:solidFill>
                <a:latin typeface="Cambria" panose="02040503050406030204" pitchFamily="18" charset="0"/>
                <a:ea typeface="Cambria" panose="02040503050406030204" pitchFamily="18" charset="0"/>
              </a:rPr>
              <a:t>và</a:t>
            </a:r>
            <a:r>
              <a:rPr lang="en-US" sz="2400" b="1" dirty="0">
                <a:solidFill>
                  <a:srgbClr val="FF0000"/>
                </a:solidFill>
                <a:latin typeface="Cambria" panose="02040503050406030204" pitchFamily="18" charset="0"/>
                <a:ea typeface="Cambria" panose="02040503050406030204" pitchFamily="18" charset="0"/>
              </a:rPr>
              <a:t> 44 </a:t>
            </a:r>
            <a:r>
              <a:rPr lang="en-US" sz="2400" b="1" dirty="0" err="1">
                <a:solidFill>
                  <a:srgbClr val="FF0000"/>
                </a:solidFill>
                <a:latin typeface="Cambria" panose="02040503050406030204" pitchFamily="18" charset="0"/>
                <a:ea typeface="Cambria" panose="02040503050406030204" pitchFamily="18" charset="0"/>
              </a:rPr>
              <a:t>là</a:t>
            </a:r>
            <a:r>
              <a:rPr lang="en-US" sz="2400" b="1" dirty="0">
                <a:solidFill>
                  <a:srgbClr val="FF0000"/>
                </a:solidFill>
                <a:latin typeface="Cambria" panose="02040503050406030204" pitchFamily="18" charset="0"/>
                <a:ea typeface="Cambria" panose="02040503050406030204" pitchFamily="18" charset="0"/>
              </a:rPr>
              <a:t>:</a:t>
            </a:r>
          </a:p>
          <a:p>
            <a:pPr algn="ctr">
              <a:lnSpc>
                <a:spcPct val="150000"/>
              </a:lnSpc>
            </a:pPr>
            <a:r>
              <a:rPr lang="en-US" sz="2400" b="1" dirty="0">
                <a:solidFill>
                  <a:srgbClr val="FF0000"/>
                </a:solidFill>
                <a:latin typeface="Cambria" panose="02040503050406030204" pitchFamily="18" charset="0"/>
                <a:ea typeface="Cambria" panose="02040503050406030204" pitchFamily="18" charset="0"/>
              </a:rPr>
              <a:t>(12 + 23 + 5 + 44) : 4 = 21</a:t>
            </a:r>
          </a:p>
        </p:txBody>
      </p:sp>
      <p:sp>
        <p:nvSpPr>
          <p:cNvPr id="14" name="TextBox 13">
            <a:extLst>
              <a:ext uri="{FF2B5EF4-FFF2-40B4-BE49-F238E27FC236}">
                <a16:creationId xmlns:a16="http://schemas.microsoft.com/office/drawing/2014/main" id="{D2AA77EA-68D2-7925-748F-44DBA6F27710}"/>
              </a:ext>
            </a:extLst>
          </p:cNvPr>
          <p:cNvSpPr txBox="1"/>
          <p:nvPr/>
        </p:nvSpPr>
        <p:spPr>
          <a:xfrm>
            <a:off x="6361044" y="4840357"/>
            <a:ext cx="5705061" cy="866263"/>
          </a:xfrm>
          <a:prstGeom prst="rect">
            <a:avLst/>
          </a:prstGeom>
          <a:noFill/>
        </p:spPr>
        <p:txBody>
          <a:bodyPr wrap="square" lIns="0" tIns="0" rIns="0" bIns="0" rtlCol="0">
            <a:spAutoFit/>
          </a:bodyPr>
          <a:lstStyle/>
          <a:p>
            <a:pPr algn="ctr">
              <a:lnSpc>
                <a:spcPct val="150000"/>
              </a:lnSpc>
            </a:pP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Số</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trung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bình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cộng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của</a:t>
            </a:r>
            <a:r>
              <a:rPr lang="en-US" sz="2000" b="1" dirty="0">
                <a:solidFill>
                  <a:srgbClr val="FF0000"/>
                </a:solidFill>
                <a:latin typeface="Cambria" panose="02040503050406030204" pitchFamily="18" charset="0"/>
                <a:ea typeface="Cambria" panose="02040503050406030204" pitchFamily="18" charset="0"/>
              </a:rPr>
              <a:t> 35, 40, 45, 50 </a:t>
            </a:r>
            <a:r>
              <a:rPr lang="en-US" sz="2000" b="1" dirty="0" err="1">
                <a:solidFill>
                  <a:srgbClr val="FF0000"/>
                </a:solidFill>
                <a:latin typeface="Cambria" panose="02040503050406030204" pitchFamily="18" charset="0"/>
                <a:ea typeface="Cambria" panose="02040503050406030204" pitchFamily="18" charset="0"/>
              </a:rPr>
              <a:t>và</a:t>
            </a:r>
            <a:r>
              <a:rPr lang="en-US" sz="2000" b="1" dirty="0">
                <a:solidFill>
                  <a:srgbClr val="FF0000"/>
                </a:solidFill>
                <a:latin typeface="Cambria" panose="02040503050406030204" pitchFamily="18" charset="0"/>
                <a:ea typeface="Cambria" panose="02040503050406030204" pitchFamily="18" charset="0"/>
              </a:rPr>
              <a:t> 55 </a:t>
            </a:r>
            <a:r>
              <a:rPr lang="en-US" sz="2000" b="1" dirty="0" err="1">
                <a:solidFill>
                  <a:srgbClr val="FF0000"/>
                </a:solidFill>
                <a:latin typeface="Cambria" panose="02040503050406030204" pitchFamily="18" charset="0"/>
                <a:ea typeface="Cambria" panose="02040503050406030204" pitchFamily="18" charset="0"/>
              </a:rPr>
              <a:t>là</a:t>
            </a:r>
            <a:r>
              <a:rPr lang="en-US" sz="2000" b="1" dirty="0">
                <a:solidFill>
                  <a:srgbClr val="FF0000"/>
                </a:solidFill>
                <a:latin typeface="Cambria" panose="02040503050406030204" pitchFamily="18" charset="0"/>
                <a:ea typeface="Cambria" panose="02040503050406030204" pitchFamily="18" charset="0"/>
              </a:rPr>
              <a:t>:</a:t>
            </a:r>
          </a:p>
          <a:p>
            <a:pPr algn="ctr">
              <a:lnSpc>
                <a:spcPct val="150000"/>
              </a:lnSpc>
            </a:pPr>
            <a:r>
              <a:rPr lang="en-US" sz="2000" b="1" dirty="0">
                <a:solidFill>
                  <a:srgbClr val="FF0000"/>
                </a:solidFill>
                <a:latin typeface="Cambria" panose="02040503050406030204" pitchFamily="18" charset="0"/>
                <a:ea typeface="Cambria" panose="02040503050406030204" pitchFamily="18" charset="0"/>
              </a:rPr>
              <a:t>(35 + 40 + 45 + 50 + 55) : 5 = 45</a:t>
            </a:r>
          </a:p>
        </p:txBody>
      </p:sp>
    </p:spTree>
    <p:custDataLst>
      <p:tags r:id="rId1"/>
    </p:custDataLst>
    <p:extLst>
      <p:ext uri="{BB962C8B-B14F-4D97-AF65-F5344CB8AC3E}">
        <p14:creationId xmlns:p14="http://schemas.microsoft.com/office/powerpoint/2010/main" val="288572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wipe(down)">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down)">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wipe(down)">
                                      <p:cBhvr>
                                        <p:cTn id="37" dur="500"/>
                                        <p:tgtEl>
                                          <p:spTgt spid="1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wipe(down)">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wipe(down)">
                                      <p:cBhvr>
                                        <p:cTn id="47" dur="500"/>
                                        <p:tgtEl>
                                          <p:spTgt spid="1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wipe(down)">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wipe(down)">
                                      <p:cBhvr>
                                        <p:cTn id="5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P spid="13" grpId="0" build="p"/>
      <p:bldP spid="1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grpSp>
        <p:nvGrpSpPr>
          <p:cNvPr id="25" name="Group 24">
            <a:extLst>
              <a:ext uri="{FF2B5EF4-FFF2-40B4-BE49-F238E27FC236}">
                <a16:creationId xmlns:a16="http://schemas.microsoft.com/office/drawing/2014/main" id="{E3DADED1-FDA6-48BF-8EDD-DEAD1DD6E79F}"/>
              </a:ext>
            </a:extLst>
          </p:cNvPr>
          <p:cNvGrpSpPr/>
          <p:nvPr/>
        </p:nvGrpSpPr>
        <p:grpSpPr>
          <a:xfrm>
            <a:off x="224553" y="-218660"/>
            <a:ext cx="11741304" cy="6649940"/>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 name="Picture 2">
            <a:extLst>
              <a:ext uri="{FF2B5EF4-FFF2-40B4-BE49-F238E27FC236}">
                <a16:creationId xmlns:a16="http://schemas.microsoft.com/office/drawing/2014/main" id="{9E6D6D9F-EF4B-E4A5-4AC9-2913F76F26DF}"/>
              </a:ext>
            </a:extLst>
          </p:cNvPr>
          <p:cNvPicPr>
            <a:picLocks noChangeAspect="1"/>
          </p:cNvPicPr>
          <p:nvPr/>
        </p:nvPicPr>
        <p:blipFill>
          <a:blip r:embed="rId5"/>
          <a:stretch>
            <a:fillRect/>
          </a:stretch>
        </p:blipFill>
        <p:spPr>
          <a:xfrm>
            <a:off x="595726" y="660331"/>
            <a:ext cx="962025" cy="885825"/>
          </a:xfrm>
          <a:prstGeom prst="rect">
            <a:avLst/>
          </a:prstGeom>
        </p:spPr>
      </p:pic>
      <p:sp>
        <p:nvSpPr>
          <p:cNvPr id="5" name="TextBox 4">
            <a:extLst>
              <a:ext uri="{FF2B5EF4-FFF2-40B4-BE49-F238E27FC236}">
                <a16:creationId xmlns:a16="http://schemas.microsoft.com/office/drawing/2014/main" id="{EA15B648-E2E2-885F-E0EE-CA5230030363}"/>
              </a:ext>
            </a:extLst>
          </p:cNvPr>
          <p:cNvSpPr txBox="1"/>
          <p:nvPr/>
        </p:nvSpPr>
        <p:spPr>
          <a:xfrm>
            <a:off x="1789043" y="526774"/>
            <a:ext cx="9382540" cy="1292662"/>
          </a:xfrm>
          <a:prstGeom prst="rect">
            <a:avLst/>
          </a:prstGeom>
          <a:noFill/>
        </p:spPr>
        <p:txBody>
          <a:bodyPr wrap="square" lIns="0" tIns="0" rIns="0" bIns="0" rtlCol="0">
            <a:spAutoFit/>
          </a:bodyPr>
          <a:lstStyle/>
          <a:p>
            <a:pPr algn="l"/>
            <a:r>
              <a:rPr lang="vi-VN" sz="2800" b="0" i="0" dirty="0">
                <a:solidFill>
                  <a:srgbClr val="000000"/>
                </a:solidFill>
                <a:effectLst/>
                <a:latin typeface="Cambria" panose="02040503050406030204" pitchFamily="18" charset="0"/>
                <a:ea typeface="Cambria" panose="02040503050406030204" pitchFamily="18" charset="0"/>
              </a:rPr>
              <a:t>Mai cân nặng 36 kg, Hưng cân nặng 37 kg, Lan cân nặng 33 kg, Duy cân nặng 38 kg. Hỏi trung bình mỗi bạn cân nặng bao nhiêu ki-lô-gam?</a:t>
            </a:r>
            <a:endParaRPr lang="en-US" sz="2800" dirty="0">
              <a:solidFill>
                <a:schemeClr val="tx1">
                  <a:lumMod val="50000"/>
                  <a:lumOff val="5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26A5633-EACC-CC68-C403-D261F12AE15B}"/>
              </a:ext>
            </a:extLst>
          </p:cNvPr>
          <p:cNvSpPr txBox="1"/>
          <p:nvPr/>
        </p:nvSpPr>
        <p:spPr>
          <a:xfrm>
            <a:off x="606286" y="2365514"/>
            <a:ext cx="4780722" cy="2954655"/>
          </a:xfrm>
          <a:prstGeom prst="rect">
            <a:avLst/>
          </a:prstGeom>
          <a:noFill/>
        </p:spPr>
        <p:txBody>
          <a:bodyPr wrap="square" lIns="0" tIns="0" rIns="0" bIns="0" rtlCol="0">
            <a:spAutoFit/>
          </a:bodyPr>
          <a:lstStyle/>
          <a:p>
            <a:pPr algn="ctr" latinLnBrk="0"/>
            <a:r>
              <a:rPr lang="vi-VN" sz="3200" b="1" u="sng" dirty="0">
                <a:solidFill>
                  <a:srgbClr val="000000"/>
                </a:solidFill>
                <a:effectLst/>
                <a:latin typeface="Cambria" panose="02040503050406030204" pitchFamily="18" charset="0"/>
                <a:ea typeface="Cambria" panose="02040503050406030204" pitchFamily="18" charset="0"/>
              </a:rPr>
              <a:t>Tóm tắt:</a:t>
            </a:r>
          </a:p>
          <a:p>
            <a:pPr algn="just" latinLnBrk="0"/>
            <a:r>
              <a:rPr lang="vi-VN" sz="3200" b="0" i="0" dirty="0">
                <a:solidFill>
                  <a:srgbClr val="000000"/>
                </a:solidFill>
                <a:effectLst/>
                <a:latin typeface="Cambria" panose="02040503050406030204" pitchFamily="18" charset="0"/>
                <a:ea typeface="Cambria" panose="02040503050406030204" pitchFamily="18" charset="0"/>
              </a:rPr>
              <a:t>Mai: 36 kg</a:t>
            </a:r>
          </a:p>
          <a:p>
            <a:pPr algn="just" latinLnBrk="0"/>
            <a:r>
              <a:rPr lang="vi-VN" sz="3200" b="0" i="0" dirty="0">
                <a:solidFill>
                  <a:srgbClr val="000000"/>
                </a:solidFill>
                <a:effectLst/>
                <a:latin typeface="Cambria" panose="02040503050406030204" pitchFamily="18" charset="0"/>
                <a:ea typeface="Cambria" panose="02040503050406030204" pitchFamily="18" charset="0"/>
              </a:rPr>
              <a:t>Hưng: 37 kg</a:t>
            </a:r>
          </a:p>
          <a:p>
            <a:pPr algn="just" latinLnBrk="0"/>
            <a:r>
              <a:rPr lang="vi-VN" sz="3200" b="0" i="0" dirty="0">
                <a:solidFill>
                  <a:srgbClr val="000000"/>
                </a:solidFill>
                <a:effectLst/>
                <a:latin typeface="Cambria" panose="02040503050406030204" pitchFamily="18" charset="0"/>
                <a:ea typeface="Cambria" panose="02040503050406030204" pitchFamily="18" charset="0"/>
              </a:rPr>
              <a:t>Lan: 33 kg</a:t>
            </a:r>
          </a:p>
          <a:p>
            <a:pPr algn="just" latinLnBrk="0"/>
            <a:r>
              <a:rPr lang="vi-VN" sz="3200" b="0" i="0" dirty="0">
                <a:solidFill>
                  <a:srgbClr val="000000"/>
                </a:solidFill>
                <a:effectLst/>
                <a:latin typeface="Cambria" panose="02040503050406030204" pitchFamily="18" charset="0"/>
                <a:ea typeface="Cambria" panose="02040503050406030204" pitchFamily="18" charset="0"/>
              </a:rPr>
              <a:t>Duy: 38 kg</a:t>
            </a:r>
          </a:p>
          <a:p>
            <a:pPr algn="just" latinLnBrk="0"/>
            <a:r>
              <a:rPr lang="vi-VN" sz="3200" b="0" i="0" dirty="0">
                <a:solidFill>
                  <a:srgbClr val="000000"/>
                </a:solidFill>
                <a:effectLst/>
                <a:latin typeface="Cambria" panose="02040503050406030204" pitchFamily="18" charset="0"/>
                <a:ea typeface="Cambria" panose="02040503050406030204" pitchFamily="18" charset="0"/>
              </a:rPr>
              <a:t>Trung bình: ... ? kg</a:t>
            </a:r>
          </a:p>
        </p:txBody>
      </p:sp>
      <p:cxnSp>
        <p:nvCxnSpPr>
          <p:cNvPr id="7" name="Straight Connector 6">
            <a:extLst>
              <a:ext uri="{FF2B5EF4-FFF2-40B4-BE49-F238E27FC236}">
                <a16:creationId xmlns:a16="http://schemas.microsoft.com/office/drawing/2014/main" id="{59055D4B-BC59-DB9D-1362-D0EF8DA39D15}"/>
              </a:ext>
            </a:extLst>
          </p:cNvPr>
          <p:cNvCxnSpPr/>
          <p:nvPr/>
        </p:nvCxnSpPr>
        <p:spPr>
          <a:xfrm>
            <a:off x="4780721" y="2196548"/>
            <a:ext cx="0" cy="35681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EF7E9FE-E2C5-35C9-8B05-27520F7F99F3}"/>
              </a:ext>
            </a:extLst>
          </p:cNvPr>
          <p:cNvSpPr txBox="1"/>
          <p:nvPr/>
        </p:nvSpPr>
        <p:spPr>
          <a:xfrm>
            <a:off x="5406885" y="2435087"/>
            <a:ext cx="6102627" cy="2954655"/>
          </a:xfrm>
          <a:prstGeom prst="rect">
            <a:avLst/>
          </a:prstGeom>
          <a:noFill/>
        </p:spPr>
        <p:txBody>
          <a:bodyPr wrap="square" lIns="0" tIns="0" rIns="0" bIns="0" rtlCol="0">
            <a:spAutoFit/>
          </a:bodyPr>
          <a:lstStyle/>
          <a:p>
            <a:pPr algn="ctr" latinLnBrk="0"/>
            <a:r>
              <a:rPr lang="vi-VN" sz="3200" b="1" i="0" u="sng" dirty="0">
                <a:solidFill>
                  <a:srgbClr val="FF0000"/>
                </a:solidFill>
                <a:effectLst/>
                <a:latin typeface="Cambria" panose="02040503050406030204" pitchFamily="18" charset="0"/>
                <a:ea typeface="Cambria" panose="02040503050406030204" pitchFamily="18" charset="0"/>
              </a:rPr>
              <a:t>Bài giải</a:t>
            </a:r>
            <a:r>
              <a:rPr lang="en-US" sz="3200" b="1" i="0" u="sng" dirty="0">
                <a:solidFill>
                  <a:srgbClr val="FF0000"/>
                </a:solidFill>
                <a:effectLst/>
                <a:latin typeface="Cambria" panose="02040503050406030204" pitchFamily="18" charset="0"/>
                <a:ea typeface="Cambria" panose="02040503050406030204" pitchFamily="18" charset="0"/>
              </a:rPr>
              <a:t>:</a:t>
            </a:r>
            <a:endParaRPr lang="vi-VN" sz="3200" b="1" i="0" u="sng" dirty="0">
              <a:solidFill>
                <a:srgbClr val="FF0000"/>
              </a:solidFill>
              <a:effectLst/>
              <a:latin typeface="Cambria" panose="02040503050406030204" pitchFamily="18" charset="0"/>
              <a:ea typeface="Cambria" panose="02040503050406030204" pitchFamily="18" charset="0"/>
            </a:endParaRPr>
          </a:p>
          <a:p>
            <a:pPr algn="ctr" latinLnBrk="0"/>
            <a:r>
              <a:rPr lang="vi-VN" sz="3200" i="0" dirty="0">
                <a:solidFill>
                  <a:srgbClr val="FF0000"/>
                </a:solidFill>
                <a:effectLst/>
                <a:latin typeface="Cambria" panose="02040503050406030204" pitchFamily="18" charset="0"/>
                <a:ea typeface="Cambria" panose="02040503050406030204" pitchFamily="18" charset="0"/>
              </a:rPr>
              <a:t>Tống số cân nặng của 4 bạn là:</a:t>
            </a:r>
          </a:p>
          <a:p>
            <a:pPr algn="ctr" latinLnBrk="0"/>
            <a:r>
              <a:rPr lang="vi-VN" sz="3200" i="0" dirty="0">
                <a:solidFill>
                  <a:srgbClr val="FF0000"/>
                </a:solidFill>
                <a:effectLst/>
                <a:latin typeface="Cambria" panose="02040503050406030204" pitchFamily="18" charset="0"/>
                <a:ea typeface="Cambria" panose="02040503050406030204" pitchFamily="18" charset="0"/>
              </a:rPr>
              <a:t>36 + 37 + 33 + 38 = 144 (kg)</a:t>
            </a:r>
          </a:p>
          <a:p>
            <a:pPr algn="ctr" latinLnBrk="0"/>
            <a:r>
              <a:rPr lang="vi-VN" sz="3200" i="0" dirty="0">
                <a:solidFill>
                  <a:srgbClr val="FF0000"/>
                </a:solidFill>
                <a:effectLst/>
                <a:latin typeface="Cambria" panose="02040503050406030204" pitchFamily="18" charset="0"/>
                <a:ea typeface="Cambria" panose="02040503050406030204" pitchFamily="18" charset="0"/>
              </a:rPr>
              <a:t>Trung bình cân nặng mỗi bạn là:</a:t>
            </a:r>
          </a:p>
          <a:p>
            <a:pPr algn="ctr" latinLnBrk="0"/>
            <a:r>
              <a:rPr lang="vi-VN" sz="3200" i="0" dirty="0">
                <a:solidFill>
                  <a:srgbClr val="FF0000"/>
                </a:solidFill>
                <a:effectLst/>
                <a:latin typeface="Cambria" panose="02040503050406030204" pitchFamily="18" charset="0"/>
                <a:ea typeface="Cambria" panose="02040503050406030204" pitchFamily="18" charset="0"/>
              </a:rPr>
              <a:t>144 : 4 = 36 (kg)</a:t>
            </a:r>
          </a:p>
          <a:p>
            <a:pPr algn="r" latinLnBrk="0"/>
            <a:r>
              <a:rPr lang="vi-VN" sz="3200" i="0" dirty="0">
                <a:solidFill>
                  <a:srgbClr val="FF0000"/>
                </a:solidFill>
                <a:effectLst/>
                <a:latin typeface="Cambria" panose="02040503050406030204" pitchFamily="18" charset="0"/>
                <a:ea typeface="Cambria" panose="02040503050406030204" pitchFamily="18" charset="0"/>
              </a:rPr>
              <a:t>Đáp số: 36 kg</a:t>
            </a:r>
          </a:p>
        </p:txBody>
      </p:sp>
    </p:spTree>
    <p:custDataLst>
      <p:tags r:id="rId1"/>
    </p:custDataLst>
    <p:extLst>
      <p:ext uri="{BB962C8B-B14F-4D97-AF65-F5344CB8AC3E}">
        <p14:creationId xmlns:p14="http://schemas.microsoft.com/office/powerpoint/2010/main" val="42946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wipe(down)">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wipe(down)">
                                      <p:cBhvr>
                                        <p:cTn id="37" dur="5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wipe(down)">
                                      <p:cBhvr>
                                        <p:cTn id="42" dur="500"/>
                                        <p:tgtEl>
                                          <p:spTgt spid="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Effect transition="in" filter="wipe(down)">
                                      <p:cBhvr>
                                        <p:cTn id="47" dur="500"/>
                                        <p:tgtEl>
                                          <p:spTgt spid="9">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xEl>
                                              <p:pRg st="5" end="5"/>
                                            </p:txEl>
                                          </p:spTgt>
                                        </p:tgtEl>
                                        <p:attrNameLst>
                                          <p:attrName>style.visibility</p:attrName>
                                        </p:attrNameLst>
                                      </p:cBhvr>
                                      <p:to>
                                        <p:strVal val="visible"/>
                                      </p:to>
                                    </p:set>
                                    <p:animEffect transition="in" filter="wipe(down)">
                                      <p:cBhvr>
                                        <p:cTn id="5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Picture 4">
            <a:extLst>
              <a:ext uri="{FF2B5EF4-FFF2-40B4-BE49-F238E27FC236}">
                <a16:creationId xmlns:a16="http://schemas.microsoft.com/office/drawing/2014/main" id="{9284927D-8265-44FC-8D73-CD6072A67F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pic>
        <p:nvPicPr>
          <p:cNvPr id="6" name="图片 7" descr="572005ec0a0c4">
            <a:extLst>
              <a:ext uri="{FF2B5EF4-FFF2-40B4-BE49-F238E27FC236}">
                <a16:creationId xmlns:a16="http://schemas.microsoft.com/office/drawing/2014/main" id="{8EBE9B8E-0A76-49F3-ACA8-B8B4832FC74C}"/>
              </a:ext>
            </a:extLst>
          </p:cNvPr>
          <p:cNvPicPr>
            <a:picLocks noChangeAspect="1"/>
          </p:cNvPicPr>
          <p:nvPr/>
        </p:nvPicPr>
        <p:blipFill rotWithShape="1">
          <a:blip r:embed="rId6"/>
          <a:srcRect r="38224" b="26546"/>
          <a:stretch/>
        </p:blipFill>
        <p:spPr>
          <a:xfrm>
            <a:off x="39401" y="336165"/>
            <a:ext cx="2142240" cy="1439401"/>
          </a:xfrm>
          <a:prstGeom prst="rect">
            <a:avLst/>
          </a:prstGeom>
        </p:spPr>
      </p:pic>
      <p:pic>
        <p:nvPicPr>
          <p:cNvPr id="8" name="图片 8" descr="觅元素58b0fbac4bf92">
            <a:extLst>
              <a:ext uri="{FF2B5EF4-FFF2-40B4-BE49-F238E27FC236}">
                <a16:creationId xmlns:a16="http://schemas.microsoft.com/office/drawing/2014/main" id="{5EA6917A-0FE5-4A75-8B9B-AC3ACE57E0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0" name="图片 1" descr="31f7217a017c2d9a8a7bcbd9844c1629">
            <a:extLst>
              <a:ext uri="{FF2B5EF4-FFF2-40B4-BE49-F238E27FC236}">
                <a16:creationId xmlns:a16="http://schemas.microsoft.com/office/drawing/2014/main" id="{3CB4AD8E-23C2-4998-B21D-2581833FAD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1" name="图片 2" descr="觅元素584a989cd6c5a">
            <a:extLst>
              <a:ext uri="{FF2B5EF4-FFF2-40B4-BE49-F238E27FC236}">
                <a16:creationId xmlns:a16="http://schemas.microsoft.com/office/drawing/2014/main" id="{BDEB9A88-62C2-4E06-811A-70F9D29212B8}"/>
              </a:ext>
            </a:extLst>
          </p:cNvPr>
          <p:cNvPicPr>
            <a:picLocks noChangeAspect="1"/>
          </p:cNvPicPr>
          <p:nvPr/>
        </p:nvPicPr>
        <p:blipFill>
          <a:blip r:embed="rId9"/>
          <a:stretch>
            <a:fillRect/>
          </a:stretch>
        </p:blipFill>
        <p:spPr>
          <a:xfrm>
            <a:off x="4755745" y="577662"/>
            <a:ext cx="6506845" cy="1394460"/>
          </a:xfrm>
          <a:prstGeom prst="rect">
            <a:avLst/>
          </a:prstGeom>
        </p:spPr>
      </p:pic>
      <p:sp>
        <p:nvSpPr>
          <p:cNvPr id="12" name="文本框 11">
            <a:extLst>
              <a:ext uri="{FF2B5EF4-FFF2-40B4-BE49-F238E27FC236}">
                <a16:creationId xmlns:a16="http://schemas.microsoft.com/office/drawing/2014/main" id="{4A271EEF-5D70-4297-BAA4-DB75CD3FC2B7}"/>
              </a:ext>
            </a:extLst>
          </p:cNvPr>
          <p:cNvSpPr txBox="1"/>
          <p:nvPr/>
        </p:nvSpPr>
        <p:spPr>
          <a:xfrm>
            <a:off x="5028537" y="2373071"/>
            <a:ext cx="6234053" cy="26825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13" name="图片 8" descr="觅元素58b0fbac4bf92">
            <a:extLst>
              <a:ext uri="{FF2B5EF4-FFF2-40B4-BE49-F238E27FC236}">
                <a16:creationId xmlns:a16="http://schemas.microsoft.com/office/drawing/2014/main" id="{899AD10D-6450-473C-8A79-2BC72DA4B2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4" name="图片 1" descr="31f7217a017c2d9a8a7bcbd9844c1629">
            <a:extLst>
              <a:ext uri="{FF2B5EF4-FFF2-40B4-BE49-F238E27FC236}">
                <a16:creationId xmlns:a16="http://schemas.microsoft.com/office/drawing/2014/main" id="{4F5EE2E4-608E-41BF-843F-855D38C4E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5" name="图片 2" descr="觅元素584a989cd6c5a">
            <a:extLst>
              <a:ext uri="{FF2B5EF4-FFF2-40B4-BE49-F238E27FC236}">
                <a16:creationId xmlns:a16="http://schemas.microsoft.com/office/drawing/2014/main" id="{208D20AC-1DBA-415E-A716-60808671BAA6}"/>
              </a:ext>
            </a:extLst>
          </p:cNvPr>
          <p:cNvPicPr>
            <a:picLocks noChangeAspect="1"/>
          </p:cNvPicPr>
          <p:nvPr/>
        </p:nvPicPr>
        <p:blipFill>
          <a:blip r:embed="rId9"/>
          <a:stretch>
            <a:fillRect/>
          </a:stretch>
        </p:blipFill>
        <p:spPr>
          <a:xfrm>
            <a:off x="4755745" y="577662"/>
            <a:ext cx="6506845" cy="1394460"/>
          </a:xfrm>
          <a:prstGeom prst="rect">
            <a:avLst/>
          </a:prstGeom>
        </p:spPr>
      </p:pic>
      <p:pic>
        <p:nvPicPr>
          <p:cNvPr id="4" name="Picture 3">
            <a:extLst>
              <a:ext uri="{FF2B5EF4-FFF2-40B4-BE49-F238E27FC236}">
                <a16:creationId xmlns:a16="http://schemas.microsoft.com/office/drawing/2014/main" id="{5ACFC114-2E5E-7417-C7B7-5D7011572813}"/>
              </a:ext>
            </a:extLst>
          </p:cNvPr>
          <p:cNvPicPr>
            <a:picLocks noChangeAspect="1"/>
          </p:cNvPicPr>
          <p:nvPr/>
        </p:nvPicPr>
        <p:blipFill>
          <a:blip r:embed="rId10"/>
          <a:stretch>
            <a:fillRect/>
          </a:stretch>
        </p:blipFill>
        <p:spPr>
          <a:xfrm>
            <a:off x="5584379" y="2810311"/>
            <a:ext cx="5078408" cy="1774090"/>
          </a:xfrm>
          <a:prstGeom prst="rect">
            <a:avLst/>
          </a:prstGeom>
        </p:spPr>
      </p:pic>
    </p:spTree>
    <p:custDataLst>
      <p:tags r:id="rId1"/>
    </p:custDataLst>
    <p:extLst>
      <p:ext uri="{BB962C8B-B14F-4D97-AF65-F5344CB8AC3E}">
        <p14:creationId xmlns:p14="http://schemas.microsoft.com/office/powerpoint/2010/main" val="32937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42148" y="22568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224553" y="152400"/>
            <a:ext cx="11741304" cy="6278879"/>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6" name="Picture 15">
            <a:extLst>
              <a:ext uri="{FF2B5EF4-FFF2-40B4-BE49-F238E27FC236}">
                <a16:creationId xmlns:a16="http://schemas.microsoft.com/office/drawing/2014/main" id="{FBF2DA5F-C17A-4A8E-89F6-8E87D7D26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99" r="27260"/>
          <a:stretch/>
        </p:blipFill>
        <p:spPr>
          <a:xfrm flipH="1">
            <a:off x="844555" y="2461409"/>
            <a:ext cx="2604054" cy="4183819"/>
          </a:xfrm>
          <a:prstGeom prst="rect">
            <a:avLst/>
          </a:prstGeom>
        </p:spPr>
      </p:pic>
      <p:sp>
        <p:nvSpPr>
          <p:cNvPr id="19" name="Oval 18">
            <a:extLst>
              <a:ext uri="{FF2B5EF4-FFF2-40B4-BE49-F238E27FC236}">
                <a16:creationId xmlns:a16="http://schemas.microsoft.com/office/drawing/2014/main" id="{C44D89C6-0170-4675-B9D4-09447414B86F}"/>
              </a:ext>
            </a:extLst>
          </p:cNvPr>
          <p:cNvSpPr/>
          <p:nvPr/>
        </p:nvSpPr>
        <p:spPr>
          <a:xfrm>
            <a:off x="1917283" y="4517812"/>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Oval 19">
            <a:extLst>
              <a:ext uri="{FF2B5EF4-FFF2-40B4-BE49-F238E27FC236}">
                <a16:creationId xmlns:a16="http://schemas.microsoft.com/office/drawing/2014/main" id="{E2AAEDA7-EC4F-4E2F-8A25-93758242BC3F}"/>
              </a:ext>
            </a:extLst>
          </p:cNvPr>
          <p:cNvSpPr/>
          <p:nvPr/>
        </p:nvSpPr>
        <p:spPr>
          <a:xfrm>
            <a:off x="1870149" y="5675891"/>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Oval Callout 8">
            <a:extLst>
              <a:ext uri="{FF2B5EF4-FFF2-40B4-BE49-F238E27FC236}">
                <a16:creationId xmlns:a16="http://schemas.microsoft.com/office/drawing/2014/main" id="{920F020A-6F91-3CFB-ADC5-01305DC5B7DF}"/>
              </a:ext>
            </a:extLst>
          </p:cNvPr>
          <p:cNvSpPr/>
          <p:nvPr/>
        </p:nvSpPr>
        <p:spPr>
          <a:xfrm>
            <a:off x="2385390" y="417443"/>
            <a:ext cx="8885584" cy="3607905"/>
          </a:xfrm>
          <a:prstGeom prst="wedgeEllipseCallout">
            <a:avLst>
              <a:gd name="adj1" fmla="val -54106"/>
              <a:gd name="adj2" fmla="val 17687"/>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defRPr/>
            </a:pPr>
            <a:r>
              <a:rPr lang="en-US" sz="4000" b="1" dirty="0">
                <a:solidFill>
                  <a:srgbClr val="C00000"/>
                </a:solidFill>
                <a:latin typeface="Calibri" panose="020F0502020204030204" pitchFamily="34" charset="0"/>
                <a:ea typeface="杨任东竹石体-Semibold"/>
                <a:cs typeface="Calibri" panose="020F0502020204030204" pitchFamily="34" charset="0"/>
              </a:rPr>
              <a:t>L</a:t>
            </a:r>
            <a:r>
              <a:rPr lang="vi-VN" sz="4000" b="1" dirty="0">
                <a:solidFill>
                  <a:srgbClr val="C00000"/>
                </a:solidFill>
                <a:latin typeface="Calibri" panose="020F0502020204030204" pitchFamily="34" charset="0"/>
                <a:ea typeface="杨任东竹石体-Semibold"/>
                <a:cs typeface="Calibri" panose="020F0502020204030204" pitchFamily="34" charset="0"/>
              </a:rPr>
              <a:t>ựa chọn số lượng các bạn từ 1 đến 5 em, sau đó tính số trung bình cộng chiều cao của các bạn trong lớp mình.</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endParaRPr>
          </a:p>
        </p:txBody>
      </p:sp>
    </p:spTree>
    <p:custDataLst>
      <p:tags r:id="rId1"/>
    </p:custDataLst>
    <p:extLst>
      <p:ext uri="{BB962C8B-B14F-4D97-AF65-F5344CB8AC3E}">
        <p14:creationId xmlns:p14="http://schemas.microsoft.com/office/powerpoint/2010/main" val="39704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1315" y="4120301"/>
            <a:ext cx="5120216" cy="2795801"/>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4029" y="64318"/>
            <a:ext cx="3827972" cy="1918049"/>
          </a:xfrm>
          <a:prstGeom prst="rect">
            <a:avLst/>
          </a:prstGeom>
        </p:spPr>
      </p:pic>
      <p:pic>
        <p:nvPicPr>
          <p:cNvPr id="9" name="轻快儿童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11315" y="-1270000"/>
            <a:ext cx="812800" cy="812800"/>
          </a:xfrm>
          <a:prstGeom prst="rect">
            <a:avLst/>
          </a:prstGeom>
        </p:spPr>
      </p:pic>
      <p:pic>
        <p:nvPicPr>
          <p:cNvPr id="13" name="Picture 12" descr="Text&#10;&#10;Description automatically generated">
            <a:extLst>
              <a:ext uri="{FF2B5EF4-FFF2-40B4-BE49-F238E27FC236}">
                <a16:creationId xmlns:a16="http://schemas.microsoft.com/office/drawing/2014/main" id="{8E82E132-C8F7-4283-B6D8-21B7A780D1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38400" y="-58102"/>
            <a:ext cx="6686269" cy="4560961"/>
          </a:xfrm>
          <a:prstGeom prst="rect">
            <a:avLst/>
          </a:prstGeom>
        </p:spPr>
      </p:pic>
    </p:spTree>
    <p:extLst>
      <p:ext uri="{BB962C8B-B14F-4D97-AF65-F5344CB8AC3E}">
        <p14:creationId xmlns:p14="http://schemas.microsoft.com/office/powerpoint/2010/main" val="34514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80">
                                          <p:stCondLst>
                                            <p:cond delay="0"/>
                                          </p:stCondLst>
                                        </p:cTn>
                                        <p:tgtEl>
                                          <p:spTgt spid="10"/>
                                        </p:tgtEl>
                                      </p:cBhvr>
                                    </p:animEffect>
                                    <p:anim calcmode="lin" valueType="num">
                                      <p:cBhvr>
                                        <p:cTn id="1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6" dur="26">
                                          <p:stCondLst>
                                            <p:cond delay="650"/>
                                          </p:stCondLst>
                                        </p:cTn>
                                        <p:tgtEl>
                                          <p:spTgt spid="10"/>
                                        </p:tgtEl>
                                      </p:cBhvr>
                                      <p:to x="100000" y="60000"/>
                                    </p:animScale>
                                    <p:animScale>
                                      <p:cBhvr>
                                        <p:cTn id="17" dur="166" decel="50000">
                                          <p:stCondLst>
                                            <p:cond delay="676"/>
                                          </p:stCondLst>
                                        </p:cTn>
                                        <p:tgtEl>
                                          <p:spTgt spid="10"/>
                                        </p:tgtEl>
                                      </p:cBhvr>
                                      <p:to x="100000" y="100000"/>
                                    </p:animScale>
                                    <p:animScale>
                                      <p:cBhvr>
                                        <p:cTn id="18" dur="26">
                                          <p:stCondLst>
                                            <p:cond delay="1312"/>
                                          </p:stCondLst>
                                        </p:cTn>
                                        <p:tgtEl>
                                          <p:spTgt spid="10"/>
                                        </p:tgtEl>
                                      </p:cBhvr>
                                      <p:to x="100000" y="80000"/>
                                    </p:animScale>
                                    <p:animScale>
                                      <p:cBhvr>
                                        <p:cTn id="19" dur="166" decel="50000">
                                          <p:stCondLst>
                                            <p:cond delay="1338"/>
                                          </p:stCondLst>
                                        </p:cTn>
                                        <p:tgtEl>
                                          <p:spTgt spid="10"/>
                                        </p:tgtEl>
                                      </p:cBhvr>
                                      <p:to x="100000" y="100000"/>
                                    </p:animScale>
                                    <p:animScale>
                                      <p:cBhvr>
                                        <p:cTn id="20" dur="26">
                                          <p:stCondLst>
                                            <p:cond delay="1642"/>
                                          </p:stCondLst>
                                        </p:cTn>
                                        <p:tgtEl>
                                          <p:spTgt spid="10"/>
                                        </p:tgtEl>
                                      </p:cBhvr>
                                      <p:to x="100000" y="90000"/>
                                    </p:animScale>
                                    <p:animScale>
                                      <p:cBhvr>
                                        <p:cTn id="21" dur="166" decel="50000">
                                          <p:stCondLst>
                                            <p:cond delay="1668"/>
                                          </p:stCondLst>
                                        </p:cTn>
                                        <p:tgtEl>
                                          <p:spTgt spid="10"/>
                                        </p:tgtEl>
                                      </p:cBhvr>
                                      <p:to x="100000" y="100000"/>
                                    </p:animScale>
                                    <p:animScale>
                                      <p:cBhvr>
                                        <p:cTn id="22" dur="26">
                                          <p:stCondLst>
                                            <p:cond delay="1808"/>
                                          </p:stCondLst>
                                        </p:cTn>
                                        <p:tgtEl>
                                          <p:spTgt spid="10"/>
                                        </p:tgtEl>
                                      </p:cBhvr>
                                      <p:to x="100000" y="95000"/>
                                    </p:animScale>
                                    <p:animScale>
                                      <p:cBhvr>
                                        <p:cTn id="23" dur="166" decel="50000">
                                          <p:stCondLst>
                                            <p:cond delay="1834"/>
                                          </p:stCondLst>
                                        </p:cTn>
                                        <p:tgtEl>
                                          <p:spTgt spid="10"/>
                                        </p:tgtEl>
                                      </p:cBhvr>
                                      <p:to x="100000" y="100000"/>
                                    </p:animScale>
                                  </p:childTnLst>
                                </p:cTn>
                              </p:par>
                            </p:childTnLst>
                          </p:cTn>
                        </p:par>
                        <p:par>
                          <p:cTn id="24" fill="hold">
                            <p:stCondLst>
                              <p:cond delay="2000"/>
                            </p:stCondLst>
                            <p:childTnLst>
                              <p:par>
                                <p:cTn id="25" presetID="47"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57175" y="297874"/>
            <a:ext cx="12744450"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4" action="ppaction://hlinksldjump"/>
            <a:extLst>
              <a:ext uri="{FF2B5EF4-FFF2-40B4-BE49-F238E27FC236}">
                <a16:creationId xmlns:a16="http://schemas.microsoft.com/office/drawing/2014/main" id="{E11BEEB7-A3B7-FD52-6D91-C73944654B26}"/>
              </a:ext>
            </a:extLst>
          </p:cNvPr>
          <p:cNvSpPr/>
          <p:nvPr/>
        </p:nvSpPr>
        <p:spPr>
          <a:xfrm>
            <a:off x="10668000" y="85725"/>
            <a:ext cx="1152525"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81448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Times New Roman" pitchFamily="18" charset="0"/>
                <a:cs typeface="Times New Roman" pitchFamily="18" charset="0"/>
              </a:rPr>
              <a:t>8 + ..?.. = 8</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Đáp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án</a:t>
            </a:r>
            <a:r>
              <a:rPr lang="en-US" sz="3600" dirty="0">
                <a:solidFill>
                  <a:prstClr val="white"/>
                </a:solidFill>
                <a:latin typeface="Times New Roman" pitchFamily="18" charset="0"/>
                <a:cs typeface="Times New Roman" pitchFamily="18" charset="0"/>
              </a:rPr>
              <a:t>: 0</a:t>
            </a: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 + 51 = 51</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Đáp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án</a:t>
            </a:r>
            <a:r>
              <a:rPr lang="en-US" sz="3600" dirty="0">
                <a:solidFill>
                  <a:prstClr val="white"/>
                </a:solidFill>
                <a:latin typeface="Times New Roman" pitchFamily="18" charset="0"/>
                <a:cs typeface="Times New Roman" pitchFamily="18" charset="0"/>
              </a:rPr>
              <a:t>: 0</a:t>
            </a: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35 + 88 = 88 + ..?..</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Đáp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án</a:t>
            </a:r>
            <a:r>
              <a:rPr lang="en-US" sz="3600" dirty="0">
                <a:solidFill>
                  <a:prstClr val="white"/>
                </a:solidFill>
                <a:latin typeface="Times New Roman" pitchFamily="18" charset="0"/>
                <a:cs typeface="Times New Roman" pitchFamily="18" charset="0"/>
              </a:rPr>
              <a:t>: 35</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4" y="304800"/>
            <a:ext cx="8069985"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(6  + 4) + 9 = 6 + (4 + ..?..)</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Đáp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án</a:t>
            </a:r>
            <a:r>
              <a:rPr lang="en-US" sz="3600" dirty="0">
                <a:solidFill>
                  <a:prstClr val="white"/>
                </a:solidFill>
                <a:latin typeface="Times New Roman" pitchFamily="18" charset="0"/>
                <a:cs typeface="Times New Roman" pitchFamily="18" charset="0"/>
              </a:rPr>
              <a:t>: 9</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1" name="矩形 7">
            <a:extLst>
              <a:ext uri="{FF2B5EF4-FFF2-40B4-BE49-F238E27FC236}">
                <a16:creationId xmlns:a16="http://schemas.microsoft.com/office/drawing/2014/main" id="{30B1267E-5236-4DF8-A213-0268E06637D5}"/>
              </a:ext>
            </a:extLst>
          </p:cNvPr>
          <p:cNvSpPr/>
          <p:nvPr/>
        </p:nvSpPr>
        <p:spPr>
          <a:xfrm flipV="1">
            <a:off x="1587" y="592015"/>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3" name="Group 12">
            <a:extLst>
              <a:ext uri="{FF2B5EF4-FFF2-40B4-BE49-F238E27FC236}">
                <a16:creationId xmlns:a16="http://schemas.microsoft.com/office/drawing/2014/main" id="{CE96055C-FB19-4ACA-915C-0506A13E3EB2}"/>
              </a:ext>
            </a:extLst>
          </p:cNvPr>
          <p:cNvGrpSpPr/>
          <p:nvPr/>
        </p:nvGrpSpPr>
        <p:grpSpPr>
          <a:xfrm>
            <a:off x="420582" y="577207"/>
            <a:ext cx="11350833" cy="5703585"/>
            <a:chOff x="388883" y="1124654"/>
            <a:chExt cx="11350833" cy="5438254"/>
          </a:xfrm>
        </p:grpSpPr>
        <p:sp>
          <p:nvSpPr>
            <p:cNvPr id="14" name="Flowchart: Alternate Process 13">
              <a:extLst>
                <a:ext uri="{FF2B5EF4-FFF2-40B4-BE49-F238E27FC236}">
                  <a16:creationId xmlns:a16="http://schemas.microsoft.com/office/drawing/2014/main" id="{DCE7FD80-CDB4-4A34-8836-E1EBAE5FA670}"/>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5" name="Flowchart: Manual Operation 14">
              <a:extLst>
                <a:ext uri="{FF2B5EF4-FFF2-40B4-BE49-F238E27FC236}">
                  <a16:creationId xmlns:a16="http://schemas.microsoft.com/office/drawing/2014/main" id="{137BB191-B0CD-429F-BC01-911D4AF5989F}"/>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Flowchart: Manual Operation 15">
              <a:extLst>
                <a:ext uri="{FF2B5EF4-FFF2-40B4-BE49-F238E27FC236}">
                  <a16:creationId xmlns:a16="http://schemas.microsoft.com/office/drawing/2014/main" id="{451CAB04-D629-4417-B9ED-6C5B68EF2305}"/>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7" name="Flowchart: Manual Operation 16">
              <a:extLst>
                <a:ext uri="{FF2B5EF4-FFF2-40B4-BE49-F238E27FC236}">
                  <a16:creationId xmlns:a16="http://schemas.microsoft.com/office/drawing/2014/main" id="{9AD9C64C-0B43-4A56-AB0B-CE843AB1E5BB}"/>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Flowchart: Manual Operation 17">
              <a:extLst>
                <a:ext uri="{FF2B5EF4-FFF2-40B4-BE49-F238E27FC236}">
                  <a16:creationId xmlns:a16="http://schemas.microsoft.com/office/drawing/2014/main" id="{2B2AB765-2D30-41AA-8386-5CA13046E76D}"/>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Flowchart: Manual Operation 18">
              <a:extLst>
                <a:ext uri="{FF2B5EF4-FFF2-40B4-BE49-F238E27FC236}">
                  <a16:creationId xmlns:a16="http://schemas.microsoft.com/office/drawing/2014/main" id="{C1A913C3-DBEE-42FA-A335-91928512A41E}"/>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Flowchart: Manual Operation 19">
              <a:extLst>
                <a:ext uri="{FF2B5EF4-FFF2-40B4-BE49-F238E27FC236}">
                  <a16:creationId xmlns:a16="http://schemas.microsoft.com/office/drawing/2014/main" id="{949BFCC3-5402-4CA2-9DF6-4E629745DBD9}"/>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7966" y="4234004"/>
            <a:ext cx="4805574" cy="2623996"/>
          </a:xfrm>
          <a:prstGeom prst="rect">
            <a:avLst/>
          </a:prstGeom>
        </p:spPr>
      </p:pic>
      <p:pic>
        <p:nvPicPr>
          <p:cNvPr id="9" name="轻快儿童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11315" y="-1270000"/>
            <a:ext cx="812800" cy="812800"/>
          </a:xfrm>
          <a:prstGeom prst="rect">
            <a:avLst/>
          </a:prstGeom>
        </p:spPr>
      </p:pic>
      <p:pic>
        <p:nvPicPr>
          <p:cNvPr id="25" name="Picture 24">
            <a:extLst>
              <a:ext uri="{FF2B5EF4-FFF2-40B4-BE49-F238E27FC236}">
                <a16:creationId xmlns:a16="http://schemas.microsoft.com/office/drawing/2014/main" id="{C743FB43-ECA9-4B88-9CC4-2096FFD762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30400" y="24841200"/>
            <a:ext cx="2119555" cy="2119555"/>
          </a:xfrm>
          <a:prstGeom prst="ellipse">
            <a:avLst/>
          </a:prstGeom>
          <a:ln>
            <a:noFill/>
          </a:ln>
          <a:effectLst>
            <a:softEdge rad="112500"/>
          </a:effectLst>
        </p:spPr>
      </p:pic>
      <p:pic>
        <p:nvPicPr>
          <p:cNvPr id="2" name="Picture 1">
            <a:extLst>
              <a:ext uri="{FF2B5EF4-FFF2-40B4-BE49-F238E27FC236}">
                <a16:creationId xmlns:a16="http://schemas.microsoft.com/office/drawing/2014/main" id="{C8336B37-F464-5ED2-C53B-D8C7666FA5A6}"/>
              </a:ext>
            </a:extLst>
          </p:cNvPr>
          <p:cNvPicPr>
            <a:picLocks noChangeAspect="1"/>
          </p:cNvPicPr>
          <p:nvPr/>
        </p:nvPicPr>
        <p:blipFill>
          <a:blip r:embed="rId9"/>
          <a:stretch>
            <a:fillRect/>
          </a:stretch>
        </p:blipFill>
        <p:spPr>
          <a:xfrm>
            <a:off x="4193476" y="994648"/>
            <a:ext cx="4023709" cy="1390008"/>
          </a:xfrm>
          <a:prstGeom prst="rect">
            <a:avLst/>
          </a:prstGeom>
        </p:spPr>
      </p:pic>
      <p:pic>
        <p:nvPicPr>
          <p:cNvPr id="5" name="Picture 4">
            <a:extLst>
              <a:ext uri="{FF2B5EF4-FFF2-40B4-BE49-F238E27FC236}">
                <a16:creationId xmlns:a16="http://schemas.microsoft.com/office/drawing/2014/main" id="{2B108184-AD26-6675-06AA-429142C45FFA}"/>
              </a:ext>
            </a:extLst>
          </p:cNvPr>
          <p:cNvPicPr>
            <a:picLocks noChangeAspect="1"/>
          </p:cNvPicPr>
          <p:nvPr/>
        </p:nvPicPr>
        <p:blipFill>
          <a:blip r:embed="rId10"/>
          <a:stretch>
            <a:fillRect/>
          </a:stretch>
        </p:blipFill>
        <p:spPr>
          <a:xfrm>
            <a:off x="1387633" y="1899843"/>
            <a:ext cx="9217951" cy="2780017"/>
          </a:xfrm>
          <a:prstGeom prst="rect">
            <a:avLst/>
          </a:prstGeom>
        </p:spPr>
      </p:pic>
    </p:spTree>
    <p:extLst>
      <p:ext uri="{BB962C8B-B14F-4D97-AF65-F5344CB8AC3E}">
        <p14:creationId xmlns:p14="http://schemas.microsoft.com/office/powerpoint/2010/main" val="91099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80">
                                          <p:stCondLst>
                                            <p:cond delay="0"/>
                                          </p:stCondLst>
                                        </p:cTn>
                                        <p:tgtEl>
                                          <p:spTgt spid="10"/>
                                        </p:tgtEl>
                                      </p:cBhvr>
                                    </p:animEffect>
                                    <p:anim calcmode="lin" valueType="num">
                                      <p:cBhvr>
                                        <p:cTn id="1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6" dur="26">
                                          <p:stCondLst>
                                            <p:cond delay="650"/>
                                          </p:stCondLst>
                                        </p:cTn>
                                        <p:tgtEl>
                                          <p:spTgt spid="10"/>
                                        </p:tgtEl>
                                      </p:cBhvr>
                                      <p:to x="100000" y="60000"/>
                                    </p:animScale>
                                    <p:animScale>
                                      <p:cBhvr>
                                        <p:cTn id="17" dur="166" decel="50000">
                                          <p:stCondLst>
                                            <p:cond delay="676"/>
                                          </p:stCondLst>
                                        </p:cTn>
                                        <p:tgtEl>
                                          <p:spTgt spid="10"/>
                                        </p:tgtEl>
                                      </p:cBhvr>
                                      <p:to x="100000" y="100000"/>
                                    </p:animScale>
                                    <p:animScale>
                                      <p:cBhvr>
                                        <p:cTn id="18" dur="26">
                                          <p:stCondLst>
                                            <p:cond delay="1312"/>
                                          </p:stCondLst>
                                        </p:cTn>
                                        <p:tgtEl>
                                          <p:spTgt spid="10"/>
                                        </p:tgtEl>
                                      </p:cBhvr>
                                      <p:to x="100000" y="80000"/>
                                    </p:animScale>
                                    <p:animScale>
                                      <p:cBhvr>
                                        <p:cTn id="19" dur="166" decel="50000">
                                          <p:stCondLst>
                                            <p:cond delay="1338"/>
                                          </p:stCondLst>
                                        </p:cTn>
                                        <p:tgtEl>
                                          <p:spTgt spid="10"/>
                                        </p:tgtEl>
                                      </p:cBhvr>
                                      <p:to x="100000" y="100000"/>
                                    </p:animScale>
                                    <p:animScale>
                                      <p:cBhvr>
                                        <p:cTn id="20" dur="26">
                                          <p:stCondLst>
                                            <p:cond delay="1642"/>
                                          </p:stCondLst>
                                        </p:cTn>
                                        <p:tgtEl>
                                          <p:spTgt spid="10"/>
                                        </p:tgtEl>
                                      </p:cBhvr>
                                      <p:to x="100000" y="90000"/>
                                    </p:animScale>
                                    <p:animScale>
                                      <p:cBhvr>
                                        <p:cTn id="21" dur="166" decel="50000">
                                          <p:stCondLst>
                                            <p:cond delay="1668"/>
                                          </p:stCondLst>
                                        </p:cTn>
                                        <p:tgtEl>
                                          <p:spTgt spid="10"/>
                                        </p:tgtEl>
                                      </p:cBhvr>
                                      <p:to x="100000" y="100000"/>
                                    </p:animScale>
                                    <p:animScale>
                                      <p:cBhvr>
                                        <p:cTn id="22" dur="26">
                                          <p:stCondLst>
                                            <p:cond delay="1808"/>
                                          </p:stCondLst>
                                        </p:cTn>
                                        <p:tgtEl>
                                          <p:spTgt spid="10"/>
                                        </p:tgtEl>
                                      </p:cBhvr>
                                      <p:to x="100000" y="95000"/>
                                    </p:animScale>
                                    <p:animScale>
                                      <p:cBhvr>
                                        <p:cTn id="23" dur="166" decel="50000">
                                          <p:stCondLst>
                                            <p:cond delay="1834"/>
                                          </p:stCondLst>
                                        </p:cTn>
                                        <p:tgtEl>
                                          <p:spTgt spid="10"/>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repeatCount="indefinite"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IMING" val="|0.2"/>
</p:tagLst>
</file>

<file path=ppt/tags/tag11.xml><?xml version="1.0" encoding="utf-8"?>
<p:tagLst xmlns:a="http://schemas.openxmlformats.org/drawingml/2006/main" xmlns:r="http://schemas.openxmlformats.org/officeDocument/2006/relationships" xmlns:p="http://schemas.openxmlformats.org/presentationml/2006/main">
  <p:tag name="TIMING" val="|0.2"/>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0.2"/>
</p:tagLst>
</file>

<file path=ppt/tags/tag14.xml><?xml version="1.0" encoding="utf-8"?>
<p:tagLst xmlns:a="http://schemas.openxmlformats.org/drawingml/2006/main" xmlns:r="http://schemas.openxmlformats.org/officeDocument/2006/relationships" xmlns:p="http://schemas.openxmlformats.org/presentationml/2006/main">
  <p:tag name="TIMING" val="|0.2"/>
</p:tagLst>
</file>

<file path=ppt/tags/tag15.xml><?xml version="1.0" encoding="utf-8"?>
<p:tagLst xmlns:a="http://schemas.openxmlformats.org/drawingml/2006/main" xmlns:r="http://schemas.openxmlformats.org/officeDocument/2006/relationships" xmlns:p="http://schemas.openxmlformats.org/presentationml/2006/main">
  <p:tag name="TIMING" val="|0.2"/>
</p:tagLst>
</file>

<file path=ppt/tags/tag16.xml><?xml version="1.0" encoding="utf-8"?>
<p:tagLst xmlns:a="http://schemas.openxmlformats.org/drawingml/2006/main" xmlns:r="http://schemas.openxmlformats.org/officeDocument/2006/relationships" xmlns:p="http://schemas.openxmlformats.org/presentationml/2006/main">
  <p:tag name="TIMING" val="|0.2"/>
</p:tagLst>
</file>

<file path=ppt/tags/tag17.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742</Words>
  <Application>Microsoft Macintosh PowerPoint</Application>
  <PresentationFormat>Widescreen</PresentationFormat>
  <Paragraphs>88</Paragraphs>
  <Slides>24</Slides>
  <Notes>20</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等线</vt:lpstr>
      <vt:lpstr>微软雅黑</vt:lpstr>
      <vt:lpstr>#9Slide02 Noi dung dai</vt:lpstr>
      <vt:lpstr>#9Slide02 Tieu de dai</vt:lpstr>
      <vt:lpstr>Arial</vt:lpstr>
      <vt:lpstr>Calibri</vt:lpstr>
      <vt:lpstr>Cambria</vt:lpstr>
      <vt:lpstr>Times New Roman</vt:lpstr>
      <vt:lpstr>UTM Avo</vt:lpstr>
      <vt:lpstr>1_Office Theme</vt:lpstr>
      <vt:lpstr>Office Theme</vt:lpstr>
      <vt:lpstr>2_Office Theme</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Vũ Thị Huyên (420000693)</cp:lastModifiedBy>
  <cp:revision>28</cp:revision>
  <dcterms:created xsi:type="dcterms:W3CDTF">2023-10-07T01:17:02Z</dcterms:created>
  <dcterms:modified xsi:type="dcterms:W3CDTF">2023-11-06T02:56:59Z</dcterms:modified>
</cp:coreProperties>
</file>