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0" r:id="rId4"/>
  </p:sldMasterIdLst>
  <p:notesMasterIdLst>
    <p:notesMasterId r:id="rId38"/>
  </p:notesMasterIdLst>
  <p:sldIdLst>
    <p:sldId id="282" r:id="rId5"/>
    <p:sldId id="344" r:id="rId6"/>
    <p:sldId id="298" r:id="rId7"/>
    <p:sldId id="323" r:id="rId8"/>
    <p:sldId id="345" r:id="rId9"/>
    <p:sldId id="303" r:id="rId10"/>
    <p:sldId id="289" r:id="rId11"/>
    <p:sldId id="293" r:id="rId12"/>
    <p:sldId id="294" r:id="rId13"/>
    <p:sldId id="320" r:id="rId14"/>
    <p:sldId id="306" r:id="rId15"/>
    <p:sldId id="300" r:id="rId16"/>
    <p:sldId id="331" r:id="rId17"/>
    <p:sldId id="302" r:id="rId18"/>
    <p:sldId id="346" r:id="rId19"/>
    <p:sldId id="335" r:id="rId20"/>
    <p:sldId id="333" r:id="rId21"/>
    <p:sldId id="304" r:id="rId22"/>
    <p:sldId id="348" r:id="rId23"/>
    <p:sldId id="347" r:id="rId24"/>
    <p:sldId id="339" r:id="rId25"/>
    <p:sldId id="349" r:id="rId26"/>
    <p:sldId id="350" r:id="rId27"/>
    <p:sldId id="351" r:id="rId28"/>
    <p:sldId id="352" r:id="rId29"/>
    <p:sldId id="336" r:id="rId30"/>
    <p:sldId id="324" r:id="rId31"/>
    <p:sldId id="353" r:id="rId32"/>
    <p:sldId id="391" r:id="rId33"/>
    <p:sldId id="327" r:id="rId34"/>
    <p:sldId id="354" r:id="rId35"/>
    <p:sldId id="390" r:id="rId36"/>
    <p:sldId id="34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102"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9E34C-DCC0-49F0-8B5D-588ADC1F7916}"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77BD8-2601-4500-ABA5-E6BE337BC574}" type="slidenum">
              <a:rPr lang="en-US" smtClean="0"/>
              <a:t>‹#›</a:t>
            </a:fld>
            <a:endParaRPr lang="en-US"/>
          </a:p>
        </p:txBody>
      </p:sp>
    </p:spTree>
    <p:extLst>
      <p:ext uri="{BB962C8B-B14F-4D97-AF65-F5344CB8AC3E}">
        <p14:creationId xmlns:p14="http://schemas.microsoft.com/office/powerpoint/2010/main" val="27001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251E0-DCBE-4426-89C2-2763CEBB13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8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74624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9888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454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0002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1731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918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9397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3820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89613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757352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6692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70495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2275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4308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26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29926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8265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647927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82912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58221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2214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644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14146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5818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75890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96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10842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219576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29371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77667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260095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02617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6456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23035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7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4421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26201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74470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2/23/2024</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157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2/23/2024</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36798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EAD5BCC7-C603-DDF4-03F3-DE02295061E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19226" y="200025"/>
            <a:ext cx="1209675" cy="120967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EA999B7E-EB03-DCCD-0FBF-CC694555A50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700030" y="9899197"/>
            <a:ext cx="1209675" cy="1209675"/>
          </a:xfrm>
          <a:prstGeom prst="rect">
            <a:avLst/>
          </a:prstGeom>
        </p:spPr>
      </p:pic>
    </p:spTree>
    <p:extLst>
      <p:ext uri="{BB962C8B-B14F-4D97-AF65-F5344CB8AC3E}">
        <p14:creationId xmlns:p14="http://schemas.microsoft.com/office/powerpoint/2010/main" val="3848029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2/23/2024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0963126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44941"/>
      </p:ext>
    </p:extLst>
  </p:cSld>
  <p:clrMap bg1="lt1" tx1="dk1" bg2="lt2" tx2="dk2" accent1="accent1" accent2="accent2" accent3="accent3" accent4="accent4" accent5="accent5" accent6="accent6" hlink="hlink" folHlink="folHlink"/>
  <p:sldLayoutIdLst>
    <p:sldLayoutId id="2147483691"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3.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9.xml"/><Relationship Id="rId5" Type="http://schemas.openxmlformats.org/officeDocument/2006/relationships/image" Target="../media/image7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32.xml"/><Relationship Id="rId5" Type="http://schemas.microsoft.com/office/2007/relationships/hdphoto" Target="../media/hdphoto13.wdp"/><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57.jpg"/><Relationship Id="rId1" Type="http://schemas.openxmlformats.org/officeDocument/2006/relationships/slideLayout" Target="../slideLayouts/slideLayout7.xml"/><Relationship Id="rId6" Type="http://schemas.microsoft.com/office/2007/relationships/hdphoto" Target="../media/hdphoto15.wdp"/><Relationship Id="rId11" Type="http://schemas.openxmlformats.org/officeDocument/2006/relationships/image" Target="../media/image88.png"/><Relationship Id="rId5" Type="http://schemas.openxmlformats.org/officeDocument/2006/relationships/image" Target="../media/image86.png"/><Relationship Id="rId10" Type="http://schemas.microsoft.com/office/2007/relationships/hdphoto" Target="../media/hdphoto9.wdp"/><Relationship Id="rId4" Type="http://schemas.microsoft.com/office/2007/relationships/hdphoto" Target="../media/hdphoto14.wdp"/><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9.png"/><Relationship Id="rId1" Type="http://schemas.openxmlformats.org/officeDocument/2006/relationships/slideLayout" Target="../slideLayouts/slideLayout2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9.png"/><Relationship Id="rId1" Type="http://schemas.openxmlformats.org/officeDocument/2006/relationships/slideLayout" Target="../slideLayouts/slideLayout21.xml"/><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3.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5">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 name="Picture 1">
            <a:extLst>
              <a:ext uri="{FF2B5EF4-FFF2-40B4-BE49-F238E27FC236}">
                <a16:creationId xmlns:a16="http://schemas.microsoft.com/office/drawing/2014/main" id="{CF54D817-BF90-5D7E-227F-9B75E8674958}"/>
              </a:ext>
            </a:extLst>
          </p:cNvPr>
          <p:cNvPicPr>
            <a:picLocks noChangeAspect="1"/>
          </p:cNvPicPr>
          <p:nvPr/>
        </p:nvPicPr>
        <p:blipFill>
          <a:blip r:embed="rId6"/>
          <a:stretch>
            <a:fillRect/>
          </a:stretch>
        </p:blipFill>
        <p:spPr>
          <a:xfrm>
            <a:off x="7079604" y="1524327"/>
            <a:ext cx="3176291" cy="1237595"/>
          </a:xfrm>
          <a:prstGeom prst="rect">
            <a:avLst/>
          </a:prstGeom>
        </p:spPr>
      </p:pic>
      <p:pic>
        <p:nvPicPr>
          <p:cNvPr id="3" name="Picture 2">
            <a:extLst>
              <a:ext uri="{FF2B5EF4-FFF2-40B4-BE49-F238E27FC236}">
                <a16:creationId xmlns:a16="http://schemas.microsoft.com/office/drawing/2014/main" id="{AFFECA5F-8814-B1A5-A333-25DD17230EF2}"/>
              </a:ext>
            </a:extLst>
          </p:cNvPr>
          <p:cNvPicPr>
            <a:picLocks noChangeAspect="1"/>
          </p:cNvPicPr>
          <p:nvPr/>
        </p:nvPicPr>
        <p:blipFill>
          <a:blip r:embed="rId7"/>
          <a:stretch>
            <a:fillRect/>
          </a:stretch>
        </p:blipFill>
        <p:spPr>
          <a:xfrm>
            <a:off x="7113522" y="2587705"/>
            <a:ext cx="2975106" cy="1072989"/>
          </a:xfrm>
          <a:prstGeom prst="rect">
            <a:avLst/>
          </a:prstGeom>
        </p:spPr>
      </p:pic>
      <p:pic>
        <p:nvPicPr>
          <p:cNvPr id="15" name="Picture 14">
            <a:extLst>
              <a:ext uri="{FF2B5EF4-FFF2-40B4-BE49-F238E27FC236}">
                <a16:creationId xmlns:a16="http://schemas.microsoft.com/office/drawing/2014/main" id="{D056F407-3A53-8A99-EE39-8EB375EF6171}"/>
              </a:ext>
            </a:extLst>
          </p:cNvPr>
          <p:cNvPicPr>
            <a:picLocks noChangeAspect="1"/>
          </p:cNvPicPr>
          <p:nvPr/>
        </p:nvPicPr>
        <p:blipFill>
          <a:blip r:embed="rId8"/>
          <a:stretch>
            <a:fillRect/>
          </a:stretch>
        </p:blipFill>
        <p:spPr>
          <a:xfrm>
            <a:off x="5562336" y="3410598"/>
            <a:ext cx="6096528" cy="2627604"/>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E3A474-283A-4525-86E0-6BCE71467499}"/>
              </a:ext>
            </a:extLst>
          </p:cNvPr>
          <p:cNvGrpSpPr/>
          <p:nvPr/>
        </p:nvGrpSpPr>
        <p:grpSpPr>
          <a:xfrm>
            <a:off x="1983588" y="543888"/>
            <a:ext cx="5226837" cy="1275387"/>
            <a:chOff x="605907" y="1907457"/>
            <a:chExt cx="4002420" cy="1636373"/>
          </a:xfrm>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474BBE42-460B-41B5-86EB-C235B662AC72}"/>
                </a:ext>
              </a:extLst>
            </p:cNvPr>
            <p:cNvSpPr/>
            <p:nvPr/>
          </p:nvSpPr>
          <p:spPr>
            <a:xfrm>
              <a:off x="605907" y="1907457"/>
              <a:ext cx="3930767" cy="1636373"/>
            </a:xfrm>
            <a:prstGeom prst="roundRect">
              <a:avLst/>
            </a:prstGeom>
            <a:solidFill>
              <a:schemeClr val="bg1"/>
            </a:solidFill>
            <a:ln w="38100">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B033DF-2DC8-47CB-B017-79E3B493B805}"/>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bột đường: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 cấp năng lượng cho các hoạt động sống.</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28160229-9C4B-4CC5-AE0A-73B3B64747BD}"/>
              </a:ext>
            </a:extLst>
          </p:cNvPr>
          <p:cNvGrpSpPr/>
          <p:nvPr/>
        </p:nvGrpSpPr>
        <p:grpSpPr>
          <a:xfrm>
            <a:off x="1809750" y="2164793"/>
            <a:ext cx="5065027" cy="1092757"/>
            <a:chOff x="505477" y="2030867"/>
            <a:chExt cx="3930767" cy="2398502"/>
          </a:xfrm>
          <a:effectLst>
            <a:outerShdw blurRad="50800" dist="38100" dir="2700000" algn="tl" rotWithShape="0">
              <a:prstClr val="black">
                <a:alpha val="40000"/>
              </a:prstClr>
            </a:outerShdw>
          </a:effectLst>
        </p:grpSpPr>
        <p:sp>
          <p:nvSpPr>
            <p:cNvPr id="18" name="Rectangle: Rounded Corners 17">
              <a:extLst>
                <a:ext uri="{FF2B5EF4-FFF2-40B4-BE49-F238E27FC236}">
                  <a16:creationId xmlns:a16="http://schemas.microsoft.com/office/drawing/2014/main" id="{6923DBD6-7493-4339-B12A-2398FE9294AB}"/>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0FCA91C-29E0-4D87-BD15-06D5426D233D}"/>
                </a:ext>
              </a:extLst>
            </p:cNvPr>
            <p:cNvSpPr txBox="1"/>
            <p:nvPr/>
          </p:nvSpPr>
          <p:spPr>
            <a:xfrm>
              <a:off x="521696" y="2141273"/>
              <a:ext cx="3834726" cy="20941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đạm: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Giúp cơ thể phát triển và lớn lên.</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4E3BD6CE-736C-89E6-EE13-CB665364FFE3}"/>
              </a:ext>
            </a:extLst>
          </p:cNvPr>
          <p:cNvPicPr>
            <a:picLocks noChangeAspect="1"/>
          </p:cNvPicPr>
          <p:nvPr/>
        </p:nvPicPr>
        <p:blipFill>
          <a:blip r:embed="rId2"/>
          <a:stretch>
            <a:fillRect/>
          </a:stretch>
        </p:blipFill>
        <p:spPr>
          <a:xfrm>
            <a:off x="7381875" y="328613"/>
            <a:ext cx="1385887" cy="1511306"/>
          </a:xfrm>
          <a:prstGeom prst="rect">
            <a:avLst/>
          </a:prstGeom>
        </p:spPr>
      </p:pic>
      <p:pic>
        <p:nvPicPr>
          <p:cNvPr id="14" name="Picture 13">
            <a:extLst>
              <a:ext uri="{FF2B5EF4-FFF2-40B4-BE49-F238E27FC236}">
                <a16:creationId xmlns:a16="http://schemas.microsoft.com/office/drawing/2014/main" id="{31BAE9FC-E9E7-F161-2EE6-80023CCF5975}"/>
              </a:ext>
            </a:extLst>
          </p:cNvPr>
          <p:cNvPicPr>
            <a:picLocks noChangeAspect="1"/>
          </p:cNvPicPr>
          <p:nvPr/>
        </p:nvPicPr>
        <p:blipFill>
          <a:blip r:embed="rId3"/>
          <a:stretch>
            <a:fillRect/>
          </a:stretch>
        </p:blipFill>
        <p:spPr>
          <a:xfrm>
            <a:off x="7377113" y="1978024"/>
            <a:ext cx="1443038" cy="1603376"/>
          </a:xfrm>
          <a:prstGeom prst="rect">
            <a:avLst/>
          </a:prstGeom>
        </p:spPr>
      </p:pic>
      <p:grpSp>
        <p:nvGrpSpPr>
          <p:cNvPr id="15" name="Group 14">
            <a:extLst>
              <a:ext uri="{FF2B5EF4-FFF2-40B4-BE49-F238E27FC236}">
                <a16:creationId xmlns:a16="http://schemas.microsoft.com/office/drawing/2014/main" id="{809AFA3C-E417-77FC-1CC4-DF2074C09D65}"/>
              </a:ext>
            </a:extLst>
          </p:cNvPr>
          <p:cNvGrpSpPr/>
          <p:nvPr/>
        </p:nvGrpSpPr>
        <p:grpSpPr>
          <a:xfrm>
            <a:off x="228600" y="3887163"/>
            <a:ext cx="8324850" cy="1275387"/>
            <a:chOff x="605907" y="1907457"/>
            <a:chExt cx="4002420" cy="1636373"/>
          </a:xfrm>
          <a:effectLst>
            <a:outerShdw blurRad="50800" dist="38100" dir="2700000" algn="tl" rotWithShape="0">
              <a:prstClr val="black">
                <a:alpha val="40000"/>
              </a:prstClr>
            </a:outerShdw>
          </a:effectLst>
        </p:grpSpPr>
        <p:sp>
          <p:nvSpPr>
            <p:cNvPr id="20" name="Rectangle: Rounded Corners 19">
              <a:extLst>
                <a:ext uri="{FF2B5EF4-FFF2-40B4-BE49-F238E27FC236}">
                  <a16:creationId xmlns:a16="http://schemas.microsoft.com/office/drawing/2014/main" id="{3739493E-8B20-2B34-58D5-1C14231AC8D9}"/>
                </a:ext>
              </a:extLst>
            </p:cNvPr>
            <p:cNvSpPr/>
            <p:nvPr/>
          </p:nvSpPr>
          <p:spPr>
            <a:xfrm>
              <a:off x="605907" y="1907457"/>
              <a:ext cx="3930767" cy="1636373"/>
            </a:xfrm>
            <a:prstGeom prst="roundRect">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5BA37CB-E164-6EBB-EE8F-708ECFB97ADE}"/>
                </a:ext>
              </a:extLst>
            </p:cNvPr>
            <p:cNvSpPr txBox="1"/>
            <p:nvPr/>
          </p:nvSpPr>
          <p:spPr>
            <a:xfrm>
              <a:off x="677559" y="2072514"/>
              <a:ext cx="3930768" cy="1224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Vi-ta-min, chất khoáng: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Tăng cường sức đề kháng, giúp cơ thể chống lại bệnh tật và giúp tiêu hóa tốt.</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D130FC91-AC71-EF23-4F44-1FD3D2BBEC8B}"/>
              </a:ext>
            </a:extLst>
          </p:cNvPr>
          <p:cNvPicPr>
            <a:picLocks noChangeAspect="1"/>
          </p:cNvPicPr>
          <p:nvPr/>
        </p:nvPicPr>
        <p:blipFill>
          <a:blip r:embed="rId4"/>
          <a:stretch>
            <a:fillRect/>
          </a:stretch>
        </p:blipFill>
        <p:spPr>
          <a:xfrm>
            <a:off x="7764780" y="5505450"/>
            <a:ext cx="1207770" cy="1496352"/>
          </a:xfrm>
          <a:prstGeom prst="rect">
            <a:avLst/>
          </a:prstGeom>
        </p:spPr>
      </p:pic>
      <p:grpSp>
        <p:nvGrpSpPr>
          <p:cNvPr id="24" name="Group 23">
            <a:extLst>
              <a:ext uri="{FF2B5EF4-FFF2-40B4-BE49-F238E27FC236}">
                <a16:creationId xmlns:a16="http://schemas.microsoft.com/office/drawing/2014/main" id="{A5847CC9-87D3-8914-AF2F-F832C7DCA014}"/>
              </a:ext>
            </a:extLst>
          </p:cNvPr>
          <p:cNvGrpSpPr/>
          <p:nvPr/>
        </p:nvGrpSpPr>
        <p:grpSpPr>
          <a:xfrm>
            <a:off x="1009650" y="5603318"/>
            <a:ext cx="6572250" cy="1435296"/>
            <a:chOff x="505477" y="2030867"/>
            <a:chExt cx="3930767" cy="3150344"/>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471A5E6B-858E-82AA-0E4E-79F7A637C631}"/>
                </a:ext>
              </a:extLst>
            </p:cNvPr>
            <p:cNvSpPr/>
            <p:nvPr/>
          </p:nvSpPr>
          <p:spPr>
            <a:xfrm>
              <a:off x="505477" y="2030867"/>
              <a:ext cx="3930767" cy="23985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E2264A-B80B-F66C-E38C-3554D0B4BFE7}"/>
                </a:ext>
              </a:extLst>
            </p:cNvPr>
            <p:cNvSpPr txBox="1"/>
            <p:nvPr/>
          </p:nvSpPr>
          <p:spPr>
            <a:xfrm>
              <a:off x="521696" y="2141273"/>
              <a:ext cx="3834726" cy="30399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béo: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Dự trữ năng lượng, giúp cơ thể hấp thụ các vi-ta-min A, D, E, K.</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46D469D6-333B-4A61-A5CF-85BDAFEE6FF3}"/>
              </a:ext>
            </a:extLst>
          </p:cNvPr>
          <p:cNvPicPr>
            <a:picLocks noChangeAspect="1"/>
          </p:cNvPicPr>
          <p:nvPr/>
        </p:nvPicPr>
        <p:blipFill>
          <a:blip r:embed="rId5"/>
          <a:stretch>
            <a:fillRect/>
          </a:stretch>
        </p:blipFill>
        <p:spPr>
          <a:xfrm>
            <a:off x="8591549" y="3757570"/>
            <a:ext cx="1247775" cy="1504992"/>
          </a:xfrm>
          <a:prstGeom prst="rect">
            <a:avLst/>
          </a:prstGeom>
        </p:spPr>
      </p:pic>
    </p:spTree>
    <p:extLst>
      <p:ext uri="{BB962C8B-B14F-4D97-AF65-F5344CB8AC3E}">
        <p14:creationId xmlns:p14="http://schemas.microsoft.com/office/powerpoint/2010/main" val="3149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Diagram&#10;&#10;Description automatically generated">
            <a:extLst>
              <a:ext uri="{FF2B5EF4-FFF2-40B4-BE49-F238E27FC236}">
                <a16:creationId xmlns:a16="http://schemas.microsoft.com/office/drawing/2014/main" id="{F2CC7C18-D82F-4089-BD98-21E68D8B08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9" b="96459" l="488" r="99146">
                        <a14:foregroundMark x1="4390" y1="20067" x2="2561" y2="74874"/>
                        <a14:foregroundMark x1="2561" y1="74874" x2="5732" y2="85160"/>
                        <a14:foregroundMark x1="5732" y1="85160" x2="6707" y2="86509"/>
                        <a14:foregroundMark x1="94146" y1="20911" x2="98537" y2="57673"/>
                        <a14:foregroundMark x1="98537" y1="57673" x2="96951" y2="73187"/>
                        <a14:foregroundMark x1="86341" y1="11467" x2="86341" y2="11467"/>
                        <a14:foregroundMark x1="84268" y1="3879" x2="84268" y2="18044"/>
                        <a14:foregroundMark x1="70000" y1="4722" x2="66220" y2="12985"/>
                        <a14:foregroundMark x1="66220" y1="12985" x2="70366" y2="22934"/>
                        <a14:foregroundMark x1="70366" y1="22934" x2="77439" y2="12985"/>
                        <a14:foregroundMark x1="77439" y1="12985" x2="72317" y2="6408"/>
                        <a14:foregroundMark x1="72317" y1="6408" x2="68293" y2="7589"/>
                        <a14:foregroundMark x1="88049" y1="9444" x2="89756" y2="24283"/>
                        <a14:foregroundMark x1="80732" y1="14840" x2="84146" y2="22766"/>
                        <a14:foregroundMark x1="87317" y1="17707" x2="91098" y2="26138"/>
                        <a14:foregroundMark x1="91341" y1="16526" x2="94634" y2="23777"/>
                        <a14:foregroundMark x1="74634" y1="19562" x2="76341" y2="28162"/>
                        <a14:foregroundMark x1="77073" y1="15177" x2="79024" y2="26307"/>
                        <a14:foregroundMark x1="10488" y1="80438" x2="8780" y2="92917"/>
                        <a14:foregroundMark x1="25976" y1="81788" x2="27439" y2="95784"/>
                        <a14:foregroundMark x1="30122" y1="89545" x2="30122" y2="91466"/>
                        <a14:foregroundMark x1="28780" y1="76054" x2="20610" y2="90051"/>
                        <a14:foregroundMark x1="9878" y1="96290" x2="9878" y2="96290"/>
                        <a14:foregroundMark x1="10122" y1="95278" x2="10122" y2="95278"/>
                        <a14:foregroundMark x1="11585" y1="96627" x2="11585" y2="96627"/>
                        <a14:foregroundMark x1="11585" y1="96627" x2="11585" y2="96627"/>
                        <a14:foregroundMark x1="11585" y1="96627" x2="11585" y2="96627"/>
                        <a14:foregroundMark x1="14634" y1="91400" x2="14634" y2="91400"/>
                        <a14:foregroundMark x1="15000" y1="90556" x2="15000" y2="90556"/>
                        <a14:foregroundMark x1="15244" y1="90556" x2="15244" y2="90556"/>
                        <a14:foregroundMark x1="2683" y1="64418" x2="2683" y2="64418"/>
                        <a14:foregroundMark x1="1951" y1="65093" x2="1951" y2="65093"/>
                        <a14:foregroundMark x1="28171" y1="9444" x2="28171" y2="9444"/>
                        <a14:foregroundMark x1="73171" y1="1349" x2="73171" y2="1349"/>
                        <a14:foregroundMark x1="70854" y1="1349" x2="70854" y2="1349"/>
                        <a14:foregroundMark x1="70000" y1="506" x2="70000" y2="506"/>
                        <a14:foregroundMark x1="1463" y1="39123" x2="1463" y2="39123"/>
                        <a14:foregroundMark x1="854" y1="40135" x2="854" y2="40135"/>
                        <a14:foregroundMark x1="1220" y1="35582" x2="1220" y2="35582"/>
                        <a14:foregroundMark x1="1220" y1="32715" x2="1220" y2="32715"/>
                        <a14:foregroundMark x1="488" y1="35582" x2="1098" y2="26644"/>
                        <a14:foregroundMark x1="1098" y1="26644" x2="1463" y2="25801"/>
                        <a14:foregroundMark x1="1585" y1="26644" x2="5244" y2="17032"/>
                        <a14:foregroundMark x1="5244" y1="17032" x2="15488" y2="11298"/>
                        <a14:foregroundMark x1="15488" y1="11298" x2="24878" y2="11298"/>
                        <a14:foregroundMark x1="24878" y1="11298" x2="42683" y2="9949"/>
                        <a14:foregroundMark x1="42683" y1="9949" x2="63537" y2="11973"/>
                        <a14:foregroundMark x1="78659" y1="10118" x2="78659" y2="10118"/>
                        <a14:foregroundMark x1="94268" y1="15683" x2="99024" y2="26476"/>
                        <a14:foregroundMark x1="99024" y1="26476" x2="99268" y2="72513"/>
                        <a14:foregroundMark x1="99268" y1="72513" x2="94634" y2="88196"/>
                        <a14:foregroundMark x1="32317" y1="91568" x2="38902" y2="91737"/>
                        <a14:foregroundMark x1="69989" y1="90652" x2="92073" y2="89882"/>
                        <a14:foregroundMark x1="38902" y1="91737" x2="55022" y2="91175"/>
                        <a14:foregroundMark x1="53780" y1="91568" x2="54886" y2="91487"/>
                        <a14:foregroundMark x1="85407" y1="92046" x2="86098" y2="92074"/>
                        <a14:foregroundMark x1="56220" y1="92411" x2="72683" y2="91400"/>
                        <a14:foregroundMark x1="72683" y1="91400" x2="84390" y2="92243"/>
                        <a14:foregroundMark x1="83537" y1="1349" x2="83537" y2="1349"/>
                        <a14:foregroundMark x1="85976" y1="675" x2="87561" y2="1180"/>
                        <a14:foregroundMark x1="87073" y1="1349" x2="88049" y2="2698"/>
                        <a14:foregroundMark x1="72561" y1="169" x2="70610" y2="1855"/>
                        <a14:backgroundMark x1="54146" y1="93929" x2="55584" y2="93832"/>
                        <a14:backgroundMark x1="83854" y1="93368" x2="84878" y2="93255"/>
                        <a14:backgroundMark x1="53902" y1="93761" x2="55122" y2="93592"/>
                        <a14:backgroundMark x1="29024" y1="93761" x2="31098" y2="93929"/>
                      </a14:backgroundRemoval>
                    </a14:imgEffect>
                  </a14:imgLayer>
                </a14:imgProps>
              </a:ext>
              <a:ext uri="{28A0092B-C50C-407E-A947-70E740481C1C}">
                <a14:useLocalDpi xmlns:a14="http://schemas.microsoft.com/office/drawing/2010/main" val="0"/>
              </a:ext>
            </a:extLst>
          </a:blip>
          <a:stretch>
            <a:fillRect/>
          </a:stretch>
        </p:blipFill>
        <p:spPr>
          <a:xfrm>
            <a:off x="1197920" y="440030"/>
            <a:ext cx="10017614" cy="564832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sp>
        <p:nvSpPr>
          <p:cNvPr id="2" name="TextBox 1">
            <a:extLst>
              <a:ext uri="{FF2B5EF4-FFF2-40B4-BE49-F238E27FC236}">
                <a16:creationId xmlns:a16="http://schemas.microsoft.com/office/drawing/2014/main" id="{284C6BD9-6E42-1965-BE09-51028718DB5A}"/>
              </a:ext>
            </a:extLst>
          </p:cNvPr>
          <p:cNvSpPr txBox="1"/>
          <p:nvPr/>
        </p:nvSpPr>
        <p:spPr>
          <a:xfrm>
            <a:off x="2133600" y="2333625"/>
            <a:ext cx="8391525" cy="1754326"/>
          </a:xfrm>
          <a:prstGeom prst="rect">
            <a:avLst/>
          </a:prstGeom>
          <a:noFill/>
        </p:spPr>
        <p:txBody>
          <a:bodyPr wrap="square" rtlCol="0">
            <a:spAutoFit/>
          </a:bodyPr>
          <a:lstStyle/>
          <a:p>
            <a:pPr algn="ctr"/>
            <a:r>
              <a:rPr lang="nl-NL" sz="5400" b="1" dirty="0">
                <a:solidFill>
                  <a:srgbClr val="000000"/>
                </a:solidFill>
                <a:effectLst/>
                <a:ea typeface="Times New Roman" panose="02020603050405020304" pitchFamily="18" charset="0"/>
              </a:rPr>
              <a:t>Nêu ví dụ về một số thực phẩm thuộc 4 nhóm trên.</a:t>
            </a:r>
            <a:endParaRPr lang="en-US" sz="5400" b="1" dirty="0">
              <a:effectLst/>
              <a:ea typeface="Calibri" panose="020F0502020204030204" pitchFamily="34" charset="0"/>
            </a:endParaRPr>
          </a:p>
        </p:txBody>
      </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A picture containing text&#10;&#10;Description automatically generated">
            <a:extLst>
              <a:ext uri="{FF2B5EF4-FFF2-40B4-BE49-F238E27FC236}">
                <a16:creationId xmlns:a16="http://schemas.microsoft.com/office/drawing/2014/main" id="{ACD89F2C-45BB-4333-A9BF-FB602B9D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1325601"/>
            <a:ext cx="12192000" cy="5656455"/>
          </a:xfrm>
          <a:prstGeom prst="rect">
            <a:avLst/>
          </a:prstGeom>
        </p:spPr>
      </p:pic>
      <p:pic>
        <p:nvPicPr>
          <p:cNvPr id="4" name="Picture 3" descr="Shape&#10;&#10;Description automatically generated">
            <a:extLst>
              <a:ext uri="{FF2B5EF4-FFF2-40B4-BE49-F238E27FC236}">
                <a16:creationId xmlns:a16="http://schemas.microsoft.com/office/drawing/2014/main" id="{845103E2-6251-4C32-9C87-6752B358D5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t="24554" r="63950"/>
          <a:stretch/>
        </p:blipFill>
        <p:spPr>
          <a:xfrm>
            <a:off x="1496226" y="2287159"/>
            <a:ext cx="3452728" cy="5508172"/>
          </a:xfrm>
          <a:prstGeom prst="rect">
            <a:avLst/>
          </a:prstGeom>
        </p:spPr>
      </p:pic>
      <p:grpSp>
        <p:nvGrpSpPr>
          <p:cNvPr id="5" name="Group 4">
            <a:extLst>
              <a:ext uri="{FF2B5EF4-FFF2-40B4-BE49-F238E27FC236}">
                <a16:creationId xmlns:a16="http://schemas.microsoft.com/office/drawing/2014/main" id="{4C4C1081-7828-4B92-97A9-7B711173092D}"/>
              </a:ext>
            </a:extLst>
          </p:cNvPr>
          <p:cNvGrpSpPr/>
          <p:nvPr/>
        </p:nvGrpSpPr>
        <p:grpSpPr>
          <a:xfrm>
            <a:off x="188684" y="166770"/>
            <a:ext cx="2714174" cy="2261811"/>
            <a:chOff x="188684" y="166770"/>
            <a:chExt cx="2714174" cy="2261811"/>
          </a:xfrm>
        </p:grpSpPr>
        <p:pic>
          <p:nvPicPr>
            <p:cNvPr id="6" name="Picture 5" descr="A picture containing indoor, colorful, decorated&#10;&#10;Description automatically generated">
              <a:extLst>
                <a:ext uri="{FF2B5EF4-FFF2-40B4-BE49-F238E27FC236}">
                  <a16:creationId xmlns:a16="http://schemas.microsoft.com/office/drawing/2014/main" id="{CF03EAE7-026F-45BC-8529-14C84B8A2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84" y="166770"/>
              <a:ext cx="2714174" cy="2261811"/>
            </a:xfrm>
            <a:prstGeom prst="rect">
              <a:avLst/>
            </a:prstGeom>
          </p:spPr>
        </p:pic>
        <p:sp>
          <p:nvSpPr>
            <p:cNvPr id="7" name="TextBox 6">
              <a:extLst>
                <a:ext uri="{FF2B5EF4-FFF2-40B4-BE49-F238E27FC236}">
                  <a16:creationId xmlns:a16="http://schemas.microsoft.com/office/drawing/2014/main" id="{243F5C23-7E97-4D05-B8D5-02BAC4C72975}"/>
                </a:ext>
              </a:extLst>
            </p:cNvPr>
            <p:cNvSpPr txBox="1"/>
            <p:nvPr/>
          </p:nvSpPr>
          <p:spPr>
            <a:xfrm>
              <a:off x="894302" y="912954"/>
              <a:ext cx="19304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black"/>
                  </a:solidFill>
                  <a:effectLst/>
                  <a:uLnTx/>
                  <a:uFillTx/>
                  <a:latin typeface="Calibri" panose="020F0502020204030204"/>
                  <a:ea typeface="+mn-ea"/>
                  <a:cs typeface="+mn-cs"/>
                </a:rPr>
                <a:t>Mẫu:</a:t>
              </a:r>
            </a:p>
          </p:txBody>
        </p:sp>
      </p:grpSp>
      <p:grpSp>
        <p:nvGrpSpPr>
          <p:cNvPr id="8" name="Group 7">
            <a:extLst>
              <a:ext uri="{FF2B5EF4-FFF2-40B4-BE49-F238E27FC236}">
                <a16:creationId xmlns:a16="http://schemas.microsoft.com/office/drawing/2014/main" id="{943D5873-2ABC-4E4A-8C34-17B1DBC732D3}"/>
              </a:ext>
            </a:extLst>
          </p:cNvPr>
          <p:cNvGrpSpPr/>
          <p:nvPr/>
        </p:nvGrpSpPr>
        <p:grpSpPr>
          <a:xfrm>
            <a:off x="3530321" y="382067"/>
            <a:ext cx="4800880" cy="1446734"/>
            <a:chOff x="3530321" y="382066"/>
            <a:chExt cx="4800880" cy="2046515"/>
          </a:xfrm>
        </p:grpSpPr>
        <p:sp>
          <p:nvSpPr>
            <p:cNvPr id="9" name="Speech Bubble: Rectangle with Corners Rounded 8">
              <a:extLst>
                <a:ext uri="{FF2B5EF4-FFF2-40B4-BE49-F238E27FC236}">
                  <a16:creationId xmlns:a16="http://schemas.microsoft.com/office/drawing/2014/main" id="{8209DA4A-8C38-486B-9E57-F83EAC631B9F}"/>
                </a:ext>
              </a:extLst>
            </p:cNvPr>
            <p:cNvSpPr/>
            <p:nvPr/>
          </p:nvSpPr>
          <p:spPr>
            <a:xfrm>
              <a:off x="3530321" y="382066"/>
              <a:ext cx="4800880" cy="2046515"/>
            </a:xfrm>
            <a:prstGeom prst="wedgeRoundRectCallout">
              <a:avLst>
                <a:gd name="adj1" fmla="val 47885"/>
                <a:gd name="adj2" fmla="val 77394"/>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3D7FE9D-37A2-4929-9B9D-7ABB50A605FC}"/>
                </a:ext>
              </a:extLst>
            </p:cNvPr>
            <p:cNvSpPr txBox="1"/>
            <p:nvPr/>
          </p:nvSpPr>
          <p:spPr>
            <a:xfrm>
              <a:off x="3608476" y="512326"/>
              <a:ext cx="464457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dụ</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Cơm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bánh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bún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Shape&#10;&#10;Description automatically generated">
            <a:extLst>
              <a:ext uri="{FF2B5EF4-FFF2-40B4-BE49-F238E27FC236}">
                <a16:creationId xmlns:a16="http://schemas.microsoft.com/office/drawing/2014/main" id="{00394867-C326-4EF5-B670-C8E30BC807F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36" b="90000" l="300" r="96500">
                        <a14:foregroundMark x1="15800" y1="35385" x2="11000" y2="41410"/>
                        <a14:foregroundMark x1="11000" y1="41410" x2="8000" y2="57949"/>
                        <a14:foregroundMark x1="8000" y1="57949" x2="12200" y2="71026"/>
                        <a14:foregroundMark x1="12200" y1="71026" x2="11400" y2="80000"/>
                        <a14:foregroundMark x1="11400" y1="80000" x2="19100" y2="73974"/>
                        <a14:foregroundMark x1="19100" y1="73974" x2="24700" y2="61667"/>
                        <a14:foregroundMark x1="24700" y1="61667" x2="24000" y2="51282"/>
                        <a14:foregroundMark x1="24000" y1="51282" x2="28044" y2="40382"/>
                        <a14:foregroundMark x1="27926" y1="37435" x2="22100" y2="33590"/>
                        <a14:foregroundMark x1="22100" y1="33590" x2="14600" y2="37692"/>
                        <a14:foregroundMark x1="14600" y1="37692" x2="13700" y2="39103"/>
                        <a14:foregroundMark x1="4300" y1="40641" x2="7200" y2="66923"/>
                        <a14:foregroundMark x1="13200" y1="48846" x2="14000" y2="66667"/>
                        <a14:foregroundMark x1="22100" y1="45513" x2="20900" y2="64103"/>
                        <a14:foregroundMark x1="27100" y1="47821" x2="27100" y2="57821"/>
                        <a14:foregroundMark x1="13500" y1="47179" x2="13800" y2="64487"/>
                        <a14:foregroundMark x1="18000" y1="46410" x2="16800" y2="68846"/>
                        <a14:foregroundMark x1="80200" y1="16282" x2="80500" y2="55641"/>
                        <a14:foregroundMark x1="87600" y1="15897" x2="87300" y2="50385"/>
                        <a14:foregroundMark x1="93900" y1="17949" x2="89400" y2="10641"/>
                        <a14:foregroundMark x1="89400" y1="10641" x2="78600" y2="12564"/>
                        <a14:foregroundMark x1="78600" y1="12564" x2="74200" y2="22564"/>
                        <a14:foregroundMark x1="74200" y1="22564" x2="74300" y2="25128"/>
                        <a14:foregroundMark x1="82400" y1="6154" x2="88300" y2="7179"/>
                        <a14:foregroundMark x1="88300" y1="7179" x2="94900" y2="14359"/>
                        <a14:foregroundMark x1="94900" y1="14359" x2="96500" y2="23462"/>
                        <a14:foregroundMark x1="96500" y1="23462" x2="96200" y2="25641"/>
                        <a14:foregroundMark x1="89900" y1="5256" x2="89900" y2="5256"/>
                        <a14:foregroundMark x1="27200" y1="38718" x2="27200" y2="38718"/>
                        <a14:foregroundMark x1="28000" y1="39359" x2="28000" y2="39359"/>
                        <a14:foregroundMark x1="27500" y1="39744" x2="27500" y2="42179"/>
                        <a14:foregroundMark x1="300" y1="44231" x2="1500" y2="50128"/>
                        <a14:backgroundMark x1="38300" y1="2564" x2="38400" y2="36795"/>
                        <a14:backgroundMark x1="38400" y1="36795" x2="38400" y2="36795"/>
                        <a14:backgroundMark x1="53800" y1="6154" x2="44600" y2="4615"/>
                        <a14:backgroundMark x1="44600" y1="4615" x2="27600" y2="13205"/>
                        <a14:backgroundMark x1="27600" y1="13205" x2="29500" y2="29872"/>
                        <a14:backgroundMark x1="29500" y1="29872" x2="44600" y2="37179"/>
                        <a14:backgroundMark x1="44600" y1="37179" x2="53100" y2="20897"/>
                        <a14:backgroundMark x1="53100" y1="20897" x2="51700" y2="9744"/>
                        <a14:backgroundMark x1="51700" y1="9744" x2="51200" y2="8846"/>
                        <a14:backgroundMark x1="59400" y1="5256" x2="50700" y2="1538"/>
                        <a14:backgroundMark x1="50700" y1="1538" x2="35300" y2="6154"/>
                        <a14:backgroundMark x1="35300" y1="6154" x2="32600" y2="23590"/>
                        <a14:backgroundMark x1="32600" y1="23590" x2="49100" y2="32051"/>
                        <a14:backgroundMark x1="49100" y1="32051" x2="58200" y2="20897"/>
                        <a14:backgroundMark x1="58200" y1="20897" x2="54700" y2="5256"/>
                        <a14:backgroundMark x1="54700" y1="5256" x2="44300" y2="128"/>
                        <a14:backgroundMark x1="44300" y1="128" x2="39900" y2="256"/>
                        <a14:backgroundMark x1="37800" y1="897" x2="30400" y2="6154"/>
                        <a14:backgroundMark x1="30400" y1="6154" x2="33300" y2="24744"/>
                        <a14:backgroundMark x1="33300" y1="24744" x2="50500" y2="30000"/>
                        <a14:backgroundMark x1="50500" y1="30000" x2="58900" y2="19744"/>
                        <a14:backgroundMark x1="58900" y1="19744" x2="52400" y2="4359"/>
                        <a14:backgroundMark x1="52400" y1="4359" x2="38400" y2="2692"/>
                        <a14:backgroundMark x1="38400" y1="2692" x2="36500" y2="3333"/>
                        <a14:backgroundMark x1="33000" y1="3590" x2="51200" y2="28333"/>
                        <a14:backgroundMark x1="51500" y1="8077" x2="53500" y2="30513"/>
                        <a14:backgroundMark x1="63000" y1="11026" x2="63000" y2="32564"/>
                        <a14:backgroundMark x1="63000" y1="32564" x2="55500" y2="40897"/>
                        <a14:backgroundMark x1="55500" y1="40897" x2="44900" y2="27949"/>
                        <a14:backgroundMark x1="44900" y1="27949" x2="42400" y2="12564"/>
                        <a14:backgroundMark x1="42400" y1="12564" x2="48100" y2="6154"/>
                        <a14:backgroundMark x1="48100" y1="6154" x2="63400" y2="14231"/>
                        <a14:backgroundMark x1="47000" y1="4872" x2="37400" y2="10897"/>
                        <a14:backgroundMark x1="37400" y1="10897" x2="35700" y2="30000"/>
                        <a14:backgroundMark x1="35700" y1="30000" x2="51000" y2="41026"/>
                        <a14:backgroundMark x1="51000" y1="41026" x2="60600" y2="33205"/>
                        <a14:backgroundMark x1="60600" y1="33205" x2="62700" y2="23718"/>
                        <a14:backgroundMark x1="62700" y1="23718" x2="60300" y2="16026"/>
                        <a14:backgroundMark x1="60300" y1="16026" x2="53200" y2="8333"/>
                        <a14:backgroundMark x1="53200" y1="8333" x2="45400" y2="5128"/>
                        <a14:backgroundMark x1="65700" y1="27949" x2="50600" y2="32179"/>
                        <a14:backgroundMark x1="50600" y1="32179" x2="59100" y2="31667"/>
                        <a14:backgroundMark x1="59100" y1="31667" x2="61600" y2="25641"/>
                        <a14:backgroundMark x1="59900" y1="26410" x2="56800" y2="32821"/>
                        <a14:backgroundMark x1="60200" y1="14872" x2="59200" y2="27051"/>
                        <a14:backgroundMark x1="58900" y1="12692" x2="58400" y2="24103"/>
                        <a14:backgroundMark x1="54100" y1="12051" x2="53600" y2="25769"/>
                        <a14:backgroundMark x1="56800" y1="15513" x2="55300" y2="22821"/>
                        <a14:backgroundMark x1="56100" y1="18590" x2="55400" y2="23462"/>
                        <a14:backgroundMark x1="55100" y1="18590" x2="51200" y2="23462"/>
                        <a14:backgroundMark x1="48000" y1="15256" x2="45900" y2="21795"/>
                        <a14:backgroundMark x1="45900" y1="21795" x2="45000" y2="23077"/>
                        <a14:backgroundMark x1="47200" y1="6154" x2="44300" y2="14615"/>
                        <a14:backgroundMark x1="44300" y1="14615" x2="43900" y2="19487"/>
                        <a14:backgroundMark x1="51300" y1="4487" x2="50200" y2="20256"/>
                        <a14:backgroundMark x1="54000" y1="10641" x2="44100" y2="30897"/>
                        <a14:backgroundMark x1="47000" y1="21154" x2="46400" y2="30256"/>
                        <a14:backgroundMark x1="46000" y1="22692" x2="40600" y2="36026"/>
                        <a14:backgroundMark x1="40300" y1="26026" x2="39900" y2="35385"/>
                        <a14:backgroundMark x1="44200" y1="25769" x2="43100" y2="34231"/>
                        <a14:backgroundMark x1="42400" y1="19872" x2="41300" y2="29359"/>
                        <a14:backgroundMark x1="41900" y1="22692" x2="41300" y2="27308"/>
                        <a14:backgroundMark x1="40400" y1="22821" x2="39800" y2="29872"/>
                        <a14:backgroundMark x1="45200" y1="23974" x2="45700" y2="34103"/>
                        <a14:backgroundMark x1="49700" y1="23974" x2="49500" y2="33205"/>
                        <a14:backgroundMark x1="50300" y1="28974" x2="50200" y2="38462"/>
                        <a14:backgroundMark x1="52000" y1="28333" x2="49800" y2="37308"/>
                        <a14:backgroundMark x1="50500" y1="27564" x2="50500" y2="32179"/>
                        <a14:backgroundMark x1="51800" y1="26410" x2="50000" y2="29615"/>
                        <a14:backgroundMark x1="47500" y1="26282" x2="47200" y2="29231"/>
                        <a14:backgroundMark x1="48300" y1="24487" x2="48300" y2="27692"/>
                        <a14:backgroundMark x1="51500" y1="22692" x2="51500" y2="23333"/>
                        <a14:backgroundMark x1="51500" y1="23462" x2="51500" y2="26410"/>
                        <a14:backgroundMark x1="53300" y1="21410" x2="53300" y2="22436"/>
                        <a14:backgroundMark x1="48000" y1="8718" x2="48000" y2="11795"/>
                        <a14:backgroundMark x1="30700" y1="28333" x2="31700" y2="33846"/>
                        <a14:backgroundMark x1="28400" y1="39359" x2="28400" y2="39359"/>
                        <a14:backgroundMark x1="27965" y1="39359" x2="27978" y2="39744"/>
                        <a14:backgroundMark x1="27943" y1="38718" x2="27965" y2="39359"/>
                        <a14:backgroundMark x1="27900" y1="37436" x2="27943" y2="38718"/>
                        <a14:backgroundMark x1="27950" y1="38718" x2="28000" y2="39359"/>
                        <a14:backgroundMark x1="27900" y1="38077" x2="27950" y2="38718"/>
                      </a14:backgroundRemoval>
                    </a14:imgEffect>
                  </a14:imgLayer>
                </a14:imgProps>
              </a:ext>
              <a:ext uri="{28A0092B-C50C-407E-A947-70E740481C1C}">
                <a14:useLocalDpi xmlns:a14="http://schemas.microsoft.com/office/drawing/2010/main" val="0"/>
              </a:ext>
            </a:extLst>
          </a:blip>
          <a:srcRect l="61660" b="35460"/>
          <a:stretch/>
        </p:blipFill>
        <p:spPr>
          <a:xfrm>
            <a:off x="8331202" y="14515"/>
            <a:ext cx="3672114" cy="4711946"/>
          </a:xfrm>
          <a:prstGeom prst="rect">
            <a:avLst/>
          </a:prstGeom>
        </p:spPr>
      </p:pic>
      <p:grpSp>
        <p:nvGrpSpPr>
          <p:cNvPr id="2" name="Group 1">
            <a:extLst>
              <a:ext uri="{FF2B5EF4-FFF2-40B4-BE49-F238E27FC236}">
                <a16:creationId xmlns:a16="http://schemas.microsoft.com/office/drawing/2014/main" id="{18BD7377-60E2-7067-2632-648FB86AC656}"/>
              </a:ext>
            </a:extLst>
          </p:cNvPr>
          <p:cNvGrpSpPr/>
          <p:nvPr/>
        </p:nvGrpSpPr>
        <p:grpSpPr>
          <a:xfrm>
            <a:off x="4511396" y="3039542"/>
            <a:ext cx="4800880" cy="1446734"/>
            <a:chOff x="3530321" y="382066"/>
            <a:chExt cx="4800880" cy="2046515"/>
          </a:xfrm>
        </p:grpSpPr>
        <p:sp>
          <p:nvSpPr>
            <p:cNvPr id="3" name="Speech Bubble: Rectangle with Corners Rounded 2">
              <a:extLst>
                <a:ext uri="{FF2B5EF4-FFF2-40B4-BE49-F238E27FC236}">
                  <a16:creationId xmlns:a16="http://schemas.microsoft.com/office/drawing/2014/main" id="{140F0712-DB78-2AC9-7B3D-C447580C211B}"/>
                </a:ext>
              </a:extLst>
            </p:cNvPr>
            <p:cNvSpPr/>
            <p:nvPr/>
          </p:nvSpPr>
          <p:spPr>
            <a:xfrm>
              <a:off x="3530321" y="382066"/>
              <a:ext cx="4800880" cy="2046515"/>
            </a:xfrm>
            <a:prstGeom prst="wedgeRoundRectCallout">
              <a:avLst>
                <a:gd name="adj1" fmla="val -52506"/>
                <a:gd name="adj2" fmla="val 63568"/>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B050"/>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759376-492E-9A30-E09F-E4605AD5F0F9}"/>
                </a:ext>
              </a:extLst>
            </p:cNvPr>
            <p:cNvSpPr txBox="1"/>
            <p:nvPr/>
          </p:nvSpPr>
          <p:spPr>
            <a:xfrm>
              <a:off x="3608476" y="512326"/>
              <a:ext cx="4644571" cy="16979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đạm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thịt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40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32" presetClass="emph" presetSubtype="0" repeatCount="300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77264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Vì</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sao</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hằng</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trẻ</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nên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thức</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ăn</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chứa</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nhiều</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chất</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đạm</a:t>
              </a:r>
              <a:r>
                <a:rPr kumimoji="0" lang="en-US"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101656" y="1445697"/>
              <a:ext cx="6746819" cy="1125846"/>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nl-NL" sz="3200" b="1" dirty="0">
                  <a:solidFill>
                    <a:srgbClr val="000000"/>
                  </a:solidFill>
                  <a:effectLst/>
                  <a:ea typeface="Times New Roman" panose="02020603050405020304" pitchFamily="18" charset="0"/>
                </a:rPr>
                <a:t>Chúng ta có cần ăn đủ thức ăn thuộc bốn nhóm chất dinh dưỡng không? Vì sao?</a:t>
              </a:r>
              <a:endParaRPr lang="en-US" sz="3200" b="1" dirty="0">
                <a:effectLst/>
                <a:ea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sysClr val="windowText" lastClr="000000"/>
                      </a:solidFill>
                    </a:ln>
                    <a:solidFill>
                      <a:srgbClr val="66FF33"/>
                    </a:solidFill>
                    <a:effectLst/>
                    <a:uLnTx/>
                    <a:uFillTx/>
                    <a:latin typeface="Calibri" panose="020F0502020204030204"/>
                    <a:ea typeface="+mn-ea"/>
                    <a:cs typeface="+mn-cs"/>
                  </a:rPr>
                  <a:t>Thảo luận nhóm</a:t>
                </a:r>
              </a:p>
            </p:txBody>
          </p:sp>
        </p:grpSp>
      </p:grpSp>
    </p:spTree>
    <p:extLst>
      <p:ext uri="{BB962C8B-B14F-4D97-AF65-F5344CB8AC3E}">
        <p14:creationId xmlns:p14="http://schemas.microsoft.com/office/powerpoint/2010/main" val="208125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A89EC25-01DE-4F9B-90BB-B32010C6C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11" y="-411231"/>
            <a:ext cx="11102436" cy="7604262"/>
          </a:xfrm>
          <a:prstGeom prst="rect">
            <a:avLst/>
          </a:prstGeom>
        </p:spPr>
      </p:pic>
      <p:sp>
        <p:nvSpPr>
          <p:cNvPr id="2" name="Hộp Văn bản 3">
            <a:extLst>
              <a:ext uri="{FF2B5EF4-FFF2-40B4-BE49-F238E27FC236}">
                <a16:creationId xmlns:a16="http://schemas.microsoft.com/office/drawing/2014/main" id="{0A93F15F-80E5-4657-8244-6B017AADFEFC}"/>
              </a:ext>
            </a:extLst>
          </p:cNvPr>
          <p:cNvSpPr txBox="1"/>
          <p:nvPr/>
        </p:nvSpPr>
        <p:spPr>
          <a:xfrm>
            <a:off x="1654183" y="1526649"/>
            <a:ext cx="6213467" cy="3539430"/>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ea typeface="Calibri" panose="020F0502020204030204" pitchFamily="34" charset="0"/>
                <a:cs typeface="Calibri" panose="020F0502020204030204" pitchFamily="34" charset="0"/>
              </a:rPr>
              <a:t>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ABD54F96-1D5C-44EB-B9C5-277D9DB7D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688487" y="250366"/>
            <a:ext cx="4125675" cy="6858000"/>
          </a:xfrm>
          <a:prstGeom prst="rect">
            <a:avLst/>
          </a:prstGeom>
        </p:spPr>
      </p:pic>
    </p:spTree>
    <p:extLst>
      <p:ext uri="{BB962C8B-B14F-4D97-AF65-F5344CB8AC3E}">
        <p14:creationId xmlns:p14="http://schemas.microsoft.com/office/powerpoint/2010/main" val="39790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F94D5B07-8860-4468-8AC5-ABFFF309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7B3EE95-0A5F-45BA-B19F-6DFD8B14DCC1}"/>
              </a:ext>
            </a:extLst>
          </p:cNvPr>
          <p:cNvGrpSpPr/>
          <p:nvPr/>
        </p:nvGrpSpPr>
        <p:grpSpPr>
          <a:xfrm>
            <a:off x="2252869" y="412476"/>
            <a:ext cx="9766852" cy="5543047"/>
            <a:chOff x="1378226" y="412475"/>
            <a:chExt cx="9766852" cy="5543047"/>
          </a:xfrm>
        </p:grpSpPr>
        <p:sp>
          <p:nvSpPr>
            <p:cNvPr id="5" name="Rectangle: Rounded Corners 4">
              <a:extLst>
                <a:ext uri="{FF2B5EF4-FFF2-40B4-BE49-F238E27FC236}">
                  <a16:creationId xmlns:a16="http://schemas.microsoft.com/office/drawing/2014/main" id="{A9F44CF8-9179-4CB2-9256-182DA7F11375}"/>
                </a:ext>
              </a:extLst>
            </p:cNvPr>
            <p:cNvSpPr/>
            <p:nvPr/>
          </p:nvSpPr>
          <p:spPr>
            <a:xfrm>
              <a:off x="1378226" y="412475"/>
              <a:ext cx="9766852" cy="5543047"/>
            </a:xfrm>
            <a:custGeom>
              <a:avLst/>
              <a:gdLst>
                <a:gd name="connsiteX0" fmla="*/ 0 w 9766852"/>
                <a:gd name="connsiteY0" fmla="*/ 923860 h 5543047"/>
                <a:gd name="connsiteX1" fmla="*/ 923860 w 9766852"/>
                <a:gd name="connsiteY1" fmla="*/ 0 h 5543047"/>
                <a:gd name="connsiteX2" fmla="*/ 8842992 w 9766852"/>
                <a:gd name="connsiteY2" fmla="*/ 0 h 5543047"/>
                <a:gd name="connsiteX3" fmla="*/ 9766852 w 9766852"/>
                <a:gd name="connsiteY3" fmla="*/ 923860 h 5543047"/>
                <a:gd name="connsiteX4" fmla="*/ 9766852 w 9766852"/>
                <a:gd name="connsiteY4" fmla="*/ 4619187 h 5543047"/>
                <a:gd name="connsiteX5" fmla="*/ 8842992 w 9766852"/>
                <a:gd name="connsiteY5" fmla="*/ 5543047 h 5543047"/>
                <a:gd name="connsiteX6" fmla="*/ 923860 w 9766852"/>
                <a:gd name="connsiteY6" fmla="*/ 5543047 h 5543047"/>
                <a:gd name="connsiteX7" fmla="*/ 0 w 9766852"/>
                <a:gd name="connsiteY7" fmla="*/ 4619187 h 5543047"/>
                <a:gd name="connsiteX8" fmla="*/ 0 w 9766852"/>
                <a:gd name="connsiteY8" fmla="*/ 923860 h 554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6852" h="5543047" fill="none" extrusionOk="0">
                  <a:moveTo>
                    <a:pt x="0" y="923860"/>
                  </a:moveTo>
                  <a:cubicBezTo>
                    <a:pt x="3422" y="506260"/>
                    <a:pt x="421192" y="12697"/>
                    <a:pt x="923860" y="0"/>
                  </a:cubicBezTo>
                  <a:cubicBezTo>
                    <a:pt x="3390364" y="72427"/>
                    <a:pt x="5391632" y="61419"/>
                    <a:pt x="8842992" y="0"/>
                  </a:cubicBezTo>
                  <a:cubicBezTo>
                    <a:pt x="9346423" y="-46828"/>
                    <a:pt x="9685928" y="389149"/>
                    <a:pt x="9766852" y="923860"/>
                  </a:cubicBezTo>
                  <a:cubicBezTo>
                    <a:pt x="9867728" y="1412812"/>
                    <a:pt x="9659539" y="4078124"/>
                    <a:pt x="9766852" y="4619187"/>
                  </a:cubicBezTo>
                  <a:cubicBezTo>
                    <a:pt x="9773536" y="5095497"/>
                    <a:pt x="9293375" y="5475952"/>
                    <a:pt x="8842992" y="5543047"/>
                  </a:cubicBezTo>
                  <a:cubicBezTo>
                    <a:pt x="5453906" y="5572874"/>
                    <a:pt x="4793581" y="5463741"/>
                    <a:pt x="923860" y="5543047"/>
                  </a:cubicBezTo>
                  <a:cubicBezTo>
                    <a:pt x="455501" y="5538313"/>
                    <a:pt x="-73855" y="5144025"/>
                    <a:pt x="0" y="4619187"/>
                  </a:cubicBezTo>
                  <a:cubicBezTo>
                    <a:pt x="50037" y="2911525"/>
                    <a:pt x="770" y="1881267"/>
                    <a:pt x="0" y="923860"/>
                  </a:cubicBezTo>
                  <a:close/>
                </a:path>
                <a:path w="9766852" h="5543047" stroke="0" extrusionOk="0">
                  <a:moveTo>
                    <a:pt x="0" y="923860"/>
                  </a:moveTo>
                  <a:cubicBezTo>
                    <a:pt x="41198" y="424856"/>
                    <a:pt x="417534" y="8143"/>
                    <a:pt x="923860" y="0"/>
                  </a:cubicBezTo>
                  <a:cubicBezTo>
                    <a:pt x="2603296" y="123000"/>
                    <a:pt x="5433355" y="-96860"/>
                    <a:pt x="8842992" y="0"/>
                  </a:cubicBezTo>
                  <a:cubicBezTo>
                    <a:pt x="9334504" y="-14269"/>
                    <a:pt x="9788564" y="369854"/>
                    <a:pt x="9766852" y="923860"/>
                  </a:cubicBezTo>
                  <a:cubicBezTo>
                    <a:pt x="9770025" y="1726357"/>
                    <a:pt x="9861119" y="3235804"/>
                    <a:pt x="9766852" y="4619187"/>
                  </a:cubicBezTo>
                  <a:cubicBezTo>
                    <a:pt x="9702334" y="5152795"/>
                    <a:pt x="9256257" y="5527177"/>
                    <a:pt x="8842992" y="5543047"/>
                  </a:cubicBezTo>
                  <a:cubicBezTo>
                    <a:pt x="5370387" y="5382340"/>
                    <a:pt x="2087637" y="5582714"/>
                    <a:pt x="923860" y="5543047"/>
                  </a:cubicBezTo>
                  <a:cubicBezTo>
                    <a:pt x="322990" y="5524741"/>
                    <a:pt x="-45645" y="5108742"/>
                    <a:pt x="0" y="4619187"/>
                  </a:cubicBezTo>
                  <a:cubicBezTo>
                    <a:pt x="32216" y="3674794"/>
                    <a:pt x="57206" y="2034419"/>
                    <a:pt x="0" y="923860"/>
                  </a:cubicBezTo>
                  <a:close/>
                </a:path>
              </a:pathLst>
            </a:custGeom>
            <a:solidFill>
              <a:schemeClr val="bg1"/>
            </a:solidFill>
            <a:ln w="38100">
              <a:solidFill>
                <a:srgbClr val="FFCC00"/>
              </a:solidFill>
              <a:prstDash val="dash"/>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9">
              <a:extLst>
                <a:ext uri="{FF2B5EF4-FFF2-40B4-BE49-F238E27FC236}">
                  <a16:creationId xmlns:a16="http://schemas.microsoft.com/office/drawing/2014/main" id="{57D083F8-8B18-4172-A02E-D913F25F789B}"/>
                </a:ext>
              </a:extLst>
            </p:cNvPr>
            <p:cNvSpPr txBox="1"/>
            <p:nvPr/>
          </p:nvSpPr>
          <p:spPr>
            <a:xfrm>
              <a:off x="1967947" y="1211966"/>
              <a:ext cx="859786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Chúng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ta 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ần ăn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đủ thực phẩm thuộc bốn nhóm</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chất dinh dưỡng. Vì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có vai trò, ý nghĩa khác nhau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sự phát triển của cơ thể, các nhóm chất dinh dưỡng trong mỗi loại thực phẩm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thể thay thế cho nhau được</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4" name="Picture 3" descr="A picture containing diagram&#10;&#10;Description automatically generated">
            <a:extLst>
              <a:ext uri="{FF2B5EF4-FFF2-40B4-BE49-F238E27FC236}">
                <a16:creationId xmlns:a16="http://schemas.microsoft.com/office/drawing/2014/main" id="{5D8F4CA4-EAB1-46D9-BA1D-E5082A1D87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027" y1="45439" x2="45676" y2="53547"/>
                        <a14:foregroundMark x1="26757" y1="47804" x2="26757" y2="47804"/>
                        <a14:foregroundMark x1="36216" y1="13345" x2="36216" y2="13345"/>
                        <a14:foregroundMark x1="74865" y1="23311" x2="74865" y2="23311"/>
                        <a14:foregroundMark x1="78108" y1="66047" x2="78108" y2="66047"/>
                        <a14:foregroundMark x1="68919" y1="84966" x2="68919" y2="84966"/>
                        <a14:foregroundMark x1="36757" y1="87500" x2="36757" y2="87500"/>
                        <a14:foregroundMark x1="27432" y1="85642" x2="27432" y2="85642"/>
                        <a14:foregroundMark x1="25946" y1="31419" x2="25946" y2="31419"/>
                        <a14:foregroundMark x1="62432" y1="19257" x2="62432" y2="19257"/>
                      </a14:backgroundRemoval>
                    </a14:imgEffect>
                  </a14:imgLayer>
                </a14:imgProps>
              </a:ext>
              <a:ext uri="{28A0092B-C50C-407E-A947-70E740481C1C}">
                <a14:useLocalDpi xmlns:a14="http://schemas.microsoft.com/office/drawing/2010/main" val="0"/>
              </a:ext>
            </a:extLst>
          </a:blip>
          <a:srcRect l="17063" t="5729" r="10510" b="4213"/>
          <a:stretch/>
        </p:blipFill>
        <p:spPr>
          <a:xfrm flipH="1">
            <a:off x="-357813" y="3554505"/>
            <a:ext cx="3670855" cy="3651636"/>
          </a:xfrm>
          <a:prstGeom prst="rect">
            <a:avLst/>
          </a:prstGeom>
        </p:spPr>
      </p:pic>
      <p:pic>
        <p:nvPicPr>
          <p:cNvPr id="7" name="Picture 6">
            <a:extLst>
              <a:ext uri="{FF2B5EF4-FFF2-40B4-BE49-F238E27FC236}">
                <a16:creationId xmlns:a16="http://schemas.microsoft.com/office/drawing/2014/main" id="{D810A64B-A0F8-4DB3-AB1F-903457DEA3B3}"/>
              </a:ext>
            </a:extLst>
          </p:cNvPr>
          <p:cNvPicPr>
            <a:picLocks noChangeAspect="1"/>
          </p:cNvPicPr>
          <p:nvPr/>
        </p:nvPicPr>
        <p:blipFill rotWithShape="1">
          <a:blip r:embed="rId5"/>
          <a:srcRect r="62174"/>
          <a:stretch/>
        </p:blipFill>
        <p:spPr>
          <a:xfrm rot="18089828">
            <a:off x="-828265" y="199769"/>
            <a:ext cx="4611756" cy="3075652"/>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C39D67FA-CBFF-4231-8849-ECFAE924D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739" b="90995" l="9205" r="89540">
                        <a14:foregroundMark x1="30962" y1="5213" x2="30962" y2="5213"/>
                        <a14:foregroundMark x1="46444" y1="90995" x2="46444" y2="90995"/>
                      </a14:backgroundRemoval>
                    </a14:imgEffect>
                  </a14:imgLayer>
                </a14:imgProps>
              </a:ext>
              <a:ext uri="{28A0092B-C50C-407E-A947-70E740481C1C}">
                <a14:useLocalDpi xmlns:a14="http://schemas.microsoft.com/office/drawing/2010/main" val="0"/>
              </a:ext>
            </a:extLst>
          </a:blip>
          <a:stretch>
            <a:fillRect/>
          </a:stretch>
        </p:blipFill>
        <p:spPr>
          <a:xfrm>
            <a:off x="10845977" y="4916291"/>
            <a:ext cx="1387180" cy="1224665"/>
          </a:xfrm>
          <a:prstGeom prst="rect">
            <a:avLst/>
          </a:prstGeom>
        </p:spPr>
      </p:pic>
    </p:spTree>
    <p:extLst>
      <p:ext uri="{BB962C8B-B14F-4D97-AF65-F5344CB8AC3E}">
        <p14:creationId xmlns:p14="http://schemas.microsoft.com/office/powerpoint/2010/main" val="379358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DD720E1-ECFB-4BE1-A962-413D7AB1E053}"/>
              </a:ext>
            </a:extLst>
          </p:cNvPr>
          <p:cNvSpPr/>
          <p:nvPr/>
        </p:nvSpPr>
        <p:spPr>
          <a:xfrm>
            <a:off x="-2243140" y="-2716491"/>
            <a:ext cx="10669587" cy="3978761"/>
          </a:xfrm>
          <a:prstGeom prst="ellipse">
            <a:avLst/>
          </a:prstGeom>
          <a:solidFill>
            <a:schemeClr val="bg1"/>
          </a:solidFill>
          <a:ln w="38100">
            <a:solidFill>
              <a:srgbClr val="6666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828CD2-F141-4E18-913F-9F2B86F9E086}"/>
              </a:ext>
            </a:extLst>
          </p:cNvPr>
          <p:cNvSpPr txBox="1"/>
          <p:nvPr/>
        </p:nvSpPr>
        <p:spPr>
          <a:xfrm>
            <a:off x="-815492" y="283787"/>
            <a:ext cx="83987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Em</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biết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100" name="Picture 4" descr="Student Child Homework - Free image on Pixabay">
            <a:extLst>
              <a:ext uri="{FF2B5EF4-FFF2-40B4-BE49-F238E27FC236}">
                <a16:creationId xmlns:a16="http://schemas.microsoft.com/office/drawing/2014/main" id="{2B4E772D-AA88-4168-80B9-3306FADA6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025" y="-669731"/>
            <a:ext cx="4093937" cy="3412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521590-E126-04EF-E0F2-0E6C8934780F}"/>
              </a:ext>
            </a:extLst>
          </p:cNvPr>
          <p:cNvSpPr txBox="1"/>
          <p:nvPr/>
        </p:nvSpPr>
        <p:spPr>
          <a:xfrm>
            <a:off x="258417" y="2395330"/>
            <a:ext cx="10982740" cy="2741776"/>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i="0" u="none" strike="noStrike" dirty="0">
                <a:solidFill>
                  <a:srgbClr val="002060"/>
                </a:solidFill>
                <a:effectLst/>
                <a:latin typeface="Calibri" panose="020F0502020204030204" pitchFamily="34" charset="0"/>
                <a:cs typeface="Calibri" panose="020F0502020204030204" pitchFamily="34" charset="0"/>
              </a:rPr>
              <a:t>Rau, củ </a:t>
            </a:r>
            <a:r>
              <a:rPr lang="vi-VN" sz="2800" b="1" i="0" u="none" strike="noStrike" dirty="0">
                <a:solidFill>
                  <a:srgbClr val="002060"/>
                </a:solidFill>
                <a:effectLst/>
                <a:latin typeface="Calibri" panose="020F0502020204030204" pitchFamily="34" charset="0"/>
                <a:cs typeface="Calibri" panose="020F0502020204030204" pitchFamily="34" charset="0"/>
              </a:rPr>
              <a:t>chứa nhiều vi-ta-min, chất khoáng và chất xơ</a:t>
            </a:r>
            <a:r>
              <a:rPr lang="vi-VN" sz="2800" i="0" u="none" strike="noStrike" dirty="0">
                <a:solidFill>
                  <a:srgbClr val="002060"/>
                </a:solidFill>
                <a:effectLst/>
                <a:latin typeface="Calibri" panose="020F0502020204030204" pitchFamily="34" charset="0"/>
                <a:cs typeface="Calibri" panose="020F0502020204030204" pitchFamily="34" charset="0"/>
              </a:rPr>
              <a:t>. Các chất xơ tuy không có giá trị về dinh dưỡng nhưng </a:t>
            </a:r>
            <a:r>
              <a:rPr lang="vi-VN" sz="2800" b="1" i="0" u="none" strike="noStrike" dirty="0">
                <a:solidFill>
                  <a:srgbClr val="002060"/>
                </a:solidFill>
                <a:effectLst/>
                <a:latin typeface="Calibri" panose="020F0502020204030204" pitchFamily="34" charset="0"/>
                <a:cs typeface="Calibri" panose="020F0502020204030204" pitchFamily="34" charset="0"/>
              </a:rPr>
              <a:t>giúp cho cơ quan tiêu hoá hoạt động tốt, phòng tránh táo bón</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2800" b="1" i="0" u="none" strike="noStrike" dirty="0">
                <a:solidFill>
                  <a:srgbClr val="002060"/>
                </a:solidFill>
                <a:effectLst/>
                <a:latin typeface="Calibri" panose="020F0502020204030204" pitchFamily="34" charset="0"/>
                <a:cs typeface="Calibri" panose="020F0502020204030204" pitchFamily="34" charset="0"/>
              </a:rPr>
              <a:t>Nước </a:t>
            </a:r>
            <a:r>
              <a:rPr lang="vi-VN" sz="2800" i="0" u="none" strike="noStrike" dirty="0">
                <a:solidFill>
                  <a:srgbClr val="002060"/>
                </a:solidFill>
                <a:effectLst/>
                <a:latin typeface="Calibri" panose="020F0502020204030204" pitchFamily="34" charset="0"/>
                <a:cs typeface="Calibri" panose="020F0502020204030204" pitchFamily="34" charset="0"/>
              </a:rPr>
              <a:t>không thuộc nhóm chất dinh dưỡng nào nhưng rất </a:t>
            </a:r>
            <a:r>
              <a:rPr lang="vi-VN" sz="2800" b="1" i="0" u="none" strike="noStrike" dirty="0">
                <a:solidFill>
                  <a:srgbClr val="002060"/>
                </a:solidFill>
                <a:effectLst/>
                <a:latin typeface="Calibri" panose="020F0502020204030204" pitchFamily="34" charset="0"/>
                <a:cs typeface="Calibri" panose="020F0502020204030204" pitchFamily="34" charset="0"/>
              </a:rPr>
              <a:t>cần thiết cho các hoạt động sống </a:t>
            </a:r>
            <a:r>
              <a:rPr lang="vi-VN" sz="2800" i="0" u="none" strike="noStrike" dirty="0">
                <a:solidFill>
                  <a:srgbClr val="002060"/>
                </a:solidFill>
                <a:effectLst/>
                <a:latin typeface="Calibri" panose="020F0502020204030204" pitchFamily="34" charset="0"/>
                <a:cs typeface="Calibri" panose="020F0502020204030204" pitchFamily="34" charset="0"/>
              </a:rPr>
              <a:t>của cơ thể, giúp </a:t>
            </a:r>
            <a:r>
              <a:rPr lang="vi-VN" sz="2800" b="1" i="0" u="none" strike="noStrike" dirty="0">
                <a:solidFill>
                  <a:srgbClr val="002060"/>
                </a:solidFill>
                <a:effectLst/>
                <a:latin typeface="Calibri" panose="020F0502020204030204" pitchFamily="34" charset="0"/>
                <a:cs typeface="Calibri" panose="020F0502020204030204" pitchFamily="34" charset="0"/>
              </a:rPr>
              <a:t>hoà tan các chất dinh dưỡng</a:t>
            </a:r>
            <a:r>
              <a:rPr lang="vi-VN" sz="2800" i="0" u="none" strike="noStrike" dirty="0">
                <a:solidFill>
                  <a:srgbClr val="002060"/>
                </a:solidFill>
                <a:effectLst/>
                <a:latin typeface="Calibri" panose="020F0502020204030204" pitchFamily="34" charset="0"/>
                <a:cs typeface="Calibri" panose="020F0502020204030204" pitchFamily="34" charset="0"/>
              </a:rPr>
              <a:t>, </a:t>
            </a:r>
            <a:r>
              <a:rPr lang="vi-VN" sz="2800" b="1" i="0" u="none" strike="noStrike" dirty="0">
                <a:solidFill>
                  <a:srgbClr val="002060"/>
                </a:solidFill>
                <a:effectLst/>
                <a:latin typeface="Calibri" panose="020F0502020204030204" pitchFamily="34" charset="0"/>
                <a:cs typeface="Calibri" panose="020F0502020204030204" pitchFamily="34" charset="0"/>
              </a:rPr>
              <a:t>chất khoáng</a:t>
            </a:r>
            <a:r>
              <a:rPr lang="vi-VN" sz="2800" i="0" u="none" strike="noStrike" dirty="0">
                <a:solidFill>
                  <a:srgbClr val="002060"/>
                </a:solidFill>
                <a:effectLst/>
                <a:latin typeface="Calibri" panose="020F0502020204030204" pitchFamily="34" charset="0"/>
                <a:cs typeface="Calibri" panose="020F0502020204030204" pitchFamily="34" charset="0"/>
              </a:rPr>
              <a:t> để cơ thể dễ dàng hấp thụ; đồng thời loại </a:t>
            </a:r>
            <a:r>
              <a:rPr lang="vi-VN" sz="2800" b="1" i="0" u="none" strike="noStrike" dirty="0">
                <a:solidFill>
                  <a:srgbClr val="002060"/>
                </a:solidFill>
                <a:effectLst/>
                <a:latin typeface="Calibri" panose="020F0502020204030204" pitchFamily="34" charset="0"/>
                <a:cs typeface="Calibri" panose="020F0502020204030204" pitchFamily="34" charset="0"/>
              </a:rPr>
              <a:t>bỏ các chất cặn bã</a:t>
            </a:r>
            <a:r>
              <a:rPr lang="vi-VN" sz="2800" i="0" u="none" strike="noStrike" dirty="0">
                <a:solidFill>
                  <a:srgbClr val="002060"/>
                </a:solidFill>
                <a:effectLst/>
                <a:latin typeface="Calibri" panose="020F0502020204030204" pitchFamily="34" charset="0"/>
                <a:cs typeface="Calibri" panose="020F0502020204030204" pitchFamily="34" charset="0"/>
              </a:rPr>
              <a:t>.</a:t>
            </a:r>
            <a:endParaRPr lang="vi-VN" sz="280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84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i trò của rau củ quả_360p">
            <a:hlinkClick r:id="" action="ppaction://media"/>
            <a:extLst>
              <a:ext uri="{FF2B5EF4-FFF2-40B4-BE49-F238E27FC236}">
                <a16:creationId xmlns:a16="http://schemas.microsoft.com/office/drawing/2014/main" id="{B97D297D-3035-76D0-903C-FA0F53281D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26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58BCEE64-CB95-BB3E-2765-65C9C133CA2C}"/>
              </a:ext>
            </a:extLst>
          </p:cNvPr>
          <p:cNvPicPr>
            <a:picLocks noChangeAspect="1"/>
          </p:cNvPicPr>
          <p:nvPr/>
        </p:nvPicPr>
        <p:blipFill>
          <a:blip r:embed="rId3"/>
          <a:stretch>
            <a:fillRect/>
          </a:stretch>
        </p:blipFill>
        <p:spPr>
          <a:xfrm>
            <a:off x="3120894" y="1941873"/>
            <a:ext cx="5950212" cy="1926503"/>
          </a:xfrm>
          <a:prstGeom prst="rect">
            <a:avLst/>
          </a:prstGeom>
        </p:spPr>
      </p:pic>
    </p:spTree>
    <p:extLst>
      <p:ext uri="{BB962C8B-B14F-4D97-AF65-F5344CB8AC3E}">
        <p14:creationId xmlns:p14="http://schemas.microsoft.com/office/powerpoint/2010/main" val="401481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Hoạt động </a:t>
            </a:r>
            <a:r>
              <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0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 có trong thực phẩm</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445357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AE1F3F4-EC8E-4FDD-B10C-F28AC300FE10}"/>
              </a:ext>
            </a:extLst>
          </p:cNvPr>
          <p:cNvGrpSpPr/>
          <p:nvPr/>
        </p:nvGrpSpPr>
        <p:grpSpPr>
          <a:xfrm>
            <a:off x="713678" y="735831"/>
            <a:ext cx="8954429" cy="3557390"/>
            <a:chOff x="713678" y="735831"/>
            <a:chExt cx="8954429" cy="3557390"/>
          </a:xfrm>
        </p:grpSpPr>
        <p:sp>
          <p:nvSpPr>
            <p:cNvPr id="4" name="Rectangle: Rounded Corners 3">
              <a:extLst>
                <a:ext uri="{FF2B5EF4-FFF2-40B4-BE49-F238E27FC236}">
                  <a16:creationId xmlns:a16="http://schemas.microsoft.com/office/drawing/2014/main" id="{3130C736-3352-497C-A7F2-CD73A5911DD0}"/>
                </a:ext>
              </a:extLst>
            </p:cNvPr>
            <p:cNvSpPr/>
            <p:nvPr/>
          </p:nvSpPr>
          <p:spPr>
            <a:xfrm>
              <a:off x="713678" y="735831"/>
              <a:ext cx="8954429" cy="3557390"/>
            </a:xfrm>
            <a:custGeom>
              <a:avLst/>
              <a:gdLst>
                <a:gd name="connsiteX0" fmla="*/ 0 w 8954429"/>
                <a:gd name="connsiteY0" fmla="*/ 592910 h 3557390"/>
                <a:gd name="connsiteX1" fmla="*/ 592910 w 8954429"/>
                <a:gd name="connsiteY1" fmla="*/ 0 h 3557390"/>
                <a:gd name="connsiteX2" fmla="*/ 8361519 w 8954429"/>
                <a:gd name="connsiteY2" fmla="*/ 0 h 3557390"/>
                <a:gd name="connsiteX3" fmla="*/ 8954429 w 8954429"/>
                <a:gd name="connsiteY3" fmla="*/ 592910 h 3557390"/>
                <a:gd name="connsiteX4" fmla="*/ 8954429 w 8954429"/>
                <a:gd name="connsiteY4" fmla="*/ 2964480 h 3557390"/>
                <a:gd name="connsiteX5" fmla="*/ 8361519 w 8954429"/>
                <a:gd name="connsiteY5" fmla="*/ 3557390 h 3557390"/>
                <a:gd name="connsiteX6" fmla="*/ 592910 w 8954429"/>
                <a:gd name="connsiteY6" fmla="*/ 3557390 h 3557390"/>
                <a:gd name="connsiteX7" fmla="*/ 0 w 8954429"/>
                <a:gd name="connsiteY7" fmla="*/ 2964480 h 3557390"/>
                <a:gd name="connsiteX8" fmla="*/ 0 w 8954429"/>
                <a:gd name="connsiteY8" fmla="*/ 592910 h 35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4429" h="3557390" fill="none" extrusionOk="0">
                  <a:moveTo>
                    <a:pt x="0" y="592910"/>
                  </a:moveTo>
                  <a:cubicBezTo>
                    <a:pt x="33442" y="294783"/>
                    <a:pt x="300725" y="-14630"/>
                    <a:pt x="592910" y="0"/>
                  </a:cubicBezTo>
                  <a:cubicBezTo>
                    <a:pt x="3258424" y="3390"/>
                    <a:pt x="6935365" y="109061"/>
                    <a:pt x="8361519" y="0"/>
                  </a:cubicBezTo>
                  <a:cubicBezTo>
                    <a:pt x="8710385" y="-42322"/>
                    <a:pt x="8951135" y="259666"/>
                    <a:pt x="8954429" y="592910"/>
                  </a:cubicBezTo>
                  <a:cubicBezTo>
                    <a:pt x="8945129" y="1469143"/>
                    <a:pt x="9110340" y="1827190"/>
                    <a:pt x="8954429" y="2964480"/>
                  </a:cubicBezTo>
                  <a:cubicBezTo>
                    <a:pt x="8932905" y="3292797"/>
                    <a:pt x="8676083" y="3558871"/>
                    <a:pt x="8361519" y="3557390"/>
                  </a:cubicBezTo>
                  <a:cubicBezTo>
                    <a:pt x="4814599" y="3556155"/>
                    <a:pt x="3048918" y="3561499"/>
                    <a:pt x="592910" y="3557390"/>
                  </a:cubicBezTo>
                  <a:cubicBezTo>
                    <a:pt x="274789" y="3560541"/>
                    <a:pt x="-6714" y="3238471"/>
                    <a:pt x="0" y="2964480"/>
                  </a:cubicBezTo>
                  <a:cubicBezTo>
                    <a:pt x="-150901" y="1881165"/>
                    <a:pt x="-12351" y="1579522"/>
                    <a:pt x="0" y="592910"/>
                  </a:cubicBezTo>
                  <a:close/>
                </a:path>
                <a:path w="8954429" h="3557390" stroke="0" extrusionOk="0">
                  <a:moveTo>
                    <a:pt x="0" y="592910"/>
                  </a:moveTo>
                  <a:cubicBezTo>
                    <a:pt x="-25142" y="237742"/>
                    <a:pt x="282093" y="1215"/>
                    <a:pt x="592910" y="0"/>
                  </a:cubicBezTo>
                  <a:cubicBezTo>
                    <a:pt x="4099697" y="160648"/>
                    <a:pt x="7488707" y="-65691"/>
                    <a:pt x="8361519" y="0"/>
                  </a:cubicBezTo>
                  <a:cubicBezTo>
                    <a:pt x="8717182" y="-8064"/>
                    <a:pt x="8928584" y="242097"/>
                    <a:pt x="8954429" y="592910"/>
                  </a:cubicBezTo>
                  <a:cubicBezTo>
                    <a:pt x="9003042" y="1111846"/>
                    <a:pt x="9045509" y="2231074"/>
                    <a:pt x="8954429" y="2964480"/>
                  </a:cubicBezTo>
                  <a:cubicBezTo>
                    <a:pt x="8955800" y="3261385"/>
                    <a:pt x="8650514" y="3532161"/>
                    <a:pt x="8361519" y="3557390"/>
                  </a:cubicBezTo>
                  <a:cubicBezTo>
                    <a:pt x="6498597" y="3528890"/>
                    <a:pt x="2782781" y="3697654"/>
                    <a:pt x="592910" y="3557390"/>
                  </a:cubicBezTo>
                  <a:cubicBezTo>
                    <a:pt x="211648" y="3567910"/>
                    <a:pt x="-28279" y="3328245"/>
                    <a:pt x="0" y="2964480"/>
                  </a:cubicBezTo>
                  <a:cubicBezTo>
                    <a:pt x="-51354" y="2023465"/>
                    <a:pt x="-135790" y="1283200"/>
                    <a:pt x="0" y="592910"/>
                  </a:cubicBezTo>
                  <a:close/>
                </a:path>
              </a:pathLst>
            </a:custGeom>
            <a:solidFill>
              <a:schemeClr val="bg1"/>
            </a:solidFill>
            <a:ln w="38100">
              <a:solidFill>
                <a:srgbClr val="FF7C80"/>
              </a:solidFill>
              <a:prstDash val="dash"/>
              <a:extLst>
                <a:ext uri="{C807C97D-BFC1-408E-A445-0C87EB9F89A2}">
                  <ask:lineSketchStyleProps xmlns:ask="http://schemas.microsoft.com/office/drawing/2018/sketchyshapes" xmlns="" sd="403544469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ộp Văn bản 7">
              <a:extLst>
                <a:ext uri="{FF2B5EF4-FFF2-40B4-BE49-F238E27FC236}">
                  <a16:creationId xmlns:a16="http://schemas.microsoft.com/office/drawing/2014/main" id="{6C50C9D6-D44A-4E28-AA50-E04A61FC285F}"/>
                </a:ext>
              </a:extLst>
            </p:cNvPr>
            <p:cNvSpPr txBox="1"/>
            <p:nvPr/>
          </p:nvSpPr>
          <p:spPr>
            <a:xfrm>
              <a:off x="1171790" y="973893"/>
              <a:ext cx="8238909" cy="2585323"/>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ăn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cấp</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tính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bằng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đơn</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ki-</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lô</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-ca-lo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kí</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hiệu</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ea typeface="Calibri" panose="020F0502020204030204" pitchFamily="34" charset="0"/>
                  <a:cs typeface="Calibri" panose="020F0502020204030204" pitchFamily="34" charset="0"/>
                </a:rPr>
                <a:t>là</a:t>
              </a: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kcal)</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7170" name="Picture 2" descr="Frequently Asked Questions - Thinking Boy Clipart Png - Free Transparent  PNG Clipart Images Download">
            <a:extLst>
              <a:ext uri="{FF2B5EF4-FFF2-40B4-BE49-F238E27FC236}">
                <a16:creationId xmlns:a16="http://schemas.microsoft.com/office/drawing/2014/main" id="{E5BCF717-E21F-48BA-939A-7D6818AEB5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03" b="93946" l="10000" r="90000">
                        <a14:foregroundMark x1="28571" y1="29081" x2="30357" y2="35568"/>
                        <a14:foregroundMark x1="42738" y1="27676" x2="42381" y2="33622"/>
                        <a14:foregroundMark x1="40238" y1="88973" x2="40238" y2="88973"/>
                        <a14:foregroundMark x1="38929" y1="85838" x2="39881" y2="90054"/>
                        <a14:foregroundMark x1="38810" y1="92649" x2="38810" y2="93946"/>
                        <a14:foregroundMark x1="46190" y1="87784" x2="51667" y2="93838"/>
                        <a14:foregroundMark x1="50119" y1="89622" x2="53095" y2="94162"/>
                        <a14:foregroundMark x1="50119" y1="86486" x2="51190" y2="90378"/>
                        <a14:foregroundMark x1="71190" y1="10378" x2="71190" y2="10378"/>
                        <a14:foregroundMark x1="79436" y1="11998" x2="80595" y2="12216"/>
                        <a14:foregroundMark x1="74667" y1="11100" x2="75655" y2="11286"/>
                        <a14:foregroundMark x1="70833" y1="10378" x2="73892" y2="10954"/>
                        <a14:foregroundMark x1="80595" y1="12216" x2="77024" y2="20216"/>
                        <a14:foregroundMark x1="77024" y1="20216" x2="75357" y2="21297"/>
                        <a14:foregroundMark x1="72619" y1="31676" x2="72619" y2="31676"/>
                        <a14:foregroundMark x1="76071" y1="6811" x2="76071" y2="6811"/>
                        <a14:foregroundMark x1="47619" y1="6703" x2="47619" y2="6703"/>
                        <a14:foregroundMark x1="37738" y1="88000" x2="38452" y2="90703"/>
                        <a14:foregroundMark x1="40357" y1="88108" x2="40714" y2="89946"/>
                        <a14:foregroundMark x1="39881" y1="88108" x2="40952" y2="90595"/>
                        <a14:foregroundMark x1="39643" y1="87351" x2="40952" y2="90595"/>
                        <a14:foregroundMark x1="40595" y1="87135" x2="41667" y2="90595"/>
                        <a14:foregroundMark x1="40595" y1="87135" x2="41071" y2="88757"/>
                        <a14:foregroundMark x1="40714" y1="86703" x2="41667" y2="89297"/>
                        <a14:backgroundMark x1="75714" y1="10595" x2="75714" y2="10595"/>
                        <a14:backgroundMark x1="77619" y1="10919" x2="77619" y2="10919"/>
                        <a14:backgroundMark x1="77262" y1="10919" x2="77262" y2="10919"/>
                        <a14:backgroundMark x1="75833" y1="10919" x2="75833" y2="11351"/>
                        <a14:backgroundMark x1="77857" y1="10595" x2="77262" y2="10919"/>
                        <a14:backgroundMark x1="77262" y1="10919" x2="77262" y2="10919"/>
                        <a14:backgroundMark x1="75476" y1="11351" x2="76548" y2="13622"/>
                        <a14:backgroundMark x1="76905" y1="11676" x2="76905" y2="13514"/>
                        <a14:backgroundMark x1="73571" y1="11568" x2="74762" y2="1091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5150" y="3650643"/>
            <a:ext cx="311388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58C13D4-D6A4-4578-B300-2FF28EB14C7F}"/>
              </a:ext>
            </a:extLst>
          </p:cNvPr>
          <p:cNvPicPr>
            <a:picLocks noChangeAspect="1"/>
          </p:cNvPicPr>
          <p:nvPr/>
        </p:nvPicPr>
        <p:blipFill>
          <a:blip r:embed="rId5"/>
          <a:stretch>
            <a:fillRect/>
          </a:stretch>
        </p:blipFill>
        <p:spPr>
          <a:xfrm>
            <a:off x="9133996" y="155577"/>
            <a:ext cx="1984448" cy="1984448"/>
          </a:xfrm>
          <a:prstGeom prst="rect">
            <a:avLst/>
          </a:prstGeom>
        </p:spPr>
      </p:pic>
    </p:spTree>
    <p:extLst>
      <p:ext uri="{BB962C8B-B14F-4D97-AF65-F5344CB8AC3E}">
        <p14:creationId xmlns:p14="http://schemas.microsoft.com/office/powerpoint/2010/main" val="687528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B79030-D444-9E85-839F-21D379CDA6F6}"/>
              </a:ext>
            </a:extLst>
          </p:cNvPr>
          <p:cNvGrpSpPr/>
          <p:nvPr/>
        </p:nvGrpSpPr>
        <p:grpSpPr>
          <a:xfrm>
            <a:off x="104774" y="95250"/>
            <a:ext cx="11610976" cy="1724025"/>
            <a:chOff x="838349" y="384176"/>
            <a:chExt cx="9985909" cy="1065176"/>
          </a:xfrm>
        </p:grpSpPr>
        <p:grpSp>
          <p:nvGrpSpPr>
            <p:cNvPr id="4" name="Group 3">
              <a:extLst>
                <a:ext uri="{FF2B5EF4-FFF2-40B4-BE49-F238E27FC236}">
                  <a16:creationId xmlns:a16="http://schemas.microsoft.com/office/drawing/2014/main" id="{44F67C8C-25FE-2184-300E-2BE1FCD19E3B}"/>
                </a:ext>
              </a:extLst>
            </p:cNvPr>
            <p:cNvGrpSpPr/>
            <p:nvPr/>
          </p:nvGrpSpPr>
          <p:grpSpPr>
            <a:xfrm>
              <a:off x="838349" y="384176"/>
              <a:ext cx="9985909" cy="1065176"/>
              <a:chOff x="2646694" y="3077691"/>
              <a:chExt cx="6776315" cy="550671"/>
            </a:xfrm>
          </p:grpSpPr>
          <p:sp>
            <p:nvSpPr>
              <p:cNvPr id="6" name="Rectangle: Rounded Corners 5">
                <a:extLst>
                  <a:ext uri="{FF2B5EF4-FFF2-40B4-BE49-F238E27FC236}">
                    <a16:creationId xmlns:a16="http://schemas.microsoft.com/office/drawing/2014/main" id="{92DC0AB5-CC45-D29F-CC8E-65836BF65B80}"/>
                  </a:ext>
                </a:extLst>
              </p:cNvPr>
              <p:cNvSpPr/>
              <p:nvPr/>
            </p:nvSpPr>
            <p:spPr>
              <a:xfrm>
                <a:off x="2768991" y="3077691"/>
                <a:ext cx="6654018" cy="550671"/>
              </a:xfrm>
              <a:prstGeom prst="roundRect">
                <a:avLst>
                  <a:gd name="adj" fmla="val 4496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7" name="Picture 6">
                <a:extLst>
                  <a:ext uri="{FF2B5EF4-FFF2-40B4-BE49-F238E27FC236}">
                    <a16:creationId xmlns:a16="http://schemas.microsoft.com/office/drawing/2014/main" id="{00481F60-9758-9701-993F-F6540DDE2873}"/>
                  </a:ext>
                </a:extLst>
              </p:cNvPr>
              <p:cNvPicPr>
                <a:picLocks noChangeAspect="1"/>
              </p:cNvPicPr>
              <p:nvPr/>
            </p:nvPicPr>
            <p:blipFill>
              <a:blip r:embed="rId2"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46694" y="3191495"/>
                <a:ext cx="414164" cy="285270"/>
              </a:xfrm>
              <a:prstGeom prst="rect">
                <a:avLst/>
              </a:prstGeom>
            </p:spPr>
          </p:pic>
        </p:grpSp>
        <p:sp>
          <p:nvSpPr>
            <p:cNvPr id="5" name="TextBox 4">
              <a:extLst>
                <a:ext uri="{FF2B5EF4-FFF2-40B4-BE49-F238E27FC236}">
                  <a16:creationId xmlns:a16="http://schemas.microsoft.com/office/drawing/2014/main" id="{0B1A57BA-2305-D752-EF96-A41E21665440}"/>
                </a:ext>
              </a:extLst>
            </p:cNvPr>
            <p:cNvSpPr txBox="1"/>
            <p:nvPr/>
          </p:nvSpPr>
          <p:spPr>
            <a:xfrm>
              <a:off x="1544972" y="384176"/>
              <a:ext cx="9246518" cy="1062924"/>
            </a:xfrm>
            <a:prstGeom prst="rect">
              <a:avLst/>
            </a:prstGeom>
            <a:noFill/>
          </p:spPr>
          <p:txBody>
            <a:bodyPr wrap="square" rtlCol="0">
              <a:spAutoFit/>
            </a:bodyPr>
            <a:lstStyle/>
            <a:p>
              <a:pPr algn="just"/>
              <a:r>
                <a:rPr lang="en-US" sz="2400" b="1" dirty="0">
                  <a:solidFill>
                    <a:srgbClr val="002060"/>
                  </a:solidFill>
                  <a:latin typeface="Cambria" panose="02040503050406030204" pitchFamily="18" charset="0"/>
                  <a:ea typeface="Cambria" panose="02040503050406030204" pitchFamily="18" charset="0"/>
                </a:rPr>
                <a:t>Quan </a:t>
              </a:r>
              <a:r>
                <a:rPr lang="en-US" sz="2400" b="1" dirty="0" err="1">
                  <a:solidFill>
                    <a:srgbClr val="002060"/>
                  </a:solidFill>
                  <a:latin typeface="Cambria" panose="02040503050406030204" pitchFamily="18" charset="0"/>
                  <a:ea typeface="Cambria" panose="02040503050406030204" pitchFamily="18" charset="0"/>
                </a:rPr>
                <a:t>sát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4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Năng lượng có trong 100g của mỗi loại thực phẩm.</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nhiều năng lượng thuộc nhóm chất dinh dưỡng nào?</a:t>
              </a:r>
            </a:p>
            <a:p>
              <a:pPr marL="342900" indent="-342900" algn="just">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Thực phẩm cung cấp ít năng lượng thuộc nhóm chất dinh dưỡng nào?</a:t>
              </a:r>
            </a:p>
            <a:p>
              <a:pPr algn="just"/>
              <a:endParaRPr lang="en-US" sz="2400" b="1" dirty="0">
                <a:solidFill>
                  <a:srgbClr val="002060"/>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966D1936-EBCB-5C49-19F6-47859213C076}"/>
              </a:ext>
            </a:extLst>
          </p:cNvPr>
          <p:cNvPicPr>
            <a:picLocks noChangeAspect="1"/>
          </p:cNvPicPr>
          <p:nvPr/>
        </p:nvPicPr>
        <p:blipFill>
          <a:blip r:embed="rId3"/>
          <a:stretch>
            <a:fillRect/>
          </a:stretch>
        </p:blipFill>
        <p:spPr>
          <a:xfrm>
            <a:off x="2043112" y="1971674"/>
            <a:ext cx="6757988" cy="3695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a:extLst>
              <a:ext uri="{FF2B5EF4-FFF2-40B4-BE49-F238E27FC236}">
                <a16:creationId xmlns:a16="http://schemas.microsoft.com/office/drawing/2014/main" id="{E6CFFE05-716C-E968-998E-14B3833C9B66}"/>
              </a:ext>
            </a:extLst>
          </p:cNvPr>
          <p:cNvPicPr>
            <a:picLocks noChangeAspect="1"/>
          </p:cNvPicPr>
          <p:nvPr/>
        </p:nvPicPr>
        <p:blipFill>
          <a:blip r:embed="rId4"/>
          <a:stretch>
            <a:fillRect/>
          </a:stretch>
        </p:blipFill>
        <p:spPr>
          <a:xfrm>
            <a:off x="8983090" y="1824066"/>
            <a:ext cx="2950720" cy="3743268"/>
          </a:xfrm>
          <a:prstGeom prst="rect">
            <a:avLst/>
          </a:prstGeom>
        </p:spPr>
      </p:pic>
    </p:spTree>
    <p:extLst>
      <p:ext uri="{BB962C8B-B14F-4D97-AF65-F5344CB8AC3E}">
        <p14:creationId xmlns:p14="http://schemas.microsoft.com/office/powerpoint/2010/main" val="3682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200329"/>
            </a:xfrm>
            <a:prstGeom prst="rect">
              <a:avLst/>
            </a:prstGeom>
            <a:noFill/>
          </p:spPr>
          <p:txBody>
            <a:bodyPr wrap="square">
              <a:spAutoFit/>
            </a:bodyPr>
            <a:lstStyle/>
            <a:p>
              <a:pPr algn="ctr"/>
              <a:r>
                <a:rPr lang="en-US" sz="3600" b="1" dirty="0" err="1">
                  <a:solidFill>
                    <a:srgbClr val="FF0000"/>
                  </a:solidFill>
                </a:rPr>
                <a:t>Thực</a:t>
              </a:r>
              <a:r>
                <a:rPr lang="en-US" sz="3600" b="1" dirty="0">
                  <a:solidFill>
                    <a:srgbClr val="FF0000"/>
                  </a:solidFill>
                </a:rPr>
                <a:t> </a:t>
              </a:r>
              <a:r>
                <a:rPr lang="en-US" sz="3600" b="1" dirty="0" err="1">
                  <a:solidFill>
                    <a:srgbClr val="FF0000"/>
                  </a:solidFill>
                </a:rPr>
                <a:t>phẩm</a:t>
              </a:r>
              <a:r>
                <a:rPr lang="en-US" sz="3600" b="1" dirty="0">
                  <a:solidFill>
                    <a:srgbClr val="FF0000"/>
                  </a:solidFill>
                </a:rPr>
                <a:t> </a:t>
              </a:r>
              <a:r>
                <a:rPr lang="en-US" sz="3600" b="1" dirty="0" err="1">
                  <a:solidFill>
                    <a:srgbClr val="FF0000"/>
                  </a:solidFill>
                </a:rPr>
                <a:t>cung</a:t>
              </a:r>
              <a:r>
                <a:rPr lang="en-US" sz="3600" b="1" dirty="0">
                  <a:solidFill>
                    <a:srgbClr val="FF0000"/>
                  </a:solidFill>
                </a:rPr>
                <a:t> </a:t>
              </a:r>
              <a:r>
                <a:rPr lang="en-US" sz="3600" b="1" dirty="0" err="1">
                  <a:solidFill>
                    <a:srgbClr val="FF0000"/>
                  </a:solidFill>
                </a:rPr>
                <a:t>cấp</a:t>
              </a:r>
              <a:r>
                <a:rPr lang="en-US" sz="3600" b="1" dirty="0">
                  <a:solidFill>
                    <a:srgbClr val="FF0000"/>
                  </a:solidFill>
                </a:rPr>
                <a:t> </a:t>
              </a:r>
              <a:r>
                <a:rPr lang="en-US" sz="3600" b="1" dirty="0" err="1">
                  <a:solidFill>
                    <a:srgbClr val="FF0000"/>
                  </a:solidFill>
                </a:rPr>
                <a:t>nhiều</a:t>
              </a:r>
              <a:r>
                <a:rPr lang="en-US" sz="3600" b="1" dirty="0">
                  <a:solidFill>
                    <a:srgbClr val="FF0000"/>
                  </a:solidFill>
                </a:rPr>
                <a:t> </a:t>
              </a:r>
              <a:r>
                <a:rPr lang="en-US" sz="3600" b="1" dirty="0" err="1">
                  <a:solidFill>
                    <a:srgbClr val="FF0000"/>
                  </a:solidFill>
                </a:rPr>
                <a:t>năng</a:t>
              </a:r>
              <a:r>
                <a:rPr lang="en-US" sz="3600" b="1" dirty="0">
                  <a:solidFill>
                    <a:srgbClr val="FF0000"/>
                  </a:solidFill>
                </a:rPr>
                <a:t> </a:t>
              </a:r>
              <a:r>
                <a:rPr lang="en-US" sz="3600" b="1" dirty="0" err="1">
                  <a:solidFill>
                    <a:srgbClr val="FF0000"/>
                  </a:solidFill>
                </a:rPr>
                <a:t>lượng</a:t>
              </a:r>
              <a:endParaRPr lang="en-US" sz="3600" b="1" dirty="0">
                <a:solidFill>
                  <a:srgbClr val="FF0000"/>
                </a:solidFill>
              </a:endParaRPr>
            </a:p>
          </p:txBody>
        </p:sp>
      </p:grpSp>
      <p:pic>
        <p:nvPicPr>
          <p:cNvPr id="10" name="Picture 9">
            <a:extLst>
              <a:ext uri="{FF2B5EF4-FFF2-40B4-BE49-F238E27FC236}">
                <a16:creationId xmlns:a16="http://schemas.microsoft.com/office/drawing/2014/main" id="{FA71E015-09EB-B99A-2BE2-D3A3AFF64A95}"/>
              </a:ext>
            </a:extLst>
          </p:cNvPr>
          <p:cNvPicPr>
            <a:picLocks noChangeAspect="1"/>
          </p:cNvPicPr>
          <p:nvPr/>
        </p:nvPicPr>
        <p:blipFill>
          <a:blip r:embed="rId2"/>
          <a:stretch>
            <a:fillRect/>
          </a:stretch>
        </p:blipFill>
        <p:spPr>
          <a:xfrm>
            <a:off x="409574" y="2138362"/>
            <a:ext cx="2231139" cy="2147888"/>
          </a:xfrm>
          <a:prstGeom prst="rect">
            <a:avLst/>
          </a:prstGeom>
        </p:spPr>
      </p:pic>
      <p:pic>
        <p:nvPicPr>
          <p:cNvPr id="12" name="Picture 11">
            <a:extLst>
              <a:ext uri="{FF2B5EF4-FFF2-40B4-BE49-F238E27FC236}">
                <a16:creationId xmlns:a16="http://schemas.microsoft.com/office/drawing/2014/main" id="{8D5ABF6B-04C4-A5D8-D79C-9FA5BC9BFBEC}"/>
              </a:ext>
            </a:extLst>
          </p:cNvPr>
          <p:cNvPicPr>
            <a:picLocks noChangeAspect="1"/>
          </p:cNvPicPr>
          <p:nvPr/>
        </p:nvPicPr>
        <p:blipFill>
          <a:blip r:embed="rId3"/>
          <a:stretch>
            <a:fillRect/>
          </a:stretch>
        </p:blipFill>
        <p:spPr>
          <a:xfrm>
            <a:off x="3109912" y="2200275"/>
            <a:ext cx="2127510" cy="2076450"/>
          </a:xfrm>
          <a:prstGeom prst="rect">
            <a:avLst/>
          </a:prstGeom>
        </p:spPr>
      </p:pic>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562225"/>
            <a:ext cx="3908997" cy="15049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2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29C02B-18FE-61B5-94C5-9EB4040D08AD}"/>
              </a:ext>
            </a:extLst>
          </p:cNvPr>
          <p:cNvGrpSpPr/>
          <p:nvPr/>
        </p:nvGrpSpPr>
        <p:grpSpPr>
          <a:xfrm>
            <a:off x="1333499" y="109206"/>
            <a:ext cx="9553575" cy="1300494"/>
            <a:chOff x="611101" y="99681"/>
            <a:chExt cx="6531347" cy="2271390"/>
          </a:xfrm>
        </p:grpSpPr>
        <p:grpSp>
          <p:nvGrpSpPr>
            <p:cNvPr id="3" name="Group 2">
              <a:extLst>
                <a:ext uri="{FF2B5EF4-FFF2-40B4-BE49-F238E27FC236}">
                  <a16:creationId xmlns:a16="http://schemas.microsoft.com/office/drawing/2014/main" id="{EDD61556-AEEE-B34A-AA97-279BF5C9C5C8}"/>
                </a:ext>
              </a:extLst>
            </p:cNvPr>
            <p:cNvGrpSpPr/>
            <p:nvPr/>
          </p:nvGrpSpPr>
          <p:grpSpPr>
            <a:xfrm>
              <a:off x="611101" y="99681"/>
              <a:ext cx="6531347" cy="2271390"/>
              <a:chOff x="461019" y="66793"/>
              <a:chExt cx="6258919" cy="2271390"/>
            </a:xfrm>
          </p:grpSpPr>
          <p:grpSp>
            <p:nvGrpSpPr>
              <p:cNvPr id="5" name="Group 4">
                <a:extLst>
                  <a:ext uri="{FF2B5EF4-FFF2-40B4-BE49-F238E27FC236}">
                    <a16:creationId xmlns:a16="http://schemas.microsoft.com/office/drawing/2014/main" id="{AE2706B2-9BAE-1794-A1D0-393592101630}"/>
                  </a:ext>
                </a:extLst>
              </p:cNvPr>
              <p:cNvGrpSpPr/>
              <p:nvPr/>
            </p:nvGrpSpPr>
            <p:grpSpPr>
              <a:xfrm>
                <a:off x="461019" y="66793"/>
                <a:ext cx="6258919" cy="2271390"/>
                <a:chOff x="1887167" y="908980"/>
                <a:chExt cx="5523103" cy="4178584"/>
              </a:xfrm>
            </p:grpSpPr>
            <p:sp>
              <p:nvSpPr>
                <p:cNvPr id="7" name="Rectangle: Rounded Corners 1">
                  <a:extLst>
                    <a:ext uri="{FF2B5EF4-FFF2-40B4-BE49-F238E27FC236}">
                      <a16:creationId xmlns:a16="http://schemas.microsoft.com/office/drawing/2014/main" id="{2CDE09E0-CD73-8F41-E43D-F625769DC8CC}"/>
                    </a:ext>
                  </a:extLst>
                </p:cNvPr>
                <p:cNvSpPr/>
                <p:nvPr/>
              </p:nvSpPr>
              <p:spPr>
                <a:xfrm>
                  <a:off x="2023354" y="996528"/>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rgbClr val="0066AC"/>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1">
                  <a:extLst>
                    <a:ext uri="{FF2B5EF4-FFF2-40B4-BE49-F238E27FC236}">
                      <a16:creationId xmlns:a16="http://schemas.microsoft.com/office/drawing/2014/main" id="{6E4012F0-685F-1CFD-39E9-2DDB5705ECB0}"/>
                    </a:ext>
                  </a:extLst>
                </p:cNvPr>
                <p:cNvSpPr/>
                <p:nvPr/>
              </p:nvSpPr>
              <p:spPr>
                <a:xfrm>
                  <a:off x="1887167" y="908980"/>
                  <a:ext cx="5386916" cy="4091036"/>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66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1">
                <a:extLst>
                  <a:ext uri="{FF2B5EF4-FFF2-40B4-BE49-F238E27FC236}">
                    <a16:creationId xmlns:a16="http://schemas.microsoft.com/office/drawing/2014/main" id="{F80D8840-64D4-2299-ACCA-256B39637AC0}"/>
                  </a:ext>
                </a:extLst>
              </p:cNvPr>
              <p:cNvSpPr/>
              <p:nvPr/>
            </p:nvSpPr>
            <p:spPr>
              <a:xfrm>
                <a:off x="613419" y="219193"/>
                <a:ext cx="5717807" cy="1921633"/>
              </a:xfrm>
              <a:custGeom>
                <a:avLst/>
                <a:gdLst>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0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0 w 5184843"/>
                  <a:gd name="connsiteY8" fmla="*/ 586914 h 3521412"/>
                  <a:gd name="connsiteX0" fmla="*/ 29183 w 5184843"/>
                  <a:gd name="connsiteY0" fmla="*/ 586914 h 3521412"/>
                  <a:gd name="connsiteX1" fmla="*/ 586914 w 5184843"/>
                  <a:gd name="connsiteY1" fmla="*/ 0 h 3521412"/>
                  <a:gd name="connsiteX2" fmla="*/ 4597929 w 5184843"/>
                  <a:gd name="connsiteY2" fmla="*/ 0 h 3521412"/>
                  <a:gd name="connsiteX3" fmla="*/ 5184843 w 5184843"/>
                  <a:gd name="connsiteY3" fmla="*/ 586914 h 3521412"/>
                  <a:gd name="connsiteX4" fmla="*/ 5184843 w 5184843"/>
                  <a:gd name="connsiteY4" fmla="*/ 2934498 h 3521412"/>
                  <a:gd name="connsiteX5" fmla="*/ 4597929 w 5184843"/>
                  <a:gd name="connsiteY5" fmla="*/ 3521412 h 3521412"/>
                  <a:gd name="connsiteX6" fmla="*/ 586914 w 5184843"/>
                  <a:gd name="connsiteY6" fmla="*/ 3521412 h 3521412"/>
                  <a:gd name="connsiteX7" fmla="*/ 0 w 5184843"/>
                  <a:gd name="connsiteY7" fmla="*/ 2934498 h 3521412"/>
                  <a:gd name="connsiteX8" fmla="*/ 29183 w 5184843"/>
                  <a:gd name="connsiteY8" fmla="*/ 586914 h 3521412"/>
                  <a:gd name="connsiteX0" fmla="*/ 87549 w 5243209"/>
                  <a:gd name="connsiteY0" fmla="*/ 586914 h 3521412"/>
                  <a:gd name="connsiteX1" fmla="*/ 645280 w 5243209"/>
                  <a:gd name="connsiteY1" fmla="*/ 0 h 3521412"/>
                  <a:gd name="connsiteX2" fmla="*/ 4656295 w 5243209"/>
                  <a:gd name="connsiteY2" fmla="*/ 0 h 3521412"/>
                  <a:gd name="connsiteX3" fmla="*/ 5243209 w 5243209"/>
                  <a:gd name="connsiteY3" fmla="*/ 586914 h 3521412"/>
                  <a:gd name="connsiteX4" fmla="*/ 5243209 w 5243209"/>
                  <a:gd name="connsiteY4" fmla="*/ 2934498 h 3521412"/>
                  <a:gd name="connsiteX5" fmla="*/ 4656295 w 5243209"/>
                  <a:gd name="connsiteY5" fmla="*/ 3521412 h 3521412"/>
                  <a:gd name="connsiteX6" fmla="*/ 645280 w 5243209"/>
                  <a:gd name="connsiteY6" fmla="*/ 3521412 h 3521412"/>
                  <a:gd name="connsiteX7" fmla="*/ 0 w 5243209"/>
                  <a:gd name="connsiteY7" fmla="*/ 2934498 h 3521412"/>
                  <a:gd name="connsiteX8" fmla="*/ 87549 w 5243209"/>
                  <a:gd name="connsiteY8" fmla="*/ 586914 h 3521412"/>
                  <a:gd name="connsiteX0" fmla="*/ 87549 w 5243209"/>
                  <a:gd name="connsiteY0" fmla="*/ 586914 h 3647871"/>
                  <a:gd name="connsiteX1" fmla="*/ 645280 w 5243209"/>
                  <a:gd name="connsiteY1" fmla="*/ 0 h 3647871"/>
                  <a:gd name="connsiteX2" fmla="*/ 4656295 w 5243209"/>
                  <a:gd name="connsiteY2" fmla="*/ 0 h 3647871"/>
                  <a:gd name="connsiteX3" fmla="*/ 5243209 w 5243209"/>
                  <a:gd name="connsiteY3" fmla="*/ 586914 h 3647871"/>
                  <a:gd name="connsiteX4" fmla="*/ 5243209 w 5243209"/>
                  <a:gd name="connsiteY4" fmla="*/ 2934498 h 3647871"/>
                  <a:gd name="connsiteX5" fmla="*/ 4656295 w 5243209"/>
                  <a:gd name="connsiteY5" fmla="*/ 3521412 h 3647871"/>
                  <a:gd name="connsiteX6" fmla="*/ 645280 w 5243209"/>
                  <a:gd name="connsiteY6" fmla="*/ 3647871 h 3647871"/>
                  <a:gd name="connsiteX7" fmla="*/ 0 w 5243209"/>
                  <a:gd name="connsiteY7" fmla="*/ 2934498 h 3647871"/>
                  <a:gd name="connsiteX8" fmla="*/ 87549 w 5243209"/>
                  <a:gd name="connsiteY8" fmla="*/ 586914 h 3647871"/>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243209 w 5243209"/>
                  <a:gd name="connsiteY4" fmla="*/ 2934498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243209"/>
                  <a:gd name="connsiteY0" fmla="*/ 586914 h 3745148"/>
                  <a:gd name="connsiteX1" fmla="*/ 645280 w 5243209"/>
                  <a:gd name="connsiteY1" fmla="*/ 0 h 3745148"/>
                  <a:gd name="connsiteX2" fmla="*/ 4656295 w 5243209"/>
                  <a:gd name="connsiteY2" fmla="*/ 0 h 3745148"/>
                  <a:gd name="connsiteX3" fmla="*/ 5243209 w 5243209"/>
                  <a:gd name="connsiteY3" fmla="*/ 586914 h 3745148"/>
                  <a:gd name="connsiteX4" fmla="*/ 5107022 w 5243209"/>
                  <a:gd name="connsiteY4" fmla="*/ 2720489 h 3745148"/>
                  <a:gd name="connsiteX5" fmla="*/ 4811938 w 5243209"/>
                  <a:gd name="connsiteY5" fmla="*/ 3745148 h 3745148"/>
                  <a:gd name="connsiteX6" fmla="*/ 645280 w 5243209"/>
                  <a:gd name="connsiteY6" fmla="*/ 3647871 h 3745148"/>
                  <a:gd name="connsiteX7" fmla="*/ 0 w 5243209"/>
                  <a:gd name="connsiteY7" fmla="*/ 2934498 h 3745148"/>
                  <a:gd name="connsiteX8" fmla="*/ 87549 w 5243209"/>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412561"/>
                  <a:gd name="connsiteY0" fmla="*/ 586914 h 3745148"/>
                  <a:gd name="connsiteX1" fmla="*/ 645280 w 5412561"/>
                  <a:gd name="connsiteY1" fmla="*/ 0 h 3745148"/>
                  <a:gd name="connsiteX2" fmla="*/ 4656295 w 5412561"/>
                  <a:gd name="connsiteY2" fmla="*/ 0 h 3745148"/>
                  <a:gd name="connsiteX3" fmla="*/ 5243209 w 5412561"/>
                  <a:gd name="connsiteY3" fmla="*/ 586914 h 3745148"/>
                  <a:gd name="connsiteX4" fmla="*/ 5350213 w 5412561"/>
                  <a:gd name="connsiteY4" fmla="*/ 2701034 h 3745148"/>
                  <a:gd name="connsiteX5" fmla="*/ 4811938 w 5412561"/>
                  <a:gd name="connsiteY5" fmla="*/ 3745148 h 3745148"/>
                  <a:gd name="connsiteX6" fmla="*/ 645280 w 5412561"/>
                  <a:gd name="connsiteY6" fmla="*/ 3647871 h 3745148"/>
                  <a:gd name="connsiteX7" fmla="*/ 0 w 5412561"/>
                  <a:gd name="connsiteY7" fmla="*/ 2934498 h 3745148"/>
                  <a:gd name="connsiteX8" fmla="*/ 87549 w 5412561"/>
                  <a:gd name="connsiteY8" fmla="*/ 586914 h 3745148"/>
                  <a:gd name="connsiteX0" fmla="*/ 87549 w 5386916"/>
                  <a:gd name="connsiteY0" fmla="*/ 586914 h 3745148"/>
                  <a:gd name="connsiteX1" fmla="*/ 645280 w 5386916"/>
                  <a:gd name="connsiteY1" fmla="*/ 0 h 3745148"/>
                  <a:gd name="connsiteX2" fmla="*/ 4656295 w 5386916"/>
                  <a:gd name="connsiteY2" fmla="*/ 0 h 3745148"/>
                  <a:gd name="connsiteX3" fmla="*/ 5243209 w 5386916"/>
                  <a:gd name="connsiteY3" fmla="*/ 586914 h 3745148"/>
                  <a:gd name="connsiteX4" fmla="*/ 5350213 w 5386916"/>
                  <a:gd name="connsiteY4" fmla="*/ 2701034 h 3745148"/>
                  <a:gd name="connsiteX5" fmla="*/ 4811938 w 5386916"/>
                  <a:gd name="connsiteY5" fmla="*/ 3745148 h 3745148"/>
                  <a:gd name="connsiteX6" fmla="*/ 645280 w 5386916"/>
                  <a:gd name="connsiteY6" fmla="*/ 3647871 h 3745148"/>
                  <a:gd name="connsiteX7" fmla="*/ 0 w 5386916"/>
                  <a:gd name="connsiteY7" fmla="*/ 2934498 h 3745148"/>
                  <a:gd name="connsiteX8" fmla="*/ 87549 w 5386916"/>
                  <a:gd name="connsiteY8" fmla="*/ 586914 h 3745148"/>
                  <a:gd name="connsiteX0" fmla="*/ 87549 w 5386916"/>
                  <a:gd name="connsiteY0" fmla="*/ 630161 h 3788395"/>
                  <a:gd name="connsiteX1" fmla="*/ 645280 w 5386916"/>
                  <a:gd name="connsiteY1" fmla="*/ 43247 h 3788395"/>
                  <a:gd name="connsiteX2" fmla="*/ 4656295 w 5386916"/>
                  <a:gd name="connsiteY2" fmla="*/ 43247 h 3788395"/>
                  <a:gd name="connsiteX3" fmla="*/ 5243209 w 5386916"/>
                  <a:gd name="connsiteY3" fmla="*/ 630161 h 3788395"/>
                  <a:gd name="connsiteX4" fmla="*/ 5350213 w 5386916"/>
                  <a:gd name="connsiteY4" fmla="*/ 2744281 h 3788395"/>
                  <a:gd name="connsiteX5" fmla="*/ 4811938 w 5386916"/>
                  <a:gd name="connsiteY5" fmla="*/ 3788395 h 3788395"/>
                  <a:gd name="connsiteX6" fmla="*/ 645280 w 5386916"/>
                  <a:gd name="connsiteY6" fmla="*/ 3691118 h 3788395"/>
                  <a:gd name="connsiteX7" fmla="*/ 0 w 5386916"/>
                  <a:gd name="connsiteY7" fmla="*/ 2977745 h 3788395"/>
                  <a:gd name="connsiteX8" fmla="*/ 87549 w 5386916"/>
                  <a:gd name="connsiteY8" fmla="*/ 630161 h 3788395"/>
                  <a:gd name="connsiteX0" fmla="*/ 87549 w 5386916"/>
                  <a:gd name="connsiteY0" fmla="*/ 733909 h 3892143"/>
                  <a:gd name="connsiteX1" fmla="*/ 645280 w 5386916"/>
                  <a:gd name="connsiteY1" fmla="*/ 146995 h 3892143"/>
                  <a:gd name="connsiteX2" fmla="*/ 4656295 w 5386916"/>
                  <a:gd name="connsiteY2" fmla="*/ 146995 h 3892143"/>
                  <a:gd name="connsiteX3" fmla="*/ 5243209 w 5386916"/>
                  <a:gd name="connsiteY3" fmla="*/ 733909 h 3892143"/>
                  <a:gd name="connsiteX4" fmla="*/ 5350213 w 5386916"/>
                  <a:gd name="connsiteY4" fmla="*/ 2848029 h 3892143"/>
                  <a:gd name="connsiteX5" fmla="*/ 4811938 w 5386916"/>
                  <a:gd name="connsiteY5" fmla="*/ 3892143 h 3892143"/>
                  <a:gd name="connsiteX6" fmla="*/ 645280 w 5386916"/>
                  <a:gd name="connsiteY6" fmla="*/ 3794866 h 3892143"/>
                  <a:gd name="connsiteX7" fmla="*/ 0 w 5386916"/>
                  <a:gd name="connsiteY7" fmla="*/ 3081493 h 3892143"/>
                  <a:gd name="connsiteX8" fmla="*/ 87549 w 5386916"/>
                  <a:gd name="connsiteY8" fmla="*/ 733909 h 3892143"/>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 name="connsiteX0" fmla="*/ 87549 w 5386916"/>
                  <a:gd name="connsiteY0" fmla="*/ 932802 h 4091036"/>
                  <a:gd name="connsiteX1" fmla="*/ 645280 w 5386916"/>
                  <a:gd name="connsiteY1" fmla="*/ 345888 h 4091036"/>
                  <a:gd name="connsiteX2" fmla="*/ 4646567 w 5386916"/>
                  <a:gd name="connsiteY2" fmla="*/ 102697 h 4091036"/>
                  <a:gd name="connsiteX3" fmla="*/ 5243209 w 5386916"/>
                  <a:gd name="connsiteY3" fmla="*/ 932802 h 4091036"/>
                  <a:gd name="connsiteX4" fmla="*/ 5350213 w 5386916"/>
                  <a:gd name="connsiteY4" fmla="*/ 3046922 h 4091036"/>
                  <a:gd name="connsiteX5" fmla="*/ 4811938 w 5386916"/>
                  <a:gd name="connsiteY5" fmla="*/ 4091036 h 4091036"/>
                  <a:gd name="connsiteX6" fmla="*/ 645280 w 5386916"/>
                  <a:gd name="connsiteY6" fmla="*/ 3993759 h 4091036"/>
                  <a:gd name="connsiteX7" fmla="*/ 0 w 5386916"/>
                  <a:gd name="connsiteY7" fmla="*/ 3280386 h 4091036"/>
                  <a:gd name="connsiteX8" fmla="*/ 87549 w 5386916"/>
                  <a:gd name="connsiteY8" fmla="*/ 932802 h 409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16" h="4091036">
                    <a:moveTo>
                      <a:pt x="87549" y="932802"/>
                    </a:moveTo>
                    <a:cubicBezTo>
                      <a:pt x="97277" y="346011"/>
                      <a:pt x="321136" y="345888"/>
                      <a:pt x="645280" y="345888"/>
                    </a:cubicBezTo>
                    <a:cubicBezTo>
                      <a:pt x="1982285" y="345888"/>
                      <a:pt x="3183103" y="-228043"/>
                      <a:pt x="4646567" y="102697"/>
                    </a:cubicBezTo>
                    <a:cubicBezTo>
                      <a:pt x="5534915" y="180518"/>
                      <a:pt x="5243209" y="608658"/>
                      <a:pt x="5243209" y="932802"/>
                    </a:cubicBezTo>
                    <a:cubicBezTo>
                      <a:pt x="5197813" y="1643994"/>
                      <a:pt x="5191329" y="2345458"/>
                      <a:pt x="5350213" y="3046922"/>
                    </a:cubicBezTo>
                    <a:cubicBezTo>
                      <a:pt x="5505855" y="3371066"/>
                      <a:pt x="5136082" y="4091036"/>
                      <a:pt x="4811938" y="4091036"/>
                    </a:cubicBezTo>
                    <a:lnTo>
                      <a:pt x="645280" y="3993759"/>
                    </a:lnTo>
                    <a:cubicBezTo>
                      <a:pt x="321136" y="3993759"/>
                      <a:pt x="0" y="3604530"/>
                      <a:pt x="0" y="3280386"/>
                    </a:cubicBezTo>
                    <a:cubicBezTo>
                      <a:pt x="0" y="2497858"/>
                      <a:pt x="301557" y="1715330"/>
                      <a:pt x="87549" y="932802"/>
                    </a:cubicBezTo>
                    <a:close/>
                  </a:path>
                </a:pathLst>
              </a:cu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9A7A287D-428F-0ABF-83DF-7B3EB7CCD906}"/>
                </a:ext>
              </a:extLst>
            </p:cNvPr>
            <p:cNvSpPr txBox="1"/>
            <p:nvPr/>
          </p:nvSpPr>
          <p:spPr>
            <a:xfrm>
              <a:off x="925975" y="683755"/>
              <a:ext cx="5694226" cy="11288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Thực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phẩm</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cung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cấp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ít</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năng</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3" name="Arrow: Right 12">
            <a:extLst>
              <a:ext uri="{FF2B5EF4-FFF2-40B4-BE49-F238E27FC236}">
                <a16:creationId xmlns:a16="http://schemas.microsoft.com/office/drawing/2014/main" id="{9646E3C7-7BEF-6C34-B008-2D5D90564426}"/>
              </a:ext>
            </a:extLst>
          </p:cNvPr>
          <p:cNvSpPr/>
          <p:nvPr/>
        </p:nvSpPr>
        <p:spPr>
          <a:xfrm>
            <a:off x="5505450" y="2952750"/>
            <a:ext cx="1276350" cy="6953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4986990-2E11-1E0A-0CF8-720597DF377A}"/>
              </a:ext>
            </a:extLst>
          </p:cNvPr>
          <p:cNvSpPr/>
          <p:nvPr/>
        </p:nvSpPr>
        <p:spPr>
          <a:xfrm>
            <a:off x="6863778" y="2343150"/>
            <a:ext cx="3908997" cy="1847849"/>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chứa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vi-ta-min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92992F1-206D-8D59-2A1C-E624CCAC7B69}"/>
              </a:ext>
            </a:extLst>
          </p:cNvPr>
          <p:cNvPicPr>
            <a:picLocks noChangeAspect="1"/>
          </p:cNvPicPr>
          <p:nvPr/>
        </p:nvPicPr>
        <p:blipFill>
          <a:blip r:embed="rId2"/>
          <a:stretch>
            <a:fillRect/>
          </a:stretch>
        </p:blipFill>
        <p:spPr>
          <a:xfrm>
            <a:off x="371475" y="2200275"/>
            <a:ext cx="2038350" cy="2038350"/>
          </a:xfrm>
          <a:prstGeom prst="rect">
            <a:avLst/>
          </a:prstGeom>
        </p:spPr>
      </p:pic>
      <p:pic>
        <p:nvPicPr>
          <p:cNvPr id="16" name="Picture 15">
            <a:extLst>
              <a:ext uri="{FF2B5EF4-FFF2-40B4-BE49-F238E27FC236}">
                <a16:creationId xmlns:a16="http://schemas.microsoft.com/office/drawing/2014/main" id="{47896C63-19F1-76F6-AB7A-DA25B76E977E}"/>
              </a:ext>
            </a:extLst>
          </p:cNvPr>
          <p:cNvPicPr>
            <a:picLocks noChangeAspect="1"/>
          </p:cNvPicPr>
          <p:nvPr/>
        </p:nvPicPr>
        <p:blipFill>
          <a:blip r:embed="rId3"/>
          <a:stretch>
            <a:fillRect/>
          </a:stretch>
        </p:blipFill>
        <p:spPr>
          <a:xfrm>
            <a:off x="2962275" y="2238374"/>
            <a:ext cx="2172184" cy="1971675"/>
          </a:xfrm>
          <a:prstGeom prst="rect">
            <a:avLst/>
          </a:prstGeom>
        </p:spPr>
      </p:pic>
    </p:spTree>
    <p:extLst>
      <p:ext uri="{BB962C8B-B14F-4D97-AF65-F5344CB8AC3E}">
        <p14:creationId xmlns:p14="http://schemas.microsoft.com/office/powerpoint/2010/main" val="41451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E9717-7746-4BE6-AB0A-50327D76A7DA}"/>
              </a:ext>
            </a:extLst>
          </p:cNvPr>
          <p:cNvSpPr txBox="1"/>
          <p:nvPr/>
        </p:nvSpPr>
        <p:spPr>
          <a:xfrm>
            <a:off x="2355924" y="2009237"/>
            <a:ext cx="7883451" cy="3785652"/>
          </a:xfrm>
          <a:prstGeom prst="rect">
            <a:avLst/>
          </a:prstGeom>
          <a:noFill/>
        </p:spPr>
        <p:txBody>
          <a:bodyPr wrap="square" rtlCol="0">
            <a:spAutoFit/>
          </a:bodyPr>
          <a:lstStyle/>
          <a:p>
            <a:pPr lvl="0" algn="just"/>
            <a:r>
              <a:rPr lang="vi-VN" sz="4000" b="1" dirty="0">
                <a:solidFill>
                  <a:prstClr val="black"/>
                </a:solidFill>
                <a:latin typeface="Calibri" panose="020F0502020204030204"/>
              </a:rPr>
              <a:t>Thực phẩm cung cấp nhiều năng lượng thường thuộc nhóm chất béo, chất bột đường; thực phẩm cung cấp ít năng lượng thường thuộc nhóm vi-ta-min và chất khoáng.</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4">
            <a:extLst>
              <a:ext uri="{FF2B5EF4-FFF2-40B4-BE49-F238E27FC236}">
                <a16:creationId xmlns:a16="http://schemas.microsoft.com/office/drawing/2014/main" id="{05BB081C-EF47-41B7-B0B7-9EC26D3167A5}"/>
              </a:ext>
            </a:extLst>
          </p:cNvPr>
          <p:cNvPicPr>
            <a:picLocks noChangeAspect="1"/>
          </p:cNvPicPr>
          <p:nvPr/>
        </p:nvPicPr>
        <p:blipFill>
          <a:blip r:embed="rId3"/>
          <a:stretch>
            <a:fillRect/>
          </a:stretch>
        </p:blipFill>
        <p:spPr>
          <a:xfrm>
            <a:off x="-400159" y="3136887"/>
            <a:ext cx="2855976" cy="3838677"/>
          </a:xfrm>
          <a:prstGeom prst="rect">
            <a:avLst/>
          </a:prstGeom>
        </p:spPr>
      </p:pic>
      <p:pic>
        <p:nvPicPr>
          <p:cNvPr id="6" name="Picture 5">
            <a:extLst>
              <a:ext uri="{FF2B5EF4-FFF2-40B4-BE49-F238E27FC236}">
                <a16:creationId xmlns:a16="http://schemas.microsoft.com/office/drawing/2014/main" id="{D763616A-B063-4A1A-8028-04F2A0E411B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92" b="93339" l="8337" r="91902">
                        <a14:foregroundMark x1="25299" y1="12348" x2="22185" y2="17547"/>
                        <a14:foregroundMark x1="21850" y1="12754" x2="15860" y2="15597"/>
                        <a14:foregroundMark x1="9248" y1="39399" x2="8481" y2="61495"/>
                        <a14:foregroundMark x1="18256" y1="45735" x2="20029" y2="50447"/>
                        <a14:foregroundMark x1="23287" y1="81722" x2="22952" y2="85703"/>
                        <a14:foregroundMark x1="23191" y1="87977" x2="23191" y2="87977"/>
                        <a14:foregroundMark x1="22952" y1="86515" x2="23191" y2="92770"/>
                        <a14:foregroundMark x1="25779" y1="86271" x2="26210" y2="91389"/>
                        <a14:foregroundMark x1="20364" y1="92933" x2="24868" y2="93176"/>
                        <a14:foregroundMark x1="24868" y1="93176" x2="25108" y2="93339"/>
                        <a14:foregroundMark x1="14183" y1="17547" x2="14183" y2="17547"/>
                        <a14:foregroundMark x1="13512" y1="18846" x2="13512" y2="18846"/>
                        <a14:foregroundMark x1="12841" y1="18278" x2="12841" y2="18278"/>
                        <a14:foregroundMark x1="27791" y1="90496" x2="27791" y2="90496"/>
                        <a14:foregroundMark x1="28222" y1="92201" x2="28222" y2="92201"/>
                        <a14:foregroundMark x1="91902" y1="35256" x2="91902" y2="49310"/>
                        <a14:foregroundMark x1="74844" y1="40536" x2="75515" y2="46060"/>
                        <a14:foregroundMark x1="76857" y1="82291" x2="77528" y2="91227"/>
                        <a14:foregroundMark x1="79684" y1="93176" x2="79684" y2="93176"/>
                        <a14:foregroundMark x1="75611" y1="92039" x2="80882" y2="92364"/>
                        <a14:foregroundMark x1="83709" y1="92039" x2="82032" y2="92039"/>
                        <a14:backgroundMark x1="53091" y1="13485" x2="49497" y2="95207"/>
                        <a14:backgroundMark x1="33301" y1="12023" x2="43843" y2="30626"/>
                        <a14:backgroundMark x1="43843" y1="30626" x2="43220" y2="48010"/>
                        <a14:backgroundMark x1="43220" y1="48010" x2="39003" y2="65394"/>
                        <a14:backgroundMark x1="39003" y1="65394" x2="32439" y2="75061"/>
                        <a14:backgroundMark x1="32439" y1="75061" x2="29947" y2="87246"/>
                        <a14:backgroundMark x1="18352" y1="68562" x2="18591" y2="72543"/>
                        <a14:backgroundMark x1="69334" y1="14703" x2="64878" y2="22096"/>
                        <a14:backgroundMark x1="64878" y1="22096" x2="61620" y2="45085"/>
                        <a14:backgroundMark x1="61620" y1="45085" x2="69957" y2="71162"/>
                        <a14:backgroundMark x1="69957" y1="71162" x2="68184" y2="84565"/>
                        <a14:backgroundMark x1="84044" y1="63038" x2="84044" y2="63038"/>
                        <a14:backgroundMark x1="94058" y1="45735" x2="94058" y2="45735"/>
                      </a14:backgroundRemoval>
                    </a14:imgEffect>
                  </a14:imgLayer>
                </a14:imgProps>
              </a:ext>
            </a:extLst>
          </a:blip>
          <a:srcRect l="50862" r="5280"/>
          <a:stretch/>
        </p:blipFill>
        <p:spPr>
          <a:xfrm>
            <a:off x="9191446" y="3136887"/>
            <a:ext cx="2854279" cy="3838677"/>
          </a:xfrm>
          <a:prstGeom prst="rect">
            <a:avLst/>
          </a:prstGeom>
        </p:spPr>
      </p:pic>
    </p:spTree>
    <p:extLst>
      <p:ext uri="{BB962C8B-B14F-4D97-AF65-F5344CB8AC3E}">
        <p14:creationId xmlns:p14="http://schemas.microsoft.com/office/powerpoint/2010/main" val="2581078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295822" y="288235"/>
            <a:ext cx="11433170" cy="6312590"/>
          </a:xfrm>
          <a:custGeom>
            <a:avLst/>
            <a:gdLst>
              <a:gd name="connsiteX0" fmla="*/ 0 w 11433170"/>
              <a:gd name="connsiteY0" fmla="*/ 850874 h 6312590"/>
              <a:gd name="connsiteX1" fmla="*/ 850874 w 11433170"/>
              <a:gd name="connsiteY1" fmla="*/ 0 h 6312590"/>
              <a:gd name="connsiteX2" fmla="*/ 10582296 w 11433170"/>
              <a:gd name="connsiteY2" fmla="*/ 0 h 6312590"/>
              <a:gd name="connsiteX3" fmla="*/ 11433170 w 11433170"/>
              <a:gd name="connsiteY3" fmla="*/ 850874 h 6312590"/>
              <a:gd name="connsiteX4" fmla="*/ 11433170 w 11433170"/>
              <a:gd name="connsiteY4" fmla="*/ 5461716 h 6312590"/>
              <a:gd name="connsiteX5" fmla="*/ 10582296 w 11433170"/>
              <a:gd name="connsiteY5" fmla="*/ 6312590 h 6312590"/>
              <a:gd name="connsiteX6" fmla="*/ 850874 w 11433170"/>
              <a:gd name="connsiteY6" fmla="*/ 6312590 h 6312590"/>
              <a:gd name="connsiteX7" fmla="*/ 0 w 11433170"/>
              <a:gd name="connsiteY7" fmla="*/ 5461716 h 6312590"/>
              <a:gd name="connsiteX8" fmla="*/ 0 w 11433170"/>
              <a:gd name="connsiteY8" fmla="*/ 850874 h 63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170" h="6312590" fill="none" extrusionOk="0">
                <a:moveTo>
                  <a:pt x="0" y="850874"/>
                </a:moveTo>
                <a:cubicBezTo>
                  <a:pt x="385" y="391369"/>
                  <a:pt x="396673" y="26390"/>
                  <a:pt x="850874" y="0"/>
                </a:cubicBezTo>
                <a:cubicBezTo>
                  <a:pt x="4399024" y="72427"/>
                  <a:pt x="7225614" y="61419"/>
                  <a:pt x="10582296" y="0"/>
                </a:cubicBezTo>
                <a:cubicBezTo>
                  <a:pt x="11039749" y="-85854"/>
                  <a:pt x="11424916" y="378452"/>
                  <a:pt x="11433170" y="850874"/>
                </a:cubicBezTo>
                <a:cubicBezTo>
                  <a:pt x="11534046" y="1734076"/>
                  <a:pt x="11325857" y="3536313"/>
                  <a:pt x="11433170" y="5461716"/>
                </a:cubicBezTo>
                <a:cubicBezTo>
                  <a:pt x="11435346" y="5920599"/>
                  <a:pt x="11020185" y="6276678"/>
                  <a:pt x="10582296" y="6312590"/>
                </a:cubicBezTo>
                <a:cubicBezTo>
                  <a:pt x="7071240" y="6342417"/>
                  <a:pt x="3100990" y="6233284"/>
                  <a:pt x="850874" y="6312590"/>
                </a:cubicBezTo>
                <a:cubicBezTo>
                  <a:pt x="404881" y="6309885"/>
                  <a:pt x="-32449" y="5938058"/>
                  <a:pt x="0" y="5461716"/>
                </a:cubicBezTo>
                <a:cubicBezTo>
                  <a:pt x="50037" y="4552059"/>
                  <a:pt x="770" y="2581911"/>
                  <a:pt x="0" y="850874"/>
                </a:cubicBezTo>
                <a:close/>
              </a:path>
              <a:path w="11433170" h="6312590" stroke="0" extrusionOk="0">
                <a:moveTo>
                  <a:pt x="0" y="850874"/>
                </a:moveTo>
                <a:cubicBezTo>
                  <a:pt x="83778" y="403785"/>
                  <a:pt x="406015" y="52224"/>
                  <a:pt x="850874" y="0"/>
                </a:cubicBezTo>
                <a:cubicBezTo>
                  <a:pt x="2522603" y="123000"/>
                  <a:pt x="9388344" y="-96860"/>
                  <a:pt x="10582296" y="0"/>
                </a:cubicBezTo>
                <a:cubicBezTo>
                  <a:pt x="11017995" y="-26085"/>
                  <a:pt x="11466899" y="312949"/>
                  <a:pt x="11433170" y="850874"/>
                </a:cubicBezTo>
                <a:cubicBezTo>
                  <a:pt x="11436343" y="2253650"/>
                  <a:pt x="11527437" y="3559483"/>
                  <a:pt x="11433170" y="5461716"/>
                </a:cubicBezTo>
                <a:cubicBezTo>
                  <a:pt x="11403341" y="5942447"/>
                  <a:pt x="11023192" y="6307839"/>
                  <a:pt x="10582296" y="6312590"/>
                </a:cubicBezTo>
                <a:cubicBezTo>
                  <a:pt x="8291323" y="6151883"/>
                  <a:pt x="2573753" y="6352257"/>
                  <a:pt x="850874" y="6312590"/>
                </a:cubicBezTo>
                <a:cubicBezTo>
                  <a:pt x="309615" y="6298183"/>
                  <a:pt x="-57862" y="5905428"/>
                  <a:pt x="0" y="5461716"/>
                </a:cubicBezTo>
                <a:cubicBezTo>
                  <a:pt x="32216" y="4712131"/>
                  <a:pt x="57206" y="2994324"/>
                  <a:pt x="0" y="850874"/>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xmlns="" sd="852854689">
                  <a:prstGeom prst="roundRect">
                    <a:avLst>
                      <a:gd name="adj" fmla="val 134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1268410" y="530288"/>
            <a:ext cx="29797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Em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có</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biết</a:t>
            </a:r>
            <a:endParaRPr kumimoji="0" lang="en-US" sz="32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5D6C154-7D25-45E6-A503-1E54B83B4C33}"/>
              </a:ext>
            </a:extLst>
          </p:cNvPr>
          <p:cNvSpPr txBox="1"/>
          <p:nvPr/>
        </p:nvSpPr>
        <p:spPr>
          <a:xfrm>
            <a:off x="805479" y="1186701"/>
            <a:ext cx="10243521" cy="3046988"/>
          </a:xfrm>
          <a:prstGeom prst="rect">
            <a:avLst/>
          </a:prstGeom>
          <a:noFill/>
        </p:spPr>
        <p:txBody>
          <a:bodyPr wrap="square">
            <a:spAutoFit/>
          </a:bodyPr>
          <a:lstStyle/>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chiên rán, thức ăn nhanh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 nhiều năng lượng nhưng chứa chất béo không tốt cho cơ thể</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Đồ uống có đường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cung cấp</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nhiều năng lượng, nhưng chứa rất ít chất dinh dưỡng, vi-ta-min và chất khoáng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cần thiết cho sự phát triển của cơ thể. Những thức ăn này nếu dùng thường xuyên đều không tốt cho cơ thể.</a:t>
            </a:r>
          </a:p>
        </p:txBody>
      </p:sp>
      <p:pic>
        <p:nvPicPr>
          <p:cNvPr id="11" name="Picture 10" descr="Graphical user interface&#10;&#10;Description automatically generated">
            <a:extLst>
              <a:ext uri="{FF2B5EF4-FFF2-40B4-BE49-F238E27FC236}">
                <a16:creationId xmlns:a16="http://schemas.microsoft.com/office/drawing/2014/main" id="{5A3BA6DA-9E3D-4D2B-850C-71230FF98F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8995" t="61242"/>
          <a:stretch/>
        </p:blipFill>
        <p:spPr>
          <a:xfrm>
            <a:off x="733065" y="292328"/>
            <a:ext cx="943335" cy="920344"/>
          </a:xfrm>
          <a:prstGeom prst="rect">
            <a:avLst/>
          </a:prstGeom>
        </p:spPr>
      </p:pic>
      <p:pic>
        <p:nvPicPr>
          <p:cNvPr id="24" name="Picture 23" descr="A picture containing vector graphics, toy, doll&#10;&#10;Description automatically generated">
            <a:extLst>
              <a:ext uri="{FF2B5EF4-FFF2-40B4-BE49-F238E27FC236}">
                <a16:creationId xmlns:a16="http://schemas.microsoft.com/office/drawing/2014/main" id="{868FEB1A-43A1-4265-889D-CFE4CE98B9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703839" y="4305687"/>
            <a:ext cx="2931971" cy="2931971"/>
          </a:xfrm>
          <a:prstGeom prst="rect">
            <a:avLst/>
          </a:prstGeom>
        </p:spPr>
      </p:pic>
      <p:pic>
        <p:nvPicPr>
          <p:cNvPr id="2050" name="Picture 2" descr="Thức ăn nhanh có tốt cho sức khỏe không?">
            <a:extLst>
              <a:ext uri="{FF2B5EF4-FFF2-40B4-BE49-F238E27FC236}">
                <a16:creationId xmlns:a16="http://schemas.microsoft.com/office/drawing/2014/main" id="{DDE588C5-71CF-6F44-D5FB-076F481BF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4" y="4234356"/>
            <a:ext cx="3343275" cy="217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114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18566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Vì sao trẻ em không nên ăn thường xuyên: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gà chiên, khoai tây chiên, bánh ngọt, đồ uống có đường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3" name="Hộp Văn bản 6">
              <a:extLst>
                <a:ext uri="{FF2B5EF4-FFF2-40B4-BE49-F238E27FC236}">
                  <a16:creationId xmlns:a16="http://schemas.microsoft.com/office/drawing/2014/main" id="{2A7E84D2-F074-0E23-E623-E2D0B0B6F516}"/>
                </a:ext>
              </a:extLst>
            </p:cNvPr>
            <p:cNvSpPr txBox="1"/>
            <p:nvPr/>
          </p:nvSpPr>
          <p:spPr>
            <a:xfrm>
              <a:off x="99452" y="1727137"/>
              <a:ext cx="6823306" cy="83099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Nếu hằng ngày chúng ta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không ăn rau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thì điều gì xảy ra với cơ thể? Vì sao?</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117191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sp>
        <p:nvSpPr>
          <p:cNvPr id="14" name="Oval 8">
            <a:extLst>
              <a:ext uri="{FF2B5EF4-FFF2-40B4-BE49-F238E27FC236}">
                <a16:creationId xmlns:a16="http://schemas.microsoft.com/office/drawing/2014/main" id="{C9AC4C61-0660-409C-BA34-AC87FF1C0C2C}"/>
              </a:ext>
            </a:extLst>
          </p:cNvPr>
          <p:cNvSpPr/>
          <p:nvPr/>
        </p:nvSpPr>
        <p:spPr>
          <a:xfrm flipH="1">
            <a:off x="662191" y="389818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remote, indoor, control, controller&#10;&#10;Description automatically generated">
            <a:extLst>
              <a:ext uri="{FF2B5EF4-FFF2-40B4-BE49-F238E27FC236}">
                <a16:creationId xmlns:a16="http://schemas.microsoft.com/office/drawing/2014/main" id="{381D10D7-D399-4970-A08A-29DAE14DB58C}"/>
              </a:ext>
            </a:extLst>
          </p:cNvPr>
          <p:cNvPicPr>
            <a:picLocks noChangeAspect="1"/>
          </p:cNvPicPr>
          <p:nvPr/>
        </p:nvPicPr>
        <p:blipFill rotWithShape="1">
          <a:blip r:embed="rId2">
            <a:extLst>
              <a:ext uri="{28A0092B-C50C-407E-A947-70E740481C1C}">
                <a14:useLocalDpi xmlns:a14="http://schemas.microsoft.com/office/drawing/2010/main" val="0"/>
              </a:ext>
            </a:extLst>
          </a:blip>
          <a:srcRect l="7339" t="7675" r="50000" b="64765"/>
          <a:stretch/>
        </p:blipFill>
        <p:spPr>
          <a:xfrm>
            <a:off x="0" y="3066092"/>
            <a:ext cx="2270150" cy="1208363"/>
          </a:xfrm>
          <a:prstGeom prst="rect">
            <a:avLst/>
          </a:prstGeom>
        </p:spPr>
      </p:pic>
      <p:pic>
        <p:nvPicPr>
          <p:cNvPr id="22" name="Picture 21" descr="A picture containing remote, indoor, control, controller&#10;&#10;Description automatically generated">
            <a:extLst>
              <a:ext uri="{FF2B5EF4-FFF2-40B4-BE49-F238E27FC236}">
                <a16:creationId xmlns:a16="http://schemas.microsoft.com/office/drawing/2014/main" id="{CBD2592E-8E20-4B7D-B9C1-41F949F8F53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9159"/>
          <a:stretch/>
        </p:blipFill>
        <p:spPr>
          <a:xfrm>
            <a:off x="10111154" y="-77740"/>
            <a:ext cx="4161692" cy="2115042"/>
          </a:xfrm>
          <a:prstGeom prst="rect">
            <a:avLst/>
          </a:prstGeom>
        </p:spPr>
      </p:pic>
      <p:sp>
        <p:nvSpPr>
          <p:cNvPr id="9" name="Oval 8">
            <a:extLst>
              <a:ext uri="{FF2B5EF4-FFF2-40B4-BE49-F238E27FC236}">
                <a16:creationId xmlns:a16="http://schemas.microsoft.com/office/drawing/2014/main" id="{C84C1B31-26F8-42D0-B3E9-6DBEA6F1D9DD}"/>
              </a:ext>
            </a:extLst>
          </p:cNvPr>
          <p:cNvSpPr/>
          <p:nvPr/>
        </p:nvSpPr>
        <p:spPr>
          <a:xfrm>
            <a:off x="-1069627" y="4369270"/>
            <a:ext cx="13880150" cy="3760683"/>
          </a:xfrm>
          <a:custGeom>
            <a:avLst/>
            <a:gdLst>
              <a:gd name="connsiteX0" fmla="*/ 0 w 13880123"/>
              <a:gd name="connsiteY0" fmla="*/ 1957754 h 3915508"/>
              <a:gd name="connsiteX1" fmla="*/ 6940062 w 13880123"/>
              <a:gd name="connsiteY1" fmla="*/ 0 h 3915508"/>
              <a:gd name="connsiteX2" fmla="*/ 13880124 w 13880123"/>
              <a:gd name="connsiteY2" fmla="*/ 1957754 h 3915508"/>
              <a:gd name="connsiteX3" fmla="*/ 6940062 w 13880123"/>
              <a:gd name="connsiteY3" fmla="*/ 3915508 h 3915508"/>
              <a:gd name="connsiteX4" fmla="*/ 0 w 13880123"/>
              <a:gd name="connsiteY4" fmla="*/ 1957754 h 3915508"/>
              <a:gd name="connsiteX0" fmla="*/ 26 w 13880150"/>
              <a:gd name="connsiteY0" fmla="*/ 1666808 h 3624562"/>
              <a:gd name="connsiteX1" fmla="*/ 6877742 w 13880150"/>
              <a:gd name="connsiteY1" fmla="*/ 0 h 3624562"/>
              <a:gd name="connsiteX2" fmla="*/ 13880150 w 13880150"/>
              <a:gd name="connsiteY2" fmla="*/ 1666808 h 3624562"/>
              <a:gd name="connsiteX3" fmla="*/ 6940088 w 13880150"/>
              <a:gd name="connsiteY3" fmla="*/ 3624562 h 3624562"/>
              <a:gd name="connsiteX4" fmla="*/ 26 w 13880150"/>
              <a:gd name="connsiteY4" fmla="*/ 1666808 h 3624562"/>
              <a:gd name="connsiteX0" fmla="*/ 26 w 13880150"/>
              <a:gd name="connsiteY0" fmla="*/ 1802929 h 3760683"/>
              <a:gd name="connsiteX1" fmla="*/ 6877742 w 13880150"/>
              <a:gd name="connsiteY1" fmla="*/ 136121 h 3760683"/>
              <a:gd name="connsiteX2" fmla="*/ 13880150 w 13880150"/>
              <a:gd name="connsiteY2" fmla="*/ 1802929 h 3760683"/>
              <a:gd name="connsiteX3" fmla="*/ 6940088 w 13880150"/>
              <a:gd name="connsiteY3" fmla="*/ 3760683 h 3760683"/>
              <a:gd name="connsiteX4" fmla="*/ 26 w 13880150"/>
              <a:gd name="connsiteY4" fmla="*/ 1802929 h 37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0150" h="3760683">
                <a:moveTo>
                  <a:pt x="26" y="1802929"/>
                </a:moveTo>
                <a:cubicBezTo>
                  <a:pt x="-10365" y="1198835"/>
                  <a:pt x="3065634" y="-487334"/>
                  <a:pt x="6877742" y="136121"/>
                </a:cubicBezTo>
                <a:cubicBezTo>
                  <a:pt x="10689850" y="759576"/>
                  <a:pt x="13880150" y="721691"/>
                  <a:pt x="13880150" y="1802929"/>
                </a:cubicBezTo>
                <a:cubicBezTo>
                  <a:pt x="13880150" y="2884167"/>
                  <a:pt x="10772978" y="3760683"/>
                  <a:pt x="6940088" y="3760683"/>
                </a:cubicBezTo>
                <a:cubicBezTo>
                  <a:pt x="3107198" y="3760683"/>
                  <a:pt x="10417" y="2407023"/>
                  <a:pt x="26" y="1802929"/>
                </a:cubicBezTo>
                <a:close/>
              </a:path>
            </a:pathLst>
          </a:custGeom>
          <a:solidFill>
            <a:srgbClr val="CEE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remote, indoor, control, controller&#10;&#10;Description automatically generated">
            <a:extLst>
              <a:ext uri="{FF2B5EF4-FFF2-40B4-BE49-F238E27FC236}">
                <a16:creationId xmlns:a16="http://schemas.microsoft.com/office/drawing/2014/main" id="{E6CF6C9B-C403-4585-9EEA-9DC79EFE46F0}"/>
              </a:ext>
            </a:extLst>
          </p:cNvPr>
          <p:cNvPicPr>
            <a:picLocks noChangeAspect="1"/>
          </p:cNvPicPr>
          <p:nvPr/>
        </p:nvPicPr>
        <p:blipFill rotWithShape="1">
          <a:blip r:embed="rId2">
            <a:extLst>
              <a:ext uri="{28A0092B-C50C-407E-A947-70E740481C1C}">
                <a14:useLocalDpi xmlns:a14="http://schemas.microsoft.com/office/drawing/2010/main" val="0"/>
              </a:ext>
            </a:extLst>
          </a:blip>
          <a:srcRect t="66413" r="49755"/>
          <a:stretch/>
        </p:blipFill>
        <p:spPr>
          <a:xfrm>
            <a:off x="0" y="-82048"/>
            <a:ext cx="4182113" cy="2303362"/>
          </a:xfrm>
          <a:prstGeom prst="rect">
            <a:avLst/>
          </a:prstGeom>
        </p:spPr>
      </p:pic>
      <p:pic>
        <p:nvPicPr>
          <p:cNvPr id="13" name="Picture 12" descr="Icon&#10;&#10;Description automatically generated">
            <a:extLst>
              <a:ext uri="{FF2B5EF4-FFF2-40B4-BE49-F238E27FC236}">
                <a16:creationId xmlns:a16="http://schemas.microsoft.com/office/drawing/2014/main" id="{4530832F-4A74-43C3-B796-E2A886438F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9569" y="260546"/>
            <a:ext cx="3382431" cy="2805546"/>
          </a:xfrm>
          <a:prstGeom prst="rect">
            <a:avLst/>
          </a:prstGeom>
        </p:spPr>
      </p:pic>
      <p:pic>
        <p:nvPicPr>
          <p:cNvPr id="2" name="Picture 1">
            <a:extLst>
              <a:ext uri="{FF2B5EF4-FFF2-40B4-BE49-F238E27FC236}">
                <a16:creationId xmlns:a16="http://schemas.microsoft.com/office/drawing/2014/main" id="{2BE4A982-56DA-08A8-811E-6FA79FC5BE3D}"/>
              </a:ext>
            </a:extLst>
          </p:cNvPr>
          <p:cNvPicPr>
            <a:picLocks noChangeAspect="1"/>
          </p:cNvPicPr>
          <p:nvPr/>
        </p:nvPicPr>
        <p:blipFill>
          <a:blip r:embed="rId4"/>
          <a:stretch>
            <a:fillRect/>
          </a:stretch>
        </p:blipFill>
        <p:spPr>
          <a:xfrm>
            <a:off x="1928099" y="135315"/>
            <a:ext cx="8545581" cy="2915998"/>
          </a:xfrm>
          <a:prstGeom prst="rect">
            <a:avLst/>
          </a:prstGeom>
        </p:spPr>
      </p:pic>
      <p:pic>
        <p:nvPicPr>
          <p:cNvPr id="7" name="Picture 6" descr="A person pushing a shopping cart&#10;&#10;Description automatically generated">
            <a:extLst>
              <a:ext uri="{FF2B5EF4-FFF2-40B4-BE49-F238E27FC236}">
                <a16:creationId xmlns:a16="http://schemas.microsoft.com/office/drawing/2014/main" id="{5F061AD5-84AB-9405-1085-1005700E62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55" y="1166185"/>
            <a:ext cx="6096012" cy="6096012"/>
          </a:xfrm>
          <a:prstGeom prst="rect">
            <a:avLst/>
          </a:prstGeom>
        </p:spPr>
      </p:pic>
      <p:pic>
        <p:nvPicPr>
          <p:cNvPr id="10" name="Picture 9" descr="A group of dolls&#10;&#10;Description automatically generated with low confidence">
            <a:extLst>
              <a:ext uri="{FF2B5EF4-FFF2-40B4-BE49-F238E27FC236}">
                <a16:creationId xmlns:a16="http://schemas.microsoft.com/office/drawing/2014/main" id="{9E8927EE-AE0F-1FB2-8B43-23A5A09AE2AE}"/>
              </a:ext>
            </a:extLst>
          </p:cNvPr>
          <p:cNvPicPr>
            <a:picLocks noChangeAspect="1"/>
          </p:cNvPicPr>
          <p:nvPr/>
        </p:nvPicPr>
        <p:blipFill rotWithShape="1">
          <a:blip r:embed="rId6">
            <a:extLst>
              <a:ext uri="{28A0092B-C50C-407E-A947-70E740481C1C}">
                <a14:useLocalDpi xmlns:a14="http://schemas.microsoft.com/office/drawing/2010/main" val="0"/>
              </a:ext>
            </a:extLst>
          </a:blip>
          <a:srcRect t="33251" b="33475"/>
          <a:stretch/>
        </p:blipFill>
        <p:spPr>
          <a:xfrm>
            <a:off x="7570926" y="4080329"/>
            <a:ext cx="4139749" cy="1668558"/>
          </a:xfrm>
          <a:prstGeom prst="rect">
            <a:avLst/>
          </a:prstGeom>
        </p:spPr>
      </p:pic>
    </p:spTree>
    <p:extLst>
      <p:ext uri="{BB962C8B-B14F-4D97-AF65-F5344CB8AC3E}">
        <p14:creationId xmlns:p14="http://schemas.microsoft.com/office/powerpoint/2010/main" val="26591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2143125" y="1423861"/>
            <a:ext cx="7924800" cy="3416320"/>
          </a:xfrm>
          <a:prstGeom prst="rect">
            <a:avLst/>
          </a:prstGeom>
          <a:noFill/>
        </p:spPr>
        <p:txBody>
          <a:bodyPr wrap="square" rtlCol="0">
            <a:spAutoFit/>
          </a:bodyPr>
          <a:lstStyle/>
          <a:p>
            <a:pPr lvl="0" algn="just"/>
            <a:r>
              <a:rPr lang="en-US" sz="3600" b="1" dirty="0" err="1">
                <a:solidFill>
                  <a:prstClr val="black"/>
                </a:solidFill>
                <a:latin typeface="Calibri" panose="020F0502020204030204"/>
              </a:rPr>
              <a:t>Chúng</a:t>
            </a:r>
            <a:r>
              <a:rPr lang="en-US" sz="3600" b="1" dirty="0">
                <a:solidFill>
                  <a:prstClr val="black"/>
                </a:solidFill>
                <a:latin typeface="Calibri" panose="020F0502020204030204"/>
              </a:rPr>
              <a:t> ta </a:t>
            </a:r>
            <a:r>
              <a:rPr lang="en-US" sz="3600" b="1" dirty="0" err="1">
                <a:solidFill>
                  <a:prstClr val="black"/>
                </a:solidFill>
                <a:latin typeface="Calibri" panose="020F0502020204030204"/>
              </a:rPr>
              <a:t>không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nên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ăn</a:t>
            </a:r>
            <a:r>
              <a:rPr lang="en-US" sz="3600" b="1" dirty="0">
                <a:solidFill>
                  <a:prstClr val="black"/>
                </a:solidFill>
                <a:latin typeface="Calibri" panose="020F0502020204030204"/>
              </a:rPr>
              <a:t> </a:t>
            </a:r>
            <a:r>
              <a:rPr lang="vi-VN" sz="3600" b="1" dirty="0">
                <a:solidFill>
                  <a:prstClr val="black"/>
                </a:solidFill>
                <a:latin typeface="Calibri" panose="020F0502020204030204"/>
              </a:rPr>
              <a:t>gà chiên, khoai tây chiên, bánh ngọt, đồ uống có đường </a:t>
            </a:r>
            <a:r>
              <a:rPr lang="en-US" sz="3600" b="1" dirty="0" err="1">
                <a:solidFill>
                  <a:prstClr val="black"/>
                </a:solidFill>
                <a:latin typeface="Calibri" panose="020F0502020204030204"/>
              </a:rPr>
              <a:t>vì</a:t>
            </a:r>
            <a:r>
              <a:rPr lang="en-US" sz="3600" b="1" dirty="0">
                <a:solidFill>
                  <a:prstClr val="black"/>
                </a:solidFill>
                <a:latin typeface="Calibri" panose="020F0502020204030204"/>
              </a:rPr>
              <a:t> </a:t>
            </a:r>
            <a:r>
              <a:rPr lang="vi-VN" sz="3600" b="1" dirty="0">
                <a:solidFill>
                  <a:prstClr val="black"/>
                </a:solidFill>
                <a:latin typeface="Calibri" panose="020F0502020204030204"/>
              </a:rPr>
              <a:t>chúng </a:t>
            </a:r>
            <a:r>
              <a:rPr lang="vi-VN" sz="3600" b="1" dirty="0">
                <a:solidFill>
                  <a:srgbClr val="FF0000"/>
                </a:solidFill>
                <a:latin typeface="Calibri" panose="020F0502020204030204"/>
              </a:rPr>
              <a:t>có chứa nhiều năng lượng </a:t>
            </a:r>
            <a:r>
              <a:rPr lang="vi-VN" sz="3600" b="1" dirty="0">
                <a:latin typeface="Calibri" panose="020F0502020204030204"/>
              </a:rPr>
              <a:t>chủ yếu từ chất béo </a:t>
            </a:r>
            <a:r>
              <a:rPr lang="vi-VN" sz="3600" b="1" dirty="0">
                <a:solidFill>
                  <a:prstClr val="black"/>
                </a:solidFill>
                <a:latin typeface="Calibri" panose="020F0502020204030204"/>
              </a:rPr>
              <a:t>qua chiên, rán </a:t>
            </a:r>
            <a:r>
              <a:rPr lang="en-US" sz="3600" b="1" dirty="0" err="1">
                <a:solidFill>
                  <a:prstClr val="black"/>
                </a:solidFill>
                <a:latin typeface="Calibri" panose="020F0502020204030204"/>
              </a:rPr>
              <a:t>làm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cơ</a:t>
            </a:r>
            <a:r>
              <a:rPr lang="vi-VN" sz="3600" b="1" dirty="0">
                <a:solidFill>
                  <a:prstClr val="black"/>
                </a:solidFill>
                <a:latin typeface="Calibri" panose="020F0502020204030204"/>
              </a:rPr>
              <a:t> thể khó tiêu hóa, ăn thường xuyên có thể gây bệnh béo phì,....</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late of fried chicken&#10;&#10;Description automatically generated">
            <a:extLst>
              <a:ext uri="{FF2B5EF4-FFF2-40B4-BE49-F238E27FC236}">
                <a16:creationId xmlns:a16="http://schemas.microsoft.com/office/drawing/2014/main" id="{C4DDFF82-652D-219D-EB47-BC4A70B94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610" y="3990975"/>
            <a:ext cx="3766390" cy="2390775"/>
          </a:xfrm>
          <a:prstGeom prst="rect">
            <a:avLst/>
          </a:prstGeom>
        </p:spPr>
      </p:pic>
    </p:spTree>
    <p:extLst>
      <p:ext uri="{BB962C8B-B14F-4D97-AF65-F5344CB8AC3E}">
        <p14:creationId xmlns:p14="http://schemas.microsoft.com/office/powerpoint/2010/main" val="2679288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D226C7C1-BACE-40DA-AC44-07F861C17FAB}"/>
              </a:ext>
            </a:extLst>
          </p:cNvPr>
          <p:cNvGrpSpPr/>
          <p:nvPr/>
        </p:nvGrpSpPr>
        <p:grpSpPr>
          <a:xfrm rot="-111831">
            <a:off x="1347497" y="803184"/>
            <a:ext cx="9036270" cy="5480314"/>
            <a:chOff x="0" y="0"/>
            <a:chExt cx="24433925" cy="13339435"/>
          </a:xfrm>
        </p:grpSpPr>
        <p:grpSp>
          <p:nvGrpSpPr>
            <p:cNvPr id="7" name="Group 3">
              <a:extLst>
                <a:ext uri="{FF2B5EF4-FFF2-40B4-BE49-F238E27FC236}">
                  <a16:creationId xmlns:a16="http://schemas.microsoft.com/office/drawing/2014/main" id="{EF1F5C3B-0766-408F-BE3A-8A107BA3DD78}"/>
                </a:ext>
              </a:extLst>
            </p:cNvPr>
            <p:cNvGrpSpPr/>
            <p:nvPr/>
          </p:nvGrpSpPr>
          <p:grpSpPr>
            <a:xfrm>
              <a:off x="244209" y="191885"/>
              <a:ext cx="24189716" cy="13147550"/>
              <a:chOff x="0" y="0"/>
              <a:chExt cx="14104351" cy="7665971"/>
            </a:xfrm>
          </p:grpSpPr>
          <p:sp>
            <p:nvSpPr>
              <p:cNvPr id="11" name="Freeform 4">
                <a:extLst>
                  <a:ext uri="{FF2B5EF4-FFF2-40B4-BE49-F238E27FC236}">
                    <a16:creationId xmlns:a16="http://schemas.microsoft.com/office/drawing/2014/main" id="{9E33D2EB-E0A0-46A1-A423-FE99AAE39A11}"/>
                  </a:ext>
                </a:extLst>
              </p:cNvPr>
              <p:cNvSpPr/>
              <p:nvPr/>
            </p:nvSpPr>
            <p:spPr>
              <a:xfrm>
                <a:off x="31750" y="31750"/>
                <a:ext cx="14040851" cy="7602472"/>
              </a:xfrm>
              <a:custGeom>
                <a:avLst/>
                <a:gdLst/>
                <a:ahLst/>
                <a:cxnLst/>
                <a:rect l="l" t="t" r="r" b="b"/>
                <a:pathLst>
                  <a:path w="14040851" h="7602472">
                    <a:moveTo>
                      <a:pt x="13948141" y="7602471"/>
                    </a:moveTo>
                    <a:lnTo>
                      <a:pt x="92710" y="7602471"/>
                    </a:lnTo>
                    <a:cubicBezTo>
                      <a:pt x="41910" y="7602471"/>
                      <a:pt x="0" y="7560561"/>
                      <a:pt x="0" y="7509761"/>
                    </a:cubicBezTo>
                    <a:lnTo>
                      <a:pt x="0" y="92710"/>
                    </a:lnTo>
                    <a:cubicBezTo>
                      <a:pt x="0" y="41910"/>
                      <a:pt x="41910" y="0"/>
                      <a:pt x="92710" y="0"/>
                    </a:cubicBezTo>
                    <a:lnTo>
                      <a:pt x="13946871" y="0"/>
                    </a:lnTo>
                    <a:cubicBezTo>
                      <a:pt x="13997671" y="0"/>
                      <a:pt x="14039582" y="41910"/>
                      <a:pt x="14039582" y="92710"/>
                    </a:cubicBezTo>
                    <a:lnTo>
                      <a:pt x="14039582" y="7508491"/>
                    </a:lnTo>
                    <a:cubicBezTo>
                      <a:pt x="14040851" y="7560561"/>
                      <a:pt x="13998941" y="7602472"/>
                      <a:pt x="13948141" y="7602472"/>
                    </a:cubicBezTo>
                    <a:close/>
                  </a:path>
                </a:pathLst>
              </a:custGeom>
              <a:solidFill>
                <a:srgbClr val="000000"/>
              </a:solidFill>
            </p:spPr>
          </p:sp>
          <p:sp>
            <p:nvSpPr>
              <p:cNvPr id="12" name="Freeform 5">
                <a:extLst>
                  <a:ext uri="{FF2B5EF4-FFF2-40B4-BE49-F238E27FC236}">
                    <a16:creationId xmlns:a16="http://schemas.microsoft.com/office/drawing/2014/main" id="{26D7987F-203C-4663-8B84-23D1406DA6A6}"/>
                  </a:ext>
                </a:extLst>
              </p:cNvPr>
              <p:cNvSpPr/>
              <p:nvPr/>
            </p:nvSpPr>
            <p:spPr>
              <a:xfrm>
                <a:off x="0" y="0"/>
                <a:ext cx="14104351" cy="7665972"/>
              </a:xfrm>
              <a:custGeom>
                <a:avLst/>
                <a:gdLst/>
                <a:ahLst/>
                <a:cxnLst/>
                <a:rect l="l" t="t" r="r" b="b"/>
                <a:pathLst>
                  <a:path w="14104351" h="7665972">
                    <a:moveTo>
                      <a:pt x="13979891" y="59690"/>
                    </a:moveTo>
                    <a:cubicBezTo>
                      <a:pt x="14015451" y="59690"/>
                      <a:pt x="14044661" y="88900"/>
                      <a:pt x="14044661" y="124460"/>
                    </a:cubicBezTo>
                    <a:lnTo>
                      <a:pt x="14044661" y="7541511"/>
                    </a:lnTo>
                    <a:cubicBezTo>
                      <a:pt x="14044661" y="7577072"/>
                      <a:pt x="14015451" y="7606281"/>
                      <a:pt x="13979891" y="7606281"/>
                    </a:cubicBezTo>
                    <a:lnTo>
                      <a:pt x="124460" y="7606281"/>
                    </a:lnTo>
                    <a:cubicBezTo>
                      <a:pt x="88900" y="7606281"/>
                      <a:pt x="59690" y="7577072"/>
                      <a:pt x="59690" y="7541511"/>
                    </a:cubicBezTo>
                    <a:lnTo>
                      <a:pt x="59690" y="124460"/>
                    </a:lnTo>
                    <a:cubicBezTo>
                      <a:pt x="59690" y="88900"/>
                      <a:pt x="88900" y="59690"/>
                      <a:pt x="124460" y="59690"/>
                    </a:cubicBezTo>
                    <a:lnTo>
                      <a:pt x="13979891" y="59690"/>
                    </a:lnTo>
                    <a:moveTo>
                      <a:pt x="13979891" y="0"/>
                    </a:moveTo>
                    <a:lnTo>
                      <a:pt x="124460" y="0"/>
                    </a:lnTo>
                    <a:cubicBezTo>
                      <a:pt x="55880" y="0"/>
                      <a:pt x="0" y="55880"/>
                      <a:pt x="0" y="124460"/>
                    </a:cubicBezTo>
                    <a:lnTo>
                      <a:pt x="0" y="7541511"/>
                    </a:lnTo>
                    <a:cubicBezTo>
                      <a:pt x="0" y="7610091"/>
                      <a:pt x="55880" y="7665972"/>
                      <a:pt x="124460" y="7665972"/>
                    </a:cubicBezTo>
                    <a:lnTo>
                      <a:pt x="13979891" y="7665972"/>
                    </a:lnTo>
                    <a:cubicBezTo>
                      <a:pt x="14048471" y="7665972"/>
                      <a:pt x="14104351" y="7610091"/>
                      <a:pt x="14104351" y="7541511"/>
                    </a:cubicBezTo>
                    <a:lnTo>
                      <a:pt x="14104351" y="124460"/>
                    </a:lnTo>
                    <a:cubicBezTo>
                      <a:pt x="14104351" y="55880"/>
                      <a:pt x="14048471" y="0"/>
                      <a:pt x="13979891" y="0"/>
                    </a:cubicBezTo>
                    <a:close/>
                  </a:path>
                </a:pathLst>
              </a:custGeom>
              <a:solidFill>
                <a:srgbClr val="000000"/>
              </a:solidFill>
            </p:spPr>
          </p:sp>
        </p:grpSp>
        <p:grpSp>
          <p:nvGrpSpPr>
            <p:cNvPr id="8" name="Group 6">
              <a:extLst>
                <a:ext uri="{FF2B5EF4-FFF2-40B4-BE49-F238E27FC236}">
                  <a16:creationId xmlns:a16="http://schemas.microsoft.com/office/drawing/2014/main" id="{8FC0DB03-0048-4EF9-BA90-68F8EAD77F93}"/>
                </a:ext>
              </a:extLst>
            </p:cNvPr>
            <p:cNvGrpSpPr/>
            <p:nvPr/>
          </p:nvGrpSpPr>
          <p:grpSpPr>
            <a:xfrm>
              <a:off x="0" y="0"/>
              <a:ext cx="24099334" cy="13031963"/>
              <a:chOff x="0" y="0"/>
              <a:chExt cx="14051652" cy="7598576"/>
            </a:xfrm>
          </p:grpSpPr>
          <p:sp>
            <p:nvSpPr>
              <p:cNvPr id="9" name="Freeform 7">
                <a:extLst>
                  <a:ext uri="{FF2B5EF4-FFF2-40B4-BE49-F238E27FC236}">
                    <a16:creationId xmlns:a16="http://schemas.microsoft.com/office/drawing/2014/main" id="{70199AF6-32F5-4A34-BC49-08D63DED7B38}"/>
                  </a:ext>
                </a:extLst>
              </p:cNvPr>
              <p:cNvSpPr/>
              <p:nvPr/>
            </p:nvSpPr>
            <p:spPr>
              <a:xfrm>
                <a:off x="31750" y="31750"/>
                <a:ext cx="13988152" cy="7535076"/>
              </a:xfrm>
              <a:custGeom>
                <a:avLst/>
                <a:gdLst/>
                <a:ahLst/>
                <a:cxnLst/>
                <a:rect l="l" t="t" r="r" b="b"/>
                <a:pathLst>
                  <a:path w="13988152" h="7535076">
                    <a:moveTo>
                      <a:pt x="13895442" y="7535076"/>
                    </a:moveTo>
                    <a:lnTo>
                      <a:pt x="92710" y="7535076"/>
                    </a:lnTo>
                    <a:cubicBezTo>
                      <a:pt x="41910" y="7535076"/>
                      <a:pt x="0" y="7493165"/>
                      <a:pt x="0" y="7442365"/>
                    </a:cubicBezTo>
                    <a:lnTo>
                      <a:pt x="0" y="92710"/>
                    </a:lnTo>
                    <a:cubicBezTo>
                      <a:pt x="0" y="41910"/>
                      <a:pt x="41910" y="0"/>
                      <a:pt x="92710" y="0"/>
                    </a:cubicBezTo>
                    <a:lnTo>
                      <a:pt x="13894172" y="0"/>
                    </a:lnTo>
                    <a:cubicBezTo>
                      <a:pt x="13944972" y="0"/>
                      <a:pt x="13986883" y="41910"/>
                      <a:pt x="13986883" y="92710"/>
                    </a:cubicBezTo>
                    <a:lnTo>
                      <a:pt x="13986883" y="7441095"/>
                    </a:lnTo>
                    <a:cubicBezTo>
                      <a:pt x="13988152" y="7493166"/>
                      <a:pt x="13946242" y="7535076"/>
                      <a:pt x="13895442" y="7535076"/>
                    </a:cubicBezTo>
                    <a:close/>
                  </a:path>
                </a:pathLst>
              </a:custGeom>
              <a:solidFill>
                <a:srgbClr val="FFFFFF"/>
              </a:solidFill>
            </p:spPr>
          </p:sp>
          <p:sp>
            <p:nvSpPr>
              <p:cNvPr id="10" name="Freeform 8">
                <a:extLst>
                  <a:ext uri="{FF2B5EF4-FFF2-40B4-BE49-F238E27FC236}">
                    <a16:creationId xmlns:a16="http://schemas.microsoft.com/office/drawing/2014/main" id="{FE14215F-3D6F-4E3D-A6D9-E4F199519ED3}"/>
                  </a:ext>
                </a:extLst>
              </p:cNvPr>
              <p:cNvSpPr/>
              <p:nvPr/>
            </p:nvSpPr>
            <p:spPr>
              <a:xfrm>
                <a:off x="0" y="0"/>
                <a:ext cx="14051652" cy="7598576"/>
              </a:xfrm>
              <a:custGeom>
                <a:avLst/>
                <a:gdLst/>
                <a:ahLst/>
                <a:cxnLst/>
                <a:rect l="l" t="t" r="r" b="b"/>
                <a:pathLst>
                  <a:path w="14051652" h="7598576">
                    <a:moveTo>
                      <a:pt x="13927192" y="59690"/>
                    </a:moveTo>
                    <a:cubicBezTo>
                      <a:pt x="13962752" y="59690"/>
                      <a:pt x="13991961" y="88900"/>
                      <a:pt x="13991961" y="124460"/>
                    </a:cubicBezTo>
                    <a:lnTo>
                      <a:pt x="13991961" y="7474116"/>
                    </a:lnTo>
                    <a:cubicBezTo>
                      <a:pt x="13991961" y="7509676"/>
                      <a:pt x="13962752" y="7538886"/>
                      <a:pt x="13927192" y="7538886"/>
                    </a:cubicBezTo>
                    <a:lnTo>
                      <a:pt x="124460" y="7538886"/>
                    </a:lnTo>
                    <a:cubicBezTo>
                      <a:pt x="88900" y="7538886"/>
                      <a:pt x="59690" y="7509676"/>
                      <a:pt x="59690" y="7474116"/>
                    </a:cubicBezTo>
                    <a:lnTo>
                      <a:pt x="59690" y="124460"/>
                    </a:lnTo>
                    <a:cubicBezTo>
                      <a:pt x="59690" y="88900"/>
                      <a:pt x="88900" y="59690"/>
                      <a:pt x="124460" y="59690"/>
                    </a:cubicBezTo>
                    <a:lnTo>
                      <a:pt x="13927192" y="59690"/>
                    </a:lnTo>
                    <a:moveTo>
                      <a:pt x="13927192" y="0"/>
                    </a:moveTo>
                    <a:lnTo>
                      <a:pt x="124460" y="0"/>
                    </a:lnTo>
                    <a:cubicBezTo>
                      <a:pt x="55880" y="0"/>
                      <a:pt x="0" y="55880"/>
                      <a:pt x="0" y="124460"/>
                    </a:cubicBezTo>
                    <a:lnTo>
                      <a:pt x="0" y="7474116"/>
                    </a:lnTo>
                    <a:cubicBezTo>
                      <a:pt x="0" y="7542695"/>
                      <a:pt x="55880" y="7598576"/>
                      <a:pt x="124460" y="7598576"/>
                    </a:cubicBezTo>
                    <a:lnTo>
                      <a:pt x="13927192" y="7598576"/>
                    </a:lnTo>
                    <a:cubicBezTo>
                      <a:pt x="13995772" y="7598576"/>
                      <a:pt x="14051652" y="7542695"/>
                      <a:pt x="14051652" y="7474116"/>
                    </a:cubicBezTo>
                    <a:lnTo>
                      <a:pt x="14051652" y="124460"/>
                    </a:lnTo>
                    <a:cubicBezTo>
                      <a:pt x="14051652" y="55880"/>
                      <a:pt x="13995772" y="0"/>
                      <a:pt x="13927192" y="0"/>
                    </a:cubicBezTo>
                    <a:close/>
                  </a:path>
                </a:pathLst>
              </a:custGeom>
              <a:solidFill>
                <a:srgbClr val="000000"/>
              </a:solidFill>
            </p:spPr>
          </p:sp>
        </p:grpSp>
      </p:grpSp>
      <p:sp>
        <p:nvSpPr>
          <p:cNvPr id="2" name="TextBox 1">
            <a:extLst>
              <a:ext uri="{FF2B5EF4-FFF2-40B4-BE49-F238E27FC236}">
                <a16:creationId xmlns:a16="http://schemas.microsoft.com/office/drawing/2014/main" id="{C80C3E9A-5458-4077-9A9C-4CCF4BFBC5AC}"/>
              </a:ext>
            </a:extLst>
          </p:cNvPr>
          <p:cNvSpPr txBox="1"/>
          <p:nvPr/>
        </p:nvSpPr>
        <p:spPr>
          <a:xfrm>
            <a:off x="1733224" y="1950955"/>
            <a:ext cx="8389328" cy="2554545"/>
          </a:xfrm>
          <a:prstGeom prst="rect">
            <a:avLst/>
          </a:prstGeom>
          <a:noFill/>
        </p:spPr>
        <p:txBody>
          <a:bodyPr wrap="square" rtlCol="0">
            <a:spAutoFit/>
          </a:bodyPr>
          <a:lstStyle/>
          <a:p>
            <a:pPr lvl="0" algn="just"/>
            <a:r>
              <a:rPr lang="en-US" sz="4000" b="1" dirty="0" err="1">
                <a:solidFill>
                  <a:prstClr val="black"/>
                </a:solidFill>
                <a:latin typeface="Calibri" panose="020F0502020204030204"/>
              </a:rPr>
              <a:t>Nếu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chúng</a:t>
            </a:r>
            <a:r>
              <a:rPr lang="en-US" sz="4000" b="1" dirty="0">
                <a:solidFill>
                  <a:prstClr val="black"/>
                </a:solidFill>
                <a:latin typeface="Calibri" panose="020F0502020204030204"/>
              </a:rPr>
              <a:t> ta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rau</a:t>
            </a:r>
            <a:r>
              <a:rPr lang="en-US" sz="4000" b="1" dirty="0">
                <a:solidFill>
                  <a:prstClr val="black"/>
                </a:solidFill>
                <a:latin typeface="Calibri" panose="020F0502020204030204"/>
              </a:rPr>
              <a:t>: </a:t>
            </a:r>
            <a:r>
              <a:rPr lang="vi-VN" sz="4000" b="1" dirty="0">
                <a:solidFill>
                  <a:srgbClr val="FF0000"/>
                </a:solidFill>
                <a:latin typeface="Calibri" panose="020F0502020204030204"/>
              </a:rPr>
              <a:t>sẽ thiếu vi-ta-min, chất khoáng và chất xơ</a:t>
            </a:r>
            <a:r>
              <a:rPr lang="en-US" sz="4000" b="1" dirty="0">
                <a:solidFill>
                  <a:prstClr val="black"/>
                </a:solidFill>
                <a:latin typeface="Calibri" panose="020F0502020204030204"/>
              </a:rPr>
              <a:t>,</a:t>
            </a:r>
            <a:r>
              <a:rPr lang="vi-VN" sz="4000" b="1" dirty="0">
                <a:solidFill>
                  <a:prstClr val="black"/>
                </a:solidFill>
                <a:latin typeface="Calibri" panose="020F0502020204030204"/>
              </a:rPr>
              <a:t> cơ thể sẽ giảm khả năng chống chịu với bệnh tật, có thể bị táo bón,.......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5" name="Picture 2" descr="Happy woman teacher in government uniform smiling character cartoon art illustration">
            <a:extLst>
              <a:ext uri="{FF2B5EF4-FFF2-40B4-BE49-F238E27FC236}">
                <a16:creationId xmlns:a16="http://schemas.microsoft.com/office/drawing/2014/main" id="{60B72ECC-E9B7-4DB8-823B-3D119CCC2D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82" b="91617" l="9744" r="89776">
                        <a14:foregroundMark x1="48882" y1="91816" x2="48882" y2="91816"/>
                        <a14:foregroundMark x1="86102" y1="54491" x2="86102" y2="54491"/>
                        <a14:foregroundMark x1="86262" y1="68663" x2="86262" y2="68663"/>
                        <a14:foregroundMark x1="13099" y1="32735" x2="13099" y2="32735"/>
                        <a14:foregroundMark x1="15335" y1="53493" x2="15335" y2="53493"/>
                        <a14:foregroundMark x1="54153" y1="8982" x2="54153" y2="8982"/>
                      </a14:backgroundRemoval>
                    </a14:imgEffect>
                  </a14:imgLayer>
                </a14:imgProps>
              </a:ext>
              <a:ext uri="{28A0092B-C50C-407E-A947-70E740481C1C}">
                <a14:useLocalDpi xmlns:a14="http://schemas.microsoft.com/office/drawing/2010/main" val="0"/>
              </a:ext>
            </a:extLst>
          </a:blip>
          <a:srcRect/>
          <a:stretch>
            <a:fillRect/>
          </a:stretch>
        </p:blipFill>
        <p:spPr bwMode="auto">
          <a:xfrm>
            <a:off x="-409301" y="-170278"/>
            <a:ext cx="3133452" cy="25077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ại sao bác sĩ khuyên bạn nên ăn nhiều rau xanh?">
            <a:extLst>
              <a:ext uri="{FF2B5EF4-FFF2-40B4-BE49-F238E27FC236}">
                <a16:creationId xmlns:a16="http://schemas.microsoft.com/office/drawing/2014/main" id="{E90E3F5E-F447-F90A-850C-0E55CAD374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206" y="4333875"/>
            <a:ext cx="2399244" cy="157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678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314325" y="305208"/>
            <a:ext cx="11725275" cy="6390868"/>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27AF2C30-8051-EC3B-731B-23C902F7CFFA}"/>
              </a:ext>
            </a:extLst>
          </p:cNvPr>
          <p:cNvCxnSpPr>
            <a:cxnSpLocks/>
          </p:cNvCxnSpPr>
          <p:nvPr/>
        </p:nvCxnSpPr>
        <p:spPr>
          <a:xfrm flipH="1">
            <a:off x="2257425" y="1419225"/>
            <a:ext cx="3638550" cy="781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F72B2CC-9061-0DFD-0B7B-E9BC21EF8BD5}"/>
              </a:ext>
            </a:extLst>
          </p:cNvPr>
          <p:cNvSpPr/>
          <p:nvPr/>
        </p:nvSpPr>
        <p:spPr>
          <a:xfrm>
            <a:off x="562690" y="2219436"/>
            <a:ext cx="3047286" cy="34384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Bốn nhóm chất dinh dưỡng có trong thức ăn gồm: chất bột đường, chất đạm, chất béo, vi-ta-min và chất khoáng.</a:t>
            </a:r>
          </a:p>
        </p:txBody>
      </p:sp>
      <p:sp>
        <p:nvSpPr>
          <p:cNvPr id="8" name="Rectangle: Rounded Corners 7">
            <a:extLst>
              <a:ext uri="{FF2B5EF4-FFF2-40B4-BE49-F238E27FC236}">
                <a16:creationId xmlns:a16="http://schemas.microsoft.com/office/drawing/2014/main" id="{5681CBC8-F2BF-C98B-1B5A-2D3A3ECBADE2}"/>
              </a:ext>
            </a:extLst>
          </p:cNvPr>
          <p:cNvSpPr/>
          <p:nvPr/>
        </p:nvSpPr>
        <p:spPr>
          <a:xfrm>
            <a:off x="4019550" y="2267056"/>
            <a:ext cx="3429001" cy="3628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3000" b="1" dirty="0">
                <a:solidFill>
                  <a:prstClr val="black"/>
                </a:solidFill>
                <a:latin typeface="Cambria" panose="02040503050406030204" pitchFamily="18" charset="0"/>
                <a:ea typeface="Cambria" panose="02040503050406030204" pitchFamily="18" charset="0"/>
              </a:rPr>
              <a:t>Mỗi loại thức ăn khác nhau cung cấp cho cơ thể các chất dinh dưỡng và năng lượng ở mức độ khác nhau.</a:t>
            </a:r>
          </a:p>
        </p:txBody>
      </p:sp>
      <p:cxnSp>
        <p:nvCxnSpPr>
          <p:cNvPr id="9" name="Straight Connector 8">
            <a:extLst>
              <a:ext uri="{FF2B5EF4-FFF2-40B4-BE49-F238E27FC236}">
                <a16:creationId xmlns:a16="http://schemas.microsoft.com/office/drawing/2014/main" id="{822EBA07-315F-F506-4A0F-7F015596AB0B}"/>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EDC3B7-3F8C-773A-6B1A-88CD291B2746}"/>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680700-5CAB-833E-CE2B-2AAA5D06C2B1}"/>
              </a:ext>
            </a:extLst>
          </p:cNvPr>
          <p:cNvSpPr/>
          <p:nvPr/>
        </p:nvSpPr>
        <p:spPr>
          <a:xfrm>
            <a:off x="7743824" y="2143231"/>
            <a:ext cx="4124325" cy="382894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r>
              <a:rPr lang="vi-VN" sz="2400" b="1" dirty="0">
                <a:solidFill>
                  <a:prstClr val="black"/>
                </a:solidFill>
                <a:latin typeface="Cambria" panose="02040503050406030204" pitchFamily="18" charset="0"/>
                <a:ea typeface="Cambria" panose="02040503050406030204" pitchFamily="18" charset="0"/>
              </a:rPr>
              <a:t>Các chất dinh dưỡng có trong thức ăn giữ vai trò quan trọng đối với mọi hoạt động của cơ thể: cung cấp năng lượng cho các hoạt động sống, giúp cơ thể phát triển và lớn lên, giữ cho cơ thể khoẻ mạnh, chống lại bệnh tật.</a:t>
            </a:r>
          </a:p>
        </p:txBody>
      </p:sp>
      <p:sp>
        <p:nvSpPr>
          <p:cNvPr id="17" name="Rectangle: Rounded Corners 16">
            <a:extLst>
              <a:ext uri="{FF2B5EF4-FFF2-40B4-BE49-F238E27FC236}">
                <a16:creationId xmlns:a16="http://schemas.microsoft.com/office/drawing/2014/main" id="{342C320E-EFBE-04A2-109D-D4D751CB9E11}"/>
              </a:ext>
            </a:extLst>
          </p:cNvPr>
          <p:cNvSpPr/>
          <p:nvPr/>
        </p:nvSpPr>
        <p:spPr>
          <a:xfrm>
            <a:off x="4381729" y="305148"/>
            <a:ext cx="3333315" cy="1133329"/>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01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85B3A57-B50C-7F5E-0CCD-96FC1B8EB272}"/>
              </a:ext>
            </a:extLst>
          </p:cNvPr>
          <p:cNvPicPr>
            <a:picLocks noChangeAspect="1"/>
          </p:cNvPicPr>
          <p:nvPr/>
        </p:nvPicPr>
        <p:blipFill>
          <a:blip r:embed="rId4"/>
          <a:stretch>
            <a:fillRect/>
          </a:stretch>
        </p:blipFill>
        <p:spPr>
          <a:xfrm>
            <a:off x="1081817" y="45170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382C210-4439-4D0A-BC00-4710EAEE52B1}"/>
              </a:ext>
            </a:extLst>
          </p:cNvPr>
          <p:cNvSpPr/>
          <p:nvPr/>
        </p:nvSpPr>
        <p:spPr>
          <a:xfrm>
            <a:off x="800100" y="1013721"/>
            <a:ext cx="10667829" cy="5264150"/>
          </a:xfrm>
          <a:custGeom>
            <a:avLst/>
            <a:gdLst>
              <a:gd name="connsiteX0" fmla="*/ 0 w 10667829"/>
              <a:gd name="connsiteY0" fmla="*/ 877376 h 5264150"/>
              <a:gd name="connsiteX1" fmla="*/ 877376 w 10667829"/>
              <a:gd name="connsiteY1" fmla="*/ 0 h 5264150"/>
              <a:gd name="connsiteX2" fmla="*/ 9790453 w 10667829"/>
              <a:gd name="connsiteY2" fmla="*/ 0 h 5264150"/>
              <a:gd name="connsiteX3" fmla="*/ 10667829 w 10667829"/>
              <a:gd name="connsiteY3" fmla="*/ 877376 h 5264150"/>
              <a:gd name="connsiteX4" fmla="*/ 10667829 w 10667829"/>
              <a:gd name="connsiteY4" fmla="*/ 4386774 h 5264150"/>
              <a:gd name="connsiteX5" fmla="*/ 9790453 w 10667829"/>
              <a:gd name="connsiteY5" fmla="*/ 5264150 h 5264150"/>
              <a:gd name="connsiteX6" fmla="*/ 877376 w 10667829"/>
              <a:gd name="connsiteY6" fmla="*/ 5264150 h 5264150"/>
              <a:gd name="connsiteX7" fmla="*/ 0 w 10667829"/>
              <a:gd name="connsiteY7" fmla="*/ 4386774 h 5264150"/>
              <a:gd name="connsiteX8" fmla="*/ 0 w 10667829"/>
              <a:gd name="connsiteY8" fmla="*/ 877376 h 526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7829" h="5264150" fill="none" extrusionOk="0">
                <a:moveTo>
                  <a:pt x="0" y="877376"/>
                </a:moveTo>
                <a:cubicBezTo>
                  <a:pt x="2848" y="469898"/>
                  <a:pt x="407843" y="25221"/>
                  <a:pt x="877376" y="0"/>
                </a:cubicBezTo>
                <a:cubicBezTo>
                  <a:pt x="4043877" y="72427"/>
                  <a:pt x="7501257" y="61419"/>
                  <a:pt x="9790453" y="0"/>
                </a:cubicBezTo>
                <a:cubicBezTo>
                  <a:pt x="10262611" y="-85381"/>
                  <a:pt x="10657541" y="389703"/>
                  <a:pt x="10667829" y="877376"/>
                </a:cubicBezTo>
                <a:cubicBezTo>
                  <a:pt x="10768705" y="2500900"/>
                  <a:pt x="10560516" y="3873724"/>
                  <a:pt x="10667829" y="4386774"/>
                </a:cubicBezTo>
                <a:cubicBezTo>
                  <a:pt x="10685834" y="4779954"/>
                  <a:pt x="10252504" y="5238916"/>
                  <a:pt x="9790453" y="5264150"/>
                </a:cubicBezTo>
                <a:cubicBezTo>
                  <a:pt x="6078030" y="5293977"/>
                  <a:pt x="3645285" y="5184844"/>
                  <a:pt x="877376" y="5264150"/>
                </a:cubicBezTo>
                <a:cubicBezTo>
                  <a:pt x="427407" y="5260240"/>
                  <a:pt x="-19560" y="4875203"/>
                  <a:pt x="0" y="4386774"/>
                </a:cubicBezTo>
                <a:cubicBezTo>
                  <a:pt x="50037" y="2976140"/>
                  <a:pt x="770" y="1509073"/>
                  <a:pt x="0" y="877376"/>
                </a:cubicBezTo>
                <a:close/>
              </a:path>
              <a:path w="10667829" h="5264150" stroke="0" extrusionOk="0">
                <a:moveTo>
                  <a:pt x="0" y="877376"/>
                </a:moveTo>
                <a:cubicBezTo>
                  <a:pt x="43154" y="404578"/>
                  <a:pt x="413765" y="43649"/>
                  <a:pt x="877376" y="0"/>
                </a:cubicBezTo>
                <a:cubicBezTo>
                  <a:pt x="1848081" y="123000"/>
                  <a:pt x="6315310" y="-96860"/>
                  <a:pt x="9790453" y="0"/>
                </a:cubicBezTo>
                <a:cubicBezTo>
                  <a:pt x="10213426" y="-46939"/>
                  <a:pt x="10697408" y="333183"/>
                  <a:pt x="10667829" y="877376"/>
                </a:cubicBezTo>
                <a:cubicBezTo>
                  <a:pt x="10671002" y="2033588"/>
                  <a:pt x="10762096" y="3793721"/>
                  <a:pt x="10667829" y="4386774"/>
                </a:cubicBezTo>
                <a:cubicBezTo>
                  <a:pt x="10617599" y="4889532"/>
                  <a:pt x="10229790" y="5256749"/>
                  <a:pt x="9790453" y="5264150"/>
                </a:cubicBezTo>
                <a:cubicBezTo>
                  <a:pt x="6560177" y="5103443"/>
                  <a:pt x="3756800" y="5303817"/>
                  <a:pt x="877376" y="5264150"/>
                </a:cubicBezTo>
                <a:cubicBezTo>
                  <a:pt x="322640" y="5249977"/>
                  <a:pt x="-67019" y="4840973"/>
                  <a:pt x="0" y="4386774"/>
                </a:cubicBezTo>
                <a:cubicBezTo>
                  <a:pt x="32216" y="3962975"/>
                  <a:pt x="57206" y="2368801"/>
                  <a:pt x="0" y="877376"/>
                </a:cubicBezTo>
                <a:close/>
              </a:path>
            </a:pathLst>
          </a:custGeom>
          <a:solidFill>
            <a:srgbClr val="FFFFFF">
              <a:alpha val="89804"/>
            </a:srgbClr>
          </a:solidFill>
          <a:ln w="38100">
            <a:solidFill>
              <a:srgbClr val="00B0F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descr="A picture containing text&#10;&#10;Description automatically generated">
            <a:extLst>
              <a:ext uri="{FF2B5EF4-FFF2-40B4-BE49-F238E27FC236}">
                <a16:creationId xmlns:a16="http://schemas.microsoft.com/office/drawing/2014/main" id="{359B36DA-9B0E-40B8-911D-200D85EC58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94746" y="-641253"/>
            <a:ext cx="8648700" cy="2020553"/>
          </a:xfrm>
          <a:prstGeom prst="rect">
            <a:avLst/>
          </a:prstGeom>
        </p:spPr>
      </p:pic>
      <p:pic>
        <p:nvPicPr>
          <p:cNvPr id="58" name="Picture 57" descr="A picture containing plant, flower&#10;&#10;Description automatically generated">
            <a:extLst>
              <a:ext uri="{FF2B5EF4-FFF2-40B4-BE49-F238E27FC236}">
                <a16:creationId xmlns:a16="http://schemas.microsoft.com/office/drawing/2014/main" id="{60F5F948-58C1-460A-B2EA-6423D32AA14E}"/>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flipH="1">
            <a:off x="6859985" y="2557911"/>
            <a:ext cx="7569785" cy="4273305"/>
          </a:xfrm>
          <a:prstGeom prst="rect">
            <a:avLst/>
          </a:prstGeom>
        </p:spPr>
      </p:pic>
      <p:pic>
        <p:nvPicPr>
          <p:cNvPr id="71" name="Picture 70" descr="A group of dolls&#10;&#10;Description automatically generated with low confidence">
            <a:extLst>
              <a:ext uri="{FF2B5EF4-FFF2-40B4-BE49-F238E27FC236}">
                <a16:creationId xmlns:a16="http://schemas.microsoft.com/office/drawing/2014/main" id="{CC9CEFDF-8D0F-4F3E-926A-D1B0FB327D8A}"/>
              </a:ext>
            </a:extLst>
          </p:cNvPr>
          <p:cNvPicPr>
            <a:picLocks noChangeAspect="1"/>
          </p:cNvPicPr>
          <p:nvPr/>
        </p:nvPicPr>
        <p:blipFill rotWithShape="1">
          <a:blip r:embed="rId4">
            <a:extLst>
              <a:ext uri="{28A0092B-C50C-407E-A947-70E740481C1C}">
                <a14:useLocalDpi xmlns:a14="http://schemas.microsoft.com/office/drawing/2010/main" val="0"/>
              </a:ext>
            </a:extLst>
          </a:blip>
          <a:srcRect t="33251" b="33475"/>
          <a:stretch/>
        </p:blipFill>
        <p:spPr>
          <a:xfrm>
            <a:off x="7849222" y="4935095"/>
            <a:ext cx="4139749" cy="1668558"/>
          </a:xfrm>
          <a:prstGeom prst="rect">
            <a:avLst/>
          </a:prstGeom>
        </p:spPr>
      </p:pic>
      <p:pic>
        <p:nvPicPr>
          <p:cNvPr id="8" name="Picture 7" descr="A picture containing plant, flower&#10;&#10;Description automatically generated">
            <a:extLst>
              <a:ext uri="{FF2B5EF4-FFF2-40B4-BE49-F238E27FC236}">
                <a16:creationId xmlns:a16="http://schemas.microsoft.com/office/drawing/2014/main" id="{00174488-4E43-495D-8AE6-693B50566ADB}"/>
              </a:ext>
            </a:extLst>
          </p:cNvPr>
          <p:cNvPicPr>
            <a:picLocks noChangeAspect="1"/>
          </p:cNvPicPr>
          <p:nvPr/>
        </p:nvPicPr>
        <p:blipFill rotWithShape="1">
          <a:blip r:embed="rId3">
            <a:extLst>
              <a:ext uri="{28A0092B-C50C-407E-A947-70E740481C1C}">
                <a14:useLocalDpi xmlns:a14="http://schemas.microsoft.com/office/drawing/2010/main" val="0"/>
              </a:ext>
            </a:extLst>
          </a:blip>
          <a:srcRect l="8586"/>
          <a:stretch/>
        </p:blipFill>
        <p:spPr>
          <a:xfrm>
            <a:off x="0" y="2584695"/>
            <a:ext cx="7569785" cy="4273305"/>
          </a:xfrm>
          <a:prstGeom prst="rect">
            <a:avLst/>
          </a:prstGeom>
        </p:spPr>
      </p:pic>
      <p:pic>
        <p:nvPicPr>
          <p:cNvPr id="72" name="Picture 71" descr="A group of dolls&#10;&#10;Description automatically generated with low confidence">
            <a:extLst>
              <a:ext uri="{FF2B5EF4-FFF2-40B4-BE49-F238E27FC236}">
                <a16:creationId xmlns:a16="http://schemas.microsoft.com/office/drawing/2014/main" id="{FCE7C591-7E97-4B21-B5CA-37FE54FB3980}"/>
              </a:ext>
            </a:extLst>
          </p:cNvPr>
          <p:cNvPicPr>
            <a:picLocks noChangeAspect="1"/>
          </p:cNvPicPr>
          <p:nvPr/>
        </p:nvPicPr>
        <p:blipFill rotWithShape="1">
          <a:blip r:embed="rId4">
            <a:extLst>
              <a:ext uri="{28A0092B-C50C-407E-A947-70E740481C1C}">
                <a14:useLocalDpi xmlns:a14="http://schemas.microsoft.com/office/drawing/2010/main" val="0"/>
              </a:ext>
            </a:extLst>
          </a:blip>
          <a:srcRect t="66726"/>
          <a:stretch/>
        </p:blipFill>
        <p:spPr>
          <a:xfrm>
            <a:off x="203029" y="5046120"/>
            <a:ext cx="4034385" cy="162609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389D70B-B882-4D85-B219-9EEA99F3F9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82341" y="-430148"/>
            <a:ext cx="8648700" cy="2020553"/>
          </a:xfrm>
          <a:prstGeom prst="rect">
            <a:avLst/>
          </a:prstGeom>
        </p:spPr>
      </p:pic>
      <p:sp>
        <p:nvSpPr>
          <p:cNvPr id="69" name="Hộp Văn bản 4">
            <a:extLst>
              <a:ext uri="{FF2B5EF4-FFF2-40B4-BE49-F238E27FC236}">
                <a16:creationId xmlns:a16="http://schemas.microsoft.com/office/drawing/2014/main" id="{9C0DFB01-D75A-4FA5-9CC5-A604279B3C55}"/>
              </a:ext>
            </a:extLst>
          </p:cNvPr>
          <p:cNvSpPr txBox="1"/>
          <p:nvPr/>
        </p:nvSpPr>
        <p:spPr>
          <a:xfrm>
            <a:off x="1351722" y="2179680"/>
            <a:ext cx="966083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 thời gian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 phút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đội cử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lần lượt thành viên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lên bảng để gắn tên những loại thức ăn cho một bữa ăn (đảm bảo cân đối, có đầy đủ các nhóm thức ăn và nhóm chất dinh dưỡng)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Đội nào </a:t>
            </a: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gắn đúng và nhanh nhất</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sẽ là đội chiến thắng.</a:t>
            </a:r>
          </a:p>
        </p:txBody>
      </p:sp>
      <p:pic>
        <p:nvPicPr>
          <p:cNvPr id="2" name="Picture 1">
            <a:extLst>
              <a:ext uri="{FF2B5EF4-FFF2-40B4-BE49-F238E27FC236}">
                <a16:creationId xmlns:a16="http://schemas.microsoft.com/office/drawing/2014/main" id="{63534ED2-3A20-0E9F-408C-0EFD7C05F1D0}"/>
              </a:ext>
            </a:extLst>
          </p:cNvPr>
          <p:cNvPicPr>
            <a:picLocks noChangeAspect="1"/>
          </p:cNvPicPr>
          <p:nvPr/>
        </p:nvPicPr>
        <p:blipFill>
          <a:blip r:embed="rId5"/>
          <a:stretch>
            <a:fillRect/>
          </a:stretch>
        </p:blipFill>
        <p:spPr>
          <a:xfrm>
            <a:off x="4394234" y="1005252"/>
            <a:ext cx="4298053" cy="1329043"/>
          </a:xfrm>
          <a:prstGeom prst="rect">
            <a:avLst/>
          </a:prstGeom>
        </p:spPr>
      </p:pic>
    </p:spTree>
    <p:extLst>
      <p:ext uri="{BB962C8B-B14F-4D97-AF65-F5344CB8AC3E}">
        <p14:creationId xmlns:p14="http://schemas.microsoft.com/office/powerpoint/2010/main" val="3163592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 cách ăn cơm tốt cho sức khỏe giúp phòng nhiều bệnh tật">
            <a:extLst>
              <a:ext uri="{FF2B5EF4-FFF2-40B4-BE49-F238E27FC236}">
                <a16:creationId xmlns:a16="http://schemas.microsoft.com/office/drawing/2014/main" id="{3FCE2EAB-FD79-E72B-4B5D-1FF3F64D6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23825"/>
            <a:ext cx="329194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làm rau cải chíp xào nấm hương ngon ngất ngây - Rong Nho Mộc Thuỷ">
            <a:extLst>
              <a:ext uri="{FF2B5EF4-FFF2-40B4-BE49-F238E27FC236}">
                <a16:creationId xmlns:a16="http://schemas.microsoft.com/office/drawing/2014/main" id="{57142270-0238-98AE-AD97-C8FEC81E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549" y="100012"/>
            <a:ext cx="3038476" cy="19764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ch luộc gà ngon da căng bóng vàng ươm từ Gà ngon LaChanh">
            <a:extLst>
              <a:ext uri="{FF2B5EF4-FFF2-40B4-BE49-F238E27FC236}">
                <a16:creationId xmlns:a16="http://schemas.microsoft.com/office/drawing/2014/main" id="{0E7B5226-542B-87A5-28BE-C3859273B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524" y="160533"/>
            <a:ext cx="2805241" cy="1868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ịt bò xào gì ngon? 30 món thịt bò xào ngon hấp dẫn tại nhà">
            <a:extLst>
              <a:ext uri="{FF2B5EF4-FFF2-40B4-BE49-F238E27FC236}">
                <a16:creationId xmlns:a16="http://schemas.microsoft.com/office/drawing/2014/main" id="{5AD7366D-2A2E-F8E7-1548-AE3F9875D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99133"/>
            <a:ext cx="32766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làm bánh mì tươi tại nhà vừa ngon lại hấp dẫn chẳng cần ra hàng">
            <a:extLst>
              <a:ext uri="{FF2B5EF4-FFF2-40B4-BE49-F238E27FC236}">
                <a16:creationId xmlns:a16="http://schemas.microsoft.com/office/drawing/2014/main" id="{2485FE4B-A06B-5C12-63BE-57BB0F25E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2593182"/>
            <a:ext cx="2895600" cy="20550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ách luộc tôm ngọt, ngon không phải ai cũng biết">
            <a:extLst>
              <a:ext uri="{FF2B5EF4-FFF2-40B4-BE49-F238E27FC236}">
                <a16:creationId xmlns:a16="http://schemas.microsoft.com/office/drawing/2014/main" id="{973E0FAF-521B-AED5-3EE1-D5E7B4302D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08" y="5010150"/>
            <a:ext cx="294800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p 9 Thương hiệu dầu thực vật chất lượng nhất hiện nay - toplist.vn">
            <a:extLst>
              <a:ext uri="{FF2B5EF4-FFF2-40B4-BE49-F238E27FC236}">
                <a16:creationId xmlns:a16="http://schemas.microsoft.com/office/drawing/2014/main" id="{CAFD757C-76E1-E356-7D61-5AC38770F26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991724" y="161924"/>
            <a:ext cx="18954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rứng luộc chín để trong tủ lạnh được bao lâu?">
            <a:extLst>
              <a:ext uri="{FF2B5EF4-FFF2-40B4-BE49-F238E27FC236}">
                <a16:creationId xmlns:a16="http://schemas.microsoft.com/office/drawing/2014/main" id="{B93AC77F-BBCF-89DB-EAD3-21673ACF136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562350" y="4842831"/>
            <a:ext cx="2589213" cy="189134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nấu CANH BÍ XANH THỊT BẰM xanh mướt thơm ngon | Nho Huân Foods -  YouTube">
            <a:extLst>
              <a:ext uri="{FF2B5EF4-FFF2-40B4-BE49-F238E27FC236}">
                <a16:creationId xmlns:a16="http://schemas.microsoft.com/office/drawing/2014/main" id="{5D56B527-C1F6-8DED-B518-6D91A5D22C6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438899" y="5075039"/>
            <a:ext cx="2881842" cy="16210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ách giữ trái cây không bị thâm đen sau khi gọt vỏ - Sáng tạo - Việt Giải  Trí">
            <a:extLst>
              <a:ext uri="{FF2B5EF4-FFF2-40B4-BE49-F238E27FC236}">
                <a16:creationId xmlns:a16="http://schemas.microsoft.com/office/drawing/2014/main" id="{F8AE9DE0-2692-0D40-5306-E3790A2490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8377" y="4991100"/>
            <a:ext cx="2456448" cy="163353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àm lạc rang muối đừng cho dầu vào trước, nhớ mẹo này lạc giòn tan">
            <a:extLst>
              <a:ext uri="{FF2B5EF4-FFF2-40B4-BE49-F238E27FC236}">
                <a16:creationId xmlns:a16="http://schemas.microsoft.com/office/drawing/2014/main" id="{D9E9FEF6-D084-A0E9-75BF-421C016072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39325" y="2590800"/>
            <a:ext cx="2352675" cy="20478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ách luộc thịt ngon rất đơn giản, thịt lợn sẽ mềm ngọt, không bị khô">
            <a:extLst>
              <a:ext uri="{FF2B5EF4-FFF2-40B4-BE49-F238E27FC236}">
                <a16:creationId xmlns:a16="http://schemas.microsoft.com/office/drawing/2014/main" id="{78D62AD7-BC43-1CD5-A504-09EB202F57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207" y="2499692"/>
            <a:ext cx="2961863" cy="210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D7DAD-9343-CA1A-4B16-51CCDE3518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tretch>
            <a:fillRect/>
          </a:stretch>
        </p:blipFill>
        <p:spPr>
          <a:xfrm>
            <a:off x="1278" y="0"/>
            <a:ext cx="12190721" cy="6858720"/>
          </a:xfrm>
          <a:prstGeom prst="rect">
            <a:avLst/>
          </a:prstGeom>
        </p:spPr>
      </p:pic>
      <p:pic>
        <p:nvPicPr>
          <p:cNvPr id="8" name="Picture 4" descr="Cartoon bear on clock template Royalty Free Vector Image">
            <a:extLst>
              <a:ext uri="{FF2B5EF4-FFF2-40B4-BE49-F238E27FC236}">
                <a16:creationId xmlns:a16="http://schemas.microsoft.com/office/drawing/2014/main" id="{FFF027C9-18B8-428A-96A3-B27843189A6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4506536" y="3282488"/>
            <a:ext cx="3178928" cy="2942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CF24E0-D23C-4EC3-ABE5-E978A563B59B}"/>
              </a:ext>
            </a:extLst>
          </p:cNvPr>
          <p:cNvGrpSpPr/>
          <p:nvPr/>
        </p:nvGrpSpPr>
        <p:grpSpPr>
          <a:xfrm>
            <a:off x="5213542" y="4492283"/>
            <a:ext cx="1587258" cy="1587257"/>
            <a:chOff x="2152324" y="3622111"/>
            <a:chExt cx="1076651" cy="1076651"/>
          </a:xfrm>
        </p:grpSpPr>
        <p:sp>
          <p:nvSpPr>
            <p:cNvPr id="10" name="Oval 9">
              <a:extLst>
                <a:ext uri="{FF2B5EF4-FFF2-40B4-BE49-F238E27FC236}">
                  <a16:creationId xmlns:a16="http://schemas.microsoft.com/office/drawing/2014/main" id="{0982D320-7B4B-47D4-B35F-E2BD1B246EBE}"/>
                </a:ext>
              </a:extLst>
            </p:cNvPr>
            <p:cNvSpPr/>
            <p:nvPr/>
          </p:nvSpPr>
          <p:spPr>
            <a:xfrm>
              <a:off x="2152324" y="3622111"/>
              <a:ext cx="1076651" cy="10766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6ECEE72-4BA0-44E7-84AE-43387253002C}"/>
                </a:ext>
              </a:extLst>
            </p:cNvPr>
            <p:cNvPicPr>
              <a:picLocks noChangeAspect="1"/>
            </p:cNvPicPr>
            <p:nvPr/>
          </p:nvPicPr>
          <p:blipFill>
            <a:blip r:embed="rId7"/>
            <a:stretch>
              <a:fillRect/>
            </a:stretch>
          </p:blipFill>
          <p:spPr>
            <a:xfrm>
              <a:off x="2655878" y="3783806"/>
              <a:ext cx="90578" cy="426518"/>
            </a:xfrm>
            <a:prstGeom prst="rect">
              <a:avLst/>
            </a:prstGeom>
          </p:spPr>
        </p:pic>
      </p:grpSp>
      <p:sp>
        <p:nvSpPr>
          <p:cNvPr id="12" name="TextBox 11">
            <a:extLst>
              <a:ext uri="{FF2B5EF4-FFF2-40B4-BE49-F238E27FC236}">
                <a16:creationId xmlns:a16="http://schemas.microsoft.com/office/drawing/2014/main" id="{525D8E14-2D3A-411C-9671-F258A8FF51CA}"/>
              </a:ext>
            </a:extLst>
          </p:cNvPr>
          <p:cNvSpPr txBox="1"/>
          <p:nvPr/>
        </p:nvSpPr>
        <p:spPr>
          <a:xfrm>
            <a:off x="5730045" y="4377994"/>
            <a:ext cx="5852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2p</a:t>
            </a:r>
          </a:p>
        </p:txBody>
      </p:sp>
      <p:pic>
        <p:nvPicPr>
          <p:cNvPr id="13" name="Picture 2" descr="Start button - Free multimedia icons">
            <a:extLst>
              <a:ext uri="{FF2B5EF4-FFF2-40B4-BE49-F238E27FC236}">
                <a16:creationId xmlns:a16="http://schemas.microsoft.com/office/drawing/2014/main" id="{31CAB5BF-2A25-4B5B-9445-80F415C5F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7212" y="4917510"/>
            <a:ext cx="1770927" cy="177092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BDD2215-FB51-4662-8AB9-79988A74022E}"/>
              </a:ext>
            </a:extLst>
          </p:cNvPr>
          <p:cNvGrpSpPr/>
          <p:nvPr/>
        </p:nvGrpSpPr>
        <p:grpSpPr>
          <a:xfrm rot="20763664">
            <a:off x="4654184" y="4454731"/>
            <a:ext cx="2870521" cy="2401747"/>
            <a:chOff x="5926238" y="2072642"/>
            <a:chExt cx="2870521" cy="2870521"/>
          </a:xfrm>
        </p:grpSpPr>
        <p:sp>
          <p:nvSpPr>
            <p:cNvPr id="15" name="Explosion: 14 Points 14">
              <a:extLst>
                <a:ext uri="{FF2B5EF4-FFF2-40B4-BE49-F238E27FC236}">
                  <a16:creationId xmlns:a16="http://schemas.microsoft.com/office/drawing/2014/main" id="{E3AB0FF6-02CC-4A42-9024-8A640760F3D5}"/>
                </a:ext>
              </a:extLst>
            </p:cNvPr>
            <p:cNvSpPr/>
            <p:nvPr/>
          </p:nvSpPr>
          <p:spPr>
            <a:xfrm rot="2464871">
              <a:off x="5926238" y="2072642"/>
              <a:ext cx="2870521" cy="2870521"/>
            </a:xfrm>
            <a:prstGeom prst="irregularSeal2">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5413A4C-44C8-475B-B5F9-0CE7A46BB850}"/>
                </a:ext>
              </a:extLst>
            </p:cNvPr>
            <p:cNvSpPr txBox="1"/>
            <p:nvPr/>
          </p:nvSpPr>
          <p:spPr>
            <a:xfrm rot="836336">
              <a:off x="6261745" y="3146896"/>
              <a:ext cx="1973617" cy="698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22225">
                    <a:solidFill>
                      <a:srgbClr val="ED7D31"/>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pic>
        <p:nvPicPr>
          <p:cNvPr id="2" name="Picture 1">
            <a:extLst>
              <a:ext uri="{FF2B5EF4-FFF2-40B4-BE49-F238E27FC236}">
                <a16:creationId xmlns:a16="http://schemas.microsoft.com/office/drawing/2014/main" id="{3B4FEF0A-1BC6-1ADB-E6BC-C88ACBD38CCA}"/>
              </a:ext>
            </a:extLst>
          </p:cNvPr>
          <p:cNvPicPr>
            <a:picLocks noChangeAspect="1"/>
          </p:cNvPicPr>
          <p:nvPr/>
        </p:nvPicPr>
        <p:blipFill>
          <a:blip r:embed="rId9"/>
          <a:stretch>
            <a:fillRect/>
          </a:stretch>
        </p:blipFill>
        <p:spPr>
          <a:xfrm>
            <a:off x="1821960" y="1382586"/>
            <a:ext cx="8376630" cy="1444877"/>
          </a:xfrm>
          <a:prstGeom prst="rect">
            <a:avLst/>
          </a:prstGeom>
        </p:spPr>
      </p:pic>
    </p:spTree>
    <p:extLst>
      <p:ext uri="{BB962C8B-B14F-4D97-AF65-F5344CB8AC3E}">
        <p14:creationId xmlns:p14="http://schemas.microsoft.com/office/powerpoint/2010/main" val="135840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8" presetClass="emph" presetSubtype="0" fill="hold" nodeType="withEffect">
                                  <p:stCondLst>
                                    <p:cond delay="0"/>
                                  </p:stCondLst>
                                  <p:childTnLst>
                                    <p:animRot by="21600000">
                                      <p:cBhvr>
                                        <p:cTn id="9" dur="120000" fill="hold"/>
                                        <p:tgtEl>
                                          <p:spTgt spid="9"/>
                                        </p:tgtEl>
                                        <p:attrNameLst>
                                          <p:attrName>r</p:attrName>
                                        </p:attrNameLst>
                                      </p:cBhvr>
                                    </p:animRot>
                                  </p:childTnLst>
                                  <p:subTnLst>
                                    <p:audio>
                                      <p:cMediaNode>
                                        <p:cTn display="0" masterRel="sameClick">
                                          <p:stCondLst>
                                            <p:cond evt="begin" delay="0">
                                              <p:tn val="8"/>
                                            </p:cond>
                                          </p:stCondLst>
                                          <p:endCondLst>
                                            <p:cond evt="onStopAudio" delay="0">
                                              <p:tgtEl>
                                                <p:sldTgt/>
                                              </p:tgtEl>
                                            </p:cond>
                                          </p:endCondLst>
                                        </p:cTn>
                                        <p:tgtEl>
                                          <p:sndTgt r:embed="rId2" name="DH.wav"/>
                                        </p:tgtEl>
                                      </p:cMediaNode>
                                    </p:audio>
                                  </p:subTnLst>
                                </p:cTn>
                              </p:par>
                            </p:childTnLst>
                          </p:cTn>
                        </p:par>
                        <p:par>
                          <p:cTn id="10" fill="hold">
                            <p:stCondLst>
                              <p:cond delay="120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dung.wav"/>
                                        </p:tgtEl>
                                      </p:cMediaNode>
                                    </p:audio>
                                  </p:sub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364AA-F49C-441A-8072-D345B2755AB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A4F2622D-D5B9-64A6-FCB2-504F42781FD6}"/>
              </a:ext>
            </a:extLst>
          </p:cNvPr>
          <p:cNvPicPr>
            <a:picLocks noChangeAspect="1"/>
          </p:cNvPicPr>
          <p:nvPr/>
        </p:nvPicPr>
        <p:blipFill>
          <a:blip r:embed="rId3"/>
          <a:stretch>
            <a:fillRect/>
          </a:stretch>
        </p:blipFill>
        <p:spPr>
          <a:xfrm>
            <a:off x="3388368" y="2142692"/>
            <a:ext cx="5681964" cy="1201016"/>
          </a:xfrm>
          <a:prstGeom prst="rect">
            <a:avLst/>
          </a:prstGeom>
        </p:spPr>
      </p:pic>
    </p:spTree>
    <p:extLst>
      <p:ext uri="{BB962C8B-B14F-4D97-AF65-F5344CB8AC3E}">
        <p14:creationId xmlns:p14="http://schemas.microsoft.com/office/powerpoint/2010/main" val="396218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0BDBE7-4931-4936-BDBA-5170B8EC21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054" r="90000">
                        <a14:foregroundMark x1="9054" y1="21892" x2="13919" y2="59054"/>
                        <a14:foregroundMark x1="13919" y1="59054" x2="30135" y2="67432"/>
                        <a14:foregroundMark x1="30135" y1="67432" x2="55135" y2="66351"/>
                        <a14:foregroundMark x1="55135" y1="66351" x2="70270" y2="54865"/>
                        <a14:foregroundMark x1="70270" y1="54865" x2="68243" y2="35135"/>
                        <a14:foregroundMark x1="68243" y1="35135" x2="44730" y2="32838"/>
                        <a14:foregroundMark x1="44730" y1="32838" x2="15270" y2="50946"/>
                        <a14:foregroundMark x1="15270" y1="50946" x2="13378" y2="52838"/>
                        <a14:foregroundMark x1="75541" y1="64324" x2="76622" y2="72568"/>
                      </a14:backgroundRemoval>
                    </a14:imgEffect>
                  </a14:imgLayer>
                </a14:imgProps>
              </a:ext>
            </a:extLst>
          </a:blip>
          <a:stretch>
            <a:fillRect/>
          </a:stretch>
        </p:blipFill>
        <p:spPr>
          <a:xfrm>
            <a:off x="3152775" y="-1007273"/>
            <a:ext cx="9867993" cy="7552274"/>
          </a:xfrm>
          <a:prstGeom prst="rect">
            <a:avLst/>
          </a:prstGeom>
        </p:spPr>
      </p:pic>
      <p:sp>
        <p:nvSpPr>
          <p:cNvPr id="2" name="Hộp Văn bản 7">
            <a:extLst>
              <a:ext uri="{FF2B5EF4-FFF2-40B4-BE49-F238E27FC236}">
                <a16:creationId xmlns:a16="http://schemas.microsoft.com/office/drawing/2014/main" id="{6AF37E3D-3906-4CBC-9DC8-28567AC32DDF}"/>
              </a:ext>
            </a:extLst>
          </p:cNvPr>
          <p:cNvSpPr txBox="1"/>
          <p:nvPr/>
        </p:nvSpPr>
        <p:spPr>
          <a:xfrm>
            <a:off x="4476750" y="715597"/>
            <a:ext cx="4343400" cy="2308324"/>
          </a:xfrm>
          <a:prstGeom prst="rect">
            <a:avLst/>
          </a:prstGeom>
          <a:noFill/>
        </p:spPr>
        <p:txBody>
          <a:bodyPr wrap="square" rtlCol="0">
            <a:spAutoFit/>
          </a:bodyPr>
          <a:lstStyle/>
          <a:p>
            <a:pPr lvl="0" algn="ct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a:t>
            </a:r>
            <a:endParaRPr lang="en-US" sz="3600" b="1" u="sng"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vai trò của các nhóm chất dinh dưỡng trong thức ăn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descr="A picture containing text&#10;&#10;Description automatically generated">
            <a:extLst>
              <a:ext uri="{FF2B5EF4-FFF2-40B4-BE49-F238E27FC236}">
                <a16:creationId xmlns:a16="http://schemas.microsoft.com/office/drawing/2014/main" id="{BE533127-D443-48B1-9B8E-B6779F015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54" y="4508777"/>
            <a:ext cx="6850852" cy="2349223"/>
          </a:xfrm>
          <a:prstGeom prst="rect">
            <a:avLst/>
          </a:prstGeom>
        </p:spPr>
      </p:pic>
    </p:spTree>
    <p:extLst>
      <p:ext uri="{BB962C8B-B14F-4D97-AF65-F5344CB8AC3E}">
        <p14:creationId xmlns:p14="http://schemas.microsoft.com/office/powerpoint/2010/main" val="171318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ppt_x"/>
                                          </p:val>
                                        </p:tav>
                                        <p:tav tm="100000">
                                          <p:val>
                                            <p:strVal val="#ppt_x"/>
                                          </p:val>
                                        </p:tav>
                                      </p:tavLst>
                                    </p:anim>
                                    <p:anim calcmode="lin" valueType="num">
                                      <p:cBhvr additive="base">
                                        <p:cTn id="12" dur="12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E3C814F6-14C3-401A-848C-22B3C9DE5317}"/>
              </a:ext>
            </a:extLst>
          </p:cNvPr>
          <p:cNvGrpSpPr/>
          <p:nvPr/>
        </p:nvGrpSpPr>
        <p:grpSpPr>
          <a:xfrm>
            <a:off x="-78324" y="-348962"/>
            <a:ext cx="12136973" cy="2168237"/>
            <a:chOff x="-445107" y="-564007"/>
            <a:chExt cx="6894862" cy="2798303"/>
          </a:xfrm>
        </p:grpSpPr>
        <p:pic>
          <p:nvPicPr>
            <p:cNvPr id="28" name="Picture 27" descr="A picture containing text&#10;&#10;Description automatically generated">
              <a:extLst>
                <a:ext uri="{FF2B5EF4-FFF2-40B4-BE49-F238E27FC236}">
                  <a16:creationId xmlns:a16="http://schemas.microsoft.com/office/drawing/2014/main" id="{D3AFE69E-8DCD-41A8-A7D7-8416AD86B7F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245" b="11370"/>
            <a:stretch/>
          </p:blipFill>
          <p:spPr>
            <a:xfrm>
              <a:off x="-445107" y="-564007"/>
              <a:ext cx="6894862" cy="2798303"/>
            </a:xfrm>
            <a:prstGeom prst="rect">
              <a:avLst/>
            </a:prstGeom>
          </p:spPr>
        </p:pic>
        <p:sp>
          <p:nvSpPr>
            <p:cNvPr id="15" name="Hộp Văn bản 7">
              <a:extLst>
                <a:ext uri="{FF2B5EF4-FFF2-40B4-BE49-F238E27FC236}">
                  <a16:creationId xmlns:a16="http://schemas.microsoft.com/office/drawing/2014/main" id="{93DB18D5-BEF0-489D-BA66-EF019F9038D2}"/>
                </a:ext>
              </a:extLst>
            </p:cNvPr>
            <p:cNvSpPr txBox="1"/>
            <p:nvPr/>
          </p:nvSpPr>
          <p:spPr>
            <a:xfrm>
              <a:off x="513852" y="419619"/>
              <a:ext cx="4934863" cy="1390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i="1" dirty="0">
                  <a:solidFill>
                    <a:srgbClr val="FF0000"/>
                  </a:solidFill>
                  <a:effectLst/>
                  <a:ea typeface="Times New Roman" panose="02020603050405020304" pitchFamily="18" charset="0"/>
                </a:rPr>
                <a:t>Quan sát hình 3 và nói về vai trò của các nhóm chất dinh dưỡng trong thức ăn đối với cơ thể</a:t>
              </a:r>
              <a:endParaRPr kumimoji="0" lang="vi-VN" sz="4800" b="1" i="0" u="none" strike="noStrike" kern="1200" cap="none" spc="0" normalizeH="0" baseline="0" noProof="0" dirty="0">
                <a:ln>
                  <a:noFill/>
                </a:ln>
                <a:solidFill>
                  <a:srgbClr val="FF0000"/>
                </a:solidFill>
                <a:effectLst/>
                <a:uLnTx/>
                <a:uFillTx/>
                <a:ea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5A773338-03C6-9973-7270-BB8CA7A0FF29}"/>
              </a:ext>
            </a:extLst>
          </p:cNvPr>
          <p:cNvPicPr>
            <a:picLocks noChangeAspect="1"/>
          </p:cNvPicPr>
          <p:nvPr/>
        </p:nvPicPr>
        <p:blipFill>
          <a:blip r:embed="rId4"/>
          <a:stretch>
            <a:fillRect/>
          </a:stretch>
        </p:blipFill>
        <p:spPr>
          <a:xfrm>
            <a:off x="3143250" y="1836135"/>
            <a:ext cx="5391150" cy="4860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6174BF3A-22DA-0621-C2E6-2639D6CA251A}"/>
              </a:ext>
            </a:extLst>
          </p:cNvPr>
          <p:cNvGrpSpPr/>
          <p:nvPr/>
        </p:nvGrpSpPr>
        <p:grpSpPr>
          <a:xfrm>
            <a:off x="8695765" y="2355936"/>
            <a:ext cx="3496235" cy="4257526"/>
            <a:chOff x="8910795" y="2746721"/>
            <a:chExt cx="3496235" cy="4257526"/>
          </a:xfrm>
        </p:grpSpPr>
        <p:pic>
          <p:nvPicPr>
            <p:cNvPr id="14" name="Picture 13" descr="A group of cell phones&#10;&#10;Description automatically generated with medium confidence">
              <a:extLst>
                <a:ext uri="{FF2B5EF4-FFF2-40B4-BE49-F238E27FC236}">
                  <a16:creationId xmlns:a16="http://schemas.microsoft.com/office/drawing/2014/main" id="{8B4F7FAA-EBBB-F276-D693-26238D919A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805" b="64200" l="46754" r="74265">
                          <a14:foregroundMark x1="49898" y1="35712" x2="52431" y2="50426"/>
                          <a14:foregroundMark x1="52431" y1="50426" x2="57613" y2="58913"/>
                          <a14:foregroundMark x1="57613" y1="58913" x2="60116" y2="60969"/>
                          <a14:foregroundMark x1="50975" y1="50485" x2="52838" y2="35653"/>
                          <a14:foregroundMark x1="52838" y1="35653" x2="67394" y2="38502"/>
                          <a14:foregroundMark x1="67394" y1="38502" x2="71790" y2="50191"/>
                          <a14:foregroundMark x1="71790" y1="50191" x2="67045" y2="62907"/>
                          <a14:foregroundMark x1="67045" y1="62907" x2="60320" y2="63789"/>
                          <a14:foregroundMark x1="60320" y1="63789" x2="54119" y2="58297"/>
                          <a14:foregroundMark x1="54119" y1="58297" x2="52635" y2="52746"/>
                          <a14:foregroundMark x1="52635" y1="52746" x2="50626" y2="50925"/>
                          <a14:foregroundMark x1="51063" y1="51013" x2="47831" y2="39971"/>
                          <a14:foregroundMark x1="47831" y1="39971" x2="50306" y2="35154"/>
                          <a14:foregroundMark x1="50306" y1="35154" x2="55633" y2="31659"/>
                          <a14:foregroundMark x1="55633" y1="31659" x2="62300" y2="31865"/>
                          <a14:foregroundMark x1="62300" y1="31865" x2="72402" y2="37885"/>
                          <a14:foregroundMark x1="72402" y1="37885" x2="74818" y2="45022"/>
                          <a14:foregroundMark x1="74818" y1="45022" x2="73537" y2="50396"/>
                          <a14:foregroundMark x1="73537" y1="50396" x2="67627" y2="52863"/>
                          <a14:foregroundMark x1="67627" y1="52863" x2="58399" y2="52511"/>
                          <a14:foregroundMark x1="58399" y1="52511" x2="49811" y2="50191"/>
                          <a14:foregroundMark x1="50713" y1="52276" x2="48850" y2="48047"/>
                          <a14:foregroundMark x1="48850" y1="48047" x2="49694" y2="39148"/>
                          <a14:foregroundMark x1="49694" y1="39148" x2="55371" y2="34273"/>
                          <a14:foregroundMark x1="55371" y1="34273" x2="62475" y2="33510"/>
                          <a14:foregroundMark x1="62475" y1="33510" x2="70393" y2="36916"/>
                          <a14:foregroundMark x1="70393" y1="36916" x2="74265" y2="43054"/>
                          <a14:foregroundMark x1="74265" y1="43054" x2="71470" y2="50044"/>
                          <a14:foregroundMark x1="71470" y1="50044" x2="63581" y2="53186"/>
                          <a14:foregroundMark x1="63581" y1="53186" x2="51208" y2="51777"/>
                          <a14:foregroundMark x1="51208" y1="51777" x2="50335" y2="52188"/>
                          <a14:foregroundMark x1="48268" y1="48488" x2="49374" y2="36887"/>
                          <a14:foregroundMark x1="49374" y1="36887" x2="54818" y2="32247"/>
                          <a14:foregroundMark x1="54818" y1="32247" x2="71528" y2="34449"/>
                          <a14:foregroundMark x1="71528" y1="34449" x2="75109" y2="40176"/>
                          <a14:foregroundMark x1="75109" y1="40176" x2="68413" y2="45463"/>
                          <a14:foregroundMark x1="68413" y1="45463" x2="50480" y2="49134"/>
                          <a14:foregroundMark x1="50480" y1="49134" x2="47744" y2="49104"/>
                          <a14:foregroundMark x1="69636" y1="33451" x2="64367" y2="32159"/>
                          <a14:foregroundMark x1="64367" y1="32159" x2="54265" y2="33275"/>
                          <a14:foregroundMark x1="54265" y1="33275" x2="60611" y2="35448"/>
                          <a14:foregroundMark x1="60611" y1="35448" x2="69258" y2="33979"/>
                          <a14:foregroundMark x1="69258" y1="33979" x2="69287" y2="32805"/>
                          <a14:foregroundMark x1="51325" y1="60441" x2="60116" y2="64229"/>
                          <a14:foregroundMark x1="60116" y1="64229" x2="67336" y2="63201"/>
                          <a14:foregroundMark x1="67336" y1="63201" x2="71150" y2="61351"/>
                          <a14:foregroundMark x1="71150" y1="61351" x2="73683" y2="57357"/>
                          <a14:foregroundMark x1="53304" y1="46402" x2="56361" y2="50103"/>
                          <a14:foregroundMark x1="67686" y1="46667" x2="64629" y2="49222"/>
                          <a14:foregroundMark x1="67860" y1="46931" x2="57584" y2="47695"/>
                          <a14:foregroundMark x1="57584" y1="47695" x2="52722" y2="51013"/>
                          <a14:foregroundMark x1="52722" y1="51013" x2="52489" y2="61351"/>
                          <a14:foregroundMark x1="46754" y1="40235" x2="48093" y2="41968"/>
                        </a14:backgroundRemoval>
                      </a14:imgEffect>
                    </a14:imgLayer>
                  </a14:imgProps>
                </a:ext>
                <a:ext uri="{28A0092B-C50C-407E-A947-70E740481C1C}">
                  <a14:useLocalDpi xmlns:a14="http://schemas.microsoft.com/office/drawing/2010/main" val="0"/>
                </a:ext>
              </a:extLst>
            </a:blip>
            <a:srcRect l="46483" t="30641" r="24337" b="33514"/>
            <a:stretch/>
          </p:blipFill>
          <p:spPr>
            <a:xfrm>
              <a:off x="8910795" y="2746721"/>
              <a:ext cx="3496235" cy="4257526"/>
            </a:xfrm>
            <a:prstGeom prst="rect">
              <a:avLst/>
            </a:prstGeom>
          </p:spPr>
        </p:pic>
        <p:grpSp>
          <p:nvGrpSpPr>
            <p:cNvPr id="16" name="Group 15">
              <a:extLst>
                <a:ext uri="{FF2B5EF4-FFF2-40B4-BE49-F238E27FC236}">
                  <a16:creationId xmlns:a16="http://schemas.microsoft.com/office/drawing/2014/main" id="{75D4770C-7D86-BDDC-14FE-FEDC871CE3F7}"/>
                </a:ext>
              </a:extLst>
            </p:cNvPr>
            <p:cNvGrpSpPr/>
            <p:nvPr/>
          </p:nvGrpSpPr>
          <p:grpSpPr>
            <a:xfrm>
              <a:off x="9716871" y="4550305"/>
              <a:ext cx="1884084" cy="2123658"/>
              <a:chOff x="7026460" y="2579492"/>
              <a:chExt cx="4129874" cy="2123658"/>
            </a:xfrm>
          </p:grpSpPr>
          <p:sp>
            <p:nvSpPr>
              <p:cNvPr id="30" name="TextBox 29">
                <a:extLst>
                  <a:ext uri="{FF2B5EF4-FFF2-40B4-BE49-F238E27FC236}">
                    <a16:creationId xmlns:a16="http://schemas.microsoft.com/office/drawing/2014/main" id="{06DBA7BF-895A-EF49-0113-305656D2FC28}"/>
                  </a:ext>
                </a:extLst>
              </p:cNvPr>
              <p:cNvSpPr txBox="1"/>
              <p:nvPr/>
            </p:nvSpPr>
            <p:spPr>
              <a:xfrm>
                <a:off x="7026460" y="2579492"/>
                <a:ext cx="4129874" cy="2123658"/>
              </a:xfrm>
              <a:prstGeom prst="rect">
                <a:avLst/>
              </a:prstGeom>
              <a:noFill/>
            </p:spPr>
            <p:txBody>
              <a:bodyPr wrap="square" rtlCol="0">
                <a:spAutoFit/>
              </a:bodyPr>
              <a:lstStyle/>
              <a:p>
                <a:pPr algn="ctr"/>
                <a:r>
                  <a:rPr lang="en-US" sz="4400">
                    <a:ln w="127000">
                      <a:solidFill>
                        <a:schemeClr val="bg1"/>
                      </a:solidFill>
                    </a:ln>
                    <a:solidFill>
                      <a:schemeClr val="bg1"/>
                    </a:solidFill>
                    <a:effectLst>
                      <a:outerShdw blurRad="50800" dist="38100" dir="2700000" algn="tl" rotWithShape="0">
                        <a:prstClr val="black">
                          <a:alpha val="40000"/>
                        </a:prstClr>
                      </a:outerShdw>
                    </a:effectLst>
                  </a:rPr>
                  <a:t>Thảo luận nhóm</a:t>
                </a:r>
              </a:p>
            </p:txBody>
          </p:sp>
          <p:sp>
            <p:nvSpPr>
              <p:cNvPr id="31" name="TextBox 30">
                <a:extLst>
                  <a:ext uri="{FF2B5EF4-FFF2-40B4-BE49-F238E27FC236}">
                    <a16:creationId xmlns:a16="http://schemas.microsoft.com/office/drawing/2014/main" id="{706AFE2A-9206-B72D-8528-0491841E5955}"/>
                  </a:ext>
                </a:extLst>
              </p:cNvPr>
              <p:cNvSpPr txBox="1"/>
              <p:nvPr/>
            </p:nvSpPr>
            <p:spPr>
              <a:xfrm>
                <a:off x="7026460" y="2579492"/>
                <a:ext cx="4129874" cy="2123658"/>
              </a:xfrm>
              <a:prstGeom prst="rect">
                <a:avLst/>
              </a:prstGeom>
              <a:noFill/>
            </p:spPr>
            <p:txBody>
              <a:bodyPr wrap="square" rtlCol="0">
                <a:spAutoFit/>
              </a:bodyPr>
              <a:lstStyle/>
              <a:p>
                <a:pPr algn="ctr"/>
                <a:r>
                  <a:rPr lang="en-US" sz="4400">
                    <a:ln>
                      <a:solidFill>
                        <a:sysClr val="windowText" lastClr="000000"/>
                      </a:solidFill>
                    </a:ln>
                    <a:solidFill>
                      <a:srgbClr val="66FF33"/>
                    </a:solidFill>
                  </a:rPr>
                  <a:t>Thảo luận nhóm</a:t>
                </a:r>
              </a:p>
            </p:txBody>
          </p:sp>
        </p:grpSp>
      </p:grpSp>
    </p:spTree>
    <p:extLst>
      <p:ext uri="{BB962C8B-B14F-4D97-AF65-F5344CB8AC3E}">
        <p14:creationId xmlns:p14="http://schemas.microsoft.com/office/powerpoint/2010/main" val="280418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972</Words>
  <Application>Microsoft Office PowerPoint</Application>
  <PresentationFormat>Widescreen</PresentationFormat>
  <Paragraphs>65</Paragraphs>
  <Slides>33</Slides>
  <Notes>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33</vt:i4>
      </vt:variant>
    </vt:vector>
  </HeadingPairs>
  <TitlesOfParts>
    <vt:vector size="43" baseType="lpstr">
      <vt:lpstr>Arial</vt:lpstr>
      <vt:lpstr>Calibri</vt:lpstr>
      <vt:lpstr>Calibri Light</vt:lpstr>
      <vt:lpstr>Cambria</vt:lpstr>
      <vt:lpstr>Tahoma</vt:lpstr>
      <vt:lpstr>Times New Roman</vt:lpstr>
      <vt:lpstr>Office Theme</vt:lpstr>
      <vt:lpstr>1_Office Theme</vt:lpstr>
      <vt:lpstr>2_Office Theme</vt:lpstr>
      <vt:lpstr>Theme74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52</cp:revision>
  <dcterms:created xsi:type="dcterms:W3CDTF">2023-11-12T03:28:07Z</dcterms:created>
  <dcterms:modified xsi:type="dcterms:W3CDTF">2024-02-23T07:45:18Z</dcterms:modified>
</cp:coreProperties>
</file>