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png"/>
  <Override PartName="/ppt/media/image2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4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3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2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0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0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9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2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DC07-5E5F-46AE-96EE-2C266249A83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05E0-EEE5-48B5-AE81-43781ED90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5" Type="http://schemas.openxmlformats.org/officeDocument/2006/relationships/image" Target="../media/image18.gif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microsoft.com/office/2007/relationships/hdphoto" Target="../media/hdphoto5.wdp"/><Relationship Id="rId4" Type="http://schemas.openxmlformats.org/officeDocument/2006/relationships/image" Target="../media/image17.gif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microsoft.com/office/2007/relationships/hdphoto" Target="../media/hdphoto5.wdp"/><Relationship Id="rId4" Type="http://schemas.openxmlformats.org/officeDocument/2006/relationships/image" Target="../media/image17.gif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7437" y="1289478"/>
            <a:ext cx="7612071" cy="1401526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27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MOÂN TIEÁNG VIEÄT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7989" y="210144"/>
            <a:ext cx="6529739" cy="585919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9768" y="3123778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62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586" y="176321"/>
            <a:ext cx="6000641" cy="600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2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0"/>
            <a:ext cx="12191971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712" y="1803577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" y="191"/>
            <a:ext cx="1139883" cy="1559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1174" y="2487131"/>
            <a:ext cx="86440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>
                <a:latin typeface="HP001 4 hàng" panose="020B0603050302020204" pitchFamily="34" charset="0"/>
                <a:ea typeface="HP001" pitchFamily="34" charset="0"/>
              </a:rPr>
              <a:t> Tàu đã ǟa </a:t>
            </a:r>
            <a:r>
              <a:rPr lang="vi-VN" sz="4800" b="1" smtClean="0">
                <a:latin typeface="HP001 4 hàng" panose="020B0603050302020204" pitchFamily="34" charset="0"/>
                <a:ea typeface="HP001" pitchFamily="34" charset="0"/>
              </a:rPr>
              <a:t>δơ΅ đ</a:t>
            </a:r>
            <a:r>
              <a:rPr lang="en-US" sz="4800" b="1" smtClean="0">
                <a:latin typeface="HP001 4 hàng" panose="020B0603050302020204" pitchFamily="34" charset="0"/>
                <a:ea typeface="HP001" pitchFamily="34" charset="0"/>
              </a:rPr>
              <a:t>ể</a:t>
            </a:r>
            <a:r>
              <a:rPr lang="vi-VN" sz="4800" b="1" smtClean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vi-VN" sz="4800" b="1">
                <a:latin typeface="HP001 4 hàng" panose="020B0603050302020204" pitchFamily="34" charset="0"/>
                <a:ea typeface="HP001" pitchFamily="34" charset="0"/>
              </a:rPr>
              <a:t>bắt </a:t>
            </a:r>
            <a:r>
              <a:rPr lang="vi-VN" sz="4800" b="1" smtClean="0">
                <a:latin typeface="HP001 4 hàng" panose="020B0603050302020204" pitchFamily="34" charset="0"/>
                <a:ea typeface="HP001" pitchFamily="34" charset="0"/>
              </a:rPr>
              <a:t>Ǉô</a:t>
            </a:r>
            <a:r>
              <a:rPr lang="en-US" sz="4800" b="1" smtClean="0">
                <a:latin typeface="HP001 4 hàng" panose="020B0603050302020204" pitchFamily="34" charset="0"/>
                <a:ea typeface="HP001" pitchFamily="34" charset="0"/>
              </a:rPr>
              <a:t>m</a:t>
            </a:r>
            <a:r>
              <a:rPr lang="vi-VN" sz="4800" b="1" smtClean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vi-VN" sz="4800" b="1">
                <a:latin typeface="HP001 4 hàng" panose="020B0603050302020204" pitchFamily="34" charset="0"/>
                <a:ea typeface="HP001" pitchFamily="34" charset="0"/>
              </a:rPr>
              <a:t>cá. </a:t>
            </a:r>
          </a:p>
        </p:txBody>
      </p:sp>
    </p:spTree>
    <p:extLst>
      <p:ext uri="{BB962C8B-B14F-4D97-AF65-F5344CB8AC3E}">
        <p14:creationId xmlns:p14="http://schemas.microsoft.com/office/powerpoint/2010/main" val="10673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361" cy="6857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1901" y="2291557"/>
            <a:ext cx="7672309" cy="1478761"/>
          </a:xfrm>
          <a:prstGeom prst="rect">
            <a:avLst/>
          </a:prstGeom>
          <a:noFill/>
        </p:spPr>
        <p:txBody>
          <a:bodyPr wrap="square" lIns="123349" tIns="61670" rIns="123349" bIns="61670">
            <a:spAutoFit/>
          </a:bodyPr>
          <a:lstStyle/>
          <a:p>
            <a:pPr algn="ctr" defTabSz="964691"/>
            <a:r>
              <a:rPr lang="en-US" sz="88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2.Nghe-viết </a:t>
            </a:r>
            <a:endParaRPr lang="en-US" sz="88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302399" y="339520"/>
            <a:ext cx="2690648" cy="614196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Tö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theá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vieát</a:t>
            </a:r>
            <a:endParaRPr lang="vi-VN" sz="32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62139" y="32339"/>
            <a:ext cx="4196596" cy="4279379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45" y="32343"/>
            <a:ext cx="1139883" cy="1559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42404" r="9697" b="51476"/>
          <a:stretch/>
        </p:blipFill>
        <p:spPr>
          <a:xfrm>
            <a:off x="449705" y="4691922"/>
            <a:ext cx="11602387" cy="16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291" y="1634836"/>
            <a:ext cx="11573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P001 4 hàng" panose="020B0603050302020204" pitchFamily="34" charset="-93"/>
              </a:rPr>
              <a:t>  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Rong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biển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trải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thảm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dưới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chân</a:t>
            </a:r>
            <a:r>
              <a:rPr lang="en-US" sz="3600" b="1" dirty="0" smtClean="0">
                <a:latin typeface="HP001 4 hàng" panose="020B0603050302020204" pitchFamily="34" charset="-93"/>
              </a:rPr>
              <a:t>,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giăng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ngang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trên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đầu</a:t>
            </a:r>
            <a:r>
              <a:rPr lang="en-US" sz="3600" b="1" dirty="0" smtClean="0">
                <a:latin typeface="HP001 4 hàng" panose="020B0603050302020204" pitchFamily="34" charset="-93"/>
              </a:rPr>
              <a:t>.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Rồi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cánh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rừng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kì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lạ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hiện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ra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trước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mắt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tôi</a:t>
            </a:r>
            <a:r>
              <a:rPr lang="en-US" sz="3600" b="1" dirty="0" smtClean="0">
                <a:latin typeface="HP001 4 hàng" panose="020B0603050302020204" pitchFamily="34" charset="-93"/>
              </a:rPr>
              <a:t>.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Cả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rừng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cây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đủ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mọi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màu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sắc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hướng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thẳng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lên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mặt</a:t>
            </a:r>
            <a:r>
              <a:rPr lang="en-US" sz="3600" b="1" dirty="0" smtClean="0">
                <a:latin typeface="HP001 4 hàng" panose="020B0603050302020204" pitchFamily="34" charset="-93"/>
              </a:rPr>
              <a:t> </a:t>
            </a:r>
            <a:r>
              <a:rPr lang="en-US" sz="3600" b="1" dirty="0" err="1" smtClean="0">
                <a:latin typeface="HP001 4 hàng" panose="020B0603050302020204" pitchFamily="34" charset="-93"/>
              </a:rPr>
              <a:t>nước</a:t>
            </a:r>
            <a:r>
              <a:rPr lang="en-US" sz="3600" b="1" dirty="0" smtClean="0">
                <a:latin typeface="HP001 4 hàng" panose="020B0603050302020204" pitchFamily="34" charset="-93"/>
              </a:rPr>
              <a:t>.</a:t>
            </a:r>
            <a:endParaRPr lang="vi-VN" sz="36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958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7615004" y="5618383"/>
            <a:ext cx="1096691" cy="73731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5422165" y="5589983"/>
            <a:ext cx="1096691" cy="73731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266257" y="5569149"/>
            <a:ext cx="992480" cy="73753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</a:rPr>
              <a:t>d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7807636" y="5615063"/>
            <a:ext cx="5911121" cy="73731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  uùp ñôõ ngö daân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227246" y="5605222"/>
            <a:ext cx="3387759" cy="737307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nhaø     aøn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81170" y="5589979"/>
            <a:ext cx="3526351" cy="737307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caù     a boø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51027" y="77238"/>
            <a:ext cx="11438964" cy="614196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3.Thay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hình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ngoâi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sao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baèng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chöõ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VNI-Avo" pitchFamily="2" charset="0"/>
              </a:rPr>
              <a:t>d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hoaëc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chöõ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VNI-Avo" pitchFamily="2" charset="0"/>
              </a:rPr>
              <a:t>gi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379261" y="5618381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1069225" y="5605221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7431117" y="5692150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54820" r="8632" b="33644"/>
          <a:stretch/>
        </p:blipFill>
        <p:spPr>
          <a:xfrm>
            <a:off x="73087" y="944380"/>
            <a:ext cx="11847659" cy="42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5733717" y="5603401"/>
            <a:ext cx="1773115" cy="737307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549877" y="5584862"/>
            <a:ext cx="992480" cy="737307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0073569" y="5550113"/>
            <a:ext cx="1096691" cy="737307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 dirty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lang="vi-VN" sz="4000" b="1" kern="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8688094" y="5556991"/>
            <a:ext cx="5911121" cy="73731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löôùt v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227246" y="5605223"/>
            <a:ext cx="3387759" cy="737315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buoåi s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81170" y="5589979"/>
            <a:ext cx="3526351" cy="737404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s      hoâ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244295" y="210262"/>
            <a:ext cx="11438964" cy="614196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4.Thay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hình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ngoâi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sao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baèng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vaàn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VNI-Avo" pitchFamily="2" charset="0"/>
              </a:rPr>
              <a:t>an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hoaëc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vaàn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921125" y="5635034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69600" y="5646362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0116599" y="5557169"/>
            <a:ext cx="753035" cy="614532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254" tIns="45674" rIns="91254" bIns="4567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76006" r="10774" b="11472"/>
          <a:stretch/>
        </p:blipFill>
        <p:spPr>
          <a:xfrm>
            <a:off x="251029" y="824458"/>
            <a:ext cx="11616905" cy="462476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6059481" y="5614843"/>
            <a:ext cx="161439" cy="1072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10331678" y="5554065"/>
            <a:ext cx="161439" cy="1072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53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712" y="1803577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" y="191"/>
            <a:ext cx="1139883" cy="155936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1331065" y="598883"/>
            <a:ext cx="10215491" cy="614196"/>
          </a:xfrm>
          <a:prstGeom prst="rect">
            <a:avLst/>
          </a:prstGeom>
          <a:noFill/>
        </p:spPr>
        <p:txBody>
          <a:bodyPr wrap="square" lIns="120589" tIns="60288" rIns="120589" bIns="60288" rtlCol="0">
            <a:spAutoFit/>
          </a:bodyPr>
          <a:lstStyle/>
          <a:p>
            <a:pPr defTabSz="1208592"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1.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Vieát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moät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caâu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coù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töø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ngöõ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em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ñaõ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ñieàn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.</a:t>
            </a:r>
            <a:endParaRPr lang="vi-VN" sz="32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902" r="9698" b="50601"/>
          <a:stretch/>
        </p:blipFill>
        <p:spPr>
          <a:xfrm>
            <a:off x="0" y="-18010"/>
            <a:ext cx="12192000" cy="68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712" y="1803577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" y="191"/>
            <a:ext cx="1139883" cy="1559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9049" y="2505479"/>
            <a:ext cx="105276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C</a:t>
            </a:r>
            <a:r>
              <a:rPr lang="el-GR" sz="4800" b="1" dirty="0" smtClean="0">
                <a:latin typeface="HP001 4 hàng" panose="020B0603050302020204" pitchFamily="34" charset="0"/>
                <a:ea typeface="HP001" pitchFamily="34" charset="0"/>
              </a:rPr>
              <a:t>Ϊ </a:t>
            </a:r>
            <a:r>
              <a:rPr lang="en-US" sz="4800" b="1" dirty="0">
                <a:latin typeface="HP001 4 hàng" panose="020B0603050302020204" pitchFamily="34" charset="0"/>
                <a:ea typeface="HP001" pitchFamily="34" charset="0"/>
              </a:rPr>
              <a:t>v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ật </a:t>
            </a:r>
            <a:r>
              <a:rPr lang="el-GR" sz="4800" b="1" dirty="0">
                <a:latin typeface="HP001 4 hàng" panose="020B0603050302020204" pitchFamily="34" charset="0"/>
                <a:ea typeface="HP001" pitchFamily="34" charset="0"/>
              </a:rPr>
              <a:t>΄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m </a:t>
            </a:r>
            <a:r>
              <a:rPr lang="el-GR" sz="4800" b="1" dirty="0">
                <a:latin typeface="HP001 4 hàng" panose="020B0603050302020204" pitchFamily="34" charset="0"/>
                <a:ea typeface="HP001" pitchFamily="34" charset="0"/>
              </a:rPr>
              <a:t>ΐ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ǘu </a:t>
            </a:r>
            <a:r>
              <a:rPr lang="el-GR" sz="4800" b="1" dirty="0">
                <a:latin typeface="HP001 4 hàng" panose="020B0603050302020204" pitchFamily="34" charset="0"/>
                <a:ea typeface="HP001" pitchFamily="34" charset="0"/>
              </a:rPr>
              <a:t>κ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í</a:t>
            </a:r>
            <a:r>
              <a:rPr lang="el-GR" sz="4800" b="1" dirty="0">
                <a:latin typeface="HP001 4 hàng" panose="020B0603050302020204" pitchFamily="34" charset="0"/>
                <a:ea typeface="HP001" pitchFamily="34" charset="0"/>
              </a:rPr>
              <a:t>ε </a:t>
            </a:r>
            <a:r>
              <a:rPr lang="en-US" sz="4800" b="1" dirty="0">
                <a:latin typeface="HP001 4 hàng" panose="020B0603050302020204" pitchFamily="34" charset="0"/>
                <a:ea typeface="HP001" pitchFamily="34" charset="0"/>
              </a:rPr>
              <a:t>l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à c</a:t>
            </a:r>
            <a:r>
              <a:rPr lang="el-GR" sz="4800" b="1" dirty="0" smtClean="0">
                <a:latin typeface="HP001 4 hàng" panose="020B0603050302020204" pitchFamily="34" charset="0"/>
                <a:ea typeface="HP001" pitchFamily="34" charset="0"/>
              </a:rPr>
              <a:t>Ϊ 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cá </a:t>
            </a:r>
            <a:r>
              <a:rPr lang="en-US" sz="4800" b="1" dirty="0" smtClean="0">
                <a:latin typeface="HP001 4 hàng" panose="020B0603050302020204" pitchFamily="34" charset="0"/>
                <a:ea typeface="HP001" pitchFamily="34" charset="0"/>
              </a:rPr>
              <a:t>n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gựa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" y="3336476"/>
            <a:ext cx="119699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latin typeface="HP001" pitchFamily="34" charset="0"/>
                <a:ea typeface="HP001" pitchFamily="34" charset="0"/>
              </a:rPr>
              <a:t> 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C</a:t>
            </a:r>
            <a:r>
              <a:rPr lang="el-GR" sz="4800" b="1" dirty="0" smtClean="0">
                <a:latin typeface="HP001 4 hàng" panose="020B0603050302020204" pitchFamily="34" charset="0"/>
                <a:ea typeface="HP001" pitchFamily="34" charset="0"/>
              </a:rPr>
              <a:t>Ϊ 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cá </a:t>
            </a:r>
            <a:r>
              <a:rPr lang="en-US" sz="4800" b="1" dirty="0" smtClean="0">
                <a:latin typeface="HP001 4 hàng" panose="020B0603050302020204" pitchFamily="34" charset="0"/>
                <a:ea typeface="HP001" pitchFamily="34" charset="0"/>
              </a:rPr>
              <a:t>n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gựa </a:t>
            </a:r>
            <a:r>
              <a:rPr lang="vi-VN" sz="4800" b="1" dirty="0">
                <a:latin typeface="HP001 4 hàng" panose="020B0603050302020204" pitchFamily="34" charset="0"/>
                <a:ea typeface="HP001" pitchFamily="34" charset="0"/>
              </a:rPr>
              <a:t>có </a:t>
            </a:r>
            <a:r>
              <a:rPr lang="en-US" sz="4800" b="1" dirty="0" smtClean="0">
                <a:latin typeface="HP001 4 hàng" panose="020B0603050302020204" pitchFamily="34" charset="0"/>
                <a:ea typeface="HP001" pitchFamily="34" charset="0"/>
              </a:rPr>
              <a:t>m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àu x</a:t>
            </a:r>
            <a:r>
              <a:rPr lang="en-US" sz="4800" b="1" dirty="0" err="1" smtClean="0">
                <a:latin typeface="HP001 4 hàng" panose="020B0603050302020204" pitchFamily="34" charset="0"/>
                <a:ea typeface="HP001" pitchFamily="34" charset="0"/>
              </a:rPr>
              <a:t>anh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4800" b="1" dirty="0">
                <a:latin typeface="HP001 4 hàng" panose="020B0603050302020204" pitchFamily="34" charset="0"/>
                <a:ea typeface="HP001" pitchFamily="34" charset="0"/>
              </a:rPr>
              <a:t>l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á câ</a:t>
            </a:r>
            <a:r>
              <a:rPr lang="en-US" sz="4800" b="1" dirty="0" smtClean="0">
                <a:latin typeface="HP001 4 hàng" panose="020B0603050302020204" pitchFamily="34" charset="0"/>
                <a:ea typeface="HP001" pitchFamily="34" charset="0"/>
              </a:rPr>
              <a:t>y</a:t>
            </a:r>
            <a:r>
              <a:rPr lang="vi-VN" sz="4800" b="1" dirty="0" smtClean="0">
                <a:latin typeface="HP001 4 hàng" panose="020B0603050302020204" pitchFamily="34" charset="0"/>
                <a:ea typeface="HP001" pitchFamily="34" charset="0"/>
              </a:rPr>
              <a:t> rất đẹp</a:t>
            </a:r>
            <a:r>
              <a:rPr lang="el-GR" sz="4800" b="1" dirty="0" smtClean="0">
                <a:latin typeface="HP001 4 hàng" panose="020B0603050302020204" pitchFamily="34" charset="0"/>
                <a:ea typeface="HP001" pitchFamily="34" charset="0"/>
              </a:rPr>
              <a:t>. </a:t>
            </a:r>
            <a:endParaRPr lang="vi-VN" sz="4800" b="1" dirty="0">
              <a:latin typeface="HP001 4 hàng" panose="020B0603050302020204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9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2300" y="2270828"/>
            <a:ext cx="6571906" cy="16175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53"/>
            <a:r>
              <a:rPr lang="en-US" sz="9700" b="1" dirty="0" err="1">
                <a:ln/>
                <a:solidFill>
                  <a:srgbClr val="6DC15F"/>
                </a:solidFill>
                <a:latin typeface="VNI-Avo" pitchFamily="2" charset="0"/>
              </a:rPr>
              <a:t>Kh</a:t>
            </a:r>
            <a:r>
              <a:rPr lang="en-US" sz="9700" b="1" dirty="0" err="1">
                <a:ln/>
                <a:solidFill>
                  <a:srgbClr val="0070C0"/>
                </a:solidFill>
                <a:latin typeface="VNI-Avo" pitchFamily="2" charset="0"/>
              </a:rPr>
              <a:t>ôûi</a:t>
            </a:r>
            <a:r>
              <a:rPr lang="en-US" sz="9700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7030A0"/>
                </a:solidFill>
                <a:latin typeface="VNI-Avo" pitchFamily="2" charset="0"/>
              </a:rPr>
              <a:t>ñ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oäng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57298" r="8646" b="7218"/>
          <a:stretch/>
        </p:blipFill>
        <p:spPr>
          <a:xfrm>
            <a:off x="0" y="-18010"/>
            <a:ext cx="12192000" cy="68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9" y="89799"/>
            <a:ext cx="5801507" cy="646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28" y="89799"/>
            <a:ext cx="5590921" cy="64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1-原创素材\1_mm1102\PPT\PPT_014\materaials\pageimg_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908051"/>
            <a:ext cx="96901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4631151" y="2696286"/>
            <a:ext cx="5637112" cy="1476968"/>
          </a:xfrm>
          <a:prstGeom prst="rect">
            <a:avLst/>
          </a:prstGeom>
          <a:noFill/>
        </p:spPr>
        <p:txBody>
          <a:bodyPr wrap="square" lIns="121568" tIns="60782" rIns="121568" bIns="60782" rtlCol="0">
            <a:spAutoFit/>
          </a:bodyPr>
          <a:lstStyle/>
          <a:p>
            <a:pPr algn="ctr" defTabSz="86520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800" b="1" dirty="0">
                <a:solidFill>
                  <a:schemeClr val="bg1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+mn-lt"/>
              </a:rPr>
              <a:t>CỦNG CỐ</a:t>
            </a:r>
            <a:endParaRPr lang="zh-CN" altLang="en-US" sz="8800" b="1" dirty="0">
              <a:solidFill>
                <a:schemeClr val="bg1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8" y="2429278"/>
            <a:ext cx="4436135" cy="44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83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cean Cartoon Background Images | Free Vectors, Stock Photos &amp; PS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12192000" cy="691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C2FFA-EC4F-45DB-872F-F929FC08F475}"/>
              </a:ext>
            </a:extLst>
          </p:cNvPr>
          <p:cNvSpPr txBox="1"/>
          <p:nvPr/>
        </p:nvSpPr>
        <p:spPr>
          <a:xfrm>
            <a:off x="9419785" y="6268007"/>
            <a:ext cx="3066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dirty="0">
                <a:solidFill>
                  <a:srgbClr val="002060"/>
                </a:solidFill>
              </a:rPr>
              <a:t>SGK </a:t>
            </a:r>
            <a:r>
              <a:rPr lang="en-US" sz="3200" dirty="0" err="1">
                <a:solidFill>
                  <a:srgbClr val="002060"/>
                </a:solidFill>
              </a:rPr>
              <a:t>trang</a:t>
            </a:r>
            <a:r>
              <a:rPr lang="en-US" sz="3200" dirty="0">
                <a:solidFill>
                  <a:srgbClr val="002060"/>
                </a:solidFill>
              </a:rPr>
              <a:t> 125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7D28A5-9E69-44DB-BD7D-4A549B275D36}"/>
              </a:ext>
            </a:extLst>
          </p:cNvPr>
          <p:cNvGrpSpPr/>
          <p:nvPr/>
        </p:nvGrpSpPr>
        <p:grpSpPr>
          <a:xfrm>
            <a:off x="2462761" y="295944"/>
            <a:ext cx="8985999" cy="1456793"/>
            <a:chOff x="1927413" y="2469755"/>
            <a:chExt cx="6739499" cy="10925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C27A79-A555-4D3A-8ADA-75DA85B0D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6739499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13B8FA-FF95-4079-9E2D-6A2F45826C67}"/>
                </a:ext>
              </a:extLst>
            </p:cNvPr>
            <p:cNvSpPr txBox="1"/>
            <p:nvPr/>
          </p:nvSpPr>
          <p:spPr>
            <a:xfrm>
              <a:off x="1934817" y="2598938"/>
              <a:ext cx="6360217" cy="57707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91428" tIns="45714" rIns="91428" bIns="45714" rtlCol="0">
              <a:spAutoFit/>
            </a:bodyPr>
            <a:lstStyle/>
            <a:p>
              <a:pPr algn="ctr" defTabSz="1215750"/>
              <a:r>
                <a:rPr lang="en-US" sz="4400" b="1">
                  <a:solidFill>
                    <a:srgbClr val="FF0000"/>
                  </a:solidFill>
                  <a:latin typeface="VNI-Avo" pitchFamily="2" charset="0"/>
                  <a:ea typeface="Arial-Rounded" pitchFamily="34" charset="0"/>
                  <a:cs typeface="Arial-Rounded" pitchFamily="34" charset="0"/>
                </a:rPr>
                <a:t>Khu röøng kì laï döôùi ñaùy bieån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20583F0-EF7B-4C19-872B-6F421AA5047C}"/>
              </a:ext>
            </a:extLst>
          </p:cNvPr>
          <p:cNvGrpSpPr>
            <a:grpSpLocks/>
          </p:cNvGrpSpPr>
          <p:nvPr/>
        </p:nvGrpSpPr>
        <p:grpSpPr bwMode="auto">
          <a:xfrm>
            <a:off x="762999" y="-7910"/>
            <a:ext cx="1855408" cy="1970480"/>
            <a:chOff x="-104055" y="-71834"/>
            <a:chExt cx="3240360" cy="32403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AE4A8-A780-4683-BF38-FC9F3891B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DF35C0-6ED7-42BB-8F6D-137CD1986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53" y="942387"/>
              <a:ext cx="1310747" cy="136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120233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err="1">
                  <a:solidFill>
                    <a:prstClr val="white"/>
                  </a:solidFill>
                  <a:latin typeface="VNI-Avo" pitchFamily="2" charset="0"/>
                </a:rPr>
                <a:t>Baøi</a:t>
              </a:r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 </a:t>
              </a:r>
            </a:p>
            <a:p>
              <a:pPr algn="ctr" defTabSz="120233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prstClr val="white"/>
                  </a:solidFill>
                  <a:latin typeface="VNI-Av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4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4015" y="1198179"/>
            <a:ext cx="8169423" cy="2631500"/>
          </a:xfrm>
          <a:prstGeom prst="rect">
            <a:avLst/>
          </a:prstGeom>
        </p:spPr>
        <p:txBody>
          <a:bodyPr wrap="square" lIns="76207" tIns="38105" rIns="76207" bIns="38105">
            <a:spAutoFit/>
          </a:bodyPr>
          <a:lstStyle/>
          <a:p>
            <a:pPr marL="0" marR="0" lvl="0" indent="0" algn="ctr" defTabSz="10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b="1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TIEÁT 3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1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04"/>
            <a:ext cx="11996843" cy="675159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84" y="5645471"/>
            <a:ext cx="1162371" cy="982623"/>
          </a:xfrm>
          <a:prstGeom prst="rect">
            <a:avLst/>
          </a:prstGeom>
        </p:spPr>
      </p:pic>
      <p:pic>
        <p:nvPicPr>
          <p:cNvPr id="6" name="mau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34" y="580870"/>
            <a:ext cx="2610553" cy="2610553"/>
          </a:xfrm>
          <a:prstGeom prst="rect">
            <a:avLst/>
          </a:prstGeom>
        </p:spPr>
      </p:pic>
      <p:pic>
        <p:nvPicPr>
          <p:cNvPr id="7" name="mau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08" y="958372"/>
            <a:ext cx="2592589" cy="2598563"/>
          </a:xfrm>
          <a:prstGeom prst="rect">
            <a:avLst/>
          </a:prstGeom>
        </p:spPr>
      </p:pic>
      <p:pic>
        <p:nvPicPr>
          <p:cNvPr id="8" name="mau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97" y="611221"/>
            <a:ext cx="2598563" cy="2598563"/>
          </a:xfrm>
          <a:prstGeom prst="rect">
            <a:avLst/>
          </a:prstGeom>
        </p:spPr>
      </p:pic>
      <p:pic>
        <p:nvPicPr>
          <p:cNvPr id="9" name="mau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22" y="2857622"/>
            <a:ext cx="2610553" cy="2610553"/>
          </a:xfrm>
          <a:prstGeom prst="rect">
            <a:avLst/>
          </a:prstGeom>
        </p:spPr>
      </p:pic>
      <p:pic>
        <p:nvPicPr>
          <p:cNvPr id="10" name="mau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95" y="3212933"/>
            <a:ext cx="2592589" cy="2598563"/>
          </a:xfrm>
          <a:prstGeom prst="rect">
            <a:avLst/>
          </a:prstGeom>
        </p:spPr>
      </p:pic>
      <p:pic>
        <p:nvPicPr>
          <p:cNvPr id="11" name="mau6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665" y="2856371"/>
            <a:ext cx="2610553" cy="2610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95" y="-1133144"/>
            <a:ext cx="1734368" cy="5965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" y="923741"/>
            <a:ext cx="1044527" cy="1044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72" y="1764588"/>
            <a:ext cx="1109953" cy="1109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93" y="923741"/>
            <a:ext cx="1150336" cy="11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" y="54513"/>
            <a:ext cx="11996843" cy="6751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" y="923741"/>
            <a:ext cx="1044527" cy="1044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72" y="1764588"/>
            <a:ext cx="1109953" cy="110995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41" y="5814299"/>
            <a:ext cx="1162371" cy="982623"/>
          </a:xfrm>
          <a:prstGeom prst="rect">
            <a:avLst/>
          </a:prstGeom>
        </p:spPr>
      </p:pic>
      <p:pic>
        <p:nvPicPr>
          <p:cNvPr id="8" name="mau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52" y="768059"/>
            <a:ext cx="2610553" cy="2610553"/>
          </a:xfrm>
          <a:prstGeom prst="rect">
            <a:avLst/>
          </a:prstGeom>
        </p:spPr>
      </p:pic>
      <p:pic>
        <p:nvPicPr>
          <p:cNvPr id="9" name="mau2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15" y="1127200"/>
            <a:ext cx="2592589" cy="2598563"/>
          </a:xfrm>
          <a:prstGeom prst="rect">
            <a:avLst/>
          </a:prstGeom>
        </p:spPr>
      </p:pic>
      <p:pic>
        <p:nvPicPr>
          <p:cNvPr id="10" name="mau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04" y="780049"/>
            <a:ext cx="2598563" cy="2598563"/>
          </a:xfrm>
          <a:prstGeom prst="rect">
            <a:avLst/>
          </a:prstGeom>
        </p:spPr>
      </p:pic>
      <p:pic>
        <p:nvPicPr>
          <p:cNvPr id="11" name="mau4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3026450"/>
            <a:ext cx="2610553" cy="2610553"/>
          </a:xfrm>
          <a:prstGeom prst="rect">
            <a:avLst/>
          </a:prstGeom>
        </p:spPr>
      </p:pic>
      <p:pic>
        <p:nvPicPr>
          <p:cNvPr id="12" name="mau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02" y="3381761"/>
            <a:ext cx="2592589" cy="2598563"/>
          </a:xfrm>
          <a:prstGeom prst="rect">
            <a:avLst/>
          </a:prstGeom>
        </p:spPr>
      </p:pic>
      <p:pic>
        <p:nvPicPr>
          <p:cNvPr id="13" name="mau6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72" y="3025199"/>
            <a:ext cx="2610553" cy="2610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86" y="-907722"/>
            <a:ext cx="1734368" cy="5965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6" y="1219939"/>
            <a:ext cx="1150336" cy="11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" y="54513"/>
            <a:ext cx="11996843" cy="6751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" y="923741"/>
            <a:ext cx="1044527" cy="1044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72" y="1764588"/>
            <a:ext cx="1109953" cy="110995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41" y="5814299"/>
            <a:ext cx="1162371" cy="982623"/>
          </a:xfrm>
          <a:prstGeom prst="rect">
            <a:avLst/>
          </a:prstGeom>
        </p:spPr>
      </p:pic>
      <p:pic>
        <p:nvPicPr>
          <p:cNvPr id="8" name="mau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01" y="758240"/>
            <a:ext cx="2610553" cy="2610553"/>
          </a:xfrm>
          <a:prstGeom prst="rect">
            <a:avLst/>
          </a:prstGeom>
        </p:spPr>
      </p:pic>
      <p:pic>
        <p:nvPicPr>
          <p:cNvPr id="9" name="mau2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15" y="1127200"/>
            <a:ext cx="2592589" cy="2598563"/>
          </a:xfrm>
          <a:prstGeom prst="rect">
            <a:avLst/>
          </a:prstGeom>
        </p:spPr>
      </p:pic>
      <p:pic>
        <p:nvPicPr>
          <p:cNvPr id="10" name="mau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04" y="780049"/>
            <a:ext cx="2598563" cy="2598563"/>
          </a:xfrm>
          <a:prstGeom prst="rect">
            <a:avLst/>
          </a:prstGeom>
        </p:spPr>
      </p:pic>
      <p:pic>
        <p:nvPicPr>
          <p:cNvPr id="11" name="mau4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3026450"/>
            <a:ext cx="2610553" cy="2610553"/>
          </a:xfrm>
          <a:prstGeom prst="rect">
            <a:avLst/>
          </a:prstGeom>
        </p:spPr>
      </p:pic>
      <p:pic>
        <p:nvPicPr>
          <p:cNvPr id="12" name="mau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02" y="3381761"/>
            <a:ext cx="2592589" cy="2598563"/>
          </a:xfrm>
          <a:prstGeom prst="rect">
            <a:avLst/>
          </a:prstGeom>
        </p:spPr>
      </p:pic>
      <p:pic>
        <p:nvPicPr>
          <p:cNvPr id="13" name="mau6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72" y="3025199"/>
            <a:ext cx="2610553" cy="2610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43" y="-906023"/>
            <a:ext cx="1734368" cy="5965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6" y="1219939"/>
            <a:ext cx="1150336" cy="11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" y="252"/>
            <a:ext cx="12192361" cy="6857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2357" y="2353295"/>
            <a:ext cx="7571299" cy="2155787"/>
          </a:xfrm>
          <a:prstGeom prst="rect">
            <a:avLst/>
          </a:prstGeom>
          <a:noFill/>
        </p:spPr>
        <p:txBody>
          <a:bodyPr wrap="square" lIns="123262" tIns="61629" rIns="123262" bIns="61629">
            <a:spAutoFit/>
          </a:bodyPr>
          <a:lstStyle/>
          <a:p>
            <a:pPr algn="ctr" defTabSz="963929"/>
            <a:r>
              <a:rPr lang="en-US" sz="132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1.Tập </a:t>
            </a:r>
            <a:r>
              <a:rPr lang="en-US" sz="132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</a:t>
            </a:r>
            <a:r>
              <a:rPr lang="el-GR" sz="13200" b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3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7332" y="308794"/>
            <a:ext cx="2690648" cy="614109"/>
          </a:xfrm>
          <a:prstGeom prst="rect">
            <a:avLst/>
          </a:prstGeom>
          <a:noFill/>
        </p:spPr>
        <p:txBody>
          <a:bodyPr wrap="square" lIns="120505" tIns="60245" rIns="120505" bIns="60245" rtlCol="0">
            <a:spAutoFit/>
          </a:bodyPr>
          <a:lstStyle/>
          <a:p>
            <a:pPr defTabSz="120764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369" y="1340739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45" y="32379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186</Words>
  <Application>Microsoft Office PowerPoint</Application>
  <PresentationFormat>Widescreen</PresentationFormat>
  <Paragraphs>34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HP001</vt:lpstr>
      <vt:lpstr>HP001 4 hàng</vt:lpstr>
      <vt:lpstr>Times New Roman</vt:lpstr>
      <vt:lpstr>VNI-Avo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chi minh</cp:lastModifiedBy>
  <cp:revision>5</cp:revision>
  <dcterms:created xsi:type="dcterms:W3CDTF">2021-04-25T14:42:48Z</dcterms:created>
  <dcterms:modified xsi:type="dcterms:W3CDTF">2023-04-25T02:02:59Z</dcterms:modified>
</cp:coreProperties>
</file>