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Muli Black" panose="020B0604020202020204" charset="0"/>
      <p:bold r:id="rId16"/>
    </p:embeddedFont>
    <p:embeddedFont>
      <p:font typeface="Playfair Display Bold" panose="00000800000000000000" pitchFamily="2" charset="0"/>
      <p:bold r:id="rId17"/>
    </p:embeddedFont>
    <p:embeddedFont>
      <p:font typeface="Playfair Display Italics" panose="020B0604020202020204" charset="0"/>
      <p:italic r:id="rId18"/>
    </p:embeddedFont>
    <p:embeddedFont>
      <p:font typeface="Public Sans Bold" panose="020B0604020202020204" charset="0"/>
      <p:bold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2376" y="1236"/>
      </p:cViewPr>
      <p:guideLst>
        <p:guide orient="horz" pos="2127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3228DF17-4167-4FDF-84C6-5E0ED1212556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jpe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4.png"/><Relationship Id="rId7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sv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6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15.sv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14.png"/><Relationship Id="rId5" Type="http://schemas.openxmlformats.org/officeDocument/2006/relationships/image" Target="../media/image50.png"/><Relationship Id="rId15" Type="http://schemas.openxmlformats.org/officeDocument/2006/relationships/image" Target="../media/image4.jpeg"/><Relationship Id="rId10" Type="http://schemas.openxmlformats.org/officeDocument/2006/relationships/image" Target="../media/image55.svg"/><Relationship Id="rId4" Type="http://schemas.openxmlformats.org/officeDocument/2006/relationships/image" Target="../media/image49.svg"/><Relationship Id="rId9" Type="http://schemas.openxmlformats.org/officeDocument/2006/relationships/image" Target="../media/image54.pn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9658" y="-101275"/>
            <a:ext cx="6819900" cy="10610482"/>
            <a:chOff x="0" y="0"/>
            <a:chExt cx="2306979" cy="35892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06979" cy="3589225"/>
            </a:xfrm>
            <a:custGeom>
              <a:avLst/>
              <a:gdLst/>
              <a:ahLst/>
              <a:cxnLst/>
              <a:rect l="l" t="t" r="r" b="b"/>
              <a:pathLst>
                <a:path w="2306979" h="3589225">
                  <a:moveTo>
                    <a:pt x="0" y="0"/>
                  </a:moveTo>
                  <a:lnTo>
                    <a:pt x="2306979" y="0"/>
                  </a:lnTo>
                  <a:lnTo>
                    <a:pt x="2306979" y="3589225"/>
                  </a:lnTo>
                  <a:lnTo>
                    <a:pt x="0" y="3589225"/>
                  </a:lnTo>
                  <a:close/>
                </a:path>
              </a:pathLst>
            </a:custGeom>
            <a:solidFill>
              <a:srgbClr val="E0C9C3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-267951" y="-101275"/>
            <a:ext cx="1767609" cy="10610482"/>
            <a:chOff x="0" y="0"/>
            <a:chExt cx="592103" cy="35542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92103" cy="3554233"/>
            </a:xfrm>
            <a:custGeom>
              <a:avLst/>
              <a:gdLst/>
              <a:ahLst/>
              <a:cxnLst/>
              <a:rect l="l" t="t" r="r" b="b"/>
              <a:pathLst>
                <a:path w="592103" h="3554233">
                  <a:moveTo>
                    <a:pt x="0" y="0"/>
                  </a:moveTo>
                  <a:lnTo>
                    <a:pt x="592103" y="0"/>
                  </a:lnTo>
                  <a:lnTo>
                    <a:pt x="592103" y="3554233"/>
                  </a:lnTo>
                  <a:lnTo>
                    <a:pt x="0" y="3554233"/>
                  </a:lnTo>
                  <a:close/>
                </a:path>
              </a:pathLst>
            </a:custGeom>
            <a:solidFill>
              <a:srgbClr val="19293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801600" y="5295900"/>
            <a:ext cx="4714240" cy="4508500"/>
          </a:xfrm>
          <a:prstGeom prst="rect">
            <a:avLst/>
          </a:prstGeom>
        </p:spPr>
      </p:pic>
      <p:pic>
        <p:nvPicPr>
          <p:cNvPr id="8" name="Picture 7" descr="Luyện tập làm báo cáo thống kê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1140" y="-258445"/>
            <a:ext cx="18519140" cy="10564495"/>
          </a:xfrm>
          <a:prstGeom prst="rect">
            <a:avLst/>
          </a:prstGeom>
        </p:spPr>
      </p:pic>
      <p:sp>
        <p:nvSpPr>
          <p:cNvPr id="9" name="Rectangles 8"/>
          <p:cNvSpPr/>
          <p:nvPr/>
        </p:nvSpPr>
        <p:spPr>
          <a:xfrm>
            <a:off x="4200573" y="495300"/>
            <a:ext cx="10830465" cy="2308324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GB" altLang="en-US" sz="72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làm văn </a:t>
            </a:r>
          </a:p>
          <a:p>
            <a:pPr algn="ctr"/>
            <a:r>
              <a:rPr lang="en-GB" altLang="en-US" sz="72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(Tuần 2 - Tiết 2 - Trang 23)</a:t>
            </a:r>
          </a:p>
        </p:txBody>
      </p:sp>
      <p:pic>
        <p:nvPicPr>
          <p:cNvPr id="10" name="Content Placeholder 12" descr="cdc42615100be655bf1a"/>
          <p:cNvPicPr>
            <a:picLocks noChangeAspect="1"/>
          </p:cNvPicPr>
          <p:nvPr/>
        </p:nvPicPr>
        <p:blipFill>
          <a:blip r:embed="rId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67970" y="-419100"/>
            <a:ext cx="3359150" cy="3359150"/>
          </a:xfrm>
          <a:prstGeom prst="rect">
            <a:avLst/>
          </a:prstGeom>
        </p:spPr>
      </p:pic>
      <p:pic>
        <p:nvPicPr>
          <p:cNvPr id="11" name="cute songs to help you cope with sadness">
            <a:hlinkClick r:id="" action="ppaction://media"/>
            <a:extLst>
              <a:ext uri="{FF2B5EF4-FFF2-40B4-BE49-F238E27FC236}">
                <a16:creationId xmlns:a16="http://schemas.microsoft.com/office/drawing/2014/main" id="{3394C631-A419-4AA3-877D-1F4C7408E3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10270" y="-3033296"/>
            <a:ext cx="1036320" cy="1036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5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0" y="38100"/>
            <a:ext cx="5237480" cy="30276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6210300"/>
            <a:ext cx="10553700" cy="3435985"/>
          </a:xfrm>
          <a:prstGeom prst="rect">
            <a:avLst/>
          </a:prstGeom>
        </p:spPr>
      </p:pic>
      <p:pic>
        <p:nvPicPr>
          <p:cNvPr id="3" name="Content Placeholder 12" descr="cdc42615100be655bf1a"/>
          <p:cNvPicPr>
            <a:picLocks noChangeAspect="1"/>
          </p:cNvPicPr>
          <p:nvPr/>
        </p:nvPicPr>
        <p:blipFill>
          <a:blip r:embed="rId5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7505700"/>
            <a:ext cx="2743200" cy="274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1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330" y="-66534"/>
            <a:ext cx="18480470" cy="4097011"/>
            <a:chOff x="0" y="0"/>
            <a:chExt cx="3780625" cy="8381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80625" cy="838142"/>
            </a:xfrm>
            <a:custGeom>
              <a:avLst/>
              <a:gdLst/>
              <a:ahLst/>
              <a:cxnLst/>
              <a:rect l="l" t="t" r="r" b="b"/>
              <a:pathLst>
                <a:path w="3780625" h="838142">
                  <a:moveTo>
                    <a:pt x="0" y="0"/>
                  </a:moveTo>
                  <a:lnTo>
                    <a:pt x="3780625" y="0"/>
                  </a:lnTo>
                  <a:lnTo>
                    <a:pt x="3780625" y="838142"/>
                  </a:lnTo>
                  <a:lnTo>
                    <a:pt x="0" y="838142"/>
                  </a:lnTo>
                  <a:close/>
                </a:path>
              </a:pathLst>
            </a:custGeom>
            <a:solidFill>
              <a:srgbClr val="C59A8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258343" y="0"/>
            <a:ext cx="6605514" cy="43678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731938" y="-66534"/>
            <a:ext cx="1819379" cy="49476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16572636" y="4881129"/>
            <a:ext cx="1978681" cy="53808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51722" y="6357930"/>
            <a:ext cx="5250144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72765" y="7964875"/>
            <a:ext cx="15349590" cy="2993170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4348480" y="1800860"/>
            <a:ext cx="13570585" cy="6136640"/>
            <a:chOff x="0" y="0"/>
            <a:chExt cx="7981950" cy="4578350"/>
          </a:xfrm>
        </p:grpSpPr>
        <p:sp>
          <p:nvSpPr>
            <p:cNvPr id="10" name="Freeform 10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8700" y="3026625"/>
            <a:ext cx="4832586" cy="1854505"/>
          </a:xfrm>
          <a:prstGeom prst="rect">
            <a:avLst/>
          </a:prstGeom>
        </p:spPr>
      </p:pic>
      <p:pic>
        <p:nvPicPr>
          <p:cNvPr id="22" name="Picture 21" descr="Screenshot (7)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43600" y="2214880"/>
            <a:ext cx="10337165" cy="4978400"/>
          </a:xfrm>
          <a:prstGeom prst="rect">
            <a:avLst/>
          </a:prstGeom>
        </p:spPr>
      </p:pic>
      <p:pic>
        <p:nvPicPr>
          <p:cNvPr id="23" name="Content Placeholder 12" descr="cdc42615100be655bf1a"/>
          <p:cNvPicPr>
            <a:picLocks noChangeAspect="1"/>
          </p:cNvPicPr>
          <p:nvPr/>
        </p:nvPicPr>
        <p:blipFill>
          <a:blip r:embed="rId13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400" y="1104900"/>
            <a:ext cx="2032000" cy="2032000"/>
          </a:xfrm>
          <a:prstGeom prst="rect">
            <a:avLst/>
          </a:prstGeom>
        </p:spPr>
      </p:pic>
      <p:sp>
        <p:nvSpPr>
          <p:cNvPr id="24" name="TextBox 19"/>
          <p:cNvSpPr txBox="1"/>
          <p:nvPr/>
        </p:nvSpPr>
        <p:spPr>
          <a:xfrm>
            <a:off x="112329" y="-43815"/>
            <a:ext cx="15880145" cy="1418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000"/>
              </a:lnSpc>
              <a:spcBef>
                <a:spcPct val="0"/>
              </a:spcBef>
            </a:pPr>
            <a:r>
              <a:rPr lang="en-US" sz="8000">
                <a:solidFill>
                  <a:srgbClr val="FCF8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các em người ta gọi đây là gì?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0600" y="8282305"/>
            <a:ext cx="15001875" cy="17907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17625" y="3390900"/>
            <a:ext cx="4543425" cy="1666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967" y="6689"/>
            <a:ext cx="18256033" cy="1217068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5400000">
            <a:off x="5207294" y="-972465"/>
            <a:ext cx="2044022" cy="10401210"/>
            <a:chOff x="0" y="0"/>
            <a:chExt cx="2354580" cy="11981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53310" cy="11981518"/>
            </a:xfrm>
            <a:custGeom>
              <a:avLst/>
              <a:gdLst/>
              <a:ahLst/>
              <a:cxnLst/>
              <a:rect l="l" t="t" r="r" b="b"/>
              <a:pathLst>
                <a:path w="2353310" h="11981518">
                  <a:moveTo>
                    <a:pt x="784860" y="11914208"/>
                  </a:moveTo>
                  <a:cubicBezTo>
                    <a:pt x="905510" y="11954849"/>
                    <a:pt x="1042670" y="11981518"/>
                    <a:pt x="1177290" y="11981518"/>
                  </a:cubicBezTo>
                  <a:cubicBezTo>
                    <a:pt x="1311910" y="11981518"/>
                    <a:pt x="1441450" y="11958658"/>
                    <a:pt x="1560830" y="11918018"/>
                  </a:cubicBezTo>
                  <a:cubicBezTo>
                    <a:pt x="1563370" y="11916749"/>
                    <a:pt x="1565910" y="11916749"/>
                    <a:pt x="1568450" y="11915478"/>
                  </a:cubicBezTo>
                  <a:cubicBezTo>
                    <a:pt x="2016760" y="11752918"/>
                    <a:pt x="2346960" y="11323658"/>
                    <a:pt x="2353310" y="1079397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0785690"/>
                  </a:lnTo>
                  <a:cubicBezTo>
                    <a:pt x="6350" y="11326198"/>
                    <a:pt x="331470" y="11755458"/>
                    <a:pt x="784860" y="11914208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</p:grpSp>
      <p:grpSp>
        <p:nvGrpSpPr>
          <p:cNvPr id="5" name="Group 5"/>
          <p:cNvGrpSpPr/>
          <p:nvPr/>
        </p:nvGrpSpPr>
        <p:grpSpPr>
          <a:xfrm rot="-5400000">
            <a:off x="5607005" y="1157506"/>
            <a:ext cx="2044022" cy="11078940"/>
            <a:chOff x="0" y="0"/>
            <a:chExt cx="2354580" cy="1276221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53310" cy="12762219"/>
            </a:xfrm>
            <a:custGeom>
              <a:avLst/>
              <a:gdLst/>
              <a:ahLst/>
              <a:cxnLst/>
              <a:rect l="l" t="t" r="r" b="b"/>
              <a:pathLst>
                <a:path w="2353310" h="12762219">
                  <a:moveTo>
                    <a:pt x="784860" y="12694909"/>
                  </a:moveTo>
                  <a:cubicBezTo>
                    <a:pt x="905510" y="12735549"/>
                    <a:pt x="1042670" y="12762219"/>
                    <a:pt x="1177290" y="12762219"/>
                  </a:cubicBezTo>
                  <a:cubicBezTo>
                    <a:pt x="1311910" y="12762219"/>
                    <a:pt x="1441450" y="12739359"/>
                    <a:pt x="1560830" y="12698719"/>
                  </a:cubicBezTo>
                  <a:cubicBezTo>
                    <a:pt x="1563370" y="12697449"/>
                    <a:pt x="1565910" y="12697449"/>
                    <a:pt x="1568450" y="12696179"/>
                  </a:cubicBezTo>
                  <a:cubicBezTo>
                    <a:pt x="2016760" y="12533619"/>
                    <a:pt x="2346960" y="12104359"/>
                    <a:pt x="2353310" y="11572269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563388"/>
                  </a:lnTo>
                  <a:cubicBezTo>
                    <a:pt x="6350" y="12106899"/>
                    <a:pt x="331470" y="12536159"/>
                    <a:pt x="784860" y="12694909"/>
                  </a:cubicBezTo>
                  <a:close/>
                </a:path>
              </a:pathLst>
            </a:custGeom>
            <a:solidFill>
              <a:srgbClr val="FCF7F2"/>
            </a:solidFill>
          </p:spPr>
        </p:sp>
      </p:grpSp>
      <p:grpSp>
        <p:nvGrpSpPr>
          <p:cNvPr id="7" name="Group 7"/>
          <p:cNvGrpSpPr/>
          <p:nvPr/>
        </p:nvGrpSpPr>
        <p:grpSpPr>
          <a:xfrm rot="-5400000">
            <a:off x="5704335" y="3608279"/>
            <a:ext cx="2044022" cy="11300042"/>
            <a:chOff x="0" y="0"/>
            <a:chExt cx="2354580" cy="1301691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53310" cy="13016914"/>
            </a:xfrm>
            <a:custGeom>
              <a:avLst/>
              <a:gdLst/>
              <a:ahLst/>
              <a:cxnLst/>
              <a:rect l="l" t="t" r="r" b="b"/>
              <a:pathLst>
                <a:path w="2353310" h="13016914">
                  <a:moveTo>
                    <a:pt x="784860" y="12949604"/>
                  </a:moveTo>
                  <a:cubicBezTo>
                    <a:pt x="905510" y="12990244"/>
                    <a:pt x="1042670" y="13016914"/>
                    <a:pt x="1177290" y="13016914"/>
                  </a:cubicBezTo>
                  <a:cubicBezTo>
                    <a:pt x="1311910" y="13016914"/>
                    <a:pt x="1441450" y="12994054"/>
                    <a:pt x="1560830" y="12953414"/>
                  </a:cubicBezTo>
                  <a:cubicBezTo>
                    <a:pt x="1563370" y="12952144"/>
                    <a:pt x="1565910" y="12952144"/>
                    <a:pt x="1568450" y="12950875"/>
                  </a:cubicBezTo>
                  <a:cubicBezTo>
                    <a:pt x="2016760" y="12788314"/>
                    <a:pt x="2346960" y="12359054"/>
                    <a:pt x="2353310" y="1182618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1817104"/>
                  </a:lnTo>
                  <a:cubicBezTo>
                    <a:pt x="6350" y="12361594"/>
                    <a:pt x="331470" y="12790854"/>
                    <a:pt x="784860" y="1294960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376367" y="1874152"/>
            <a:ext cx="5755531" cy="86305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864520" y="636209"/>
            <a:ext cx="5423480" cy="208126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682558" y="3377240"/>
            <a:ext cx="8421951" cy="1558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00"/>
              </a:lnSpc>
            </a:pPr>
            <a:r>
              <a:rPr lang="en-US" sz="4000">
                <a:solidFill>
                  <a:srgbClr val="000000"/>
                </a:solidFill>
                <a:latin typeface="Playfair Display Bold" panose="00000800000000000000"/>
              </a:rPr>
              <a:t>Số khoa thi, số tiến sĩ của nước ta từ năm từ năm 1075 đến năm 1919 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006072" y="8407400"/>
            <a:ext cx="9711601" cy="1558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00"/>
              </a:lnSpc>
            </a:pPr>
            <a:r>
              <a:rPr lang="en-US" sz="4000">
                <a:solidFill>
                  <a:srgbClr val="000000"/>
                </a:solidFill>
                <a:latin typeface="Playfair Display Bold" panose="00000800000000000000"/>
              </a:rPr>
              <a:t>Số khoa thi, số tiến sĩ và số trạng nguyên của từng triều đại 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73514" y="5846077"/>
            <a:ext cx="9141756" cy="1558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00"/>
              </a:lnSpc>
            </a:pPr>
            <a:r>
              <a:rPr lang="en-US" sz="4000">
                <a:solidFill>
                  <a:srgbClr val="000000"/>
                </a:solidFill>
                <a:latin typeface="Playfair Display Bold" panose="00000800000000000000"/>
              </a:rPr>
              <a:t>Số bia và số tiến sĩ có khắc tên trên bia còn lại đến ngày nay?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589000" y="2322195"/>
            <a:ext cx="4542790" cy="50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0"/>
              </a:lnSpc>
            </a:pPr>
            <a:endParaRPr/>
          </a:p>
        </p:txBody>
      </p:sp>
      <p:sp>
        <p:nvSpPr>
          <p:cNvPr id="17" name="TextBox 17"/>
          <p:cNvSpPr txBox="1"/>
          <p:nvPr/>
        </p:nvSpPr>
        <p:spPr>
          <a:xfrm>
            <a:off x="-76200" y="266700"/>
            <a:ext cx="13479145" cy="1153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  <a:spcBef>
                <a:spcPct val="0"/>
              </a:spcBef>
            </a:pPr>
            <a:r>
              <a:rPr lang="en-US" sz="5400">
                <a:solidFill>
                  <a:srgbClr val="F8F2E6"/>
                </a:solidFill>
                <a:latin typeface="Playfair Display Bold" panose="00000800000000000000"/>
              </a:rPr>
              <a:t>Nhìn bảng thống kê</a:t>
            </a:r>
            <a:r>
              <a:rPr lang="en-GB" altLang="en-US" sz="5400">
                <a:solidFill>
                  <a:srgbClr val="F8F2E6"/>
                </a:solidFill>
                <a:latin typeface="Playfair Display Bold" panose="00000800000000000000"/>
              </a:rPr>
              <a:t> </a:t>
            </a:r>
            <a:r>
              <a:rPr lang="en-US" sz="5400">
                <a:solidFill>
                  <a:srgbClr val="F8F2E6"/>
                </a:solidFill>
                <a:latin typeface="Playfair Display Bold" panose="00000800000000000000"/>
              </a:rPr>
              <a:t>trả lời các câu hỏi:</a:t>
            </a:r>
          </a:p>
        </p:txBody>
      </p:sp>
      <p:pic>
        <p:nvPicPr>
          <p:cNvPr id="23" name="Content Placeholder 12" descr="cdc42615100be655bf1a"/>
          <p:cNvPicPr>
            <a:picLocks noChangeAspect="1"/>
          </p:cNvPicPr>
          <p:nvPr/>
        </p:nvPicPr>
        <p:blipFill>
          <a:blip r:embed="rId6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6035" y="1175385"/>
            <a:ext cx="2032000" cy="2032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87400" y="1104900"/>
            <a:ext cx="4543425" cy="1133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8" b="1258"/>
          <a:stretch>
            <a:fillRect/>
          </a:stretch>
        </p:blipFill>
        <p:spPr>
          <a:xfrm>
            <a:off x="-373528" y="-87272"/>
            <a:ext cx="18661528" cy="102327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8718288" y="5029126"/>
            <a:ext cx="8837874" cy="46177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9578024" y="552506"/>
            <a:ext cx="7341191" cy="38357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435210" cy="92583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578024" y="1504557"/>
            <a:ext cx="7108202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>
                <a:solidFill>
                  <a:srgbClr val="192936"/>
                </a:solidFill>
                <a:latin typeface="Playfair Display Italics" panose="00000500000000000000"/>
              </a:rPr>
              <a:t>Nêu số liệu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93411" y="6238536"/>
            <a:ext cx="6287627" cy="2615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95"/>
              </a:lnSpc>
            </a:pPr>
            <a:r>
              <a:rPr lang="en-US" sz="8580">
                <a:solidFill>
                  <a:srgbClr val="192936"/>
                </a:solidFill>
                <a:latin typeface="Playfair Display Italics" panose="00000500000000000000"/>
              </a:rPr>
              <a:t>Trình bày</a:t>
            </a:r>
          </a:p>
          <a:p>
            <a:pPr algn="ctr">
              <a:lnSpc>
                <a:spcPts val="10295"/>
              </a:lnSpc>
            </a:pPr>
            <a:r>
              <a:rPr lang="en-US" sz="8580">
                <a:solidFill>
                  <a:srgbClr val="192936"/>
                </a:solidFill>
                <a:latin typeface="Playfair Display Italics" panose="00000500000000000000"/>
              </a:rPr>
              <a:t>bảng số liệu</a:t>
            </a:r>
          </a:p>
        </p:txBody>
      </p:sp>
      <p:pic>
        <p:nvPicPr>
          <p:cNvPr id="23" name="Content Placeholder 12" descr="cdc42615100be655bf1a"/>
          <p:cNvPicPr>
            <a:picLocks noChangeAspect="1"/>
          </p:cNvPicPr>
          <p:nvPr/>
        </p:nvPicPr>
        <p:blipFill>
          <a:blip r:embed="rId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81000" y="8039100"/>
            <a:ext cx="2032000" cy="203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" y="1562100"/>
            <a:ext cx="9248775" cy="6162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9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78400" y="-104775"/>
            <a:ext cx="11004850" cy="6466323"/>
            <a:chOff x="0" y="0"/>
            <a:chExt cx="2495903" cy="14665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95903" cy="1466564"/>
            </a:xfrm>
            <a:custGeom>
              <a:avLst/>
              <a:gdLst/>
              <a:ahLst/>
              <a:cxnLst/>
              <a:rect l="l" t="t" r="r" b="b"/>
              <a:pathLst>
                <a:path w="2495903" h="1466564">
                  <a:moveTo>
                    <a:pt x="0" y="0"/>
                  </a:moveTo>
                  <a:lnTo>
                    <a:pt x="2495903" y="0"/>
                  </a:lnTo>
                  <a:lnTo>
                    <a:pt x="2495903" y="1466564"/>
                  </a:lnTo>
                  <a:lnTo>
                    <a:pt x="0" y="1466564"/>
                  </a:lnTo>
                  <a:close/>
                </a:path>
              </a:pathLst>
            </a:custGeom>
            <a:solidFill>
              <a:srgbClr val="F0522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6758" r="11996"/>
          <a:stretch>
            <a:fillRect/>
          </a:stretch>
        </p:blipFill>
        <p:spPr>
          <a:xfrm>
            <a:off x="0" y="0"/>
            <a:ext cx="7378400" cy="60563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t="5246" b="17543"/>
          <a:stretch>
            <a:fillRect/>
          </a:stretch>
        </p:blipFill>
        <p:spPr>
          <a:xfrm>
            <a:off x="7378400" y="6056312"/>
            <a:ext cx="11004850" cy="4230688"/>
          </a:xfrm>
          <a:prstGeom prst="rect">
            <a:avLst/>
          </a:prstGeom>
        </p:spPr>
      </p:pic>
      <p:pic>
        <p:nvPicPr>
          <p:cNvPr id="23" name="Content Placeholder 12" descr="cdc42615100be655bf1a"/>
          <p:cNvPicPr>
            <a:picLocks noChangeAspect="1"/>
          </p:cNvPicPr>
          <p:nvPr/>
        </p:nvPicPr>
        <p:blipFill>
          <a:blip r:embed="rId4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83000" y="-266700"/>
            <a:ext cx="2032000" cy="203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85165" y="5676900"/>
            <a:ext cx="6762750" cy="4610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1400" y="419100"/>
            <a:ext cx="10639425" cy="5095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9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627803" y="780986"/>
            <a:ext cx="14887376" cy="6900610"/>
            <a:chOff x="0" y="0"/>
            <a:chExt cx="1369949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699489" cy="6350000"/>
            </a:xfrm>
            <a:custGeom>
              <a:avLst/>
              <a:gdLst/>
              <a:ahLst/>
              <a:cxnLst/>
              <a:rect l="l" t="t" r="r" b="b"/>
              <a:pathLst>
                <a:path w="13699489" h="6350000">
                  <a:moveTo>
                    <a:pt x="13699489" y="6350000"/>
                  </a:moveTo>
                  <a:lnTo>
                    <a:pt x="0" y="6350000"/>
                  </a:lnTo>
                  <a:lnTo>
                    <a:pt x="0" y="1899920"/>
                  </a:lnTo>
                  <a:cubicBezTo>
                    <a:pt x="0" y="1899920"/>
                    <a:pt x="2849880" y="0"/>
                    <a:pt x="6899910" y="0"/>
                  </a:cubicBezTo>
                  <a:cubicBezTo>
                    <a:pt x="11300460" y="0"/>
                    <a:pt x="13699489" y="1899920"/>
                    <a:pt x="13699489" y="1899920"/>
                  </a:cubicBezTo>
                  <a:lnTo>
                    <a:pt x="13699489" y="6350000"/>
                  </a:lnTo>
                  <a:close/>
                </a:path>
              </a:pathLst>
            </a:custGeom>
            <a:blipFill>
              <a:blip r:embed="rId2"/>
              <a:stretch>
                <a:fillRect t="-43957"/>
              </a:stretch>
            </a:blip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166344"/>
            <a:ext cx="4832586" cy="18545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39772" y="3704427"/>
            <a:ext cx="3965638" cy="41148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-304800" y="8126331"/>
            <a:ext cx="185928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>
                <a:solidFill>
                  <a:srgbClr val="7EF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 kê số học sinh trong lớp</a:t>
            </a:r>
          </a:p>
        </p:txBody>
      </p:sp>
      <p:pic>
        <p:nvPicPr>
          <p:cNvPr id="23" name="Content Placeholder 12" descr="cdc42615100be655bf1a"/>
          <p:cNvPicPr>
            <a:picLocks noChangeAspect="1"/>
          </p:cNvPicPr>
          <p:nvPr/>
        </p:nvPicPr>
        <p:blipFill>
          <a:blip r:embed="rId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499178" y="-235014"/>
            <a:ext cx="2032000" cy="2032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" y="419100"/>
            <a:ext cx="4543425" cy="19812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9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12503800" y="5133975"/>
            <a:ext cx="10489790" cy="0"/>
          </a:xfrm>
          <a:prstGeom prst="line">
            <a:avLst/>
          </a:prstGeom>
          <a:ln w="19050" cap="rnd">
            <a:solidFill>
              <a:srgbClr val="FCF8F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3"/>
          <p:cNvSpPr/>
          <p:nvPr/>
        </p:nvSpPr>
        <p:spPr>
          <a:xfrm rot="-5400000">
            <a:off x="-1311895" y="5235370"/>
            <a:ext cx="10489790" cy="0"/>
          </a:xfrm>
          <a:prstGeom prst="line">
            <a:avLst/>
          </a:prstGeom>
          <a:ln w="19050" cap="rnd">
            <a:solidFill>
              <a:srgbClr val="FCF8F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5400000">
            <a:off x="2267684" y="5235370"/>
            <a:ext cx="10489790" cy="0"/>
          </a:xfrm>
          <a:prstGeom prst="line">
            <a:avLst/>
          </a:prstGeom>
          <a:ln w="19050" cap="rnd">
            <a:solidFill>
              <a:srgbClr val="FCF8F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-5400000">
            <a:off x="5626772" y="5378281"/>
            <a:ext cx="10489790" cy="0"/>
          </a:xfrm>
          <a:prstGeom prst="line">
            <a:avLst/>
          </a:prstGeom>
          <a:ln w="19050" cap="rnd">
            <a:solidFill>
              <a:srgbClr val="FCF8F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5400000">
            <a:off x="8996408" y="5378281"/>
            <a:ext cx="10489790" cy="0"/>
          </a:xfrm>
          <a:prstGeom prst="line">
            <a:avLst/>
          </a:prstGeom>
          <a:ln w="19050" cap="rnd">
            <a:solidFill>
              <a:srgbClr val="FCF8F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23475" y="0"/>
            <a:ext cx="3187448" cy="16973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550276" y="0"/>
            <a:ext cx="3187448" cy="16973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63380" y="-55384"/>
            <a:ext cx="3187448" cy="16973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50828" y="0"/>
            <a:ext cx="3187448" cy="16973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2225" y="0"/>
            <a:ext cx="3187448" cy="169731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2225" y="3547579"/>
            <a:ext cx="3187448" cy="169731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2225" y="5195052"/>
            <a:ext cx="3187448" cy="169731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2225" y="6892368"/>
            <a:ext cx="3187448" cy="169731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2225" y="8589684"/>
            <a:ext cx="3187448" cy="169731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2225" y="1850263"/>
            <a:ext cx="3187448" cy="1697316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272225" y="2321096"/>
            <a:ext cx="3187448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72225" y="4018412"/>
            <a:ext cx="3187448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72225" y="5665885"/>
            <a:ext cx="3187448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72225" y="7363201"/>
            <a:ext cx="3187448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72225" y="9060517"/>
            <a:ext cx="3187448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cộng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72225" y="470833"/>
            <a:ext cx="3187448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923475" y="188258"/>
            <a:ext cx="3187448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4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</a:p>
          <a:p>
            <a:pPr algn="ctr">
              <a:lnSpc>
                <a:spcPts val="5600"/>
              </a:lnSpc>
            </a:pPr>
            <a:r>
              <a:rPr lang="en-US" sz="4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503054" y="102712"/>
            <a:ext cx="3187448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học</a:t>
            </a:r>
          </a:p>
          <a:p>
            <a:pPr algn="ctr">
              <a:lnSpc>
                <a:spcPts val="5600"/>
              </a:lnSpc>
            </a:pPr>
            <a:r>
              <a:rPr lang="en-US" sz="4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nam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063380" y="102712"/>
            <a:ext cx="3187448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học </a:t>
            </a:r>
          </a:p>
          <a:p>
            <a:pPr algn="ctr">
              <a:lnSpc>
                <a:spcPts val="5600"/>
              </a:lnSpc>
            </a:pPr>
            <a:r>
              <a:rPr lang="en-US" sz="4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nữ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250828" y="148571"/>
            <a:ext cx="3187448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4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HS</a:t>
            </a:r>
          </a:p>
          <a:p>
            <a:pPr algn="ctr">
              <a:lnSpc>
                <a:spcPts val="4900"/>
              </a:lnSpc>
            </a:pPr>
            <a:r>
              <a:rPr lang="en-US" sz="4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HTXS</a:t>
            </a:r>
          </a:p>
        </p:txBody>
      </p:sp>
      <p:sp>
        <p:nvSpPr>
          <p:cNvPr id="27" name="AutoShape 27"/>
          <p:cNvSpPr/>
          <p:nvPr/>
        </p:nvSpPr>
        <p:spPr>
          <a:xfrm rot="-10800000">
            <a:off x="573590" y="1697316"/>
            <a:ext cx="17165580" cy="0"/>
          </a:xfrm>
          <a:prstGeom prst="line">
            <a:avLst/>
          </a:prstGeom>
          <a:ln w="19050" cap="rnd">
            <a:solidFill>
              <a:srgbClr val="FCF8F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AutoShape 28"/>
          <p:cNvSpPr/>
          <p:nvPr/>
        </p:nvSpPr>
        <p:spPr>
          <a:xfrm rot="-10800000">
            <a:off x="592640" y="3528529"/>
            <a:ext cx="17165580" cy="0"/>
          </a:xfrm>
          <a:prstGeom prst="line">
            <a:avLst/>
          </a:prstGeom>
          <a:ln w="19050" cap="rnd">
            <a:solidFill>
              <a:srgbClr val="FCF8F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AutoShape 29"/>
          <p:cNvSpPr/>
          <p:nvPr/>
        </p:nvSpPr>
        <p:spPr>
          <a:xfrm rot="-10800000">
            <a:off x="592640" y="5176002"/>
            <a:ext cx="17165580" cy="0"/>
          </a:xfrm>
          <a:prstGeom prst="line">
            <a:avLst/>
          </a:prstGeom>
          <a:ln w="19050" cap="rnd">
            <a:solidFill>
              <a:srgbClr val="FCF8F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AutoShape 30"/>
          <p:cNvSpPr/>
          <p:nvPr/>
        </p:nvSpPr>
        <p:spPr>
          <a:xfrm rot="-10800000">
            <a:off x="592640" y="6873318"/>
            <a:ext cx="17165580" cy="0"/>
          </a:xfrm>
          <a:prstGeom prst="line">
            <a:avLst/>
          </a:prstGeom>
          <a:ln w="19050" cap="rnd">
            <a:solidFill>
              <a:srgbClr val="FCF8F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1" name="AutoShape 31"/>
          <p:cNvSpPr/>
          <p:nvPr/>
        </p:nvSpPr>
        <p:spPr>
          <a:xfrm rot="-10800000">
            <a:off x="592640" y="8570634"/>
            <a:ext cx="17165580" cy="0"/>
          </a:xfrm>
          <a:prstGeom prst="line">
            <a:avLst/>
          </a:prstGeom>
          <a:ln w="19050" cap="rnd">
            <a:solidFill>
              <a:srgbClr val="FCF8F5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839178"/>
            <a:ext cx="6397195" cy="606534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692895" y="3073203"/>
            <a:ext cx="1670247" cy="1670247"/>
            <a:chOff x="0" y="0"/>
            <a:chExt cx="2226996" cy="2226996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226996" cy="2226996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C5CD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510896" y="125040"/>
              <a:ext cx="1448847" cy="17844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180"/>
                </a:lnSpc>
                <a:spcBef>
                  <a:spcPct val="0"/>
                </a:spcBef>
              </a:pPr>
              <a:r>
                <a:rPr lang="en-US" sz="7985">
                  <a:solidFill>
                    <a:srgbClr val="100F0D"/>
                  </a:solidFill>
                  <a:latin typeface="Public Sans Bold"/>
                </a:rPr>
                <a:t>1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442548" y="5846626"/>
            <a:ext cx="1637171" cy="1645224"/>
            <a:chOff x="0" y="0"/>
            <a:chExt cx="2182895" cy="2193632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2182895" cy="2193632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97EDAA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381370" y="143985"/>
              <a:ext cx="1420155" cy="17523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955"/>
                </a:lnSpc>
                <a:spcBef>
                  <a:spcPct val="0"/>
                </a:spcBef>
              </a:pPr>
              <a:r>
                <a:rPr lang="en-US" sz="7825">
                  <a:solidFill>
                    <a:srgbClr val="100F0D"/>
                  </a:solidFill>
                  <a:latin typeface="Public Sans Bold"/>
                </a:rPr>
                <a:t>2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271724" y="8122741"/>
            <a:ext cx="1584452" cy="1585318"/>
            <a:chOff x="0" y="0"/>
            <a:chExt cx="2112603" cy="2113758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2112603" cy="2113758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C5D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369089" y="134135"/>
              <a:ext cx="1374425" cy="17011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605"/>
                </a:lnSpc>
                <a:spcBef>
                  <a:spcPct val="0"/>
                </a:spcBef>
              </a:pPr>
              <a:r>
                <a:rPr lang="en-US" sz="7575">
                  <a:solidFill>
                    <a:srgbClr val="100F0D"/>
                  </a:solidFill>
                  <a:latin typeface="Public Sans Bold"/>
                </a:rPr>
                <a:t>3</a:t>
              </a: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261133" cy="17387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31170" y="0"/>
            <a:ext cx="6261133" cy="17387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026867" y="0"/>
            <a:ext cx="6261133" cy="173870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906383" y="1850927"/>
            <a:ext cx="3381617" cy="4114800"/>
          </a:xfrm>
          <a:prstGeom prst="rect">
            <a:avLst/>
          </a:prstGeom>
        </p:spPr>
      </p:pic>
      <p:pic>
        <p:nvPicPr>
          <p:cNvPr id="24" name="Content Placeholder 12" descr="cdc42615100be655bf1a"/>
          <p:cNvPicPr>
            <a:picLocks noChangeAspect="1"/>
          </p:cNvPicPr>
          <p:nvPr/>
        </p:nvPicPr>
        <p:blipFill>
          <a:blip r:embed="rId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965" y="8441438"/>
            <a:ext cx="2032000" cy="2032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915" y="3559975"/>
            <a:ext cx="4962525" cy="22669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6800" y="2933700"/>
            <a:ext cx="8734425" cy="25527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2800" y="6193155"/>
            <a:ext cx="8105775" cy="9334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29200" y="8441690"/>
            <a:ext cx="12211050" cy="933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45" b="787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33844" y="4521990"/>
            <a:ext cx="330895" cy="4727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33844" y="5538603"/>
            <a:ext cx="388966" cy="3889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233844" y="6534797"/>
            <a:ext cx="373793" cy="3737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233844" y="7503731"/>
            <a:ext cx="408732" cy="3678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0" y="486599"/>
            <a:ext cx="4832586" cy="1854505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90042" y="1040936"/>
            <a:ext cx="4542544" cy="1562539"/>
            <a:chOff x="0" y="0"/>
            <a:chExt cx="6056725" cy="2083385"/>
          </a:xfrm>
        </p:grpSpPr>
        <p:sp>
          <p:nvSpPr>
            <p:cNvPr id="9" name="TextBox 9"/>
            <p:cNvSpPr txBox="1"/>
            <p:nvPr/>
          </p:nvSpPr>
          <p:spPr>
            <a:xfrm>
              <a:off x="0" y="104775"/>
              <a:ext cx="6056725" cy="911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50"/>
                </a:lnSpc>
              </a:pPr>
              <a:r>
                <a:rPr lang="en-US" sz="5000">
                  <a:solidFill>
                    <a:srgbClr val="000000"/>
                  </a:solidFill>
                  <a:latin typeface="Muli Black" panose="00000A00000000000000"/>
                </a:rPr>
                <a:t>Vận dụng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403754"/>
              <a:ext cx="6056725" cy="679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40"/>
                </a:lnSpc>
              </a:pPr>
              <a:endParaRPr/>
            </a:p>
          </p:txBody>
        </p:sp>
      </p:grpSp>
      <p:pic>
        <p:nvPicPr>
          <p:cNvPr id="13" name="Picture 12" descr="Luyện tập làm báo cáo thống kê (1)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278" b="98889" l="16458" r="83073">
                        <a14:foregroundMark x1="22188" y1="52222" x2="20729" y2="76667"/>
                        <a14:foregroundMark x1="25313" y1="34074" x2="35573" y2="43148"/>
                        <a14:foregroundMark x1="35573" y1="43148" x2="31198" y2="48704"/>
                        <a14:foregroundMark x1="31198" y1="48704" x2="27187" y2="50000"/>
                        <a14:foregroundMark x1="27187" y1="50000" x2="25313" y2="45926"/>
                        <a14:foregroundMark x1="25313" y1="45926" x2="25938" y2="35926"/>
                        <a14:foregroundMark x1="42083" y1="47778" x2="43125" y2="42778"/>
                        <a14:foregroundMark x1="43125" y1="42778" x2="46302" y2="35185"/>
                        <a14:foregroundMark x1="46302" y1="35185" x2="49010" y2="35370"/>
                        <a14:foregroundMark x1="49010" y1="35370" x2="49167" y2="43981"/>
                        <a14:foregroundMark x1="49167" y1="43981" x2="51042" y2="47222"/>
                        <a14:foregroundMark x1="51042" y1="47222" x2="54896" y2="47870"/>
                        <a14:foregroundMark x1="54896" y1="47870" x2="59010" y2="46389"/>
                        <a14:foregroundMark x1="59010" y1="46389" x2="61406" y2="40185"/>
                        <a14:foregroundMark x1="61406" y1="40185" x2="60469" y2="45648"/>
                        <a14:foregroundMark x1="60469" y1="45648" x2="60208" y2="46296"/>
                        <a14:foregroundMark x1="73542" y1="82963" x2="76510" y2="89074"/>
                        <a14:foregroundMark x1="76510" y1="89074" x2="79063" y2="92037"/>
                        <a14:foregroundMark x1="79063" y1="92037" x2="80833" y2="82963"/>
                        <a14:foregroundMark x1="80833" y1="82963" x2="80365" y2="75463"/>
                        <a14:foregroundMark x1="80365" y1="75463" x2="78646" y2="73148"/>
                        <a14:foregroundMark x1="79583" y1="73519" x2="82344" y2="75556"/>
                        <a14:foregroundMark x1="82344" y1="75556" x2="82708" y2="89815"/>
                        <a14:foregroundMark x1="82708" y1="89815" x2="81615" y2="96019"/>
                        <a14:foregroundMark x1="81615" y1="96019" x2="79427" y2="98889"/>
                        <a14:foregroundMark x1="79427" y1="98889" x2="77500" y2="92778"/>
                        <a14:foregroundMark x1="82292" y1="75000" x2="83073" y2="83056"/>
                        <a14:foregroundMark x1="83073" y1="83056" x2="81979" y2="92593"/>
                        <a14:foregroundMark x1="19115" y1="57315" x2="17240" y2="62870"/>
                        <a14:foregroundMark x1="17240" y1="62870" x2="16458" y2="82963"/>
                        <a14:foregroundMark x1="16458" y1="82963" x2="21094" y2="85093"/>
                        <a14:foregroundMark x1="21094" y1="85093" x2="22552" y2="84815"/>
                        <a14:backgroundMark x1="18438" y1="41481" x2="18438" y2="41481"/>
                        <a14:backgroundMark x1="18958" y1="33148" x2="16875" y2="50000"/>
                        <a14:backgroundMark x1="32604" y1="32407" x2="39167" y2="37963"/>
                        <a14:backgroundMark x1="39167" y1="37963" x2="39167" y2="37963"/>
                        <a14:backgroundMark x1="35000" y1="31852" x2="38646" y2="37963"/>
                        <a14:backgroundMark x1="38646" y1="37963" x2="41563" y2="36296"/>
                        <a14:backgroundMark x1="41563" y1="36296" x2="38490" y2="31759"/>
                        <a14:backgroundMark x1="38490" y1="31759" x2="36458" y2="31111"/>
                        <a14:backgroundMark x1="74167" y1="35370" x2="74531" y2="40370"/>
                        <a14:backgroundMark x1="74531" y1="40370" x2="80313" y2="47593"/>
                        <a14:backgroundMark x1="80313" y1="47593" x2="84479" y2="42778"/>
                        <a14:backgroundMark x1="84479" y1="42778" x2="81719" y2="34444"/>
                        <a14:backgroundMark x1="81719" y1="34444" x2="76823" y2="33704"/>
                        <a14:backgroundMark x1="76823" y1="33704" x2="74167" y2="35556"/>
                        <a14:backgroundMark x1="52292" y1="92407" x2="66667" y2="94444"/>
                        <a14:backgroundMark x1="36146" y1="49815" x2="36146" y2="49815"/>
                        <a14:backgroundMark x1="35885" y1="50093" x2="35885" y2="50093"/>
                        <a14:backgroundMark x1="35573" y1="50278" x2="35573" y2="50278"/>
                      </a14:backgroundRemoval>
                    </a14:imgEffect>
                  </a14:imgLayer>
                </a14:imgProps>
              </a:ext>
            </a:extLst>
          </a:blip>
          <a:srcRect l="14999" t="29555" r="13334" b="-644"/>
          <a:stretch/>
        </p:blipFill>
        <p:spPr>
          <a:xfrm>
            <a:off x="3149600" y="2414181"/>
            <a:ext cx="13106400" cy="6463119"/>
          </a:xfrm>
          <a:prstGeom prst="rect">
            <a:avLst/>
          </a:prstGeom>
        </p:spPr>
      </p:pic>
      <p:pic>
        <p:nvPicPr>
          <p:cNvPr id="23" name="Content Placeholder 12" descr="cdc42615100be655bf1a"/>
          <p:cNvPicPr>
            <a:picLocks noChangeAspect="1"/>
          </p:cNvPicPr>
          <p:nvPr/>
        </p:nvPicPr>
        <p:blipFill>
          <a:blip r:embed="rId15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56000" y="-66249"/>
            <a:ext cx="2032000" cy="203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</TotalTime>
  <Words>130</Words>
  <Application>Microsoft Office PowerPoint</Application>
  <PresentationFormat>Custom</PresentationFormat>
  <Paragraphs>29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Calibri</vt:lpstr>
      <vt:lpstr>Arial</vt:lpstr>
      <vt:lpstr>Muli Black</vt:lpstr>
      <vt:lpstr>Playfair Display Italics</vt:lpstr>
      <vt:lpstr>Playfair Display Bold</vt:lpstr>
      <vt:lpstr>Public Sans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 làm báo cáo thống kê</dc:title>
  <dc:subject>9Slide.vn</dc:subject>
  <dc:creator>HP</dc:creator>
  <dc:description>9Slide.vn</dc:description>
  <cp:lastModifiedBy>Nguyễn Thanh Bình</cp:lastModifiedBy>
  <cp:revision>11</cp:revision>
  <dcterms:created xsi:type="dcterms:W3CDTF">2006-08-16T00:00:00Z</dcterms:created>
  <dcterms:modified xsi:type="dcterms:W3CDTF">2021-09-10T03:35:24Z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BD75C1399F4449538559EA4A961D7600</vt:lpwstr>
  </property>
  <property fmtid="{D5CDD505-2E9C-101B-9397-08002B2CF9AE}" pid="3" name="KSOProductBuildVer">
    <vt:lpwstr>2057-11.2.0.10294</vt:lpwstr>
  </property>
</Properties>
</file>