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43"/>
  </p:notesMasterIdLst>
  <p:sldIdLst>
    <p:sldId id="257" r:id="rId5"/>
    <p:sldId id="258" r:id="rId6"/>
    <p:sldId id="287" r:id="rId7"/>
    <p:sldId id="296" r:id="rId8"/>
    <p:sldId id="272" r:id="rId9"/>
    <p:sldId id="259" r:id="rId10"/>
    <p:sldId id="261" r:id="rId11"/>
    <p:sldId id="293" r:id="rId12"/>
    <p:sldId id="294" r:id="rId13"/>
    <p:sldId id="270" r:id="rId14"/>
    <p:sldId id="271" r:id="rId15"/>
    <p:sldId id="286" r:id="rId16"/>
    <p:sldId id="280" r:id="rId17"/>
    <p:sldId id="273" r:id="rId18"/>
    <p:sldId id="281" r:id="rId19"/>
    <p:sldId id="275" r:id="rId20"/>
    <p:sldId id="288" r:id="rId21"/>
    <p:sldId id="282" r:id="rId22"/>
    <p:sldId id="276" r:id="rId23"/>
    <p:sldId id="290" r:id="rId24"/>
    <p:sldId id="283" r:id="rId25"/>
    <p:sldId id="289" r:id="rId26"/>
    <p:sldId id="297" r:id="rId27"/>
    <p:sldId id="278" r:id="rId28"/>
    <p:sldId id="295" r:id="rId29"/>
    <p:sldId id="291" r:id="rId30"/>
    <p:sldId id="298" r:id="rId31"/>
    <p:sldId id="279" r:id="rId32"/>
    <p:sldId id="285" r:id="rId33"/>
    <p:sldId id="292" r:id="rId34"/>
    <p:sldId id="262" r:id="rId35"/>
    <p:sldId id="263" r:id="rId36"/>
    <p:sldId id="264" r:id="rId37"/>
    <p:sldId id="265" r:id="rId38"/>
    <p:sldId id="266" r:id="rId39"/>
    <p:sldId id="267" r:id="rId40"/>
    <p:sldId id="284" r:id="rId41"/>
    <p:sldId id="274" r:id="rId4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-35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E092E-A8A5-46A4-B821-BB1C28EC4DA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0C1EB-80FF-4858-A46E-F350184BA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0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AF448C3-55F8-4FA9-A5AE-09F9BC22A698}" type="slidenum">
              <a:rPr lang="en-US" altLang="en-US">
                <a:solidFill>
                  <a:prstClr val="black"/>
                </a:solidFill>
              </a:rPr>
              <a:pPr/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AF448C3-55F8-4FA9-A5AE-09F9BC22A698}" type="slidenum">
              <a:rPr lang="en-US" altLang="en-US">
                <a:solidFill>
                  <a:prstClr val="black"/>
                </a:solidFill>
              </a:rPr>
              <a:pPr/>
              <a:t>13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AF448C3-55F8-4FA9-A5AE-09F9BC22A698}" type="slidenum">
              <a:rPr lang="en-US" altLang="en-US">
                <a:solidFill>
                  <a:prstClr val="black"/>
                </a:solidFill>
              </a:rPr>
              <a:pPr/>
              <a:t>18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11C3E-8D59-4B87-B56C-E94D4BA2B6F8}" type="slidenum">
              <a:rPr lang="vi-VN" smtClean="0">
                <a:solidFill>
                  <a:prstClr val="black"/>
                </a:solidFill>
              </a:rPr>
              <a:pPr/>
              <a:t>31</a:t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13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25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2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26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35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14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77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67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01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2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86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15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83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92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05A39-FE2E-4D1C-9F27-F1D2910F4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54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FDAE4-C5E4-4B32-8A5A-CFA67CD7F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2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05EBC-DFE1-49C1-A58B-AE42881B9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47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52544-73A1-45D1-ACC4-A9DEE1B5D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52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E7642-DEBC-4DEF-8275-379B94247F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52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340A9-2217-4D65-9244-04B575827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42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2337-D922-43B7-9D9A-EF831CA8E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50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19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0248F-1985-4061-BBBC-85FC44818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386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5869-8189-4C5D-8A5B-B4CF0D49F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97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370CC-D348-4FF9-BDA0-4C2A54680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38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0D5F5-AEB0-4C57-B8EE-45CE7A28A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07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EFA6B-7E3B-416A-B4BA-8DB842F16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66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7565DE-E432-4DB4-A828-12B5295C1E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175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D70627-21A7-4720-92EC-DEF5E6EB835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460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653876-0491-4D66-A132-1D94DB5F85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501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8DB562-F227-4832-B460-505540891C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9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743684-F7F2-4CCB-89C1-266F67CC3D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66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003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8CE5FE-DFF6-4B45-BBEB-759AC2064B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3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4016DA-C981-47BC-94EB-125DCBB525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50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FA5C1-9D32-46EB-8C1E-FCF4A98293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980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A15487-6FFE-4E46-B826-15642D22745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468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4205CB-BD26-4E0A-AB71-34DC997AF0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68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223C4C-244C-4EC6-B6BD-D0190A54EB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578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EB2CE-9142-4F11-8744-F6E7E08563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95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0" indent="0">
              <a:buNone/>
              <a:defRPr sz="2000" b="1"/>
            </a:lvl2pPr>
            <a:lvl3pPr marL="914153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304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0" indent="0">
              <a:buNone/>
              <a:defRPr sz="2000" b="1"/>
            </a:lvl2pPr>
            <a:lvl3pPr marL="914153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304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62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41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55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70" indent="0">
              <a:buNone/>
              <a:defRPr sz="1200"/>
            </a:lvl2pPr>
            <a:lvl3pPr marL="914153" indent="0">
              <a:buNone/>
              <a:defRPr sz="1000"/>
            </a:lvl3pPr>
            <a:lvl4pPr marL="1371226" indent="0">
              <a:buNone/>
              <a:defRPr sz="900"/>
            </a:lvl4pPr>
            <a:lvl5pPr marL="1828304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0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70" indent="0">
              <a:buNone/>
              <a:defRPr sz="2800"/>
            </a:lvl2pPr>
            <a:lvl3pPr marL="914153" indent="0">
              <a:buNone/>
              <a:defRPr sz="2400"/>
            </a:lvl3pPr>
            <a:lvl4pPr marL="1371226" indent="0">
              <a:buNone/>
              <a:defRPr sz="2000"/>
            </a:lvl4pPr>
            <a:lvl5pPr marL="1828304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70" indent="0">
              <a:buNone/>
              <a:defRPr sz="1200"/>
            </a:lvl2pPr>
            <a:lvl3pPr marL="914153" indent="0">
              <a:buNone/>
              <a:defRPr sz="1000"/>
            </a:lvl3pPr>
            <a:lvl4pPr marL="1371226" indent="0">
              <a:buNone/>
              <a:defRPr sz="900"/>
            </a:lvl4pPr>
            <a:lvl5pPr marL="1828304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3"/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3"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3"/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1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3" indent="-342803" algn="l" defTabSz="9141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51" indent="-285673" algn="l" defTabSz="9141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7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34" algn="l" defTabSz="9141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8" indent="-228534" algn="l" defTabSz="9141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07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6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60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33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04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4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5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376644-1601-4A4B-B8D3-2F9F4D82F3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CC"/>
            </a:gs>
            <a:gs pos="100000">
              <a:srgbClr val="00FF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1F3767-983F-4EE3-B84F-168EDB42216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6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21" Type="http://schemas.openxmlformats.org/officeDocument/2006/relationships/image" Target="../media/image31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png"/><Relationship Id="rId2" Type="http://schemas.openxmlformats.org/officeDocument/2006/relationships/image" Target="../media/image12.jpe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Relationship Id="rId1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21" Type="http://schemas.openxmlformats.org/officeDocument/2006/relationships/image" Target="../media/image31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png"/><Relationship Id="rId2" Type="http://schemas.openxmlformats.org/officeDocument/2006/relationships/image" Target="../media/image12.jpe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Relationship Id="rId1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&#272;&#224;n%20G&#224;%20con%20-%20Nh&#7841;c%20thi&#7871;u%20nhi%20c&#243;%20l&#7901;i%20h&#225;t%20-%20B&#224;i%20h&#225;t%20hay%20nh&#7845;t%20(online-video-cutter.com).mp4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image" Target="../media/image56.jpg"/><Relationship Id="rId7" Type="http://schemas.openxmlformats.org/officeDocument/2006/relationships/image" Target="../media/image60.jpe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56.jpg"/><Relationship Id="rId7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56.jpg"/><Relationship Id="rId7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56.jpg"/><Relationship Id="rId7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9.png"/><Relationship Id="rId7" Type="http://schemas.openxmlformats.org/officeDocument/2006/relationships/image" Target="../media/image7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8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21" Type="http://schemas.openxmlformats.org/officeDocument/2006/relationships/image" Target="../media/image31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png"/><Relationship Id="rId2" Type="http://schemas.openxmlformats.org/officeDocument/2006/relationships/image" Target="../media/image12.jpe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Relationship Id="rId14" Type="http://schemas.openxmlformats.org/officeDocument/2006/relationships/image" Target="../media/image2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hyperlink" Target="&#7842;nh/HD1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472" y="2495563"/>
            <a:ext cx="9180613" cy="76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9657" tIns="34838" rIns="69657" bIns="3483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96632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96632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Nguyễn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Hảo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-9574" y="364817"/>
            <a:ext cx="9144000" cy="37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9657" tIns="34838" rIns="69657" bIns="34838">
            <a:prstTxWarp prst="textArchUp">
              <a:avLst/>
            </a:prstTxWarp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9663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QUỲNH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809750"/>
            <a:ext cx="8763000" cy="1752600"/>
          </a:xfrm>
          <a:prstGeom prst="rect">
            <a:avLst/>
          </a:prstGeom>
        </p:spPr>
        <p:txBody>
          <a:bodyPr wrap="none" lIns="91402" tIns="45702" rIns="91402" bIns="45702">
            <a:prstTxWarp prst="textArchUp">
              <a:avLst/>
            </a:prstTxWarp>
            <a:spAutoFit/>
          </a:bodyPr>
          <a:lstStyle/>
          <a:p>
            <a:pPr algn="ctr" defTabSz="913994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cs typeface="Arial" pitchFamily="34" charset="0"/>
              </a:rPr>
              <a:t>NHIỆT LIỆT CHÀO MỪNG QUÝ THẦY CÔ</a:t>
            </a:r>
          </a:p>
          <a:p>
            <a:pPr algn="ctr" defTabSz="913994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cs typeface="Arial" pitchFamily="34" charset="0"/>
              </a:rPr>
              <a:t>ĐẾN DỰ GIỜ TIẾT HỌC LỚP </a:t>
            </a:r>
            <a:r>
              <a:rPr lang="en-US" sz="3200" b="1" dirty="0" smtClean="0">
                <a:solidFill>
                  <a:srgbClr val="FF0000"/>
                </a:solidFill>
                <a:cs typeface="Arial" pitchFamily="34" charset="0"/>
              </a:rPr>
              <a:t>5A9</a:t>
            </a:r>
            <a:endParaRPr lang="en-US" sz="3200" b="1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0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9" r="29400"/>
          <a:stretch/>
        </p:blipFill>
        <p:spPr bwMode="auto">
          <a:xfrm>
            <a:off x="350520" y="361950"/>
            <a:ext cx="391668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640" y="361950"/>
            <a:ext cx="371856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64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3800" y="604720"/>
            <a:ext cx="4800600" cy="13280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/>
              <a:t>L</a:t>
            </a:r>
            <a:r>
              <a:rPr lang="vi-VN" sz="2400" dirty="0" smtClean="0"/>
              <a:t>à </a:t>
            </a:r>
            <a:r>
              <a:rPr lang="vi-VN" sz="2400" dirty="0"/>
              <a:t>nguồn </a:t>
            </a:r>
            <a:r>
              <a:rPr lang="vi-VN" sz="2400" b="1" dirty="0">
                <a:solidFill>
                  <a:srgbClr val="FF0000"/>
                </a:solidFill>
              </a:rPr>
              <a:t>cung cấp năng </a:t>
            </a:r>
            <a:r>
              <a:rPr lang="vi-VN" sz="2400" b="1" dirty="0" smtClean="0">
                <a:solidFill>
                  <a:srgbClr val="FF0000"/>
                </a:solidFill>
              </a:rPr>
              <a:t>lượng </a:t>
            </a:r>
            <a:r>
              <a:rPr lang="vi-VN" sz="2400" dirty="0"/>
              <a:t>để duy trì các hoạt động </a:t>
            </a:r>
            <a:r>
              <a:rPr lang="vi-VN" sz="2400" dirty="0" smtClean="0"/>
              <a:t>sống</a:t>
            </a:r>
            <a:r>
              <a:rPr lang="en-US" sz="2400" dirty="0" smtClean="0"/>
              <a:t> </a:t>
            </a:r>
            <a:r>
              <a:rPr lang="vi-VN" sz="2400" dirty="0" smtClean="0"/>
              <a:t>của gà</a:t>
            </a:r>
            <a:r>
              <a:rPr lang="en-US" sz="2400" dirty="0" smtClean="0"/>
              <a:t>.</a:t>
            </a:r>
            <a:r>
              <a:rPr lang="vi-VN" sz="2400" dirty="0" smtClean="0"/>
              <a:t> </a:t>
            </a:r>
            <a:endParaRPr lang="en-US" sz="2400" dirty="0" smtClean="0"/>
          </a:p>
        </p:txBody>
      </p:sp>
      <p:sp>
        <p:nvSpPr>
          <p:cNvPr id="5" name="Oval 4"/>
          <p:cNvSpPr/>
          <p:nvPr/>
        </p:nvSpPr>
        <p:spPr>
          <a:xfrm>
            <a:off x="304800" y="1428750"/>
            <a:ext cx="21336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Thức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ăn</a:t>
            </a:r>
            <a:endParaRPr lang="en-US" sz="36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3733800" y="2927449"/>
            <a:ext cx="4800600" cy="13280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L</a:t>
            </a:r>
            <a:r>
              <a:rPr lang="vi-VN" sz="2400" dirty="0" smtClean="0"/>
              <a:t>à </a:t>
            </a:r>
            <a:r>
              <a:rPr lang="vi-VN" sz="2400" dirty="0"/>
              <a:t>nguồn </a:t>
            </a:r>
            <a:r>
              <a:rPr lang="vi-VN" sz="2400" b="1" dirty="0">
                <a:solidFill>
                  <a:srgbClr val="FF0000"/>
                </a:solidFill>
              </a:rPr>
              <a:t>cung cấp các </a:t>
            </a:r>
            <a:r>
              <a:rPr lang="vi-VN" sz="2400" b="1" dirty="0" smtClean="0">
                <a:solidFill>
                  <a:srgbClr val="FF0000"/>
                </a:solidFill>
              </a:rPr>
              <a:t>chất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</a:rPr>
              <a:t>dinh </a:t>
            </a:r>
            <a:r>
              <a:rPr lang="vi-VN" sz="2400" b="1" dirty="0">
                <a:solidFill>
                  <a:srgbClr val="FF0000"/>
                </a:solidFill>
              </a:rPr>
              <a:t>dưỡng</a:t>
            </a:r>
            <a:r>
              <a:rPr lang="vi-VN" sz="2400" b="1" dirty="0"/>
              <a:t> </a:t>
            </a:r>
            <a:r>
              <a:rPr lang="vi-VN" sz="2400" dirty="0"/>
              <a:t>cần thiết để tạo </a:t>
            </a:r>
            <a:r>
              <a:rPr lang="vi-VN" sz="2400" dirty="0" smtClean="0"/>
              <a:t>xương,</a:t>
            </a:r>
            <a:r>
              <a:rPr lang="en-US" sz="2400" dirty="0" smtClean="0"/>
              <a:t> </a:t>
            </a:r>
            <a:r>
              <a:rPr lang="vi-VN" sz="2400" dirty="0" smtClean="0"/>
              <a:t>thịt</a:t>
            </a:r>
            <a:r>
              <a:rPr lang="vi-VN" sz="2400" dirty="0"/>
              <a:t>, trứng của gà.</a:t>
            </a:r>
          </a:p>
        </p:txBody>
      </p:sp>
      <p:cxnSp>
        <p:nvCxnSpPr>
          <p:cNvPr id="9" name="Straight Arrow Connector 8"/>
          <p:cNvCxnSpPr>
            <a:stCxn id="5" idx="6"/>
            <a:endCxn id="4" idx="1"/>
          </p:cNvCxnSpPr>
          <p:nvPr/>
        </p:nvCxnSpPr>
        <p:spPr>
          <a:xfrm flipV="1">
            <a:off x="2438400" y="1268732"/>
            <a:ext cx="1295400" cy="1150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6"/>
            <a:endCxn id="7" idx="1"/>
          </p:cNvCxnSpPr>
          <p:nvPr/>
        </p:nvCxnSpPr>
        <p:spPr>
          <a:xfrm>
            <a:off x="2438400" y="2419350"/>
            <a:ext cx="1295400" cy="11721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11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09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396875" y="2000251"/>
            <a:ext cx="8229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FF0000"/>
                </a:solidFill>
              </a:rPr>
              <a:t>HOẠT ĐỘNG 2: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smtClean="0">
                <a:solidFill>
                  <a:srgbClr val="FF0000"/>
                </a:solidFill>
              </a:rPr>
              <a:t>Tìm </a:t>
            </a:r>
            <a:r>
              <a:rPr lang="vi-VN" altLang="en-US" sz="2800" dirty="0">
                <a:solidFill>
                  <a:srgbClr val="FF0000"/>
                </a:solidFill>
              </a:rPr>
              <a:t>hiểu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các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loại</a:t>
            </a:r>
            <a:r>
              <a:rPr lang="vi-VN" altLang="en-US" sz="2800" dirty="0" smtClean="0">
                <a:solidFill>
                  <a:srgbClr val="FF0000"/>
                </a:solidFill>
              </a:rPr>
              <a:t> </a:t>
            </a:r>
            <a:r>
              <a:rPr lang="vi-VN" altLang="en-US" sz="2800" dirty="0">
                <a:solidFill>
                  <a:srgbClr val="FF0000"/>
                </a:solidFill>
              </a:rPr>
              <a:t>thức ăn nuôi gà</a:t>
            </a:r>
            <a:endParaRPr lang="en-US" altLang="en-US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1"/>
            <a:ext cx="5925367" cy="3714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1" y="285751"/>
            <a:ext cx="4081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THẢO LUẬN NHÓM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Cloud 1"/>
          <p:cNvSpPr/>
          <p:nvPr/>
        </p:nvSpPr>
        <p:spPr>
          <a:xfrm>
            <a:off x="3276600" y="971550"/>
            <a:ext cx="5715000" cy="126498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2400" b="1" dirty="0" smtClean="0"/>
          </a:p>
          <a:p>
            <a:pPr algn="ctr"/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3848100" y="118854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Chia </a:t>
            </a:r>
            <a:r>
              <a:rPr lang="en-US" sz="2400" b="1" dirty="0" err="1">
                <a:solidFill>
                  <a:prstClr val="black"/>
                </a:solidFill>
              </a:rPr>
              <a:t>sẻ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về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vi-VN" sz="2400" b="1" dirty="0">
                <a:solidFill>
                  <a:prstClr val="black"/>
                </a:solidFill>
              </a:rPr>
              <a:t>các loại thức ăn nuôi gà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mà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em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biết</a:t>
            </a:r>
            <a:r>
              <a:rPr lang="vi-VN" sz="2400" b="1" dirty="0">
                <a:solidFill>
                  <a:prstClr val="black"/>
                </a:solidFill>
              </a:rPr>
              <a:t>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381747" y="3467100"/>
            <a:ext cx="2057400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 </a:t>
            </a:r>
            <a:r>
              <a:rPr lang="en-US" sz="2800" b="1" dirty="0" err="1" smtClean="0">
                <a:solidFill>
                  <a:srgbClr val="FF0000"/>
                </a:solidFill>
              </a:rPr>
              <a:t>phút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7" y="2293682"/>
            <a:ext cx="15335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8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9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419126" y="83850"/>
            <a:ext cx="4980219" cy="49802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 rot="2745060">
            <a:off x="3878109" y="686382"/>
            <a:ext cx="3619897" cy="223672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166457"/>
              </a:avLst>
            </a:prstTxWarp>
            <a:spAutoFit/>
          </a:bodyPr>
          <a:lstStyle/>
          <a:p>
            <a:pPr algn="ctr"/>
            <a:r>
              <a:rPr lang="en-US" sz="1100" b="1" dirty="0" smtClean="0"/>
              <a:t>NHÓM THỨC ĂN CUNG CẤP CHẤT ĐẠM</a:t>
            </a:r>
            <a:endParaRPr lang="en-US" sz="1100" b="1" dirty="0"/>
          </a:p>
        </p:txBody>
      </p:sp>
      <p:sp>
        <p:nvSpPr>
          <p:cNvPr id="5" name="Oval 4"/>
          <p:cNvSpPr/>
          <p:nvPr/>
        </p:nvSpPr>
        <p:spPr>
          <a:xfrm>
            <a:off x="2820757" y="485481"/>
            <a:ext cx="4217121" cy="421712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4" idx="0"/>
            <a:endCxn id="4" idx="4"/>
          </p:cNvCxnSpPr>
          <p:nvPr/>
        </p:nvCxnSpPr>
        <p:spPr>
          <a:xfrm>
            <a:off x="4909234" y="83850"/>
            <a:ext cx="0" cy="4980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4" idx="2"/>
            <a:endCxn id="4" idx="6"/>
          </p:cNvCxnSpPr>
          <p:nvPr/>
        </p:nvCxnSpPr>
        <p:spPr>
          <a:xfrm>
            <a:off x="2419126" y="2573960"/>
            <a:ext cx="49802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8919515">
            <a:off x="2361356" y="673000"/>
            <a:ext cx="3619897" cy="223672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166457"/>
              </a:avLst>
            </a:prstTxWarp>
            <a:spAutoFit/>
          </a:bodyPr>
          <a:lstStyle/>
          <a:p>
            <a:pPr algn="ctr"/>
            <a:r>
              <a:rPr lang="en-US" sz="1100" b="1" dirty="0" smtClean="0"/>
              <a:t>NHÓM THỨC ĂN CUNG CẤP CHẤT BỘT ĐƯỜNG</a:t>
            </a:r>
            <a:endParaRPr lang="en-US" sz="1100" b="1" dirty="0"/>
          </a:p>
        </p:txBody>
      </p:sp>
      <p:sp>
        <p:nvSpPr>
          <p:cNvPr id="30" name="TextBox 29"/>
          <p:cNvSpPr txBox="1"/>
          <p:nvPr/>
        </p:nvSpPr>
        <p:spPr>
          <a:xfrm rot="18786194">
            <a:off x="3861354" y="2160320"/>
            <a:ext cx="3619897" cy="2445911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100" b="1" dirty="0" smtClean="0"/>
              <a:t>NHÓM THỨC ĂN CUNG CẤP CHẤT KHOÁNG</a:t>
            </a:r>
            <a:endParaRPr lang="en-US" sz="1100" b="1" dirty="0"/>
          </a:p>
        </p:txBody>
      </p:sp>
      <p:sp>
        <p:nvSpPr>
          <p:cNvPr id="31" name="TextBox 30"/>
          <p:cNvSpPr txBox="1"/>
          <p:nvPr/>
        </p:nvSpPr>
        <p:spPr>
          <a:xfrm rot="2745060">
            <a:off x="2351914" y="2350807"/>
            <a:ext cx="3619897" cy="2236721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100" b="1" dirty="0" smtClean="0"/>
              <a:t>NHÓM THỨC ĂN CUNG CẤP VI-TA-MIN</a:t>
            </a:r>
            <a:endParaRPr lang="en-US" sz="1100" b="1" dirty="0"/>
          </a:p>
        </p:txBody>
      </p:sp>
      <p:pic>
        <p:nvPicPr>
          <p:cNvPr id="32" name="Picture 5" descr="Mot so thuc an cung cap chat bot duong cho g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48097" r="53761" b="4608"/>
          <a:stretch>
            <a:fillRect/>
          </a:stretch>
        </p:blipFill>
        <p:spPr bwMode="auto">
          <a:xfrm>
            <a:off x="4054478" y="803102"/>
            <a:ext cx="845333" cy="54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3" descr="Cac loai thuc an nuoi g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66710" r="53021" b="671"/>
          <a:stretch>
            <a:fillRect/>
          </a:stretch>
        </p:blipFill>
        <p:spPr bwMode="auto">
          <a:xfrm>
            <a:off x="3413859" y="1226124"/>
            <a:ext cx="710218" cy="61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695" y="1848529"/>
            <a:ext cx="612326" cy="68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680" y="1856292"/>
            <a:ext cx="828363" cy="67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8" descr="Mot so thuc an cung cap chat bot duong cho ga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A5E7F3"/>
              </a:clrFrom>
              <a:clrTo>
                <a:srgbClr val="A5E7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7" t="53455" r="2251" b="6807"/>
          <a:stretch>
            <a:fillRect/>
          </a:stretch>
        </p:blipFill>
        <p:spPr bwMode="auto">
          <a:xfrm>
            <a:off x="4171302" y="1456093"/>
            <a:ext cx="640438" cy="4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9" descr="Mot so thuc an cung cap chat dam cho ga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885" r="68141" b="63681"/>
          <a:stretch>
            <a:fillRect/>
          </a:stretch>
        </p:blipFill>
        <p:spPr bwMode="auto">
          <a:xfrm>
            <a:off x="4881440" y="1178955"/>
            <a:ext cx="992690" cy="60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0" descr="Mot so thuc an cung cap chat dam cho g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6" t="885" r="37167" b="61546"/>
          <a:stretch>
            <a:fillRect/>
          </a:stretch>
        </p:blipFill>
        <p:spPr bwMode="auto">
          <a:xfrm>
            <a:off x="5942037" y="1178956"/>
            <a:ext cx="722882" cy="6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1" descr="Mot so thuc an cung cap chat dam cho ga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3" t="885" r="311" b="57510"/>
          <a:stretch>
            <a:fillRect/>
          </a:stretch>
        </p:blipFill>
        <p:spPr bwMode="auto">
          <a:xfrm>
            <a:off x="4929318" y="535876"/>
            <a:ext cx="612487" cy="54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Mot so thuc an cung cap chat dam cho ga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49103" r="71921" b="16948"/>
          <a:stretch>
            <a:fillRect/>
          </a:stretch>
        </p:blipFill>
        <p:spPr bwMode="auto">
          <a:xfrm>
            <a:off x="4915681" y="1823329"/>
            <a:ext cx="648309" cy="61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4" descr="Mot so thuc an cung cap chat dam cho ga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1" t="59698" r="311" b="806"/>
          <a:stretch>
            <a:fillRect/>
          </a:stretch>
        </p:blipFill>
        <p:spPr bwMode="auto">
          <a:xfrm>
            <a:off x="5455601" y="777497"/>
            <a:ext cx="716748" cy="57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773431" y="3456070"/>
            <a:ext cx="608775" cy="680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011695" y="2615626"/>
            <a:ext cx="916299" cy="916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020124" y="2806746"/>
            <a:ext cx="788094" cy="534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011376" y="3735334"/>
            <a:ext cx="681569" cy="68156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866" y="2615626"/>
            <a:ext cx="945356" cy="94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97867F"/>
              </a:clrFrom>
              <a:clrTo>
                <a:srgbClr val="9786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14" y="2682721"/>
            <a:ext cx="966552" cy="54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05" y="3340804"/>
            <a:ext cx="972995" cy="64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255" y="3753532"/>
            <a:ext cx="808427" cy="808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EEEE"/>
              </a:clrFrom>
              <a:clrTo>
                <a:srgbClr val="FF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531" b="50916"/>
          <a:stretch/>
        </p:blipFill>
        <p:spPr bwMode="auto">
          <a:xfrm>
            <a:off x="5522362" y="1773436"/>
            <a:ext cx="703541" cy="79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244676" y="1876584"/>
            <a:ext cx="772616" cy="687227"/>
            <a:chOff x="5686441" y="1910198"/>
            <a:chExt cx="732929" cy="651927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441" y="1910198"/>
              <a:ext cx="677888" cy="46950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715000" y="2343150"/>
              <a:ext cx="704370" cy="218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</a:t>
              </a:r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9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9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endParaRPr 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160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353410" y="-5207"/>
            <a:ext cx="5037990" cy="5284322"/>
            <a:chOff x="34934" y="-5207"/>
            <a:chExt cx="5037990" cy="5284322"/>
          </a:xfrm>
        </p:grpSpPr>
        <p:sp>
          <p:nvSpPr>
            <p:cNvPr id="4" name="Oval 3"/>
            <p:cNvSpPr/>
            <p:nvPr/>
          </p:nvSpPr>
          <p:spPr>
            <a:xfrm>
              <a:off x="92705" y="83850"/>
              <a:ext cx="4980219" cy="498022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 rot="2745060">
              <a:off x="1551687" y="686381"/>
              <a:ext cx="3619897" cy="2236721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166457"/>
                </a:avLst>
              </a:prstTxWarp>
              <a:spAutoFit/>
            </a:bodyPr>
            <a:lstStyle/>
            <a:p>
              <a:pPr algn="ctr"/>
              <a:r>
                <a:rPr lang="en-US" sz="1100" b="1" dirty="0" smtClean="0"/>
                <a:t>NHÓM THỨC ĂN CUNG CẤP CHẤT ĐẠM</a:t>
              </a:r>
              <a:endParaRPr lang="en-US" sz="1100" b="1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494335" y="485480"/>
              <a:ext cx="4217121" cy="421712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stCxn id="4" idx="0"/>
              <a:endCxn id="4" idx="4"/>
            </p:cNvCxnSpPr>
            <p:nvPr/>
          </p:nvCxnSpPr>
          <p:spPr>
            <a:xfrm>
              <a:off x="2582814" y="83850"/>
              <a:ext cx="0" cy="49802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4" idx="2"/>
              <a:endCxn id="4" idx="6"/>
            </p:cNvCxnSpPr>
            <p:nvPr/>
          </p:nvCxnSpPr>
          <p:spPr>
            <a:xfrm>
              <a:off x="92705" y="2573960"/>
              <a:ext cx="498021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 rot="18919515">
              <a:off x="34934" y="672999"/>
              <a:ext cx="3619897" cy="2236721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166457"/>
                </a:avLst>
              </a:prstTxWarp>
              <a:spAutoFit/>
            </a:bodyPr>
            <a:lstStyle/>
            <a:p>
              <a:pPr algn="ctr"/>
              <a:r>
                <a:rPr lang="en-US" sz="1100" b="1" dirty="0" smtClean="0"/>
                <a:t>NHÓM THỨC ĂN CUNG CẤP CHẤT BỘT ĐƯỜNG</a:t>
              </a:r>
              <a:endParaRPr lang="en-US" sz="1100" b="1" dirty="0"/>
            </a:p>
          </p:txBody>
        </p:sp>
        <p:pic>
          <p:nvPicPr>
            <p:cNvPr id="32" name="Picture 5" descr="Mot so thuc an cung cap chat bot duong cho ga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7" t="48097" r="53761" b="4608"/>
            <a:stretch>
              <a:fillRect/>
            </a:stretch>
          </p:blipFill>
          <p:spPr bwMode="auto">
            <a:xfrm>
              <a:off x="1728056" y="803102"/>
              <a:ext cx="845333" cy="54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3" descr="Cac loai thuc an nuoi ga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9" t="66710" r="53021" b="671"/>
            <a:stretch>
              <a:fillRect/>
            </a:stretch>
          </p:blipFill>
          <p:spPr bwMode="auto">
            <a:xfrm>
              <a:off x="1087439" y="1226124"/>
              <a:ext cx="710218" cy="615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 rot="18786194">
              <a:off x="1534932" y="2160319"/>
              <a:ext cx="3619897" cy="2445911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1100" b="1" dirty="0" smtClean="0"/>
                <a:t>NHÓM THỨC ĂN CUNG CẤP CHẤT KHOÁNG</a:t>
              </a:r>
              <a:endParaRPr lang="en-US" sz="11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 rot="2745060">
              <a:off x="25492" y="2350806"/>
              <a:ext cx="3619897" cy="2236721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1100" b="1" dirty="0" smtClean="0"/>
                <a:t>NHÓM THỨC ĂN CUNG CẤP VI-TA-MIN</a:t>
              </a:r>
              <a:endParaRPr lang="en-US" sz="1100" b="1" dirty="0"/>
            </a:p>
          </p:txBody>
        </p:sp>
        <p:pic>
          <p:nvPicPr>
            <p:cNvPr id="38" name="Picture 2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75" y="1848528"/>
              <a:ext cx="612326" cy="68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6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258" y="1856291"/>
              <a:ext cx="828363" cy="67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8" descr="Mot so thuc an cung cap chat bot duong cho ga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A5E7F3"/>
                </a:clrFrom>
                <a:clrTo>
                  <a:srgbClr val="A5E7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7" t="53455" r="2251" b="6807"/>
            <a:stretch>
              <a:fillRect/>
            </a:stretch>
          </p:blipFill>
          <p:spPr bwMode="auto">
            <a:xfrm>
              <a:off x="1844882" y="1456093"/>
              <a:ext cx="640438" cy="41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9" descr="Mot so thuc an cung cap chat dam cho ga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" t="885" r="68141" b="63681"/>
            <a:stretch>
              <a:fillRect/>
            </a:stretch>
          </p:blipFill>
          <p:spPr bwMode="auto">
            <a:xfrm>
              <a:off x="2555020" y="1178955"/>
              <a:ext cx="992690" cy="608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0" descr="Mot so thuc an cung cap chat dam cho ga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6" t="885" r="37167" b="61546"/>
            <a:stretch>
              <a:fillRect/>
            </a:stretch>
          </p:blipFill>
          <p:spPr bwMode="auto">
            <a:xfrm>
              <a:off x="3615617" y="1178955"/>
              <a:ext cx="722882" cy="68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1" descr="Mot so thuc an cung cap chat dam cho ga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3" t="885" r="311" b="57510"/>
            <a:stretch>
              <a:fillRect/>
            </a:stretch>
          </p:blipFill>
          <p:spPr bwMode="auto">
            <a:xfrm>
              <a:off x="2602896" y="535876"/>
              <a:ext cx="612487" cy="542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2" descr="Mot so thuc an cung cap chat dam cho ga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" t="49103" r="71921" b="16948"/>
            <a:stretch>
              <a:fillRect/>
            </a:stretch>
          </p:blipFill>
          <p:spPr bwMode="auto">
            <a:xfrm>
              <a:off x="2589259" y="1823328"/>
              <a:ext cx="648309" cy="610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4" descr="Mot so thuc an cung cap chat dam cho ga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61" t="59698" r="311" b="806"/>
            <a:stretch>
              <a:fillRect/>
            </a:stretch>
          </p:blipFill>
          <p:spPr bwMode="auto">
            <a:xfrm>
              <a:off x="3129181" y="777497"/>
              <a:ext cx="716748" cy="575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3447009" y="3456069"/>
              <a:ext cx="608775" cy="68019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2685273" y="2615625"/>
              <a:ext cx="916299" cy="9162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3693704" y="2806745"/>
              <a:ext cx="788094" cy="53405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2684955" y="3735333"/>
              <a:ext cx="681569" cy="681569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446" y="2615625"/>
              <a:ext cx="945356" cy="945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97867F"/>
                </a:clrFrom>
                <a:clrTo>
                  <a:srgbClr val="97867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894" y="2682720"/>
              <a:ext cx="966552" cy="543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383" y="3340803"/>
              <a:ext cx="972995" cy="648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833" y="3753531"/>
              <a:ext cx="808427" cy="808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20" cstate="print">
              <a:clrChange>
                <a:clrFrom>
                  <a:srgbClr val="FFEEEE"/>
                </a:clrFrom>
                <a:clrTo>
                  <a:srgbClr val="FF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5531" b="50916"/>
            <a:stretch/>
          </p:blipFill>
          <p:spPr bwMode="auto">
            <a:xfrm>
              <a:off x="3195940" y="1773436"/>
              <a:ext cx="703541" cy="796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3918255" y="1876585"/>
              <a:ext cx="772616" cy="687228"/>
              <a:chOff x="5686441" y="1910198"/>
              <a:chExt cx="732929" cy="651927"/>
            </a:xfrm>
          </p:grpSpPr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6441" y="1910198"/>
                <a:ext cx="677888" cy="469500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715000" y="2343150"/>
                <a:ext cx="704370" cy="218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</a:t>
                </a:r>
                <a:r>
                  <a:rPr lang="en-US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9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dầu</a:t>
                </a:r>
                <a:r>
                  <a:rPr lang="en-US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9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lạc</a:t>
                </a:r>
                <a:endPara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5" name="Chord 14"/>
          <p:cNvSpPr/>
          <p:nvPr/>
        </p:nvSpPr>
        <p:spPr>
          <a:xfrm rot="3393809">
            <a:off x="1316318" y="203170"/>
            <a:ext cx="1868823" cy="1792307"/>
          </a:xfrm>
          <a:prstGeom prst="chor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hord 47"/>
          <p:cNvSpPr/>
          <p:nvPr/>
        </p:nvSpPr>
        <p:spPr>
          <a:xfrm rot="10514878">
            <a:off x="6720296" y="162963"/>
            <a:ext cx="1975465" cy="1973956"/>
          </a:xfrm>
          <a:prstGeom prst="chor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447800" y="503931"/>
            <a:ext cx="1334508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Lúa</a:t>
            </a:r>
            <a:r>
              <a:rPr lang="en-US" sz="1600" dirty="0" smtClean="0"/>
              <a:t>, </a:t>
            </a:r>
            <a:r>
              <a:rPr lang="en-US" sz="1600" dirty="0" err="1" smtClean="0"/>
              <a:t>ngô</a:t>
            </a:r>
            <a:r>
              <a:rPr lang="en-US" sz="1600" dirty="0" smtClean="0"/>
              <a:t>, </a:t>
            </a:r>
            <a:r>
              <a:rPr lang="en-US" sz="1600" dirty="0" err="1" smtClean="0"/>
              <a:t>khoai</a:t>
            </a:r>
            <a:r>
              <a:rPr lang="en-US" sz="1600" dirty="0" smtClean="0"/>
              <a:t>, </a:t>
            </a:r>
            <a:r>
              <a:rPr lang="en-US" sz="1600" dirty="0" err="1" smtClean="0"/>
              <a:t>sắn</a:t>
            </a:r>
            <a:r>
              <a:rPr lang="en-US" sz="1600" dirty="0" smtClean="0"/>
              <a:t>, </a:t>
            </a:r>
            <a:r>
              <a:rPr lang="en-US" sz="1600" dirty="0" err="1" smtClean="0"/>
              <a:t>thóc</a:t>
            </a:r>
            <a:r>
              <a:rPr lang="en-US" sz="1600" dirty="0" smtClean="0"/>
              <a:t>, </a:t>
            </a:r>
            <a:r>
              <a:rPr lang="en-US" sz="1600" dirty="0" err="1" smtClean="0"/>
              <a:t>gạo</a:t>
            </a:r>
            <a:r>
              <a:rPr lang="en-US" sz="1600" dirty="0" smtClean="0"/>
              <a:t>, …</a:t>
            </a:r>
            <a:endParaRPr lang="en-US" sz="1600" dirty="0"/>
          </a:p>
        </p:txBody>
      </p:sp>
      <p:sp>
        <p:nvSpPr>
          <p:cNvPr id="49" name="Chord 48"/>
          <p:cNvSpPr/>
          <p:nvPr/>
        </p:nvSpPr>
        <p:spPr>
          <a:xfrm rot="14024745">
            <a:off x="6627892" y="3240111"/>
            <a:ext cx="1868823" cy="1792307"/>
          </a:xfrm>
          <a:prstGeom prst="chor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hord 49"/>
          <p:cNvSpPr/>
          <p:nvPr/>
        </p:nvSpPr>
        <p:spPr>
          <a:xfrm rot="21148954">
            <a:off x="1155578" y="3147292"/>
            <a:ext cx="1868823" cy="1792307"/>
          </a:xfrm>
          <a:prstGeom prst="chor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283015" y="449998"/>
            <a:ext cx="1491114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C</a:t>
            </a:r>
            <a:r>
              <a:rPr lang="en-US" sz="1600" dirty="0" err="1" smtClean="0"/>
              <a:t>á</a:t>
            </a:r>
            <a:r>
              <a:rPr lang="en-US" sz="1600" dirty="0" smtClean="0"/>
              <a:t>, </a:t>
            </a:r>
            <a:r>
              <a:rPr lang="en-US" sz="1600" dirty="0" err="1" smtClean="0"/>
              <a:t>tôm</a:t>
            </a:r>
            <a:r>
              <a:rPr lang="en-US" sz="1600" dirty="0" smtClean="0"/>
              <a:t>, </a:t>
            </a:r>
            <a:r>
              <a:rPr lang="en-US" sz="1600" dirty="0" err="1" smtClean="0"/>
              <a:t>tép</a:t>
            </a:r>
            <a:r>
              <a:rPr lang="en-US" sz="1600" dirty="0" smtClean="0"/>
              <a:t>, </a:t>
            </a:r>
            <a:r>
              <a:rPr lang="en-US" sz="1600" dirty="0" err="1" smtClean="0"/>
              <a:t>giun</a:t>
            </a:r>
            <a:r>
              <a:rPr lang="en-US" sz="1600" dirty="0" smtClean="0"/>
              <a:t> </a:t>
            </a:r>
            <a:r>
              <a:rPr lang="en-US" sz="1600" dirty="0" err="1" smtClean="0"/>
              <a:t>đất</a:t>
            </a:r>
            <a:r>
              <a:rPr lang="en-US" sz="1600" dirty="0" smtClean="0"/>
              <a:t>, </a:t>
            </a:r>
            <a:r>
              <a:rPr lang="en-US" sz="1600" dirty="0" err="1" smtClean="0"/>
              <a:t>cào</a:t>
            </a:r>
            <a:r>
              <a:rPr lang="en-US" sz="1600" dirty="0" smtClean="0"/>
              <a:t> </a:t>
            </a:r>
            <a:r>
              <a:rPr lang="en-US" sz="1600" dirty="0" err="1" smtClean="0"/>
              <a:t>cào</a:t>
            </a:r>
            <a:r>
              <a:rPr lang="en-US" sz="1600" dirty="0" smtClean="0"/>
              <a:t>, </a:t>
            </a:r>
            <a:r>
              <a:rPr lang="en-US" sz="1600" dirty="0" err="1" smtClean="0"/>
              <a:t>châu</a:t>
            </a:r>
            <a:r>
              <a:rPr lang="en-US" sz="1600" dirty="0" smtClean="0"/>
              <a:t> </a:t>
            </a:r>
            <a:r>
              <a:rPr lang="en-US" sz="1600" dirty="0" err="1" smtClean="0"/>
              <a:t>chấu</a:t>
            </a:r>
            <a:r>
              <a:rPr lang="en-US" sz="1600" dirty="0" smtClean="0"/>
              <a:t>,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loại</a:t>
            </a:r>
            <a:r>
              <a:rPr lang="en-US" sz="1600" dirty="0" smtClean="0"/>
              <a:t> </a:t>
            </a:r>
            <a:r>
              <a:rPr lang="en-US" sz="1600" dirty="0" err="1" smtClean="0"/>
              <a:t>đậu</a:t>
            </a:r>
            <a:r>
              <a:rPr lang="en-US" sz="1600" dirty="0" smtClean="0"/>
              <a:t>, …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7201953" y="3780532"/>
            <a:ext cx="1332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Vỏ</a:t>
            </a:r>
            <a:r>
              <a:rPr lang="en-US" sz="1600" dirty="0" smtClean="0"/>
              <a:t> </a:t>
            </a:r>
            <a:r>
              <a:rPr lang="en-US" sz="1600" dirty="0" err="1" smtClean="0"/>
              <a:t>trứng</a:t>
            </a:r>
            <a:r>
              <a:rPr lang="en-US" sz="1600" dirty="0" smtClean="0"/>
              <a:t>, </a:t>
            </a:r>
            <a:r>
              <a:rPr lang="en-US" sz="1600" dirty="0" err="1" smtClean="0"/>
              <a:t>vỏ</a:t>
            </a:r>
            <a:r>
              <a:rPr lang="en-US" sz="1600" dirty="0" smtClean="0"/>
              <a:t> </a:t>
            </a:r>
            <a:r>
              <a:rPr lang="en-US" sz="1600" dirty="0" err="1" smtClean="0"/>
              <a:t>tôm</a:t>
            </a:r>
            <a:r>
              <a:rPr lang="en-US" sz="1600" dirty="0" smtClean="0"/>
              <a:t>, </a:t>
            </a:r>
            <a:r>
              <a:rPr lang="en-US" sz="1600" dirty="0" err="1" smtClean="0"/>
              <a:t>vỏ</a:t>
            </a:r>
            <a:r>
              <a:rPr lang="en-US" sz="1600" dirty="0" smtClean="0"/>
              <a:t> </a:t>
            </a:r>
            <a:r>
              <a:rPr lang="en-US" sz="1600" dirty="0" err="1" smtClean="0"/>
              <a:t>sò</a:t>
            </a:r>
            <a:r>
              <a:rPr lang="en-US" sz="1600" dirty="0" smtClean="0"/>
              <a:t>, </a:t>
            </a:r>
            <a:r>
              <a:rPr lang="en-US" sz="1600" dirty="0" err="1" smtClean="0"/>
              <a:t>xương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động</a:t>
            </a:r>
            <a:r>
              <a:rPr lang="en-US" sz="1600" dirty="0" smtClean="0"/>
              <a:t> </a:t>
            </a:r>
            <a:r>
              <a:rPr lang="en-US" sz="1600" dirty="0" err="1" smtClean="0"/>
              <a:t>vật</a:t>
            </a:r>
            <a:r>
              <a:rPr lang="en-US" sz="1600" dirty="0" smtClean="0"/>
              <a:t>, …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1179054" y="3569553"/>
            <a:ext cx="1335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Rau </a:t>
            </a:r>
            <a:r>
              <a:rPr lang="en-US" sz="1600" dirty="0" err="1" smtClean="0"/>
              <a:t>muống</a:t>
            </a:r>
            <a:r>
              <a:rPr lang="en-US" sz="1600" dirty="0" smtClean="0"/>
              <a:t>, </a:t>
            </a:r>
            <a:r>
              <a:rPr lang="en-US" sz="1600" dirty="0" err="1" smtClean="0"/>
              <a:t>bắp</a:t>
            </a:r>
            <a:r>
              <a:rPr lang="en-US" sz="1600" dirty="0" smtClean="0"/>
              <a:t> </a:t>
            </a:r>
            <a:r>
              <a:rPr lang="en-US" sz="1600" dirty="0" err="1" smtClean="0"/>
              <a:t>cải</a:t>
            </a:r>
            <a:r>
              <a:rPr lang="en-US" sz="1600" dirty="0" smtClean="0"/>
              <a:t>, </a:t>
            </a:r>
            <a:r>
              <a:rPr lang="en-US" sz="1600" dirty="0" err="1" smtClean="0"/>
              <a:t>rau</a:t>
            </a:r>
            <a:r>
              <a:rPr lang="en-US" sz="1600" dirty="0" smtClean="0"/>
              <a:t> </a:t>
            </a:r>
            <a:r>
              <a:rPr lang="en-US" sz="1600" dirty="0" err="1" smtClean="0"/>
              <a:t>xanh</a:t>
            </a:r>
            <a:r>
              <a:rPr lang="en-US" sz="1600" dirty="0" smtClean="0"/>
              <a:t>, </a:t>
            </a:r>
            <a:r>
              <a:rPr lang="en-US" sz="1600" dirty="0" err="1" smtClean="0"/>
              <a:t>bí</a:t>
            </a:r>
            <a:r>
              <a:rPr lang="en-US" sz="1600" dirty="0" smtClean="0"/>
              <a:t> </a:t>
            </a:r>
            <a:r>
              <a:rPr lang="en-US" sz="1600" dirty="0" err="1" smtClean="0"/>
              <a:t>đỏ</a:t>
            </a:r>
            <a:r>
              <a:rPr lang="en-US" sz="1600" dirty="0" smtClean="0"/>
              <a:t>, </a:t>
            </a:r>
            <a:r>
              <a:rPr lang="en-US" sz="1600" dirty="0" err="1" smtClean="0"/>
              <a:t>cám</a:t>
            </a:r>
            <a:r>
              <a:rPr lang="en-US" sz="1600" dirty="0" smtClean="0"/>
              <a:t> </a:t>
            </a:r>
            <a:r>
              <a:rPr lang="en-US" sz="1600" dirty="0" err="1" smtClean="0"/>
              <a:t>gạo</a:t>
            </a:r>
            <a:r>
              <a:rPr lang="en-US" sz="1600" dirty="0" smtClean="0"/>
              <a:t>, …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9511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8" grpId="0" animBg="1"/>
      <p:bldP spid="34" grpId="0"/>
      <p:bldP spid="49" grpId="0" animBg="1"/>
      <p:bldP spid="50" grpId="0" animBg="1"/>
      <p:bldP spid="35" grpId="0"/>
      <p:bldP spid="37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396875" y="2000251"/>
            <a:ext cx="8229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FF0000"/>
                </a:solidFill>
              </a:rPr>
              <a:t>HOẠT ĐỘNG 3: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smtClean="0">
                <a:solidFill>
                  <a:srgbClr val="FF0000"/>
                </a:solidFill>
              </a:rPr>
              <a:t>Tìm hiểu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tác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dụng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và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sử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dụng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 smtClean="0">
                <a:solidFill>
                  <a:srgbClr val="FF0000"/>
                </a:solidFill>
              </a:rPr>
              <a:t>từng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loại</a:t>
            </a:r>
            <a:r>
              <a:rPr lang="vi-VN" altLang="en-US" sz="2800" dirty="0" smtClean="0">
                <a:solidFill>
                  <a:srgbClr val="FF0000"/>
                </a:solidFill>
              </a:rPr>
              <a:t> </a:t>
            </a:r>
            <a:r>
              <a:rPr lang="vi-VN" altLang="en-US" sz="2800" dirty="0">
                <a:solidFill>
                  <a:srgbClr val="FF0000"/>
                </a:solidFill>
              </a:rPr>
              <a:t>thức ăn nuôi gà</a:t>
            </a:r>
            <a:endParaRPr lang="en-US" altLang="en-US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49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138148"/>
              </p:ext>
            </p:extLst>
          </p:nvPr>
        </p:nvGraphicFramePr>
        <p:xfrm>
          <a:off x="533400" y="1581150"/>
          <a:ext cx="8077200" cy="361598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34837"/>
                <a:gridCol w="1637560"/>
                <a:gridCol w="1404803"/>
              </a:tblGrid>
              <a:tr h="756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Tác dụng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Sử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dụng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172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Nhóm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thức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ăn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cung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cấp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chất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bột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đường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172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Nhóm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thức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ăn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cung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cấp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chất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đạm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172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Nhóm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thức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ăn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cung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cấp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chất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khoáng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040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Nhóm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thức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ăn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cung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cấp</a:t>
                      </a:r>
                      <a:r>
                        <a:rPr lang="en-US" sz="2000" dirty="0">
                          <a:effectLst/>
                        </a:rPr>
                        <a:t> vitamin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040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Nhóm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thức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ăn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tổng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hợp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1288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PHIẾU THẢO LUẬN NHÓM</a:t>
            </a:r>
            <a:endParaRPr lang="en-US" sz="2400" b="1" dirty="0"/>
          </a:p>
        </p:txBody>
      </p:sp>
      <p:sp>
        <p:nvSpPr>
          <p:cNvPr id="7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644664"/>
            <a:ext cx="883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    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Đọc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nội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dung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mục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2 – SGK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trang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35-38,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quan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sát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tranh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ảnh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minh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họa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và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vận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dụng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hiểu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biết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thực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tế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em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hãy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điền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thông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tin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thích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hợp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vào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bảng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sau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4367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HÁT ĐÀN GÀ CON | Mầm non Họa Mi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346"/>
            <a:ext cx="9162439" cy="514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62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85750"/>
            <a:ext cx="4125112" cy="4114800"/>
          </a:xfrm>
        </p:spPr>
      </p:pic>
      <p:sp>
        <p:nvSpPr>
          <p:cNvPr id="5" name="Rectangle 4"/>
          <p:cNvSpPr/>
          <p:nvPr/>
        </p:nvSpPr>
        <p:spPr>
          <a:xfrm>
            <a:off x="3487408" y="4552950"/>
            <a:ext cx="2169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 err="1"/>
              <a:t>Thức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tổng</a:t>
            </a:r>
            <a:r>
              <a:rPr lang="en-US" b="1" dirty="0"/>
              <a:t> </a:t>
            </a:r>
            <a:r>
              <a:rPr lang="en-US" b="1" dirty="0" err="1"/>
              <a:t>hợp</a:t>
            </a:r>
            <a:endParaRPr lang="en-US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55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803015"/>
              </p:ext>
            </p:extLst>
          </p:nvPr>
        </p:nvGraphicFramePr>
        <p:xfrm>
          <a:off x="152400" y="92205"/>
          <a:ext cx="8839200" cy="50520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9800"/>
                <a:gridCol w="4419600"/>
                <a:gridCol w="2209800"/>
              </a:tblGrid>
              <a:tr h="617220"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effectLst/>
                        </a:rPr>
                        <a:t>Tác</a:t>
                      </a:r>
                      <a:r>
                        <a:rPr lang="en-US" sz="2000" b="1" kern="1200" dirty="0">
                          <a:effectLst/>
                        </a:rPr>
                        <a:t> </a:t>
                      </a:r>
                      <a:r>
                        <a:rPr lang="en-US" sz="2000" b="1" kern="1200" dirty="0" err="1">
                          <a:effectLst/>
                        </a:rPr>
                        <a:t>dụng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200" dirty="0" err="1" smtClean="0">
                          <a:effectLst/>
                        </a:rPr>
                        <a:t>Cách</a:t>
                      </a:r>
                      <a:r>
                        <a:rPr lang="en-US" sz="2000" b="1" kern="1200" baseline="0" dirty="0" smtClean="0">
                          <a:effectLst/>
                        </a:rPr>
                        <a:t> </a:t>
                      </a:r>
                      <a:r>
                        <a:rPr lang="en-US" sz="2000" b="1" kern="1200" baseline="0" dirty="0" err="1" smtClean="0">
                          <a:effectLst/>
                        </a:rPr>
                        <a:t>s</a:t>
                      </a:r>
                      <a:r>
                        <a:rPr lang="en-US" sz="2000" b="1" kern="1200" dirty="0" err="1" smtClean="0">
                          <a:effectLst/>
                        </a:rPr>
                        <a:t>ử</a:t>
                      </a:r>
                      <a:r>
                        <a:rPr lang="en-US" sz="2000" b="1" kern="1200" dirty="0" smtClean="0">
                          <a:effectLst/>
                        </a:rPr>
                        <a:t> </a:t>
                      </a:r>
                      <a:r>
                        <a:rPr lang="en-US" sz="2000" b="1" kern="1200" dirty="0" err="1">
                          <a:effectLst/>
                        </a:rPr>
                        <a:t>dụng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97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200" dirty="0" err="1">
                          <a:effectLst/>
                        </a:rPr>
                        <a:t>Nhóm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thức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ăn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cung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cấp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chất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bột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đường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</a:rPr>
                        <a:t>Cung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cấp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năng</a:t>
                      </a:r>
                      <a:r>
                        <a:rPr lang="en-US" sz="1800" kern="1200" dirty="0">
                          <a:effectLst/>
                        </a:rPr>
                        <a:t> l</a:t>
                      </a:r>
                      <a:r>
                        <a:rPr lang="vi-VN" sz="1800" kern="1200" dirty="0">
                          <a:effectLst/>
                        </a:rPr>
                        <a:t>ượng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cho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các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hoạt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động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sống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 smtClean="0">
                          <a:effectLst/>
                        </a:rPr>
                        <a:t>của</a:t>
                      </a:r>
                      <a:r>
                        <a:rPr lang="en-US" sz="1800" kern="1200" dirty="0" smtClean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gà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và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chuyển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hóa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thành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chất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béo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tích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lũy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trong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 smtClean="0">
                          <a:effectLst/>
                        </a:rPr>
                        <a:t>thịt</a:t>
                      </a:r>
                      <a:r>
                        <a:rPr lang="en-US" sz="1800" kern="1200" dirty="0" smtClean="0">
                          <a:effectLst/>
                        </a:rPr>
                        <a:t>, </a:t>
                      </a:r>
                      <a:r>
                        <a:rPr lang="en-US" sz="1800" kern="1200" dirty="0" err="1" smtClean="0">
                          <a:effectLst/>
                        </a:rPr>
                        <a:t>trứng</a:t>
                      </a:r>
                      <a:r>
                        <a:rPr lang="en-US" sz="1800" kern="1200" dirty="0" smtClean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gà</a:t>
                      </a:r>
                      <a:r>
                        <a:rPr lang="en-US" sz="1800" kern="12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</a:rPr>
                        <a:t>Dạng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nguyên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hạt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hoặc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dạng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bột</a:t>
                      </a:r>
                      <a:r>
                        <a:rPr lang="en-US" sz="1800" kern="12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</a:tr>
              <a:tr h="822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200" dirty="0" err="1">
                          <a:effectLst/>
                        </a:rPr>
                        <a:t>Nhóm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thức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ăn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cung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cấp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chất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đạm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</a:rPr>
                        <a:t>Duy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trì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hoạt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động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sống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và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tạo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thịt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trứng</a:t>
                      </a:r>
                      <a:r>
                        <a:rPr lang="en-US" sz="1800" kern="12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</a:rPr>
                        <a:t>Dạng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nguyên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hạt</a:t>
                      </a:r>
                      <a:r>
                        <a:rPr lang="en-US" sz="1800" kern="1200" dirty="0">
                          <a:effectLst/>
                        </a:rPr>
                        <a:t>, </a:t>
                      </a:r>
                      <a:r>
                        <a:rPr lang="en-US" sz="1800" kern="1200" dirty="0" err="1">
                          <a:effectLst/>
                        </a:rPr>
                        <a:t>bột</a:t>
                      </a:r>
                      <a:r>
                        <a:rPr lang="en-US" sz="1800" kern="1200" dirty="0">
                          <a:effectLst/>
                        </a:rPr>
                        <a:t>, </a:t>
                      </a:r>
                      <a:r>
                        <a:rPr lang="en-US" sz="1800" kern="1200" dirty="0" err="1">
                          <a:effectLst/>
                        </a:rPr>
                        <a:t>thái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nhỏ</a:t>
                      </a:r>
                      <a:r>
                        <a:rPr lang="en-US" sz="1800" kern="1200" dirty="0">
                          <a:effectLst/>
                        </a:rPr>
                        <a:t>, </a:t>
                      </a:r>
                      <a:r>
                        <a:rPr lang="en-US" sz="1800" kern="1200" dirty="0" err="1">
                          <a:effectLst/>
                        </a:rPr>
                        <a:t>phơi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khô</a:t>
                      </a:r>
                      <a:r>
                        <a:rPr lang="en-US" sz="1800" kern="12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</a:tr>
              <a:tr h="822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200" dirty="0" err="1">
                          <a:effectLst/>
                        </a:rPr>
                        <a:t>Nhóm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thức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ăn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cung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cấp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chất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khoáng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</a:rPr>
                        <a:t>Cần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cho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sự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hình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thành</a:t>
                      </a:r>
                      <a:r>
                        <a:rPr lang="en-US" sz="1800" kern="1200" dirty="0">
                          <a:effectLst/>
                        </a:rPr>
                        <a:t> x</a:t>
                      </a:r>
                      <a:r>
                        <a:rPr lang="vi-VN" sz="1800" kern="1200" dirty="0">
                          <a:effectLst/>
                        </a:rPr>
                        <a:t>ươ</a:t>
                      </a:r>
                      <a:r>
                        <a:rPr lang="en-US" sz="1800" kern="1200" dirty="0" err="1">
                          <a:effectLst/>
                        </a:rPr>
                        <a:t>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và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vỏ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trứng</a:t>
                      </a:r>
                      <a:r>
                        <a:rPr lang="en-US" sz="1800" kern="12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</a:rPr>
                        <a:t>Sấy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khô</a:t>
                      </a:r>
                      <a:r>
                        <a:rPr lang="en-US" sz="1800" kern="1200" dirty="0">
                          <a:effectLst/>
                        </a:rPr>
                        <a:t>, </a:t>
                      </a:r>
                      <a:r>
                        <a:rPr lang="en-US" sz="1800" kern="1200" dirty="0" err="1">
                          <a:effectLst/>
                        </a:rPr>
                        <a:t>nghiền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nhỏ</a:t>
                      </a:r>
                      <a:r>
                        <a:rPr lang="en-US" sz="1800" kern="1200" dirty="0">
                          <a:effectLst/>
                        </a:rPr>
                        <a:t>, </a:t>
                      </a:r>
                      <a:r>
                        <a:rPr lang="en-US" sz="1800" kern="1200" dirty="0" err="1">
                          <a:effectLst/>
                        </a:rPr>
                        <a:t>dạng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bột</a:t>
                      </a:r>
                      <a:r>
                        <a:rPr lang="en-US" sz="1800" kern="1200" dirty="0">
                          <a:effectLst/>
                        </a:rPr>
                        <a:t>,…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</a:tr>
              <a:tr h="868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200" dirty="0" err="1">
                          <a:effectLst/>
                        </a:rPr>
                        <a:t>Nhóm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thức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ăn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cung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cấp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endParaRPr lang="en-US" sz="1800" b="1" kern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effectLst/>
                        </a:rPr>
                        <a:t>vi-ta-min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</a:rPr>
                        <a:t>Cần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thiết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đối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với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sức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khỏe</a:t>
                      </a:r>
                      <a:r>
                        <a:rPr lang="en-US" sz="1800" kern="1200" dirty="0">
                          <a:effectLst/>
                        </a:rPr>
                        <a:t>, </a:t>
                      </a:r>
                      <a:r>
                        <a:rPr lang="en-US" sz="1800" kern="1200" dirty="0" err="1">
                          <a:effectLst/>
                        </a:rPr>
                        <a:t>sự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sinh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tr</a:t>
                      </a:r>
                      <a:r>
                        <a:rPr lang="vi-VN" sz="1800" kern="1200" dirty="0">
                          <a:effectLst/>
                        </a:rPr>
                        <a:t>ưởng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và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sinh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sản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của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gà</a:t>
                      </a:r>
                      <a:r>
                        <a:rPr lang="en-US" sz="1800" kern="12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 dirty="0" err="1" smtClean="0">
                          <a:effectLst/>
                        </a:rPr>
                        <a:t>Dạng</a:t>
                      </a:r>
                      <a:r>
                        <a:rPr lang="en-US" sz="1800" kern="1200" dirty="0" smtClean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thái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nhỏ</a:t>
                      </a:r>
                      <a:r>
                        <a:rPr lang="en-US" sz="1800" kern="1200" dirty="0">
                          <a:effectLst/>
                        </a:rPr>
                        <a:t>, </a:t>
                      </a:r>
                      <a:r>
                        <a:rPr lang="en-US" sz="1800" kern="1200" dirty="0" err="1">
                          <a:effectLst/>
                        </a:rPr>
                        <a:t>tươi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hoặc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phơi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khô</a:t>
                      </a:r>
                      <a:r>
                        <a:rPr lang="en-US" sz="1800" kern="1200" dirty="0" smtClean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</a:tr>
              <a:tr h="822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200" dirty="0" err="1">
                          <a:effectLst/>
                        </a:rPr>
                        <a:t>Thức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ăn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tổng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hợp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Giúp gà lớn nhanh, khỏe mạnh, đẻ trứng to và nhiều.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Thức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ăn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đã</a:t>
                      </a:r>
                      <a:r>
                        <a:rPr lang="en-US" sz="1800" baseline="0" dirty="0" smtClean="0">
                          <a:effectLst/>
                        </a:rPr>
                        <a:t> qua </a:t>
                      </a:r>
                      <a:r>
                        <a:rPr lang="en-US" sz="1800" baseline="0" dirty="0" err="1" smtClean="0">
                          <a:effectLst/>
                        </a:rPr>
                        <a:t>chế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biến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dạng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cám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viên</a:t>
                      </a:r>
                      <a:r>
                        <a:rPr lang="en-US" sz="1800" baseline="0" dirty="0" smtClean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766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Mot so thuc an cung cap chat bot duong cho 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48097" r="53761" b="4608"/>
          <a:stretch>
            <a:fillRect/>
          </a:stretch>
        </p:blipFill>
        <p:spPr bwMode="auto">
          <a:xfrm>
            <a:off x="171450" y="241301"/>
            <a:ext cx="1873250" cy="1217874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Mot so thuc an cung cap chat bot duong cho 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7" t="53455" r="2251" b="6807"/>
          <a:stretch>
            <a:fillRect/>
          </a:stretch>
        </p:blipFill>
        <p:spPr bwMode="auto">
          <a:xfrm>
            <a:off x="6850064" y="202406"/>
            <a:ext cx="2143125" cy="138906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3" descr="Cac loai thuc an nuoi 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66710" r="53021" b="671"/>
          <a:stretch>
            <a:fillRect/>
          </a:stretch>
        </p:blipFill>
        <p:spPr bwMode="auto">
          <a:xfrm>
            <a:off x="2209800" y="207964"/>
            <a:ext cx="16700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85727"/>
            <a:ext cx="1439862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6839"/>
            <a:ext cx="1947862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6" y="3000376"/>
            <a:ext cx="3249611" cy="203295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356" y="1654177"/>
            <a:ext cx="2647950" cy="17240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000376"/>
            <a:ext cx="3230560" cy="203295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49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6 nguyên liệu thay thế ngô trong thức ăn gà thịt - Tin tức Chăn nuôi - Tạp  chí Chăn nuôi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4" y="93662"/>
            <a:ext cx="3249611" cy="194468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562101"/>
            <a:ext cx="2647950" cy="17240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462"/>
            <a:ext cx="3291840" cy="20574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028951"/>
            <a:ext cx="3230560" cy="203295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10547"/>
            <a:ext cx="3291840" cy="198532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42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VQ\VQ 5A9\CHUYÊN ĐỀ\Ảnh\thuc-an-cho-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1950"/>
            <a:ext cx="7586133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71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04821"/>
              </p:ext>
            </p:extLst>
          </p:nvPr>
        </p:nvGraphicFramePr>
        <p:xfrm>
          <a:off x="152400" y="92205"/>
          <a:ext cx="8839200" cy="50520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9800"/>
                <a:gridCol w="4419600"/>
                <a:gridCol w="2209800"/>
              </a:tblGrid>
              <a:tr h="617220"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effectLst/>
                        </a:rPr>
                        <a:t>Tác</a:t>
                      </a:r>
                      <a:r>
                        <a:rPr lang="en-US" sz="2000" b="1" kern="1200" dirty="0">
                          <a:effectLst/>
                        </a:rPr>
                        <a:t> </a:t>
                      </a:r>
                      <a:r>
                        <a:rPr lang="en-US" sz="2000" b="1" kern="1200" dirty="0" err="1">
                          <a:effectLst/>
                        </a:rPr>
                        <a:t>dụng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200" dirty="0" err="1" smtClean="0">
                          <a:effectLst/>
                        </a:rPr>
                        <a:t>Cách</a:t>
                      </a:r>
                      <a:r>
                        <a:rPr lang="en-US" sz="2000" b="1" kern="1200" baseline="0" dirty="0" smtClean="0">
                          <a:effectLst/>
                        </a:rPr>
                        <a:t> </a:t>
                      </a:r>
                      <a:r>
                        <a:rPr lang="en-US" sz="2000" b="1" kern="1200" baseline="0" dirty="0" err="1" smtClean="0">
                          <a:effectLst/>
                        </a:rPr>
                        <a:t>s</a:t>
                      </a:r>
                      <a:r>
                        <a:rPr lang="en-US" sz="2000" b="1" kern="1200" dirty="0" err="1" smtClean="0">
                          <a:effectLst/>
                        </a:rPr>
                        <a:t>ử</a:t>
                      </a:r>
                      <a:r>
                        <a:rPr lang="en-US" sz="2000" b="1" kern="1200" dirty="0" smtClean="0">
                          <a:effectLst/>
                        </a:rPr>
                        <a:t> </a:t>
                      </a:r>
                      <a:r>
                        <a:rPr lang="en-US" sz="2000" b="1" kern="1200" dirty="0" err="1">
                          <a:effectLst/>
                        </a:rPr>
                        <a:t>dụng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97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200" dirty="0" err="1">
                          <a:effectLst/>
                        </a:rPr>
                        <a:t>Nhóm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thức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ăn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cung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cấp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chất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bột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đường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</a:rPr>
                        <a:t>Cung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cấp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năng</a:t>
                      </a:r>
                      <a:r>
                        <a:rPr lang="en-US" sz="1800" kern="1200" dirty="0">
                          <a:effectLst/>
                        </a:rPr>
                        <a:t> l</a:t>
                      </a:r>
                      <a:r>
                        <a:rPr lang="vi-VN" sz="1800" kern="1200" dirty="0">
                          <a:effectLst/>
                        </a:rPr>
                        <a:t>ượng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cho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các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hoạt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động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sống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 smtClean="0">
                          <a:effectLst/>
                        </a:rPr>
                        <a:t>của</a:t>
                      </a:r>
                      <a:r>
                        <a:rPr lang="en-US" sz="1800" kern="1200" dirty="0" smtClean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gà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và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chuyển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hóa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thành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chất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béo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tích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lũy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trong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thịt</a:t>
                      </a:r>
                      <a:r>
                        <a:rPr lang="en-US" sz="1800" kern="1200" dirty="0">
                          <a:effectLst/>
                        </a:rPr>
                        <a:t> ,</a:t>
                      </a:r>
                      <a:r>
                        <a:rPr lang="en-US" sz="1800" kern="1200" dirty="0" err="1">
                          <a:effectLst/>
                        </a:rPr>
                        <a:t>trứng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gà</a:t>
                      </a:r>
                      <a:r>
                        <a:rPr lang="en-US" sz="1800" kern="12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</a:rPr>
                        <a:t>Dạng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nguyên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hạt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hoặc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dạng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bột</a:t>
                      </a:r>
                      <a:r>
                        <a:rPr lang="en-US" sz="1800" kern="12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</a:tr>
              <a:tr h="822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200" dirty="0" err="1">
                          <a:effectLst/>
                        </a:rPr>
                        <a:t>Nhóm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thức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ăn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cung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cấp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chất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đạm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</a:rPr>
                        <a:t>Duy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trì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hoạt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động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sống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và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tạo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thịt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trứng</a:t>
                      </a:r>
                      <a:r>
                        <a:rPr lang="en-US" sz="1800" kern="12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</a:rPr>
                        <a:t>Dạng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nguyên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hạt</a:t>
                      </a:r>
                      <a:r>
                        <a:rPr lang="en-US" sz="1800" kern="1200" dirty="0">
                          <a:effectLst/>
                        </a:rPr>
                        <a:t>, </a:t>
                      </a:r>
                      <a:r>
                        <a:rPr lang="en-US" sz="1800" kern="1200" dirty="0" err="1">
                          <a:effectLst/>
                        </a:rPr>
                        <a:t>bột</a:t>
                      </a:r>
                      <a:r>
                        <a:rPr lang="en-US" sz="1800" kern="1200" dirty="0">
                          <a:effectLst/>
                        </a:rPr>
                        <a:t>, </a:t>
                      </a:r>
                      <a:r>
                        <a:rPr lang="en-US" sz="1800" kern="1200" dirty="0" err="1">
                          <a:effectLst/>
                        </a:rPr>
                        <a:t>thái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nhỏ</a:t>
                      </a:r>
                      <a:r>
                        <a:rPr lang="en-US" sz="1800" kern="1200" dirty="0">
                          <a:effectLst/>
                        </a:rPr>
                        <a:t>, </a:t>
                      </a:r>
                      <a:r>
                        <a:rPr lang="en-US" sz="1800" kern="1200" dirty="0" err="1">
                          <a:effectLst/>
                        </a:rPr>
                        <a:t>phơi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khô</a:t>
                      </a:r>
                      <a:r>
                        <a:rPr lang="en-US" sz="1800" kern="12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</a:tr>
              <a:tr h="822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200" dirty="0" err="1">
                          <a:effectLst/>
                        </a:rPr>
                        <a:t>Nhóm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thức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ăn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cung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cấp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chất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khoáng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</a:rPr>
                        <a:t>Cần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cho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sự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hình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thành</a:t>
                      </a:r>
                      <a:r>
                        <a:rPr lang="en-US" sz="1800" kern="1200" dirty="0">
                          <a:effectLst/>
                        </a:rPr>
                        <a:t> x</a:t>
                      </a:r>
                      <a:r>
                        <a:rPr lang="vi-VN" sz="1800" kern="1200" dirty="0">
                          <a:effectLst/>
                        </a:rPr>
                        <a:t>ươ</a:t>
                      </a:r>
                      <a:r>
                        <a:rPr lang="en-US" sz="1800" kern="1200" dirty="0" err="1">
                          <a:effectLst/>
                        </a:rPr>
                        <a:t>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và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vỏ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trứng</a:t>
                      </a:r>
                      <a:r>
                        <a:rPr lang="en-US" sz="1800" kern="12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</a:rPr>
                        <a:t>Sấy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khô</a:t>
                      </a:r>
                      <a:r>
                        <a:rPr lang="en-US" sz="1800" kern="1200" dirty="0">
                          <a:effectLst/>
                        </a:rPr>
                        <a:t>, </a:t>
                      </a:r>
                      <a:r>
                        <a:rPr lang="en-US" sz="1800" kern="1200" dirty="0" err="1">
                          <a:effectLst/>
                        </a:rPr>
                        <a:t>nghiền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nhỏ</a:t>
                      </a:r>
                      <a:r>
                        <a:rPr lang="en-US" sz="1800" kern="1200" dirty="0">
                          <a:effectLst/>
                        </a:rPr>
                        <a:t>, </a:t>
                      </a:r>
                      <a:r>
                        <a:rPr lang="en-US" sz="1800" kern="1200" dirty="0" err="1">
                          <a:effectLst/>
                        </a:rPr>
                        <a:t>dạng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bột</a:t>
                      </a:r>
                      <a:r>
                        <a:rPr lang="en-US" sz="1800" kern="1200" dirty="0">
                          <a:effectLst/>
                        </a:rPr>
                        <a:t>,…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</a:tr>
              <a:tr h="868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200" dirty="0" err="1">
                          <a:effectLst/>
                        </a:rPr>
                        <a:t>Nhóm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thức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ăn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cung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cấp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endParaRPr lang="en-US" sz="1800" b="1" kern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effectLst/>
                        </a:rPr>
                        <a:t>vi-ta-min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</a:rPr>
                        <a:t>Cần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thiết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đối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với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sức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khỏe</a:t>
                      </a:r>
                      <a:r>
                        <a:rPr lang="en-US" sz="1800" kern="1200" dirty="0">
                          <a:effectLst/>
                        </a:rPr>
                        <a:t>, </a:t>
                      </a:r>
                      <a:r>
                        <a:rPr lang="en-US" sz="1800" kern="1200" dirty="0" err="1">
                          <a:effectLst/>
                        </a:rPr>
                        <a:t>sự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sinh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tr</a:t>
                      </a:r>
                      <a:r>
                        <a:rPr lang="vi-VN" sz="1800" kern="1200" dirty="0">
                          <a:effectLst/>
                        </a:rPr>
                        <a:t>ưởng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và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sinh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sản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của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gà</a:t>
                      </a:r>
                      <a:r>
                        <a:rPr lang="en-US" sz="1800" kern="12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 dirty="0" err="1" smtClean="0">
                          <a:effectLst/>
                        </a:rPr>
                        <a:t>Dạng</a:t>
                      </a:r>
                      <a:r>
                        <a:rPr lang="en-US" sz="1800" kern="1200" dirty="0" smtClean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thái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nhỏ</a:t>
                      </a:r>
                      <a:r>
                        <a:rPr lang="en-US" sz="1800" kern="1200" dirty="0">
                          <a:effectLst/>
                        </a:rPr>
                        <a:t>, </a:t>
                      </a:r>
                      <a:r>
                        <a:rPr lang="en-US" sz="1800" kern="1200" dirty="0" err="1">
                          <a:effectLst/>
                        </a:rPr>
                        <a:t>tươi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hoặc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phơi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khô</a:t>
                      </a:r>
                      <a:r>
                        <a:rPr lang="en-US" sz="1800" kern="1200" dirty="0" smtClean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</a:tr>
              <a:tr h="822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200" dirty="0" err="1">
                          <a:effectLst/>
                        </a:rPr>
                        <a:t>Thức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ăn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tổng</a:t>
                      </a:r>
                      <a:r>
                        <a:rPr lang="en-US" sz="1800" b="1" kern="1200" dirty="0">
                          <a:effectLst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</a:rPr>
                        <a:t>hợp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Giúp gà lớn nhanh, khỏe mạnh, đẻ trứng to và nhiều.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Thức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ăn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đã</a:t>
                      </a:r>
                      <a:r>
                        <a:rPr lang="en-US" sz="1800" baseline="0" dirty="0" smtClean="0">
                          <a:effectLst/>
                        </a:rPr>
                        <a:t> qua </a:t>
                      </a:r>
                      <a:r>
                        <a:rPr lang="en-US" sz="1800" baseline="0" dirty="0" err="1" smtClean="0">
                          <a:effectLst/>
                        </a:rPr>
                        <a:t>chế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biến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dạng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cám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viên</a:t>
                      </a:r>
                      <a:r>
                        <a:rPr lang="en-US" sz="1800" baseline="0" dirty="0" smtClean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249" marR="5824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48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Content Placeholder 3" descr="1_8011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3" y="228600"/>
            <a:ext cx="4138613" cy="2514600"/>
          </a:xfrm>
        </p:spPr>
      </p:pic>
      <p:pic>
        <p:nvPicPr>
          <p:cNvPr id="34820" name="Picture 4" descr="2g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37750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800" y="2971800"/>
            <a:ext cx="3276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Trứng dài, nhỏ, màu nhợt nhạt, vỏ mềm, dễ bị bẹp.</a:t>
            </a:r>
            <a:endParaRPr lang="vi-VN" alt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00600" y="3028950"/>
            <a:ext cx="3276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Trứng tròn, to, vỏ chắc, màu hồng hào.</a:t>
            </a:r>
            <a:endParaRPr lang="vi-VN" alt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Nuôi gà đẻ trứng thu lãi hàng trăm triệu đồng mỗi năm | baoninhbinh.org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Nuôi gà đẻ trứng thu lãi hàng trăm triệu đồng mỗi năm | baoninhbinh.org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6988"/>
            <a:ext cx="3959225" cy="247088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2" y="46038"/>
            <a:ext cx="4162425" cy="245183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3045760"/>
            <a:ext cx="2076450" cy="150943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7" y="3045760"/>
            <a:ext cx="1990725" cy="153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9" y="3043243"/>
            <a:ext cx="2386013" cy="152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74887"/>
            <a:ext cx="2133600" cy="14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26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VQ\VQ 5A9\CHUYÊN ĐỀ\Ảnh\thuc-an-cho-g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625"/>
            <a:ext cx="2819400" cy="2210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D:\VQ\VQ 5A9\CHUYÊN ĐỀ\Ảnh\kinh-te_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57150"/>
            <a:ext cx="2647950" cy="2210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D:\VQ\VQ 5A9\CHUYÊN ĐỀ\Ảnh\grab459f75ec7729c595468526e06e68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87" y="57150"/>
            <a:ext cx="2765502" cy="2210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7" y="2871073"/>
            <a:ext cx="2361849" cy="1752600"/>
          </a:xfrm>
          <a:prstGeom prst="snip1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23"/>
          <a:stretch/>
        </p:blipFill>
        <p:spPr bwMode="auto">
          <a:xfrm>
            <a:off x="2543175" y="2871073"/>
            <a:ext cx="2050238" cy="1752600"/>
          </a:xfrm>
          <a:prstGeom prst="snip1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714138" y="2871073"/>
            <a:ext cx="2057400" cy="1752600"/>
          </a:xfrm>
          <a:prstGeom prst="snip1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r="36585" b="9750"/>
          <a:stretch/>
        </p:blipFill>
        <p:spPr bwMode="auto">
          <a:xfrm>
            <a:off x="6962775" y="2871073"/>
            <a:ext cx="1981200" cy="1752600"/>
          </a:xfrm>
          <a:prstGeom prst="snip1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79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àn Gà con - Nhạc thiếu nhi có lời hát - Bài hát hay nhất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1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05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1c98244e0147f1e783b3d16720741e6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182" t="55208" r="53035" b="22917"/>
          <a:stretch>
            <a:fillRect/>
          </a:stretch>
        </p:blipFill>
        <p:spPr>
          <a:xfrm>
            <a:off x="2688030" y="2958175"/>
            <a:ext cx="1387010" cy="558836"/>
          </a:xfrm>
          <a:prstGeom prst="rect">
            <a:avLst/>
          </a:prstGeom>
        </p:spPr>
      </p:pic>
      <p:pic>
        <p:nvPicPr>
          <p:cNvPr id="23" name="Picture 22" descr="18053136-tác-giả-của-một-con-gà-mái-và-bảy-quả-trứng-của-cô-trên-một-nền-trắng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5960" y="748661"/>
            <a:ext cx="1999080" cy="1544065"/>
          </a:xfrm>
          <a:prstGeom prst="rect">
            <a:avLst/>
          </a:prstGeom>
        </p:spPr>
      </p:pic>
      <p:pic>
        <p:nvPicPr>
          <p:cNvPr id="28" name="Picture 27" descr="1c98244e0147f1e783b3d16720741e6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6438" t="37500" r="40610" b="42708"/>
          <a:stretch>
            <a:fillRect/>
          </a:stretch>
        </p:blipFill>
        <p:spPr>
          <a:xfrm>
            <a:off x="3777063" y="2642956"/>
            <a:ext cx="1332493" cy="869654"/>
          </a:xfrm>
          <a:prstGeom prst="rect">
            <a:avLst/>
          </a:prstGeom>
        </p:spPr>
      </p:pic>
      <p:pic>
        <p:nvPicPr>
          <p:cNvPr id="29" name="Picture 28" descr="kuik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29520" y="2786065"/>
            <a:ext cx="821180" cy="589364"/>
          </a:xfrm>
          <a:prstGeom prst="rect">
            <a:avLst/>
          </a:prstGeom>
        </p:spPr>
      </p:pic>
      <p:pic>
        <p:nvPicPr>
          <p:cNvPr id="30" name="Picture 29" descr="18013219-tác-giả-của-một-con-gà-gần-bảng-mũi-tên-trên-một-nền-trắng 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652120" y="2657591"/>
            <a:ext cx="3769918" cy="2485911"/>
          </a:xfrm>
          <a:prstGeom prst="rect">
            <a:avLst/>
          </a:prstGeom>
        </p:spPr>
      </p:pic>
      <p:pic>
        <p:nvPicPr>
          <p:cNvPr id="31" name="Picture 30" descr="349de0c82228b446ebd18bb653781d4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45833" r="22500"/>
          <a:stretch>
            <a:fillRect/>
          </a:stretch>
        </p:blipFill>
        <p:spPr>
          <a:xfrm>
            <a:off x="8808970" y="4961662"/>
            <a:ext cx="278758" cy="16073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971649" y="67704"/>
            <a:ext cx="5610812" cy="6463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THU HOẠCH TRỨNG GÀ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3" name="Picture 42" descr="18789247-tác-giả-của-những-con-vịt-màu-nâu-và-bốn-con-vịt-con-màu-vàng-của-cô-trên-một-nền-trắng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6616" y="4191932"/>
            <a:ext cx="1590074" cy="1109379"/>
          </a:xfrm>
          <a:prstGeom prst="rect">
            <a:avLst/>
          </a:prstGeom>
        </p:spPr>
      </p:pic>
      <p:pic>
        <p:nvPicPr>
          <p:cNvPr id="18" name="Picture 17" descr="9a12101c4398f4729d1cb617915a20f0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2198" y="4554154"/>
            <a:ext cx="785794" cy="589346"/>
          </a:xfrm>
          <a:prstGeom prst="rect">
            <a:avLst/>
          </a:prstGeom>
        </p:spPr>
      </p:pic>
      <p:pic>
        <p:nvPicPr>
          <p:cNvPr id="20" name="Picture 19" descr="coleta-de-passaros-coloridos_1096-119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630" t="74921" r="67012" b="5910"/>
          <a:stretch>
            <a:fillRect/>
          </a:stretch>
        </p:blipFill>
        <p:spPr>
          <a:xfrm>
            <a:off x="3071802" y="3536163"/>
            <a:ext cx="285752" cy="155864"/>
          </a:xfrm>
          <a:prstGeom prst="rect">
            <a:avLst/>
          </a:prstGeom>
        </p:spPr>
      </p:pic>
      <p:pic>
        <p:nvPicPr>
          <p:cNvPr id="1026" name="Picture 2" descr="C:\Users\Admin\AppData\Local\Temp\Rar$DI16.811\1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49398"/>
            <a:ext cx="2532250" cy="154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 r="25364"/>
          <a:stretch/>
        </p:blipFill>
        <p:spPr bwMode="auto">
          <a:xfrm>
            <a:off x="4724400" y="949398"/>
            <a:ext cx="1528764" cy="289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02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02988" y="52756"/>
            <a:ext cx="5512412" cy="139302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prstClr val="white"/>
                </a:solidFill>
              </a:rPr>
              <a:t>Những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chu</a:t>
            </a:r>
            <a:r>
              <a:rPr lang="en-US" b="1" dirty="0" smtClean="0">
                <a:solidFill>
                  <a:prstClr val="white"/>
                </a:solidFill>
              </a:rPr>
              <a:t>́ </a:t>
            </a:r>
            <a:r>
              <a:rPr lang="en-US" b="1" dirty="0" err="1" smtClean="0">
                <a:solidFill>
                  <a:prstClr val="white"/>
                </a:solidFill>
              </a:rPr>
              <a:t>ga</a:t>
            </a:r>
            <a:r>
              <a:rPr lang="en-US" b="1" dirty="0" smtClean="0">
                <a:solidFill>
                  <a:prstClr val="white"/>
                </a:solidFill>
              </a:rPr>
              <a:t>̀ </a:t>
            </a:r>
            <a:r>
              <a:rPr lang="en-US" b="1" dirty="0" err="1" smtClean="0">
                <a:solidFill>
                  <a:prstClr val="white"/>
                </a:solidFill>
              </a:rPr>
              <a:t>mái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của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chúng</a:t>
            </a:r>
            <a:r>
              <a:rPr lang="en-US" b="1" dirty="0" smtClean="0">
                <a:solidFill>
                  <a:prstClr val="white"/>
                </a:solidFill>
              </a:rPr>
              <a:t> ta </a:t>
            </a:r>
            <a:r>
              <a:rPr lang="en-US" b="1" dirty="0" err="1" smtClean="0">
                <a:solidFill>
                  <a:prstClr val="white"/>
                </a:solidFill>
              </a:rPr>
              <a:t>đã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đẻ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rất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nhiều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trứng</a:t>
            </a:r>
            <a:r>
              <a:rPr lang="en-US" b="1" dirty="0" smtClean="0">
                <a:solidFill>
                  <a:prstClr val="white"/>
                </a:solidFill>
              </a:rPr>
              <a:t>. </a:t>
            </a:r>
            <a:r>
              <a:rPr lang="en-US" b="1" dirty="0" err="1" smtClean="0">
                <a:solidFill>
                  <a:prstClr val="white"/>
                </a:solidFill>
              </a:rPr>
              <a:t>Bạn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hãy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giúp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mình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thu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hoạch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số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trứng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đó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bằng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cách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trả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lời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các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câu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hỏi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nhé</a:t>
            </a:r>
            <a:r>
              <a:rPr lang="en-US" b="1" dirty="0" smtClean="0">
                <a:solidFill>
                  <a:prstClr val="white"/>
                </a:solidFill>
              </a:rPr>
              <a:t>. </a:t>
            </a:r>
            <a:r>
              <a:rPr lang="en-US" b="1" dirty="0" err="1" smtClean="0">
                <a:solidFill>
                  <a:prstClr val="white"/>
                </a:solidFill>
              </a:rPr>
              <a:t>Khi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bạn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trả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lời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đúng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là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trứng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đã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vào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giỏ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của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mình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rồi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đấy</a:t>
            </a:r>
            <a:r>
              <a:rPr lang="en-US" b="1" dirty="0" smtClean="0">
                <a:solidFill>
                  <a:prstClr val="white"/>
                </a:solidFill>
              </a:rPr>
              <a:t>. </a:t>
            </a:r>
            <a:r>
              <a:rPr lang="en-US" b="1" dirty="0" err="1" smtClean="0">
                <a:solidFill>
                  <a:prstClr val="white"/>
                </a:solidFill>
              </a:rPr>
              <a:t>Nào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bắt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đầu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thôi</a:t>
            </a:r>
            <a:r>
              <a:rPr lang="en-US" b="1" dirty="0" smtClean="0">
                <a:solidFill>
                  <a:prstClr val="white"/>
                </a:solidFill>
              </a:rPr>
              <a:t>!</a:t>
            </a:r>
            <a:endParaRPr lang="vi-VN" b="1" dirty="0"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796029" y="1507729"/>
            <a:ext cx="2571768" cy="1116776"/>
            <a:chOff x="3387886" y="1857364"/>
            <a:chExt cx="2571768" cy="1489035"/>
          </a:xfrm>
        </p:grpSpPr>
        <p:pic>
          <p:nvPicPr>
            <p:cNvPr id="11" name="Picture 10" descr="15057373-dấu-hiệu-bằng-gỗ-treo-trên-dây-chuyền-vector-minh-họa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50" t="17000" r="6250" b="14000"/>
            <a:stretch>
              <a:fillRect/>
            </a:stretch>
          </p:blipFill>
          <p:spPr>
            <a:xfrm>
              <a:off x="3387886" y="1857364"/>
              <a:ext cx="2571768" cy="1489035"/>
            </a:xfrm>
            <a:prstGeom prst="rect">
              <a:avLst/>
            </a:prstGeom>
          </p:spPr>
        </p:pic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>
            <a:xfrm>
              <a:off x="3945322" y="2541412"/>
              <a:ext cx="1269620" cy="656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Bắt</a:t>
              </a:r>
              <a:r>
                <a:rPr lang="en-US" sz="26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6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đầu</a:t>
              </a:r>
              <a:endParaRPr lang="vi-VN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" name="Picture 8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924" y="4467255"/>
            <a:ext cx="972000" cy="729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 r="25364"/>
          <a:stretch/>
        </p:blipFill>
        <p:spPr bwMode="auto">
          <a:xfrm>
            <a:off x="871075" y="178597"/>
            <a:ext cx="2686051" cy="509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6493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0" y="4100"/>
            <a:ext cx="9144000" cy="1285884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prstClr val="white"/>
                </a:solidFill>
              </a:rPr>
              <a:t>Câu</a:t>
            </a:r>
            <a:r>
              <a:rPr lang="en-US" sz="2400" b="1" dirty="0" smtClean="0">
                <a:solidFill>
                  <a:prstClr val="white"/>
                </a:solidFill>
              </a:rPr>
              <a:t> 1: </a:t>
            </a:r>
            <a:r>
              <a:rPr lang="vi-VN" sz="2400" b="1" dirty="0" smtClean="0">
                <a:solidFill>
                  <a:prstClr val="white"/>
                </a:solidFill>
              </a:rPr>
              <a:t>Các </a:t>
            </a:r>
            <a:r>
              <a:rPr lang="vi-VN" sz="2400" b="1" dirty="0">
                <a:solidFill>
                  <a:prstClr val="white"/>
                </a:solidFill>
              </a:rPr>
              <a:t>loại thức ăn như: tép, cua, đậu, lúa nên cho gà ăn như thế nào?</a:t>
            </a:r>
          </a:p>
        </p:txBody>
      </p:sp>
      <p:sp>
        <p:nvSpPr>
          <p:cNvPr id="13" name="Hexagon 12"/>
          <p:cNvSpPr/>
          <p:nvPr/>
        </p:nvSpPr>
        <p:spPr>
          <a:xfrm>
            <a:off x="1071538" y="2419351"/>
            <a:ext cx="5786462" cy="642842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smtClean="0">
                <a:solidFill>
                  <a:prstClr val="white"/>
                </a:solidFill>
              </a:rPr>
              <a:t>A : </a:t>
            </a:r>
            <a:r>
              <a:rPr lang="vi-VN" sz="2000" b="1" dirty="0">
                <a:solidFill>
                  <a:prstClr val="white"/>
                </a:solidFill>
              </a:rPr>
              <a:t>Tùy vào từng giai đoạn phát triển của gà mà cho ăn vừa đủ.</a:t>
            </a: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980" y="3161117"/>
            <a:ext cx="962774" cy="696521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1038722" y="3273201"/>
            <a:ext cx="5819278" cy="47727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370" y="3822004"/>
            <a:ext cx="962774" cy="696521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1035112" y="3934088"/>
            <a:ext cx="5822888" cy="47727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vi-VN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ăn ít.</a:t>
            </a: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554" y="4489187"/>
            <a:ext cx="962774" cy="696521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1002296" y="4601271"/>
            <a:ext cx="5855704" cy="47727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</a:t>
            </a:r>
            <a:r>
              <a:rPr lang="en-US" sz="20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1702698" y="1596139"/>
            <a:ext cx="1845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Yeah,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rồi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giỏi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quá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146" y="2484875"/>
            <a:ext cx="962774" cy="69652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29322" y="364332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Ồ, </a:t>
            </a:r>
            <a:r>
              <a:rPr lang="en-US" sz="2000" b="1" dirty="0" err="1" smtClean="0">
                <a:solidFill>
                  <a:srgbClr val="C00000"/>
                </a:solidFill>
              </a:rPr>
              <a:t>tiếc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quá</a:t>
            </a:r>
            <a:r>
              <a:rPr lang="en-US" sz="2000" b="1" dirty="0" smtClean="0">
                <a:solidFill>
                  <a:srgbClr val="C00000"/>
                </a:solidFill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</a:rPr>
              <a:t>sai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mất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rồi</a:t>
            </a:r>
            <a:r>
              <a:rPr lang="en-US" sz="2000" b="1" dirty="0" smtClean="0">
                <a:solidFill>
                  <a:srgbClr val="C00000"/>
                </a:solidFill>
              </a:rPr>
              <a:t>!</a:t>
            </a:r>
            <a:endParaRPr lang="vi-VN" sz="2000" b="1" dirty="0">
              <a:solidFill>
                <a:srgbClr val="C00000"/>
              </a:solidFill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98769" y="1607624"/>
            <a:ext cx="666000" cy="4995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6380" y="3429008"/>
            <a:ext cx="666732" cy="500049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10076" y="4661311"/>
            <a:ext cx="756026" cy="567020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8628357" y="4785844"/>
            <a:ext cx="481967" cy="385574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0563" y="4780445"/>
            <a:ext cx="665303" cy="498977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7323882" y="4768477"/>
            <a:ext cx="514098" cy="3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293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02753" y="1"/>
            <a:ext cx="9144000" cy="1502637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1029335" y="3309651"/>
            <a:ext cx="6128755" cy="428628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smtClean="0">
                <a:solidFill>
                  <a:prstClr val="white"/>
                </a:solidFill>
              </a:rPr>
              <a:t>B</a:t>
            </a:r>
            <a:r>
              <a:rPr lang="en-US" sz="2200" b="1" dirty="0" smtClean="0">
                <a:solidFill>
                  <a:prstClr val="white"/>
                </a:solidFill>
              </a:rPr>
              <a:t>: </a:t>
            </a:r>
            <a:r>
              <a:rPr lang="vi-VN" sz="2200" b="1" dirty="0">
                <a:solidFill>
                  <a:prstClr val="white"/>
                </a:solidFill>
              </a:rPr>
              <a:t>Gà đẻ nhiều, mau lớn, trứng to,...</a:t>
            </a: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610" y="2464595"/>
            <a:ext cx="962774" cy="696521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981353" y="2464595"/>
            <a:ext cx="6181449" cy="589363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solidFill>
                  <a:prstClr val="white"/>
                </a:solidFill>
              </a:rPr>
              <a:t>A: </a:t>
            </a:r>
            <a:r>
              <a:rPr lang="en-US" sz="2400" b="1" dirty="0" err="1" smtClean="0">
                <a:solidFill>
                  <a:prstClr val="white"/>
                </a:solidFill>
              </a:rPr>
              <a:t>Gà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có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bộ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lông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đẹp</a:t>
            </a:r>
            <a:r>
              <a:rPr lang="en-US" sz="2400" b="1" dirty="0" smtClean="0">
                <a:solidFill>
                  <a:prstClr val="white"/>
                </a:solidFill>
              </a:rPr>
              <a:t>.</a:t>
            </a:r>
            <a:endParaRPr lang="vi-VN" sz="2400" b="1" dirty="0">
              <a:solidFill>
                <a:prstClr val="white"/>
              </a:solidFill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370" y="3822002"/>
            <a:ext cx="962774" cy="696521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1035112" y="3982736"/>
            <a:ext cx="6122410" cy="428628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solidFill>
                  <a:prstClr val="white"/>
                </a:solidFill>
              </a:rPr>
              <a:t>C: </a:t>
            </a:r>
            <a:r>
              <a:rPr lang="vi-VN" sz="2400" b="1" dirty="0">
                <a:solidFill>
                  <a:prstClr val="white"/>
                </a:solidFill>
              </a:rPr>
              <a:t>Chống còi xương</a:t>
            </a: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554" y="4489185"/>
            <a:ext cx="962774" cy="696521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1002295" y="4649919"/>
            <a:ext cx="6158448" cy="428628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prstClr val="white"/>
                </a:solidFill>
              </a:rPr>
              <a:t>D: </a:t>
            </a:r>
            <a:r>
              <a:rPr lang="en-US" sz="2800" b="1" dirty="0" err="1">
                <a:solidFill>
                  <a:prstClr val="white"/>
                </a:solidFill>
              </a:rPr>
              <a:t>Không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en-US" sz="2800" b="1" dirty="0" err="1">
                <a:solidFill>
                  <a:prstClr val="white"/>
                </a:solidFill>
              </a:rPr>
              <a:t>có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en-US" sz="2800" b="1" dirty="0" err="1">
                <a:solidFill>
                  <a:prstClr val="white"/>
                </a:solidFill>
              </a:rPr>
              <a:t>lợi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en-US" sz="2800" b="1" dirty="0" err="1">
                <a:solidFill>
                  <a:prstClr val="white"/>
                </a:solidFill>
              </a:rPr>
              <a:t>ích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en-US" sz="2800" b="1" dirty="0" err="1">
                <a:solidFill>
                  <a:prstClr val="white"/>
                </a:solidFill>
              </a:rPr>
              <a:t>gì</a:t>
            </a:r>
            <a:r>
              <a:rPr lang="en-US" sz="2800" b="1" dirty="0">
                <a:solidFill>
                  <a:prstClr val="white"/>
                </a:solidFill>
              </a:rPr>
              <a:t>.</a:t>
            </a:r>
            <a:endParaRPr lang="vi-VN" sz="2800" b="1" dirty="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1702698" y="1596139"/>
            <a:ext cx="1845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Yeah,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rồi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giỏi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quá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942" y="3160961"/>
            <a:ext cx="962774" cy="69652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29322" y="364332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Ồ, </a:t>
            </a:r>
            <a:r>
              <a:rPr lang="en-US" sz="2000" b="1" dirty="0" err="1" smtClean="0">
                <a:solidFill>
                  <a:srgbClr val="C00000"/>
                </a:solidFill>
              </a:rPr>
              <a:t>tiếc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quá</a:t>
            </a:r>
            <a:r>
              <a:rPr lang="en-US" sz="2000" b="1" dirty="0" smtClean="0">
                <a:solidFill>
                  <a:srgbClr val="C00000"/>
                </a:solidFill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</a:rPr>
              <a:t>sai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mất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rồi</a:t>
            </a:r>
            <a:r>
              <a:rPr lang="en-US" sz="2000" b="1" dirty="0" smtClean="0">
                <a:solidFill>
                  <a:srgbClr val="C00000"/>
                </a:solidFill>
              </a:rPr>
              <a:t>!</a:t>
            </a:r>
            <a:endParaRPr lang="vi-VN" sz="2000" b="1" dirty="0">
              <a:solidFill>
                <a:srgbClr val="C00000"/>
              </a:solidFill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8455" y="1893372"/>
            <a:ext cx="666000" cy="4995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9171" y="3692624"/>
            <a:ext cx="666732" cy="500049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10076" y="4661311"/>
            <a:ext cx="756026" cy="567020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8628353" y="4785844"/>
            <a:ext cx="481967" cy="385574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0559" y="4780443"/>
            <a:ext cx="665303" cy="498977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7323882" y="4768477"/>
            <a:ext cx="514098" cy="38557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1821" y="216754"/>
            <a:ext cx="73763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 err="1">
                <a:solidFill>
                  <a:prstClr val="white"/>
                </a:solidFill>
              </a:rPr>
              <a:t>Câu</a:t>
            </a:r>
            <a:r>
              <a:rPr lang="en-US" sz="2400" b="1" dirty="0">
                <a:solidFill>
                  <a:prstClr val="white"/>
                </a:solidFill>
              </a:rPr>
              <a:t> 2: </a:t>
            </a:r>
            <a:r>
              <a:rPr lang="vi-VN" sz="2400" b="1" dirty="0">
                <a:solidFill>
                  <a:prstClr val="white"/>
                </a:solidFill>
              </a:rPr>
              <a:t>Các loại thức </a:t>
            </a:r>
            <a:r>
              <a:rPr lang="vi-VN" sz="2400" b="1" dirty="0" smtClean="0">
                <a:solidFill>
                  <a:prstClr val="white"/>
                </a:solidFill>
              </a:rPr>
              <a:t>ăn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cung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cấp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chất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đạm</a:t>
            </a:r>
            <a:r>
              <a:rPr lang="vi-VN" sz="2400" b="1" dirty="0" smtClean="0">
                <a:solidFill>
                  <a:prstClr val="white"/>
                </a:solidFill>
              </a:rPr>
              <a:t> </a:t>
            </a:r>
            <a:r>
              <a:rPr lang="vi-VN" sz="2400" b="1" dirty="0">
                <a:solidFill>
                  <a:prstClr val="white"/>
                </a:solidFill>
              </a:rPr>
              <a:t>như: </a:t>
            </a:r>
            <a:r>
              <a:rPr lang="en-US" sz="2400" b="1" dirty="0" err="1" smtClean="0">
                <a:solidFill>
                  <a:prstClr val="white"/>
                </a:solidFill>
              </a:rPr>
              <a:t>cá</a:t>
            </a:r>
            <a:r>
              <a:rPr lang="en-US" sz="2400" b="1" dirty="0" smtClean="0">
                <a:solidFill>
                  <a:prstClr val="white"/>
                </a:solidFill>
              </a:rPr>
              <a:t>, </a:t>
            </a:r>
            <a:r>
              <a:rPr lang="en-US" sz="2400" b="1" dirty="0" err="1" smtClean="0">
                <a:solidFill>
                  <a:prstClr val="white"/>
                </a:solidFill>
              </a:rPr>
              <a:t>tôm</a:t>
            </a:r>
            <a:r>
              <a:rPr lang="en-US" sz="2400" b="1" dirty="0" smtClean="0">
                <a:solidFill>
                  <a:prstClr val="white"/>
                </a:solidFill>
              </a:rPr>
              <a:t>, </a:t>
            </a:r>
            <a:r>
              <a:rPr lang="en-US" sz="2400" b="1" dirty="0" err="1" smtClean="0">
                <a:solidFill>
                  <a:prstClr val="white"/>
                </a:solidFill>
              </a:rPr>
              <a:t>châu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chấu</a:t>
            </a:r>
            <a:r>
              <a:rPr lang="vi-VN" sz="2400" b="1" dirty="0" smtClean="0">
                <a:solidFill>
                  <a:prstClr val="white"/>
                </a:solidFill>
              </a:rPr>
              <a:t>,... </a:t>
            </a:r>
            <a:r>
              <a:rPr lang="vi-VN" sz="2400" b="1" dirty="0">
                <a:solidFill>
                  <a:prstClr val="white"/>
                </a:solidFill>
              </a:rPr>
              <a:t>cho gà ăn sẽ có lợi gì?</a:t>
            </a:r>
          </a:p>
        </p:txBody>
      </p:sp>
    </p:spTree>
    <p:extLst>
      <p:ext uri="{BB962C8B-B14F-4D97-AF65-F5344CB8AC3E}">
        <p14:creationId xmlns:p14="http://schemas.microsoft.com/office/powerpoint/2010/main" val="107731055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0" y="4100"/>
            <a:ext cx="9144000" cy="1285884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 smtClean="0">
                <a:solidFill>
                  <a:prstClr val="white"/>
                </a:solidFill>
              </a:rPr>
              <a:t>Câu</a:t>
            </a:r>
            <a:r>
              <a:rPr lang="en-US" sz="2800" b="1" dirty="0" smtClean="0">
                <a:solidFill>
                  <a:prstClr val="white"/>
                </a:solidFill>
              </a:rPr>
              <a:t> 3: </a:t>
            </a:r>
            <a:r>
              <a:rPr lang="vi-VN" sz="2800" b="1" dirty="0">
                <a:solidFill>
                  <a:prstClr val="white"/>
                </a:solidFill>
              </a:rPr>
              <a:t>Thức ăn chủ yếu và được sử dụng nhiều nhất khi nuôi gà là</a:t>
            </a:r>
          </a:p>
        </p:txBody>
      </p:sp>
      <p:sp>
        <p:nvSpPr>
          <p:cNvPr id="13" name="Hexagon 12"/>
          <p:cNvSpPr/>
          <p:nvPr/>
        </p:nvSpPr>
        <p:spPr>
          <a:xfrm>
            <a:off x="1071538" y="2633564"/>
            <a:ext cx="5329262" cy="428628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prstClr val="white"/>
                </a:solidFill>
              </a:rPr>
              <a:t>A : </a:t>
            </a:r>
            <a:r>
              <a:rPr lang="en-US" sz="2800" b="1" dirty="0" err="1">
                <a:solidFill>
                  <a:prstClr val="white"/>
                </a:solidFill>
              </a:rPr>
              <a:t>Thóc</a:t>
            </a:r>
            <a:r>
              <a:rPr lang="en-US" sz="2800" b="1" dirty="0">
                <a:solidFill>
                  <a:prstClr val="white"/>
                </a:solidFill>
              </a:rPr>
              <a:t>, </a:t>
            </a:r>
            <a:r>
              <a:rPr lang="en-US" sz="2800" b="1" dirty="0" err="1">
                <a:solidFill>
                  <a:prstClr val="white"/>
                </a:solidFill>
              </a:rPr>
              <a:t>ngô</a:t>
            </a:r>
            <a:r>
              <a:rPr lang="en-US" sz="2800" b="1" dirty="0">
                <a:solidFill>
                  <a:prstClr val="white"/>
                </a:solidFill>
              </a:rPr>
              <a:t>, </a:t>
            </a:r>
            <a:r>
              <a:rPr lang="en-US" sz="2800" b="1" dirty="0" err="1">
                <a:solidFill>
                  <a:prstClr val="white"/>
                </a:solidFill>
              </a:rPr>
              <a:t>khoai</a:t>
            </a:r>
            <a:r>
              <a:rPr lang="en-US" sz="2800" b="1" dirty="0">
                <a:solidFill>
                  <a:prstClr val="white"/>
                </a:solidFill>
              </a:rPr>
              <a:t>, </a:t>
            </a:r>
            <a:r>
              <a:rPr lang="en-US" sz="2800" b="1" dirty="0" err="1">
                <a:solidFill>
                  <a:prstClr val="white"/>
                </a:solidFill>
              </a:rPr>
              <a:t>sắn</a:t>
            </a:r>
            <a:endParaRPr lang="vi-VN" sz="2800" b="1" dirty="0">
              <a:solidFill>
                <a:prstClr val="white"/>
              </a:solidFill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980" y="3161115"/>
            <a:ext cx="962774" cy="696521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1038722" y="3321849"/>
            <a:ext cx="5329262" cy="428628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prstClr val="white"/>
                </a:solidFill>
              </a:rPr>
              <a:t>B: </a:t>
            </a:r>
            <a:r>
              <a:rPr lang="en-US" sz="2800" b="1" dirty="0">
                <a:solidFill>
                  <a:prstClr val="white"/>
                </a:solidFill>
              </a:rPr>
              <a:t>Rau </a:t>
            </a:r>
            <a:r>
              <a:rPr lang="en-US" sz="2800" b="1" dirty="0" err="1">
                <a:solidFill>
                  <a:prstClr val="white"/>
                </a:solidFill>
              </a:rPr>
              <a:t>xanh</a:t>
            </a:r>
            <a:endParaRPr lang="vi-VN" sz="2800" b="1" dirty="0">
              <a:solidFill>
                <a:prstClr val="white"/>
              </a:solidFill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370" y="3822002"/>
            <a:ext cx="962774" cy="696521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1035112" y="3982736"/>
            <a:ext cx="5329262" cy="428628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prstClr val="white"/>
                </a:solidFill>
              </a:rPr>
              <a:t>C: </a:t>
            </a:r>
            <a:r>
              <a:rPr lang="en-US" sz="2800" b="1" dirty="0" err="1">
                <a:solidFill>
                  <a:prstClr val="white"/>
                </a:solidFill>
              </a:rPr>
              <a:t>Tôm</a:t>
            </a:r>
            <a:r>
              <a:rPr lang="en-US" sz="2800" b="1" dirty="0">
                <a:solidFill>
                  <a:prstClr val="white"/>
                </a:solidFill>
              </a:rPr>
              <a:t>, </a:t>
            </a:r>
            <a:r>
              <a:rPr lang="en-US" sz="2800" b="1" dirty="0" err="1">
                <a:solidFill>
                  <a:prstClr val="white"/>
                </a:solidFill>
              </a:rPr>
              <a:t>cua</a:t>
            </a:r>
            <a:r>
              <a:rPr lang="en-US" sz="2800" b="1" dirty="0">
                <a:solidFill>
                  <a:prstClr val="white"/>
                </a:solidFill>
              </a:rPr>
              <a:t>, </a:t>
            </a:r>
            <a:r>
              <a:rPr lang="en-US" sz="2800" b="1" dirty="0" err="1">
                <a:solidFill>
                  <a:prstClr val="white"/>
                </a:solidFill>
              </a:rPr>
              <a:t>cá</a:t>
            </a:r>
            <a:r>
              <a:rPr lang="en-US" sz="2800" b="1" dirty="0">
                <a:solidFill>
                  <a:prstClr val="white"/>
                </a:solidFill>
              </a:rPr>
              <a:t>, </a:t>
            </a:r>
            <a:r>
              <a:rPr lang="en-US" sz="2800" b="1" dirty="0" err="1">
                <a:solidFill>
                  <a:prstClr val="white"/>
                </a:solidFill>
              </a:rPr>
              <a:t>ốc</a:t>
            </a:r>
            <a:endParaRPr lang="vi-VN" sz="2800" b="1" dirty="0">
              <a:solidFill>
                <a:prstClr val="white"/>
              </a:solidFill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554" y="4489185"/>
            <a:ext cx="962774" cy="696521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1002296" y="4649919"/>
            <a:ext cx="5329262" cy="428628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prstClr val="white"/>
                </a:solidFill>
              </a:rPr>
              <a:t>D: </a:t>
            </a:r>
            <a:r>
              <a:rPr lang="en-US" sz="2800" b="1" dirty="0" err="1" smtClean="0">
                <a:solidFill>
                  <a:prstClr val="white"/>
                </a:solidFill>
              </a:rPr>
              <a:t>Vỏ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</a:rPr>
              <a:t>sò</a:t>
            </a:r>
            <a:r>
              <a:rPr lang="en-US" sz="2800" b="1" dirty="0" smtClean="0">
                <a:solidFill>
                  <a:prstClr val="white"/>
                </a:solidFill>
              </a:rPr>
              <a:t>, </a:t>
            </a:r>
            <a:r>
              <a:rPr lang="en-US" sz="2800" b="1" dirty="0" err="1" smtClean="0">
                <a:solidFill>
                  <a:prstClr val="white"/>
                </a:solidFill>
              </a:rPr>
              <a:t>vỏ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</a:rPr>
              <a:t>hến</a:t>
            </a:r>
            <a:r>
              <a:rPr lang="en-US" sz="2800" b="1" dirty="0" smtClean="0">
                <a:solidFill>
                  <a:prstClr val="white"/>
                </a:solidFill>
              </a:rPr>
              <a:t>,…</a:t>
            </a:r>
            <a:endParaRPr lang="vi-VN" sz="2800" b="1" dirty="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1702698" y="1596139"/>
            <a:ext cx="1845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Yeah,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rồi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giỏi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quá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146" y="2484873"/>
            <a:ext cx="962774" cy="69652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29322" y="364332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Ồ, </a:t>
            </a:r>
            <a:r>
              <a:rPr lang="en-US" sz="2000" b="1" dirty="0" err="1" smtClean="0">
                <a:solidFill>
                  <a:srgbClr val="C00000"/>
                </a:solidFill>
              </a:rPr>
              <a:t>tiếc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quá</a:t>
            </a:r>
            <a:r>
              <a:rPr lang="en-US" sz="2000" b="1" dirty="0" smtClean="0">
                <a:solidFill>
                  <a:srgbClr val="C00000"/>
                </a:solidFill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</a:rPr>
              <a:t>sai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mất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rồi</a:t>
            </a:r>
            <a:r>
              <a:rPr lang="en-US" sz="2000" b="1" dirty="0" smtClean="0">
                <a:solidFill>
                  <a:srgbClr val="C00000"/>
                </a:solidFill>
              </a:rPr>
              <a:t>!</a:t>
            </a:r>
            <a:endParaRPr lang="vi-VN" sz="2000" b="1" dirty="0">
              <a:solidFill>
                <a:srgbClr val="C00000"/>
              </a:solidFill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2143122"/>
            <a:ext cx="666000" cy="4995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6380" y="3429008"/>
            <a:ext cx="666732" cy="500049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10076" y="4661311"/>
            <a:ext cx="756026" cy="567020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8628353" y="4785844"/>
            <a:ext cx="481967" cy="385574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0559" y="4780443"/>
            <a:ext cx="665303" cy="498977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7323882" y="4768477"/>
            <a:ext cx="514098" cy="3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5972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5800" y="4597582"/>
            <a:ext cx="756026" cy="567020"/>
          </a:xfrm>
          <a:prstGeom prst="rect">
            <a:avLst/>
          </a:prstGeom>
        </p:spPr>
      </p:pic>
      <p:pic>
        <p:nvPicPr>
          <p:cNvPr id="12" name="Picture 11" descr="images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tretch>
            <a:fillRect/>
          </a:stretch>
        </p:blipFill>
        <p:spPr>
          <a:xfrm>
            <a:off x="8338656" y="4639806"/>
            <a:ext cx="612000" cy="45900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899595" y="-155552"/>
            <a:ext cx="6428157" cy="1782198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67416"/>
            <a:ext cx="5562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Oa</a:t>
            </a:r>
            <a:r>
              <a:rPr lang="en-US" sz="2800" b="1" dirty="0">
                <a:solidFill>
                  <a:srgbClr val="FF0000"/>
                </a:solidFill>
              </a:rPr>
              <a:t>! </a:t>
            </a:r>
            <a:r>
              <a:rPr lang="en-US" sz="2800" b="1" dirty="0" err="1">
                <a:solidFill>
                  <a:srgbClr val="FF0000"/>
                </a:solidFill>
              </a:rPr>
              <a:t>Bạn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thật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giỏi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đo</a:t>
            </a:r>
            <a:r>
              <a:rPr lang="en-US" sz="2800" b="1" dirty="0">
                <a:solidFill>
                  <a:srgbClr val="FF0000"/>
                </a:solidFill>
              </a:rPr>
              <a:t>́….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Cảm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nhé</a:t>
            </a:r>
            <a:r>
              <a:rPr lang="en-US" sz="2800" b="1" dirty="0">
                <a:solidFill>
                  <a:srgbClr val="FF0000"/>
                </a:solidFill>
              </a:rPr>
              <a:t>! </a:t>
            </a:r>
            <a:r>
              <a:rPr lang="en-US" sz="2800" b="1" dirty="0" err="1">
                <a:solidFill>
                  <a:srgbClr val="FF0000"/>
                </a:solidFill>
              </a:rPr>
              <a:t>Đây</a:t>
            </a:r>
            <a:r>
              <a:rPr lang="en-US" sz="2800" b="1" dirty="0">
                <a:solidFill>
                  <a:srgbClr val="FF0000"/>
                </a:solidFill>
              </a:rPr>
              <a:t> là </a:t>
            </a:r>
            <a:r>
              <a:rPr lang="en-US" sz="2800" b="1" dirty="0" err="1">
                <a:solidFill>
                  <a:srgbClr val="FF0000"/>
                </a:solidFill>
              </a:rPr>
              <a:t>một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chút</a:t>
            </a:r>
            <a:r>
              <a:rPr lang="en-US" sz="2800" b="1" dirty="0">
                <a:solidFill>
                  <a:srgbClr val="FF0000"/>
                </a:solidFill>
              </a:rPr>
              <a:t> quà </a:t>
            </a:r>
            <a:r>
              <a:rPr lang="en-US" sz="2800" b="1" dirty="0" err="1">
                <a:solidFill>
                  <a:srgbClr val="FF0000"/>
                </a:solidFill>
              </a:rPr>
              <a:t>mình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dành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tặng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bạn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nè!</a:t>
            </a:r>
            <a:endParaRPr lang="vi-VN" sz="2800" b="1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18053136-tác-giả-của-một-con-gà-mái-và-bảy-quả-trứng-của-cô-trên-một-nền-trắng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2581" y="1995951"/>
            <a:ext cx="2520280" cy="1908250"/>
          </a:xfrm>
          <a:prstGeom prst="rect">
            <a:avLst/>
          </a:prstGeom>
        </p:spPr>
      </p:pic>
      <p:pic>
        <p:nvPicPr>
          <p:cNvPr id="13" name="Picture 12" descr="18013219-tác-giả-của-một-con-gà-gần-bảng-mũi-tên-trên-một-nền-trắng 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076058" y="2301722"/>
            <a:ext cx="4334703" cy="286288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05" r="25364"/>
          <a:stretch/>
        </p:blipFill>
        <p:spPr bwMode="auto">
          <a:xfrm>
            <a:off x="-424381" y="403129"/>
            <a:ext cx="2686051" cy="509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382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707" y="83850"/>
            <a:ext cx="4980219" cy="49802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 rot="2745060">
            <a:off x="1551687" y="686382"/>
            <a:ext cx="3619897" cy="223672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166457"/>
              </a:avLst>
            </a:prstTxWarp>
            <a:spAutoFit/>
          </a:bodyPr>
          <a:lstStyle/>
          <a:p>
            <a:pPr algn="ctr"/>
            <a:r>
              <a:rPr lang="en-US" sz="1100" b="1" dirty="0" smtClean="0"/>
              <a:t>NHÓM THỨC ĂN CUNG CẤP CHẤT ĐẠM</a:t>
            </a:r>
            <a:endParaRPr lang="en-US" sz="1100" b="1" dirty="0"/>
          </a:p>
        </p:txBody>
      </p:sp>
      <p:sp>
        <p:nvSpPr>
          <p:cNvPr id="5" name="Oval 4"/>
          <p:cNvSpPr/>
          <p:nvPr/>
        </p:nvSpPr>
        <p:spPr>
          <a:xfrm>
            <a:off x="494335" y="485481"/>
            <a:ext cx="4217121" cy="421712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4" idx="0"/>
            <a:endCxn id="4" idx="4"/>
          </p:cNvCxnSpPr>
          <p:nvPr/>
        </p:nvCxnSpPr>
        <p:spPr>
          <a:xfrm>
            <a:off x="2582814" y="83850"/>
            <a:ext cx="0" cy="4980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4" idx="2"/>
            <a:endCxn id="4" idx="6"/>
          </p:cNvCxnSpPr>
          <p:nvPr/>
        </p:nvCxnSpPr>
        <p:spPr>
          <a:xfrm>
            <a:off x="92707" y="2573960"/>
            <a:ext cx="49802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8919515">
            <a:off x="34934" y="673000"/>
            <a:ext cx="3619897" cy="223672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166457"/>
              </a:avLst>
            </a:prstTxWarp>
            <a:spAutoFit/>
          </a:bodyPr>
          <a:lstStyle/>
          <a:p>
            <a:pPr algn="ctr"/>
            <a:r>
              <a:rPr lang="en-US" sz="1100" b="1" dirty="0" smtClean="0"/>
              <a:t>NHÓM THỨC ĂN CUNG CẤP CHẤT BỘT ĐƯỜNG</a:t>
            </a:r>
            <a:endParaRPr lang="en-US" sz="1100" b="1" dirty="0"/>
          </a:p>
        </p:txBody>
      </p:sp>
      <p:sp>
        <p:nvSpPr>
          <p:cNvPr id="30" name="TextBox 29"/>
          <p:cNvSpPr txBox="1"/>
          <p:nvPr/>
        </p:nvSpPr>
        <p:spPr>
          <a:xfrm rot="18786194">
            <a:off x="1534932" y="2160320"/>
            <a:ext cx="3619897" cy="2445911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100" b="1" dirty="0" smtClean="0"/>
              <a:t>NHÓM THỨC ĂN CUNG CẤP CHẤT KHOÁNG</a:t>
            </a:r>
            <a:endParaRPr lang="en-US" sz="1100" b="1" dirty="0"/>
          </a:p>
        </p:txBody>
      </p:sp>
      <p:sp>
        <p:nvSpPr>
          <p:cNvPr id="31" name="TextBox 30"/>
          <p:cNvSpPr txBox="1"/>
          <p:nvPr/>
        </p:nvSpPr>
        <p:spPr>
          <a:xfrm rot="2745060">
            <a:off x="25492" y="2350807"/>
            <a:ext cx="3619897" cy="2236721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100" b="1" dirty="0" smtClean="0"/>
              <a:t>NHÓM THỨC ĂN CUNG CẤP VI-TA-MIN</a:t>
            </a:r>
            <a:endParaRPr lang="en-US" sz="1100" b="1" dirty="0"/>
          </a:p>
        </p:txBody>
      </p:sp>
      <p:pic>
        <p:nvPicPr>
          <p:cNvPr id="32" name="Picture 5" descr="Mot so thuc an cung cap chat bot duong cho g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48097" r="53761" b="4608"/>
          <a:stretch>
            <a:fillRect/>
          </a:stretch>
        </p:blipFill>
        <p:spPr bwMode="auto">
          <a:xfrm>
            <a:off x="1728058" y="803102"/>
            <a:ext cx="845333" cy="54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3" descr="Cac loai thuc an nuoi g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66710" r="53021" b="671"/>
          <a:stretch>
            <a:fillRect/>
          </a:stretch>
        </p:blipFill>
        <p:spPr bwMode="auto">
          <a:xfrm>
            <a:off x="1087439" y="1226124"/>
            <a:ext cx="710218" cy="61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75" y="1848529"/>
            <a:ext cx="612326" cy="68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260" y="1856292"/>
            <a:ext cx="828363" cy="67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8" descr="Mot so thuc an cung cap chat bot duong cho ga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A5E7F3"/>
              </a:clrFrom>
              <a:clrTo>
                <a:srgbClr val="A5E7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7" t="53455" r="2251" b="6807"/>
          <a:stretch>
            <a:fillRect/>
          </a:stretch>
        </p:blipFill>
        <p:spPr bwMode="auto">
          <a:xfrm>
            <a:off x="1844882" y="1456093"/>
            <a:ext cx="640438" cy="4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9" descr="Mot so thuc an cung cap chat dam cho ga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885" r="68141" b="63681"/>
          <a:stretch>
            <a:fillRect/>
          </a:stretch>
        </p:blipFill>
        <p:spPr bwMode="auto">
          <a:xfrm>
            <a:off x="2555020" y="1178955"/>
            <a:ext cx="992690" cy="60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0" descr="Mot so thuc an cung cap chat dam cho g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6" t="885" r="37167" b="61546"/>
          <a:stretch>
            <a:fillRect/>
          </a:stretch>
        </p:blipFill>
        <p:spPr bwMode="auto">
          <a:xfrm>
            <a:off x="3615617" y="1178956"/>
            <a:ext cx="722882" cy="6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1" descr="Mot so thuc an cung cap chat dam cho ga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3" t="885" r="311" b="57510"/>
          <a:stretch>
            <a:fillRect/>
          </a:stretch>
        </p:blipFill>
        <p:spPr bwMode="auto">
          <a:xfrm>
            <a:off x="2602898" y="535876"/>
            <a:ext cx="612487" cy="54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Mot so thuc an cung cap chat dam cho ga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49103" r="71921" b="16948"/>
          <a:stretch>
            <a:fillRect/>
          </a:stretch>
        </p:blipFill>
        <p:spPr bwMode="auto">
          <a:xfrm>
            <a:off x="2589261" y="1823329"/>
            <a:ext cx="648309" cy="61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4" descr="Mot so thuc an cung cap chat dam cho ga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1" t="59698" r="311" b="806"/>
          <a:stretch>
            <a:fillRect/>
          </a:stretch>
        </p:blipFill>
        <p:spPr bwMode="auto">
          <a:xfrm>
            <a:off x="3129181" y="777497"/>
            <a:ext cx="716748" cy="57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47011" y="3456070"/>
            <a:ext cx="608775" cy="680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685275" y="2615626"/>
            <a:ext cx="916299" cy="916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693704" y="2806746"/>
            <a:ext cx="788094" cy="534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684957" y="3735334"/>
            <a:ext cx="681569" cy="68156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446" y="2615626"/>
            <a:ext cx="945356" cy="94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97867F"/>
              </a:clrFrom>
              <a:clrTo>
                <a:srgbClr val="9786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4" y="2682721"/>
            <a:ext cx="966552" cy="54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4" y="3340804"/>
            <a:ext cx="972995" cy="64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35" y="3753532"/>
            <a:ext cx="808427" cy="808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EEEE"/>
              </a:clrFrom>
              <a:clrTo>
                <a:srgbClr val="FF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531" b="50916"/>
          <a:stretch/>
        </p:blipFill>
        <p:spPr bwMode="auto">
          <a:xfrm>
            <a:off x="3195942" y="1773436"/>
            <a:ext cx="703541" cy="79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918256" y="1876584"/>
            <a:ext cx="772616" cy="687227"/>
            <a:chOff x="5686441" y="1910198"/>
            <a:chExt cx="732929" cy="651927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441" y="1910198"/>
              <a:ext cx="677888" cy="46950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715000" y="2343150"/>
              <a:ext cx="704370" cy="218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</a:t>
              </a:r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9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9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endParaRPr 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176265"/>
              </p:ext>
            </p:extLst>
          </p:nvPr>
        </p:nvGraphicFramePr>
        <p:xfrm>
          <a:off x="5181600" y="608094"/>
          <a:ext cx="3810000" cy="4048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/>
                <a:gridCol w="2286000"/>
              </a:tblGrid>
              <a:tr h="77216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Kể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tên</a:t>
                      </a:r>
                      <a:endParaRPr lang="en-US" sz="1400" dirty="0"/>
                    </a:p>
                  </a:txBody>
                  <a:tcPr anchor="ctr"/>
                </a:tc>
              </a:tr>
              <a:tr h="960120">
                <a:tc>
                  <a:txBody>
                    <a:bodyPr/>
                    <a:lstStyle/>
                    <a:p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Nhóm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thức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ăn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cung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cấp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chất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bột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đường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772160">
                <a:tc>
                  <a:txBody>
                    <a:bodyPr/>
                    <a:lstStyle/>
                    <a:p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Nhóm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thức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ăn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cung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cấp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chất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đạm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772160">
                <a:tc>
                  <a:txBody>
                    <a:bodyPr/>
                    <a:lstStyle/>
                    <a:p>
                      <a:pPr marL="0" marR="0" indent="0" algn="l" defTabSz="9141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Nhóm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thức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ăn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cung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cấp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chất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khoáng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772160">
                <a:tc>
                  <a:txBody>
                    <a:bodyPr/>
                    <a:lstStyle/>
                    <a:p>
                      <a:pPr marL="0" marR="0" indent="0" algn="l" defTabSz="9141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Nhóm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thức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ăn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cung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cấp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vitamin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6858000" y="1428751"/>
            <a:ext cx="18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Lúa</a:t>
            </a:r>
            <a:r>
              <a:rPr lang="en-US" sz="1600" dirty="0" smtClean="0"/>
              <a:t>, </a:t>
            </a:r>
            <a:r>
              <a:rPr lang="en-US" sz="1600" dirty="0" err="1" smtClean="0"/>
              <a:t>ngô</a:t>
            </a:r>
            <a:r>
              <a:rPr lang="en-US" sz="1600" dirty="0" smtClean="0"/>
              <a:t>, </a:t>
            </a:r>
            <a:r>
              <a:rPr lang="en-US" sz="1600" dirty="0" err="1" smtClean="0"/>
              <a:t>khoai</a:t>
            </a:r>
            <a:r>
              <a:rPr lang="en-US" sz="1600" dirty="0" smtClean="0"/>
              <a:t>, </a:t>
            </a:r>
            <a:r>
              <a:rPr lang="en-US" sz="1600" dirty="0" err="1" smtClean="0"/>
              <a:t>sắn</a:t>
            </a:r>
            <a:r>
              <a:rPr lang="en-US" sz="1600" dirty="0" smtClean="0"/>
              <a:t>, …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6814800" y="2190751"/>
            <a:ext cx="18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Thịt</a:t>
            </a:r>
            <a:r>
              <a:rPr lang="en-US" sz="1600" dirty="0" smtClean="0"/>
              <a:t>, </a:t>
            </a:r>
            <a:r>
              <a:rPr lang="en-US" sz="1600" dirty="0" err="1" smtClean="0"/>
              <a:t>cá</a:t>
            </a:r>
            <a:r>
              <a:rPr lang="en-US" sz="1600" dirty="0" smtClean="0"/>
              <a:t>, </a:t>
            </a:r>
            <a:r>
              <a:rPr lang="en-US" sz="1600" dirty="0" err="1" smtClean="0"/>
              <a:t>tôm</a:t>
            </a:r>
            <a:r>
              <a:rPr lang="en-US" sz="1600" dirty="0" smtClean="0"/>
              <a:t>, </a:t>
            </a:r>
            <a:r>
              <a:rPr lang="en-US" sz="1600" dirty="0" err="1" smtClean="0"/>
              <a:t>tép</a:t>
            </a:r>
            <a:r>
              <a:rPr lang="en-US" sz="1600" dirty="0" smtClean="0"/>
              <a:t>,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loại</a:t>
            </a:r>
            <a:r>
              <a:rPr lang="en-US" sz="1600" dirty="0" smtClean="0"/>
              <a:t> </a:t>
            </a:r>
            <a:r>
              <a:rPr lang="en-US" sz="1600" dirty="0" err="1" smtClean="0"/>
              <a:t>đậu</a:t>
            </a:r>
            <a:r>
              <a:rPr lang="en-US" sz="1600" dirty="0" smtClean="0"/>
              <a:t>, …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6858000" y="2876550"/>
            <a:ext cx="18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Vỏ</a:t>
            </a:r>
            <a:r>
              <a:rPr lang="en-US" sz="1600" dirty="0" smtClean="0"/>
              <a:t> </a:t>
            </a:r>
            <a:r>
              <a:rPr lang="en-US" sz="1600" dirty="0" err="1" smtClean="0"/>
              <a:t>trứng</a:t>
            </a:r>
            <a:r>
              <a:rPr lang="en-US" sz="1600" dirty="0" smtClean="0"/>
              <a:t>, </a:t>
            </a:r>
            <a:r>
              <a:rPr lang="en-US" sz="1600" dirty="0" err="1" smtClean="0"/>
              <a:t>vỏ</a:t>
            </a:r>
            <a:r>
              <a:rPr lang="en-US" sz="1600" dirty="0" smtClean="0"/>
              <a:t> </a:t>
            </a:r>
            <a:r>
              <a:rPr lang="en-US" sz="1600" dirty="0" err="1" smtClean="0"/>
              <a:t>tôm</a:t>
            </a:r>
            <a:r>
              <a:rPr lang="en-US" sz="1600" dirty="0" smtClean="0"/>
              <a:t>, </a:t>
            </a:r>
            <a:r>
              <a:rPr lang="en-US" sz="1600" dirty="0" err="1" smtClean="0"/>
              <a:t>vỏ</a:t>
            </a:r>
            <a:r>
              <a:rPr lang="en-US" sz="1600" dirty="0" smtClean="0"/>
              <a:t> </a:t>
            </a:r>
            <a:r>
              <a:rPr lang="en-US" sz="1600" dirty="0" err="1" smtClean="0"/>
              <a:t>sò</a:t>
            </a:r>
            <a:r>
              <a:rPr lang="en-US" sz="1600" dirty="0" smtClean="0"/>
              <a:t>, </a:t>
            </a:r>
            <a:r>
              <a:rPr lang="en-US" sz="1600" dirty="0" err="1" smtClean="0"/>
              <a:t>xương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động</a:t>
            </a:r>
            <a:r>
              <a:rPr lang="en-US" sz="1600" dirty="0" smtClean="0"/>
              <a:t> </a:t>
            </a:r>
            <a:r>
              <a:rPr lang="en-US" sz="1600" dirty="0" err="1" smtClean="0"/>
              <a:t>vật</a:t>
            </a:r>
            <a:r>
              <a:rPr lang="en-US" sz="1600" dirty="0" smtClean="0"/>
              <a:t>, …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6858000" y="3714751"/>
            <a:ext cx="18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Rau </a:t>
            </a:r>
            <a:r>
              <a:rPr lang="en-US" sz="1600" dirty="0" err="1" smtClean="0"/>
              <a:t>xanh</a:t>
            </a:r>
            <a:r>
              <a:rPr lang="en-US" sz="1600" dirty="0" smtClean="0"/>
              <a:t>, </a:t>
            </a:r>
            <a:r>
              <a:rPr lang="en-US" sz="1600" dirty="0" err="1" smtClean="0"/>
              <a:t>bí</a:t>
            </a:r>
            <a:r>
              <a:rPr lang="en-US" sz="1600" dirty="0" smtClean="0"/>
              <a:t> </a:t>
            </a:r>
            <a:r>
              <a:rPr lang="en-US" sz="1600" dirty="0" err="1" smtClean="0"/>
              <a:t>đỏ</a:t>
            </a:r>
            <a:r>
              <a:rPr lang="en-US" sz="1600" dirty="0" smtClean="0"/>
              <a:t>, </a:t>
            </a:r>
            <a:r>
              <a:rPr lang="en-US" sz="1600" dirty="0" err="1" smtClean="0"/>
              <a:t>cám</a:t>
            </a:r>
            <a:r>
              <a:rPr lang="en-US" sz="1600" dirty="0" smtClean="0"/>
              <a:t> </a:t>
            </a:r>
            <a:r>
              <a:rPr lang="en-US" sz="1600" dirty="0" err="1" smtClean="0"/>
              <a:t>gạo</a:t>
            </a:r>
            <a:r>
              <a:rPr lang="en-US" sz="1600" dirty="0" smtClean="0"/>
              <a:t>, …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625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Mot so thuc an cung cap chat bot duong cho 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48097" r="53761" b="4608"/>
          <a:stretch>
            <a:fillRect/>
          </a:stretch>
        </p:blipFill>
        <p:spPr bwMode="auto">
          <a:xfrm>
            <a:off x="171450" y="241301"/>
            <a:ext cx="22733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46100" y="3830638"/>
            <a:ext cx="1155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.VnArial" pitchFamily="34" charset="0"/>
              </a:rPr>
              <a:t>S¾n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387600" y="3830638"/>
            <a:ext cx="1155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.VnArial" pitchFamily="34" charset="0"/>
              </a:rPr>
              <a:t>Khoai</a:t>
            </a:r>
          </a:p>
        </p:txBody>
      </p:sp>
      <p:pic>
        <p:nvPicPr>
          <p:cNvPr id="7" name="Picture 8" descr="Mot so thuc an cung cap chat bot duong cho 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7" t="53455" r="2251" b="6807"/>
          <a:stretch>
            <a:fillRect/>
          </a:stretch>
        </p:blipFill>
        <p:spPr bwMode="auto">
          <a:xfrm>
            <a:off x="704850" y="4287838"/>
            <a:ext cx="27432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47700" y="1744663"/>
            <a:ext cx="1155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.VnArial" pitchFamily="34" charset="0"/>
              </a:rPr>
              <a:t>Ng«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1543050" y="6040438"/>
            <a:ext cx="1155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.VnArial" pitchFamily="34" charset="0"/>
              </a:rPr>
              <a:t>G¹o</a:t>
            </a:r>
          </a:p>
        </p:txBody>
      </p:sp>
      <p:pic>
        <p:nvPicPr>
          <p:cNvPr id="10" name="Picture 23" descr="Cac loai thuc an nuoi 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66710" r="53021" b="671"/>
          <a:stretch>
            <a:fillRect/>
          </a:stretch>
        </p:blipFill>
        <p:spPr bwMode="auto">
          <a:xfrm>
            <a:off x="2540000" y="265113"/>
            <a:ext cx="16700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2768600" y="1789114"/>
            <a:ext cx="1155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.VnArial" pitchFamily="34" charset="0"/>
              </a:rPr>
              <a:t>Thãc</a:t>
            </a:r>
          </a:p>
        </p:txBody>
      </p:sp>
      <p:pic>
        <p:nvPicPr>
          <p:cNvPr id="12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2281239"/>
            <a:ext cx="1439862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298702"/>
            <a:ext cx="1947862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Mot so thuc an cung cap chat dam cho g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885" r="68141" b="63681"/>
          <a:stretch>
            <a:fillRect/>
          </a:stretch>
        </p:blipFill>
        <p:spPr bwMode="auto">
          <a:xfrm>
            <a:off x="4648202" y="2590800"/>
            <a:ext cx="192087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Mot so thuc an cung cap chat dam cho g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6" t="885" r="37167" b="61546"/>
          <a:stretch>
            <a:fillRect/>
          </a:stretch>
        </p:blipFill>
        <p:spPr bwMode="auto">
          <a:xfrm>
            <a:off x="7116765" y="627063"/>
            <a:ext cx="1589087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Mot so thuc an cung cap chat dam cho g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3" t="885" r="311" b="57510"/>
          <a:stretch>
            <a:fillRect/>
          </a:stretch>
        </p:blipFill>
        <p:spPr bwMode="auto">
          <a:xfrm>
            <a:off x="4716463" y="620713"/>
            <a:ext cx="1655762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Mot so thuc an cung cap chat dam cho g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49103" r="71921" b="16948"/>
          <a:stretch>
            <a:fillRect/>
          </a:stretch>
        </p:blipFill>
        <p:spPr bwMode="auto">
          <a:xfrm>
            <a:off x="7086600" y="2590801"/>
            <a:ext cx="1752600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Mot so thuc an cung cap chat dam cho g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8" t="65193" r="41481" b="78"/>
          <a:stretch>
            <a:fillRect/>
          </a:stretch>
        </p:blipFill>
        <p:spPr bwMode="auto">
          <a:xfrm>
            <a:off x="7081838" y="4695825"/>
            <a:ext cx="17526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Mot so thuc an cung cap chat dam cho g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1" t="59698" r="311" b="806"/>
          <a:stretch>
            <a:fillRect/>
          </a:stretch>
        </p:blipFill>
        <p:spPr bwMode="auto">
          <a:xfrm>
            <a:off x="4648200" y="4681539"/>
            <a:ext cx="1905000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54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9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396875" y="2000251"/>
            <a:ext cx="8229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FF0000"/>
                </a:solidFill>
              </a:rPr>
              <a:t>HOẠT ĐỘNG 1: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smtClean="0">
                <a:solidFill>
                  <a:srgbClr val="FF0000"/>
                </a:solidFill>
              </a:rPr>
              <a:t>Tìm </a:t>
            </a:r>
            <a:r>
              <a:rPr lang="vi-VN" altLang="en-US" sz="2800" dirty="0">
                <a:solidFill>
                  <a:srgbClr val="FF0000"/>
                </a:solidFill>
              </a:rPr>
              <a:t>hiểu tác dụng của thức ăn nuôi gà</a:t>
            </a:r>
            <a:endParaRPr lang="en-US" altLang="en-US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743201" y="1852092"/>
            <a:ext cx="4226981" cy="2022293"/>
            <a:chOff x="4314533" y="2046230"/>
            <a:chExt cx="4712044" cy="2824417"/>
          </a:xfrm>
        </p:grpSpPr>
        <p:sp>
          <p:nvSpPr>
            <p:cNvPr id="6" name="Cloud 5"/>
            <p:cNvSpPr/>
            <p:nvPr/>
          </p:nvSpPr>
          <p:spPr>
            <a:xfrm>
              <a:off x="4949604" y="2046230"/>
              <a:ext cx="3473868" cy="2824417"/>
            </a:xfrm>
            <a:prstGeom prst="cloud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314533" y="2892302"/>
              <a:ext cx="4712044" cy="988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 smtClean="0"/>
                <a:t>Động</a:t>
              </a:r>
              <a:r>
                <a:rPr lang="en-US" sz="4000" b="1" dirty="0" smtClean="0"/>
                <a:t> </a:t>
              </a:r>
              <a:r>
                <a:rPr lang="en-US" sz="4000" b="1" dirty="0" err="1" smtClean="0"/>
                <a:t>vật</a:t>
              </a:r>
              <a:endParaRPr lang="en-US" sz="4000" b="1" dirty="0"/>
            </a:p>
          </p:txBody>
        </p:sp>
      </p:grpSp>
      <p:sp>
        <p:nvSpPr>
          <p:cNvPr id="8" name="Oval 7"/>
          <p:cNvSpPr/>
          <p:nvPr/>
        </p:nvSpPr>
        <p:spPr>
          <a:xfrm>
            <a:off x="5410200" y="57150"/>
            <a:ext cx="2819400" cy="19050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Nước</a:t>
            </a:r>
            <a:endParaRPr lang="en-US" sz="3200" b="1" dirty="0"/>
          </a:p>
        </p:txBody>
      </p:sp>
      <p:sp>
        <p:nvSpPr>
          <p:cNvPr id="9" name="Oval 8"/>
          <p:cNvSpPr/>
          <p:nvPr/>
        </p:nvSpPr>
        <p:spPr>
          <a:xfrm>
            <a:off x="990600" y="514350"/>
            <a:ext cx="2819400" cy="19050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Chất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dinh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dưỡng</a:t>
            </a:r>
            <a:endParaRPr lang="en-US" sz="3200" b="1" dirty="0"/>
          </a:p>
        </p:txBody>
      </p:sp>
      <p:sp>
        <p:nvSpPr>
          <p:cNvPr id="10" name="Oval 9"/>
          <p:cNvSpPr/>
          <p:nvPr/>
        </p:nvSpPr>
        <p:spPr>
          <a:xfrm>
            <a:off x="6324600" y="2925694"/>
            <a:ext cx="2819400" cy="19050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Không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khí</a:t>
            </a:r>
            <a:endParaRPr lang="en-US" sz="3200" b="1" dirty="0"/>
          </a:p>
        </p:txBody>
      </p:sp>
      <p:sp>
        <p:nvSpPr>
          <p:cNvPr id="11" name="Oval 10"/>
          <p:cNvSpPr/>
          <p:nvPr/>
        </p:nvSpPr>
        <p:spPr>
          <a:xfrm>
            <a:off x="762000" y="3222874"/>
            <a:ext cx="2819400" cy="19050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Ánh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sáng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5308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4800600" y="231457"/>
            <a:ext cx="4267200" cy="1695450"/>
          </a:xfrm>
          <a:prstGeom prst="cloudCallout">
            <a:avLst>
              <a:gd name="adj1" fmla="val -60306"/>
              <a:gd name="adj2" fmla="val 57458"/>
            </a:avLst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9" r="29400"/>
          <a:stretch/>
        </p:blipFill>
        <p:spPr bwMode="auto">
          <a:xfrm>
            <a:off x="948480" y="1886902"/>
            <a:ext cx="32766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13572"/>
            <a:ext cx="3124200" cy="315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13335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THẢO LUẬN NHÓM BÀN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7" y="231457"/>
            <a:ext cx="2264833" cy="14322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91000" y="495955"/>
            <a:ext cx="5410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en-US" sz="2800" dirty="0">
                <a:solidFill>
                  <a:srgbClr val="0066FF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Thức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ăn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có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tác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dụng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endParaRPr lang="en-US" altLang="en-US" sz="2400" b="1" dirty="0" smtClean="0">
              <a:solidFill>
                <a:prstClr val="white"/>
              </a:solidFill>
              <a:latin typeface="Arial" charset="0"/>
            </a:endParaRPr>
          </a:p>
          <a:p>
            <a:pPr lvl="0" algn="ctr">
              <a:spcBef>
                <a:spcPct val="0"/>
              </a:spcBef>
            </a:pPr>
            <a:r>
              <a:rPr lang="en-US" altLang="en-US" sz="2400" b="1" dirty="0" err="1" smtClean="0">
                <a:solidFill>
                  <a:prstClr val="white"/>
                </a:solidFill>
                <a:latin typeface="Arial" charset="0"/>
              </a:rPr>
              <a:t>như</a:t>
            </a:r>
            <a:r>
              <a:rPr lang="en-US" altLang="en-US" sz="2400" b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thế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nào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đối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với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endParaRPr lang="en-US" altLang="en-US" sz="2400" b="1" dirty="0" smtClean="0">
              <a:solidFill>
                <a:prstClr val="white"/>
              </a:solidFill>
              <a:latin typeface="Arial" charset="0"/>
            </a:endParaRPr>
          </a:p>
          <a:p>
            <a:pPr lvl="0" algn="ctr">
              <a:spcBef>
                <a:spcPct val="0"/>
              </a:spcBef>
            </a:pPr>
            <a:r>
              <a:rPr lang="en-US" altLang="en-US" sz="2400" b="1" dirty="0" err="1" smtClean="0">
                <a:solidFill>
                  <a:prstClr val="white"/>
                </a:solidFill>
                <a:latin typeface="Arial" charset="0"/>
              </a:rPr>
              <a:t>cơ</a:t>
            </a:r>
            <a:r>
              <a:rPr lang="en-US" altLang="en-US" sz="2400" b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thể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gà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07025" y="1221028"/>
            <a:ext cx="1277443" cy="4106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 </a:t>
            </a:r>
            <a:r>
              <a:rPr lang="en-US" sz="2400" b="1" dirty="0" err="1" smtClean="0">
                <a:solidFill>
                  <a:srgbClr val="FF0000"/>
                </a:solidFill>
              </a:rPr>
              <a:t>phút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18016"/>
            <a:ext cx="1090610" cy="109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23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D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9524"/>
            <a:ext cx="9134197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8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4800600" y="231457"/>
            <a:ext cx="4267200" cy="1695450"/>
          </a:xfrm>
          <a:prstGeom prst="cloudCallout">
            <a:avLst>
              <a:gd name="adj1" fmla="val -60306"/>
              <a:gd name="adj2" fmla="val 57458"/>
            </a:avLst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9" r="29400"/>
          <a:stretch/>
        </p:blipFill>
        <p:spPr bwMode="auto">
          <a:xfrm>
            <a:off x="948480" y="1886902"/>
            <a:ext cx="32766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13572"/>
            <a:ext cx="3124200" cy="315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13335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THẢO LUẬN NHÓM BÀN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7" y="231457"/>
            <a:ext cx="2264833" cy="14322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91000" y="495955"/>
            <a:ext cx="5410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en-US" sz="2800" dirty="0">
                <a:solidFill>
                  <a:srgbClr val="0066FF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Thức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ăn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có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tác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dụng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endParaRPr lang="en-US" altLang="en-US" sz="2400" b="1" dirty="0" smtClean="0">
              <a:solidFill>
                <a:prstClr val="white"/>
              </a:solidFill>
              <a:latin typeface="Arial" charset="0"/>
            </a:endParaRPr>
          </a:p>
          <a:p>
            <a:pPr lvl="0" algn="ctr">
              <a:spcBef>
                <a:spcPct val="0"/>
              </a:spcBef>
            </a:pPr>
            <a:r>
              <a:rPr lang="en-US" altLang="en-US" sz="2400" b="1" dirty="0" err="1" smtClean="0">
                <a:solidFill>
                  <a:prstClr val="white"/>
                </a:solidFill>
                <a:latin typeface="Arial" charset="0"/>
              </a:rPr>
              <a:t>như</a:t>
            </a:r>
            <a:r>
              <a:rPr lang="en-US" altLang="en-US" sz="2400" b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thế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nào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đối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với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endParaRPr lang="en-US" altLang="en-US" sz="2400" b="1" dirty="0" smtClean="0">
              <a:solidFill>
                <a:prstClr val="white"/>
              </a:solidFill>
              <a:latin typeface="Arial" charset="0"/>
            </a:endParaRPr>
          </a:p>
          <a:p>
            <a:pPr lvl="0" algn="ctr">
              <a:spcBef>
                <a:spcPct val="0"/>
              </a:spcBef>
            </a:pPr>
            <a:r>
              <a:rPr lang="en-US" altLang="en-US" sz="2400" b="1" dirty="0" err="1" smtClean="0">
                <a:solidFill>
                  <a:prstClr val="white"/>
                </a:solidFill>
                <a:latin typeface="Arial" charset="0"/>
              </a:rPr>
              <a:t>cơ</a:t>
            </a:r>
            <a:r>
              <a:rPr lang="en-US" altLang="en-US" sz="2400" b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thể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gà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07025" y="1221028"/>
            <a:ext cx="1277443" cy="4106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 </a:t>
            </a:r>
            <a:r>
              <a:rPr lang="en-US" sz="2400" b="1" dirty="0" err="1" smtClean="0">
                <a:solidFill>
                  <a:srgbClr val="FF0000"/>
                </a:solidFill>
              </a:rPr>
              <a:t>phút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18016"/>
            <a:ext cx="1090610" cy="109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34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.VnTime"/>
        <a:ea typeface=""/>
        <a:cs typeface=""/>
      </a:majorFont>
      <a:minorFont>
        <a:latin typeface=".VnTim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1163</Words>
  <Application>Microsoft Office PowerPoint</Application>
  <PresentationFormat>On-screen Show (16:9)</PresentationFormat>
  <Paragraphs>158</Paragraphs>
  <Slides>38</Slides>
  <Notes>4</Notes>
  <HiddenSlides>6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3_Office Theme</vt:lpstr>
      <vt:lpstr>Office Theme</vt:lpstr>
      <vt:lpstr>3_Default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Nguyễn Thanh Hảo</cp:lastModifiedBy>
  <cp:revision>92</cp:revision>
  <dcterms:created xsi:type="dcterms:W3CDTF">2006-08-16T00:00:00Z</dcterms:created>
  <dcterms:modified xsi:type="dcterms:W3CDTF">2023-12-25T03:59:16Z</dcterms:modified>
</cp:coreProperties>
</file>