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80" r:id="rId2"/>
    <p:sldId id="279" r:id="rId3"/>
    <p:sldId id="281" r:id="rId4"/>
    <p:sldId id="282" r:id="rId5"/>
    <p:sldId id="283" r:id="rId6"/>
    <p:sldId id="284" r:id="rId7"/>
    <p:sldId id="285" r:id="rId8"/>
    <p:sldId id="258" r:id="rId9"/>
    <p:sldId id="274" r:id="rId10"/>
    <p:sldId id="286" r:id="rId11"/>
    <p:sldId id="271" r:id="rId12"/>
    <p:sldId id="259" r:id="rId13"/>
    <p:sldId id="273" r:id="rId14"/>
    <p:sldId id="264" r:id="rId15"/>
    <p:sldId id="266" r:id="rId16"/>
    <p:sldId id="265" r:id="rId17"/>
    <p:sldId id="267" r:id="rId18"/>
    <p:sldId id="275" r:id="rId19"/>
    <p:sldId id="276" r:id="rId20"/>
    <p:sldId id="277" r:id="rId21"/>
    <p:sldId id="278"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E7F67-3322-41D0-9A65-509B83A6752D}"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5F816-837E-48D7-BEC0-5CF437ED990D}" type="slidenum">
              <a:rPr lang="en-US" smtClean="0"/>
              <a:t>‹#›</a:t>
            </a:fld>
            <a:endParaRPr lang="en-US"/>
          </a:p>
        </p:txBody>
      </p:sp>
    </p:spTree>
    <p:extLst>
      <p:ext uri="{BB962C8B-B14F-4D97-AF65-F5344CB8AC3E}">
        <p14:creationId xmlns:p14="http://schemas.microsoft.com/office/powerpoint/2010/main" val="4254340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532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777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196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7674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6563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261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pic>
        <p:nvPicPr>
          <p:cNvPr id="6" name="Picture 7">
            <a:extLst>
              <a:ext uri="{FF2B5EF4-FFF2-40B4-BE49-F238E27FC236}">
                <a16:creationId xmlns="" xmlns:a16="http://schemas.microsoft.com/office/drawing/2014/main" id="{C469D57D-701C-B859-FDDB-811875EB891C}"/>
              </a:ext>
            </a:extLst>
          </p:cNvPr>
          <p:cNvPicPr>
            <a:picLocks noChangeAspect="1"/>
          </p:cNvPicPr>
          <p:nvPr userDrawn="1"/>
        </p:nvPicPr>
        <p:blipFill>
          <a:blip r:embed="rId2"/>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1691314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4">
            <a:extLst>
              <a:ext uri="{FF2B5EF4-FFF2-40B4-BE49-F238E27FC236}">
                <a16:creationId xmlns="" xmlns:a16="http://schemas.microsoft.com/office/drawing/2014/main" id="{8CF0D15A-4CD9-DED6-FA5C-44C7E0676EC8}"/>
              </a:ext>
            </a:extLst>
          </p:cNvPr>
          <p:cNvPicPr>
            <a:picLocks noChangeAspect="1"/>
          </p:cNvPicPr>
          <p:nvPr userDrawn="1"/>
        </p:nvPicPr>
        <p:blipFill>
          <a:blip r:embed="rId2"/>
          <a:srcRect/>
          <a:stretch>
            <a:fillRect/>
          </a:stretch>
        </p:blipFill>
        <p:spPr>
          <a:xfrm>
            <a:off x="0" y="-1"/>
            <a:ext cx="12192000" cy="6860103"/>
          </a:xfrm>
          <a:prstGeom prst="rect">
            <a:avLst/>
          </a:prstGeom>
        </p:spPr>
      </p:pic>
    </p:spTree>
    <p:extLst>
      <p:ext uri="{BB962C8B-B14F-4D97-AF65-F5344CB8AC3E}">
        <p14:creationId xmlns:p14="http://schemas.microsoft.com/office/powerpoint/2010/main" val="214322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239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119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1/18/2024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52981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17.sv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5.svg"/></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1.svg"/><Relationship Id="rId18" Type="http://schemas.openxmlformats.org/officeDocument/2006/relationships/image" Target="../media/image37.png"/><Relationship Id="rId26" Type="http://schemas.openxmlformats.org/officeDocument/2006/relationships/image" Target="../media/image42.png"/><Relationship Id="rId3" Type="http://schemas.openxmlformats.org/officeDocument/2006/relationships/image" Target="../media/image33.svg"/><Relationship Id="rId21" Type="http://schemas.openxmlformats.org/officeDocument/2006/relationships/image" Target="../media/image47.svg"/><Relationship Id="rId7" Type="http://schemas.openxmlformats.org/officeDocument/2006/relationships/image" Target="../media/image37.svg"/><Relationship Id="rId12" Type="http://schemas.openxmlformats.org/officeDocument/2006/relationships/image" Target="../media/image34.png"/><Relationship Id="rId17" Type="http://schemas.openxmlformats.org/officeDocument/2006/relationships/image" Target="../media/image45.svg"/><Relationship Id="rId25" Type="http://schemas.openxmlformats.org/officeDocument/2006/relationships/image" Target="../media/image51.svg"/><Relationship Id="rId2" Type="http://schemas.openxmlformats.org/officeDocument/2006/relationships/image" Target="../media/image28.png"/><Relationship Id="rId16" Type="http://schemas.openxmlformats.org/officeDocument/2006/relationships/image" Target="../media/image36.png"/><Relationship Id="rId20" Type="http://schemas.openxmlformats.org/officeDocument/2006/relationships/image" Target="../media/image39.png"/><Relationship Id="rId29"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3.png"/><Relationship Id="rId24" Type="http://schemas.openxmlformats.org/officeDocument/2006/relationships/image" Target="../media/image41.png"/><Relationship Id="rId5" Type="http://schemas.openxmlformats.org/officeDocument/2006/relationships/image" Target="../media/image35.svg"/><Relationship Id="rId15" Type="http://schemas.openxmlformats.org/officeDocument/2006/relationships/image" Target="../media/image43.svg"/><Relationship Id="rId23" Type="http://schemas.openxmlformats.org/officeDocument/2006/relationships/image" Target="../media/image49.svg"/><Relationship Id="rId28" Type="http://schemas.openxmlformats.org/officeDocument/2006/relationships/image" Target="../media/image5.png"/><Relationship Id="rId10" Type="http://schemas.openxmlformats.org/officeDocument/2006/relationships/image" Target="../media/image39.svg"/><Relationship Id="rId19" Type="http://schemas.openxmlformats.org/officeDocument/2006/relationships/image" Target="../media/image38.png"/><Relationship Id="rId4" Type="http://schemas.openxmlformats.org/officeDocument/2006/relationships/image" Target="../media/image29.png"/><Relationship Id="rId9" Type="http://schemas.openxmlformats.org/officeDocument/2006/relationships/image" Target="../media/image32.png"/><Relationship Id="rId14" Type="http://schemas.openxmlformats.org/officeDocument/2006/relationships/image" Target="../media/image35.png"/><Relationship Id="rId22" Type="http://schemas.openxmlformats.org/officeDocument/2006/relationships/image" Target="../media/image40.png"/><Relationship Id="rId27" Type="http://schemas.openxmlformats.org/officeDocument/2006/relationships/image" Target="../media/image5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23504" y="555938"/>
            <a:ext cx="6323527" cy="1168400"/>
          </a:xfrm>
        </p:spPr>
        <p:txBody>
          <a:bodyPr>
            <a:noAutofit/>
          </a:bodyPr>
          <a:lstStyle/>
          <a:p>
            <a:r>
              <a:rPr lang="vi-VN" sz="4000" b="1" dirty="0">
                <a:solidFill>
                  <a:schemeClr val="tx1"/>
                </a:solidFill>
                <a:latin typeface="+mj-lt"/>
              </a:rPr>
              <a:t>QUY TRÌNH </a:t>
            </a:r>
            <a:r>
              <a:rPr lang="it-IT" sz="4000" b="1" dirty="0">
                <a:solidFill>
                  <a:schemeClr val="tx1"/>
                </a:solidFill>
                <a:latin typeface="+mj-lt"/>
              </a:rPr>
              <a:t>NÓI </a:t>
            </a:r>
            <a:r>
              <a:rPr lang="vi-VN" sz="4000" b="1" dirty="0">
                <a:solidFill>
                  <a:schemeClr val="tx1"/>
                </a:solidFill>
                <a:latin typeface="+mj-lt"/>
              </a:rPr>
              <a:t>VÀ</a:t>
            </a:r>
            <a:r>
              <a:rPr lang="it-IT" sz="4000" b="1" dirty="0">
                <a:solidFill>
                  <a:schemeClr val="tx1"/>
                </a:solidFill>
                <a:latin typeface="+mj-lt"/>
              </a:rPr>
              <a:t> NGHE ( Kể chuyện hoặc trao đổi)</a:t>
            </a:r>
            <a:endParaRPr lang="en-US" sz="4000" dirty="0">
              <a:solidFill>
                <a:schemeClr val="tx1"/>
              </a:solidFill>
              <a:latin typeface="+mj-lt"/>
            </a:endParaRPr>
          </a:p>
          <a:p>
            <a:endParaRPr lang="en-US" sz="4000" dirty="0">
              <a:solidFill>
                <a:schemeClr val="tx1"/>
              </a:solidFill>
              <a:latin typeface="+mj-lt"/>
            </a:endParaRPr>
          </a:p>
        </p:txBody>
      </p:sp>
      <p:sp>
        <p:nvSpPr>
          <p:cNvPr id="4" name="Rectangle 3"/>
          <p:cNvSpPr/>
          <p:nvPr/>
        </p:nvSpPr>
        <p:spPr>
          <a:xfrm>
            <a:off x="839080" y="2447438"/>
            <a:ext cx="6498895" cy="707886"/>
          </a:xfrm>
          <a:prstGeom prst="rect">
            <a:avLst/>
          </a:prstGeom>
        </p:spPr>
        <p:txBody>
          <a:bodyPr wrap="none">
            <a:spAutoFit/>
          </a:bodyPr>
          <a:lstStyle/>
          <a:p>
            <a:pPr lvl="0"/>
            <a:r>
              <a:rPr lang="vi-VN" sz="4000" b="1" dirty="0" smtClean="0">
                <a:latin typeface="+mj-lt"/>
              </a:rPr>
              <a:t>1. Nói </a:t>
            </a:r>
            <a:r>
              <a:rPr lang="vi-VN" sz="4000" b="1" dirty="0">
                <a:latin typeface="+mj-lt"/>
              </a:rPr>
              <a:t>và nghe theo chủ điểm</a:t>
            </a:r>
            <a:endParaRPr lang="en-US" sz="4000" dirty="0">
              <a:latin typeface="+mj-lt"/>
            </a:endParaRPr>
          </a:p>
        </p:txBody>
      </p:sp>
      <p:sp>
        <p:nvSpPr>
          <p:cNvPr id="5" name="Rectangle 4"/>
          <p:cNvSpPr/>
          <p:nvPr/>
        </p:nvSpPr>
        <p:spPr>
          <a:xfrm>
            <a:off x="839080" y="3604943"/>
            <a:ext cx="7041030" cy="707886"/>
          </a:xfrm>
          <a:prstGeom prst="rect">
            <a:avLst/>
          </a:prstGeom>
        </p:spPr>
        <p:txBody>
          <a:bodyPr wrap="none">
            <a:spAutoFit/>
          </a:bodyPr>
          <a:lstStyle/>
          <a:p>
            <a:pPr lvl="0"/>
            <a:r>
              <a:rPr lang="vi-VN" sz="4000" b="1" dirty="0" smtClean="0">
                <a:latin typeface="+mj-lt"/>
              </a:rPr>
              <a:t>2. Thuật </a:t>
            </a:r>
            <a:r>
              <a:rPr lang="vi-VN" sz="4000" b="1" dirty="0">
                <a:latin typeface="+mj-lt"/>
              </a:rPr>
              <a:t>lại sự việc đã tham gia</a:t>
            </a:r>
            <a:endParaRPr lang="en-US" sz="4000" dirty="0">
              <a:latin typeface="+mj-lt"/>
            </a:endParaRPr>
          </a:p>
        </p:txBody>
      </p:sp>
      <p:sp>
        <p:nvSpPr>
          <p:cNvPr id="6" name="Rectangle 5"/>
          <p:cNvSpPr/>
          <p:nvPr/>
        </p:nvSpPr>
        <p:spPr>
          <a:xfrm>
            <a:off x="839080" y="4681986"/>
            <a:ext cx="8108310" cy="707886"/>
          </a:xfrm>
          <a:prstGeom prst="rect">
            <a:avLst/>
          </a:prstGeom>
        </p:spPr>
        <p:txBody>
          <a:bodyPr wrap="none">
            <a:spAutoFit/>
          </a:bodyPr>
          <a:lstStyle/>
          <a:p>
            <a:pPr lvl="0"/>
            <a:r>
              <a:rPr lang="vi-VN" sz="4000" b="1" dirty="0" smtClean="0">
                <a:latin typeface="+mj-lt"/>
              </a:rPr>
              <a:t>3.Nghe </a:t>
            </a:r>
            <a:r>
              <a:rPr lang="vi-VN" sz="4000" b="1" dirty="0">
                <a:latin typeface="+mj-lt"/>
              </a:rPr>
              <a:t>và kể lại câu chuyện đã nghe</a:t>
            </a:r>
            <a:endParaRPr lang="en-US" sz="4000" dirty="0">
              <a:latin typeface="+mj-lt"/>
            </a:endParaRPr>
          </a:p>
        </p:txBody>
      </p:sp>
    </p:spTree>
    <p:extLst>
      <p:ext uri="{BB962C8B-B14F-4D97-AF65-F5344CB8AC3E}">
        <p14:creationId xmlns:p14="http://schemas.microsoft.com/office/powerpoint/2010/main" val="58805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2147" y="2485623"/>
            <a:ext cx="5499278" cy="1803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15178" y="2786979"/>
            <a:ext cx="5499278" cy="1200329"/>
          </a:xfrm>
          <a:prstGeom prst="rect">
            <a:avLst/>
          </a:prstGeom>
          <a:noFill/>
        </p:spPr>
        <p:txBody>
          <a:bodyPr wrap="square" rtlCol="0">
            <a:spAutoFit/>
          </a:bodyPr>
          <a:lstStyle/>
          <a:p>
            <a:r>
              <a:rPr lang="vi-VN" sz="7200" dirty="0" smtClean="0">
                <a:latin typeface="Times New Roman" panose="02020603050405020304" pitchFamily="18" charset="0"/>
                <a:cs typeface="Times New Roman" panose="02020603050405020304" pitchFamily="18" charset="0"/>
              </a:rPr>
              <a:t>KHỞI ĐỘNG</a:t>
            </a:r>
            <a:endParaRPr lang="en-US"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3271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31968" y="896113"/>
            <a:ext cx="10073901" cy="5868046"/>
          </a:xfrm>
          <a:prstGeom prst="rect">
            <a:avLst/>
          </a:prstGeom>
        </p:spPr>
      </p:pic>
      <p:pic>
        <p:nvPicPr>
          <p:cNvPr id="6" name="Picture 9">
            <a:extLst>
              <a:ext uri="{FF2B5EF4-FFF2-40B4-BE49-F238E27FC236}">
                <a16:creationId xmlns="" xmlns:a16="http://schemas.microsoft.com/office/drawing/2014/main" id="{88EB0C1C-CF87-2C9E-5254-1B4739F2A00F}"/>
              </a:ext>
            </a:extLst>
          </p:cNvPr>
          <p:cNvPicPr>
            <a:picLocks noChangeAspect="1"/>
          </p:cNvPicPr>
          <p:nvPr/>
        </p:nvPicPr>
        <p:blipFill>
          <a:blip r:embed="rId4"/>
          <a:srcRect/>
          <a:stretch>
            <a:fillRect/>
          </a:stretch>
        </p:blipFill>
        <p:spPr>
          <a:xfrm>
            <a:off x="0" y="2697479"/>
            <a:ext cx="2617140" cy="3710063"/>
          </a:xfrm>
          <a:prstGeom prst="rect">
            <a:avLst/>
          </a:prstGeom>
        </p:spPr>
      </p:pic>
      <p:sp>
        <p:nvSpPr>
          <p:cNvPr id="7" name="TextBox 6">
            <a:extLst>
              <a:ext uri="{FF2B5EF4-FFF2-40B4-BE49-F238E27FC236}">
                <a16:creationId xmlns="" xmlns:a16="http://schemas.microsoft.com/office/drawing/2014/main" id="{72D4D56C-9888-F467-58A6-12D2557F9F69}"/>
              </a:ext>
            </a:extLst>
          </p:cNvPr>
          <p:cNvSpPr txBox="1"/>
          <p:nvPr/>
        </p:nvSpPr>
        <p:spPr>
          <a:xfrm>
            <a:off x="2841118" y="2353587"/>
            <a:ext cx="886510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ea typeface="+mn-ea"/>
                <a:cs typeface="+mn-cs"/>
              </a:rPr>
              <a:t>1. </a:t>
            </a:r>
            <a:r>
              <a:rPr kumimoji="0" lang="en-US" sz="8800" b="1" i="0" u="none" strike="noStrike" kern="1200" cap="none" spc="0" normalizeH="0" baseline="0" noProof="0" dirty="0" err="1">
                <a:ln>
                  <a:noFill/>
                </a:ln>
                <a:solidFill>
                  <a:prstClr val="white"/>
                </a:solidFill>
                <a:effectLst>
                  <a:glow rad="63500">
                    <a:srgbClr val="C0504D">
                      <a:lumMod val="20000"/>
                      <a:lumOff val="80000"/>
                      <a:alpha val="40000"/>
                    </a:srgbClr>
                  </a:glow>
                </a:effectLst>
                <a:uLnTx/>
                <a:uFillTx/>
                <a:ea typeface="+mn-ea"/>
                <a:cs typeface="+mn-cs"/>
              </a:rPr>
              <a:t>Nói</a:t>
            </a:r>
            <a:r>
              <a:rPr kumimoji="0" lang="en-US" sz="8800" b="1" i="0" u="none" strike="noStrike" kern="1200" cap="none" spc="0" normalizeH="0" noProof="0" dirty="0">
                <a:ln>
                  <a:noFill/>
                </a:ln>
                <a:solidFill>
                  <a:prstClr val="white"/>
                </a:solidFill>
                <a:effectLst>
                  <a:glow rad="63500">
                    <a:srgbClr val="C0504D">
                      <a:lumMod val="20000"/>
                      <a:lumOff val="80000"/>
                      <a:alpha val="40000"/>
                    </a:srgbClr>
                  </a:glow>
                </a:effectLst>
                <a:uLnTx/>
                <a:uFillTx/>
                <a:ea typeface="+mn-ea"/>
                <a:cs typeface="+mn-cs"/>
              </a:rPr>
              <a:t> </a:t>
            </a:r>
            <a:r>
              <a:rPr kumimoji="0" lang="en-US" sz="8800" b="1" i="0" u="none" strike="noStrike" kern="1200" cap="none" spc="0" normalizeH="0" noProof="0" dirty="0" err="1">
                <a:ln>
                  <a:noFill/>
                </a:ln>
                <a:solidFill>
                  <a:prstClr val="white"/>
                </a:solidFill>
                <a:effectLst>
                  <a:glow rad="63500">
                    <a:srgbClr val="C0504D">
                      <a:lumMod val="20000"/>
                      <a:lumOff val="80000"/>
                      <a:alpha val="40000"/>
                    </a:srgbClr>
                  </a:glow>
                </a:effectLst>
                <a:uLnTx/>
                <a:uFillTx/>
                <a:ea typeface="+mn-ea"/>
                <a:cs typeface="+mn-cs"/>
              </a:rPr>
              <a:t>về</a:t>
            </a:r>
            <a:r>
              <a:rPr kumimoji="0" lang="en-US" sz="8800" b="1" i="0" u="none" strike="noStrike" kern="1200" cap="none" spc="0" normalizeH="0" noProof="0" dirty="0">
                <a:ln>
                  <a:noFill/>
                </a:ln>
                <a:solidFill>
                  <a:prstClr val="white"/>
                </a:solidFill>
                <a:effectLst>
                  <a:glow rad="63500">
                    <a:srgbClr val="C0504D">
                      <a:lumMod val="20000"/>
                      <a:lumOff val="80000"/>
                      <a:alpha val="40000"/>
                    </a:srgbClr>
                  </a:glow>
                </a:effectLst>
                <a:uLnTx/>
                <a:uFillTx/>
                <a:ea typeface="+mn-ea"/>
                <a:cs typeface="+mn-cs"/>
              </a:rPr>
              <a:t> </a:t>
            </a:r>
            <a:r>
              <a:rPr kumimoji="0" lang="en-US" sz="8800" b="1" i="0" u="none" strike="noStrike" kern="1200" cap="none" spc="0" normalizeH="0" noProof="0" dirty="0" err="1">
                <a:ln>
                  <a:noFill/>
                </a:ln>
                <a:solidFill>
                  <a:prstClr val="white"/>
                </a:solidFill>
                <a:effectLst>
                  <a:glow rad="63500">
                    <a:srgbClr val="C0504D">
                      <a:lumMod val="20000"/>
                      <a:lumOff val="80000"/>
                      <a:alpha val="40000"/>
                    </a:srgbClr>
                  </a:glow>
                </a:effectLst>
                <a:uLnTx/>
                <a:uFillTx/>
                <a:ea typeface="+mn-ea"/>
                <a:cs typeface="+mn-cs"/>
              </a:rPr>
              <a:t>bản</a:t>
            </a:r>
            <a:r>
              <a:rPr kumimoji="0" lang="en-US" sz="8800" b="1" i="0" u="none" strike="noStrike" kern="1200" cap="none" spc="0" normalizeH="0" noProof="0" dirty="0">
                <a:ln>
                  <a:noFill/>
                </a:ln>
                <a:solidFill>
                  <a:prstClr val="white"/>
                </a:solidFill>
                <a:effectLst>
                  <a:glow rad="63500">
                    <a:srgbClr val="C0504D">
                      <a:lumMod val="20000"/>
                      <a:lumOff val="80000"/>
                      <a:alpha val="40000"/>
                    </a:srgbClr>
                  </a:glow>
                </a:effectLst>
                <a:uLnTx/>
                <a:uFillTx/>
                <a:ea typeface="+mn-ea"/>
                <a:cs typeface="+mn-cs"/>
              </a:rPr>
              <a:t> </a:t>
            </a:r>
            <a:r>
              <a:rPr kumimoji="0" lang="en-US" sz="8800" b="1" i="0" u="none" strike="noStrike" kern="1200" cap="none" spc="0" normalizeH="0" noProof="0" dirty="0" err="1">
                <a:ln>
                  <a:noFill/>
                </a:ln>
                <a:solidFill>
                  <a:prstClr val="white"/>
                </a:solidFill>
                <a:effectLst>
                  <a:glow rad="63500">
                    <a:srgbClr val="C0504D">
                      <a:lumMod val="20000"/>
                      <a:lumOff val="80000"/>
                      <a:alpha val="40000"/>
                    </a:srgbClr>
                  </a:glow>
                </a:effectLst>
                <a:uLnTx/>
                <a:uFillTx/>
                <a:ea typeface="+mn-ea"/>
                <a:cs typeface="+mn-cs"/>
              </a:rPr>
              <a:t>thân</a:t>
            </a:r>
            <a:endParaRPr kumimoji="0" lang="en-US" sz="88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ea typeface="+mn-ea"/>
              <a:cs typeface="+mn-cs"/>
            </a:endParaRPr>
          </a:p>
        </p:txBody>
      </p:sp>
    </p:spTree>
    <p:extLst>
      <p:ext uri="{BB962C8B-B14F-4D97-AF65-F5344CB8AC3E}">
        <p14:creationId xmlns:p14="http://schemas.microsoft.com/office/powerpoint/2010/main" val="6303979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 xmlns:a16="http://schemas.microsoft.com/office/drawing/2014/main"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 xmlns:a16="http://schemas.microsoft.com/office/drawing/2014/main"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pic>
        <p:nvPicPr>
          <p:cNvPr id="12" name="Picture 25">
            <a:extLst>
              <a:ext uri="{FF2B5EF4-FFF2-40B4-BE49-F238E27FC236}">
                <a16:creationId xmlns="" xmlns:a16="http://schemas.microsoft.com/office/drawing/2014/main" id="{C6EF7D3D-FA86-9E4A-13DC-CDDCDB4848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647950" y="671333"/>
            <a:ext cx="8526205" cy="2510091"/>
          </a:xfrm>
          <a:prstGeom prst="rect">
            <a:avLst/>
          </a:prstGeom>
        </p:spPr>
      </p:pic>
      <p:pic>
        <p:nvPicPr>
          <p:cNvPr id="14" name="Picture 13" descr="A picture containing text, vector graphics, clipart&#10;&#10;Description automatically generated">
            <a:extLst>
              <a:ext uri="{FF2B5EF4-FFF2-40B4-BE49-F238E27FC236}">
                <a16:creationId xmlns="" xmlns:a16="http://schemas.microsoft.com/office/drawing/2014/main" id="{D6CA7A0B-DE07-A74C-95B9-CE837ED74A51}"/>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584698" y="2218951"/>
            <a:ext cx="4957566" cy="4957566"/>
          </a:xfrm>
          <a:prstGeom prst="rect">
            <a:avLst/>
          </a:prstGeom>
        </p:spPr>
      </p:pic>
      <p:sp>
        <p:nvSpPr>
          <p:cNvPr id="15" name="TextBox 14">
            <a:extLst>
              <a:ext uri="{FF2B5EF4-FFF2-40B4-BE49-F238E27FC236}">
                <a16:creationId xmlns="" xmlns:a16="http://schemas.microsoft.com/office/drawing/2014/main" id="{D8DB98DA-B860-FE42-519B-08205B6B675C}"/>
              </a:ext>
            </a:extLst>
          </p:cNvPr>
          <p:cNvSpPr txBox="1"/>
          <p:nvPr/>
        </p:nvSpPr>
        <p:spPr>
          <a:xfrm>
            <a:off x="2857501" y="732161"/>
            <a:ext cx="789480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C00000"/>
                </a:solidFill>
                <a:effectLst/>
                <a:uLnTx/>
                <a:uFillTx/>
                <a:latin typeface="+mj-lt"/>
                <a:ea typeface="+mn-ea"/>
                <a:cs typeface="+mn-cs"/>
              </a:rPr>
              <a:t>Vẽ</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nhanh</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bức</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chân</a:t>
            </a:r>
            <a:r>
              <a:rPr kumimoji="0" lang="en-US" sz="3600" b="1" i="0" u="none" strike="noStrike" kern="1200" cap="none" spc="0" normalizeH="0" noProof="0" dirty="0">
                <a:ln>
                  <a:noFill/>
                </a:ln>
                <a:solidFill>
                  <a:srgbClr val="C00000"/>
                </a:solidFill>
                <a:effectLst/>
                <a:uLnTx/>
                <a:uFillTx/>
                <a:latin typeface="+mj-lt"/>
                <a:ea typeface="+mn-ea"/>
                <a:cs typeface="+mn-cs"/>
              </a:rPr>
              <a:t> dung </a:t>
            </a:r>
            <a:r>
              <a:rPr kumimoji="0" lang="en-US" sz="3600" b="1" i="0" u="none" strike="noStrike" kern="1200" cap="none" spc="0" normalizeH="0" noProof="0" dirty="0" err="1">
                <a:ln>
                  <a:noFill/>
                </a:ln>
                <a:solidFill>
                  <a:srgbClr val="C00000"/>
                </a:solidFill>
                <a:effectLst/>
                <a:uLnTx/>
                <a:uFillTx/>
                <a:latin typeface="+mj-lt"/>
                <a:ea typeface="+mn-ea"/>
                <a:cs typeface="+mn-cs"/>
              </a:rPr>
              <a:t>tự</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họa</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rồi</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viết</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ra</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giấy</a:t>
            </a:r>
            <a:r>
              <a:rPr kumimoji="0" lang="en-US" sz="3600" b="1" i="0" u="none" strike="noStrike" kern="1200" cap="none" spc="0" normalizeH="0" noProof="0" dirty="0">
                <a:ln>
                  <a:noFill/>
                </a:ln>
                <a:solidFill>
                  <a:srgbClr val="C00000"/>
                </a:solidFill>
                <a:effectLst/>
                <a:uLnTx/>
                <a:uFillTx/>
                <a:latin typeface="+mj-lt"/>
                <a:ea typeface="+mn-ea"/>
                <a:cs typeface="+mn-cs"/>
              </a:rPr>
              <a:t> 3 </a:t>
            </a:r>
            <a:r>
              <a:rPr kumimoji="0" lang="en-US" sz="3600" b="1" i="0" u="none" strike="noStrike" kern="1200" cap="none" spc="0" normalizeH="0" noProof="0" dirty="0" err="1">
                <a:ln>
                  <a:noFill/>
                </a:ln>
                <a:solidFill>
                  <a:srgbClr val="C00000"/>
                </a:solidFill>
                <a:effectLst/>
                <a:uLnTx/>
                <a:uFillTx/>
                <a:latin typeface="+mj-lt"/>
                <a:ea typeface="+mn-ea"/>
                <a:cs typeface="+mn-cs"/>
              </a:rPr>
              <a:t>điểm</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nổi</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bật</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của</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bản</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thân</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để</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phát</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biểu</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trong</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nhóm</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và</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trước</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lớp</a:t>
            </a:r>
            <a:endParaRPr kumimoji="0" lang="en-US" sz="3600" b="1" i="0" u="none" strike="noStrike" kern="1200" cap="none" spc="0" normalizeH="0" baseline="0" noProof="0" dirty="0">
              <a:ln>
                <a:noFill/>
              </a:ln>
              <a:solidFill>
                <a:srgbClr val="C00000"/>
              </a:solidFill>
              <a:effectLst/>
              <a:uLnTx/>
              <a:uFillTx/>
              <a:latin typeface="+mj-lt"/>
              <a:ea typeface="+mn-ea"/>
              <a:cs typeface="+mn-cs"/>
            </a:endParaRPr>
          </a:p>
        </p:txBody>
      </p:sp>
      <p:pic>
        <p:nvPicPr>
          <p:cNvPr id="3" name="Picture 2">
            <a:extLst>
              <a:ext uri="{FF2B5EF4-FFF2-40B4-BE49-F238E27FC236}">
                <a16:creationId xmlns="" xmlns:a16="http://schemas.microsoft.com/office/drawing/2014/main" id="{A05B2E1D-DFE9-4F26-AF81-5CB578D4624E}"/>
              </a:ext>
            </a:extLst>
          </p:cNvPr>
          <p:cNvPicPr>
            <a:picLocks noChangeAspect="1"/>
          </p:cNvPicPr>
          <p:nvPr/>
        </p:nvPicPr>
        <p:blipFill>
          <a:blip r:embed="rId7"/>
          <a:stretch>
            <a:fillRect/>
          </a:stretch>
        </p:blipFill>
        <p:spPr>
          <a:xfrm>
            <a:off x="3133725" y="3060800"/>
            <a:ext cx="3524250" cy="3182838"/>
          </a:xfrm>
          <a:prstGeom prst="rect">
            <a:avLst/>
          </a:prstGeom>
        </p:spPr>
      </p:pic>
    </p:spTree>
    <p:extLst>
      <p:ext uri="{BB962C8B-B14F-4D97-AF65-F5344CB8AC3E}">
        <p14:creationId xmlns:p14="http://schemas.microsoft.com/office/powerpoint/2010/main" val="1467259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 xmlns:a16="http://schemas.microsoft.com/office/drawing/2014/main" id="{037EBE06-A5F8-9262-1A4A-933F555C433F}"/>
              </a:ext>
            </a:extLst>
          </p:cNvPr>
          <p:cNvSpPr/>
          <p:nvPr/>
        </p:nvSpPr>
        <p:spPr>
          <a:xfrm>
            <a:off x="457201" y="373380"/>
            <a:ext cx="11534774" cy="6186040"/>
          </a:xfrm>
          <a:custGeom>
            <a:avLst/>
            <a:gdLst>
              <a:gd name="connsiteX0" fmla="*/ 0 w 11534774"/>
              <a:gd name="connsiteY0" fmla="*/ 1031027 h 6186040"/>
              <a:gd name="connsiteX1" fmla="*/ 1031027 w 11534774"/>
              <a:gd name="connsiteY1" fmla="*/ 0 h 6186040"/>
              <a:gd name="connsiteX2" fmla="*/ 10503747 w 11534774"/>
              <a:gd name="connsiteY2" fmla="*/ 0 h 6186040"/>
              <a:gd name="connsiteX3" fmla="*/ 11534774 w 11534774"/>
              <a:gd name="connsiteY3" fmla="*/ 1031027 h 6186040"/>
              <a:gd name="connsiteX4" fmla="*/ 11534774 w 11534774"/>
              <a:gd name="connsiteY4" fmla="*/ 5155013 h 6186040"/>
              <a:gd name="connsiteX5" fmla="*/ 10503747 w 11534774"/>
              <a:gd name="connsiteY5" fmla="*/ 6186040 h 6186040"/>
              <a:gd name="connsiteX6" fmla="*/ 1031027 w 11534774"/>
              <a:gd name="connsiteY6" fmla="*/ 6186040 h 6186040"/>
              <a:gd name="connsiteX7" fmla="*/ 0 w 11534774"/>
              <a:gd name="connsiteY7" fmla="*/ 5155013 h 6186040"/>
              <a:gd name="connsiteX8" fmla="*/ 0 w 11534774"/>
              <a:gd name="connsiteY8" fmla="*/ 1031027 h 618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4774" h="6186040" fill="none" extrusionOk="0">
                <a:moveTo>
                  <a:pt x="0" y="1031027"/>
                </a:moveTo>
                <a:cubicBezTo>
                  <a:pt x="30884" y="489596"/>
                  <a:pt x="483940" y="741"/>
                  <a:pt x="1031027" y="0"/>
                </a:cubicBezTo>
                <a:cubicBezTo>
                  <a:pt x="4758048" y="57678"/>
                  <a:pt x="8486607" y="-117734"/>
                  <a:pt x="10503747" y="0"/>
                </a:cubicBezTo>
                <a:cubicBezTo>
                  <a:pt x="11116286" y="87701"/>
                  <a:pt x="11548990" y="432281"/>
                  <a:pt x="11534774" y="1031027"/>
                </a:cubicBezTo>
                <a:cubicBezTo>
                  <a:pt x="11408062" y="2635401"/>
                  <a:pt x="11407006" y="3962828"/>
                  <a:pt x="11534774" y="5155013"/>
                </a:cubicBezTo>
                <a:cubicBezTo>
                  <a:pt x="11528889" y="5797945"/>
                  <a:pt x="11168556" y="6235216"/>
                  <a:pt x="10503747" y="6186040"/>
                </a:cubicBezTo>
                <a:cubicBezTo>
                  <a:pt x="6415640" y="6192866"/>
                  <a:pt x="2888713" y="6208168"/>
                  <a:pt x="1031027" y="6186040"/>
                </a:cubicBezTo>
                <a:cubicBezTo>
                  <a:pt x="419927" y="6233759"/>
                  <a:pt x="-13252" y="5810574"/>
                  <a:pt x="0" y="5155013"/>
                </a:cubicBezTo>
                <a:cubicBezTo>
                  <a:pt x="-169495" y="3647935"/>
                  <a:pt x="-134306" y="1611194"/>
                  <a:pt x="0" y="1031027"/>
                </a:cubicBezTo>
                <a:close/>
              </a:path>
              <a:path w="11534774" h="6186040" stroke="0" extrusionOk="0">
                <a:moveTo>
                  <a:pt x="0" y="1031027"/>
                </a:moveTo>
                <a:cubicBezTo>
                  <a:pt x="54070" y="420526"/>
                  <a:pt x="454426" y="-27627"/>
                  <a:pt x="1031027" y="0"/>
                </a:cubicBezTo>
                <a:cubicBezTo>
                  <a:pt x="4817134" y="-119478"/>
                  <a:pt x="6303667" y="22869"/>
                  <a:pt x="10503747" y="0"/>
                </a:cubicBezTo>
                <a:cubicBezTo>
                  <a:pt x="11067803" y="-56300"/>
                  <a:pt x="11543064" y="451613"/>
                  <a:pt x="11534774" y="1031027"/>
                </a:cubicBezTo>
                <a:cubicBezTo>
                  <a:pt x="11401997" y="1668303"/>
                  <a:pt x="11484253" y="3704494"/>
                  <a:pt x="11534774" y="5155013"/>
                </a:cubicBezTo>
                <a:cubicBezTo>
                  <a:pt x="11552299" y="5730666"/>
                  <a:pt x="11039799" y="6253093"/>
                  <a:pt x="10503747" y="6186040"/>
                </a:cubicBezTo>
                <a:cubicBezTo>
                  <a:pt x="8731188" y="6199482"/>
                  <a:pt x="4710349" y="6079891"/>
                  <a:pt x="1031027" y="6186040"/>
                </a:cubicBezTo>
                <a:cubicBezTo>
                  <a:pt x="488086" y="6218966"/>
                  <a:pt x="9798" y="5827077"/>
                  <a:pt x="0" y="5155013"/>
                </a:cubicBezTo>
                <a:cubicBezTo>
                  <a:pt x="65430" y="4173183"/>
                  <a:pt x="152388" y="2098750"/>
                  <a:pt x="0" y="1031027"/>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 xmlns:a16="http://schemas.microsoft.com/office/drawing/2014/main"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sp>
        <p:nvSpPr>
          <p:cNvPr id="19" name="Speech Bubble: Rectangle with Corners Rounded 18">
            <a:extLst>
              <a:ext uri="{FF2B5EF4-FFF2-40B4-BE49-F238E27FC236}">
                <a16:creationId xmlns="" xmlns:a16="http://schemas.microsoft.com/office/drawing/2014/main" id="{4709A783-1407-B075-51CB-5A7C60337FA8}"/>
              </a:ext>
            </a:extLst>
          </p:cNvPr>
          <p:cNvSpPr/>
          <p:nvPr/>
        </p:nvSpPr>
        <p:spPr>
          <a:xfrm>
            <a:off x="569595" y="1590675"/>
            <a:ext cx="6573113" cy="4410075"/>
          </a:xfrm>
          <a:custGeom>
            <a:avLst/>
            <a:gdLst>
              <a:gd name="connsiteX0" fmla="*/ 0 w 6573113"/>
              <a:gd name="connsiteY0" fmla="*/ 735027 h 4410075"/>
              <a:gd name="connsiteX1" fmla="*/ 735027 w 6573113"/>
              <a:gd name="connsiteY1" fmla="*/ 0 h 4410075"/>
              <a:gd name="connsiteX2" fmla="*/ 3834316 w 6573113"/>
              <a:gd name="connsiteY2" fmla="*/ 0 h 4410075"/>
              <a:gd name="connsiteX3" fmla="*/ 3834316 w 6573113"/>
              <a:gd name="connsiteY3" fmla="*/ 0 h 4410075"/>
              <a:gd name="connsiteX4" fmla="*/ 5477594 w 6573113"/>
              <a:gd name="connsiteY4" fmla="*/ 0 h 4410075"/>
              <a:gd name="connsiteX5" fmla="*/ 5838086 w 6573113"/>
              <a:gd name="connsiteY5" fmla="*/ 0 h 4410075"/>
              <a:gd name="connsiteX6" fmla="*/ 6573113 w 6573113"/>
              <a:gd name="connsiteY6" fmla="*/ 735027 h 4410075"/>
              <a:gd name="connsiteX7" fmla="*/ 6573113 w 6573113"/>
              <a:gd name="connsiteY7" fmla="*/ 735013 h 4410075"/>
              <a:gd name="connsiteX8" fmla="*/ 7159040 w 6573113"/>
              <a:gd name="connsiteY8" fmla="*/ 1757503 h 4410075"/>
              <a:gd name="connsiteX9" fmla="*/ 6573113 w 6573113"/>
              <a:gd name="connsiteY9" fmla="*/ 1837531 h 4410075"/>
              <a:gd name="connsiteX10" fmla="*/ 6573113 w 6573113"/>
              <a:gd name="connsiteY10" fmla="*/ 3675048 h 4410075"/>
              <a:gd name="connsiteX11" fmla="*/ 5838086 w 6573113"/>
              <a:gd name="connsiteY11" fmla="*/ 4410075 h 4410075"/>
              <a:gd name="connsiteX12" fmla="*/ 5477594 w 6573113"/>
              <a:gd name="connsiteY12" fmla="*/ 4410075 h 4410075"/>
              <a:gd name="connsiteX13" fmla="*/ 3834316 w 6573113"/>
              <a:gd name="connsiteY13" fmla="*/ 4410075 h 4410075"/>
              <a:gd name="connsiteX14" fmla="*/ 3834316 w 6573113"/>
              <a:gd name="connsiteY14" fmla="*/ 4410075 h 4410075"/>
              <a:gd name="connsiteX15" fmla="*/ 735027 w 6573113"/>
              <a:gd name="connsiteY15" fmla="*/ 4410075 h 4410075"/>
              <a:gd name="connsiteX16" fmla="*/ 0 w 6573113"/>
              <a:gd name="connsiteY16" fmla="*/ 3675048 h 4410075"/>
              <a:gd name="connsiteX17" fmla="*/ 0 w 6573113"/>
              <a:gd name="connsiteY17" fmla="*/ 1837531 h 4410075"/>
              <a:gd name="connsiteX18" fmla="*/ 0 w 6573113"/>
              <a:gd name="connsiteY18" fmla="*/ 735013 h 4410075"/>
              <a:gd name="connsiteX19" fmla="*/ 0 w 6573113"/>
              <a:gd name="connsiteY19" fmla="*/ 735013 h 4410075"/>
              <a:gd name="connsiteX20" fmla="*/ 0 w 6573113"/>
              <a:gd name="connsiteY20" fmla="*/ 735027 h 441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73113" h="4410075" fill="none" extrusionOk="0">
                <a:moveTo>
                  <a:pt x="0" y="735027"/>
                </a:moveTo>
                <a:cubicBezTo>
                  <a:pt x="-23149" y="330424"/>
                  <a:pt x="323769" y="21152"/>
                  <a:pt x="735027" y="0"/>
                </a:cubicBezTo>
                <a:cubicBezTo>
                  <a:pt x="1067867" y="163441"/>
                  <a:pt x="2831223" y="98232"/>
                  <a:pt x="3834316" y="0"/>
                </a:cubicBezTo>
                <a:lnTo>
                  <a:pt x="3834316" y="0"/>
                </a:lnTo>
                <a:cubicBezTo>
                  <a:pt x="4008547" y="4049"/>
                  <a:pt x="5167774" y="71784"/>
                  <a:pt x="5477594" y="0"/>
                </a:cubicBezTo>
                <a:cubicBezTo>
                  <a:pt x="5526634" y="-18492"/>
                  <a:pt x="5782634" y="9100"/>
                  <a:pt x="5838086" y="0"/>
                </a:cubicBezTo>
                <a:cubicBezTo>
                  <a:pt x="6257741" y="25457"/>
                  <a:pt x="6567254" y="406827"/>
                  <a:pt x="6573113" y="735027"/>
                </a:cubicBezTo>
                <a:cubicBezTo>
                  <a:pt x="6573112" y="735023"/>
                  <a:pt x="6573113" y="735017"/>
                  <a:pt x="6573113" y="735013"/>
                </a:cubicBezTo>
                <a:cubicBezTo>
                  <a:pt x="6674798" y="1032582"/>
                  <a:pt x="6843147" y="1406344"/>
                  <a:pt x="7159040" y="1757503"/>
                </a:cubicBezTo>
                <a:cubicBezTo>
                  <a:pt x="7039521" y="1720654"/>
                  <a:pt x="6787799" y="1756011"/>
                  <a:pt x="6573113" y="1837531"/>
                </a:cubicBezTo>
                <a:cubicBezTo>
                  <a:pt x="6506395" y="2303949"/>
                  <a:pt x="6452221" y="2795104"/>
                  <a:pt x="6573113" y="3675048"/>
                </a:cubicBezTo>
                <a:cubicBezTo>
                  <a:pt x="6528840" y="4021364"/>
                  <a:pt x="6257187" y="4435969"/>
                  <a:pt x="5838086" y="4410075"/>
                </a:cubicBezTo>
                <a:cubicBezTo>
                  <a:pt x="5787799" y="4420554"/>
                  <a:pt x="5619051" y="4413376"/>
                  <a:pt x="5477594" y="4410075"/>
                </a:cubicBezTo>
                <a:cubicBezTo>
                  <a:pt x="5163256" y="4552239"/>
                  <a:pt x="4439258" y="4315617"/>
                  <a:pt x="3834316" y="4410075"/>
                </a:cubicBezTo>
                <a:lnTo>
                  <a:pt x="3834316" y="4410075"/>
                </a:lnTo>
                <a:cubicBezTo>
                  <a:pt x="2922800" y="4533246"/>
                  <a:pt x="2026724" y="4435779"/>
                  <a:pt x="735027" y="4410075"/>
                </a:cubicBezTo>
                <a:cubicBezTo>
                  <a:pt x="335415" y="4421982"/>
                  <a:pt x="-4200" y="4103161"/>
                  <a:pt x="0" y="3675048"/>
                </a:cubicBezTo>
                <a:cubicBezTo>
                  <a:pt x="-142196" y="3090746"/>
                  <a:pt x="-22100" y="2408913"/>
                  <a:pt x="0" y="1837531"/>
                </a:cubicBezTo>
                <a:cubicBezTo>
                  <a:pt x="14052" y="1329926"/>
                  <a:pt x="-34299" y="1275213"/>
                  <a:pt x="0" y="735013"/>
                </a:cubicBezTo>
                <a:lnTo>
                  <a:pt x="0" y="735013"/>
                </a:lnTo>
                <a:cubicBezTo>
                  <a:pt x="1" y="735019"/>
                  <a:pt x="0" y="735020"/>
                  <a:pt x="0" y="735027"/>
                </a:cubicBezTo>
                <a:close/>
              </a:path>
              <a:path w="6573113" h="4410075" stroke="0" extrusionOk="0">
                <a:moveTo>
                  <a:pt x="0" y="735027"/>
                </a:moveTo>
                <a:cubicBezTo>
                  <a:pt x="-15999" y="280397"/>
                  <a:pt x="279747" y="-9828"/>
                  <a:pt x="735027" y="0"/>
                </a:cubicBezTo>
                <a:cubicBezTo>
                  <a:pt x="2273769" y="-148340"/>
                  <a:pt x="2554686" y="-165001"/>
                  <a:pt x="3834316" y="0"/>
                </a:cubicBezTo>
                <a:lnTo>
                  <a:pt x="3834316" y="0"/>
                </a:lnTo>
                <a:cubicBezTo>
                  <a:pt x="4377261" y="-79416"/>
                  <a:pt x="5172814" y="-67423"/>
                  <a:pt x="5477594" y="0"/>
                </a:cubicBezTo>
                <a:cubicBezTo>
                  <a:pt x="5518525" y="-4697"/>
                  <a:pt x="5662587" y="3253"/>
                  <a:pt x="5838086" y="0"/>
                </a:cubicBezTo>
                <a:cubicBezTo>
                  <a:pt x="6240116" y="-3949"/>
                  <a:pt x="6599240" y="367214"/>
                  <a:pt x="6573113" y="735027"/>
                </a:cubicBezTo>
                <a:cubicBezTo>
                  <a:pt x="6573114" y="735020"/>
                  <a:pt x="6573114" y="735017"/>
                  <a:pt x="6573113" y="735013"/>
                </a:cubicBezTo>
                <a:cubicBezTo>
                  <a:pt x="6741277" y="1176582"/>
                  <a:pt x="7028119" y="1609070"/>
                  <a:pt x="7159040" y="1757503"/>
                </a:cubicBezTo>
                <a:cubicBezTo>
                  <a:pt x="6962086" y="1786618"/>
                  <a:pt x="6721656" y="1786333"/>
                  <a:pt x="6573113" y="1837531"/>
                </a:cubicBezTo>
                <a:cubicBezTo>
                  <a:pt x="6562550" y="2131263"/>
                  <a:pt x="6477428" y="3362203"/>
                  <a:pt x="6573113" y="3675048"/>
                </a:cubicBezTo>
                <a:cubicBezTo>
                  <a:pt x="6631160" y="4106099"/>
                  <a:pt x="6289953" y="4452014"/>
                  <a:pt x="5838086" y="4410075"/>
                </a:cubicBezTo>
                <a:cubicBezTo>
                  <a:pt x="5681124" y="4440129"/>
                  <a:pt x="5559874" y="4429159"/>
                  <a:pt x="5477594" y="4410075"/>
                </a:cubicBezTo>
                <a:cubicBezTo>
                  <a:pt x="4895857" y="4378034"/>
                  <a:pt x="4529222" y="4290803"/>
                  <a:pt x="3834316" y="4410075"/>
                </a:cubicBezTo>
                <a:lnTo>
                  <a:pt x="3834316" y="4410075"/>
                </a:lnTo>
                <a:cubicBezTo>
                  <a:pt x="3077346" y="4555794"/>
                  <a:pt x="1342080" y="4344659"/>
                  <a:pt x="735027" y="4410075"/>
                </a:cubicBezTo>
                <a:cubicBezTo>
                  <a:pt x="383252" y="4374112"/>
                  <a:pt x="-39283" y="4112492"/>
                  <a:pt x="0" y="3675048"/>
                </a:cubicBezTo>
                <a:cubicBezTo>
                  <a:pt x="69170" y="2989403"/>
                  <a:pt x="150275" y="2214713"/>
                  <a:pt x="0" y="1837531"/>
                </a:cubicBezTo>
                <a:cubicBezTo>
                  <a:pt x="-60107" y="1698861"/>
                  <a:pt x="-90276" y="1144480"/>
                  <a:pt x="0" y="735013"/>
                </a:cubicBezTo>
                <a:lnTo>
                  <a:pt x="0" y="735013"/>
                </a:lnTo>
                <a:cubicBezTo>
                  <a:pt x="-1" y="735018"/>
                  <a:pt x="1" y="735023"/>
                  <a:pt x="0" y="735027"/>
                </a:cubicBezTo>
                <a:close/>
              </a:path>
            </a:pathLst>
          </a:custGeom>
          <a:solidFill>
            <a:srgbClr val="FFFF00"/>
          </a:solidFill>
          <a:ln w="57150">
            <a:prstDash val="dash"/>
            <a:extLst>
              <a:ext uri="{C807C97D-BFC1-408E-A445-0C87EB9F89A2}">
                <ask:lineSketchStyleProps xmlns="" xmlns:ask="http://schemas.microsoft.com/office/drawing/2018/sketchyshapes" sd="3466461126">
                  <a:prstGeom prst="wedgeRoundRectCallout">
                    <a:avLst>
                      <a:gd name="adj1" fmla="val 58914"/>
                      <a:gd name="adj2" fmla="val -10148"/>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b="1" i="1" dirty="0">
                <a:solidFill>
                  <a:prstClr val="black"/>
                </a:solidFill>
                <a:latin typeface="Calibri" panose="020F0502020204030204" pitchFamily="34" charset="0"/>
                <a:cs typeface="Calibri" panose="020F0502020204030204" pitchFamily="34" charset="0"/>
              </a:rPr>
              <a:t>Đây là chân dung của em. Em có một mái tóc dài ngang hông, đen bóng. Mái tóc này em đã nuôi từ bé đến bây giờ. Em còn có một đôi mắt </a:t>
            </a:r>
            <a:r>
              <a:rPr lang="en-US" sz="2800" b="1" i="1" dirty="0">
                <a:solidFill>
                  <a:prstClr val="black"/>
                </a:solidFill>
                <a:latin typeface="Calibri" panose="020F0502020204030204" pitchFamily="34" charset="0"/>
                <a:cs typeface="Calibri" panose="020F0502020204030204" pitchFamily="34" charset="0"/>
              </a:rPr>
              <a:t>to </a:t>
            </a:r>
            <a:r>
              <a:rPr lang="en-US" sz="2800" b="1" i="1" dirty="0" err="1">
                <a:solidFill>
                  <a:prstClr val="black"/>
                </a:solidFill>
                <a:latin typeface="Calibri" panose="020F0502020204030204" pitchFamily="34" charset="0"/>
                <a:cs typeface="Calibri" panose="020F0502020204030204" pitchFamily="34" charset="0"/>
              </a:rPr>
              <a:t>và</a:t>
            </a:r>
            <a:r>
              <a:rPr lang="en-US" sz="2800" b="1" i="1" dirty="0">
                <a:solidFill>
                  <a:prstClr val="black"/>
                </a:solidFill>
                <a:latin typeface="Calibri" panose="020F0502020204030204" pitchFamily="34" charset="0"/>
                <a:cs typeface="Calibri" panose="020F0502020204030204" pitchFamily="34" charset="0"/>
              </a:rPr>
              <a:t> </a:t>
            </a:r>
            <a:r>
              <a:rPr lang="vi-VN" sz="2800" b="1" i="1" dirty="0">
                <a:solidFill>
                  <a:prstClr val="black"/>
                </a:solidFill>
                <a:latin typeface="Calibri" panose="020F0502020204030204" pitchFamily="34" charset="0"/>
                <a:cs typeface="Calibri" panose="020F0502020204030204" pitchFamily="34" charset="0"/>
              </a:rPr>
              <a:t>rất sáng. Ngoài ra em còn có một nụ cười rất tươi. Mẹ thường bảo khi mệt mỏi, nhìn thấy nụ cười của em là bao mệt nhọc của mẹ đều tan biến hết. </a:t>
            </a: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 xmlns:a16="http://schemas.microsoft.com/office/drawing/2014/main" id="{2120D5E9-5BD3-EFF9-5C06-A0DA5C373E0D}"/>
              </a:ext>
            </a:extLst>
          </p:cNvPr>
          <p:cNvSpPr txBox="1"/>
          <p:nvPr/>
        </p:nvSpPr>
        <p:spPr>
          <a:xfrm>
            <a:off x="5732145" y="449610"/>
            <a:ext cx="30022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prstClr val="black"/>
                </a:solidFill>
                <a:effectLst/>
                <a:uLnTx/>
                <a:uFillTx/>
                <a:latin typeface="Calibri"/>
                <a:ea typeface="+mn-ea"/>
                <a:cs typeface="+mn-cs"/>
              </a:rPr>
              <a:t>MẪU:</a:t>
            </a:r>
          </a:p>
        </p:txBody>
      </p:sp>
      <p:pic>
        <p:nvPicPr>
          <p:cNvPr id="5" name="Picture 4">
            <a:extLst>
              <a:ext uri="{FF2B5EF4-FFF2-40B4-BE49-F238E27FC236}">
                <a16:creationId xmlns="" xmlns:a16="http://schemas.microsoft.com/office/drawing/2014/main" id="{4C3B407C-24AC-C0EE-3FA2-1AEB414DE75B}"/>
              </a:ext>
            </a:extLst>
          </p:cNvPr>
          <p:cNvPicPr>
            <a:picLocks noChangeAspect="1"/>
          </p:cNvPicPr>
          <p:nvPr/>
        </p:nvPicPr>
        <p:blipFill>
          <a:blip r:embed="rId3"/>
          <a:stretch>
            <a:fillRect/>
          </a:stretch>
        </p:blipFill>
        <p:spPr>
          <a:xfrm>
            <a:off x="7772400" y="2019300"/>
            <a:ext cx="4038600" cy="2838450"/>
          </a:xfrm>
          <a:prstGeom prst="rect">
            <a:avLst/>
          </a:prstGeom>
        </p:spPr>
      </p:pic>
    </p:spTree>
    <p:extLst>
      <p:ext uri="{BB962C8B-B14F-4D97-AF65-F5344CB8AC3E}">
        <p14:creationId xmlns:p14="http://schemas.microsoft.com/office/powerpoint/2010/main" val="90601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31968" y="896113"/>
            <a:ext cx="10073901" cy="5868046"/>
          </a:xfrm>
          <a:prstGeom prst="rect">
            <a:avLst/>
          </a:prstGeom>
        </p:spPr>
      </p:pic>
      <p:pic>
        <p:nvPicPr>
          <p:cNvPr id="6" name="Picture 9">
            <a:extLst>
              <a:ext uri="{FF2B5EF4-FFF2-40B4-BE49-F238E27FC236}">
                <a16:creationId xmlns="" xmlns:a16="http://schemas.microsoft.com/office/drawing/2014/main" id="{88EB0C1C-CF87-2C9E-5254-1B4739F2A00F}"/>
              </a:ext>
            </a:extLst>
          </p:cNvPr>
          <p:cNvPicPr>
            <a:picLocks noChangeAspect="1"/>
          </p:cNvPicPr>
          <p:nvPr/>
        </p:nvPicPr>
        <p:blipFill>
          <a:blip r:embed="rId4"/>
          <a:srcRect/>
          <a:stretch>
            <a:fillRect/>
          </a:stretch>
        </p:blipFill>
        <p:spPr>
          <a:xfrm>
            <a:off x="0" y="2697479"/>
            <a:ext cx="2617140" cy="3710063"/>
          </a:xfrm>
          <a:prstGeom prst="rect">
            <a:avLst/>
          </a:prstGeom>
        </p:spPr>
      </p:pic>
      <p:sp>
        <p:nvSpPr>
          <p:cNvPr id="7" name="TextBox 6">
            <a:extLst>
              <a:ext uri="{FF2B5EF4-FFF2-40B4-BE49-F238E27FC236}">
                <a16:creationId xmlns="" xmlns:a16="http://schemas.microsoft.com/office/drawing/2014/main" id="{72D4D56C-9888-F467-58A6-12D2557F9F69}"/>
              </a:ext>
            </a:extLst>
          </p:cNvPr>
          <p:cNvSpPr txBox="1"/>
          <p:nvPr/>
        </p:nvSpPr>
        <p:spPr>
          <a:xfrm>
            <a:off x="3516744" y="2260475"/>
            <a:ext cx="7305472" cy="16773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rPr>
              <a:t>2. </a:t>
            </a:r>
            <a:r>
              <a:rPr kumimoji="0" lang="en-US" sz="10300" b="1" i="0" u="none" strike="noStrike" kern="1200" cap="none" spc="0" normalizeH="0" baseline="0" noProof="0" dirty="0" err="1">
                <a:ln>
                  <a:noFill/>
                </a:ln>
                <a:solidFill>
                  <a:prstClr val="white"/>
                </a:solidFill>
                <a:effectLst>
                  <a:glow rad="63500">
                    <a:srgbClr val="C0504D">
                      <a:lumMod val="20000"/>
                      <a:lumOff val="80000"/>
                      <a:alpha val="40000"/>
                    </a:srgbClr>
                  </a:glow>
                </a:effectLst>
                <a:uLnTx/>
                <a:uFillTx/>
              </a:rPr>
              <a:t>Tra</a:t>
            </a:r>
            <a:r>
              <a:rPr lang="en-US" sz="10300" b="1" dirty="0">
                <a:solidFill>
                  <a:prstClr val="white"/>
                </a:solidFill>
                <a:effectLst>
                  <a:glow rad="63500">
                    <a:srgbClr val="C0504D">
                      <a:lumMod val="20000"/>
                      <a:lumOff val="80000"/>
                      <a:alpha val="40000"/>
                    </a:srgbClr>
                  </a:glow>
                </a:effectLst>
              </a:rPr>
              <a:t>o </a:t>
            </a:r>
            <a:r>
              <a:rPr lang="en-US" sz="10300" b="1" dirty="0" err="1">
                <a:solidFill>
                  <a:prstClr val="white"/>
                </a:solidFill>
                <a:effectLst>
                  <a:glow rad="63500">
                    <a:srgbClr val="C0504D">
                      <a:lumMod val="20000"/>
                      <a:lumOff val="80000"/>
                      <a:alpha val="40000"/>
                    </a:srgbClr>
                  </a:glow>
                </a:effectLst>
              </a:rPr>
              <a:t>đổi</a:t>
            </a:r>
            <a:endParaRPr kumimoji="0" lang="en-US" sz="103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endParaRPr>
          </a:p>
        </p:txBody>
      </p:sp>
    </p:spTree>
    <p:extLst>
      <p:ext uri="{BB962C8B-B14F-4D97-AF65-F5344CB8AC3E}">
        <p14:creationId xmlns:p14="http://schemas.microsoft.com/office/powerpoint/2010/main" val="16675239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8" name="Picture 33">
            <a:extLst>
              <a:ext uri="{FF2B5EF4-FFF2-40B4-BE49-F238E27FC236}">
                <a16:creationId xmlns="" xmlns:a16="http://schemas.microsoft.com/office/drawing/2014/main" id="{CEE9526B-12AF-FACC-860E-43CE4A6370C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01951" y="62101"/>
            <a:ext cx="8575549" cy="1531939"/>
          </a:xfrm>
          <a:prstGeom prst="rect">
            <a:avLst/>
          </a:prstGeom>
        </p:spPr>
      </p:pic>
      <p:sp>
        <p:nvSpPr>
          <p:cNvPr id="9" name="TextBox 8">
            <a:extLst>
              <a:ext uri="{FF2B5EF4-FFF2-40B4-BE49-F238E27FC236}">
                <a16:creationId xmlns="" xmlns:a16="http://schemas.microsoft.com/office/drawing/2014/main" id="{4B4AADB7-F65C-2857-1DBA-2ACDF99F4915}"/>
              </a:ext>
            </a:extLst>
          </p:cNvPr>
          <p:cNvSpPr txBox="1"/>
          <p:nvPr/>
        </p:nvSpPr>
        <p:spPr>
          <a:xfrm>
            <a:off x="2585669" y="159682"/>
            <a:ext cx="729175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rPr>
              <a:t>a. Nêu những điểm tốt của một người bạn mà em muốn học tập.</a:t>
            </a:r>
            <a:endParaRPr kumimoji="0" lang="en-US" sz="40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 xmlns:a16="http://schemas.microsoft.com/office/drawing/2014/main" id="{DC4D8DAA-BB4E-F39B-339C-DBA4AD32EC87}"/>
              </a:ext>
            </a:extLst>
          </p:cNvPr>
          <p:cNvPicPr>
            <a:picLocks noChangeAspect="1"/>
          </p:cNvPicPr>
          <p:nvPr/>
        </p:nvPicPr>
        <p:blipFill>
          <a:blip r:embed="rId4"/>
          <a:stretch>
            <a:fillRect/>
          </a:stretch>
        </p:blipFill>
        <p:spPr>
          <a:xfrm>
            <a:off x="170039" y="2358173"/>
            <a:ext cx="5575396" cy="4499827"/>
          </a:xfrm>
          <a:prstGeom prst="rect">
            <a:avLst/>
          </a:prstGeom>
        </p:spPr>
      </p:pic>
      <p:pic>
        <p:nvPicPr>
          <p:cNvPr id="20" name="Picture 33">
            <a:extLst>
              <a:ext uri="{FF2B5EF4-FFF2-40B4-BE49-F238E27FC236}">
                <a16:creationId xmlns="" xmlns:a16="http://schemas.microsoft.com/office/drawing/2014/main" id="{F6B0FECF-60A2-AA97-A779-16758E89932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759326" y="2024251"/>
            <a:ext cx="8575549" cy="1195199"/>
          </a:xfrm>
          <a:prstGeom prst="rect">
            <a:avLst/>
          </a:prstGeom>
        </p:spPr>
      </p:pic>
      <p:sp>
        <p:nvSpPr>
          <p:cNvPr id="21" name="TextBox 20">
            <a:extLst>
              <a:ext uri="{FF2B5EF4-FFF2-40B4-BE49-F238E27FC236}">
                <a16:creationId xmlns="" xmlns:a16="http://schemas.microsoft.com/office/drawing/2014/main" id="{D55865AB-4623-499E-86C7-C2866EF6F276}"/>
              </a:ext>
            </a:extLst>
          </p:cNvPr>
          <p:cNvSpPr txBox="1"/>
          <p:nvPr/>
        </p:nvSpPr>
        <p:spPr>
          <a:xfrm>
            <a:off x="4290644" y="2255182"/>
            <a:ext cx="7634656" cy="707886"/>
          </a:xfrm>
          <a:prstGeom prst="rect">
            <a:avLst/>
          </a:prstGeom>
          <a:noFill/>
        </p:spPr>
        <p:txBody>
          <a:bodyPr wrap="square" rtlCol="0">
            <a:spAutoFit/>
          </a:bodyPr>
          <a:lstStyle/>
          <a:p>
            <a:pPr lvl="0" algn="ctr">
              <a:defRPr/>
            </a:pPr>
            <a:r>
              <a:rPr lang="vi-VN" sz="4000" b="1" dirty="0">
                <a:solidFill>
                  <a:srgbClr val="FF0000"/>
                </a:solidFill>
                <a:effectLst>
                  <a:glow rad="63500">
                    <a:srgbClr val="C0504D">
                      <a:lumMod val="20000"/>
                      <a:lumOff val="80000"/>
                      <a:alpha val="40000"/>
                    </a:srgbClr>
                  </a:glow>
                </a:effectLst>
                <a:latin typeface="Calibri" panose="020F0502020204030204" pitchFamily="34" charset="0"/>
                <a:cs typeface="Calibri" panose="020F0502020204030204" pitchFamily="34" charset="0"/>
              </a:rPr>
              <a:t>b. Nói điều em mong muốn ở bạn.</a:t>
            </a:r>
            <a:endParaRPr kumimoji="0" lang="en-US" sz="40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0495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7" name="Picture 9">
            <a:extLst>
              <a:ext uri="{FF2B5EF4-FFF2-40B4-BE49-F238E27FC236}">
                <a16:creationId xmlns="" xmlns:a16="http://schemas.microsoft.com/office/drawing/2014/main"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sp>
        <p:nvSpPr>
          <p:cNvPr id="10" name="Rectangle: Rounded Corners 9">
            <a:extLst>
              <a:ext uri="{FF2B5EF4-FFF2-40B4-BE49-F238E27FC236}">
                <a16:creationId xmlns="" xmlns:a16="http://schemas.microsoft.com/office/drawing/2014/main" id="{E31F8604-AE3B-7FFE-5256-F85B30B2A397}"/>
              </a:ext>
            </a:extLst>
          </p:cNvPr>
          <p:cNvSpPr/>
          <p:nvPr/>
        </p:nvSpPr>
        <p:spPr>
          <a:xfrm>
            <a:off x="3743325" y="1809751"/>
            <a:ext cx="7143750" cy="1981200"/>
          </a:xfrm>
          <a:custGeom>
            <a:avLst/>
            <a:gdLst>
              <a:gd name="connsiteX0" fmla="*/ 0 w 7143750"/>
              <a:gd name="connsiteY0" fmla="*/ 330207 h 1981200"/>
              <a:gd name="connsiteX1" fmla="*/ 330207 w 7143750"/>
              <a:gd name="connsiteY1" fmla="*/ 0 h 1981200"/>
              <a:gd name="connsiteX2" fmla="*/ 6813543 w 7143750"/>
              <a:gd name="connsiteY2" fmla="*/ 0 h 1981200"/>
              <a:gd name="connsiteX3" fmla="*/ 7143750 w 7143750"/>
              <a:gd name="connsiteY3" fmla="*/ 330207 h 1981200"/>
              <a:gd name="connsiteX4" fmla="*/ 7143750 w 7143750"/>
              <a:gd name="connsiteY4" fmla="*/ 1650993 h 1981200"/>
              <a:gd name="connsiteX5" fmla="*/ 6813543 w 7143750"/>
              <a:gd name="connsiteY5" fmla="*/ 1981200 h 1981200"/>
              <a:gd name="connsiteX6" fmla="*/ 330207 w 7143750"/>
              <a:gd name="connsiteY6" fmla="*/ 1981200 h 1981200"/>
              <a:gd name="connsiteX7" fmla="*/ 0 w 7143750"/>
              <a:gd name="connsiteY7" fmla="*/ 1650993 h 1981200"/>
              <a:gd name="connsiteX8" fmla="*/ 0 w 714375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981200" fill="none" extrusionOk="0">
                <a:moveTo>
                  <a:pt x="0" y="330207"/>
                </a:moveTo>
                <a:cubicBezTo>
                  <a:pt x="30368" y="136403"/>
                  <a:pt x="157325" y="-363"/>
                  <a:pt x="330207" y="0"/>
                </a:cubicBezTo>
                <a:cubicBezTo>
                  <a:pt x="3244746" y="-71608"/>
                  <a:pt x="5764586" y="25947"/>
                  <a:pt x="6813543" y="0"/>
                </a:cubicBezTo>
                <a:cubicBezTo>
                  <a:pt x="6978177" y="-1063"/>
                  <a:pt x="7125919" y="144945"/>
                  <a:pt x="7143750" y="330207"/>
                </a:cubicBezTo>
                <a:cubicBezTo>
                  <a:pt x="7116328" y="654198"/>
                  <a:pt x="7253832" y="1065376"/>
                  <a:pt x="7143750" y="1650993"/>
                </a:cubicBezTo>
                <a:cubicBezTo>
                  <a:pt x="7132432" y="1848413"/>
                  <a:pt x="6993428" y="1979949"/>
                  <a:pt x="6813543" y="1981200"/>
                </a:cubicBezTo>
                <a:cubicBezTo>
                  <a:pt x="3618301" y="2134431"/>
                  <a:pt x="3547357" y="2089238"/>
                  <a:pt x="330207" y="1981200"/>
                </a:cubicBezTo>
                <a:cubicBezTo>
                  <a:pt x="158923" y="2005559"/>
                  <a:pt x="2098" y="1830111"/>
                  <a:pt x="0" y="1650993"/>
                </a:cubicBezTo>
                <a:cubicBezTo>
                  <a:pt x="51141" y="1441900"/>
                  <a:pt x="-53282" y="955583"/>
                  <a:pt x="0" y="330207"/>
                </a:cubicBezTo>
                <a:close/>
              </a:path>
              <a:path w="7143750" h="1981200" stroke="0" extrusionOk="0">
                <a:moveTo>
                  <a:pt x="0" y="330207"/>
                </a:moveTo>
                <a:cubicBezTo>
                  <a:pt x="-6381" y="133455"/>
                  <a:pt x="148949" y="-11514"/>
                  <a:pt x="330207" y="0"/>
                </a:cubicBezTo>
                <a:cubicBezTo>
                  <a:pt x="2943225" y="-99551"/>
                  <a:pt x="5104913" y="67137"/>
                  <a:pt x="6813543" y="0"/>
                </a:cubicBezTo>
                <a:cubicBezTo>
                  <a:pt x="6986912" y="8850"/>
                  <a:pt x="7135152" y="112591"/>
                  <a:pt x="7143750" y="330207"/>
                </a:cubicBezTo>
                <a:cubicBezTo>
                  <a:pt x="7207853" y="750827"/>
                  <a:pt x="7049578" y="1465355"/>
                  <a:pt x="7143750" y="1650993"/>
                </a:cubicBezTo>
                <a:cubicBezTo>
                  <a:pt x="7119562" y="1816170"/>
                  <a:pt x="7000648" y="1979960"/>
                  <a:pt x="6813543" y="1981200"/>
                </a:cubicBezTo>
                <a:cubicBezTo>
                  <a:pt x="5734116" y="1940259"/>
                  <a:pt x="3300978" y="1951399"/>
                  <a:pt x="330207" y="1981200"/>
                </a:cubicBezTo>
                <a:cubicBezTo>
                  <a:pt x="141887" y="1971795"/>
                  <a:pt x="-6335" y="1843155"/>
                  <a:pt x="0" y="1650993"/>
                </a:cubicBezTo>
                <a:cubicBezTo>
                  <a:pt x="36651" y="1364269"/>
                  <a:pt x="-26926" y="509044"/>
                  <a:pt x="0" y="330207"/>
                </a:cubicBezTo>
                <a:close/>
              </a:path>
            </a:pathLst>
          </a:custGeom>
          <a:solidFill>
            <a:schemeClr val="accent5">
              <a:lumMod val="20000"/>
              <a:lumOff val="80000"/>
            </a:schemeClr>
          </a:solidFill>
          <a:ln w="38100">
            <a:prstDash val="sysDash"/>
            <a:extLst>
              <a:ext uri="{C807C97D-BFC1-408E-A445-0C87EB9F89A2}">
                <ask:lineSketchStyleProps xmlns="" xmlns:ask="http://schemas.microsoft.com/office/drawing/2018/sketchyshape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a:rPr>
              <a:t>Những điểm tốt của một người bạn mà em muốn học tập: </a:t>
            </a:r>
            <a:r>
              <a:rPr lang="vi-VN" sz="3200" b="1" dirty="0">
                <a:solidFill>
                  <a:srgbClr val="1F497D">
                    <a:lumMod val="50000"/>
                  </a:srgbClr>
                </a:solidFill>
                <a:latin typeface="Calibri"/>
              </a:rPr>
              <a:t>hăng hái phát biểu bài, tư duy nhanh, thường xuyên được điểm tốt.</a:t>
            </a:r>
            <a:endParaRPr kumimoji="0" lang="en-US" sz="3200" b="1" i="0" u="none" strike="noStrike" kern="1200" cap="none" spc="0" normalizeH="0" baseline="0" noProof="0" dirty="0">
              <a:ln>
                <a:noFill/>
              </a:ln>
              <a:solidFill>
                <a:srgbClr val="1F497D">
                  <a:lumMod val="50000"/>
                </a:srgbClr>
              </a:solidFill>
              <a:effectLst/>
              <a:uLnTx/>
              <a:uFillTx/>
              <a:latin typeface="Calibri"/>
            </a:endParaRPr>
          </a:p>
        </p:txBody>
      </p:sp>
      <p:pic>
        <p:nvPicPr>
          <p:cNvPr id="16" name="Picture 17">
            <a:extLst>
              <a:ext uri="{FF2B5EF4-FFF2-40B4-BE49-F238E27FC236}">
                <a16:creationId xmlns="" xmlns:a16="http://schemas.microsoft.com/office/drawing/2014/main" id="{B7A9CCE2-4573-E62D-B246-C26183D777F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650488" y="1478379"/>
            <a:ext cx="954901" cy="956096"/>
          </a:xfrm>
          <a:prstGeom prst="rect">
            <a:avLst/>
          </a:prstGeom>
        </p:spPr>
      </p:pic>
      <p:pic>
        <p:nvPicPr>
          <p:cNvPr id="2" name="Picture 1">
            <a:extLst>
              <a:ext uri="{FF2B5EF4-FFF2-40B4-BE49-F238E27FC236}">
                <a16:creationId xmlns="" xmlns:a16="http://schemas.microsoft.com/office/drawing/2014/main" id="{955C9F3C-ADA0-D091-5DDB-1AB2DD16D0CC}"/>
              </a:ext>
            </a:extLst>
          </p:cNvPr>
          <p:cNvPicPr>
            <a:picLocks noChangeAspect="1"/>
          </p:cNvPicPr>
          <p:nvPr/>
        </p:nvPicPr>
        <p:blipFill>
          <a:blip r:embed="rId5"/>
          <a:stretch>
            <a:fillRect/>
          </a:stretch>
        </p:blipFill>
        <p:spPr>
          <a:xfrm>
            <a:off x="4398123" y="-170762"/>
            <a:ext cx="3243353" cy="1713124"/>
          </a:xfrm>
          <a:prstGeom prst="rect">
            <a:avLst/>
          </a:prstGeom>
        </p:spPr>
      </p:pic>
      <p:sp>
        <p:nvSpPr>
          <p:cNvPr id="4" name="Rectangle: Rounded Corners 3">
            <a:extLst>
              <a:ext uri="{FF2B5EF4-FFF2-40B4-BE49-F238E27FC236}">
                <a16:creationId xmlns="" xmlns:a16="http://schemas.microsoft.com/office/drawing/2014/main" id="{8FAD0B7F-AD41-7E96-C55B-4ECFE7C7399B}"/>
              </a:ext>
            </a:extLst>
          </p:cNvPr>
          <p:cNvSpPr/>
          <p:nvPr/>
        </p:nvSpPr>
        <p:spPr>
          <a:xfrm>
            <a:off x="3667125" y="4200526"/>
            <a:ext cx="7143750" cy="1981200"/>
          </a:xfrm>
          <a:custGeom>
            <a:avLst/>
            <a:gdLst>
              <a:gd name="connsiteX0" fmla="*/ 0 w 7143750"/>
              <a:gd name="connsiteY0" fmla="*/ 330207 h 1981200"/>
              <a:gd name="connsiteX1" fmla="*/ 330207 w 7143750"/>
              <a:gd name="connsiteY1" fmla="*/ 0 h 1981200"/>
              <a:gd name="connsiteX2" fmla="*/ 6813543 w 7143750"/>
              <a:gd name="connsiteY2" fmla="*/ 0 h 1981200"/>
              <a:gd name="connsiteX3" fmla="*/ 7143750 w 7143750"/>
              <a:gd name="connsiteY3" fmla="*/ 330207 h 1981200"/>
              <a:gd name="connsiteX4" fmla="*/ 7143750 w 7143750"/>
              <a:gd name="connsiteY4" fmla="*/ 1650993 h 1981200"/>
              <a:gd name="connsiteX5" fmla="*/ 6813543 w 7143750"/>
              <a:gd name="connsiteY5" fmla="*/ 1981200 h 1981200"/>
              <a:gd name="connsiteX6" fmla="*/ 330207 w 7143750"/>
              <a:gd name="connsiteY6" fmla="*/ 1981200 h 1981200"/>
              <a:gd name="connsiteX7" fmla="*/ 0 w 7143750"/>
              <a:gd name="connsiteY7" fmla="*/ 1650993 h 1981200"/>
              <a:gd name="connsiteX8" fmla="*/ 0 w 714375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981200" fill="none" extrusionOk="0">
                <a:moveTo>
                  <a:pt x="0" y="330207"/>
                </a:moveTo>
                <a:cubicBezTo>
                  <a:pt x="30368" y="136403"/>
                  <a:pt x="157325" y="-363"/>
                  <a:pt x="330207" y="0"/>
                </a:cubicBezTo>
                <a:cubicBezTo>
                  <a:pt x="3244746" y="-71608"/>
                  <a:pt x="5764586" y="25947"/>
                  <a:pt x="6813543" y="0"/>
                </a:cubicBezTo>
                <a:cubicBezTo>
                  <a:pt x="6978177" y="-1063"/>
                  <a:pt x="7125919" y="144945"/>
                  <a:pt x="7143750" y="330207"/>
                </a:cubicBezTo>
                <a:cubicBezTo>
                  <a:pt x="7116328" y="654198"/>
                  <a:pt x="7253832" y="1065376"/>
                  <a:pt x="7143750" y="1650993"/>
                </a:cubicBezTo>
                <a:cubicBezTo>
                  <a:pt x="7132432" y="1848413"/>
                  <a:pt x="6993428" y="1979949"/>
                  <a:pt x="6813543" y="1981200"/>
                </a:cubicBezTo>
                <a:cubicBezTo>
                  <a:pt x="3618301" y="2134431"/>
                  <a:pt x="3547357" y="2089238"/>
                  <a:pt x="330207" y="1981200"/>
                </a:cubicBezTo>
                <a:cubicBezTo>
                  <a:pt x="158923" y="2005559"/>
                  <a:pt x="2098" y="1830111"/>
                  <a:pt x="0" y="1650993"/>
                </a:cubicBezTo>
                <a:cubicBezTo>
                  <a:pt x="51141" y="1441900"/>
                  <a:pt x="-53282" y="955583"/>
                  <a:pt x="0" y="330207"/>
                </a:cubicBezTo>
                <a:close/>
              </a:path>
              <a:path w="7143750" h="1981200" stroke="0" extrusionOk="0">
                <a:moveTo>
                  <a:pt x="0" y="330207"/>
                </a:moveTo>
                <a:cubicBezTo>
                  <a:pt x="-6381" y="133455"/>
                  <a:pt x="148949" y="-11514"/>
                  <a:pt x="330207" y="0"/>
                </a:cubicBezTo>
                <a:cubicBezTo>
                  <a:pt x="2943225" y="-99551"/>
                  <a:pt x="5104913" y="67137"/>
                  <a:pt x="6813543" y="0"/>
                </a:cubicBezTo>
                <a:cubicBezTo>
                  <a:pt x="6986912" y="8850"/>
                  <a:pt x="7135152" y="112591"/>
                  <a:pt x="7143750" y="330207"/>
                </a:cubicBezTo>
                <a:cubicBezTo>
                  <a:pt x="7207853" y="750827"/>
                  <a:pt x="7049578" y="1465355"/>
                  <a:pt x="7143750" y="1650993"/>
                </a:cubicBezTo>
                <a:cubicBezTo>
                  <a:pt x="7119562" y="1816170"/>
                  <a:pt x="7000648" y="1979960"/>
                  <a:pt x="6813543" y="1981200"/>
                </a:cubicBezTo>
                <a:cubicBezTo>
                  <a:pt x="5734116" y="1940259"/>
                  <a:pt x="3300978" y="1951399"/>
                  <a:pt x="330207" y="1981200"/>
                </a:cubicBezTo>
                <a:cubicBezTo>
                  <a:pt x="141887" y="1971795"/>
                  <a:pt x="-6335" y="1843155"/>
                  <a:pt x="0" y="1650993"/>
                </a:cubicBezTo>
                <a:cubicBezTo>
                  <a:pt x="36651" y="1364269"/>
                  <a:pt x="-26926" y="509044"/>
                  <a:pt x="0" y="330207"/>
                </a:cubicBezTo>
                <a:close/>
              </a:path>
            </a:pathLst>
          </a:custGeom>
          <a:solidFill>
            <a:schemeClr val="accent5">
              <a:lumMod val="20000"/>
              <a:lumOff val="80000"/>
            </a:schemeClr>
          </a:solidFill>
          <a:ln w="38100">
            <a:prstDash val="sysDash"/>
            <a:extLst>
              <a:ext uri="{C807C97D-BFC1-408E-A445-0C87EB9F89A2}">
                <ask:lineSketchStyleProps xmlns="" xmlns:ask="http://schemas.microsoft.com/office/drawing/2018/sketchyshape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a:rPr>
              <a:t>Điều em mong muốn ở bạn: </a:t>
            </a:r>
            <a:r>
              <a:rPr lang="vi-VN" sz="3200" b="1" dirty="0">
                <a:solidFill>
                  <a:srgbClr val="1F497D">
                    <a:lumMod val="50000"/>
                  </a:srgbClr>
                </a:solidFill>
                <a:latin typeface="Calibri"/>
              </a:rPr>
              <a:t>Bạn ơi, tớ rất mong bạn có thể dạy tớ học toán vì tớ có một số bài còn chưa hiểu lắm!</a:t>
            </a:r>
            <a:endParaRPr kumimoji="0" lang="en-US" sz="3200" b="1" i="0" u="none" strike="noStrike" kern="1200" cap="none" spc="0" normalizeH="0" baseline="0" noProof="0" dirty="0">
              <a:ln>
                <a:noFill/>
              </a:ln>
              <a:solidFill>
                <a:srgbClr val="1F497D">
                  <a:lumMod val="50000"/>
                </a:srgbClr>
              </a:solidFill>
              <a:effectLst/>
              <a:uLnTx/>
              <a:uFillTx/>
              <a:latin typeface="Calibri"/>
            </a:endParaRPr>
          </a:p>
        </p:txBody>
      </p:sp>
      <p:pic>
        <p:nvPicPr>
          <p:cNvPr id="20" name="Picture 17">
            <a:extLst>
              <a:ext uri="{FF2B5EF4-FFF2-40B4-BE49-F238E27FC236}">
                <a16:creationId xmlns="" xmlns:a16="http://schemas.microsoft.com/office/drawing/2014/main" id="{563BE3A8-0ACF-4639-CA49-7582CD09359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574288" y="3869154"/>
            <a:ext cx="954901" cy="956096"/>
          </a:xfrm>
          <a:prstGeom prst="rect">
            <a:avLst/>
          </a:prstGeom>
        </p:spPr>
      </p:pic>
    </p:spTree>
    <p:extLst>
      <p:ext uri="{BB962C8B-B14F-4D97-AF65-F5344CB8AC3E}">
        <p14:creationId xmlns:p14="http://schemas.microsoft.com/office/powerpoint/2010/main" val="17257180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par>
                                <p:cTn id="28" presetID="53" presetClass="entr" presetSubtype="16"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31968" y="896113"/>
            <a:ext cx="10073901" cy="5868046"/>
          </a:xfrm>
          <a:prstGeom prst="rect">
            <a:avLst/>
          </a:prstGeom>
        </p:spPr>
      </p:pic>
      <p:pic>
        <p:nvPicPr>
          <p:cNvPr id="4" name="Picture 3" descr="A picture containing clipart&#10;&#10;Description automatically generated">
            <a:extLst>
              <a:ext uri="{FF2B5EF4-FFF2-40B4-BE49-F238E27FC236}">
                <a16:creationId xmlns="" xmlns:a16="http://schemas.microsoft.com/office/drawing/2014/main" id="{BACD73B5-3B1A-F519-E072-8F82DA05578E}"/>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543" b="90902" l="9994" r="89942">
                        <a14:foregroundMark x1="47995" y1="90902" x2="46572" y2="82208"/>
                        <a14:foregroundMark x1="44437" y1="10635" x2="51035" y2="9543"/>
                      </a14:backgroundRemoval>
                    </a14:imgEffect>
                  </a14:imgLayer>
                </a14:imgProps>
              </a:ext>
              <a:ext uri="{28A0092B-C50C-407E-A947-70E740481C1C}">
                <a14:useLocalDpi xmlns:a14="http://schemas.microsoft.com/office/drawing/2010/main" val="0"/>
              </a:ext>
            </a:extLst>
          </a:blip>
          <a:stretch>
            <a:fillRect/>
          </a:stretch>
        </p:blipFill>
        <p:spPr>
          <a:xfrm>
            <a:off x="-466344" y="2444928"/>
            <a:ext cx="5950348" cy="4760050"/>
          </a:xfrm>
          <a:prstGeom prst="rect">
            <a:avLst/>
          </a:prstGeom>
        </p:spPr>
      </p:pic>
      <p:pic>
        <p:nvPicPr>
          <p:cNvPr id="2" name="Picture 1">
            <a:extLst>
              <a:ext uri="{FF2B5EF4-FFF2-40B4-BE49-F238E27FC236}">
                <a16:creationId xmlns="" xmlns:a16="http://schemas.microsoft.com/office/drawing/2014/main" id="{ECE07DFC-1A25-817A-4B25-843E58DA7DB0}"/>
              </a:ext>
            </a:extLst>
          </p:cNvPr>
          <p:cNvPicPr>
            <a:picLocks noChangeAspect="1"/>
          </p:cNvPicPr>
          <p:nvPr/>
        </p:nvPicPr>
        <p:blipFill>
          <a:blip r:embed="rId6"/>
          <a:stretch>
            <a:fillRect/>
          </a:stretch>
        </p:blipFill>
        <p:spPr>
          <a:xfrm>
            <a:off x="3399301" y="2310647"/>
            <a:ext cx="8346147" cy="2712955"/>
          </a:xfrm>
          <a:prstGeom prst="rect">
            <a:avLst/>
          </a:prstGeom>
        </p:spPr>
      </p:pic>
    </p:spTree>
    <p:extLst>
      <p:ext uri="{BB962C8B-B14F-4D97-AF65-F5344CB8AC3E}">
        <p14:creationId xmlns:p14="http://schemas.microsoft.com/office/powerpoint/2010/main" val="29648706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 xmlns:a16="http://schemas.microsoft.com/office/drawing/2014/main"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 xmlns:a16="http://schemas.microsoft.com/office/drawing/2014/main"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pic>
        <p:nvPicPr>
          <p:cNvPr id="12" name="Picture 25">
            <a:extLst>
              <a:ext uri="{FF2B5EF4-FFF2-40B4-BE49-F238E27FC236}">
                <a16:creationId xmlns="" xmlns:a16="http://schemas.microsoft.com/office/drawing/2014/main" id="{C6EF7D3D-FA86-9E4A-13DC-CDDCDB4848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314576" y="671333"/>
            <a:ext cx="8859580" cy="1757542"/>
          </a:xfrm>
          <a:prstGeom prst="rect">
            <a:avLst/>
          </a:prstGeom>
        </p:spPr>
      </p:pic>
      <p:pic>
        <p:nvPicPr>
          <p:cNvPr id="14" name="Picture 13" descr="A picture containing text, vector graphics, clipart&#10;&#10;Description automatically generated">
            <a:extLst>
              <a:ext uri="{FF2B5EF4-FFF2-40B4-BE49-F238E27FC236}">
                <a16:creationId xmlns="" xmlns:a16="http://schemas.microsoft.com/office/drawing/2014/main" id="{D6CA7A0B-DE07-A74C-95B9-CE837ED74A51}"/>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175123" y="1666501"/>
            <a:ext cx="4957566" cy="4957566"/>
          </a:xfrm>
          <a:prstGeom prst="rect">
            <a:avLst/>
          </a:prstGeom>
        </p:spPr>
      </p:pic>
      <p:sp>
        <p:nvSpPr>
          <p:cNvPr id="15" name="TextBox 14">
            <a:extLst>
              <a:ext uri="{FF2B5EF4-FFF2-40B4-BE49-F238E27FC236}">
                <a16:creationId xmlns="" xmlns:a16="http://schemas.microsoft.com/office/drawing/2014/main" id="{D8DB98DA-B860-FE42-519B-08205B6B675C}"/>
              </a:ext>
            </a:extLst>
          </p:cNvPr>
          <p:cNvSpPr txBox="1"/>
          <p:nvPr/>
        </p:nvSpPr>
        <p:spPr>
          <a:xfrm>
            <a:off x="2381250" y="732161"/>
            <a:ext cx="8371053" cy="1107996"/>
          </a:xfrm>
          <a:prstGeom prst="rect">
            <a:avLst/>
          </a:prstGeom>
          <a:noFill/>
        </p:spPr>
        <p:txBody>
          <a:bodyPr wrap="square" rtlCol="0">
            <a:spAutoFit/>
          </a:bodyPr>
          <a:lstStyle/>
          <a:p>
            <a:pPr lvl="0" algn="ctr"/>
            <a:r>
              <a:rPr lang="vi-VN" sz="3300" b="1" dirty="0">
                <a:solidFill>
                  <a:srgbClr val="FF0000"/>
                </a:solidFill>
                <a:latin typeface="Calibri" panose="020F0502020204030204" pitchFamily="34" charset="0"/>
                <a:cs typeface="Calibri" panose="020F0502020204030204" pitchFamily="34" charset="0"/>
              </a:rPr>
              <a:t>1. Giới thiệu với người thân về đặc điểm nổi bật của những người bạn mà em yêu quý. </a:t>
            </a:r>
            <a:endParaRPr kumimoji="0" lang="en-US" sz="33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 xmlns:a16="http://schemas.microsoft.com/office/drawing/2014/main" id="{A1639E34-17A1-2D4E-9E48-6B8BC7354728}"/>
              </a:ext>
            </a:extLst>
          </p:cNvPr>
          <p:cNvSpPr/>
          <p:nvPr/>
        </p:nvSpPr>
        <p:spPr>
          <a:xfrm>
            <a:off x="1703070" y="2371725"/>
            <a:ext cx="6888480" cy="3686175"/>
          </a:xfrm>
          <a:custGeom>
            <a:avLst/>
            <a:gdLst>
              <a:gd name="connsiteX0" fmla="*/ 0 w 6888480"/>
              <a:gd name="connsiteY0" fmla="*/ 614375 h 3686175"/>
              <a:gd name="connsiteX1" fmla="*/ 614375 w 6888480"/>
              <a:gd name="connsiteY1" fmla="*/ 0 h 3686175"/>
              <a:gd name="connsiteX2" fmla="*/ 6274105 w 6888480"/>
              <a:gd name="connsiteY2" fmla="*/ 0 h 3686175"/>
              <a:gd name="connsiteX3" fmla="*/ 6888480 w 6888480"/>
              <a:gd name="connsiteY3" fmla="*/ 614375 h 3686175"/>
              <a:gd name="connsiteX4" fmla="*/ 6888480 w 6888480"/>
              <a:gd name="connsiteY4" fmla="*/ 3071800 h 3686175"/>
              <a:gd name="connsiteX5" fmla="*/ 6274105 w 6888480"/>
              <a:gd name="connsiteY5" fmla="*/ 3686175 h 3686175"/>
              <a:gd name="connsiteX6" fmla="*/ 614375 w 6888480"/>
              <a:gd name="connsiteY6" fmla="*/ 3686175 h 3686175"/>
              <a:gd name="connsiteX7" fmla="*/ 0 w 6888480"/>
              <a:gd name="connsiteY7" fmla="*/ 3071800 h 3686175"/>
              <a:gd name="connsiteX8" fmla="*/ 0 w 6888480"/>
              <a:gd name="connsiteY8" fmla="*/ 614375 h 368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8480" h="3686175" fill="none" extrusionOk="0">
                <a:moveTo>
                  <a:pt x="0" y="614375"/>
                </a:moveTo>
                <a:cubicBezTo>
                  <a:pt x="19747" y="261711"/>
                  <a:pt x="272898" y="-6251"/>
                  <a:pt x="614375" y="0"/>
                </a:cubicBezTo>
                <a:cubicBezTo>
                  <a:pt x="3183640" y="-14397"/>
                  <a:pt x="5662359" y="52518"/>
                  <a:pt x="6274105" y="0"/>
                </a:cubicBezTo>
                <a:cubicBezTo>
                  <a:pt x="6616856" y="6933"/>
                  <a:pt x="6893436" y="286107"/>
                  <a:pt x="6888480" y="614375"/>
                </a:cubicBezTo>
                <a:cubicBezTo>
                  <a:pt x="6767359" y="1091838"/>
                  <a:pt x="6996955" y="2788471"/>
                  <a:pt x="6888480" y="3071800"/>
                </a:cubicBezTo>
                <a:cubicBezTo>
                  <a:pt x="6935123" y="3414353"/>
                  <a:pt x="6636463" y="3715347"/>
                  <a:pt x="6274105" y="3686175"/>
                </a:cubicBezTo>
                <a:cubicBezTo>
                  <a:pt x="3734543" y="3813646"/>
                  <a:pt x="2341566" y="3674612"/>
                  <a:pt x="614375" y="3686175"/>
                </a:cubicBezTo>
                <a:cubicBezTo>
                  <a:pt x="289333" y="3687802"/>
                  <a:pt x="2341" y="3452042"/>
                  <a:pt x="0" y="3071800"/>
                </a:cubicBezTo>
                <a:cubicBezTo>
                  <a:pt x="55857" y="2789305"/>
                  <a:pt x="-10367" y="1734888"/>
                  <a:pt x="0" y="614375"/>
                </a:cubicBezTo>
                <a:close/>
              </a:path>
              <a:path w="6888480" h="3686175" stroke="0" extrusionOk="0">
                <a:moveTo>
                  <a:pt x="0" y="614375"/>
                </a:moveTo>
                <a:cubicBezTo>
                  <a:pt x="-20278" y="213359"/>
                  <a:pt x="259003" y="-3200"/>
                  <a:pt x="614375" y="0"/>
                </a:cubicBezTo>
                <a:cubicBezTo>
                  <a:pt x="3222301" y="-148340"/>
                  <a:pt x="5339092" y="-165001"/>
                  <a:pt x="6274105" y="0"/>
                </a:cubicBezTo>
                <a:cubicBezTo>
                  <a:pt x="6625171" y="-3313"/>
                  <a:pt x="6892757" y="288082"/>
                  <a:pt x="6888480" y="614375"/>
                </a:cubicBezTo>
                <a:cubicBezTo>
                  <a:pt x="6832089" y="1773736"/>
                  <a:pt x="6811661" y="2449126"/>
                  <a:pt x="6888480" y="3071800"/>
                </a:cubicBezTo>
                <a:cubicBezTo>
                  <a:pt x="6874220" y="3396725"/>
                  <a:pt x="6642049" y="3727965"/>
                  <a:pt x="6274105" y="3686175"/>
                </a:cubicBezTo>
                <a:cubicBezTo>
                  <a:pt x="4964268" y="3618775"/>
                  <a:pt x="2205575" y="3755347"/>
                  <a:pt x="614375" y="3686175"/>
                </a:cubicBezTo>
                <a:cubicBezTo>
                  <a:pt x="233909" y="3704795"/>
                  <a:pt x="4805" y="3451478"/>
                  <a:pt x="0" y="3071800"/>
                </a:cubicBezTo>
                <a:cubicBezTo>
                  <a:pt x="117720" y="2770915"/>
                  <a:pt x="160549" y="1191065"/>
                  <a:pt x="0" y="614375"/>
                </a:cubicBezTo>
                <a:close/>
              </a:path>
            </a:pathLst>
          </a:custGeom>
          <a:solidFill>
            <a:srgbClr val="FFFF00"/>
          </a:solidFill>
          <a:ln w="57150">
            <a:prstDash val="dash"/>
            <a:extLst>
              <a:ext uri="{C807C97D-BFC1-408E-A445-0C87EB9F89A2}">
                <ask:lineSketchStyleProps xmlns="" xmlns:ask="http://schemas.microsoft.com/office/drawing/2018/sketchyshapes" sd="3466461126">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400" b="1" u="sng" dirty="0" err="1">
                <a:solidFill>
                  <a:srgbClr val="FF0000"/>
                </a:solidFill>
                <a:latin typeface="Cambria" panose="02040503050406030204" pitchFamily="18" charset="0"/>
                <a:ea typeface="Cambria" panose="02040503050406030204" pitchFamily="18" charset="0"/>
                <a:cs typeface="Calibri" panose="020F0502020204030204" pitchFamily="34" charset="0"/>
              </a:rPr>
              <a:t>Ví</a:t>
            </a:r>
            <a:r>
              <a:rPr lang="en-US" sz="2400" b="1" u="sng"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b="1" u="sng" dirty="0" err="1">
                <a:solidFill>
                  <a:srgbClr val="FF0000"/>
                </a:solidFill>
                <a:latin typeface="Cambria" panose="02040503050406030204" pitchFamily="18" charset="0"/>
                <a:ea typeface="Cambria" panose="02040503050406030204" pitchFamily="18" charset="0"/>
                <a:cs typeface="Calibri" panose="020F0502020204030204" pitchFamily="34" charset="0"/>
              </a:rPr>
              <a:t>dụ</a:t>
            </a:r>
            <a:r>
              <a:rPr lang="en-US" sz="2400" b="1" u="sng"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2400" b="1" dirty="0">
                <a:latin typeface="Cambria" panose="02040503050406030204" pitchFamily="18" charset="0"/>
                <a:ea typeface="Cambria" panose="02040503050406030204" pitchFamily="18" charset="0"/>
              </a:rPr>
              <a:t>Mẹ ơi, đây là An – bạn cùng lớp của con. Bạn là một trong những học sinh xuất sắc lớp con. An có một mái tóc ngắn cá tính, đôi mắt to tròn rất long lanh. Mỗi khi An cười, mắt An như sáng lấp lánh theo vậy. Không chỉ thế, An còn học rất giỏi toán. Có những bài toán chúng con không làm được nhưng An làm rất nhanh. Con rất yêu quý An! </a:t>
            </a:r>
            <a:endParaRPr kumimoji="0" lang="vi-VN" sz="2400" b="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741899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7" name="Picture 9">
            <a:extLst>
              <a:ext uri="{FF2B5EF4-FFF2-40B4-BE49-F238E27FC236}">
                <a16:creationId xmlns="" xmlns:a16="http://schemas.microsoft.com/office/drawing/2014/main"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sp>
        <p:nvSpPr>
          <p:cNvPr id="10" name="Rectangle: Rounded Corners 9">
            <a:extLst>
              <a:ext uri="{FF2B5EF4-FFF2-40B4-BE49-F238E27FC236}">
                <a16:creationId xmlns="" xmlns:a16="http://schemas.microsoft.com/office/drawing/2014/main" id="{E31F8604-AE3B-7FFE-5256-F85B30B2A397}"/>
              </a:ext>
            </a:extLst>
          </p:cNvPr>
          <p:cNvSpPr/>
          <p:nvPr/>
        </p:nvSpPr>
        <p:spPr>
          <a:xfrm>
            <a:off x="3743325" y="2105025"/>
            <a:ext cx="7143750" cy="1685926"/>
          </a:xfrm>
          <a:custGeom>
            <a:avLst/>
            <a:gdLst>
              <a:gd name="connsiteX0" fmla="*/ 0 w 7143750"/>
              <a:gd name="connsiteY0" fmla="*/ 280993 h 1685926"/>
              <a:gd name="connsiteX1" fmla="*/ 280993 w 7143750"/>
              <a:gd name="connsiteY1" fmla="*/ 0 h 1685926"/>
              <a:gd name="connsiteX2" fmla="*/ 6862757 w 7143750"/>
              <a:gd name="connsiteY2" fmla="*/ 0 h 1685926"/>
              <a:gd name="connsiteX3" fmla="*/ 7143750 w 7143750"/>
              <a:gd name="connsiteY3" fmla="*/ 280993 h 1685926"/>
              <a:gd name="connsiteX4" fmla="*/ 7143750 w 7143750"/>
              <a:gd name="connsiteY4" fmla="*/ 1404933 h 1685926"/>
              <a:gd name="connsiteX5" fmla="*/ 6862757 w 7143750"/>
              <a:gd name="connsiteY5" fmla="*/ 1685926 h 1685926"/>
              <a:gd name="connsiteX6" fmla="*/ 280993 w 7143750"/>
              <a:gd name="connsiteY6" fmla="*/ 1685926 h 1685926"/>
              <a:gd name="connsiteX7" fmla="*/ 0 w 7143750"/>
              <a:gd name="connsiteY7" fmla="*/ 1404933 h 1685926"/>
              <a:gd name="connsiteX8" fmla="*/ 0 w 7143750"/>
              <a:gd name="connsiteY8" fmla="*/ 280993 h 168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685926" fill="none" extrusionOk="0">
                <a:moveTo>
                  <a:pt x="0" y="280993"/>
                </a:moveTo>
                <a:cubicBezTo>
                  <a:pt x="1984" y="125058"/>
                  <a:pt x="138224" y="-475"/>
                  <a:pt x="280993" y="0"/>
                </a:cubicBezTo>
                <a:cubicBezTo>
                  <a:pt x="1217445" y="-71608"/>
                  <a:pt x="5705845" y="25947"/>
                  <a:pt x="6862757" y="0"/>
                </a:cubicBezTo>
                <a:cubicBezTo>
                  <a:pt x="7008603" y="-560"/>
                  <a:pt x="7135665" y="124493"/>
                  <a:pt x="7143750" y="280993"/>
                </a:cubicBezTo>
                <a:cubicBezTo>
                  <a:pt x="7088614" y="559071"/>
                  <a:pt x="7103636" y="1208508"/>
                  <a:pt x="7143750" y="1404933"/>
                </a:cubicBezTo>
                <a:cubicBezTo>
                  <a:pt x="7130705" y="1577470"/>
                  <a:pt x="7003772" y="1678787"/>
                  <a:pt x="6862757" y="1685926"/>
                </a:cubicBezTo>
                <a:cubicBezTo>
                  <a:pt x="3860346" y="1839157"/>
                  <a:pt x="3356319" y="1793964"/>
                  <a:pt x="280993" y="1685926"/>
                </a:cubicBezTo>
                <a:cubicBezTo>
                  <a:pt x="126979" y="1688507"/>
                  <a:pt x="8152" y="1547496"/>
                  <a:pt x="0" y="1404933"/>
                </a:cubicBezTo>
                <a:cubicBezTo>
                  <a:pt x="-24028" y="1254428"/>
                  <a:pt x="-98243" y="605450"/>
                  <a:pt x="0" y="280993"/>
                </a:cubicBezTo>
                <a:close/>
              </a:path>
              <a:path w="7143750" h="1685926" stroke="0" extrusionOk="0">
                <a:moveTo>
                  <a:pt x="0" y="280993"/>
                </a:moveTo>
                <a:cubicBezTo>
                  <a:pt x="-5441" y="113541"/>
                  <a:pt x="128090" y="-23688"/>
                  <a:pt x="280993" y="0"/>
                </a:cubicBezTo>
                <a:cubicBezTo>
                  <a:pt x="2550798" y="-99551"/>
                  <a:pt x="4181945" y="67137"/>
                  <a:pt x="6862757" y="0"/>
                </a:cubicBezTo>
                <a:cubicBezTo>
                  <a:pt x="6996413" y="21174"/>
                  <a:pt x="7138256" y="103280"/>
                  <a:pt x="7143750" y="280993"/>
                </a:cubicBezTo>
                <a:cubicBezTo>
                  <a:pt x="7214613" y="819693"/>
                  <a:pt x="7087192" y="1115890"/>
                  <a:pt x="7143750" y="1404933"/>
                </a:cubicBezTo>
                <a:cubicBezTo>
                  <a:pt x="7138348" y="1556282"/>
                  <a:pt x="7030896" y="1682536"/>
                  <a:pt x="6862757" y="1685926"/>
                </a:cubicBezTo>
                <a:cubicBezTo>
                  <a:pt x="4591065" y="1644985"/>
                  <a:pt x="2354783" y="1656125"/>
                  <a:pt x="280993" y="1685926"/>
                </a:cubicBezTo>
                <a:cubicBezTo>
                  <a:pt x="114494" y="1668055"/>
                  <a:pt x="-7494" y="1571707"/>
                  <a:pt x="0" y="1404933"/>
                </a:cubicBezTo>
                <a:cubicBezTo>
                  <a:pt x="39393" y="1036824"/>
                  <a:pt x="49000" y="496791"/>
                  <a:pt x="0" y="280993"/>
                </a:cubicBezTo>
                <a:close/>
              </a:path>
            </a:pathLst>
          </a:custGeom>
          <a:solidFill>
            <a:schemeClr val="accent3">
              <a:lumMod val="20000"/>
              <a:lumOff val="80000"/>
            </a:schemeClr>
          </a:solidFill>
          <a:ln w="38100">
            <a:prstDash val="sysDash"/>
            <a:extLst>
              <a:ext uri="{C807C97D-BFC1-408E-A445-0C87EB9F89A2}">
                <ask:lineSketchStyleProps xmlns="" xmlns:ask="http://schemas.microsoft.com/office/drawing/2018/sketchyshape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600" b="1" dirty="0">
                <a:solidFill>
                  <a:srgbClr val="FF0000"/>
                </a:solidFill>
                <a:latin typeface="Calibri"/>
              </a:rPr>
              <a:t>2. </a:t>
            </a:r>
            <a:r>
              <a:rPr lang="vi-VN" sz="3600" b="1" dirty="0">
                <a:solidFill>
                  <a:srgbClr val="FF0000"/>
                </a:solidFill>
                <a:latin typeface="Calibri"/>
              </a:rPr>
              <a:t>Tìm đọc câu chuyện về những người có năng khiếu nổi bật. </a:t>
            </a:r>
            <a:endParaRPr kumimoji="0" lang="en-US" sz="3600" b="1" i="0" u="none" strike="noStrike" kern="1200" cap="none" spc="0" normalizeH="0" baseline="0" noProof="0" dirty="0">
              <a:ln>
                <a:noFill/>
              </a:ln>
              <a:solidFill>
                <a:srgbClr val="1F497D">
                  <a:lumMod val="50000"/>
                </a:srgbClr>
              </a:solidFill>
              <a:effectLst/>
              <a:uLnTx/>
              <a:uFillTx/>
              <a:latin typeface="Calibri"/>
            </a:endParaRPr>
          </a:p>
        </p:txBody>
      </p:sp>
      <p:pic>
        <p:nvPicPr>
          <p:cNvPr id="16" name="Picture 17">
            <a:extLst>
              <a:ext uri="{FF2B5EF4-FFF2-40B4-BE49-F238E27FC236}">
                <a16:creationId xmlns="" xmlns:a16="http://schemas.microsoft.com/office/drawing/2014/main" id="{B7A9CCE2-4573-E62D-B246-C26183D777F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155188" y="1516479"/>
            <a:ext cx="954901" cy="956096"/>
          </a:xfrm>
          <a:prstGeom prst="rect">
            <a:avLst/>
          </a:prstGeom>
        </p:spPr>
      </p:pic>
    </p:spTree>
    <p:extLst>
      <p:ext uri="{BB962C8B-B14F-4D97-AF65-F5344CB8AC3E}">
        <p14:creationId xmlns:p14="http://schemas.microsoft.com/office/powerpoint/2010/main" val="2392416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320" y="540912"/>
            <a:ext cx="11378485" cy="6162541"/>
          </a:xfrm>
        </p:spPr>
        <p:txBody>
          <a:bodyPr>
            <a:normAutofit fontScale="90000"/>
          </a:bodyPr>
          <a:lstStyle/>
          <a:p>
            <a:pPr algn="l"/>
            <a:r>
              <a:rPr lang="vi-VN" sz="3600" b="1" i="1" dirty="0">
                <a:solidFill>
                  <a:srgbClr val="FF0000"/>
                </a:solidFill>
              </a:rPr>
              <a:t>* </a:t>
            </a:r>
            <a:r>
              <a:rPr lang="it-IT" sz="3600" b="1" i="1" dirty="0">
                <a:solidFill>
                  <a:srgbClr val="FF0000"/>
                </a:solidFill>
              </a:rPr>
              <a:t>Dạng 1.</a:t>
            </a:r>
            <a:r>
              <a:rPr lang="it-IT" sz="3600" i="1" dirty="0">
                <a:solidFill>
                  <a:srgbClr val="FF0000"/>
                </a:solidFill>
              </a:rPr>
              <a:t> </a:t>
            </a:r>
            <a:r>
              <a:rPr lang="vi-VN" sz="3600" b="1" i="1" dirty="0">
                <a:solidFill>
                  <a:srgbClr val="FF0000"/>
                </a:solidFill>
              </a:rPr>
              <a:t>Nói và nghe theo chủ điểm</a:t>
            </a:r>
            <a:r>
              <a:rPr lang="en-US" sz="3600" dirty="0">
                <a:solidFill>
                  <a:srgbClr val="FF0000"/>
                </a:solidFill>
              </a:rPr>
              <a:t/>
            </a:r>
            <a:br>
              <a:rPr lang="en-US" sz="3600" dirty="0">
                <a:solidFill>
                  <a:srgbClr val="FF0000"/>
                </a:solidFill>
              </a:rPr>
            </a:br>
            <a:r>
              <a:rPr lang="vi-VN" b="1" dirty="0"/>
              <a:t>1. Khởi động ( 3’)</a:t>
            </a:r>
            <a:r>
              <a:rPr lang="en-US" dirty="0"/>
              <a:t/>
            </a:r>
            <a:br>
              <a:rPr lang="en-US" dirty="0"/>
            </a:br>
            <a:r>
              <a:rPr lang="vi-VN" b="1" dirty="0"/>
              <a:t>2.Luyện tập-thực hành </a:t>
            </a:r>
            <a:r>
              <a:rPr lang="en-US" dirty="0"/>
              <a:t/>
            </a:r>
            <a:br>
              <a:rPr lang="en-US" dirty="0"/>
            </a:br>
            <a:r>
              <a:rPr lang="vi-VN" b="1" i="1" dirty="0"/>
              <a:t>2.1.Chuẩn bị (6-7’)</a:t>
            </a:r>
            <a:r>
              <a:rPr lang="en-US" dirty="0"/>
              <a:t/>
            </a:r>
            <a:br>
              <a:rPr lang="en-US" dirty="0"/>
            </a:br>
            <a:r>
              <a:rPr lang="vi-VN" dirty="0"/>
              <a:t>- Hs chuẩn bị theo yêu cầu tiết học dưới dạng: ghi nhanh các ý chính ra nháp; vẽ sơ đồ cây, sơ đồ tư duy.</a:t>
            </a:r>
            <a:r>
              <a:rPr lang="en-US" dirty="0"/>
              <a:t/>
            </a:r>
            <a:br>
              <a:rPr lang="en-US" dirty="0"/>
            </a:br>
            <a:r>
              <a:rPr lang="vi-VN" b="1" i="1" dirty="0"/>
              <a:t>2.2. Chia sẻ - trao đổi (25-28’)</a:t>
            </a:r>
            <a:r>
              <a:rPr lang="en-US" dirty="0"/>
              <a:t/>
            </a:r>
            <a:br>
              <a:rPr lang="en-US" dirty="0"/>
            </a:br>
            <a:r>
              <a:rPr lang="vi-VN" dirty="0"/>
              <a:t>-Hs hoạt động nhóm: chia sẻ cho các bạn trong nhóm; hs khác nghe, ghi chép =&gt; hỏi những điều chưa rõ</a:t>
            </a:r>
            <a:r>
              <a:rPr lang="en-US" dirty="0"/>
              <a:t/>
            </a:r>
            <a:br>
              <a:rPr lang="en-US" dirty="0"/>
            </a:br>
            <a:r>
              <a:rPr lang="vi-VN" dirty="0"/>
              <a:t>- Hs hoạt động cả lớp : một vài hs lên chia sẻ; cả lớp nghe, ghi nhanh ra nháp những ý cho là quan trọng =&gt; Hỏi những điều chưa rõ/ cảm xúc của bạn ( của bản thân); nhận xét về bạn....</a:t>
            </a:r>
            <a:r>
              <a:rPr lang="en-US" dirty="0"/>
              <a:t/>
            </a:r>
            <a:br>
              <a:rPr lang="en-US" dirty="0"/>
            </a:br>
            <a:r>
              <a:rPr lang="vi-VN" b="1" dirty="0"/>
              <a:t>3.Vận dụng ( 4-5’)</a:t>
            </a:r>
            <a:r>
              <a:rPr lang="en-US" dirty="0"/>
              <a:t/>
            </a:r>
            <a:br>
              <a:rPr lang="en-US" dirty="0"/>
            </a:br>
            <a:r>
              <a:rPr lang="vi-VN" b="1" dirty="0"/>
              <a:t>- </a:t>
            </a:r>
            <a:r>
              <a:rPr lang="vi-VN" dirty="0"/>
              <a:t>Yêu cầu  hs về kể cho người thân nghe</a:t>
            </a:r>
            <a:r>
              <a:rPr lang="en-US" dirty="0"/>
              <a:t/>
            </a:r>
            <a:br>
              <a:rPr lang="en-US" dirty="0"/>
            </a:br>
            <a:r>
              <a:rPr lang="it-IT" dirty="0">
                <a:latin typeface="Times New Roman" panose="02020603050405020304" pitchFamily="18" charset="0"/>
                <a:cs typeface="Times New Roman" panose="02020603050405020304" pitchFamily="18" charset="0"/>
              </a:rPr>
              <a:t>- GV đánh giá động viên kết quả tốt hoặc sự tiến bộ của HS.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 G</a:t>
            </a:r>
            <a:r>
              <a:rPr lang="vi-VN" dirty="0">
                <a:latin typeface="Times New Roman" panose="02020603050405020304" pitchFamily="18" charset="0"/>
                <a:cs typeface="Times New Roman" panose="02020603050405020304" pitchFamily="18" charset="0"/>
              </a:rPr>
              <a:t>V</a:t>
            </a:r>
            <a:r>
              <a:rPr lang="it-IT" dirty="0">
                <a:latin typeface="Times New Roman" panose="02020603050405020304" pitchFamily="18" charset="0"/>
                <a:cs typeface="Times New Roman" panose="02020603050405020304" pitchFamily="18" charset="0"/>
              </a:rPr>
              <a:t> nhận xét tiết học</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2961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51716E15-C457-0648-97BE-173034BEB4C9}"/>
              </a:ext>
            </a:extLst>
          </p:cNvPr>
          <p:cNvSpPr/>
          <p:nvPr/>
        </p:nvSpPr>
        <p:spPr>
          <a:xfrm>
            <a:off x="295276" y="190501"/>
            <a:ext cx="11725274" cy="6467474"/>
          </a:xfrm>
          <a:custGeom>
            <a:avLst/>
            <a:gdLst>
              <a:gd name="connsiteX0" fmla="*/ 0 w 11725274"/>
              <a:gd name="connsiteY0" fmla="*/ 1077934 h 6467474"/>
              <a:gd name="connsiteX1" fmla="*/ 1077934 w 11725274"/>
              <a:gd name="connsiteY1" fmla="*/ 0 h 6467474"/>
              <a:gd name="connsiteX2" fmla="*/ 10647340 w 11725274"/>
              <a:gd name="connsiteY2" fmla="*/ 0 h 6467474"/>
              <a:gd name="connsiteX3" fmla="*/ 11725274 w 11725274"/>
              <a:gd name="connsiteY3" fmla="*/ 1077934 h 6467474"/>
              <a:gd name="connsiteX4" fmla="*/ 11725274 w 11725274"/>
              <a:gd name="connsiteY4" fmla="*/ 5389540 h 6467474"/>
              <a:gd name="connsiteX5" fmla="*/ 10647340 w 11725274"/>
              <a:gd name="connsiteY5" fmla="*/ 6467474 h 6467474"/>
              <a:gd name="connsiteX6" fmla="*/ 1077934 w 11725274"/>
              <a:gd name="connsiteY6" fmla="*/ 6467474 h 6467474"/>
              <a:gd name="connsiteX7" fmla="*/ 0 w 11725274"/>
              <a:gd name="connsiteY7" fmla="*/ 5389540 h 6467474"/>
              <a:gd name="connsiteX8" fmla="*/ 0 w 11725274"/>
              <a:gd name="connsiteY8" fmla="*/ 1077934 h 646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274" h="6467474" fill="none" extrusionOk="0">
                <a:moveTo>
                  <a:pt x="0" y="1077934"/>
                </a:moveTo>
                <a:cubicBezTo>
                  <a:pt x="54423" y="531928"/>
                  <a:pt x="516885" y="1137"/>
                  <a:pt x="1077934" y="0"/>
                </a:cubicBezTo>
                <a:cubicBezTo>
                  <a:pt x="5702130" y="57678"/>
                  <a:pt x="8338786" y="-117734"/>
                  <a:pt x="10647340" y="0"/>
                </a:cubicBezTo>
                <a:cubicBezTo>
                  <a:pt x="11246400" y="7593"/>
                  <a:pt x="11736477" y="459497"/>
                  <a:pt x="11725274" y="1077934"/>
                </a:cubicBezTo>
                <a:cubicBezTo>
                  <a:pt x="11598562" y="1644556"/>
                  <a:pt x="11597506" y="3348337"/>
                  <a:pt x="11725274" y="5389540"/>
                </a:cubicBezTo>
                <a:cubicBezTo>
                  <a:pt x="11720029" y="6050380"/>
                  <a:pt x="11330763" y="6512890"/>
                  <a:pt x="10647340" y="6467474"/>
                </a:cubicBezTo>
                <a:cubicBezTo>
                  <a:pt x="9612860" y="6474300"/>
                  <a:pt x="3651450" y="6489602"/>
                  <a:pt x="1077934" y="6467474"/>
                </a:cubicBezTo>
                <a:cubicBezTo>
                  <a:pt x="419119" y="6540160"/>
                  <a:pt x="-17101" y="6096024"/>
                  <a:pt x="0" y="5389540"/>
                </a:cubicBezTo>
                <a:cubicBezTo>
                  <a:pt x="-169495" y="4500042"/>
                  <a:pt x="-134306" y="2541828"/>
                  <a:pt x="0" y="1077934"/>
                </a:cubicBezTo>
                <a:close/>
              </a:path>
              <a:path w="11725274" h="6467474" stroke="0" extrusionOk="0">
                <a:moveTo>
                  <a:pt x="0" y="1077934"/>
                </a:moveTo>
                <a:cubicBezTo>
                  <a:pt x="94073" y="411131"/>
                  <a:pt x="465783" y="-64724"/>
                  <a:pt x="1077934" y="0"/>
                </a:cubicBezTo>
                <a:cubicBezTo>
                  <a:pt x="3706462" y="-119478"/>
                  <a:pt x="9288473" y="22869"/>
                  <a:pt x="10647340" y="0"/>
                </a:cubicBezTo>
                <a:cubicBezTo>
                  <a:pt x="11237958" y="-49429"/>
                  <a:pt x="11801125" y="391166"/>
                  <a:pt x="11725274" y="1077934"/>
                </a:cubicBezTo>
                <a:cubicBezTo>
                  <a:pt x="11592497" y="1556682"/>
                  <a:pt x="11674753" y="4113828"/>
                  <a:pt x="11725274" y="5389540"/>
                </a:cubicBezTo>
                <a:cubicBezTo>
                  <a:pt x="11737785" y="5989317"/>
                  <a:pt x="11230534" y="6491854"/>
                  <a:pt x="10647340" y="6467474"/>
                </a:cubicBezTo>
                <a:cubicBezTo>
                  <a:pt x="8022293" y="6480916"/>
                  <a:pt x="4660923" y="6361325"/>
                  <a:pt x="1077934" y="6467474"/>
                </a:cubicBezTo>
                <a:cubicBezTo>
                  <a:pt x="537702" y="6535984"/>
                  <a:pt x="2805" y="6014249"/>
                  <a:pt x="0" y="5389540"/>
                </a:cubicBezTo>
                <a:cubicBezTo>
                  <a:pt x="65430" y="3416591"/>
                  <a:pt x="152388" y="2155098"/>
                  <a:pt x="0" y="1077934"/>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sp>
        <p:nvSpPr>
          <p:cNvPr id="2" name="TextBox 1">
            <a:extLst>
              <a:ext uri="{FF2B5EF4-FFF2-40B4-BE49-F238E27FC236}">
                <a16:creationId xmlns="" xmlns:a16="http://schemas.microsoft.com/office/drawing/2014/main" id="{E6035054-80C6-D8A8-96DA-999BF1DD1713}"/>
              </a:ext>
            </a:extLst>
          </p:cNvPr>
          <p:cNvSpPr txBox="1"/>
          <p:nvPr/>
        </p:nvSpPr>
        <p:spPr>
          <a:xfrm>
            <a:off x="609600" y="302359"/>
            <a:ext cx="11287125" cy="6555641"/>
          </a:xfrm>
          <a:prstGeom prst="rect">
            <a:avLst/>
          </a:prstGeom>
          <a:noFill/>
        </p:spPr>
        <p:txBody>
          <a:bodyPr wrap="square" rtlCol="0">
            <a:spAutoFit/>
          </a:bodyPr>
          <a:lstStyle/>
          <a:p>
            <a:pPr algn="ctr" rtl="0" latinLnBrk="0"/>
            <a:r>
              <a:rPr lang="vi-VN" i="0" dirty="0">
                <a:solidFill>
                  <a:srgbClr val="FF0000"/>
                </a:solidFill>
                <a:effectLst/>
                <a:latin typeface="Calibri" panose="020F0502020204030204" pitchFamily="34" charset="0"/>
                <a:cs typeface="Calibri" panose="020F0502020204030204" pitchFamily="34" charset="0"/>
              </a:rPr>
              <a:t>Bài tham khảo: Thành tích học tập "hơn người"</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Nói đến những trẻ Việt Nam có khả năng đặc biệt gần đây không thể không nói đến thần đồng Đỗ Nhật Nam. Sinh ra tại Nhật Bản, 4 tuổi Đỗ Nhật Nam cùng gia đình trở về Việt Nam, trong con mắt của những người thân, cậu chững chạc, già trước tuổi nên được gọi với cái tên trìu mến “ông cụ non”.</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Nhật Nam từng là gương mặt quen thuộc trong nhiều chương trình dành cho thiếu nhi như Chúc bé ngủ ngon (VTV3), Quả chuông nhỏ, Trò chuyện cùng bé (VTV2).</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7 tuổi, Đỗ Nhật Nam đạt kỉ lục là “Dịch giả nhỏ tuổi nhất Việt Nam” với hai cuốn sách Nạpđiện và Câu chuyện của ngày và đêm. Sinh ra trong một gia đình có bố là Đỗ Xuân Thảo là tiến sĩ ngôn ngữ học, mẹ Phan Thị Hồ Điệp là giảng viên khoa Giáo dục đặc biệt nên ngay từ nhỏ, Đỗ Nhật Nam đã đạt được nhiều kì tích trong học tập vì nhờ phương pháp giáo dục phát triển năng lực tư duy toàn diện cùng kỹ năng và kiến thức sư phạm của mẹ. Đồng thời, ở độ tuổi này, Nam cũng đạt điểm tuyệt đối trong các kỳ thi Đại học của Cambridge như Starter, Movers, Flyers khiến nhiều người ngưỡng mộ và đặt cho cậu danh xưng "thần đồng".</a:t>
            </a:r>
          </a:p>
          <a:p>
            <a:pPr algn="just" rtl="0" latinLnBrk="0"/>
            <a:r>
              <a:rPr lang="vi-VN" sz="1500" i="0" dirty="0">
                <a:solidFill>
                  <a:srgbClr val="000000"/>
                </a:solidFill>
                <a:effectLst/>
                <a:latin typeface="Calibri" panose="020F0502020204030204" pitchFamily="34" charset="0"/>
                <a:cs typeface="Calibri" panose="020F0502020204030204" pitchFamily="34" charset="0"/>
              </a:rPr>
              <a:t>Sinh năm 2001 tại Nhật Bản, lên 4 tuổi, Nam cùng gia đình trở về Việt Nam sinh sống và học tập. Từ 8 - 10 tuổi, Nam thường xuyên đạt những điểm số "hơn người", cụ thể 940/990 điểm Toeic, lớp 3 thi ITP đạt 617 điểm, lớp 4 thi Toeic iBT đạt 107 điểm. 11 tuổi, cậu đã viết tự truyện song ngữ Tớ đã học tiếng Anh như thế nào? và trở thành "Người viết tự truyện nhỏ tuổi nhất". Ở độ tuổi còn nhỏ nhưng Nam đã có những bài phát biểu trên những sân khấu lớn của thế giới, cụ thể là đại diện châu Á tham dự Hội nghị Chủ đề ''Khoa học về nụ cười'' tại Mỹ và tại hội nghị Nha khoa khác do FDI tổ chức tại Ấn Độ.</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13 tuổi, Nam du học tại trường Saint Paul (Mỹ), sau đó học tại trường THPT Church Farm School (Bang Pennsylvania). Đặc biệt điểm tổng kết học kỳ của Nhật Nam đều gần như đạt con số tuyệt đối là 99/100. Bên cạnh đó, Nam còn tích cực tham gia các hoạt động ngoại khóa như: chơi bóng rổ, tham gia vào ban nhạc Thánh ca của trường. Trong quá trình học tại Mỹ, Nam liên tục đạt nhiều thành tích học tập và nhận được thư chúc mừng của cựu Tổng thống Barack Obama.</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Năm 2015, mẹ của Đỗ Nhật Nam đã vui mừng thông báo trên trang cá nhân con trai đã lọt vào danh sách những học sinh có điểm cao nhất của trường Đại học Johns Hopkins, trong đó điểm Đọc được lọt vào top 5% học sinh chuẩn bị vào đại học có điểm cao nhất nước Mỹ của kì thi ACT (32 điểm). </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Tháng 3/2017, Nam đạt giải Ba hạng mục “Nguyên tắc quản trị kinh doanh” trong kỳ thi DECA - sân chơi quy mô toàn quốc dành cho những học sinh, sinh viên đang sống và học tập tại Mỹ trong lĩnh vực tài chính kinh doanh, khách sạn, quản lý. Cuối năm 2018, cậu trúng tuyển Đại học Pomona (Mỹ) với mức hỗ trợ tài chính 71.900 USD/năm (khoảng 6,6 tỷ đồng) cho 4 năm học tại ngôi trường Top 5 tốt nhất tại nước Mỹ. Sau khi tốt nghiệp cấp 3, Nam theo đuổi ngành học Âm nhạc</a:t>
            </a:r>
          </a:p>
          <a:p>
            <a:endParaRPr lang="en-US"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78016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a:extLst>
              <a:ext uri="{FF2B5EF4-FFF2-40B4-BE49-F238E27FC236}">
                <a16:creationId xmlns="" xmlns:a16="http://schemas.microsoft.com/office/drawing/2014/main"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pic>
        <p:nvPicPr>
          <p:cNvPr id="16" name="Picture 17">
            <a:extLst>
              <a:ext uri="{FF2B5EF4-FFF2-40B4-BE49-F238E27FC236}">
                <a16:creationId xmlns="" xmlns:a16="http://schemas.microsoft.com/office/drawing/2014/main" id="{B7A9CCE2-4573-E62D-B246-C26183D777F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155188" y="1516479"/>
            <a:ext cx="954901" cy="956096"/>
          </a:xfrm>
          <a:prstGeom prst="rect">
            <a:avLst/>
          </a:prstGeom>
        </p:spPr>
      </p:pic>
      <p:pic>
        <p:nvPicPr>
          <p:cNvPr id="2" name="Google Shape;1022;p58">
            <a:extLst>
              <a:ext uri="{FF2B5EF4-FFF2-40B4-BE49-F238E27FC236}">
                <a16:creationId xmlns="" xmlns:a16="http://schemas.microsoft.com/office/drawing/2014/main" id="{AA45532B-6ED5-4534-9144-69E08627EFCD}"/>
              </a:ext>
            </a:extLst>
          </p:cNvPr>
          <p:cNvPicPr preferRelativeResize="0"/>
          <p:nvPr/>
        </p:nvPicPr>
        <p:blipFill>
          <a:blip r:embed="rId5">
            <a:alphaModFix/>
          </a:blip>
          <a:stretch>
            <a:fillRect/>
          </a:stretch>
        </p:blipFill>
        <p:spPr>
          <a:xfrm rot="471631">
            <a:off x="11198277" y="5842668"/>
            <a:ext cx="844647" cy="847008"/>
          </a:xfrm>
          <a:prstGeom prst="rect">
            <a:avLst/>
          </a:prstGeom>
          <a:noFill/>
          <a:ln>
            <a:noFill/>
          </a:ln>
          <a:effectLst>
            <a:outerShdw dist="514350" dir="7440000" algn="bl" rotWithShape="0">
              <a:schemeClr val="accent1">
                <a:alpha val="61000"/>
              </a:schemeClr>
            </a:outerShdw>
          </a:effectLst>
        </p:spPr>
      </p:pic>
      <p:sp>
        <p:nvSpPr>
          <p:cNvPr id="4" name="Rectangle: Rounded Corners 3">
            <a:extLst>
              <a:ext uri="{FF2B5EF4-FFF2-40B4-BE49-F238E27FC236}">
                <a16:creationId xmlns="" xmlns:a16="http://schemas.microsoft.com/office/drawing/2014/main" id="{685BD65A-3217-232E-701E-488335C0A8D6}"/>
              </a:ext>
            </a:extLst>
          </p:cNvPr>
          <p:cNvSpPr/>
          <p:nvPr/>
        </p:nvSpPr>
        <p:spPr>
          <a:xfrm>
            <a:off x="471578" y="154959"/>
            <a:ext cx="11248845" cy="635510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FFFFFF"/>
              </a:solidFill>
              <a:latin typeface="Arial" panose="020B0604020202020204" pitchFamily="34" charset="0"/>
              <a:sym typeface="Arial"/>
            </a:endParaRPr>
          </a:p>
        </p:txBody>
      </p:sp>
      <p:sp>
        <p:nvSpPr>
          <p:cNvPr id="5" name="TextBox 34">
            <a:extLst>
              <a:ext uri="{FF2B5EF4-FFF2-40B4-BE49-F238E27FC236}">
                <a16:creationId xmlns="" xmlns:a16="http://schemas.microsoft.com/office/drawing/2014/main" id="{B5C046B2-3FE4-F2EA-191F-4F7B508D6818}"/>
              </a:ext>
            </a:extLst>
          </p:cNvPr>
          <p:cNvSpPr txBox="1"/>
          <p:nvPr/>
        </p:nvSpPr>
        <p:spPr>
          <a:xfrm>
            <a:off x="2149656" y="1518561"/>
            <a:ext cx="8650216"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6" name="Picture 5">
            <a:extLst>
              <a:ext uri="{FF2B5EF4-FFF2-40B4-BE49-F238E27FC236}">
                <a16:creationId xmlns="" xmlns:a16="http://schemas.microsoft.com/office/drawing/2014/main" id="{A2231754-BF16-D88D-0FA5-9AFF08A6EC86}"/>
              </a:ext>
            </a:extLst>
          </p:cNvPr>
          <p:cNvPicPr>
            <a:picLocks noChangeAspect="1"/>
          </p:cNvPicPr>
          <p:nvPr/>
        </p:nvPicPr>
        <p:blipFill>
          <a:blip r:embed="rId6"/>
          <a:stretch>
            <a:fillRect/>
          </a:stretch>
        </p:blipFill>
        <p:spPr>
          <a:xfrm rot="737208" flipH="1">
            <a:off x="1108917" y="1533955"/>
            <a:ext cx="941487" cy="941487"/>
          </a:xfrm>
          <a:prstGeom prst="rect">
            <a:avLst/>
          </a:prstGeom>
        </p:spPr>
      </p:pic>
      <p:sp>
        <p:nvSpPr>
          <p:cNvPr id="8" name="TextBox 36">
            <a:extLst>
              <a:ext uri="{FF2B5EF4-FFF2-40B4-BE49-F238E27FC236}">
                <a16:creationId xmlns="" xmlns:a16="http://schemas.microsoft.com/office/drawing/2014/main" id="{CBD37777-BD3A-B18B-A8E2-457F878B53ED}"/>
              </a:ext>
            </a:extLst>
          </p:cNvPr>
          <p:cNvSpPr txBox="1"/>
          <p:nvPr/>
        </p:nvSpPr>
        <p:spPr>
          <a:xfrm>
            <a:off x="2139798" y="2650430"/>
            <a:ext cx="8691057"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9" name="Picture 8">
            <a:extLst>
              <a:ext uri="{FF2B5EF4-FFF2-40B4-BE49-F238E27FC236}">
                <a16:creationId xmlns="" xmlns:a16="http://schemas.microsoft.com/office/drawing/2014/main" id="{0BAF3766-D8A9-E2C5-3219-706891FF5079}"/>
              </a:ext>
            </a:extLst>
          </p:cNvPr>
          <p:cNvPicPr>
            <a:picLocks noChangeAspect="1"/>
          </p:cNvPicPr>
          <p:nvPr/>
        </p:nvPicPr>
        <p:blipFill>
          <a:blip r:embed="rId6"/>
          <a:stretch>
            <a:fillRect/>
          </a:stretch>
        </p:blipFill>
        <p:spPr>
          <a:xfrm rot="737208" flipH="1">
            <a:off x="1109018" y="2763109"/>
            <a:ext cx="942556" cy="942556"/>
          </a:xfrm>
          <a:prstGeom prst="rect">
            <a:avLst/>
          </a:prstGeom>
        </p:spPr>
      </p:pic>
      <p:sp>
        <p:nvSpPr>
          <p:cNvPr id="11" name="TextBox 38">
            <a:extLst>
              <a:ext uri="{FF2B5EF4-FFF2-40B4-BE49-F238E27FC236}">
                <a16:creationId xmlns="" xmlns:a16="http://schemas.microsoft.com/office/drawing/2014/main" id="{E405F1CA-A692-8F97-509D-6549B6774DC2}"/>
              </a:ext>
            </a:extLst>
          </p:cNvPr>
          <p:cNvSpPr txBox="1"/>
          <p:nvPr/>
        </p:nvSpPr>
        <p:spPr>
          <a:xfrm>
            <a:off x="2149655" y="3896152"/>
            <a:ext cx="8681200"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12" name="Picture 11">
            <a:extLst>
              <a:ext uri="{FF2B5EF4-FFF2-40B4-BE49-F238E27FC236}">
                <a16:creationId xmlns="" xmlns:a16="http://schemas.microsoft.com/office/drawing/2014/main" id="{C9F808A7-86FB-C9FA-CC4B-8718C69E8876}"/>
              </a:ext>
            </a:extLst>
          </p:cNvPr>
          <p:cNvPicPr>
            <a:picLocks noChangeAspect="1"/>
          </p:cNvPicPr>
          <p:nvPr/>
        </p:nvPicPr>
        <p:blipFill>
          <a:blip r:embed="rId6"/>
          <a:stretch>
            <a:fillRect/>
          </a:stretch>
        </p:blipFill>
        <p:spPr>
          <a:xfrm rot="737208" flipH="1">
            <a:off x="1109375" y="3885013"/>
            <a:ext cx="946312" cy="946312"/>
          </a:xfrm>
          <a:prstGeom prst="rect">
            <a:avLst/>
          </a:prstGeom>
        </p:spPr>
      </p:pic>
      <p:sp>
        <p:nvSpPr>
          <p:cNvPr id="13" name="TextBox 40">
            <a:extLst>
              <a:ext uri="{FF2B5EF4-FFF2-40B4-BE49-F238E27FC236}">
                <a16:creationId xmlns="" xmlns:a16="http://schemas.microsoft.com/office/drawing/2014/main" id="{D8345B16-2979-11B3-C05F-9214D64EA889}"/>
              </a:ext>
            </a:extLst>
          </p:cNvPr>
          <p:cNvSpPr txBox="1"/>
          <p:nvPr/>
        </p:nvSpPr>
        <p:spPr>
          <a:xfrm>
            <a:off x="2149656" y="5054162"/>
            <a:ext cx="8681197"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14" name="Picture 13">
            <a:extLst>
              <a:ext uri="{FF2B5EF4-FFF2-40B4-BE49-F238E27FC236}">
                <a16:creationId xmlns="" xmlns:a16="http://schemas.microsoft.com/office/drawing/2014/main" id="{13D9D4C6-152D-5A8E-2370-DB55CCE94CA9}"/>
              </a:ext>
            </a:extLst>
          </p:cNvPr>
          <p:cNvPicPr>
            <a:picLocks noChangeAspect="1"/>
          </p:cNvPicPr>
          <p:nvPr/>
        </p:nvPicPr>
        <p:blipFill>
          <a:blip r:embed="rId6"/>
          <a:stretch>
            <a:fillRect/>
          </a:stretch>
        </p:blipFill>
        <p:spPr>
          <a:xfrm rot="737208" flipH="1">
            <a:off x="1109703" y="5070744"/>
            <a:ext cx="949771" cy="949771"/>
          </a:xfrm>
          <a:prstGeom prst="rect">
            <a:avLst/>
          </a:prstGeom>
        </p:spPr>
      </p:pic>
      <p:pic>
        <p:nvPicPr>
          <p:cNvPr id="15" name="Picture 14">
            <a:extLst>
              <a:ext uri="{FF2B5EF4-FFF2-40B4-BE49-F238E27FC236}">
                <a16:creationId xmlns="" xmlns:a16="http://schemas.microsoft.com/office/drawing/2014/main" id="{7ED68E57-5662-4A33-022C-8B2BF68A2034}"/>
              </a:ext>
            </a:extLst>
          </p:cNvPr>
          <p:cNvPicPr>
            <a:picLocks noChangeAspect="1"/>
          </p:cNvPicPr>
          <p:nvPr/>
        </p:nvPicPr>
        <p:blipFill>
          <a:blip r:embed="rId7"/>
          <a:stretch>
            <a:fillRect/>
          </a:stretch>
        </p:blipFill>
        <p:spPr>
          <a:xfrm>
            <a:off x="3939603" y="265718"/>
            <a:ext cx="4535817" cy="1219306"/>
          </a:xfrm>
          <a:prstGeom prst="rect">
            <a:avLst/>
          </a:prstGeom>
        </p:spPr>
      </p:pic>
    </p:spTree>
    <p:extLst>
      <p:ext uri="{BB962C8B-B14F-4D97-AF65-F5344CB8AC3E}">
        <p14:creationId xmlns:p14="http://schemas.microsoft.com/office/powerpoint/2010/main" val="22335088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D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988707" y="-101735"/>
            <a:ext cx="12475856" cy="548937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873864" y="2767980"/>
            <a:ext cx="1609329" cy="970928"/>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121112" y="1140153"/>
            <a:ext cx="3357891" cy="407690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42531" y="2276564"/>
            <a:ext cx="2562397" cy="3111078"/>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5752569" y="3358761"/>
            <a:ext cx="1504413" cy="1826551"/>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685800" y="2710772"/>
            <a:ext cx="2038121" cy="2474540"/>
          </a:xfrm>
          <a:prstGeom prst="rect">
            <a:avLst/>
          </a:prstGeom>
        </p:spPr>
      </p:pic>
      <p:grpSp>
        <p:nvGrpSpPr>
          <p:cNvPr id="12" name="Group 12"/>
          <p:cNvGrpSpPr/>
          <p:nvPr/>
        </p:nvGrpSpPr>
        <p:grpSpPr>
          <a:xfrm>
            <a:off x="-148998" y="5616541"/>
            <a:ext cx="12489997" cy="1470975"/>
            <a:chOff x="0" y="0"/>
            <a:chExt cx="4934320" cy="581126"/>
          </a:xfrm>
        </p:grpSpPr>
        <p:sp>
          <p:nvSpPr>
            <p:cNvPr id="13" name="Freeform 13"/>
            <p:cNvSpPr/>
            <p:nvPr/>
          </p:nvSpPr>
          <p:spPr>
            <a:xfrm>
              <a:off x="0" y="0"/>
              <a:ext cx="4934320" cy="581126"/>
            </a:xfrm>
            <a:custGeom>
              <a:avLst/>
              <a:gdLst/>
              <a:ahLst/>
              <a:cxnLst/>
              <a:rect l="l" t="t" r="r" b="b"/>
              <a:pathLst>
                <a:path w="4934320" h="581126">
                  <a:moveTo>
                    <a:pt x="0" y="0"/>
                  </a:moveTo>
                  <a:lnTo>
                    <a:pt x="4934320" y="0"/>
                  </a:lnTo>
                  <a:lnTo>
                    <a:pt x="4934320" y="581126"/>
                  </a:lnTo>
                  <a:lnTo>
                    <a:pt x="0" y="581126"/>
                  </a:lnTo>
                  <a:close/>
                </a:path>
              </a:pathLst>
            </a:custGeom>
            <a:solidFill>
              <a:srgbClr val="5B8422"/>
            </a:solidFill>
          </p:spPr>
        </p:sp>
        <p:sp>
          <p:nvSpPr>
            <p:cNvPr id="14" name="TextBox 14"/>
            <p:cNvSpPr txBox="1"/>
            <p:nvPr/>
          </p:nvSpPr>
          <p:spPr>
            <a:xfrm>
              <a:off x="0" y="-28575"/>
              <a:ext cx="812800" cy="841375"/>
            </a:xfrm>
            <a:prstGeom prst="rect">
              <a:avLst/>
            </a:prstGeom>
          </p:spPr>
          <p:txBody>
            <a:bodyPr lIns="33867" tIns="33867" rIns="33867" bIns="33867" rtlCol="0" anchor="ctr"/>
            <a:lstStyle/>
            <a:p>
              <a:pPr marL="0" marR="0" lvl="0" indent="0" algn="ctr" defTabSz="609630" rtl="0" eaLnBrk="1" fontAlgn="auto" latinLnBrk="0" hangingPunct="1">
                <a:lnSpc>
                  <a:spcPts val="149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47687" y="5135625"/>
            <a:ext cx="12305899" cy="1392528"/>
            <a:chOff x="0" y="0"/>
            <a:chExt cx="24611798" cy="2785057"/>
          </a:xfrm>
        </p:grpSpPr>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0" y="0"/>
              <a:ext cx="12453505" cy="2785057"/>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2158293" y="0"/>
              <a:ext cx="12453505" cy="2785057"/>
            </a:xfrm>
            <a:prstGeom prst="rect">
              <a:avLst/>
            </a:prstGeom>
          </p:spPr>
        </p:pic>
      </p:grpSp>
      <p:grpSp>
        <p:nvGrpSpPr>
          <p:cNvPr id="18" name="Group 18"/>
          <p:cNvGrpSpPr/>
          <p:nvPr/>
        </p:nvGrpSpPr>
        <p:grpSpPr>
          <a:xfrm>
            <a:off x="-183339" y="4956006"/>
            <a:ext cx="12469555" cy="217719"/>
            <a:chOff x="0" y="0"/>
            <a:chExt cx="24939110" cy="435437"/>
          </a:xfrm>
        </p:grpSpPr>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0" y="0"/>
              <a:ext cx="6842584" cy="435437"/>
            </a:xfrm>
            <a:prstGeom prst="rect">
              <a:avLst/>
            </a:prstGeom>
          </p:spPr>
        </p:pic>
        <p:pic>
          <p:nvPicPr>
            <p:cNvPr id="20" name="Picture 2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6113616" y="0"/>
              <a:ext cx="6842584" cy="435437"/>
            </a:xfrm>
            <a:prstGeom prst="rect">
              <a:avLst/>
            </a:prstGeom>
          </p:spPr>
        </p:pic>
        <p:pic>
          <p:nvPicPr>
            <p:cNvPr id="21" name="Picture 2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1982911" y="0"/>
              <a:ext cx="6842584" cy="435437"/>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8096527" y="0"/>
              <a:ext cx="6842584" cy="435437"/>
            </a:xfrm>
            <a:prstGeom prst="rect">
              <a:avLst/>
            </a:prstGeom>
          </p:spPr>
        </p:pic>
      </p:grpSp>
      <p:pic>
        <p:nvPicPr>
          <p:cNvPr id="23" name="Picture 2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5973224" y="4105965"/>
            <a:ext cx="2271679" cy="2752035"/>
          </a:xfrm>
          <a:prstGeom prst="rect">
            <a:avLst/>
          </a:prstGeom>
        </p:spPr>
      </p:pic>
      <p:pic>
        <p:nvPicPr>
          <p:cNvPr id="25" name="Picture 2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892929" y="-871660"/>
            <a:ext cx="2581515" cy="1557460"/>
          </a:xfrm>
          <a:prstGeom prst="rect">
            <a:avLst/>
          </a:prstGeom>
        </p:spPr>
      </p:pic>
      <p:pic>
        <p:nvPicPr>
          <p:cNvPr id="26" name="Picture 26"/>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47012" y="-101735"/>
            <a:ext cx="1127336" cy="680136"/>
          </a:xfrm>
          <a:prstGeom prst="rect">
            <a:avLst/>
          </a:prstGeom>
        </p:spPr>
      </p:pic>
      <p:pic>
        <p:nvPicPr>
          <p:cNvPr id="27" name="Picture 2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2063589" y="3373346"/>
            <a:ext cx="3829340" cy="2743200"/>
          </a:xfrm>
          <a:prstGeom prst="rect">
            <a:avLst/>
          </a:prstGeom>
        </p:spPr>
      </p:pic>
      <p:pic>
        <p:nvPicPr>
          <p:cNvPr id="29" name="Picture 29"/>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2919714" y="5787692"/>
            <a:ext cx="4337269" cy="1309067"/>
          </a:xfrm>
          <a:prstGeom prst="rect">
            <a:avLst/>
          </a:prstGeom>
        </p:spPr>
      </p:pic>
      <p:pic>
        <p:nvPicPr>
          <p:cNvPr id="30" name="Picture 30"/>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3216869" y="5173725"/>
            <a:ext cx="6067060" cy="1831149"/>
          </a:xfrm>
          <a:prstGeom prst="rect">
            <a:avLst/>
          </a:prstGeom>
        </p:spPr>
      </p:pic>
      <p:pic>
        <p:nvPicPr>
          <p:cNvPr id="31" name="Picture 31"/>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8662091" y="5217062"/>
            <a:ext cx="6548361" cy="1976414"/>
          </a:xfrm>
          <a:prstGeom prst="rect">
            <a:avLst/>
          </a:prstGeom>
        </p:spPr>
      </p:pic>
      <p:pic>
        <p:nvPicPr>
          <p:cNvPr id="34" name="Picture 10">
            <a:extLst>
              <a:ext uri="{FF2B5EF4-FFF2-40B4-BE49-F238E27FC236}">
                <a16:creationId xmlns="" xmlns:a16="http://schemas.microsoft.com/office/drawing/2014/main" id="{F25B05C6-8ACE-FC6D-F277-DB2B211CC11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rot="20657356">
            <a:off x="113039" y="573517"/>
            <a:ext cx="3748989" cy="1653268"/>
          </a:xfrm>
          <a:prstGeom prst="rect">
            <a:avLst/>
          </a:prstGeom>
        </p:spPr>
      </p:pic>
      <p:pic>
        <p:nvPicPr>
          <p:cNvPr id="33" name="Picture 32">
            <a:extLst>
              <a:ext uri="{FF2B5EF4-FFF2-40B4-BE49-F238E27FC236}">
                <a16:creationId xmlns="" xmlns:a16="http://schemas.microsoft.com/office/drawing/2014/main" id="{654F9BEC-AD17-8144-00AF-669C3A435710}"/>
              </a:ext>
            </a:extLst>
          </p:cNvPr>
          <p:cNvPicPr>
            <a:picLocks noChangeAspect="1"/>
          </p:cNvPicPr>
          <p:nvPr/>
        </p:nvPicPr>
        <p:blipFill>
          <a:blip r:embed="rId28"/>
          <a:stretch>
            <a:fillRect/>
          </a:stretch>
        </p:blipFill>
        <p:spPr>
          <a:xfrm rot="20599183">
            <a:off x="-76441" y="871904"/>
            <a:ext cx="4121501" cy="1379606"/>
          </a:xfrm>
          <a:prstGeom prst="rect">
            <a:avLst/>
          </a:prstGeom>
        </p:spPr>
      </p:pic>
      <p:pic>
        <p:nvPicPr>
          <p:cNvPr id="10" name="Picture 9">
            <a:extLst>
              <a:ext uri="{FF2B5EF4-FFF2-40B4-BE49-F238E27FC236}">
                <a16:creationId xmlns="" xmlns:a16="http://schemas.microsoft.com/office/drawing/2014/main" id="{D23938CD-6B40-28C3-DD36-91372E35D26B}"/>
              </a:ext>
            </a:extLst>
          </p:cNvPr>
          <p:cNvPicPr>
            <a:picLocks noChangeAspect="1"/>
          </p:cNvPicPr>
          <p:nvPr/>
        </p:nvPicPr>
        <p:blipFill>
          <a:blip r:embed="rId29"/>
          <a:stretch>
            <a:fillRect/>
          </a:stretch>
        </p:blipFill>
        <p:spPr>
          <a:xfrm>
            <a:off x="1773561" y="1718924"/>
            <a:ext cx="8644877" cy="3420152"/>
          </a:xfrm>
          <a:prstGeom prst="rect">
            <a:avLst/>
          </a:prstGeom>
        </p:spPr>
      </p:pic>
    </p:spTree>
    <p:extLst>
      <p:ext uri="{BB962C8B-B14F-4D97-AF65-F5344CB8AC3E}">
        <p14:creationId xmlns:p14="http://schemas.microsoft.com/office/powerpoint/2010/main" val="1928935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11350580" cy="6674908"/>
          </a:xfrm>
        </p:spPr>
        <p:txBody>
          <a:bodyPr>
            <a:normAutofit/>
          </a:bodyPr>
          <a:lstStyle/>
          <a:p>
            <a:pPr algn="l"/>
            <a:r>
              <a:rPr lang="vi-VN" sz="3200" b="1" i="1" dirty="0">
                <a:solidFill>
                  <a:srgbClr val="FF0000"/>
                </a:solidFill>
              </a:rPr>
              <a:t>* </a:t>
            </a:r>
            <a:r>
              <a:rPr lang="it-IT" sz="3200" b="1" i="1" dirty="0">
                <a:solidFill>
                  <a:srgbClr val="FF0000"/>
                </a:solidFill>
                <a:latin typeface="Times New Roman" panose="02020603050405020304" pitchFamily="18" charset="0"/>
                <a:cs typeface="Times New Roman" panose="02020603050405020304" pitchFamily="18" charset="0"/>
              </a:rPr>
              <a:t>Dạng </a:t>
            </a:r>
            <a:r>
              <a:rPr lang="vi-VN" sz="3200" b="1" i="1" dirty="0">
                <a:solidFill>
                  <a:srgbClr val="FF0000"/>
                </a:solidFill>
                <a:latin typeface="Times New Roman" panose="02020603050405020304" pitchFamily="18" charset="0"/>
                <a:cs typeface="Times New Roman" panose="02020603050405020304" pitchFamily="18" charset="0"/>
              </a:rPr>
              <a:t>2</a:t>
            </a:r>
            <a:r>
              <a:rPr lang="it-IT" sz="3200" b="1" i="1" dirty="0">
                <a:solidFill>
                  <a:srgbClr val="FF0000"/>
                </a:solidFill>
                <a:latin typeface="Times New Roman" panose="02020603050405020304" pitchFamily="18" charset="0"/>
                <a:cs typeface="Times New Roman" panose="02020603050405020304" pitchFamily="18" charset="0"/>
              </a:rPr>
              <a:t>.</a:t>
            </a:r>
            <a:r>
              <a:rPr lang="it-IT" sz="3200" i="1" dirty="0">
                <a:solidFill>
                  <a:srgbClr val="FF0000"/>
                </a:solidFill>
                <a:latin typeface="Times New Roman" panose="02020603050405020304" pitchFamily="18" charset="0"/>
                <a:cs typeface="Times New Roman" panose="02020603050405020304" pitchFamily="18" charset="0"/>
              </a:rPr>
              <a:t> </a:t>
            </a:r>
            <a:r>
              <a:rPr lang="it-IT" sz="3200" b="1" i="1" dirty="0">
                <a:solidFill>
                  <a:srgbClr val="FF0000"/>
                </a:solidFill>
                <a:latin typeface="Times New Roman" panose="02020603050405020304" pitchFamily="18" charset="0"/>
                <a:cs typeface="Times New Roman" panose="02020603050405020304" pitchFamily="18" charset="0"/>
              </a:rPr>
              <a:t>Nghe và kể lại </a:t>
            </a:r>
            <a:r>
              <a:rPr lang="vi-VN" sz="3200" b="1" i="1" dirty="0">
                <a:solidFill>
                  <a:srgbClr val="FF0000"/>
                </a:solidFill>
                <a:latin typeface="Times New Roman" panose="02020603050405020304" pitchFamily="18" charset="0"/>
                <a:cs typeface="Times New Roman" panose="02020603050405020304" pitchFamily="18" charset="0"/>
              </a:rPr>
              <a:t>câu</a:t>
            </a:r>
            <a:r>
              <a:rPr lang="it-IT" sz="3200" b="1" i="1" dirty="0">
                <a:solidFill>
                  <a:srgbClr val="FF0000"/>
                </a:solidFill>
                <a:latin typeface="Times New Roman" panose="02020603050405020304" pitchFamily="18" charset="0"/>
                <a:cs typeface="Times New Roman" panose="02020603050405020304" pitchFamily="18" charset="0"/>
              </a:rPr>
              <a:t> chuyện</a:t>
            </a:r>
            <a:r>
              <a:rPr lang="vi-VN" sz="3200" b="1" i="1" dirty="0">
                <a:solidFill>
                  <a:srgbClr val="FF0000"/>
                </a:solidFill>
                <a:latin typeface="Times New Roman" panose="02020603050405020304" pitchFamily="18" charset="0"/>
                <a:cs typeface="Times New Roman" panose="02020603050405020304" pitchFamily="18" charset="0"/>
              </a:rPr>
              <a:t> đã nghe</a:t>
            </a:r>
            <a:r>
              <a:rPr lang="en-US" sz="3200" dirty="0">
                <a:solidFill>
                  <a:srgbClr val="FF0000"/>
                </a:solidFill>
              </a:rPr>
              <a:t/>
            </a:r>
            <a:br>
              <a:rPr lang="en-US" sz="3200" dirty="0">
                <a:solidFill>
                  <a:srgbClr val="FF0000"/>
                </a:solidFill>
              </a:rPr>
            </a:br>
            <a:r>
              <a:rPr lang="vi-VN" dirty="0"/>
              <a:t> </a:t>
            </a:r>
            <a:r>
              <a:rPr lang="it-IT" sz="3200" b="1" dirty="0">
                <a:latin typeface="Times New Roman" panose="02020603050405020304" pitchFamily="18" charset="0"/>
                <a:cs typeface="Times New Roman" panose="02020603050405020304" pitchFamily="18" charset="0"/>
              </a:rPr>
              <a:t>1. Khởi động (</a:t>
            </a:r>
            <a:r>
              <a:rPr lang="vi-VN" sz="3200" b="1" dirty="0">
                <a:latin typeface="Times New Roman" panose="02020603050405020304" pitchFamily="18" charset="0"/>
                <a:cs typeface="Times New Roman" panose="02020603050405020304" pitchFamily="18" charset="0"/>
              </a:rPr>
              <a:t>4</a:t>
            </a:r>
            <a:r>
              <a:rPr lang="it-IT"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it-IT" sz="3200" b="1" dirty="0"/>
              <a:t> </a:t>
            </a:r>
            <a:r>
              <a:rPr lang="it-IT" sz="3200" b="1" dirty="0">
                <a:latin typeface="Times New Roman" panose="02020603050405020304" pitchFamily="18" charset="0"/>
                <a:cs typeface="Times New Roman" panose="02020603050405020304" pitchFamily="18" charset="0"/>
              </a:rPr>
              <a:t>2.Thực hành kể chuyện (32’)</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it-IT" sz="3200" b="1" i="1" dirty="0">
                <a:latin typeface="Times New Roman" panose="02020603050405020304" pitchFamily="18" charset="0"/>
                <a:cs typeface="Times New Roman" panose="02020603050405020304" pitchFamily="18" charset="0"/>
              </a:rPr>
              <a:t>2.1. </a:t>
            </a:r>
            <a:r>
              <a:rPr lang="pt-BR" sz="3200" b="1" i="1" dirty="0">
                <a:latin typeface="Times New Roman" panose="02020603050405020304" pitchFamily="18" charset="0"/>
                <a:cs typeface="Times New Roman" panose="02020603050405020304" pitchFamily="18" charset="0"/>
              </a:rPr>
              <a:t>Nghe kể câu chuyện( GV kể hoặc xem video (</a:t>
            </a:r>
            <a:r>
              <a:rPr lang="it-IT" sz="3200" b="1" i="1" dirty="0">
                <a:latin typeface="Times New Roman" panose="02020603050405020304" pitchFamily="18" charset="0"/>
                <a:cs typeface="Times New Roman" panose="02020603050405020304" pitchFamily="18" charset="0"/>
              </a:rPr>
              <a:t>2 lần</a:t>
            </a:r>
            <a:r>
              <a:rPr lang="it-IT" sz="3200" b="1" i="1" dirty="0" smtClean="0">
                <a:latin typeface="Times New Roman" panose="02020603050405020304" pitchFamily="18" charset="0"/>
                <a:cs typeface="Times New Roman" panose="02020603050405020304" pitchFamily="18" charset="0"/>
              </a:rPr>
              <a:t>)</a:t>
            </a:r>
            <a:r>
              <a:rPr lang="vi-VN" sz="3200" b="1" i="1" dirty="0" smtClean="0">
                <a:latin typeface="Times New Roman" panose="02020603050405020304" pitchFamily="18" charset="0"/>
                <a:cs typeface="Times New Roman" panose="02020603050405020304" pitchFamily="18" charset="0"/>
              </a:rPr>
              <a:t> </a:t>
            </a:r>
            <a:r>
              <a:rPr lang="vi-VN" sz="3200" b="1" i="1" dirty="0"/>
              <a:t>và ghi lại chi tiết quan trọng</a:t>
            </a:r>
            <a:r>
              <a:rPr lang="en-US" sz="3200" dirty="0"/>
              <a:t/>
            </a:r>
            <a:br>
              <a:rPr lang="en-US" sz="3200" dirty="0"/>
            </a:br>
            <a:r>
              <a:rPr lang="pt-BR" sz="3200" dirty="0">
                <a:latin typeface="Times New Roman" panose="02020603050405020304" pitchFamily="18" charset="0"/>
                <a:cs typeface="Times New Roman" panose="02020603050405020304" pitchFamily="18" charset="0"/>
              </a:rPr>
              <a:t>- Lần 1: GV kể kết hợp chỉ tranh, HS nghe toàn bộ câu chuyện.</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pt-BR" sz="3200" dirty="0">
                <a:latin typeface="Times New Roman" panose="02020603050405020304" pitchFamily="18" charset="0"/>
                <a:cs typeface="Times New Roman" panose="02020603050405020304" pitchFamily="18" charset="0"/>
              </a:rPr>
              <a:t>- Lần 2: GV kể kết hợp hỏi</a:t>
            </a:r>
            <a:r>
              <a:rPr lang="pt-BR" sz="3200" dirty="0"/>
              <a:t> </a:t>
            </a:r>
            <a:r>
              <a:rPr lang="vi-VN" sz="3200" dirty="0"/>
              <a:t>để khích lệ hs nhớ chi tiết, tập kể theo </a:t>
            </a:r>
            <a:r>
              <a:rPr lang="en-US" sz="3200" dirty="0"/>
              <a:t/>
            </a:r>
            <a:br>
              <a:rPr lang="en-US" sz="3200" dirty="0"/>
            </a:br>
            <a:r>
              <a:rPr lang="vi-VN" sz="3200" dirty="0"/>
              <a:t>- Yêu cầu hs hoạt động nhóm để ghi lại những chi tiết quan trọng</a:t>
            </a:r>
            <a:r>
              <a:rPr lang="en-US" sz="3200" dirty="0"/>
              <a:t/>
            </a:r>
            <a:br>
              <a:rPr lang="en-US" sz="3200" dirty="0"/>
            </a:br>
            <a:r>
              <a:rPr lang="vi-VN" sz="3200" dirty="0"/>
              <a:t>- 1-2 nhóm báo cáo; HS khác nhận xét, GV  nhận xét</a:t>
            </a:r>
            <a:r>
              <a:rPr lang="en-US" sz="3200" dirty="0"/>
              <a:t/>
            </a:r>
            <a:br>
              <a:rPr lang="en-US" sz="3200" dirty="0"/>
            </a:br>
            <a:endParaRPr lang="en-US" sz="3200" dirty="0"/>
          </a:p>
        </p:txBody>
      </p:sp>
    </p:spTree>
    <p:extLst>
      <p:ext uri="{BB962C8B-B14F-4D97-AF65-F5344CB8AC3E}">
        <p14:creationId xmlns:p14="http://schemas.microsoft.com/office/powerpoint/2010/main" val="1199112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14912"/>
            <a:ext cx="11054366" cy="5985888"/>
          </a:xfrm>
        </p:spPr>
        <p:txBody>
          <a:bodyPr>
            <a:noAutofit/>
          </a:bodyPr>
          <a:lstStyle/>
          <a:p>
            <a:pPr algn="l"/>
            <a:r>
              <a:rPr lang="en-US" sz="3200" b="1" i="1" dirty="0">
                <a:latin typeface="Times New Roman" panose="02020603050405020304" pitchFamily="18" charset="0"/>
                <a:cs typeface="Times New Roman" panose="02020603050405020304" pitchFamily="18" charset="0"/>
              </a:rPr>
              <a:t>2.2. </a:t>
            </a:r>
            <a:r>
              <a:rPr lang="en-US" sz="3200" b="1" i="1" dirty="0" err="1">
                <a:latin typeface="Times New Roman" panose="02020603050405020304" pitchFamily="18" charset="0"/>
                <a:cs typeface="Times New Roman" panose="02020603050405020304" pitchFamily="18" charset="0"/>
              </a:rPr>
              <a:t>Trả</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lời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câu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hỏi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theo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tranh</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HS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vi-VN" sz="3200" dirty="0">
                <a:latin typeface="Times New Roman" panose="02020603050405020304" pitchFamily="18" charset="0"/>
                <a:cs typeface="Times New Roman" panose="02020603050405020304" pitchFamily="18" charset="0"/>
              </a:rPr>
              <a:t>, cả lớp</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GV </a:t>
            </a:r>
            <a:r>
              <a:rPr lang="en-US" sz="3200" dirty="0" err="1">
                <a:latin typeface="Times New Roman" panose="02020603050405020304" pitchFamily="18" charset="0"/>
                <a:cs typeface="Times New Roman" panose="02020603050405020304" pitchFamily="18" charset="0"/>
              </a:rPr>
              <a:t>mời</a:t>
            </a:r>
            <a:r>
              <a:rPr lang="en-US" sz="3200" dirty="0">
                <a:latin typeface="Times New Roman" panose="02020603050405020304" pitchFamily="18" charset="0"/>
                <a:cs typeface="Times New Roman" panose="02020603050405020304" pitchFamily="18" charset="0"/>
              </a:rPr>
              <a:t> 2 – 3 HS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GV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xét</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it-IT" sz="3200" dirty="0">
                <a:latin typeface="Times New Roman" panose="02020603050405020304" pitchFamily="18" charset="0"/>
                <a:cs typeface="Times New Roman" panose="02020603050405020304" pitchFamily="18" charset="0"/>
              </a:rPr>
              <a:t>+ 1 - 2 HS trả lời các câu hỏi dưới tất cả các tranh.</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it-IT" sz="3200" b="1" i="1" dirty="0">
                <a:latin typeface="Times New Roman" panose="02020603050405020304" pitchFamily="18" charset="0"/>
                <a:cs typeface="Times New Roman" panose="02020603050405020304" pitchFamily="18" charset="0"/>
              </a:rPr>
              <a:t>2.3 HS kể chuyện</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vi-VN" sz="3200" dirty="0">
                <a:latin typeface="Times New Roman" panose="02020603050405020304" pitchFamily="18" charset="0"/>
                <a:cs typeface="Times New Roman" panose="02020603050405020304" pitchFamily="18" charset="0"/>
              </a:rPr>
              <a:t>- Làm việc cá nhân: </a:t>
            </a:r>
            <a:r>
              <a:rPr lang="it-IT" sz="3200" dirty="0">
                <a:latin typeface="Times New Roman" panose="02020603050405020304" pitchFamily="18" charset="0"/>
                <a:cs typeface="Times New Roman" panose="02020603050405020304" pitchFamily="18" charset="0"/>
              </a:rPr>
              <a:t>Mỗi HS nhìn tranh, tập kể </a:t>
            </a:r>
            <a:r>
              <a:rPr lang="vi-VN" sz="3200" dirty="0">
                <a:latin typeface="Times New Roman" panose="02020603050405020304" pitchFamily="18" charset="0"/>
                <a:cs typeface="Times New Roman" panose="02020603050405020304" pitchFamily="18" charset="0"/>
              </a:rPr>
              <a:t>lại câu </a:t>
            </a:r>
            <a:r>
              <a:rPr lang="it-IT" sz="3200" dirty="0">
                <a:latin typeface="Times New Roman" panose="02020603050405020304" pitchFamily="18" charset="0"/>
                <a:cs typeface="Times New Roman" panose="02020603050405020304" pitchFamily="18" charset="0"/>
              </a:rPr>
              <a:t>chuyện. </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it-IT" sz="3200" dirty="0">
                <a:latin typeface="Times New Roman" panose="02020603050405020304" pitchFamily="18" charset="0"/>
                <a:cs typeface="Times New Roman" panose="02020603050405020304" pitchFamily="18" charset="0"/>
              </a:rPr>
              <a:t>- Kể chuyện trong nhóm:  HS kể chuyện </a:t>
            </a:r>
            <a:r>
              <a:rPr lang="vi-VN" sz="3200" dirty="0">
                <a:latin typeface="Times New Roman" panose="02020603050405020304" pitchFamily="18" charset="0"/>
                <a:cs typeface="Times New Roman" panose="02020603050405020304" pitchFamily="18" charset="0"/>
              </a:rPr>
              <a:t>trong nhóm: kể từng đoạn, kể cả câu chuyện, hs khác góp ý</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it-IT" sz="3200" dirty="0">
                <a:latin typeface="Times New Roman" panose="02020603050405020304" pitchFamily="18" charset="0"/>
                <a:cs typeface="Times New Roman" panose="02020603050405020304" pitchFamily="18" charset="0"/>
              </a:rPr>
              <a:t>- Cả lớp: 1-2 HS tự kể toàn bộ câu chuyện theo tranh, lớp nhận xét</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it-IT" sz="3200" dirty="0">
                <a:latin typeface="Times New Roman" panose="02020603050405020304" pitchFamily="18" charset="0"/>
                <a:cs typeface="Times New Roman" panose="02020603050405020304" pitchFamily="18" charset="0"/>
              </a:rPr>
              <a:t>-</a:t>
            </a:r>
            <a:r>
              <a:rPr lang="it-IT" sz="3200" b="1" i="1" dirty="0">
                <a:latin typeface="Times New Roman" panose="02020603050405020304" pitchFamily="18" charset="0"/>
                <a:cs typeface="Times New Roman" panose="02020603050405020304" pitchFamily="18" charset="0"/>
              </a:rPr>
              <a:t> </a:t>
            </a:r>
            <a:r>
              <a:rPr lang="it-IT" sz="3200" dirty="0">
                <a:latin typeface="Times New Roman" panose="02020603050405020304" pitchFamily="18" charset="0"/>
                <a:cs typeface="Times New Roman" panose="02020603050405020304" pitchFamily="18" charset="0"/>
              </a:rPr>
              <a:t>HS tìm hiểu ý nghĩa, lời khuyên bổ ích của câu chuyện,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2856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10397544" cy="3358598"/>
          </a:xfrm>
        </p:spPr>
        <p:txBody>
          <a:bodyPr>
            <a:normAutofit/>
          </a:bodyPr>
          <a:lstStyle/>
          <a:p>
            <a:pPr algn="l"/>
            <a:r>
              <a:rPr lang="vi-VN" b="1" dirty="0"/>
              <a:t>3. </a:t>
            </a:r>
            <a:r>
              <a:rPr lang="pt-BR" b="1" dirty="0">
                <a:latin typeface="Times New Roman" panose="02020603050405020304" pitchFamily="18" charset="0"/>
                <a:cs typeface="Times New Roman" panose="02020603050405020304" pitchFamily="18" charset="0"/>
              </a:rPr>
              <a:t>Vận dụng</a:t>
            </a:r>
            <a:r>
              <a:rPr lang="pt-BR" b="1" i="1" dirty="0">
                <a:latin typeface="Times New Roman" panose="02020603050405020304" pitchFamily="18" charset="0"/>
                <a:cs typeface="Times New Roman" panose="02020603050405020304" pitchFamily="18" charset="0"/>
              </a:rPr>
              <a:t> </a:t>
            </a:r>
            <a:r>
              <a:rPr lang="it-IT" b="1" dirty="0">
                <a:latin typeface="Times New Roman" panose="02020603050405020304" pitchFamily="18" charset="0"/>
                <a:cs typeface="Times New Roman" panose="02020603050405020304" pitchFamily="18" charset="0"/>
              </a:rPr>
              <a:t>(4’)</a:t>
            </a:r>
            <a:r>
              <a:rPr lang="en-US" dirty="0"/>
              <a:t/>
            </a:r>
            <a:br>
              <a:rPr lang="en-US" dirty="0"/>
            </a:br>
            <a:r>
              <a:rPr lang="vi-VN" sz="3200" b="1" dirty="0"/>
              <a:t>- </a:t>
            </a:r>
            <a:r>
              <a:rPr lang="vi-VN" sz="3200" dirty="0"/>
              <a:t>Yêu cầu  hs về kể cho người thân nghe</a:t>
            </a:r>
            <a:r>
              <a:rPr lang="en-US" sz="3200" dirty="0"/>
              <a:t/>
            </a:r>
            <a:br>
              <a:rPr lang="en-US" sz="3200" dirty="0"/>
            </a:br>
            <a:r>
              <a:rPr lang="it-IT" sz="3200" dirty="0">
                <a:latin typeface="Times New Roman" panose="02020603050405020304" pitchFamily="18" charset="0"/>
                <a:cs typeface="Times New Roman" panose="02020603050405020304" pitchFamily="18" charset="0"/>
              </a:rPr>
              <a:t>- GV đánh giá động viên kết quả tốt hoặc sự tiến bộ của HS.</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it-IT" sz="3200" dirty="0">
                <a:latin typeface="Times New Roman" panose="02020603050405020304" pitchFamily="18" charset="0"/>
                <a:cs typeface="Times New Roman" panose="02020603050405020304" pitchFamily="18" charset="0"/>
              </a:rPr>
              <a:t>- G</a:t>
            </a:r>
            <a:r>
              <a:rPr lang="vi-VN" sz="3200" dirty="0">
                <a:latin typeface="Times New Roman" panose="02020603050405020304" pitchFamily="18" charset="0"/>
                <a:cs typeface="Times New Roman" panose="02020603050405020304" pitchFamily="18" charset="0"/>
              </a:rPr>
              <a:t>V</a:t>
            </a:r>
            <a:r>
              <a:rPr lang="it-IT" sz="3200" dirty="0">
                <a:latin typeface="Times New Roman" panose="02020603050405020304" pitchFamily="18" charset="0"/>
                <a:cs typeface="Times New Roman" panose="02020603050405020304" pitchFamily="18" charset="0"/>
              </a:rPr>
              <a:t> nhận xét tiết học</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1156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558" y="1973256"/>
            <a:ext cx="11582400" cy="762000"/>
          </a:xfrm>
        </p:spPr>
        <p:txBody>
          <a:bodyPr>
            <a:noAutofit/>
          </a:bodyPr>
          <a:lstStyle/>
          <a:p>
            <a:r>
              <a:rPr lang="vi-VN" sz="4000" i="1" dirty="0">
                <a:solidFill>
                  <a:srgbClr val="FF0000"/>
                </a:solidFill>
                <a:latin typeface="Times New Roman" panose="02020603050405020304" pitchFamily="18" charset="0"/>
                <a:cs typeface="Times New Roman" panose="02020603050405020304" pitchFamily="18" charset="0"/>
              </a:rPr>
              <a:t>* </a:t>
            </a:r>
            <a:r>
              <a:rPr lang="it-IT" sz="4000" b="1" i="1" dirty="0">
                <a:solidFill>
                  <a:srgbClr val="FF0000"/>
                </a:solidFill>
                <a:latin typeface="Times New Roman" panose="02020603050405020304" pitchFamily="18" charset="0"/>
                <a:cs typeface="Times New Roman" panose="02020603050405020304" pitchFamily="18" charset="0"/>
              </a:rPr>
              <a:t>Dạng </a:t>
            </a:r>
            <a:r>
              <a:rPr lang="vi-VN" sz="4000" b="1" i="1" dirty="0">
                <a:solidFill>
                  <a:srgbClr val="FF0000"/>
                </a:solidFill>
              </a:rPr>
              <a:t>3</a:t>
            </a:r>
            <a:r>
              <a:rPr lang="it-IT" sz="4000" b="1" i="1" dirty="0">
                <a:solidFill>
                  <a:srgbClr val="FF0000"/>
                </a:solidFill>
              </a:rPr>
              <a:t>: </a:t>
            </a:r>
            <a:r>
              <a:rPr lang="vi-VN" sz="4000" b="1" i="1" dirty="0">
                <a:solidFill>
                  <a:srgbClr val="FF0000"/>
                </a:solidFill>
              </a:rPr>
              <a:t>Thuật lại sự việc đã tham gia </a:t>
            </a:r>
            <a:r>
              <a:rPr lang="vi-VN" sz="4000" b="1" i="1" dirty="0" smtClean="0">
                <a:solidFill>
                  <a:srgbClr val="FF0000"/>
                </a:solidFill>
              </a:rPr>
              <a:t/>
            </a:r>
            <a:br>
              <a:rPr lang="vi-VN" sz="4000" b="1" i="1" dirty="0" smtClean="0">
                <a:solidFill>
                  <a:srgbClr val="FF0000"/>
                </a:solidFill>
              </a:rPr>
            </a:br>
            <a:r>
              <a:rPr lang="vi-VN" sz="4000" b="1" i="1" dirty="0" smtClean="0">
                <a:solidFill>
                  <a:srgbClr val="FF0000"/>
                </a:solidFill>
              </a:rPr>
              <a:t>( </a:t>
            </a:r>
            <a:r>
              <a:rPr lang="vi-VN" sz="4000" b="1" i="1" dirty="0">
                <a:solidFill>
                  <a:srgbClr val="FF0000"/>
                </a:solidFill>
              </a:rPr>
              <a:t>tương tự dạng 1)</a:t>
            </a:r>
            <a:r>
              <a:rPr lang="en-US" sz="4000" dirty="0">
                <a:solidFill>
                  <a:srgbClr val="FF0000"/>
                </a:solidFill>
              </a:rPr>
              <a:t/>
            </a:r>
            <a:br>
              <a:rPr lang="en-US" sz="4000" dirty="0">
                <a:solidFill>
                  <a:srgbClr val="FF0000"/>
                </a:solidFill>
              </a:rPr>
            </a:br>
            <a:endParaRPr lang="en-US" sz="4000" dirty="0">
              <a:solidFill>
                <a:srgbClr val="FF0000"/>
              </a:solidFill>
            </a:endParaRPr>
          </a:p>
        </p:txBody>
      </p:sp>
    </p:spTree>
    <p:extLst>
      <p:ext uri="{BB962C8B-B14F-4D97-AF65-F5344CB8AC3E}">
        <p14:creationId xmlns:p14="http://schemas.microsoft.com/office/powerpoint/2010/main" val="2773469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2540" y="2243712"/>
            <a:ext cx="8221015" cy="762000"/>
          </a:xfrm>
        </p:spPr>
        <p:txBody>
          <a:bodyPr>
            <a:noAutofit/>
          </a:bodyPr>
          <a:lstStyle/>
          <a:p>
            <a:r>
              <a:rPr lang="vi-VN" sz="4400" b="1" dirty="0" smtClean="0">
                <a:solidFill>
                  <a:srgbClr val="0070C0"/>
                </a:solidFill>
              </a:rPr>
              <a:t>BÀI DẠY MINH HỌA</a:t>
            </a:r>
            <a:br>
              <a:rPr lang="vi-VN" sz="4400" b="1" dirty="0" smtClean="0">
                <a:solidFill>
                  <a:srgbClr val="0070C0"/>
                </a:solidFill>
              </a:rPr>
            </a:br>
            <a:r>
              <a:rPr lang="vi-VN" sz="4400" b="1" dirty="0" smtClean="0">
                <a:solidFill>
                  <a:srgbClr val="0070C0"/>
                </a:solidFill>
              </a:rPr>
              <a:t/>
            </a:r>
            <a:br>
              <a:rPr lang="vi-VN" sz="4400" b="1" dirty="0" smtClean="0">
                <a:solidFill>
                  <a:srgbClr val="0070C0"/>
                </a:solidFill>
              </a:rPr>
            </a:br>
            <a:r>
              <a:rPr lang="vi-VN" sz="4400" b="1" dirty="0" smtClean="0">
                <a:solidFill>
                  <a:srgbClr val="0070C0"/>
                </a:solidFill>
              </a:rPr>
              <a:t>Bài 1. Nói và nghe: TÔI VÀ BẠN</a:t>
            </a:r>
            <a:endParaRPr lang="en-US" sz="4400" b="1" dirty="0">
              <a:solidFill>
                <a:srgbClr val="0070C0"/>
              </a:solidFill>
            </a:endParaRPr>
          </a:p>
        </p:txBody>
      </p:sp>
    </p:spTree>
    <p:extLst>
      <p:ext uri="{BB962C8B-B14F-4D97-AF65-F5344CB8AC3E}">
        <p14:creationId xmlns:p14="http://schemas.microsoft.com/office/powerpoint/2010/main" val="2730619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D6FBEC4-DBAB-7B26-E9A3-7379A8FFF1CE}"/>
              </a:ext>
            </a:extLst>
          </p:cNvPr>
          <p:cNvPicPr>
            <a:picLocks noChangeAspect="1"/>
          </p:cNvPicPr>
          <p:nvPr/>
        </p:nvPicPr>
        <p:blipFill>
          <a:blip r:embed="rId2"/>
          <a:stretch>
            <a:fillRect/>
          </a:stretch>
        </p:blipFill>
        <p:spPr>
          <a:xfrm>
            <a:off x="502599" y="3370786"/>
            <a:ext cx="7401185" cy="3487214"/>
          </a:xfrm>
          <a:prstGeom prst="rect">
            <a:avLst/>
          </a:prstGeom>
        </p:spPr>
      </p:pic>
      <p:pic>
        <p:nvPicPr>
          <p:cNvPr id="3" name="Picture 20">
            <a:extLst>
              <a:ext uri="{FF2B5EF4-FFF2-40B4-BE49-F238E27FC236}">
                <a16:creationId xmlns="" xmlns:a16="http://schemas.microsoft.com/office/drawing/2014/main" id="{16EF788C-CC0A-ED86-6A71-24359362F67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613269" y="0"/>
            <a:ext cx="1187268" cy="1216152"/>
          </a:xfrm>
          <a:prstGeom prst="rect">
            <a:avLst/>
          </a:prstGeom>
        </p:spPr>
      </p:pic>
      <p:sp>
        <p:nvSpPr>
          <p:cNvPr id="4" name="Cloud 3">
            <a:extLst>
              <a:ext uri="{FF2B5EF4-FFF2-40B4-BE49-F238E27FC236}">
                <a16:creationId xmlns="" xmlns:a16="http://schemas.microsoft.com/office/drawing/2014/main" id="{12CC79EF-0C17-98E0-A8A6-A5F9108E9B22}"/>
              </a:ext>
            </a:extLst>
          </p:cNvPr>
          <p:cNvSpPr/>
          <p:nvPr/>
        </p:nvSpPr>
        <p:spPr>
          <a:xfrm>
            <a:off x="1722602" y="431264"/>
            <a:ext cx="9590726" cy="5840944"/>
          </a:xfrm>
          <a:prstGeom prst="cloud">
            <a:avLst/>
          </a:prstGeom>
          <a:solidFill>
            <a:sysClr val="window" lastClr="FFFFFF">
              <a:alpha val="79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 xmlns:a16="http://schemas.microsoft.com/office/drawing/2014/main" id="{FD606758-B6B3-2030-485D-CB5CADF53172}"/>
              </a:ext>
            </a:extLst>
          </p:cNvPr>
          <p:cNvSpPr txBox="1"/>
          <p:nvPr/>
        </p:nvSpPr>
        <p:spPr>
          <a:xfrm>
            <a:off x="3713373" y="1056587"/>
            <a:ext cx="547489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mj-lt"/>
                <a:ea typeface="+mn-ea"/>
                <a:cs typeface="+mn-cs"/>
              </a:rPr>
              <a:t>Thứ</a:t>
            </a:r>
            <a:r>
              <a:rPr kumimoji="0" lang="en-US" sz="4000" b="0" i="0" u="none" strike="noStrike" kern="1200" cap="none" spc="0" normalizeH="0" baseline="0" noProof="0" dirty="0">
                <a:ln>
                  <a:noFill/>
                </a:ln>
                <a:solidFill>
                  <a:prstClr val="black"/>
                </a:solidFill>
                <a:effectLst/>
                <a:uLnTx/>
                <a:uFillTx/>
                <a:latin typeface="+mj-lt"/>
                <a:ea typeface="+mn-ea"/>
                <a:cs typeface="+mn-cs"/>
              </a:rPr>
              <a:t> ....</a:t>
            </a:r>
            <a:r>
              <a:rPr kumimoji="0" lang="en-US" sz="4000" b="0" i="0" u="none" strike="noStrike" kern="1200" cap="none" spc="0" normalizeH="0" baseline="0" noProof="0" dirty="0" err="1">
                <a:ln>
                  <a:noFill/>
                </a:ln>
                <a:solidFill>
                  <a:prstClr val="black"/>
                </a:solidFill>
                <a:effectLst/>
                <a:uLnTx/>
                <a:uFillTx/>
                <a:latin typeface="+mj-lt"/>
                <a:ea typeface="+mn-ea"/>
                <a:cs typeface="+mn-cs"/>
              </a:rPr>
              <a:t>ngày</a:t>
            </a:r>
            <a:r>
              <a:rPr kumimoji="0" lang="en-US" sz="4000" b="0" i="0" u="none" strike="noStrike" kern="1200" cap="none" spc="0" normalizeH="0" baseline="0" noProof="0" dirty="0">
                <a:ln>
                  <a:noFill/>
                </a:ln>
                <a:solidFill>
                  <a:prstClr val="black"/>
                </a:solidFill>
                <a:effectLst/>
                <a:uLnTx/>
                <a:uFillTx/>
                <a:latin typeface="+mj-lt"/>
                <a:ea typeface="+mn-ea"/>
                <a:cs typeface="+mn-cs"/>
              </a:rPr>
              <a:t>...</a:t>
            </a:r>
            <a:r>
              <a:rPr kumimoji="0" lang="en-US" sz="4000" b="0" i="0" u="none" strike="noStrike" kern="1200" cap="none" spc="0" normalizeH="0" baseline="0" noProof="0" dirty="0" err="1">
                <a:ln>
                  <a:noFill/>
                </a:ln>
                <a:solidFill>
                  <a:prstClr val="black"/>
                </a:solidFill>
                <a:effectLst/>
                <a:uLnTx/>
                <a:uFillTx/>
                <a:latin typeface="+mj-lt"/>
                <a:ea typeface="+mn-ea"/>
                <a:cs typeface="+mn-cs"/>
              </a:rPr>
              <a:t>tháng</a:t>
            </a:r>
            <a:r>
              <a:rPr kumimoji="0" lang="en-US" sz="4000" b="0" i="0" u="none" strike="noStrike" kern="1200" cap="none" spc="0" normalizeH="0" baseline="0" noProof="0" dirty="0">
                <a:ln>
                  <a:noFill/>
                </a:ln>
                <a:solidFill>
                  <a:prstClr val="black"/>
                </a:solidFill>
                <a:effectLst/>
                <a:uLnTx/>
                <a:uFillTx/>
                <a:latin typeface="+mj-lt"/>
                <a:ea typeface="+mn-ea"/>
                <a:cs typeface="+mn-cs"/>
              </a:rPr>
              <a:t>...</a:t>
            </a:r>
            <a:r>
              <a:rPr kumimoji="0" lang="en-US" sz="4000" b="0" i="0" u="none" strike="noStrike" kern="1200" cap="none" spc="0" normalizeH="0" baseline="0" noProof="0" dirty="0" err="1">
                <a:ln>
                  <a:noFill/>
                </a:ln>
                <a:solidFill>
                  <a:prstClr val="black"/>
                </a:solidFill>
                <a:effectLst/>
                <a:uLnTx/>
                <a:uFillTx/>
                <a:latin typeface="+mj-lt"/>
                <a:ea typeface="+mn-ea"/>
                <a:cs typeface="+mn-cs"/>
              </a:rPr>
              <a:t>năm</a:t>
            </a:r>
            <a:endParaRPr kumimoji="0" lang="en-US" sz="4000" b="0" i="0" u="none" strike="noStrike" kern="1200" cap="none" spc="0" normalizeH="0" baseline="0" noProof="0" dirty="0">
              <a:ln>
                <a:noFill/>
              </a:ln>
              <a:solidFill>
                <a:prstClr val="black"/>
              </a:solidFill>
              <a:effectLst/>
              <a:uLnTx/>
              <a:uFillTx/>
              <a:latin typeface="+mj-lt"/>
              <a:ea typeface="+mn-ea"/>
              <a:cs typeface="+mn-cs"/>
            </a:endParaRPr>
          </a:p>
        </p:txBody>
      </p:sp>
      <p:pic>
        <p:nvPicPr>
          <p:cNvPr id="6" name="Picture 5">
            <a:extLst>
              <a:ext uri="{FF2B5EF4-FFF2-40B4-BE49-F238E27FC236}">
                <a16:creationId xmlns="" xmlns:a16="http://schemas.microsoft.com/office/drawing/2014/main" id="{BAD10232-E489-A1D8-5E96-ADA9232C03DA}"/>
              </a:ext>
            </a:extLst>
          </p:cNvPr>
          <p:cNvPicPr>
            <a:picLocks noChangeAspect="1"/>
          </p:cNvPicPr>
          <p:nvPr/>
        </p:nvPicPr>
        <p:blipFill>
          <a:blip r:embed="rId5"/>
          <a:stretch>
            <a:fillRect/>
          </a:stretch>
        </p:blipFill>
        <p:spPr>
          <a:xfrm>
            <a:off x="4399917" y="1806978"/>
            <a:ext cx="4076572" cy="1364567"/>
          </a:xfrm>
          <a:prstGeom prst="rect">
            <a:avLst/>
          </a:prstGeom>
        </p:spPr>
      </p:pic>
      <p:pic>
        <p:nvPicPr>
          <p:cNvPr id="9" name="Picture 8">
            <a:extLst>
              <a:ext uri="{FF2B5EF4-FFF2-40B4-BE49-F238E27FC236}">
                <a16:creationId xmlns="" xmlns:a16="http://schemas.microsoft.com/office/drawing/2014/main" id="{355AC496-EDA2-AD89-9B3F-76AEC97491A2}"/>
              </a:ext>
            </a:extLst>
          </p:cNvPr>
          <p:cNvPicPr>
            <a:picLocks noChangeAspect="1"/>
          </p:cNvPicPr>
          <p:nvPr/>
        </p:nvPicPr>
        <p:blipFill>
          <a:blip r:embed="rId6"/>
          <a:stretch>
            <a:fillRect/>
          </a:stretch>
        </p:blipFill>
        <p:spPr>
          <a:xfrm>
            <a:off x="5298842" y="2799536"/>
            <a:ext cx="2432515" cy="1182727"/>
          </a:xfrm>
          <a:prstGeom prst="rect">
            <a:avLst/>
          </a:prstGeom>
        </p:spPr>
      </p:pic>
      <p:pic>
        <p:nvPicPr>
          <p:cNvPr id="10" name="Picture 9">
            <a:extLst>
              <a:ext uri="{FF2B5EF4-FFF2-40B4-BE49-F238E27FC236}">
                <a16:creationId xmlns="" xmlns:a16="http://schemas.microsoft.com/office/drawing/2014/main" id="{0645E56F-8E00-656F-F762-C47F6E634AA7}"/>
              </a:ext>
            </a:extLst>
          </p:cNvPr>
          <p:cNvPicPr>
            <a:picLocks noChangeAspect="1"/>
          </p:cNvPicPr>
          <p:nvPr/>
        </p:nvPicPr>
        <p:blipFill>
          <a:blip r:embed="rId7"/>
          <a:stretch>
            <a:fillRect/>
          </a:stretch>
        </p:blipFill>
        <p:spPr>
          <a:xfrm>
            <a:off x="2423949" y="3420936"/>
            <a:ext cx="8163252" cy="1444877"/>
          </a:xfrm>
          <a:prstGeom prst="rect">
            <a:avLst/>
          </a:prstGeom>
        </p:spPr>
      </p:pic>
    </p:spTree>
    <p:extLst>
      <p:ext uri="{BB962C8B-B14F-4D97-AF65-F5344CB8AC3E}">
        <p14:creationId xmlns:p14="http://schemas.microsoft.com/office/powerpoint/2010/main" val="2325842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 xmlns:a16="http://schemas.microsoft.com/office/drawing/2014/main"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4" name="Picture 13" descr="A picture containing text, vector graphics, clipart&#10;&#10;Description automatically generated">
            <a:extLst>
              <a:ext uri="{FF2B5EF4-FFF2-40B4-BE49-F238E27FC236}">
                <a16:creationId xmlns="" xmlns:a16="http://schemas.microsoft.com/office/drawing/2014/main" id="{D6CA7A0B-DE07-A74C-95B9-CE837ED74A5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794248" y="2199901"/>
            <a:ext cx="4957566" cy="4957566"/>
          </a:xfrm>
          <a:prstGeom prst="rect">
            <a:avLst/>
          </a:prstGeom>
        </p:spPr>
      </p:pic>
      <p:sp>
        <p:nvSpPr>
          <p:cNvPr id="2" name="Google Shape;648;p46">
            <a:extLst>
              <a:ext uri="{FF2B5EF4-FFF2-40B4-BE49-F238E27FC236}">
                <a16:creationId xmlns="" xmlns:a16="http://schemas.microsoft.com/office/drawing/2014/main" id="{E7AD03F8-5A40-B460-2D4D-8955D2F468B3}"/>
              </a:ext>
            </a:extLst>
          </p:cNvPr>
          <p:cNvSpPr/>
          <p:nvPr/>
        </p:nvSpPr>
        <p:spPr>
          <a:xfrm>
            <a:off x="984177" y="1863392"/>
            <a:ext cx="939721" cy="856009"/>
          </a:xfrm>
          <a:custGeom>
            <a:avLst/>
            <a:gdLst/>
            <a:ahLst/>
            <a:cxnLst/>
            <a:rect l="l" t="t" r="r" b="b"/>
            <a:pathLst>
              <a:path w="229948" h="209464" extrusionOk="0">
                <a:moveTo>
                  <a:pt x="126164" y="0"/>
                </a:moveTo>
                <a:cubicBezTo>
                  <a:pt x="80135" y="0"/>
                  <a:pt x="30479" y="27760"/>
                  <a:pt x="15225" y="69330"/>
                </a:cubicBezTo>
                <a:cubicBezTo>
                  <a:pt x="1" y="110825"/>
                  <a:pt x="19214" y="173158"/>
                  <a:pt x="58307" y="195327"/>
                </a:cubicBezTo>
                <a:cubicBezTo>
                  <a:pt x="75523" y="205091"/>
                  <a:pt x="95352" y="208747"/>
                  <a:pt x="114871" y="209395"/>
                </a:cubicBezTo>
                <a:cubicBezTo>
                  <a:pt x="116248" y="209440"/>
                  <a:pt x="117622" y="209463"/>
                  <a:pt x="118992" y="209463"/>
                </a:cubicBezTo>
                <a:cubicBezTo>
                  <a:pt x="166231" y="209463"/>
                  <a:pt x="208389" y="182519"/>
                  <a:pt x="220042" y="133115"/>
                </a:cubicBezTo>
                <a:cubicBezTo>
                  <a:pt x="220329" y="131894"/>
                  <a:pt x="220597" y="130672"/>
                  <a:pt x="220846" y="129446"/>
                </a:cubicBezTo>
                <a:cubicBezTo>
                  <a:pt x="229947" y="84357"/>
                  <a:pt x="212896" y="34146"/>
                  <a:pt x="172613" y="11399"/>
                </a:cubicBezTo>
                <a:cubicBezTo>
                  <a:pt x="158775" y="3584"/>
                  <a:pt x="142704" y="0"/>
                  <a:pt x="126164" y="0"/>
                </a:cubicBezTo>
                <a:close/>
              </a:path>
            </a:pathLst>
          </a:custGeom>
          <a:solidFill>
            <a:schemeClr val="accent2"/>
          </a:solidFill>
          <a:ln>
            <a:noFill/>
          </a:ln>
          <a:effectLst>
            <a:outerShdw dist="142875" dir="8460000" algn="bl" rotWithShape="0">
              <a:schemeClr val="accent1">
                <a:alpha val="55000"/>
              </a:schemeClr>
            </a:outerShdw>
          </a:effectLst>
        </p:spPr>
        <p:txBody>
          <a:bodyPr spcFirstLastPara="1" wrap="square" lIns="121900" tIns="121900" rIns="121900" bIns="121900" anchor="ctr" anchorCtr="0">
            <a:noAutofit/>
          </a:bodyPr>
          <a:lstStyle/>
          <a:p>
            <a:pPr algn="ctr" defTabSz="1219170">
              <a:buClr>
                <a:srgbClr val="000000"/>
              </a:buClr>
            </a:pPr>
            <a:r>
              <a:rPr lang="vi-VN" sz="4267" kern="0" dirty="0">
                <a:solidFill>
                  <a:srgbClr val="000000"/>
                </a:solidFill>
                <a:latin typeface="iCiel Crocante" panose="02000000000000000000" pitchFamily="50" charset="0"/>
                <a:cs typeface="Arial"/>
                <a:sym typeface="Arial"/>
              </a:rPr>
              <a:t>01</a:t>
            </a:r>
            <a:endParaRPr sz="4267" kern="0" dirty="0">
              <a:solidFill>
                <a:srgbClr val="000000"/>
              </a:solidFill>
              <a:latin typeface="iCiel Crocante" panose="02000000000000000000" pitchFamily="50" charset="0"/>
              <a:cs typeface="Arial"/>
              <a:sym typeface="Arial"/>
            </a:endParaRPr>
          </a:p>
        </p:txBody>
      </p:sp>
      <p:sp>
        <p:nvSpPr>
          <p:cNvPr id="3" name="Google Shape;259;p33">
            <a:extLst>
              <a:ext uri="{FF2B5EF4-FFF2-40B4-BE49-F238E27FC236}">
                <a16:creationId xmlns="" xmlns:a16="http://schemas.microsoft.com/office/drawing/2014/main" id="{E36444D1-E445-D80F-7CE9-E2A2B8DE9D80}"/>
              </a:ext>
            </a:extLst>
          </p:cNvPr>
          <p:cNvSpPr txBox="1">
            <a:spLocks/>
          </p:cNvSpPr>
          <p:nvPr/>
        </p:nvSpPr>
        <p:spPr>
          <a:xfrm>
            <a:off x="1923898" y="1488391"/>
            <a:ext cx="8686952" cy="1912529"/>
          </a:xfrm>
          <a:prstGeom prst="rect">
            <a:avLst/>
          </a:prstGeom>
        </p:spPr>
        <p:txBody>
          <a:bodyPr spcFirstLastPara="1" wrap="square" lIns="121900" tIns="121900" rIns="121900" bIns="121900" anchor="ctr" anchorCtr="0">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lgn="just">
              <a:buNone/>
            </a:pPr>
            <a:r>
              <a:rPr lang="en-US" sz="3467" b="1" dirty="0" err="1">
                <a:solidFill>
                  <a:srgbClr val="002060"/>
                </a:solidFill>
                <a:latin typeface="Calibri" panose="020F0502020204030204" pitchFamily="34" charset="0"/>
                <a:cs typeface="Calibri" panose="020F0502020204030204" pitchFamily="34" charset="0"/>
              </a:rPr>
              <a:t>Biết</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nói</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trước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nhóm</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trước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lớp</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về</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những</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đặc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điểm</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nổi</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bật</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của</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mình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và</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của</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bạn</a:t>
            </a:r>
            <a:r>
              <a:rPr lang="en-US" sz="3467" b="1" dirty="0">
                <a:solidFill>
                  <a:srgbClr val="002060"/>
                </a:solidFill>
                <a:latin typeface="Calibri" panose="020F0502020204030204" pitchFamily="34" charset="0"/>
                <a:cs typeface="Calibri" panose="020F0502020204030204" pitchFamily="34" charset="0"/>
              </a:rPr>
              <a:t>.</a:t>
            </a:r>
          </a:p>
        </p:txBody>
      </p:sp>
      <p:pic>
        <p:nvPicPr>
          <p:cNvPr id="4" name="Picture 3">
            <a:extLst>
              <a:ext uri="{FF2B5EF4-FFF2-40B4-BE49-F238E27FC236}">
                <a16:creationId xmlns="" xmlns:a16="http://schemas.microsoft.com/office/drawing/2014/main" id="{C8724753-3BBE-433D-D149-D4B2D2BE3B55}"/>
              </a:ext>
            </a:extLst>
          </p:cNvPr>
          <p:cNvPicPr>
            <a:picLocks noChangeAspect="1"/>
          </p:cNvPicPr>
          <p:nvPr/>
        </p:nvPicPr>
        <p:blipFill>
          <a:blip r:embed="rId5"/>
          <a:stretch>
            <a:fillRect/>
          </a:stretch>
        </p:blipFill>
        <p:spPr>
          <a:xfrm>
            <a:off x="1093201" y="273967"/>
            <a:ext cx="10400677" cy="2036240"/>
          </a:xfrm>
          <a:prstGeom prst="rect">
            <a:avLst/>
          </a:prstGeom>
        </p:spPr>
      </p:pic>
      <p:sp>
        <p:nvSpPr>
          <p:cNvPr id="5" name="Google Shape;648;p46">
            <a:extLst>
              <a:ext uri="{FF2B5EF4-FFF2-40B4-BE49-F238E27FC236}">
                <a16:creationId xmlns="" xmlns:a16="http://schemas.microsoft.com/office/drawing/2014/main" id="{8A4EDE8D-6709-F879-18C3-EB43857451E2}"/>
              </a:ext>
            </a:extLst>
          </p:cNvPr>
          <p:cNvSpPr/>
          <p:nvPr/>
        </p:nvSpPr>
        <p:spPr>
          <a:xfrm>
            <a:off x="1003227" y="3501692"/>
            <a:ext cx="939721" cy="856009"/>
          </a:xfrm>
          <a:custGeom>
            <a:avLst/>
            <a:gdLst/>
            <a:ahLst/>
            <a:cxnLst/>
            <a:rect l="l" t="t" r="r" b="b"/>
            <a:pathLst>
              <a:path w="229948" h="209464" extrusionOk="0">
                <a:moveTo>
                  <a:pt x="126164" y="0"/>
                </a:moveTo>
                <a:cubicBezTo>
                  <a:pt x="80135" y="0"/>
                  <a:pt x="30479" y="27760"/>
                  <a:pt x="15225" y="69330"/>
                </a:cubicBezTo>
                <a:cubicBezTo>
                  <a:pt x="1" y="110825"/>
                  <a:pt x="19214" y="173158"/>
                  <a:pt x="58307" y="195327"/>
                </a:cubicBezTo>
                <a:cubicBezTo>
                  <a:pt x="75523" y="205091"/>
                  <a:pt x="95352" y="208747"/>
                  <a:pt x="114871" y="209395"/>
                </a:cubicBezTo>
                <a:cubicBezTo>
                  <a:pt x="116248" y="209440"/>
                  <a:pt x="117622" y="209463"/>
                  <a:pt x="118992" y="209463"/>
                </a:cubicBezTo>
                <a:cubicBezTo>
                  <a:pt x="166231" y="209463"/>
                  <a:pt x="208389" y="182519"/>
                  <a:pt x="220042" y="133115"/>
                </a:cubicBezTo>
                <a:cubicBezTo>
                  <a:pt x="220329" y="131894"/>
                  <a:pt x="220597" y="130672"/>
                  <a:pt x="220846" y="129446"/>
                </a:cubicBezTo>
                <a:cubicBezTo>
                  <a:pt x="229947" y="84357"/>
                  <a:pt x="212896" y="34146"/>
                  <a:pt x="172613" y="11399"/>
                </a:cubicBezTo>
                <a:cubicBezTo>
                  <a:pt x="158775" y="3584"/>
                  <a:pt x="142704" y="0"/>
                  <a:pt x="126164" y="0"/>
                </a:cubicBezTo>
                <a:close/>
              </a:path>
            </a:pathLst>
          </a:custGeom>
          <a:solidFill>
            <a:schemeClr val="accent2"/>
          </a:solidFill>
          <a:ln>
            <a:noFill/>
          </a:ln>
          <a:effectLst>
            <a:outerShdw dist="142875" dir="8460000" algn="bl" rotWithShape="0">
              <a:schemeClr val="accent1">
                <a:alpha val="55000"/>
              </a:schemeClr>
            </a:outerShdw>
          </a:effectLst>
        </p:spPr>
        <p:txBody>
          <a:bodyPr spcFirstLastPara="1" wrap="square" lIns="121900" tIns="121900" rIns="121900" bIns="121900" anchor="ctr" anchorCtr="0">
            <a:noAutofit/>
          </a:bodyPr>
          <a:lstStyle/>
          <a:p>
            <a:pPr algn="ctr" defTabSz="1219170">
              <a:buClr>
                <a:srgbClr val="000000"/>
              </a:buClr>
            </a:pPr>
            <a:r>
              <a:rPr lang="en-US" sz="4267" kern="0" dirty="0">
                <a:solidFill>
                  <a:srgbClr val="000000"/>
                </a:solidFill>
                <a:latin typeface="iCiel Crocante" panose="02000000000000000000" pitchFamily="50" charset="0"/>
                <a:cs typeface="Arial"/>
                <a:sym typeface="Arial"/>
              </a:rPr>
              <a:t>02</a:t>
            </a:r>
            <a:endParaRPr sz="4267" kern="0" dirty="0">
              <a:solidFill>
                <a:srgbClr val="000000"/>
              </a:solidFill>
              <a:latin typeface="iCiel Crocante" panose="02000000000000000000" pitchFamily="50" charset="0"/>
              <a:cs typeface="Arial"/>
              <a:sym typeface="Arial"/>
            </a:endParaRPr>
          </a:p>
        </p:txBody>
      </p:sp>
      <p:sp>
        <p:nvSpPr>
          <p:cNvPr id="6" name="Google Shape;259;p33">
            <a:extLst>
              <a:ext uri="{FF2B5EF4-FFF2-40B4-BE49-F238E27FC236}">
                <a16:creationId xmlns="" xmlns:a16="http://schemas.microsoft.com/office/drawing/2014/main" id="{241A5298-A252-FA63-AED8-885B3363D5BC}"/>
              </a:ext>
            </a:extLst>
          </p:cNvPr>
          <p:cNvSpPr txBox="1">
            <a:spLocks/>
          </p:cNvSpPr>
          <p:nvPr/>
        </p:nvSpPr>
        <p:spPr>
          <a:xfrm>
            <a:off x="1942948" y="3126691"/>
            <a:ext cx="8201177" cy="1912529"/>
          </a:xfrm>
          <a:prstGeom prst="rect">
            <a:avLst/>
          </a:prstGeom>
        </p:spPr>
        <p:txBody>
          <a:bodyPr spcFirstLastPara="1" wrap="square" lIns="121900" tIns="121900" rIns="121900" bIns="121900" anchor="ctr" anchorCtr="0">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lgn="just">
              <a:buNone/>
            </a:pPr>
            <a:r>
              <a:rPr lang="en-US" sz="3467" b="1" dirty="0" err="1">
                <a:solidFill>
                  <a:srgbClr val="002060"/>
                </a:solidFill>
                <a:latin typeface="Calibri" panose="020F0502020204030204" pitchFamily="34" charset="0"/>
                <a:cs typeface="Calibri" panose="020F0502020204030204" pitchFamily="34" charset="0"/>
              </a:rPr>
              <a:t>Biết</a:t>
            </a:r>
            <a:r>
              <a:rPr lang="en-US" sz="3467" b="1" dirty="0">
                <a:solidFill>
                  <a:srgbClr val="002060"/>
                </a:solidFill>
                <a:latin typeface="Calibri" panose="020F0502020204030204" pitchFamily="34" charset="0"/>
                <a:cs typeface="Calibri" panose="020F0502020204030204" pitchFamily="34" charset="0"/>
              </a:rPr>
              <a:t> chia </a:t>
            </a:r>
            <a:r>
              <a:rPr lang="en-US" sz="3467" b="1" dirty="0" err="1">
                <a:solidFill>
                  <a:srgbClr val="002060"/>
                </a:solidFill>
                <a:latin typeface="Calibri" panose="020F0502020204030204" pitchFamily="34" charset="0"/>
                <a:cs typeface="Calibri" panose="020F0502020204030204" pitchFamily="34" charset="0"/>
              </a:rPr>
              <a:t>sẻ</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suy</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nghĩ</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nhận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thức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cách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đánh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giá</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của</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mình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về</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bản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thân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và</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bạn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bè</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Biết</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thể</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hiện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sự</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trân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trọng</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bản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thân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và</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bạn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bè</a:t>
            </a:r>
            <a:r>
              <a:rPr lang="en-US" sz="3467" b="1" dirty="0">
                <a:solidFill>
                  <a:srgbClr val="00206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51869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5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75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75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par>
                                <p:cTn id="22" presetID="16" presetClass="entr" presetSubtype="21" fill="hold" grpId="0"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animBg="1"/>
      <p:bldP spid="6"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640</Words>
  <Application>Microsoft Office PowerPoint</Application>
  <PresentationFormat>Widescreen</PresentationFormat>
  <Paragraphs>40</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Cambria</vt:lpstr>
      <vt:lpstr>iCiel Crocante</vt:lpstr>
      <vt:lpstr>Times New Roman</vt:lpstr>
      <vt:lpstr>1_Office Theme</vt:lpstr>
      <vt:lpstr>PowerPoint Presentation</vt:lpstr>
      <vt:lpstr>* Dạng 1. Nói và nghe theo chủ điểm 1. Khởi động ( 3’) 2.Luyện tập-thực hành  2.1.Chuẩn bị (6-7’) - Hs chuẩn bị theo yêu cầu tiết học dưới dạng: ghi nhanh các ý chính ra nháp; vẽ sơ đồ cây, sơ đồ tư duy. 2.2. Chia sẻ - trao đổi (25-28’) -Hs hoạt động nhóm: chia sẻ cho các bạn trong nhóm; hs khác nghe, ghi chép =&gt; hỏi những điều chưa rõ - Hs hoạt động cả lớp : một vài hs lên chia sẻ; cả lớp nghe, ghi nhanh ra nháp những ý cho là quan trọng =&gt; Hỏi những điều chưa rõ/ cảm xúc của bạn ( của bản thân); nhận xét về bạn.... 3.Vận dụng ( 4-5’) - Yêu cầu  hs về kể cho người thân nghe - GV đánh giá động viên kết quả tốt hoặc sự tiến bộ của HS. - GV nhận xét tiết học </vt:lpstr>
      <vt:lpstr>* Dạng 2. Nghe và kể lại câu chuyện đã nghe  1. Khởi động (4’)  2.Thực hành kể chuyện (32’) 2.1. Nghe kể câu chuyện( GV kể hoặc xem video (2 lần) và ghi lại chi tiết quan trọng - Lần 1: GV kể kết hợp chỉ tranh, HS nghe toàn bộ câu chuyện. - Lần 2: GV kể kết hợp hỏi để khích lệ hs nhớ chi tiết, tập kể theo  - Yêu cầu hs hoạt động nhóm để ghi lại những chi tiết quan trọng - 1-2 nhóm báo cáo; HS khác nhận xét, GV  nhận xét </vt:lpstr>
      <vt:lpstr>2.2. Trả lời câu hỏi theo tranh – HS làm việc cá nhân và nhóm, cả lớp + Từng em tự trả lời câu hỏi, sau đó trao đổi nhóm thống nhất đáp án. + GV mời 2 – 3 HS đại diện nhóm trả lời câu hỏi. GV và cả lớp nhận xét. + 1 - 2 HS trả lời các câu hỏi dưới tất cả các tranh. 2.3 HS kể chuyện - Làm việc cá nhân: Mỗi HS nhìn tranh, tập kể lại câu chuyện.  - Kể chuyện trong nhóm:  HS kể chuyện trong nhóm: kể từng đoạn, kể cả câu chuyện, hs khác góp ý - Cả lớp: 1-2 HS tự kể toàn bộ câu chuyện theo tranh, lớp nhận xét - HS tìm hiểu ý nghĩa, lời khuyên bổ ích của câu chuyện, </vt:lpstr>
      <vt:lpstr>3. Vận dụng (4’) - Yêu cầu  hs về kể cho người thân nghe - GV đánh giá động viên kết quả tốt hoặc sự tiến bộ của HS. - GV nhận xét tiết học </vt:lpstr>
      <vt:lpstr>* Dạng 3: Thuật lại sự việc đã tham gia  ( tương tự dạng 1) </vt:lpstr>
      <vt:lpstr>BÀI DẠY MINH HỌA  Bài 1. Nói và nghe: TÔI VÀ BẠN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28</cp:revision>
  <dcterms:created xsi:type="dcterms:W3CDTF">2023-06-12T00:49:40Z</dcterms:created>
  <dcterms:modified xsi:type="dcterms:W3CDTF">2024-01-18T04:45:15Z</dcterms:modified>
</cp:coreProperties>
</file>