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614" r:id="rId2"/>
    <p:sldId id="260" r:id="rId3"/>
    <p:sldId id="318" r:id="rId4"/>
    <p:sldId id="342" r:id="rId5"/>
    <p:sldId id="331" r:id="rId6"/>
    <p:sldId id="319" r:id="rId7"/>
    <p:sldId id="344" r:id="rId8"/>
    <p:sldId id="323" r:id="rId9"/>
    <p:sldId id="615" r:id="rId10"/>
    <p:sldId id="334" r:id="rId11"/>
    <p:sldId id="336" r:id="rId12"/>
    <p:sldId id="345" r:id="rId13"/>
    <p:sldId id="337" r:id="rId14"/>
    <p:sldId id="276" r:id="rId15"/>
    <p:sldId id="329" r:id="rId16"/>
    <p:sldId id="347" r:id="rId17"/>
    <p:sldId id="262" r:id="rId18"/>
    <p:sldId id="321" r:id="rId19"/>
    <p:sldId id="341" r:id="rId20"/>
    <p:sldId id="335" r:id="rId21"/>
    <p:sldId id="338" r:id="rId22"/>
    <p:sldId id="607" r:id="rId23"/>
  </p:sldIdLst>
  <p:sldSz cx="12192000" cy="6858000"/>
  <p:notesSz cx="6858000" cy="9144000"/>
  <p:embeddedFontLst>
    <p:embeddedFont>
      <p:font typeface="等线" panose="020B0604020202020204" charset="-122"/>
      <p:regular r:id="rId25"/>
      <p:bold r:id="rId26"/>
    </p:embeddedFont>
    <p:embeddedFont>
      <p:font typeface="字魂47号-三分行楷" panose="00000500000000000000" charset="-122"/>
      <p:regular r:id="rId27"/>
    </p:embeddedFont>
    <p:embeddedFont>
      <p:font typeface="字魂73号-江南手书" panose="020B0604020202020204" charset="-122"/>
      <p:regular r:id="rId28"/>
    </p:embeddedFont>
    <p:embeddedFont>
      <p:font typeface=".VnTime" panose="020B7200000000000000" pitchFamily="34" charset="0"/>
      <p:regular r:id="rId29"/>
      <p:bold r:id="rId30"/>
      <p:italic r:id="rId31"/>
      <p:boldItalic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Georgia" panose="02040502050405020303" pitchFamily="18" charset="0"/>
      <p:regular r:id="rId37"/>
      <p:bold r:id="rId38"/>
      <p:italic r:id="rId39"/>
      <p:boldItalic r:id="rId40"/>
    </p:embeddedFont>
    <p:embeddedFont>
      <p:font typeface="SVN-Hole Hearted" panose="020B0604020202020204" charset="0"/>
      <p:regular r:id="rId41"/>
    </p:embeddedFont>
  </p:embeddedFontLst>
  <p:custDataLst>
    <p:tags r:id="rId4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A139"/>
    <a:srgbClr val="247788"/>
    <a:srgbClr val="FF4325"/>
    <a:srgbClr val="FBE9DB"/>
    <a:srgbClr val="843C0C"/>
    <a:srgbClr val="4CB9D0"/>
    <a:srgbClr val="ABE5E3"/>
    <a:srgbClr val="9FE1DF"/>
    <a:srgbClr val="A9DAC9"/>
    <a:srgbClr val="C16B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0" d="100"/>
          <a:sy n="80" d="100"/>
        </p:scale>
        <p:origin x="35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028503-B86C-4C69-B2FB-292D30326DB6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82DA7E-7A89-4B28-A957-6C18C3B75C1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9621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94AB6F-9F8A-486D-83AA-61AE717E881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5088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000449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2DA7E-7A89-4B28-A957-6C18C3B75C15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99435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2DA7E-7A89-4B28-A957-6C18C3B75C15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03120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2DA7E-7A89-4B28-A957-6C18C3B75C15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4206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2DA7E-7A89-4B28-A957-6C18C3B75C15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08568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94AB6F-9F8A-486D-83AA-61AE717E881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30351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94AB6F-9F8A-486D-83AA-61AE717E881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73167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2DA7E-7A89-4B28-A957-6C18C3B75C15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15344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1231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2DA7E-7A89-4B28-A957-6C18C3B75C15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7776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2DA7E-7A89-4B28-A957-6C18C3B75C15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21675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2DA7E-7A89-4B28-A957-6C18C3B75C15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11455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2DA7E-7A89-4B28-A957-6C18C3B75C15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93544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060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C987831-B8EE-46D2-A00E-AC621F6F85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0" b="11002"/>
          <a:stretch/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44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E4B5BF06-479B-498E-9CDC-A79BB02BC99A}"/>
              </a:ext>
            </a:extLst>
          </p:cNvPr>
          <p:cNvGrpSpPr/>
          <p:nvPr userDrawn="1"/>
        </p:nvGrpSpPr>
        <p:grpSpPr>
          <a:xfrm>
            <a:off x="0" y="-2"/>
            <a:ext cx="12192000" cy="6858003"/>
            <a:chOff x="190500" y="-2"/>
            <a:chExt cx="11468100" cy="6858003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E5DE58DE-651D-45DE-8290-B8F3DA11466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837" r="-1" b="11002"/>
            <a:stretch/>
          </p:blipFill>
          <p:spPr>
            <a:xfrm>
              <a:off x="190500" y="0"/>
              <a:ext cx="3695700" cy="6858001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1ACDE7DB-72B4-4A1E-A8CE-1EE9DBA546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230" b="11002"/>
            <a:stretch/>
          </p:blipFill>
          <p:spPr>
            <a:xfrm>
              <a:off x="3886200" y="-1"/>
              <a:ext cx="3886200" cy="6858001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B49F1E61-995F-4387-A053-41672D732CC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230" b="11002"/>
            <a:stretch/>
          </p:blipFill>
          <p:spPr>
            <a:xfrm>
              <a:off x="7772400" y="-2"/>
              <a:ext cx="3886200" cy="6858001"/>
            </a:xfrm>
            <a:prstGeom prst="rect">
              <a:avLst/>
            </a:prstGeom>
          </p:spPr>
        </p:pic>
      </p:grpSp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6822" y="1123736"/>
            <a:ext cx="1354217" cy="4514056"/>
          </a:xfrm>
          <a:noFill/>
        </p:spPr>
        <p:txBody>
          <a:bodyPr vert="eaVert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8800">
                <a:solidFill>
                  <a:schemeClr val="accent2"/>
                </a:solidFill>
                <a:latin typeface="字魂73号-江南手书" panose="00000500000000000000" pitchFamily="2" charset="-122"/>
                <a:ea typeface="字魂80号-萌趣小鱼体" panose="00000500000000000000" pitchFamily="2" charset="-122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02846" y="971336"/>
            <a:ext cx="626325" cy="2257028"/>
          </a:xfrm>
          <a:noFill/>
        </p:spPr>
        <p:txBody>
          <a:bodyPr vert="eaVert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400" dirty="0" smtClean="0">
                <a:solidFill>
                  <a:schemeClr val="accent2"/>
                </a:solidFill>
                <a:latin typeface="字魂73号-江南手书" panose="00000500000000000000" pitchFamily="2" charset="-122"/>
                <a:ea typeface="字魂80号-萌趣小鱼体" panose="00000500000000000000" pitchFamily="2" charset="-122"/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8664DB24-60C3-41C7-A8FA-5D43D81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5"/>
          <a:stretch/>
        </p:blipFill>
        <p:spPr>
          <a:xfrm flipH="1">
            <a:off x="496132" y="-2"/>
            <a:ext cx="4591989" cy="375323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C66DCCA-791F-42AC-BEC0-370F024933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696" y="1389428"/>
            <a:ext cx="1174403" cy="2019298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C731C2C-4816-4F62-AD73-090F46835DC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512" y="2323489"/>
            <a:ext cx="571500" cy="1057275"/>
          </a:xfrm>
          <a:prstGeom prst="rect">
            <a:avLst/>
          </a:prstGeom>
        </p:spPr>
      </p:pic>
      <p:grpSp>
        <p:nvGrpSpPr>
          <p:cNvPr id="29" name="组合 28">
            <a:extLst>
              <a:ext uri="{FF2B5EF4-FFF2-40B4-BE49-F238E27FC236}">
                <a16:creationId xmlns:a16="http://schemas.microsoft.com/office/drawing/2014/main" id="{91C836DA-19C3-4403-9761-3CAC2FB65FAB}"/>
              </a:ext>
            </a:extLst>
          </p:cNvPr>
          <p:cNvGrpSpPr/>
          <p:nvPr userDrawn="1"/>
        </p:nvGrpSpPr>
        <p:grpSpPr>
          <a:xfrm>
            <a:off x="7630360" y="1462817"/>
            <a:ext cx="4255476" cy="5066568"/>
            <a:chOff x="7630360" y="1462817"/>
            <a:chExt cx="4255476" cy="5066568"/>
          </a:xfrm>
        </p:grpSpPr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F950AFE2-729E-41FA-A501-28B0F5F9D7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630360" y="3123588"/>
              <a:ext cx="4255476" cy="3405797"/>
            </a:xfrm>
            <a:custGeom>
              <a:avLst/>
              <a:gdLst>
                <a:gd name="connsiteX0" fmla="*/ 0 w 4255476"/>
                <a:gd name="connsiteY0" fmla="*/ 0 h 3405797"/>
                <a:gd name="connsiteX1" fmla="*/ 1796886 w 4255476"/>
                <a:gd name="connsiteY1" fmla="*/ 0 h 3405797"/>
                <a:gd name="connsiteX2" fmla="*/ 1799390 w 4255476"/>
                <a:gd name="connsiteY2" fmla="*/ 12518 h 3405797"/>
                <a:gd name="connsiteX3" fmla="*/ 1806534 w 4255476"/>
                <a:gd name="connsiteY3" fmla="*/ 55381 h 3405797"/>
                <a:gd name="connsiteX4" fmla="*/ 1820821 w 4255476"/>
                <a:gd name="connsiteY4" fmla="*/ 98243 h 3405797"/>
                <a:gd name="connsiteX5" fmla="*/ 1835109 w 4255476"/>
                <a:gd name="connsiteY5" fmla="*/ 155393 h 3405797"/>
                <a:gd name="connsiteX6" fmla="*/ 1849396 w 4255476"/>
                <a:gd name="connsiteY6" fmla="*/ 183968 h 3405797"/>
                <a:gd name="connsiteX7" fmla="*/ 1863684 w 4255476"/>
                <a:gd name="connsiteY7" fmla="*/ 226831 h 3405797"/>
                <a:gd name="connsiteX8" fmla="*/ 1877971 w 4255476"/>
                <a:gd name="connsiteY8" fmla="*/ 248262 h 3405797"/>
                <a:gd name="connsiteX9" fmla="*/ 1885115 w 4255476"/>
                <a:gd name="connsiteY9" fmla="*/ 269693 h 3405797"/>
                <a:gd name="connsiteX10" fmla="*/ 1913690 w 4255476"/>
                <a:gd name="connsiteY10" fmla="*/ 312556 h 3405797"/>
                <a:gd name="connsiteX11" fmla="*/ 1920834 w 4255476"/>
                <a:gd name="connsiteY11" fmla="*/ 333987 h 3405797"/>
                <a:gd name="connsiteX12" fmla="*/ 1963696 w 4255476"/>
                <a:gd name="connsiteY12" fmla="*/ 362562 h 3405797"/>
                <a:gd name="connsiteX13" fmla="*/ 2006559 w 4255476"/>
                <a:gd name="connsiteY13" fmla="*/ 383993 h 3405797"/>
                <a:gd name="connsiteX14" fmla="*/ 2027990 w 4255476"/>
                <a:gd name="connsiteY14" fmla="*/ 398281 h 3405797"/>
                <a:gd name="connsiteX15" fmla="*/ 2056565 w 4255476"/>
                <a:gd name="connsiteY15" fmla="*/ 441143 h 3405797"/>
                <a:gd name="connsiteX16" fmla="*/ 2070853 w 4255476"/>
                <a:gd name="connsiteY16" fmla="*/ 462575 h 3405797"/>
                <a:gd name="connsiteX17" fmla="*/ 2120859 w 4255476"/>
                <a:gd name="connsiteY17" fmla="*/ 526868 h 3405797"/>
                <a:gd name="connsiteX18" fmla="*/ 2135146 w 4255476"/>
                <a:gd name="connsiteY18" fmla="*/ 548300 h 3405797"/>
                <a:gd name="connsiteX19" fmla="*/ 2142290 w 4255476"/>
                <a:gd name="connsiteY19" fmla="*/ 569731 h 3405797"/>
                <a:gd name="connsiteX20" fmla="*/ 2163721 w 4255476"/>
                <a:gd name="connsiteY20" fmla="*/ 584018 h 3405797"/>
                <a:gd name="connsiteX21" fmla="*/ 2208965 w 4255476"/>
                <a:gd name="connsiteY21" fmla="*/ 597592 h 3405797"/>
                <a:gd name="connsiteX22" fmla="*/ 2208965 w 4255476"/>
                <a:gd name="connsiteY22" fmla="*/ 753087 h 3405797"/>
                <a:gd name="connsiteX23" fmla="*/ 4255476 w 4255476"/>
                <a:gd name="connsiteY23" fmla="*/ 753087 h 3405797"/>
                <a:gd name="connsiteX24" fmla="*/ 4255476 w 4255476"/>
                <a:gd name="connsiteY24" fmla="*/ 3405797 h 3405797"/>
                <a:gd name="connsiteX25" fmla="*/ 0 w 4255476"/>
                <a:gd name="connsiteY25" fmla="*/ 3405797 h 3405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255476" h="3405797">
                  <a:moveTo>
                    <a:pt x="0" y="0"/>
                  </a:moveTo>
                  <a:lnTo>
                    <a:pt x="1796886" y="0"/>
                  </a:lnTo>
                  <a:lnTo>
                    <a:pt x="1799390" y="12518"/>
                  </a:lnTo>
                  <a:cubicBezTo>
                    <a:pt x="1801981" y="26769"/>
                    <a:pt x="1803021" y="41329"/>
                    <a:pt x="1806534" y="55381"/>
                  </a:cubicBezTo>
                  <a:cubicBezTo>
                    <a:pt x="1810187" y="69991"/>
                    <a:pt x="1817168" y="83633"/>
                    <a:pt x="1820821" y="98243"/>
                  </a:cubicBezTo>
                  <a:cubicBezTo>
                    <a:pt x="1825584" y="117293"/>
                    <a:pt x="1826328" y="137830"/>
                    <a:pt x="1835109" y="155393"/>
                  </a:cubicBezTo>
                  <a:cubicBezTo>
                    <a:pt x="1839871" y="164918"/>
                    <a:pt x="1845441" y="174080"/>
                    <a:pt x="1849396" y="183968"/>
                  </a:cubicBezTo>
                  <a:cubicBezTo>
                    <a:pt x="1854989" y="197951"/>
                    <a:pt x="1855330" y="214300"/>
                    <a:pt x="1863684" y="226831"/>
                  </a:cubicBezTo>
                  <a:cubicBezTo>
                    <a:pt x="1868446" y="233975"/>
                    <a:pt x="1874131" y="240583"/>
                    <a:pt x="1877971" y="248262"/>
                  </a:cubicBezTo>
                  <a:cubicBezTo>
                    <a:pt x="1881339" y="254997"/>
                    <a:pt x="1881458" y="263110"/>
                    <a:pt x="1885115" y="269693"/>
                  </a:cubicBezTo>
                  <a:cubicBezTo>
                    <a:pt x="1893454" y="284704"/>
                    <a:pt x="1908260" y="296266"/>
                    <a:pt x="1913690" y="312556"/>
                  </a:cubicBezTo>
                  <a:cubicBezTo>
                    <a:pt x="1916071" y="319700"/>
                    <a:pt x="1915509" y="328662"/>
                    <a:pt x="1920834" y="333987"/>
                  </a:cubicBezTo>
                  <a:cubicBezTo>
                    <a:pt x="1932976" y="346129"/>
                    <a:pt x="1949409" y="353037"/>
                    <a:pt x="1963696" y="362562"/>
                  </a:cubicBezTo>
                  <a:cubicBezTo>
                    <a:pt x="1991393" y="381027"/>
                    <a:pt x="1976983" y="374135"/>
                    <a:pt x="2006559" y="383993"/>
                  </a:cubicBezTo>
                  <a:cubicBezTo>
                    <a:pt x="2013703" y="388756"/>
                    <a:pt x="2022336" y="391820"/>
                    <a:pt x="2027990" y="398281"/>
                  </a:cubicBezTo>
                  <a:cubicBezTo>
                    <a:pt x="2039297" y="411204"/>
                    <a:pt x="2047040" y="426856"/>
                    <a:pt x="2056565" y="441143"/>
                  </a:cubicBezTo>
                  <a:cubicBezTo>
                    <a:pt x="2061328" y="448287"/>
                    <a:pt x="2064782" y="456504"/>
                    <a:pt x="2070853" y="462575"/>
                  </a:cubicBezTo>
                  <a:cubicBezTo>
                    <a:pt x="2104424" y="496146"/>
                    <a:pt x="2086683" y="475603"/>
                    <a:pt x="2120859" y="526868"/>
                  </a:cubicBezTo>
                  <a:cubicBezTo>
                    <a:pt x="2125622" y="534012"/>
                    <a:pt x="2132431" y="540155"/>
                    <a:pt x="2135146" y="548300"/>
                  </a:cubicBezTo>
                  <a:cubicBezTo>
                    <a:pt x="2137527" y="555444"/>
                    <a:pt x="2137586" y="563851"/>
                    <a:pt x="2142290" y="569731"/>
                  </a:cubicBezTo>
                  <a:cubicBezTo>
                    <a:pt x="2147653" y="576435"/>
                    <a:pt x="2155875" y="580531"/>
                    <a:pt x="2163721" y="584018"/>
                  </a:cubicBezTo>
                  <a:lnTo>
                    <a:pt x="2208965" y="597592"/>
                  </a:lnTo>
                  <a:lnTo>
                    <a:pt x="2208965" y="753087"/>
                  </a:lnTo>
                  <a:lnTo>
                    <a:pt x="4255476" y="753087"/>
                  </a:lnTo>
                  <a:lnTo>
                    <a:pt x="4255476" y="3405797"/>
                  </a:lnTo>
                  <a:lnTo>
                    <a:pt x="0" y="3405797"/>
                  </a:lnTo>
                  <a:close/>
                </a:path>
              </a:pathLst>
            </a:cu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3488973E-2932-49C0-9A8E-282D65D9CF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4842" y="1462817"/>
              <a:ext cx="1873570" cy="2569062"/>
            </a:xfrm>
            <a:prstGeom prst="rect">
              <a:avLst/>
            </a:prstGeom>
          </p:spPr>
        </p:pic>
      </p:grpSp>
      <p:pic>
        <p:nvPicPr>
          <p:cNvPr id="33" name="图片 32">
            <a:extLst>
              <a:ext uri="{FF2B5EF4-FFF2-40B4-BE49-F238E27FC236}">
                <a16:creationId xmlns:a16="http://schemas.microsoft.com/office/drawing/2014/main" id="{F6604BBC-7EB7-4759-8D5E-E5D1F2F2F91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6307" y="5222133"/>
            <a:ext cx="2513437" cy="1386724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2EDA4BF6-36ED-47C1-BBC4-CAF6276ACCA4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48863" y="6317365"/>
            <a:ext cx="520080" cy="41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68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5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5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*0.7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FAE5318-BEA6-4ACD-A8A1-B316DEA14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0694"/>
          <a:stretch/>
        </p:blipFill>
        <p:spPr>
          <a:xfrm>
            <a:off x="0" y="6219825"/>
            <a:ext cx="12192000" cy="63817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B380EA93-2AD5-430D-9982-E0EC09848C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085182" cy="1182727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42591" y="88146"/>
            <a:ext cx="11197947" cy="729430"/>
          </a:xfrm>
        </p:spPr>
        <p:txBody>
          <a:bodyPr vert="horz" wrap="square">
            <a:spAutoFit/>
          </a:bodyPr>
          <a:lstStyle>
            <a:lvl1pPr algn="l">
              <a:defRPr sz="4600">
                <a:solidFill>
                  <a:schemeClr val="accent2"/>
                </a:solidFill>
                <a:latin typeface="字魂73号-江南手书" panose="00000500000000000000" pitchFamily="2" charset="-122"/>
                <a:ea typeface="字魂80号-萌趣小鱼体" panose="00000500000000000000" pitchFamily="2" charset="-122"/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  <p:extLst>
      <p:ext uri="{BB962C8B-B14F-4D97-AF65-F5344CB8AC3E}">
        <p14:creationId xmlns:p14="http://schemas.microsoft.com/office/powerpoint/2010/main" val="158816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FAE5318-BEA6-4ACD-A8A1-B316DEA14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0694"/>
          <a:stretch/>
        </p:blipFill>
        <p:spPr>
          <a:xfrm>
            <a:off x="0" y="6219825"/>
            <a:ext cx="12192000" cy="63817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B380EA93-2AD5-430D-9982-E0EC09848C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085182" cy="1182727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42591" y="88146"/>
            <a:ext cx="11197947" cy="729430"/>
          </a:xfrm>
        </p:spPr>
        <p:txBody>
          <a:bodyPr vert="horz" wrap="square">
            <a:spAutoFit/>
          </a:bodyPr>
          <a:lstStyle>
            <a:lvl1pPr algn="l">
              <a:defRPr sz="4600">
                <a:solidFill>
                  <a:schemeClr val="accent2"/>
                </a:solidFill>
                <a:latin typeface="字魂73号-江南手书" panose="00000500000000000000" pitchFamily="2" charset="-122"/>
                <a:ea typeface="字魂80号-萌趣小鱼体" panose="00000500000000000000" pitchFamily="2" charset="-122"/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435619E-B42F-4886-934A-B8DB3BDCAF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33"/>
          <a:stretch/>
        </p:blipFill>
        <p:spPr>
          <a:xfrm flipH="1">
            <a:off x="4824032" y="1511679"/>
            <a:ext cx="2543937" cy="20673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D48B1CD-3B39-4BCF-8C66-44F32B7AE89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940" y="885504"/>
            <a:ext cx="447722" cy="692628"/>
          </a:xfrm>
          <a:prstGeom prst="rect">
            <a:avLst/>
          </a:prstGeom>
        </p:spPr>
      </p:pic>
      <p:sp>
        <p:nvSpPr>
          <p:cNvPr id="9" name="文本占位符 8">
            <a:extLst>
              <a:ext uri="{FF2B5EF4-FFF2-40B4-BE49-F238E27FC236}">
                <a16:creationId xmlns:a16="http://schemas.microsoft.com/office/drawing/2014/main" id="{FA04D365-15E0-4489-AE55-3DBDE82AC5A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12755" y="1070571"/>
            <a:ext cx="1769715" cy="498598"/>
          </a:xfrm>
        </p:spPr>
        <p:txBody>
          <a:bodyPr wrap="none" lIns="0" tIns="0" rIns="0" bIns="0" anchor="ctr" anchorCtr="0">
            <a:spAutoFit/>
          </a:bodyPr>
          <a:lstStyle>
            <a:lvl1pPr marL="0" indent="0" algn="ctr">
              <a:buNone/>
              <a:defRPr sz="3600" b="0" spc="-15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64747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9546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579391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D8FAF-A6CD-FB84-B91D-B9FBECDAB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48CDDC-2BB9-4C30-3BC1-1363E25BBE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ADB4B7-8F30-C783-490E-2FECE7236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45B99-CF32-4F32-8497-1CD52514DE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A1404-BB89-E10F-0902-DEC61B13F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2F7870-A457-9010-0B83-BF3A3B4D5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8A4C8-5AF9-4B23-B0E9-8BEA2DA669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0173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763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9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EDF7F50-9DDC-429D-A844-AD51A1F5F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12E0433-87B9-4779-86C5-57874C3D4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FD3B07-D806-4BE0-B72B-DB0275B7B0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137CA-D131-4EF6-9B14-D9F7E276C745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C1F2046-F07B-4D3E-A33F-27E4276A78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95F106-1773-47AA-88ED-9215FDFC77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55A1B-FC52-483B-B683-58CCB797846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0AF78168-A7D9-B352-59D2-74D87204A3A5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1628" y="-156003"/>
            <a:ext cx="1981628" cy="198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053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61" r:id="rId2"/>
    <p:sldLayoutId id="2147483660" r:id="rId3"/>
    <p:sldLayoutId id="2147483654" r:id="rId4"/>
    <p:sldLayoutId id="2147483662" r:id="rId5"/>
    <p:sldLayoutId id="2147483663" r:id="rId6"/>
    <p:sldLayoutId id="2147483664" r:id="rId7"/>
    <p:sldLayoutId id="2147483665" r:id="rId8"/>
    <p:sldLayoutId id="2147483666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4.wav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7.png"/><Relationship Id="rId9" Type="http://schemas.openxmlformats.org/officeDocument/2006/relationships/image" Target="../media/image42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audio" Target="../media/audio5.wav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jpeg"/><Relationship Id="rId11" Type="http://schemas.openxmlformats.org/officeDocument/2006/relationships/image" Target="../media/image51.jpg"/><Relationship Id="rId5" Type="http://schemas.openxmlformats.org/officeDocument/2006/relationships/image" Target="../media/image45.svg"/><Relationship Id="rId10" Type="http://schemas.openxmlformats.org/officeDocument/2006/relationships/image" Target="../media/image50.jpe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7" Type="http://schemas.openxmlformats.org/officeDocument/2006/relationships/image" Target="../media/image6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jpg"/><Relationship Id="rId5" Type="http://schemas.openxmlformats.org/officeDocument/2006/relationships/image" Target="../media/image64.jpg"/><Relationship Id="rId4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8.png"/><Relationship Id="rId4" Type="http://schemas.openxmlformats.org/officeDocument/2006/relationships/notesSlide" Target="../notesSlides/notesSlide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9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audio" Target="../media/audio1.wav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5F1A852-F488-4B68-A1C9-3E760AE20A70}"/>
              </a:ext>
            </a:extLst>
          </p:cNvPr>
          <p:cNvSpPr txBox="1"/>
          <p:nvPr/>
        </p:nvSpPr>
        <p:spPr>
          <a:xfrm>
            <a:off x="2496997" y="217339"/>
            <a:ext cx="74662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chitecture" panose="020B0500000000000000" pitchFamily="34" charset="0"/>
                <a:cs typeface="Times New Roman" panose="02020603050405020304" pitchFamily="18" charset="0"/>
              </a:rPr>
              <a:t>PHÒNG GIÁO DỤC VÀ ĐÀO TẠO THANH TRÌ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chitecture" panose="020B0500000000000000" pitchFamily="34" charset="0"/>
                <a:cs typeface="Times New Roman" panose="02020603050405020304" pitchFamily="18" charset="0"/>
              </a:rPr>
              <a:t>TRƯỜNG TIỂU HỌC VĨNH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chitecture" panose="020B0500000000000000" pitchFamily="34" charset="0"/>
                <a:cs typeface="Times New Roman" panose="02020603050405020304" pitchFamily="18" charset="0"/>
              </a:rPr>
              <a:t> QUỲNH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chitecture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984093-075B-4782-B064-0AA5C73E27D1}"/>
              </a:ext>
            </a:extLst>
          </p:cNvPr>
          <p:cNvSpPr txBox="1"/>
          <p:nvPr/>
        </p:nvSpPr>
        <p:spPr>
          <a:xfrm>
            <a:off x="1603109" y="1785005"/>
            <a:ext cx="9284947" cy="365374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CÁC THẦY </a:t>
            </a: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 GIÁO</a:t>
            </a:r>
            <a:r>
              <a:rPr kumimoji="0" lang="en-US" sz="88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VỀ DỰ GIỜ LỚP 3A6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70178E-A17F-407A-9250-CAE8C4390938}"/>
              </a:ext>
            </a:extLst>
          </p:cNvPr>
          <p:cNvSpPr txBox="1"/>
          <p:nvPr/>
        </p:nvSpPr>
        <p:spPr>
          <a:xfrm>
            <a:off x="1635619" y="2936376"/>
            <a:ext cx="973336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T</a:t>
            </a: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ự nhiên và Xã hội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</a:t>
            </a:r>
            <a:r>
              <a:rPr kumimoji="0" lang="en-US" sz="320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320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Cánh diều</a:t>
            </a:r>
            <a:endParaRPr kumimoji="0" lang="en-US" sz="320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91A9D1-021F-41A3-BC5A-3B2349050551}"/>
              </a:ext>
            </a:extLst>
          </p:cNvPr>
          <p:cNvSpPr txBox="1"/>
          <p:nvPr/>
        </p:nvSpPr>
        <p:spPr>
          <a:xfrm>
            <a:off x="4040457" y="5072995"/>
            <a:ext cx="5271083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Giáo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viên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: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Trần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Thị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Phương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Thảo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31">
            <a:extLst>
              <a:ext uri="{FF2B5EF4-FFF2-40B4-BE49-F238E27FC236}">
                <a16:creationId xmlns:a16="http://schemas.microsoft.com/office/drawing/2014/main" id="{F650D846-1097-45E2-9544-29002550E962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280900" cy="6918839"/>
            <a:chOff x="0" y="-24"/>
            <a:chExt cx="5773" cy="4357"/>
          </a:xfrm>
        </p:grpSpPr>
        <p:pic>
          <p:nvPicPr>
            <p:cNvPr id="14" name="Picture 32" descr="N3">
              <a:extLst>
                <a:ext uri="{FF2B5EF4-FFF2-40B4-BE49-F238E27FC236}">
                  <a16:creationId xmlns:a16="http://schemas.microsoft.com/office/drawing/2014/main" id="{CB2F48DB-0B23-439F-BEF8-BB5D7165CE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flipV="1">
              <a:off x="0" y="4259"/>
              <a:ext cx="5760" cy="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33" descr="N3">
              <a:extLst>
                <a:ext uri="{FF2B5EF4-FFF2-40B4-BE49-F238E27FC236}">
                  <a16:creationId xmlns:a16="http://schemas.microsoft.com/office/drawing/2014/main" id="{3976DD1B-63B0-4731-99F1-755D705F23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5400000" flipH="1" flipV="1">
              <a:off x="3576" y="2123"/>
              <a:ext cx="4320" cy="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34" descr="N3">
              <a:extLst>
                <a:ext uri="{FF2B5EF4-FFF2-40B4-BE49-F238E27FC236}">
                  <a16:creationId xmlns:a16="http://schemas.microsoft.com/office/drawing/2014/main" id="{DE33E441-9339-403A-BF4A-4F7F4ABFD9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5400000" flipH="1" flipV="1">
              <a:off x="-2129" y="2142"/>
              <a:ext cx="4320" cy="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35" descr="N3">
              <a:extLst>
                <a:ext uri="{FF2B5EF4-FFF2-40B4-BE49-F238E27FC236}">
                  <a16:creationId xmlns:a16="http://schemas.microsoft.com/office/drawing/2014/main" id="{1DFB83C9-098D-4138-BA9C-216ECB7F9F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flipV="1">
              <a:off x="0" y="-24"/>
              <a:ext cx="5760" cy="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3" name="Google Shape;237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04652" y="5966847"/>
            <a:ext cx="6254791" cy="891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237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47399" y="5966847"/>
            <a:ext cx="6254791" cy="915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D6A7DC3-7CE4-4FD4-B9D4-9F9AB735F6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3" y="117511"/>
            <a:ext cx="2143125" cy="1947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736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jercicio de Thiệt hại do hỏa hoạn">
            <a:extLst>
              <a:ext uri="{FF2B5EF4-FFF2-40B4-BE49-F238E27FC236}">
                <a16:creationId xmlns:a16="http://schemas.microsoft.com/office/drawing/2014/main" id="{83452435-8567-CAD7-86B7-78E3C65E1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84" y="313098"/>
            <a:ext cx="11069053" cy="5738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ire cartoon Images, Stock Photos &amp; Vectors | Shutterstock">
            <a:extLst>
              <a:ext uri="{FF2B5EF4-FFF2-40B4-BE49-F238E27FC236}">
                <a16:creationId xmlns:a16="http://schemas.microsoft.com/office/drawing/2014/main" id="{7C580778-08A5-2186-BB76-1DC015ED2A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29"/>
          <a:stretch/>
        </p:blipFill>
        <p:spPr bwMode="auto">
          <a:xfrm rot="20414698">
            <a:off x="-411498" y="5037549"/>
            <a:ext cx="2192987" cy="1788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8789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croll: Horizontal 16">
            <a:extLst>
              <a:ext uri="{FF2B5EF4-FFF2-40B4-BE49-F238E27FC236}">
                <a16:creationId xmlns:a16="http://schemas.microsoft.com/office/drawing/2014/main" id="{BF93CB74-C2FF-A1A4-2D27-335CE2D3F7D2}"/>
              </a:ext>
            </a:extLst>
          </p:cNvPr>
          <p:cNvSpPr/>
          <p:nvPr/>
        </p:nvSpPr>
        <p:spPr>
          <a:xfrm>
            <a:off x="2039348" y="0"/>
            <a:ext cx="8002767" cy="3753743"/>
          </a:xfrm>
          <a:prstGeom prst="horizontalScroll">
            <a:avLst/>
          </a:prstGeom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KẾT LUẬN:</a:t>
            </a:r>
          </a:p>
          <a:p>
            <a:pPr algn="ctr"/>
            <a:r>
              <a:rPr lang="en-US" sz="4000" b="1">
                <a:solidFill>
                  <a:srgbClr val="4CB9D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Hỏa hoạn sẽ gây ra nhiều thiệt hại về người và tài sản.</a:t>
            </a:r>
            <a:endParaRPr lang="en-US" sz="4000" b="1" dirty="0">
              <a:solidFill>
                <a:srgbClr val="4CB9D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122" name="Picture 2" descr="Kids cartoon Vectors &amp; Illustrations for Free Download | Freepik">
            <a:extLst>
              <a:ext uri="{FF2B5EF4-FFF2-40B4-BE49-F238E27FC236}">
                <a16:creationId xmlns:a16="http://schemas.microsoft.com/office/drawing/2014/main" id="{E2A80E38-4A19-901D-06C8-81E1FF125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295" y="2576661"/>
            <a:ext cx="8891039" cy="5368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ute Star Character Mascot Flat Cartoon Emoticon Vector Design Illustration  2372333 Vector Art at Vecteezy">
            <a:extLst>
              <a:ext uri="{FF2B5EF4-FFF2-40B4-BE49-F238E27FC236}">
                <a16:creationId xmlns:a16="http://schemas.microsoft.com/office/drawing/2014/main" id="{BA98573D-5DCC-AD60-3D72-56E5216F4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52" y="0"/>
            <a:ext cx="2841396" cy="2841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Cute cloud cartoon Royalty Free Vector Image - VectorStock">
            <a:extLst>
              <a:ext uri="{FF2B5EF4-FFF2-40B4-BE49-F238E27FC236}">
                <a16:creationId xmlns:a16="http://schemas.microsoft.com/office/drawing/2014/main" id="{DD9CDB12-352C-09C0-E2CB-F4A39880E7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85"/>
          <a:stretch/>
        </p:blipFill>
        <p:spPr bwMode="auto">
          <a:xfrm>
            <a:off x="9378060" y="630384"/>
            <a:ext cx="2499156" cy="2348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353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5A0A7-A536-4AE4-B202-3A7FA5D07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70C0"/>
                </a:solidFill>
                <a:latin typeface="+mn-lt"/>
              </a:rPr>
              <a:t>Một số hình ảnh về các vụ cháy gần đây: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CF49E7-407D-496A-AECB-4EC2D18E77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352" y="1490161"/>
            <a:ext cx="3992424" cy="36039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EEBD5F-2AD9-4BE7-B978-CC3F1A1270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547" y="1490162"/>
            <a:ext cx="3522001" cy="36039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94D3F34-F36C-400A-A51E-52974711E0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7" y="1490161"/>
            <a:ext cx="3802306" cy="360395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3214974-759B-404F-973E-4BB83BF48B08}"/>
              </a:ext>
            </a:extLst>
          </p:cNvPr>
          <p:cNvSpPr txBox="1"/>
          <p:nvPr/>
        </p:nvSpPr>
        <p:spPr>
          <a:xfrm>
            <a:off x="1309816" y="5498757"/>
            <a:ext cx="10228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Vụ cháy chung c</a:t>
            </a:r>
            <a:r>
              <a:rPr lang="vi-VN" sz="2400" b="1">
                <a:solidFill>
                  <a:srgbClr val="0070C0"/>
                </a:solidFill>
              </a:rPr>
              <a:t>ư</a:t>
            </a:r>
            <a:r>
              <a:rPr lang="en-US" sz="2400" b="1">
                <a:solidFill>
                  <a:srgbClr val="0070C0"/>
                </a:solidFill>
              </a:rPr>
              <a:t> mini  9 tầng tại phố Kh</a:t>
            </a:r>
            <a:r>
              <a:rPr lang="vi-VN" sz="2400" b="1">
                <a:solidFill>
                  <a:srgbClr val="0070C0"/>
                </a:solidFill>
              </a:rPr>
              <a:t>ư</a:t>
            </a:r>
            <a:r>
              <a:rPr lang="en-US" sz="2400" b="1">
                <a:solidFill>
                  <a:srgbClr val="0070C0"/>
                </a:solidFill>
              </a:rPr>
              <a:t>ơng Hạ - Thanh Xuân- Hà Nội</a:t>
            </a:r>
          </a:p>
        </p:txBody>
      </p:sp>
    </p:spTree>
    <p:extLst>
      <p:ext uri="{BB962C8B-B14F-4D97-AF65-F5344CB8AC3E}">
        <p14:creationId xmlns:p14="http://schemas.microsoft.com/office/powerpoint/2010/main" val="151917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3886488-574B-4BC2-83AB-AE041E0267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7146" y="4347338"/>
            <a:ext cx="1651454" cy="2264494"/>
          </a:xfrm>
          <a:prstGeom prst="rect">
            <a:avLst/>
          </a:prstGeom>
        </p:spPr>
      </p:pic>
      <p:sp>
        <p:nvSpPr>
          <p:cNvPr id="2" name="Scroll: Horizontal 1">
            <a:extLst>
              <a:ext uri="{FF2B5EF4-FFF2-40B4-BE49-F238E27FC236}">
                <a16:creationId xmlns:a16="http://schemas.microsoft.com/office/drawing/2014/main" id="{6E7F76FA-0809-44FB-97EB-40224F604460}"/>
              </a:ext>
            </a:extLst>
          </p:cNvPr>
          <p:cNvSpPr/>
          <p:nvPr/>
        </p:nvSpPr>
        <p:spPr>
          <a:xfrm>
            <a:off x="2240920" y="-216030"/>
            <a:ext cx="7766226" cy="3874416"/>
          </a:xfrm>
          <a:prstGeom prst="horizontalScroll">
            <a:avLst/>
          </a:prstGeom>
          <a:solidFill>
            <a:schemeClr val="accent1">
              <a:alpha val="75000"/>
            </a:schemeClr>
          </a:solidFill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4CB9D0"/>
                </a:solidFill>
                <a:latin typeface="UVN Banh Mi" pitchFamily="2" charset="0"/>
              </a:rPr>
              <a:t>Hoạt động 3:</a:t>
            </a:r>
          </a:p>
          <a:p>
            <a:pPr algn="ctr"/>
            <a:r>
              <a:rPr lang="en-US" sz="48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VN Banh Mi" pitchFamily="2" charset="0"/>
              </a:rPr>
              <a:t>Cách phòng cháy hỏa hoạn</a:t>
            </a:r>
          </a:p>
          <a:p>
            <a:pPr algn="ctr"/>
            <a:endParaRPr lang="en-US" sz="3200">
              <a:solidFill>
                <a:srgbClr val="4CB9D0"/>
              </a:solidFill>
              <a:latin typeface="UVN Banh Mi" pitchFamily="2" charset="0"/>
            </a:endParaRPr>
          </a:p>
        </p:txBody>
      </p:sp>
      <p:pic>
        <p:nvPicPr>
          <p:cNvPr id="1026" name="Picture 2" descr="10,063 Child Searching Illustrations &amp; Clip Art - iStock">
            <a:extLst>
              <a:ext uri="{FF2B5EF4-FFF2-40B4-BE49-F238E27FC236}">
                <a16:creationId xmlns:a16="http://schemas.microsoft.com/office/drawing/2014/main" id="{9F83D17B-8637-BE74-F315-164878FE1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A0AD37"/>
              </a:clrFrom>
              <a:clrTo>
                <a:srgbClr val="A0AD3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691" y="2645641"/>
            <a:ext cx="4489407" cy="3594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10,063 Child Searching Illustrations &amp; Clip Art - iStock">
            <a:extLst>
              <a:ext uri="{FF2B5EF4-FFF2-40B4-BE49-F238E27FC236}">
                <a16:creationId xmlns:a16="http://schemas.microsoft.com/office/drawing/2014/main" id="{E3D29356-D9CA-D788-AA93-F9C3CF210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4666B1"/>
              </a:clrFrom>
              <a:clrTo>
                <a:srgbClr val="4666B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328" y="2673478"/>
            <a:ext cx="4489407" cy="3594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ittle Girl Success Stock Illustration - Download Image Now - iStock">
            <a:extLst>
              <a:ext uri="{FF2B5EF4-FFF2-40B4-BE49-F238E27FC236}">
                <a16:creationId xmlns:a16="http://schemas.microsoft.com/office/drawing/2014/main" id="{786D1F99-63C6-50FA-1C81-60500366B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059" y="2277701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2D3CB2C0-6B4D-B88B-8DBB-5B9FE4EA55A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32872" y="47134"/>
            <a:ext cx="1359127" cy="152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56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85913" y="414338"/>
            <a:ext cx="10289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85913" y="5367338"/>
            <a:ext cx="101425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913" y="939615"/>
            <a:ext cx="10086975" cy="437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2557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phic 31">
            <a:extLst>
              <a:ext uri="{FF2B5EF4-FFF2-40B4-BE49-F238E27FC236}">
                <a16:creationId xmlns:a16="http://schemas.microsoft.com/office/drawing/2014/main" id="{2DB6AEBC-B74B-32A9-4A4A-1D0500D43F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31168" y="89992"/>
            <a:ext cx="5450305" cy="1642556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E9BA3312-DF87-A1A1-CE73-F838F0C12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6158" y="357723"/>
            <a:ext cx="4601745" cy="1089529"/>
          </a:xfrm>
        </p:spPr>
        <p:txBody>
          <a:bodyPr/>
          <a:lstStyle/>
          <a:p>
            <a:pPr algn="ctr"/>
            <a:r>
              <a:rPr lang="en-US" sz="3600">
                <a:latin typeface="+mn-lt"/>
              </a:rPr>
              <a:t>Những vật dụng có thể gây cháy trong nhà</a:t>
            </a:r>
          </a:p>
        </p:txBody>
      </p:sp>
      <p:pic>
        <p:nvPicPr>
          <p:cNvPr id="2052" name="Picture 4" descr="34 mẹo vệ sinh nhà cửa cực hiệu quả cho ngày Tết">
            <a:extLst>
              <a:ext uri="{FF2B5EF4-FFF2-40B4-BE49-F238E27FC236}">
                <a16:creationId xmlns:a16="http://schemas.microsoft.com/office/drawing/2014/main" id="{77B3240B-2335-8BAF-2E84-8B458381C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7431" y="1504060"/>
            <a:ext cx="2743201" cy="1924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tatic TV Cartoon - Shared Files - Anime Studio Tutor - Moho Pro (Anime  Studio) Tutorials">
            <a:extLst>
              <a:ext uri="{FF2B5EF4-FFF2-40B4-BE49-F238E27FC236}">
                <a16:creationId xmlns:a16="http://schemas.microsoft.com/office/drawing/2014/main" id="{4891AC44-BC4F-FD47-DDA2-C4FA7A73F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2153"/>
            <a:ext cx="3483991" cy="2617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ình ảnh Yếu Tố Hoạt Hình Bằng Tay Lò Vi Sóng PNG , Lò Nướng Clipart, Lò Vi  Sóng, Một Thiết Bị điện PNG miễn phí tải tập tin PSDComment và Vector">
            <a:extLst>
              <a:ext uri="{FF2B5EF4-FFF2-40B4-BE49-F238E27FC236}">
                <a16:creationId xmlns:a16="http://schemas.microsoft.com/office/drawing/2014/main" id="{4ABB50B0-4243-2D24-1356-4A393E3DD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665" y="914976"/>
            <a:ext cx="4341775" cy="3598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4 Nguyên nhân cửa tủ lạnh đóng không khít">
            <a:extLst>
              <a:ext uri="{FF2B5EF4-FFF2-40B4-BE49-F238E27FC236}">
                <a16:creationId xmlns:a16="http://schemas.microsoft.com/office/drawing/2014/main" id="{2B7006A3-9182-9EA3-537B-801EF2233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650" y="3938055"/>
            <a:ext cx="3238600" cy="2919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ình ảnh Máy Giặt Màu Xanh Máy Giặt Vẽ Tay Máy Giặt Hoạt Hình Trang Trí Máy  Giặt PNG , Máy Giặt, Máy Giặt Màu Xanh, Máy Giặt Vẽ Tay PNG miễn">
            <a:extLst>
              <a:ext uri="{FF2B5EF4-FFF2-40B4-BE49-F238E27FC236}">
                <a16:creationId xmlns:a16="http://schemas.microsoft.com/office/drawing/2014/main" id="{397CBBBB-8086-2E6A-5BAB-67AF43803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0984" y="3429000"/>
            <a:ext cx="3696093" cy="3696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255F33F-9FDB-41D5-B6A1-F4C8D857B6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8" y="4319098"/>
            <a:ext cx="4170724" cy="2353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980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058624" y="1114984"/>
            <a:ext cx="6369404" cy="3789858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algn="ctr" defTabSz="914126">
              <a:buClr>
                <a:srgbClr val="000000"/>
              </a:buClr>
              <a:buSzPts val="4667"/>
              <a:defRPr/>
            </a:pPr>
            <a:endParaRPr sz="4666" b="1" kern="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682363" y="2754404"/>
            <a:ext cx="2224348" cy="2397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74870" y="2156291"/>
            <a:ext cx="6369404" cy="144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136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98DD9FF-D770-42C7-AADD-85AF765EA2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4168075"/>
            <a:ext cx="1875530" cy="257175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E54F423-CEDC-CC72-BA82-28C391875601}"/>
              </a:ext>
            </a:extLst>
          </p:cNvPr>
          <p:cNvSpPr/>
          <p:nvPr/>
        </p:nvSpPr>
        <p:spPr>
          <a:xfrm>
            <a:off x="0" y="279887"/>
            <a:ext cx="12428621" cy="2981787"/>
          </a:xfrm>
          <a:prstGeom prst="roundRect">
            <a:avLst>
              <a:gd name="adj" fmla="val 17676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4325"/>
                </a:solidFill>
              </a:rPr>
              <a:t>Liên hệ việc sd aptomat,cầu dao, bật công tắc điện, quạt ở lớp học</a:t>
            </a:r>
          </a:p>
          <a:p>
            <a:pPr algn="ctr"/>
            <a:r>
              <a:rPr lang="en-US" sz="4000">
                <a:solidFill>
                  <a:srgbClr val="FF4325"/>
                </a:solidFill>
              </a:rPr>
              <a:t>Kết </a:t>
            </a:r>
            <a:r>
              <a:rPr lang="en-US" sz="4000" dirty="0" err="1">
                <a:solidFill>
                  <a:srgbClr val="FF4325"/>
                </a:solidFill>
              </a:rPr>
              <a:t>luận</a:t>
            </a:r>
            <a:r>
              <a:rPr lang="en-US" sz="4000" dirty="0">
                <a:solidFill>
                  <a:srgbClr val="FF4325"/>
                </a:solidFill>
              </a:rPr>
              <a:t>:</a:t>
            </a:r>
          </a:p>
          <a:p>
            <a:pPr algn="just"/>
            <a:r>
              <a:rPr lang="en-US" sz="300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Cháy </a:t>
            </a:r>
            <a:r>
              <a:rPr lang="en-US" sz="30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gây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thiệt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hại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tài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0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phòng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tránh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hỏa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hoạn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xảy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0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dễ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cháy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0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gần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bếp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US" sz="30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khóa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ga, </a:t>
            </a:r>
            <a:r>
              <a:rPr lang="en-US" sz="30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bếp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nấu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xong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US" sz="30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ngắt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nguồn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</a:t>
            </a:r>
          </a:p>
        </p:txBody>
      </p:sp>
      <p:pic>
        <p:nvPicPr>
          <p:cNvPr id="4098" name="Picture 2" descr="Happy children cartoon running Royalty Free Vector Image">
            <a:extLst>
              <a:ext uri="{FF2B5EF4-FFF2-40B4-BE49-F238E27FC236}">
                <a16:creationId xmlns:a16="http://schemas.microsoft.com/office/drawing/2014/main" id="{DA4BDCC1-D2E1-F8CE-C3E0-2C0ADED6B2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6"/>
          <a:stretch/>
        </p:blipFill>
        <p:spPr bwMode="auto">
          <a:xfrm>
            <a:off x="3075926" y="4194007"/>
            <a:ext cx="6040147" cy="2663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3">
            <a:extLst>
              <a:ext uri="{FF2B5EF4-FFF2-40B4-BE49-F238E27FC236}">
                <a16:creationId xmlns:a16="http://schemas.microsoft.com/office/drawing/2014/main" id="{953A797B-7D39-41ED-3DE6-172D090961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616" y="4246998"/>
            <a:ext cx="187553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764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picture containing diagram&#10;&#10;Description automatically generated">
            <a:extLst>
              <a:ext uri="{FF2B5EF4-FFF2-40B4-BE49-F238E27FC236}">
                <a16:creationId xmlns:a16="http://schemas.microsoft.com/office/drawing/2014/main" id="{8A9F2D73-4673-5713-4196-B901BD8440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084" y="28136"/>
            <a:ext cx="9953716" cy="4680452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1EF0B3E4-F748-11DA-A8E5-070DB28035B5}"/>
              </a:ext>
            </a:extLst>
          </p:cNvPr>
          <p:cNvSpPr txBox="1"/>
          <p:nvPr/>
        </p:nvSpPr>
        <p:spPr>
          <a:xfrm>
            <a:off x="3048786" y="755247"/>
            <a:ext cx="609442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>
                <a:solidFill>
                  <a:srgbClr val="4CB9D0"/>
                </a:solidFill>
                <a:latin typeface="UVN Banh Mi" pitchFamily="2" charset="0"/>
              </a:rPr>
              <a:t>Vận dụng- Trải nghiệm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6967768-70E5-1C47-9E4E-3BED699D71D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367" y="3894212"/>
            <a:ext cx="4471518" cy="317863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65F7B9D-1504-836C-198A-DE8C7F361F2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5" t="-8130" r="2625" b="8130"/>
          <a:stretch/>
        </p:blipFill>
        <p:spPr>
          <a:xfrm>
            <a:off x="4132188" y="3429000"/>
            <a:ext cx="4195042" cy="324478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3BF92FF-B07F-689F-5ADB-25E3480B710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34"/>
          <a:stretch/>
        </p:blipFill>
        <p:spPr>
          <a:xfrm>
            <a:off x="8327230" y="3704539"/>
            <a:ext cx="3911904" cy="2693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12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B8B0F6C-39CE-4275-BD65-C4F22DB1B8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525" y="4425602"/>
            <a:ext cx="1590675" cy="2171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178F3C1-04A9-5128-626E-65281D0B4E29}"/>
              </a:ext>
            </a:extLst>
          </p:cNvPr>
          <p:cNvSpPr txBox="1"/>
          <p:nvPr/>
        </p:nvSpPr>
        <p:spPr>
          <a:xfrm>
            <a:off x="596212" y="272181"/>
            <a:ext cx="1159578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https://padlet.com/phuongthaotran0802/h-nh-nh-h-c-sinh-l-p-3a6-tham-gia-h-tn-ph-ng-tr-nh-h-a-ho-n--tbiy4dmn9hl8nupy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2958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Wave 5">
            <a:extLst>
              <a:ext uri="{FF2B5EF4-FFF2-40B4-BE49-F238E27FC236}">
                <a16:creationId xmlns:a16="http://schemas.microsoft.com/office/drawing/2014/main" id="{EBE2AE60-8AB5-8298-6CDF-D137330C1519}"/>
              </a:ext>
            </a:extLst>
          </p:cNvPr>
          <p:cNvSpPr/>
          <p:nvPr/>
        </p:nvSpPr>
        <p:spPr>
          <a:xfrm>
            <a:off x="4928638" y="639096"/>
            <a:ext cx="5542717" cy="1730478"/>
          </a:xfrm>
          <a:prstGeom prst="wave">
            <a:avLst/>
          </a:prstGeom>
          <a:solidFill>
            <a:schemeClr val="accent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4CB9D0"/>
                </a:solidFill>
                <a:latin typeface="SVN-Hole Hearted" panose="020B0A06020104020203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79399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5A1DE-17EE-C548-7AAE-5C7D55059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026" y="132598"/>
            <a:ext cx="11197947" cy="923330"/>
          </a:xfrm>
        </p:spPr>
        <p:txBody>
          <a:bodyPr/>
          <a:lstStyle/>
          <a:p>
            <a:pPr algn="ctr"/>
            <a:r>
              <a:rPr lang="en-US" sz="6000">
                <a:latin typeface="UVN Da Lat" panose="03060902030202020203" pitchFamily="66" charset="0"/>
              </a:rPr>
              <a:t>Kỹ năng phòng cháy</a:t>
            </a:r>
          </a:p>
        </p:txBody>
      </p:sp>
      <p:pic>
        <p:nvPicPr>
          <p:cNvPr id="3" name="y2mate.com - Dạy Trẻ Thoát Khỏi Đám Cháy  PCCC  Hoạt Hình Kỹ Năng Sống Cho Bé_480p">
            <a:hlinkClick r:id="" action="ppaction://media"/>
            <a:extLst>
              <a:ext uri="{FF2B5EF4-FFF2-40B4-BE49-F238E27FC236}">
                <a16:creationId xmlns:a16="http://schemas.microsoft.com/office/drawing/2014/main" id="{5266094A-2FF9-7C5F-C18E-D3588946C4B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37036" y="1178556"/>
            <a:ext cx="9609055" cy="540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17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3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6B5A0B1-834C-2376-833F-D58AFDEFEF93}"/>
              </a:ext>
            </a:extLst>
          </p:cNvPr>
          <p:cNvSpPr/>
          <p:nvPr/>
        </p:nvSpPr>
        <p:spPr>
          <a:xfrm>
            <a:off x="3451942" y="1003707"/>
            <a:ext cx="5118755" cy="1140643"/>
          </a:xfrm>
          <a:prstGeom prst="roundRect">
            <a:avLst/>
          </a:prstGeom>
          <a:solidFill>
            <a:schemeClr val="accent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4CB9D0"/>
                </a:solidFill>
              </a:rPr>
              <a:t>Dặn dò</a:t>
            </a:r>
            <a:endParaRPr lang="en-US" sz="4000" dirty="0">
              <a:solidFill>
                <a:srgbClr val="4CB9D0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A546A3E-597E-2BED-8BC4-97444B88645A}"/>
              </a:ext>
            </a:extLst>
          </p:cNvPr>
          <p:cNvGrpSpPr/>
          <p:nvPr/>
        </p:nvGrpSpPr>
        <p:grpSpPr>
          <a:xfrm>
            <a:off x="800931" y="2547349"/>
            <a:ext cx="5085471" cy="3025533"/>
            <a:chOff x="542331" y="3209813"/>
            <a:chExt cx="5085471" cy="3025533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C11A4637-5159-5680-024B-D8A66814D6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42331" y="3209813"/>
              <a:ext cx="5085471" cy="302553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DD3E7D9-E2DC-B66C-5D2A-91EC3469D114}"/>
                </a:ext>
              </a:extLst>
            </p:cNvPr>
            <p:cNvSpPr txBox="1"/>
            <p:nvPr/>
          </p:nvSpPr>
          <p:spPr>
            <a:xfrm>
              <a:off x="746290" y="3715012"/>
              <a:ext cx="469841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Chia </a:t>
              </a:r>
              <a:r>
                <a:rPr lang="en-US" sz="3600" dirty="0" err="1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sẻ</a:t>
              </a:r>
              <a:r>
                <a:rPr lang="en-US" sz="36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nội</a:t>
              </a:r>
              <a:r>
                <a:rPr lang="en-US" sz="36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dung </a:t>
              </a:r>
              <a:r>
                <a:rPr lang="en-US" sz="3600" dirty="0" err="1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36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phiếu</a:t>
              </a:r>
              <a:r>
                <a:rPr lang="en-US" sz="36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điều</a:t>
              </a:r>
              <a:r>
                <a:rPr lang="en-US" sz="36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tra</a:t>
              </a:r>
              <a:r>
                <a:rPr lang="en-US" sz="36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lang="en-US" sz="36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en-US" sz="36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lớn</a:t>
              </a:r>
              <a:r>
                <a:rPr lang="en-US" sz="36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36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gia</a:t>
              </a:r>
              <a:r>
                <a:rPr lang="en-US" sz="36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đình</a:t>
              </a:r>
              <a:r>
                <a:rPr lang="en-US" sz="36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C6164D4-7FB3-6D53-183F-0C8B070B8269}"/>
              </a:ext>
            </a:extLst>
          </p:cNvPr>
          <p:cNvGrpSpPr/>
          <p:nvPr/>
        </p:nvGrpSpPr>
        <p:grpSpPr>
          <a:xfrm>
            <a:off x="6069787" y="2547348"/>
            <a:ext cx="5085471" cy="3025533"/>
            <a:chOff x="828773" y="1835545"/>
            <a:chExt cx="5085471" cy="3025533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8FD97E26-5802-E09E-77A8-C4202256EC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28773" y="1835545"/>
              <a:ext cx="5085471" cy="302553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8821D5B-CCDC-FB14-14AB-DF4CE730853D}"/>
                </a:ext>
              </a:extLst>
            </p:cNvPr>
            <p:cNvSpPr txBox="1"/>
            <p:nvPr/>
          </p:nvSpPr>
          <p:spPr>
            <a:xfrm>
              <a:off x="1032732" y="2194149"/>
              <a:ext cx="4667514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dirty="0" err="1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Cùng</a:t>
              </a:r>
              <a:r>
                <a:rPr lang="en-US" sz="36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en-US" sz="36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lớn</a:t>
              </a:r>
              <a:r>
                <a:rPr lang="en-US" sz="36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thực</a:t>
              </a:r>
              <a:r>
                <a:rPr lang="en-US" sz="36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hiện</a:t>
              </a:r>
              <a:r>
                <a:rPr lang="en-US" sz="36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6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việc</a:t>
              </a:r>
              <a:r>
                <a:rPr lang="en-US" sz="36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36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36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phòng</a:t>
              </a:r>
              <a:r>
                <a:rPr lang="en-US" sz="36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tránh</a:t>
              </a:r>
              <a:r>
                <a:rPr lang="en-US" sz="36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hỏa</a:t>
              </a:r>
              <a:r>
                <a:rPr lang="en-US" sz="36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hoạn</a:t>
              </a:r>
              <a:r>
                <a:rPr lang="en-US" sz="36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xảy</a:t>
              </a:r>
              <a:r>
                <a:rPr lang="en-US" sz="36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ra</a:t>
              </a:r>
              <a:r>
                <a:rPr lang="en-US" sz="36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khi</a:t>
              </a:r>
              <a:r>
                <a:rPr lang="en-US" sz="36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3600" dirty="0" err="1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nhà</a:t>
              </a:r>
              <a:r>
                <a:rPr lang="en-US" sz="36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77569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7738DF-9AEF-49FB-A06A-B1F7097CCF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7" name="WordArt 3">
            <a:extLst>
              <a:ext uri="{FF2B5EF4-FFF2-40B4-BE49-F238E27FC236}">
                <a16:creationId xmlns:a16="http://schemas.microsoft.com/office/drawing/2014/main" id="{E5B36904-258A-47B3-8C88-B8A55BAD01D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19231" y="4146337"/>
            <a:ext cx="7696200" cy="161925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Kính</a:t>
            </a:r>
            <a:r>
              <a:rPr kumimoji="0" lang="en-US" sz="3600" b="1" i="0" u="none" strike="noStrike" kern="10" cap="none" spc="0" normalizeH="0" baseline="0" noProof="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sz="3600" b="1" i="0" u="none" strike="noStrike" kern="10" cap="none" spc="0" normalizeH="0" baseline="0" noProof="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quý</a:t>
            </a:r>
            <a:r>
              <a:rPr kumimoji="0" lang="en-US" sz="3600" b="1" i="0" u="none" strike="noStrike" kern="10" cap="none" spc="0" normalizeH="0" baseline="0" noProof="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3600" b="1" i="0" u="none" strike="noStrike" kern="10" cap="none" spc="0" normalizeH="0" baseline="0" noProof="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3600" b="1" i="0" u="none" strike="noStrike" kern="10" cap="none" spc="0" normalizeH="0" baseline="0" noProof="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sức</a:t>
            </a:r>
            <a:r>
              <a:rPr kumimoji="0" lang="en-US" sz="3600" b="1" i="0" u="none" strike="noStrike" kern="10" cap="none" spc="0" normalizeH="0" baseline="0" noProof="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khoẻ</a:t>
            </a:r>
            <a:r>
              <a:rPr kumimoji="0" lang="en-US" sz="3600" b="1" i="0" u="none" strike="noStrike" kern="10" cap="none" spc="0" normalizeH="0" baseline="0" noProof="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8" name="WordArt 4">
            <a:extLst>
              <a:ext uri="{FF2B5EF4-FFF2-40B4-BE49-F238E27FC236}">
                <a16:creationId xmlns:a16="http://schemas.microsoft.com/office/drawing/2014/main" id="{C651F476-AD02-4658-97FE-6BED98F594C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76550" y="2045029"/>
            <a:ext cx="6765726" cy="2985272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9616892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009999"/>
                  </a:solidFill>
                  <a:round/>
                  <a:headEnd/>
                  <a:tailEnd/>
                </a:ln>
                <a:solidFill>
                  <a:srgbClr val="0000FF">
                    <a:alpha val="76862"/>
                  </a:srgbClr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Xin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009999"/>
                  </a:solidFill>
                  <a:round/>
                  <a:headEnd/>
                  <a:tailEnd/>
                </a:ln>
                <a:solidFill>
                  <a:srgbClr val="0000FF">
                    <a:alpha val="76862"/>
                  </a:srgbClr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ch©n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009999"/>
                  </a:solidFill>
                  <a:round/>
                  <a:headEnd/>
                  <a:tailEnd/>
                </a:ln>
                <a:solidFill>
                  <a:srgbClr val="0000FF">
                    <a:alpha val="76862"/>
                  </a:srgbClr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009999"/>
                  </a:solidFill>
                  <a:round/>
                  <a:headEnd/>
                  <a:tailEnd/>
                </a:ln>
                <a:solidFill>
                  <a:srgbClr val="0000FF">
                    <a:alpha val="76862"/>
                  </a:srgbClr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thµnh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009999"/>
                  </a:solidFill>
                  <a:round/>
                  <a:headEnd/>
                  <a:tailEnd/>
                </a:ln>
                <a:solidFill>
                  <a:srgbClr val="0000FF">
                    <a:alpha val="76862"/>
                  </a:srgbClr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009999"/>
                  </a:solidFill>
                  <a:round/>
                  <a:headEnd/>
                  <a:tailEnd/>
                </a:ln>
                <a:solidFill>
                  <a:srgbClr val="0000FF">
                    <a:alpha val="76862"/>
                  </a:srgbClr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c¶m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009999"/>
                  </a:solidFill>
                  <a:round/>
                  <a:headEnd/>
                  <a:tailEnd/>
                </a:ln>
                <a:solidFill>
                  <a:srgbClr val="0000FF">
                    <a:alpha val="76862"/>
                  </a:srgbClr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 ¬n </a:t>
            </a:r>
          </a:p>
        </p:txBody>
      </p:sp>
    </p:spTree>
    <p:extLst>
      <p:ext uri="{BB962C8B-B14F-4D97-AF65-F5344CB8AC3E}">
        <p14:creationId xmlns:p14="http://schemas.microsoft.com/office/powerpoint/2010/main" val="830574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CFC7863-6BF8-474F-A72D-9CE7423966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137" y="4338637"/>
            <a:ext cx="1323975" cy="2276475"/>
          </a:xfrm>
          <a:prstGeom prst="rect">
            <a:avLst/>
          </a:prstGeom>
        </p:spPr>
      </p:pic>
      <p:pic>
        <p:nvPicPr>
          <p:cNvPr id="2" name="Em Muốn Làm ♫ Candy Ngọc Hà ♫ Nhạc Thiếu Nhi Em muốn làm cảnh sát bắt cướp thật oai phong [MV 4K] - Trim - Trim - Trim">
            <a:hlinkClick r:id="" action="ppaction://media"/>
            <a:extLst>
              <a:ext uri="{FF2B5EF4-FFF2-40B4-BE49-F238E27FC236}">
                <a16:creationId xmlns:a16="http://schemas.microsoft.com/office/drawing/2014/main" id="{C8B701CF-F17E-439D-A63A-63D23F7357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2210" y="375235"/>
            <a:ext cx="10250906" cy="5917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905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04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1A160E-5D7E-45BC-AC1F-22D047D4B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509" y="338864"/>
            <a:ext cx="11197947" cy="1283428"/>
          </a:xfrm>
        </p:spPr>
        <p:txBody>
          <a:bodyPr/>
          <a:lstStyle/>
          <a:p>
            <a:r>
              <a:rPr lang="en-US" sz="40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nói về những gì bạn thấy trong hình dưới đây</a:t>
            </a:r>
            <a:br>
              <a:rPr lang="en-US" sz="4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>
              <a:solidFill>
                <a:srgbClr val="0070C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9F7B99-F654-45E3-9C2F-068452DE12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22" y="1143000"/>
            <a:ext cx="10744200" cy="4932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53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BB351B6-2635-4068-AA57-71A4C442F5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10630" flipH="1">
            <a:off x="2372342" y="220420"/>
            <a:ext cx="778189" cy="1203867"/>
          </a:xfrm>
          <a:prstGeom prst="rect">
            <a:avLst/>
          </a:prstGeom>
        </p:spPr>
      </p:pic>
      <p:sp>
        <p:nvSpPr>
          <p:cNvPr id="28" name="椭圆 27">
            <a:extLst>
              <a:ext uri="{FF2B5EF4-FFF2-40B4-BE49-F238E27FC236}">
                <a16:creationId xmlns:a16="http://schemas.microsoft.com/office/drawing/2014/main" id="{82216591-F7C9-4617-8725-28870A64D045}"/>
              </a:ext>
            </a:extLst>
          </p:cNvPr>
          <p:cNvSpPr/>
          <p:nvPr/>
        </p:nvSpPr>
        <p:spPr>
          <a:xfrm>
            <a:off x="2481979" y="1945829"/>
            <a:ext cx="861612" cy="861612"/>
          </a:xfrm>
          <a:prstGeom prst="ellipse">
            <a:avLst/>
          </a:prstGeom>
          <a:solidFill>
            <a:srgbClr val="FF875D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zh-CN" altLang="en-US" sz="4000" dirty="0">
              <a:solidFill>
                <a:schemeClr val="accent2"/>
              </a:solidFill>
              <a:latin typeface="+mn-ea"/>
              <a:ea typeface="字魂80号-萌趣小鱼体" panose="00000500000000000000" pitchFamily="2" charset="-122"/>
            </a:endParaRPr>
          </a:p>
        </p:txBody>
      </p:sp>
      <p:sp>
        <p:nvSpPr>
          <p:cNvPr id="30" name="椭圆 29">
            <a:extLst>
              <a:ext uri="{FF2B5EF4-FFF2-40B4-BE49-F238E27FC236}">
                <a16:creationId xmlns:a16="http://schemas.microsoft.com/office/drawing/2014/main" id="{6F14CA10-DA05-433F-92CE-B115B7EE5890}"/>
              </a:ext>
            </a:extLst>
          </p:cNvPr>
          <p:cNvSpPr/>
          <p:nvPr/>
        </p:nvSpPr>
        <p:spPr>
          <a:xfrm>
            <a:off x="4501279" y="1945829"/>
            <a:ext cx="861612" cy="861612"/>
          </a:xfrm>
          <a:prstGeom prst="ellipse">
            <a:avLst/>
          </a:prstGeom>
          <a:solidFill>
            <a:srgbClr val="FF875D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zh-CN" altLang="en-US" sz="4000" dirty="0">
              <a:solidFill>
                <a:schemeClr val="accent2"/>
              </a:solidFill>
              <a:latin typeface="+mn-ea"/>
              <a:ea typeface="字魂80号-萌趣小鱼体" panose="00000500000000000000" pitchFamily="2" charset="-122"/>
            </a:endParaRPr>
          </a:p>
        </p:txBody>
      </p:sp>
      <p:sp>
        <p:nvSpPr>
          <p:cNvPr id="34" name="椭圆 33">
            <a:extLst>
              <a:ext uri="{FF2B5EF4-FFF2-40B4-BE49-F238E27FC236}">
                <a16:creationId xmlns:a16="http://schemas.microsoft.com/office/drawing/2014/main" id="{0F08FB56-C3F1-4AD0-86BA-A5C85FF97819}"/>
              </a:ext>
            </a:extLst>
          </p:cNvPr>
          <p:cNvSpPr/>
          <p:nvPr/>
        </p:nvSpPr>
        <p:spPr>
          <a:xfrm>
            <a:off x="6520579" y="1945829"/>
            <a:ext cx="861612" cy="861612"/>
          </a:xfrm>
          <a:prstGeom prst="ellipse">
            <a:avLst/>
          </a:prstGeom>
          <a:solidFill>
            <a:srgbClr val="FF875D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zh-CN" altLang="en-US" sz="4000" dirty="0">
              <a:solidFill>
                <a:schemeClr val="accent2"/>
              </a:solidFill>
              <a:latin typeface="+mn-ea"/>
              <a:ea typeface="字魂80号-萌趣小鱼体" panose="00000500000000000000" pitchFamily="2" charset="-122"/>
            </a:endParaRPr>
          </a:p>
        </p:txBody>
      </p:sp>
      <p:sp>
        <p:nvSpPr>
          <p:cNvPr id="36" name="椭圆 35">
            <a:extLst>
              <a:ext uri="{FF2B5EF4-FFF2-40B4-BE49-F238E27FC236}">
                <a16:creationId xmlns:a16="http://schemas.microsoft.com/office/drawing/2014/main" id="{EE768E41-00A5-435E-B073-46B3C2C1F72F}"/>
              </a:ext>
            </a:extLst>
          </p:cNvPr>
          <p:cNvSpPr/>
          <p:nvPr/>
        </p:nvSpPr>
        <p:spPr>
          <a:xfrm>
            <a:off x="8539879" y="1945829"/>
            <a:ext cx="861612" cy="861612"/>
          </a:xfrm>
          <a:prstGeom prst="ellipse">
            <a:avLst/>
          </a:prstGeom>
          <a:solidFill>
            <a:srgbClr val="FF875D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zh-CN" altLang="en-US" sz="4000" dirty="0">
              <a:solidFill>
                <a:schemeClr val="accent2"/>
              </a:solidFill>
              <a:latin typeface="+mn-ea"/>
              <a:ea typeface="字魂80号-萌趣小鱼体" panose="00000500000000000000" pitchFamily="2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33D4627C-86E4-41A0-8989-38B0BF680E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51564" y="3792116"/>
            <a:ext cx="1696345" cy="29146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CCA220B-D0E0-4CF3-BD3D-0BEBE07C93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82554" y="6325702"/>
            <a:ext cx="485023" cy="38801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821E47A-E05C-4FAE-8C3D-CF54A24D87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1548" y="5285595"/>
            <a:ext cx="851006" cy="142812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DA646A6-4589-C52F-582A-C2C9873079EA}"/>
              </a:ext>
            </a:extLst>
          </p:cNvPr>
          <p:cNvSpPr txBox="1"/>
          <p:nvPr/>
        </p:nvSpPr>
        <p:spPr>
          <a:xfrm>
            <a:off x="3892869" y="1225804"/>
            <a:ext cx="598433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6600">
                <a:solidFill>
                  <a:srgbClr val="0070C0"/>
                </a:solidFill>
                <a:latin typeface="UVN Banh Mi" pitchFamily="2" charset="0"/>
                <a:ea typeface="字魂80号-萌趣小鱼体" panose="00000500000000000000" pitchFamily="2" charset="-122"/>
              </a:rPr>
              <a:t>Khám phá</a:t>
            </a:r>
            <a:endParaRPr lang="zh-CN" altLang="en-US" sz="6600" dirty="0">
              <a:solidFill>
                <a:srgbClr val="0070C0"/>
              </a:solidFill>
              <a:latin typeface="UVN Banh Mi" pitchFamily="2" charset="0"/>
              <a:ea typeface="字魂80号-萌趣小鱼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8753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0" grpId="0" animBg="1"/>
      <p:bldP spid="34" grpId="0" animBg="1"/>
      <p:bldP spid="3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FC6D12AF-ACCE-4614-B0A2-D3051191AB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627" y="4834229"/>
            <a:ext cx="1466850" cy="1809750"/>
          </a:xfrm>
          <a:prstGeom prst="rect">
            <a:avLst/>
          </a:prstGeom>
        </p:spPr>
      </p:pic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92F2CC04-3794-3EDA-F8A4-20846E6CD198}"/>
              </a:ext>
            </a:extLst>
          </p:cNvPr>
          <p:cNvSpPr/>
          <p:nvPr/>
        </p:nvSpPr>
        <p:spPr>
          <a:xfrm>
            <a:off x="281440" y="381000"/>
            <a:ext cx="11172623" cy="2677212"/>
          </a:xfrm>
          <a:prstGeom prst="homePlate">
            <a:avLst/>
          </a:prstGeom>
          <a:solidFill>
            <a:schemeClr val="accent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4CB9D0"/>
                </a:solidFill>
                <a:latin typeface="UVN Banh Mi" pitchFamily="2" charset="0"/>
              </a:rPr>
              <a:t>Hoạt động 1:</a:t>
            </a:r>
          </a:p>
          <a:p>
            <a:pPr algn="ctr"/>
            <a:r>
              <a:rPr lang="en-US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VN Banh Mi" pitchFamily="2" charset="0"/>
              </a:rPr>
              <a:t>Tìm hiểu nguyên nhân có thể xảy ra khi cháy nhà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VN Banh Mi" pitchFamily="2" charset="0"/>
            </a:endParaRPr>
          </a:p>
        </p:txBody>
      </p:sp>
      <p:pic>
        <p:nvPicPr>
          <p:cNvPr id="4098" name="Picture 2" descr="Hình ảnh Một Cái Bật Lửa Dễ Thương Với Ngọn Lửa Vector Hoặc Màu Minh Họa  PNG , Dễ Thương, Cái Bật Lửa, Màu Xám PNG và Vector với nền trong suốt">
            <a:extLst>
              <a:ext uri="{FF2B5EF4-FFF2-40B4-BE49-F238E27FC236}">
                <a16:creationId xmlns:a16="http://schemas.microsoft.com/office/drawing/2014/main" id="{C0E31EC7-686A-AE6D-1904-B5DBA0A23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65615">
            <a:off x="7824249" y="3544762"/>
            <a:ext cx="2569222" cy="2569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瓶抗菌酒精75個人衛生用品向量圖形及更多冠狀病毒圖片- iStock">
            <a:extLst>
              <a:ext uri="{FF2B5EF4-FFF2-40B4-BE49-F238E27FC236}">
                <a16:creationId xmlns:a16="http://schemas.microsoft.com/office/drawing/2014/main" id="{0ED42CED-E6FE-53B3-1852-54C50ABB3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7130">
            <a:off x="882262" y="3094477"/>
            <a:ext cx="3261524" cy="3261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Bình Gas Màu Đỏ Nguy Hiểm Gần Lửa Chất Dễ Cháy Hình minh họa Sẵn có - Tải  xuống Hình ảnh Ngay bây giờ - iStock">
            <a:extLst>
              <a:ext uri="{FF2B5EF4-FFF2-40B4-BE49-F238E27FC236}">
                <a16:creationId xmlns:a16="http://schemas.microsoft.com/office/drawing/2014/main" id="{AAAB1126-B7B8-D531-D622-A15601D985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11" b="19804"/>
          <a:stretch/>
        </p:blipFill>
        <p:spPr bwMode="auto">
          <a:xfrm>
            <a:off x="4978080" y="3506563"/>
            <a:ext cx="1781537" cy="2655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528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502024" y="244111"/>
            <a:ext cx="10802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274" y="767331"/>
            <a:ext cx="9629775" cy="26188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274" y="3909358"/>
            <a:ext cx="9629775" cy="24799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71638" y="3433978"/>
            <a:ext cx="36567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Bén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ga.</a:t>
            </a:r>
            <a:endParaRPr lang="en-US" sz="2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00863" y="3420264"/>
            <a:ext cx="33441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2: Bàn là chưa tắt.</a:t>
            </a:r>
            <a:endParaRPr lang="en-US" sz="2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04951" y="6306413"/>
            <a:ext cx="39180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Chập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ổ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47362" y="6306413"/>
            <a:ext cx="51568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6383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croll: Horizontal 16">
            <a:extLst>
              <a:ext uri="{FF2B5EF4-FFF2-40B4-BE49-F238E27FC236}">
                <a16:creationId xmlns:a16="http://schemas.microsoft.com/office/drawing/2014/main" id="{BF93CB74-C2FF-A1A4-2D27-335CE2D3F7D2}"/>
              </a:ext>
            </a:extLst>
          </p:cNvPr>
          <p:cNvSpPr/>
          <p:nvPr/>
        </p:nvSpPr>
        <p:spPr>
          <a:xfrm>
            <a:off x="2516957" y="-131976"/>
            <a:ext cx="9133983" cy="4213782"/>
          </a:xfrm>
          <a:prstGeom prst="horizontalScroll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247788"/>
                </a:solidFill>
                <a:latin typeface="SVN-Hole Hearted" panose="020B0A06020104020203" pitchFamily="34" charset="0"/>
              </a:rPr>
              <a:t>KẾT LUẬN:</a:t>
            </a:r>
          </a:p>
          <a:p>
            <a:pPr marL="855663" algn="just"/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Cháy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xảy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thiết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chập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ga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hở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dễ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cháy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gần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bếp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pic>
        <p:nvPicPr>
          <p:cNvPr id="2050" name="Picture 2" descr="6 thói quen thường thấy ở những đứa trẻ thông minh bẩm sinh">
            <a:extLst>
              <a:ext uri="{FF2B5EF4-FFF2-40B4-BE49-F238E27FC236}">
                <a16:creationId xmlns:a16="http://schemas.microsoft.com/office/drawing/2014/main" id="{85FC647F-AC45-D9C5-A3C0-D49B7468A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6206" y="1744896"/>
            <a:ext cx="4741781" cy="474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96CB33A-CFEC-4E38-8168-AAFD74860C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1995" y="3264309"/>
            <a:ext cx="1745590" cy="3001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56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Pentagon 3">
            <a:extLst>
              <a:ext uri="{FF2B5EF4-FFF2-40B4-BE49-F238E27FC236}">
                <a16:creationId xmlns:a16="http://schemas.microsoft.com/office/drawing/2014/main" id="{5DB590C7-D3D3-4352-9CD7-834E51AA9DA3}"/>
              </a:ext>
            </a:extLst>
          </p:cNvPr>
          <p:cNvSpPr/>
          <p:nvPr/>
        </p:nvSpPr>
        <p:spPr>
          <a:xfrm>
            <a:off x="192504" y="264690"/>
            <a:ext cx="12151895" cy="1441517"/>
          </a:xfrm>
          <a:prstGeom prst="homePlate">
            <a:avLst/>
          </a:prstGeom>
          <a:solidFill>
            <a:schemeClr val="accent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4CB9D0"/>
                </a:solidFill>
                <a:latin typeface="UVN Banh Mi" pitchFamily="2" charset="0"/>
              </a:rPr>
              <a:t>Hoạt động 2:</a:t>
            </a:r>
          </a:p>
          <a:p>
            <a:pPr algn="ctr"/>
            <a:r>
              <a:rPr lang="en-US" sz="36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VN Banh Mi" pitchFamily="2" charset="0"/>
              </a:rPr>
              <a:t>Những thiết  hại có thể xảy ra khi cháy nhà</a:t>
            </a:r>
            <a:endParaRPr lang="en-US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VN Banh Mi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814F4D-140C-4975-B980-4A689615DC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420" y="1855055"/>
            <a:ext cx="10431160" cy="8596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CC8F3C-BE45-4FE6-A21E-7B9B899BBD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905" y="2510129"/>
            <a:ext cx="9769642" cy="3674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70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heme/theme1.xml><?xml version="1.0" encoding="utf-8"?>
<a:theme xmlns:a="http://schemas.openxmlformats.org/drawingml/2006/main" name="Office 主题​​">
  <a:themeElements>
    <a:clrScheme name="自定义 252">
      <a:dk1>
        <a:srgbClr val="757070"/>
      </a:dk1>
      <a:lt1>
        <a:sysClr val="window" lastClr="FFFFFF"/>
      </a:lt1>
      <a:dk2>
        <a:srgbClr val="44546A"/>
      </a:dk2>
      <a:lt2>
        <a:srgbClr val="E7E6E6"/>
      </a:lt2>
      <a:accent1>
        <a:srgbClr val="FFFFFF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0">
      <a:majorFont>
        <a:latin typeface="Times New Roman"/>
        <a:ea typeface="字魂47号-三分行楷"/>
        <a:cs typeface=""/>
      </a:majorFont>
      <a:minorFont>
        <a:latin typeface="Times New Roman"/>
        <a:ea typeface="字魂47号-三分行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alpha val="75000"/>
          </a:schemeClr>
        </a:solidFill>
        <a:ln>
          <a:noFill/>
        </a:ln>
      </a:spPr>
      <a:bodyPr rtlCol="0" anchor="ctr"/>
      <a:lstStyle>
        <a:defPPr algn="ctr">
          <a:defRPr sz="3200" dirty="0" smtClean="0">
            <a:solidFill>
              <a:srgbClr val="4CB9D0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1198</TotalTime>
  <Words>443</Words>
  <Application>Microsoft Office PowerPoint</Application>
  <PresentationFormat>Widescreen</PresentationFormat>
  <Paragraphs>54</Paragraphs>
  <Slides>22</Slides>
  <Notes>14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7" baseType="lpstr">
      <vt:lpstr>Georgia</vt:lpstr>
      <vt:lpstr>.VnTime</vt:lpstr>
      <vt:lpstr>字魂73号-江南手书</vt:lpstr>
      <vt:lpstr>Architecture</vt:lpstr>
      <vt:lpstr>字魂47号-三分行楷</vt:lpstr>
      <vt:lpstr>字魂80号-萌趣小鱼体</vt:lpstr>
      <vt:lpstr>UVN Banh Mi</vt:lpstr>
      <vt:lpstr>Arial</vt:lpstr>
      <vt:lpstr>等线</vt:lpstr>
      <vt:lpstr>UVN Da Lat</vt:lpstr>
      <vt:lpstr>Times New Roman</vt:lpstr>
      <vt:lpstr>AvantGarde</vt:lpstr>
      <vt:lpstr>Calibri</vt:lpstr>
      <vt:lpstr>SVN-Hole Hearted</vt:lpstr>
      <vt:lpstr>Office 主题​​</vt:lpstr>
      <vt:lpstr>PowerPoint Presentation</vt:lpstr>
      <vt:lpstr>PowerPoint Presentation</vt:lpstr>
      <vt:lpstr>PowerPoint Presentation</vt:lpstr>
      <vt:lpstr>Hãy nói về những gì bạn thấy trong hình dưới đây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Một số hình ảnh về các vụ cháy gần đây:</vt:lpstr>
      <vt:lpstr>PowerPoint Presentation</vt:lpstr>
      <vt:lpstr>PowerPoint Presentation</vt:lpstr>
      <vt:lpstr>Những vật dụng có thể gây cháy trong nhà</vt:lpstr>
      <vt:lpstr>PowerPoint Presentation</vt:lpstr>
      <vt:lpstr>PowerPoint Presentation</vt:lpstr>
      <vt:lpstr>PowerPoint Presentation</vt:lpstr>
      <vt:lpstr>PowerPoint Presentation</vt:lpstr>
      <vt:lpstr>Kỹ năng phòng cháy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HỒNG LOAN</dc:creator>
  <cp:lastModifiedBy>Administrator</cp:lastModifiedBy>
  <cp:revision>90</cp:revision>
  <dcterms:created xsi:type="dcterms:W3CDTF">2019-03-13T05:38:41Z</dcterms:created>
  <dcterms:modified xsi:type="dcterms:W3CDTF">2023-09-18T03:54:21Z</dcterms:modified>
</cp:coreProperties>
</file>