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96" r:id="rId4"/>
    <p:sldId id="340" r:id="rId5"/>
    <p:sldId id="260" r:id="rId6"/>
    <p:sldId id="297" r:id="rId7"/>
    <p:sldId id="261" r:id="rId8"/>
    <p:sldId id="305" r:id="rId9"/>
    <p:sldId id="306" r:id="rId10"/>
    <p:sldId id="307" r:id="rId11"/>
    <p:sldId id="300" r:id="rId12"/>
    <p:sldId id="308" r:id="rId13"/>
    <p:sldId id="309" r:id="rId14"/>
    <p:sldId id="339" r:id="rId15"/>
    <p:sldId id="310" r:id="rId16"/>
    <p:sldId id="334" r:id="rId17"/>
    <p:sldId id="335" r:id="rId18"/>
    <p:sldId id="301" r:id="rId19"/>
    <p:sldId id="302" r:id="rId20"/>
    <p:sldId id="304" r:id="rId21"/>
    <p:sldId id="312" r:id="rId22"/>
    <p:sldId id="328" r:id="rId23"/>
    <p:sldId id="329" r:id="rId24"/>
    <p:sldId id="330" r:id="rId25"/>
    <p:sldId id="314" r:id="rId26"/>
    <p:sldId id="333" r:id="rId27"/>
    <p:sldId id="315" r:id="rId28"/>
    <p:sldId id="265" r:id="rId29"/>
    <p:sldId id="331" r:id="rId30"/>
    <p:sldId id="319" r:id="rId31"/>
    <p:sldId id="320" r:id="rId32"/>
    <p:sldId id="321" r:id="rId33"/>
    <p:sldId id="336" r:id="rId34"/>
    <p:sldId id="323" r:id="rId35"/>
    <p:sldId id="324" r:id="rId36"/>
    <p:sldId id="325" r:id="rId37"/>
    <p:sldId id="327" r:id="rId38"/>
    <p:sldId id="289" r:id="rId39"/>
    <p:sldId id="290" r:id="rId40"/>
    <p:sldId id="294" r:id="rId41"/>
    <p:sldId id="295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0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9016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5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2360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57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81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6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1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9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2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3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7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6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EBE80-E670-4B65-A902-656D97C50528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904201-57FB-4141-9830-F4DD37B9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9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C05740-AD98-4263-8412-80CA3E3BC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287" y="1311965"/>
            <a:ext cx="6687047" cy="1868557"/>
          </a:xfrm>
        </p:spPr>
        <p:txBody>
          <a:bodyPr/>
          <a:lstStyle/>
          <a:p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</a:t>
            </a:r>
            <a:b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quản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lý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giáo</a:t>
            </a:r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dục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219991-9879-4158-A2DC-1B94B776D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0295" y="3260035"/>
            <a:ext cx="3530380" cy="850789"/>
          </a:xfrm>
        </p:spPr>
        <p:txBody>
          <a:bodyPr>
            <a:normAutofit/>
          </a:bodyPr>
          <a:lstStyle/>
          <a:p>
            <a:r>
              <a:rPr lang="en-US" sz="1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LG. </a:t>
            </a:r>
            <a:r>
              <a:rPr lang="en-US" sz="1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Nguyễn</a:t>
            </a:r>
            <a:r>
              <a:rPr lang="en-US" sz="1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Huy</a:t>
            </a:r>
            <a:r>
              <a:rPr lang="en-US" sz="1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Bằng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4" descr="Binoculars reflecting a sunset and laying on table by the sea">
            <a:extLst>
              <a:ext uri="{FF2B5EF4-FFF2-40B4-BE49-F238E27FC236}">
                <a16:creationId xmlns:a16="http://schemas.microsoft.com/office/drawing/2014/main" xmlns="" id="{CC2AC6CB-695C-4BAB-8C7C-8107C1DBB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3824578"/>
            <a:ext cx="3381954" cy="212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9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E848C8-1FCB-4783-A7F1-9D131D4D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766" y="826936"/>
            <a:ext cx="8256235" cy="1103464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52ECCC-0FFF-4BE2-804D-82EB87128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546" y="1391478"/>
            <a:ext cx="10408257" cy="4937761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Nguyên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tắc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1.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Tuân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chồng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chồng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phối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hưởng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4.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thổ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5.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6.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Miễn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tuân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846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77A961-E5E4-4FEF-9712-39089B3C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63325"/>
            <a:ext cx="8596668" cy="1167074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43D865-9DDC-437E-91C2-874A04946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108" y="1518699"/>
            <a:ext cx="9978887" cy="5041126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Thẩm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quyền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ủy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Chi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đương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tịch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UBND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UBND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UBND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CN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mưu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UBND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6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Chi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đương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UBND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phố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CN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endParaRPr lang="en-US" altLang="en-US" sz="2100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9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C4EC58-AB9B-4F38-846D-0764DE703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9250"/>
            <a:ext cx="8596668" cy="679836"/>
          </a:xfrm>
        </p:spPr>
        <p:txBody>
          <a:bodyPr>
            <a:no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BC1A1B-D35B-45ED-9923-77E364E4B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129086"/>
            <a:ext cx="10661227" cy="5279665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ts val="2200"/>
              </a:lnSpc>
              <a:buNone/>
            </a:pPr>
            <a:r>
              <a:rPr lang="en-US" altLang="en-US" sz="3300" b="1" dirty="0">
                <a:solidFill>
                  <a:srgbClr val="0000CC"/>
                </a:solidFill>
              </a:rPr>
              <a:t>         </a:t>
            </a:r>
            <a:r>
              <a:rPr lang="en-US" altLang="en-US" sz="5000" b="1" dirty="0" err="1">
                <a:solidFill>
                  <a:srgbClr val="0000CC"/>
                </a:solidFill>
              </a:rPr>
              <a:t>Nhiệm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vụ</a:t>
            </a:r>
            <a:r>
              <a:rPr lang="en-US" altLang="en-US" sz="5000" b="1" dirty="0">
                <a:solidFill>
                  <a:srgbClr val="0000CC"/>
                </a:solidFill>
              </a:rPr>
              <a:t> KT </a:t>
            </a:r>
            <a:r>
              <a:rPr lang="en-US" altLang="en-US" sz="5000" b="1" dirty="0" err="1">
                <a:solidFill>
                  <a:srgbClr val="0000CC"/>
                </a:solidFill>
              </a:rPr>
              <a:t>của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Sở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Giáo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dục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và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Đào</a:t>
            </a:r>
            <a:r>
              <a:rPr lang="en-US" altLang="en-US" sz="5000" b="1" dirty="0">
                <a:solidFill>
                  <a:srgbClr val="0000CC"/>
                </a:solidFill>
              </a:rPr>
              <a:t> </a:t>
            </a:r>
            <a:r>
              <a:rPr lang="en-US" altLang="en-US" sz="5000" b="1" dirty="0" err="1">
                <a:solidFill>
                  <a:srgbClr val="0000CC"/>
                </a:solidFill>
              </a:rPr>
              <a:t>tạo</a:t>
            </a:r>
            <a:endParaRPr lang="en-US" altLang="en-US" sz="5000" b="1" dirty="0">
              <a:solidFill>
                <a:srgbClr val="0000CC"/>
              </a:solidFill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BĐCL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CSGD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TC,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nhũng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CSGD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UBND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6.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VCNLĐ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CSGD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50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7.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tin, an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CNTT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CSDL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8 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8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58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217/2025/NĐ-CP</a:t>
            </a:r>
          </a:p>
          <a:p>
            <a:pPr marL="0" indent="0" algn="just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1800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C656C8-AE65-437F-9F77-6216B3FCD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78010"/>
            <a:ext cx="8596668" cy="952390"/>
          </a:xfrm>
        </p:spPr>
        <p:txBody>
          <a:bodyPr>
            <a:normAutofit fontScale="90000"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226221-8AA3-46A2-AF97-5F65E4BC8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3384"/>
            <a:ext cx="9915277" cy="457200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2500"/>
              </a:lnSpc>
              <a:buNone/>
            </a:pPr>
            <a:r>
              <a:rPr lang="en-US" altLang="en-US" sz="6200" b="1" dirty="0">
                <a:solidFill>
                  <a:srgbClr val="0000CC"/>
                </a:solidFill>
              </a:rPr>
              <a:t>       </a:t>
            </a:r>
            <a:r>
              <a:rPr lang="en-US" altLang="en-US" sz="7200" b="1" dirty="0" err="1">
                <a:solidFill>
                  <a:srgbClr val="0000CC"/>
                </a:solidFill>
              </a:rPr>
              <a:t>Nhiệm</a:t>
            </a:r>
            <a:r>
              <a:rPr lang="en-US" altLang="en-US" sz="7200" b="1" dirty="0">
                <a:solidFill>
                  <a:srgbClr val="0000CC"/>
                </a:solidFill>
              </a:rPr>
              <a:t> </a:t>
            </a:r>
            <a:r>
              <a:rPr lang="en-US" altLang="en-US" sz="7200" b="1" dirty="0" err="1">
                <a:solidFill>
                  <a:srgbClr val="0000CC"/>
                </a:solidFill>
              </a:rPr>
              <a:t>vụ</a:t>
            </a:r>
            <a:r>
              <a:rPr lang="en-US" altLang="en-US" sz="7200" b="1" dirty="0">
                <a:solidFill>
                  <a:srgbClr val="0000CC"/>
                </a:solidFill>
              </a:rPr>
              <a:t>  KT </a:t>
            </a:r>
            <a:r>
              <a:rPr lang="en-US" altLang="en-US" sz="7200" b="1" dirty="0" err="1">
                <a:solidFill>
                  <a:srgbClr val="0000CC"/>
                </a:solidFill>
              </a:rPr>
              <a:t>của</a:t>
            </a:r>
            <a:r>
              <a:rPr lang="en-US" altLang="en-US" sz="7200" b="1" dirty="0">
                <a:solidFill>
                  <a:srgbClr val="0000CC"/>
                </a:solidFill>
              </a:rPr>
              <a:t> </a:t>
            </a:r>
            <a:r>
              <a:rPr lang="en-US" altLang="en-US" sz="7200" b="1" dirty="0" err="1">
                <a:solidFill>
                  <a:srgbClr val="0000CC"/>
                </a:solidFill>
              </a:rPr>
              <a:t>phòng</a:t>
            </a:r>
            <a:r>
              <a:rPr lang="en-US" altLang="en-US" sz="7200" b="1" dirty="0">
                <a:solidFill>
                  <a:srgbClr val="0000CC"/>
                </a:solidFill>
              </a:rPr>
              <a:t> VHXH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62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62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62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CSGD, 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VCNLĐ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CSGD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2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5.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80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217/2025/NĐ-CP</a:t>
            </a:r>
          </a:p>
          <a:p>
            <a:pPr marL="0" indent="0">
              <a:lnSpc>
                <a:spcPts val="25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1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8C6541-2A90-4643-ABE3-65F2CB53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834886"/>
            <a:ext cx="8136965" cy="1095513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CBE90F-7A21-4201-97E2-802E9BC78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918" y="1606163"/>
            <a:ext cx="9287122" cy="477078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rưởng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</a:t>
            </a:r>
            <a:endParaRPr lang="en-US" sz="220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700"/>
              </a:lnSpc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KT;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7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đích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KTCN.</a:t>
            </a:r>
          </a:p>
          <a:p>
            <a:pPr marL="0" indent="0" algn="just">
              <a:lnSpc>
                <a:spcPts val="27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3.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buộc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dứt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phạt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VPHC.</a:t>
            </a:r>
          </a:p>
          <a:p>
            <a:pPr marL="0" indent="0" algn="just">
              <a:lnSpc>
                <a:spcPts val="27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4.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KTCN.</a:t>
            </a:r>
          </a:p>
          <a:p>
            <a:pPr marL="0" indent="0" algn="just">
              <a:lnSpc>
                <a:spcPts val="2700"/>
              </a:lnSpc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5.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43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079B89-C9F7-4ACE-A499-C585CA8B5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894" y="1176793"/>
            <a:ext cx="7787108" cy="753606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875023-3ADA-4C06-B92C-9ECF2653D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4661" y="2160589"/>
            <a:ext cx="6488264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en-US" sz="2400" b="1" dirty="0" err="1">
                <a:solidFill>
                  <a:srgbClr val="0000CC"/>
                </a:solidFill>
              </a:rPr>
              <a:t>Căn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cứ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kiểm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tra</a:t>
            </a:r>
            <a:r>
              <a:rPr lang="en-US" altLang="en-US" sz="2400" b="1" dirty="0">
                <a:solidFill>
                  <a:srgbClr val="0000CC"/>
                </a:solidFill>
              </a:rPr>
              <a:t>: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VPPL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29702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B5B00C-4C72-44AA-B716-B823F46D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80444"/>
            <a:ext cx="8596668" cy="572495"/>
          </a:xfrm>
        </p:spPr>
        <p:txBody>
          <a:bodyPr>
            <a:no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8D1B15-FA3F-4F98-A42E-982333B33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595" y="1343770"/>
            <a:ext cx="10368501" cy="50490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altLang="en-US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	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Quyền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nghĩa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vụ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đối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tượng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4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endParaRPr lang="en-US" altLang="en-US" sz="2000" b="1" dirty="0">
              <a:solidFill>
                <a:schemeClr val="accent4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1.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endParaRPr lang="en-U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mật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mật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endParaRPr lang="en-U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endParaRPr lang="en-U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d) KN, TC, KN,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endParaRPr lang="en-U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đ)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c)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31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8B1957-9307-4A61-8A36-C1F2BE1EF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550" y="1494845"/>
            <a:ext cx="8057452" cy="435554"/>
          </a:xfrm>
        </p:spPr>
        <p:txBody>
          <a:bodyPr>
            <a:normAutofit fontScale="90000"/>
          </a:bodyPr>
          <a:lstStyle/>
          <a:p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</a:t>
            </a:r>
            <a:r>
              <a:rPr lang="en-US" altLang="en-US" sz="3100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/>
            </a:r>
            <a:b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AFD8E6-3492-4FD8-A0E8-5A886B983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0319" y="2250219"/>
            <a:ext cx="6774511" cy="379114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Quyền</a:t>
            </a:r>
            <a:r>
              <a:rPr lang="en-US" altLang="en-US" sz="2400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nghĩa</a:t>
            </a:r>
            <a:r>
              <a:rPr lang="en-US" altLang="en-US" sz="2400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vụ</a:t>
            </a:r>
            <a:r>
              <a:rPr lang="en-US" altLang="en-US" sz="2400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TC, CN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liên</a:t>
            </a:r>
            <a:r>
              <a:rPr lang="en-US" altLang="en-US" sz="2400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endParaRPr lang="en-US" altLang="en-US" sz="2400" dirty="0">
              <a:solidFill>
                <a:schemeClr val="accent5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Phối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TC, KN,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1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5A3349-E34E-4043-A680-E4D91B40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792" y="1240403"/>
            <a:ext cx="8097209" cy="689996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972D85-6CC3-40C4-A7C3-7D7D26C42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6750" y="1930400"/>
            <a:ext cx="8714631" cy="4335227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sz="2000" b="1" dirty="0">
                <a:solidFill>
                  <a:schemeClr val="accent5">
                    <a:lumMod val="75000"/>
                  </a:schemeClr>
                </a:solidFill>
              </a:rPr>
              <a:t>      </a:t>
            </a:r>
            <a:r>
              <a:rPr lang="en-US" altLang="en-US" sz="2100" b="1" dirty="0">
                <a:solidFill>
                  <a:schemeClr val="accent5">
                    <a:lumMod val="75000"/>
                  </a:schemeClr>
                </a:solidFill>
              </a:rPr>
              <a:t>Ban </a:t>
            </a:r>
            <a:r>
              <a:rPr lang="en-US" altLang="en-US" sz="2100" b="1" dirty="0" err="1">
                <a:solidFill>
                  <a:schemeClr val="accent5">
                    <a:lumMod val="75000"/>
                  </a:schemeClr>
                </a:solidFill>
              </a:rPr>
              <a:t>hành</a:t>
            </a:r>
            <a:r>
              <a:rPr lang="en-US" altLang="en-US" sz="21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100" b="1" dirty="0" err="1">
                <a:solidFill>
                  <a:schemeClr val="accent5">
                    <a:lumMod val="75000"/>
                  </a:schemeClr>
                </a:solidFill>
              </a:rPr>
              <a:t>quyết</a:t>
            </a:r>
            <a:r>
              <a:rPr lang="en-US" altLang="en-US" sz="21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100" b="1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altLang="en-US" sz="21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100" b="1" dirty="0" err="1">
                <a:solidFill>
                  <a:schemeClr val="accent5">
                    <a:lumMod val="75000"/>
                  </a:schemeClr>
                </a:solidFill>
              </a:rPr>
              <a:t>kiểm</a:t>
            </a:r>
            <a:r>
              <a:rPr lang="en-US" altLang="en-US" sz="21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100" b="1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endParaRPr lang="en-US" altLang="en-US" sz="21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ban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2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b)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c)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d)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endParaRPr lang="en-US" sz="21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đ)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3.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PL </a:t>
            </a:r>
            <a:r>
              <a:rPr lang="en-US" sz="21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1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tang </a:t>
            </a:r>
          </a:p>
          <a:p>
            <a:pPr marL="0" indent="0">
              <a:buFontTx/>
              <a:buNone/>
            </a:pPr>
            <a:endParaRPr lang="en-US" alt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4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229EDB-EB0E-4114-94A2-724BB1995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8841"/>
            <a:ext cx="8596668" cy="469127"/>
          </a:xfrm>
        </p:spPr>
        <p:txBody>
          <a:bodyPr>
            <a:normAutofit fontScale="90000"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altLang="en-US" sz="31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6AC7DC-445D-496F-AE9E-5C0DDF4DC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650" y="2035534"/>
            <a:ext cx="8421740" cy="3979627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600"/>
              </a:lnSpc>
              <a:buNone/>
            </a:pPr>
            <a:r>
              <a:rPr lang="en-US" altLang="en-US" sz="22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</a:t>
            </a:r>
            <a:r>
              <a:rPr lang="en-US" altLang="en-US" sz="22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Đoàn</a:t>
            </a:r>
            <a:r>
              <a:rPr lang="en-US" altLang="en-US" sz="22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2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endParaRPr lang="en-US" altLang="en-US" sz="2200" b="1" dirty="0">
              <a:solidFill>
                <a:schemeClr val="accent5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Phó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am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kỷ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đột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ích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ts val="2800"/>
              </a:lnSpc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bồi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8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7A0868-2FB1-4346-A786-60E4263D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03082"/>
            <a:ext cx="8596668" cy="604300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altLang="en-US" sz="2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vấn</a:t>
            </a:r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đề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.VnBahamasB" panose="020BE200000000000000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130EFD-E987-4013-9E39-F9198173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2" y="1470990"/>
            <a:ext cx="10307541" cy="5088835"/>
          </a:xfrm>
        </p:spPr>
        <p:txBody>
          <a:bodyPr>
            <a:noAutofit/>
          </a:bodyPr>
          <a:lstStyle/>
          <a:p>
            <a:pPr algn="just">
              <a:lnSpc>
                <a:spcPts val="2700"/>
              </a:lnSpc>
              <a:defRPr/>
            </a:pPr>
            <a:r>
              <a:rPr lang="en-US" altLang="en-US" dirty="0" err="1">
                <a:solidFill>
                  <a:srgbClr val="0000CC"/>
                </a:solidFill>
              </a:rPr>
              <a:t>Công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thanh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trong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ngành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dục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luôn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được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quan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tâm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có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những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đổi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về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cách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qua </a:t>
            </a:r>
            <a:r>
              <a:rPr lang="en-US" altLang="en-US" dirty="0" err="1">
                <a:solidFill>
                  <a:srgbClr val="0000CC"/>
                </a:solidFill>
              </a:rPr>
              <a:t>các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giai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đoạn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khác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nhau</a:t>
            </a:r>
            <a:r>
              <a:rPr lang="en-US" altLang="en-US" dirty="0">
                <a:solidFill>
                  <a:srgbClr val="0000CC"/>
                </a:solidFill>
              </a:rPr>
              <a:t>. </a:t>
            </a:r>
            <a:r>
              <a:rPr lang="en-US" altLang="en-US" dirty="0" err="1">
                <a:solidFill>
                  <a:srgbClr val="0000CC"/>
                </a:solidFill>
              </a:rPr>
              <a:t>Luật</a:t>
            </a:r>
            <a:r>
              <a:rPr lang="en-US" altLang="en-US" dirty="0">
                <a:solidFill>
                  <a:srgbClr val="0000CC"/>
                </a:solidFill>
              </a:rPr>
              <a:t> Thanh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2025 </a:t>
            </a:r>
            <a:r>
              <a:rPr lang="en-US" altLang="en-US" dirty="0" err="1">
                <a:solidFill>
                  <a:srgbClr val="0000CC"/>
                </a:solidFill>
              </a:rPr>
              <a:t>có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nhiều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đổi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đòi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hỏi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việc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thanh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về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dục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phải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đổi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mới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thích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ứng</a:t>
            </a:r>
            <a:r>
              <a:rPr lang="en-US" altLang="en-US" dirty="0">
                <a:solidFill>
                  <a:srgbClr val="0000CC"/>
                </a:solidFill>
              </a:rPr>
              <a:t>.</a:t>
            </a:r>
          </a:p>
          <a:p>
            <a:pPr algn="just">
              <a:lnSpc>
                <a:spcPts val="2700"/>
              </a:lnSpc>
              <a:defRPr/>
            </a:pPr>
            <a:r>
              <a:rPr lang="vi-VN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Lần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đầu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tiên</a:t>
            </a:r>
            <a:r>
              <a:rPr lang="en-US" altLang="en-US" dirty="0">
                <a:solidFill>
                  <a:srgbClr val="0000CC"/>
                </a:solidFill>
              </a:rPr>
              <a:t> C</a:t>
            </a:r>
            <a:r>
              <a:rPr lang="vi-VN" altLang="en-US" dirty="0">
                <a:solidFill>
                  <a:srgbClr val="0000CC"/>
                </a:solidFill>
              </a:rPr>
              <a:t>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có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Nghị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định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định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về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chuyên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ngành</a:t>
            </a:r>
            <a:r>
              <a:rPr lang="en-US" altLang="en-US" dirty="0">
                <a:solidFill>
                  <a:srgbClr val="0000CC"/>
                </a:solidFill>
              </a:rPr>
              <a:t> (KTCN). </a:t>
            </a:r>
            <a:r>
              <a:rPr lang="en-US" altLang="en-US" dirty="0" err="1">
                <a:solidFill>
                  <a:srgbClr val="0000CC"/>
                </a:solidFill>
              </a:rPr>
              <a:t>Việc</a:t>
            </a:r>
            <a:r>
              <a:rPr lang="en-US" altLang="en-US" dirty="0">
                <a:solidFill>
                  <a:srgbClr val="0000CC"/>
                </a:solidFill>
              </a:rPr>
              <a:t> KTCN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quan</a:t>
            </a:r>
            <a:r>
              <a:rPr lang="en-US" altLang="en-US" dirty="0">
                <a:solidFill>
                  <a:srgbClr val="0000CC"/>
                </a:solidFill>
              </a:rPr>
              <a:t> QLGD </a:t>
            </a:r>
            <a:r>
              <a:rPr lang="en-US" altLang="en-US" dirty="0" err="1">
                <a:solidFill>
                  <a:srgbClr val="0000CC"/>
                </a:solidFill>
              </a:rPr>
              <a:t>trong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bối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cảnh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tổ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chính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quyền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hai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cấp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đặt</a:t>
            </a:r>
            <a:r>
              <a:rPr lang="en-US" altLang="en-US" dirty="0">
                <a:solidFill>
                  <a:srgbClr val="0000CC"/>
                </a:solidFill>
              </a:rPr>
              <a:t> ra </a:t>
            </a:r>
            <a:r>
              <a:rPr lang="en-US" altLang="en-US" dirty="0" err="1">
                <a:solidFill>
                  <a:srgbClr val="0000CC"/>
                </a:solidFill>
              </a:rPr>
              <a:t>nhiều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vấn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đề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mới</a:t>
            </a:r>
            <a:r>
              <a:rPr lang="en-US" altLang="en-US" dirty="0">
                <a:solidFill>
                  <a:srgbClr val="0000CC"/>
                </a:solidFill>
              </a:rPr>
              <a:t>. </a:t>
            </a:r>
          </a:p>
          <a:p>
            <a:pPr algn="just">
              <a:lnSpc>
                <a:spcPts val="2700"/>
              </a:lnSpc>
              <a:defRPr/>
            </a:pPr>
            <a:r>
              <a:rPr lang="en-US" altLang="en-US" dirty="0" err="1">
                <a:solidFill>
                  <a:srgbClr val="0000CC"/>
                </a:solidFill>
              </a:rPr>
              <a:t>Báo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cáo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tập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trung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vào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công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tác</a:t>
            </a:r>
            <a:r>
              <a:rPr lang="en-US" altLang="en-US" dirty="0">
                <a:solidFill>
                  <a:srgbClr val="0000CC"/>
                </a:solidFill>
              </a:rPr>
              <a:t> KTCN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Sở</a:t>
            </a:r>
            <a:r>
              <a:rPr lang="en-US" altLang="en-US" dirty="0">
                <a:solidFill>
                  <a:srgbClr val="0000CC"/>
                </a:solidFill>
              </a:rPr>
              <a:t> GDĐT, </a:t>
            </a:r>
            <a:r>
              <a:rPr lang="en-US" altLang="en-US" dirty="0" err="1">
                <a:solidFill>
                  <a:srgbClr val="0000CC"/>
                </a:solidFill>
              </a:rPr>
              <a:t>Phòng</a:t>
            </a:r>
            <a:r>
              <a:rPr lang="en-US" altLang="en-US" dirty="0">
                <a:solidFill>
                  <a:srgbClr val="0000CC"/>
                </a:solidFill>
              </a:rPr>
              <a:t> VHXH </a:t>
            </a:r>
            <a:r>
              <a:rPr lang="en-US" altLang="en-US" dirty="0" err="1">
                <a:solidFill>
                  <a:srgbClr val="0000CC"/>
                </a:solidFill>
              </a:rPr>
              <a:t>thuộc</a:t>
            </a:r>
            <a:r>
              <a:rPr lang="en-US" altLang="en-US" dirty="0">
                <a:solidFill>
                  <a:srgbClr val="0000CC"/>
                </a:solidFill>
              </a:rPr>
              <a:t> UBND </a:t>
            </a:r>
            <a:r>
              <a:rPr lang="en-US" altLang="en-US" dirty="0" err="1">
                <a:solidFill>
                  <a:srgbClr val="0000CC"/>
                </a:solidFill>
              </a:rPr>
              <a:t>cấp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xã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với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nhóm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nội</a:t>
            </a:r>
            <a:r>
              <a:rPr lang="en-US" altLang="en-US" dirty="0">
                <a:solidFill>
                  <a:srgbClr val="0000CC"/>
                </a:solidFill>
              </a:rPr>
              <a:t> dung </a:t>
            </a:r>
            <a:r>
              <a:rPr lang="en-US" altLang="en-US" dirty="0" err="1">
                <a:solidFill>
                  <a:srgbClr val="0000CC"/>
                </a:solidFill>
              </a:rPr>
              <a:t>chính</a:t>
            </a:r>
            <a:r>
              <a:rPr lang="en-US" altLang="en-US" dirty="0">
                <a:solidFill>
                  <a:srgbClr val="0000CC"/>
                </a:solidFill>
              </a:rPr>
              <a:t>: </a:t>
            </a:r>
          </a:p>
          <a:p>
            <a:pPr marL="0" indent="0" algn="just">
              <a:lnSpc>
                <a:spcPts val="2700"/>
              </a:lnSpc>
              <a:buNone/>
              <a:defRPr/>
            </a:pPr>
            <a:r>
              <a:rPr lang="en-US" altLang="en-US" dirty="0">
                <a:solidFill>
                  <a:srgbClr val="0000CC"/>
                </a:solidFill>
              </a:rPr>
              <a:t>         - </a:t>
            </a:r>
            <a:r>
              <a:rPr lang="en-US" altLang="en-US" dirty="0" err="1">
                <a:solidFill>
                  <a:srgbClr val="0000CC"/>
                </a:solidFill>
              </a:rPr>
              <a:t>Hoạt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động</a:t>
            </a:r>
            <a:r>
              <a:rPr lang="en-US" altLang="en-US" dirty="0">
                <a:solidFill>
                  <a:srgbClr val="0000CC"/>
                </a:solidFill>
              </a:rPr>
              <a:t> KTCN </a:t>
            </a:r>
            <a:r>
              <a:rPr lang="en-US" altLang="en-US" dirty="0" err="1">
                <a:solidFill>
                  <a:srgbClr val="0000CC"/>
                </a:solidFill>
              </a:rPr>
              <a:t>Giáo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dục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  <a:p>
            <a:pPr marL="0" indent="0" algn="just">
              <a:lnSpc>
                <a:spcPts val="2700"/>
              </a:lnSpc>
              <a:buNone/>
              <a:defRPr/>
            </a:pPr>
            <a:r>
              <a:rPr lang="en-US" altLang="en-US" dirty="0">
                <a:solidFill>
                  <a:srgbClr val="0000CC"/>
                </a:solidFill>
              </a:rPr>
              <a:t>	  - </a:t>
            </a:r>
            <a:r>
              <a:rPr lang="en-US" altLang="en-US" dirty="0" err="1">
                <a:solidFill>
                  <a:srgbClr val="0000CC"/>
                </a:solidFill>
              </a:rPr>
              <a:t>Tổ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công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endParaRPr lang="en-US" altLang="en-US" dirty="0">
              <a:solidFill>
                <a:srgbClr val="0000CC"/>
              </a:solidFill>
            </a:endParaRPr>
          </a:p>
          <a:p>
            <a:pPr marL="0" indent="0" algn="just">
              <a:lnSpc>
                <a:spcPts val="2700"/>
              </a:lnSpc>
              <a:buNone/>
              <a:defRPr/>
            </a:pPr>
            <a:r>
              <a:rPr lang="en-US" altLang="en-US" dirty="0">
                <a:solidFill>
                  <a:srgbClr val="0000CC"/>
                </a:solidFill>
              </a:rPr>
              <a:t>         - </a:t>
            </a:r>
            <a:r>
              <a:rPr lang="en-US" altLang="en-US" dirty="0" err="1">
                <a:solidFill>
                  <a:srgbClr val="0000CC"/>
                </a:solidFill>
              </a:rPr>
              <a:t>Một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số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kỹ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năng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trong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endParaRPr lang="en-US" altLang="en-US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700"/>
              </a:lnSpc>
              <a:buNone/>
              <a:defRPr/>
            </a:pPr>
            <a:r>
              <a:rPr lang="en-US" altLang="en-US" b="1" i="1" dirty="0">
                <a:solidFill>
                  <a:srgbClr val="C00000"/>
                </a:solidFill>
              </a:rPr>
              <a:t>                               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Hai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tâm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thế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của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người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dự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tập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i="1" dirty="0" err="1">
                <a:solidFill>
                  <a:schemeClr val="accent5">
                    <a:lumMod val="75000"/>
                  </a:schemeClr>
                </a:solidFill>
              </a:rPr>
              <a:t>huấn</a:t>
            </a:r>
            <a:r>
              <a:rPr lang="en-US" altLang="en-US" b="1" i="1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</a:t>
            </a:r>
            <a:endParaRPr 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People watching a laptop">
            <a:extLst>
              <a:ext uri="{FF2B5EF4-FFF2-40B4-BE49-F238E27FC236}">
                <a16:creationId xmlns:a16="http://schemas.microsoft.com/office/drawing/2014/main" xmlns="" id="{A8F9EC14-D7E2-48F8-8C4B-7C044D19E9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3246" y="4039263"/>
            <a:ext cx="3761512" cy="2015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30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44E82C-EEBB-423F-8907-3AC72194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838" y="739470"/>
            <a:ext cx="8431164" cy="1190929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D2E342-1D94-4AC4-A746-21C1F206B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10" y="1367623"/>
            <a:ext cx="10233329" cy="51126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điểm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endParaRPr lang="en-US" altLang="en-US" sz="2000" b="1" dirty="0">
              <a:solidFill>
                <a:srgbClr val="0000C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CQ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KT;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CQ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</a:t>
            </a:r>
            <a:r>
              <a:rPr lang="vi-VN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Th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ờ</a:t>
            </a:r>
            <a:r>
              <a:rPr lang="vi-VN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 h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ạ</a:t>
            </a:r>
            <a:r>
              <a:rPr lang="vi-VN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0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phức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07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Bef>
                <a:spcPts val="600"/>
              </a:spcBef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UBND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phức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05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Bef>
                <a:spcPts val="600"/>
              </a:spcBef>
            </a:pP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UBND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07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phức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03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Bef>
                <a:spcPts val="600"/>
              </a:spcBef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83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97EC5B-B3A0-40CA-A379-F1AC20DD8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02" y="1248354"/>
            <a:ext cx="7739400" cy="682045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F6DFFE-3B56-4AF2-B4F0-9580EAE83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147" y="2274073"/>
            <a:ext cx="7148223" cy="405516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endParaRPr lang="en-US" sz="240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vi-VN" sz="24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ban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duyệt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vi-VN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FontTx/>
              <a:buNone/>
              <a:defRPr/>
            </a:pPr>
            <a:endParaRPr lang="en-US" sz="2200" i="1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29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49B970-FE4B-41E6-AB95-6E5114049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3728" y="1288110"/>
            <a:ext cx="7270273" cy="642289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2BA366-0B60-475F-8E49-665AC4596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8900" y="2160589"/>
            <a:ext cx="7135101" cy="388077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Chuẩn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bị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các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điều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kiện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cần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thiết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khác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i="1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Tập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hợp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các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pháp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luật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quan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đóng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thành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để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tiện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cứu</a:t>
            </a:r>
            <a:endParaRPr 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Máy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tính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phòng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phẩm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tạm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ứng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phí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giấy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đường</a:t>
            </a:r>
            <a:r>
              <a:rPr lang="en-US" sz="1800" dirty="0">
                <a:solidFill>
                  <a:srgbClr val="0000CC"/>
                </a:solidFill>
              </a:rPr>
              <a:t>…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Tìm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hiểu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tình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hình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đường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xá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chuẩn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bị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phương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tiện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lại</a:t>
            </a:r>
            <a:endParaRPr 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Điều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kiện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ăn</a:t>
            </a:r>
            <a:r>
              <a:rPr lang="en-US" sz="1800" dirty="0">
                <a:solidFill>
                  <a:srgbClr val="0000CC"/>
                </a:solidFill>
              </a:rPr>
              <a:t> ở (</a:t>
            </a:r>
            <a:r>
              <a:rPr lang="en-US" sz="1800" dirty="0" err="1">
                <a:solidFill>
                  <a:srgbClr val="0000CC"/>
                </a:solidFill>
              </a:rPr>
              <a:t>nếu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phải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làm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việc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ngoài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trường</a:t>
            </a:r>
            <a:r>
              <a:rPr lang="en-US" sz="1800" dirty="0">
                <a:solidFill>
                  <a:srgbClr val="0000CC"/>
                </a:solidFill>
              </a:rPr>
              <a:t>)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Thùng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sắt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khóa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nhãn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niêm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phong</a:t>
            </a:r>
            <a:r>
              <a:rPr lang="en-US" sz="1800" dirty="0">
                <a:solidFill>
                  <a:srgbClr val="0000CC"/>
                </a:solidFill>
              </a:rPr>
              <a:t>…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- </a:t>
            </a:r>
            <a:r>
              <a:rPr lang="en-US" sz="1800" dirty="0" err="1">
                <a:solidFill>
                  <a:srgbClr val="0000CC"/>
                </a:solidFill>
              </a:rPr>
              <a:t>Các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đầu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mối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hệ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hợp</a:t>
            </a:r>
            <a:r>
              <a:rPr lang="en-US" sz="1800" dirty="0">
                <a:solidFill>
                  <a:srgbClr val="0000CC"/>
                </a:solidFill>
              </a:rPr>
              <a:t> (</a:t>
            </a:r>
            <a:r>
              <a:rPr lang="en-US" sz="1800" dirty="0" err="1">
                <a:solidFill>
                  <a:srgbClr val="0000CC"/>
                </a:solidFill>
              </a:rPr>
              <a:t>nếu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cần</a:t>
            </a:r>
            <a:r>
              <a:rPr lang="en-US" sz="1800" dirty="0">
                <a:solidFill>
                  <a:srgbClr val="0000CC"/>
                </a:solidFill>
              </a:rPr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42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3F160A-580C-4D7A-BD09-CF34EA0B7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75576"/>
            <a:ext cx="8596668" cy="699714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076D26-6AF2-4E7F-B3D1-25466024C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2160589"/>
            <a:ext cx="7763254" cy="388077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1800" i="1" dirty="0">
                <a:solidFill>
                  <a:srgbClr val="0000CC"/>
                </a:solidFill>
              </a:rPr>
              <a:t>	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Xây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dựng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đề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cương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báo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cáo</a:t>
            </a:r>
            <a:endParaRPr lang="en-US" alt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FontTx/>
              <a:buNone/>
            </a:pPr>
            <a:r>
              <a:rPr lang="en-US" altLang="en-US" i="1" dirty="0">
                <a:solidFill>
                  <a:srgbClr val="0000CC"/>
                </a:solidFill>
              </a:rPr>
              <a:t>	- </a:t>
            </a:r>
            <a:r>
              <a:rPr lang="en-US" altLang="en-US" sz="1800" dirty="0" err="1">
                <a:solidFill>
                  <a:srgbClr val="0000CC"/>
                </a:solidFill>
              </a:rPr>
              <a:t>Trường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hợp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cần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thiết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thì</a:t>
            </a:r>
            <a:r>
              <a:rPr lang="en-US" altLang="en-US" sz="1800" b="1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Trưởng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đoàn</a:t>
            </a:r>
            <a:r>
              <a:rPr lang="en-US" altLang="en-US" sz="1800" dirty="0">
                <a:solidFill>
                  <a:srgbClr val="0000CC"/>
                </a:solidFill>
              </a:rPr>
              <a:t> KT </a:t>
            </a:r>
            <a:r>
              <a:rPr lang="en-US" altLang="en-US" sz="1800" dirty="0" err="1">
                <a:solidFill>
                  <a:srgbClr val="0000CC"/>
                </a:solidFill>
              </a:rPr>
              <a:t>chỉ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đạo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xây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dựng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đề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cương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gửi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đối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tượng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0000CC"/>
                </a:solidFill>
              </a:rPr>
              <a:t>KT </a:t>
            </a:r>
            <a:r>
              <a:rPr lang="en-US" altLang="en-US" sz="1800" dirty="0" err="1">
                <a:solidFill>
                  <a:srgbClr val="0000CC"/>
                </a:solidFill>
              </a:rPr>
              <a:t>chuẩn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bị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báo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cáo</a:t>
            </a:r>
            <a:r>
              <a:rPr lang="en-US" altLang="en-US" sz="1800" dirty="0">
                <a:solidFill>
                  <a:srgbClr val="0000CC"/>
                </a:solidFill>
              </a:rPr>
              <a:t> 	</a:t>
            </a:r>
          </a:p>
          <a:p>
            <a:pPr marL="0" indent="0">
              <a:buFontTx/>
              <a:buNone/>
            </a:pPr>
            <a:r>
              <a:rPr lang="en-US" altLang="en-US" dirty="0">
                <a:solidFill>
                  <a:srgbClr val="0000CC"/>
                </a:solidFill>
              </a:rPr>
              <a:t>	</a:t>
            </a:r>
            <a:r>
              <a:rPr lang="en-US" altLang="en-US" sz="1800" dirty="0">
                <a:solidFill>
                  <a:srgbClr val="0000CC"/>
                </a:solidFill>
              </a:rPr>
              <a:t>- </a:t>
            </a:r>
            <a:r>
              <a:rPr lang="en-US" altLang="en-US" sz="1800" dirty="0" err="1">
                <a:solidFill>
                  <a:srgbClr val="0000CC"/>
                </a:solidFill>
              </a:rPr>
              <a:t>Nội</a:t>
            </a:r>
            <a:r>
              <a:rPr lang="en-US" altLang="en-US" sz="1800" dirty="0">
                <a:solidFill>
                  <a:srgbClr val="0000CC"/>
                </a:solidFill>
              </a:rPr>
              <a:t> dung </a:t>
            </a:r>
            <a:r>
              <a:rPr lang="en-US" altLang="en-US" sz="1800" dirty="0" err="1">
                <a:solidFill>
                  <a:srgbClr val="0000CC"/>
                </a:solidFill>
              </a:rPr>
              <a:t>đề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cương</a:t>
            </a:r>
            <a:endParaRPr lang="en-US" alt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</a:rPr>
              <a:t>	+ </a:t>
            </a:r>
            <a:r>
              <a:rPr lang="en-US" altLang="en-US" sz="1800" dirty="0" err="1">
                <a:solidFill>
                  <a:srgbClr val="0000CC"/>
                </a:solidFill>
              </a:rPr>
              <a:t>Khái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quát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chung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</a:rPr>
              <a:t>	+ </a:t>
            </a:r>
            <a:r>
              <a:rPr lang="en-US" altLang="en-US" sz="1800" dirty="0" err="1">
                <a:solidFill>
                  <a:srgbClr val="0000CC"/>
                </a:solidFill>
              </a:rPr>
              <a:t>Tình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hình</a:t>
            </a:r>
            <a:r>
              <a:rPr lang="en-US" altLang="en-US" sz="1800" dirty="0">
                <a:solidFill>
                  <a:srgbClr val="0000CC"/>
                </a:solidFill>
              </a:rPr>
              <a:t>, </a:t>
            </a:r>
            <a:r>
              <a:rPr lang="en-US" altLang="en-US" sz="1800" dirty="0" err="1">
                <a:solidFill>
                  <a:srgbClr val="0000CC"/>
                </a:solidFill>
              </a:rPr>
              <a:t>kết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quả</a:t>
            </a:r>
            <a:r>
              <a:rPr lang="en-US" altLang="en-US" sz="1800" dirty="0">
                <a:solidFill>
                  <a:srgbClr val="0000CC"/>
                </a:solidFill>
              </a:rPr>
              <a:t>, </a:t>
            </a:r>
            <a:r>
              <a:rPr lang="en-US" altLang="en-US" sz="1800" dirty="0" err="1">
                <a:solidFill>
                  <a:srgbClr val="0000CC"/>
                </a:solidFill>
              </a:rPr>
              <a:t>hạn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chế</a:t>
            </a:r>
            <a:r>
              <a:rPr lang="en-US" altLang="en-US" sz="1800" dirty="0">
                <a:solidFill>
                  <a:srgbClr val="0000CC"/>
                </a:solidFill>
              </a:rPr>
              <a:t>, </a:t>
            </a:r>
            <a:r>
              <a:rPr lang="en-US" altLang="en-US" sz="1800" dirty="0" err="1">
                <a:solidFill>
                  <a:srgbClr val="0000CC"/>
                </a:solidFill>
              </a:rPr>
              <a:t>thiếu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sót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trong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việc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thực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hiện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nhiệm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vụ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ứng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với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từng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nội</a:t>
            </a:r>
            <a:r>
              <a:rPr lang="en-US" altLang="en-US" sz="1800" dirty="0">
                <a:solidFill>
                  <a:srgbClr val="0000CC"/>
                </a:solidFill>
              </a:rPr>
              <a:t> dung </a:t>
            </a:r>
            <a:r>
              <a:rPr lang="en-US" altLang="en-US" sz="1800" dirty="0" err="1">
                <a:solidFill>
                  <a:srgbClr val="0000CC"/>
                </a:solidFill>
              </a:rPr>
              <a:t>trong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Quyết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định</a:t>
            </a:r>
            <a:r>
              <a:rPr lang="en-US" altLang="en-US" sz="1800" dirty="0">
                <a:solidFill>
                  <a:srgbClr val="0000CC"/>
                </a:solidFill>
              </a:rPr>
              <a:t> KT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</a:rPr>
              <a:t>	+ </a:t>
            </a:r>
            <a:r>
              <a:rPr lang="en-US" altLang="en-US" sz="1800" dirty="0" err="1">
                <a:solidFill>
                  <a:srgbClr val="0000CC"/>
                </a:solidFill>
              </a:rPr>
              <a:t>Các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kiến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nghị</a:t>
            </a:r>
            <a:r>
              <a:rPr lang="en-US" altLang="en-US" sz="1800" dirty="0">
                <a:solidFill>
                  <a:srgbClr val="0000CC"/>
                </a:solidFill>
              </a:rPr>
              <a:t> (</a:t>
            </a:r>
            <a:r>
              <a:rPr lang="en-US" altLang="en-US" sz="1800" dirty="0" err="1">
                <a:solidFill>
                  <a:srgbClr val="0000CC"/>
                </a:solidFill>
              </a:rPr>
              <a:t>nếu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có</a:t>
            </a:r>
            <a:r>
              <a:rPr lang="en-US" altLang="en-US" sz="1800" dirty="0">
                <a:solidFill>
                  <a:srgbClr val="0000CC"/>
                </a:solidFill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</a:rPr>
              <a:t>	+ </a:t>
            </a:r>
            <a:r>
              <a:rPr lang="en-US" altLang="en-US" sz="1800" dirty="0" err="1">
                <a:solidFill>
                  <a:srgbClr val="0000CC"/>
                </a:solidFill>
              </a:rPr>
              <a:t>Các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hồ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sơ</a:t>
            </a:r>
            <a:r>
              <a:rPr lang="en-US" altLang="en-US" sz="1800" dirty="0">
                <a:solidFill>
                  <a:srgbClr val="0000CC"/>
                </a:solidFill>
              </a:rPr>
              <a:t>, </a:t>
            </a:r>
            <a:r>
              <a:rPr lang="en-US" altLang="en-US" sz="1800" dirty="0" err="1">
                <a:solidFill>
                  <a:srgbClr val="0000CC"/>
                </a:solidFill>
              </a:rPr>
              <a:t>tài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liệu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cần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thiết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204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C9B24E-2405-4374-841C-4AE6F54F7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34887"/>
            <a:ext cx="8596668" cy="739470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CACC9E-8195-4F1F-8936-0AAB07FA3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329" y="1463041"/>
            <a:ext cx="10034546" cy="512859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1.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PL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tang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CNTT,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KTCN;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tuyến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chi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buFontTx/>
              <a:buNone/>
              <a:defRPr/>
            </a:pPr>
            <a:endParaRPr lang="en-US" sz="1800" i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98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7FEEC8-C8E7-4085-81ED-1448BA265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8153"/>
            <a:ext cx="8596668" cy="1302246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801DB7-55F1-4113-9C66-BFDC57C05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767" y="1327868"/>
            <a:ext cx="10328744" cy="50649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Lập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biên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bản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biên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bản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VPHC,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xử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lý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1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ý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ký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ký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xảy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vi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ít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ký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VPHC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3.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KT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4.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tội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9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5.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khắc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tồn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9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8950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05082-5A49-40D8-B997-99B141091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37036"/>
            <a:ext cx="8596668" cy="793363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13362A-E8AD-42DE-B2F6-B93D13B5C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777" y="1930399"/>
            <a:ext cx="7278224" cy="4110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Tổng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kết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lập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hồ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sơ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và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lưu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trữ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hồ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sơ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Trưởng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họp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tổng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kết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rút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nghiệm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Trưởng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người</a:t>
            </a:r>
            <a:r>
              <a:rPr lang="en-US" dirty="0">
                <a:solidFill>
                  <a:srgbClr val="0000CC"/>
                </a:solidFill>
              </a:rPr>
              <a:t> ra </a:t>
            </a:r>
            <a:r>
              <a:rPr lang="en-US" dirty="0" err="1">
                <a:solidFill>
                  <a:srgbClr val="0000CC"/>
                </a:solidFill>
              </a:rPr>
              <a:t>quyết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định</a:t>
            </a:r>
            <a:r>
              <a:rPr lang="en-US" dirty="0">
                <a:solidFill>
                  <a:srgbClr val="0000CC"/>
                </a:solidFill>
              </a:rPr>
              <a:t> KT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Trưởng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tổ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chức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hồ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sơ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Hồ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sơ</a:t>
            </a:r>
            <a:r>
              <a:rPr lang="en-US" sz="1800" dirty="0">
                <a:solidFill>
                  <a:srgbClr val="0000CC"/>
                </a:solidFill>
              </a:rPr>
              <a:t> bao </a:t>
            </a:r>
            <a:r>
              <a:rPr lang="en-US" sz="1800" dirty="0" err="1">
                <a:solidFill>
                  <a:srgbClr val="0000CC"/>
                </a:solidFill>
              </a:rPr>
              <a:t>gồm</a:t>
            </a:r>
            <a:r>
              <a:rPr lang="en-US" sz="1800" dirty="0">
                <a:solidFill>
                  <a:srgbClr val="0000CC"/>
                </a:solidFill>
              </a:rPr>
              <a:t>:</a:t>
            </a: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+ </a:t>
            </a:r>
            <a:r>
              <a:rPr lang="en-US" sz="1800" dirty="0" err="1">
                <a:solidFill>
                  <a:srgbClr val="0000CC"/>
                </a:solidFill>
              </a:rPr>
              <a:t>Quyết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KT; </a:t>
            </a:r>
            <a:r>
              <a:rPr lang="en-US" sz="1800" dirty="0" err="1">
                <a:solidFill>
                  <a:srgbClr val="0000CC"/>
                </a:solidFill>
              </a:rPr>
              <a:t>biên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; </a:t>
            </a:r>
            <a:r>
              <a:rPr lang="en-US" sz="1800" dirty="0" err="1">
                <a:solidFill>
                  <a:srgbClr val="0000CC"/>
                </a:solidFill>
              </a:rPr>
              <a:t>báo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kết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quả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0000CC"/>
                </a:solidFill>
              </a:rPr>
              <a:t>KT</a:t>
            </a:r>
            <a:endParaRPr 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0000CC"/>
                </a:solidFill>
              </a:rPr>
              <a:t>       </a:t>
            </a:r>
            <a:r>
              <a:rPr lang="en-US" sz="1800" dirty="0">
                <a:solidFill>
                  <a:srgbClr val="0000CC"/>
                </a:solidFill>
              </a:rPr>
              <a:t>+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kiến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nghị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xử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lý</a:t>
            </a:r>
            <a:endParaRPr 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dirty="0">
                <a:solidFill>
                  <a:srgbClr val="0000CC"/>
                </a:solidFill>
              </a:rPr>
              <a:t>	+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tài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liệu</a:t>
            </a:r>
            <a:r>
              <a:rPr lang="en-US" sz="1800" dirty="0">
                <a:solidFill>
                  <a:srgbClr val="0000CC"/>
                </a:solidFill>
              </a:rPr>
              <a:t>  </a:t>
            </a:r>
            <a:r>
              <a:rPr lang="en-US" sz="1800" dirty="0" err="1">
                <a:solidFill>
                  <a:srgbClr val="0000CC"/>
                </a:solidFill>
              </a:rPr>
              <a:t>liên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quan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khác</a:t>
            </a:r>
            <a:endParaRPr lang="en-US" sz="1800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192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59ACE6-149E-4AE4-A229-9BED665B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546" y="1264256"/>
            <a:ext cx="8383456" cy="723569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A2A744-86C9-42BF-8483-2A08D776D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137" y="1987826"/>
            <a:ext cx="8929314" cy="40535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ts val="3000"/>
              </a:lnSpc>
              <a:spcBef>
                <a:spcPts val="600"/>
              </a:spcBef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endParaRPr lang="en-US" sz="240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3000"/>
              </a:lnSpc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dõi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VPHC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khắc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tồn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 (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KTCN.</a:t>
            </a:r>
          </a:p>
          <a:p>
            <a:pPr marL="0" indent="0" algn="just">
              <a:lnSpc>
                <a:spcPts val="3000"/>
              </a:lnSpc>
              <a:spcBef>
                <a:spcPts val="600"/>
              </a:spcBef>
              <a:buNone/>
            </a:pP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2.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CN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nghiêm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túc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3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KTCN.</a:t>
            </a:r>
          </a:p>
          <a:p>
            <a:pPr marL="0" indent="0" algn="just">
              <a:buNone/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836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E7FAF1-6A83-4AF2-AEA9-E97D26FE2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39186"/>
            <a:ext cx="8596668" cy="826935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5D9E75-137E-4C58-9224-B27AF9867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2266121"/>
            <a:ext cx="8277308" cy="4047215"/>
          </a:xfrm>
        </p:spPr>
        <p:txBody>
          <a:bodyPr>
            <a:normAutofit/>
          </a:bodyPr>
          <a:lstStyle/>
          <a:p>
            <a:pPr marL="0" indent="0">
              <a:lnSpc>
                <a:spcPts val="2200"/>
              </a:lnSpc>
              <a:buNone/>
              <a:defRPr/>
            </a:pP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en-US" altLang="en-US" sz="2200" b="1" dirty="0">
                <a:solidFill>
                  <a:schemeClr val="accent4">
                    <a:lumMod val="75000"/>
                  </a:schemeClr>
                </a:solidFill>
              </a:rPr>
              <a:t>Thu </a:t>
            </a:r>
            <a:r>
              <a:rPr lang="en-US" altLang="en-US" sz="2200" b="1" dirty="0" err="1">
                <a:solidFill>
                  <a:schemeClr val="accent4">
                    <a:lumMod val="75000"/>
                  </a:schemeClr>
                </a:solidFill>
              </a:rPr>
              <a:t>thập</a:t>
            </a:r>
            <a:r>
              <a:rPr lang="en-US" alt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2200" b="1" dirty="0" err="1">
                <a:solidFill>
                  <a:schemeClr val="accent4">
                    <a:lumMod val="75000"/>
                  </a:schemeClr>
                </a:solidFill>
              </a:rPr>
              <a:t>thông</a:t>
            </a:r>
            <a:r>
              <a:rPr lang="en-US" altLang="en-US" sz="2200" b="1" dirty="0">
                <a:solidFill>
                  <a:schemeClr val="accent4">
                    <a:lumMod val="75000"/>
                  </a:schemeClr>
                </a:solidFill>
              </a:rPr>
              <a:t> tin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tài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liệu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liên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quan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đến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nội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 dung KT</a:t>
            </a:r>
          </a:p>
          <a:p>
            <a:pPr>
              <a:buFontTx/>
              <a:buChar char="-"/>
              <a:defRPr/>
            </a:pPr>
            <a:r>
              <a:rPr lang="en-US" sz="2200" dirty="0" err="1">
                <a:solidFill>
                  <a:srgbClr val="0000CC"/>
                </a:solidFill>
              </a:rPr>
              <a:t>Trưởng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đoàn</a:t>
            </a:r>
            <a:r>
              <a:rPr lang="en-US" sz="2200" dirty="0">
                <a:solidFill>
                  <a:srgbClr val="0000CC"/>
                </a:solidFill>
              </a:rPr>
              <a:t> KT, </a:t>
            </a:r>
            <a:r>
              <a:rPr lang="en-US" sz="2200" dirty="0" err="1">
                <a:solidFill>
                  <a:srgbClr val="0000CC"/>
                </a:solidFill>
              </a:rPr>
              <a:t>thành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viên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đoàn</a:t>
            </a:r>
            <a:r>
              <a:rPr lang="en-US" sz="2200" dirty="0">
                <a:solidFill>
                  <a:srgbClr val="0000CC"/>
                </a:solidFill>
              </a:rPr>
              <a:t> KT </a:t>
            </a:r>
            <a:r>
              <a:rPr lang="en-US" sz="2200" dirty="0" err="1">
                <a:solidFill>
                  <a:srgbClr val="0000CC"/>
                </a:solidFill>
              </a:rPr>
              <a:t>yêu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cầu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đối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tượng</a:t>
            </a:r>
            <a:r>
              <a:rPr lang="en-US" sz="2200" dirty="0">
                <a:solidFill>
                  <a:srgbClr val="0000CC"/>
                </a:solidFill>
              </a:rPr>
              <a:t> KT </a:t>
            </a:r>
            <a:r>
              <a:rPr lang="en-US" sz="2200" dirty="0" err="1">
                <a:solidFill>
                  <a:srgbClr val="0000CC"/>
                </a:solidFill>
              </a:rPr>
              <a:t>báo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cáo</a:t>
            </a:r>
            <a:r>
              <a:rPr lang="en-US" sz="2200" dirty="0">
                <a:solidFill>
                  <a:srgbClr val="0000CC"/>
                </a:solidFill>
              </a:rPr>
              <a:t>, </a:t>
            </a:r>
            <a:r>
              <a:rPr lang="en-US" sz="2200" dirty="0" err="1">
                <a:solidFill>
                  <a:srgbClr val="0000CC"/>
                </a:solidFill>
              </a:rPr>
              <a:t>cung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cấp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thông</a:t>
            </a:r>
            <a:r>
              <a:rPr lang="en-US" sz="2200" dirty="0">
                <a:solidFill>
                  <a:srgbClr val="0000CC"/>
                </a:solidFill>
              </a:rPr>
              <a:t> tin, </a:t>
            </a:r>
            <a:r>
              <a:rPr lang="en-US" sz="2200" dirty="0" err="1">
                <a:solidFill>
                  <a:srgbClr val="0000CC"/>
                </a:solidFill>
              </a:rPr>
              <a:t>tài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liệu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phản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ảnh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việc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đã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xảy</a:t>
            </a:r>
            <a:r>
              <a:rPr lang="en-US" sz="2200" dirty="0">
                <a:solidFill>
                  <a:srgbClr val="0000CC"/>
                </a:solidFill>
              </a:rPr>
              <a:t> ra</a:t>
            </a:r>
          </a:p>
          <a:p>
            <a:pPr>
              <a:buFontTx/>
              <a:buChar char="-"/>
              <a:defRPr/>
            </a:pPr>
            <a:r>
              <a:rPr lang="en-US" sz="2200" dirty="0">
                <a:solidFill>
                  <a:srgbClr val="0000CC"/>
                </a:solidFill>
              </a:rPr>
              <a:t>Quan </a:t>
            </a:r>
            <a:r>
              <a:rPr lang="en-US" sz="2200" dirty="0" err="1">
                <a:solidFill>
                  <a:srgbClr val="0000CC"/>
                </a:solidFill>
              </a:rPr>
              <a:t>sát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trực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tiếp</a:t>
            </a:r>
            <a:r>
              <a:rPr lang="en-US" sz="2200" dirty="0">
                <a:solidFill>
                  <a:srgbClr val="0000CC"/>
                </a:solidFill>
              </a:rPr>
              <a:t>, </a:t>
            </a:r>
            <a:r>
              <a:rPr lang="en-US" sz="2200" dirty="0" err="1">
                <a:solidFill>
                  <a:srgbClr val="0000CC"/>
                </a:solidFill>
              </a:rPr>
              <a:t>lập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biên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bản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sự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việc</a:t>
            </a:r>
            <a:r>
              <a:rPr lang="en-US" sz="2200" dirty="0">
                <a:solidFill>
                  <a:srgbClr val="0000CC"/>
                </a:solidFill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200" dirty="0" err="1">
                <a:solidFill>
                  <a:srgbClr val="0000CC"/>
                </a:solidFill>
              </a:rPr>
              <a:t>Thông</a:t>
            </a:r>
            <a:r>
              <a:rPr lang="en-US" sz="2200" dirty="0">
                <a:solidFill>
                  <a:srgbClr val="0000CC"/>
                </a:solidFill>
              </a:rPr>
              <a:t> tin, </a:t>
            </a:r>
            <a:r>
              <a:rPr lang="en-US" sz="2200" dirty="0" err="1">
                <a:solidFill>
                  <a:srgbClr val="0000CC"/>
                </a:solidFill>
              </a:rPr>
              <a:t>tài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liệu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phải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có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tính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pháp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lý</a:t>
            </a:r>
            <a:r>
              <a:rPr lang="en-US" sz="2200" dirty="0">
                <a:solidFill>
                  <a:srgbClr val="0000CC"/>
                </a:solidFill>
              </a:rPr>
              <a:t>, </a:t>
            </a:r>
            <a:r>
              <a:rPr lang="en-US" sz="2200" dirty="0" err="1">
                <a:solidFill>
                  <a:srgbClr val="0000CC"/>
                </a:solidFill>
              </a:rPr>
              <a:t>tính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khách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quan</a:t>
            </a:r>
            <a:endParaRPr lang="en-US" sz="2200" dirty="0">
              <a:solidFill>
                <a:srgbClr val="0000CC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2200" dirty="0" err="1">
                <a:solidFill>
                  <a:srgbClr val="0000CC"/>
                </a:solidFill>
              </a:rPr>
              <a:t>Thông</a:t>
            </a:r>
            <a:r>
              <a:rPr lang="en-US" sz="2200" dirty="0">
                <a:solidFill>
                  <a:srgbClr val="0000CC"/>
                </a:solidFill>
              </a:rPr>
              <a:t> tin, </a:t>
            </a:r>
            <a:r>
              <a:rPr lang="en-US" sz="2200" dirty="0" err="1">
                <a:solidFill>
                  <a:srgbClr val="0000CC"/>
                </a:solidFill>
              </a:rPr>
              <a:t>tài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liệu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phải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đồng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bộ</a:t>
            </a:r>
            <a:r>
              <a:rPr lang="en-US" sz="2200" dirty="0">
                <a:solidFill>
                  <a:srgbClr val="0000CC"/>
                </a:solidFill>
              </a:rPr>
              <a:t> ( </a:t>
            </a:r>
            <a:r>
              <a:rPr lang="en-US" sz="2200" dirty="0" err="1">
                <a:solidFill>
                  <a:srgbClr val="0000CC"/>
                </a:solidFill>
              </a:rPr>
              <a:t>ví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dụ</a:t>
            </a:r>
            <a:r>
              <a:rPr lang="en-US" sz="2200" dirty="0">
                <a:solidFill>
                  <a:srgbClr val="0000CC"/>
                </a:solidFill>
              </a:rPr>
              <a:t>: VB </a:t>
            </a:r>
            <a:r>
              <a:rPr lang="en-US" sz="2200" dirty="0" err="1">
                <a:solidFill>
                  <a:srgbClr val="0000CC"/>
                </a:solidFill>
              </a:rPr>
              <a:t>kèm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phụ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lục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hoặc</a:t>
            </a:r>
            <a:r>
              <a:rPr lang="en-US" sz="2200" dirty="0">
                <a:solidFill>
                  <a:srgbClr val="0000CC"/>
                </a:solidFill>
              </a:rPr>
              <a:t> VB </a:t>
            </a:r>
            <a:r>
              <a:rPr lang="en-US" sz="2200" dirty="0" err="1">
                <a:solidFill>
                  <a:srgbClr val="0000CC"/>
                </a:solidFill>
              </a:rPr>
              <a:t>sửa</a:t>
            </a:r>
            <a:r>
              <a:rPr lang="en-US" sz="2200" dirty="0">
                <a:solidFill>
                  <a:srgbClr val="0000CC"/>
                </a:solidFill>
              </a:rPr>
              <a:t> </a:t>
            </a:r>
            <a:r>
              <a:rPr lang="en-US" sz="2200" dirty="0" err="1">
                <a:solidFill>
                  <a:srgbClr val="0000CC"/>
                </a:solidFill>
              </a:rPr>
              <a:t>đổi</a:t>
            </a:r>
            <a:r>
              <a:rPr lang="en-US" sz="2200" dirty="0">
                <a:solidFill>
                  <a:srgbClr val="0000CC"/>
                </a:solidFill>
              </a:rPr>
              <a:t>, </a:t>
            </a:r>
            <a:r>
              <a:rPr lang="en-US" sz="2200" dirty="0" err="1">
                <a:solidFill>
                  <a:srgbClr val="0000CC"/>
                </a:solidFill>
              </a:rPr>
              <a:t>bổ</a:t>
            </a:r>
            <a:r>
              <a:rPr lang="en-US" sz="2200" dirty="0">
                <a:solidFill>
                  <a:srgbClr val="0000CC"/>
                </a:solidFill>
              </a:rPr>
              <a:t> sung)</a:t>
            </a:r>
          </a:p>
          <a:p>
            <a:pPr>
              <a:lnSpc>
                <a:spcPts val="2200"/>
              </a:lnSpc>
              <a:defRPr/>
            </a:pPr>
            <a:endParaRPr lang="en-US" altLang="en-US" sz="1800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22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C53158-386E-4521-AE29-AB91CC03D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16550"/>
            <a:ext cx="8596668" cy="713850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81B048-BD0F-4C44-BEEE-7997B10CD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631" y="2011681"/>
            <a:ext cx="8054671" cy="4029682"/>
          </a:xfrm>
        </p:spPr>
        <p:txBody>
          <a:bodyPr>
            <a:normAutofit/>
          </a:bodyPr>
          <a:lstStyle/>
          <a:p>
            <a:pPr marL="0" indent="0">
              <a:lnSpc>
                <a:spcPts val="2800"/>
              </a:lnSpc>
              <a:buFontTx/>
              <a:buNone/>
              <a:defRPr/>
            </a:pP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  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Nghiên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cứu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phân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tích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thông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tin,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tài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liệu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Xác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rõ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hoạt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động</a:t>
            </a:r>
            <a:r>
              <a:rPr lang="en-US" sz="1800" dirty="0">
                <a:solidFill>
                  <a:srgbClr val="0000CC"/>
                </a:solidFill>
              </a:rPr>
              <a:t>/</a:t>
            </a:r>
            <a:r>
              <a:rPr lang="en-US" sz="1800" dirty="0" err="1">
                <a:solidFill>
                  <a:srgbClr val="0000CC"/>
                </a:solidFill>
              </a:rPr>
              <a:t>hành</a:t>
            </a:r>
            <a:r>
              <a:rPr lang="en-US" sz="1800" dirty="0">
                <a:solidFill>
                  <a:srgbClr val="0000CC"/>
                </a:solidFill>
              </a:rPr>
              <a:t> vi </a:t>
            </a:r>
            <a:r>
              <a:rPr lang="en-US" sz="1800" dirty="0" err="1">
                <a:solidFill>
                  <a:srgbClr val="0000CC"/>
                </a:solidFill>
              </a:rPr>
              <a:t>thực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hiện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pháp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luật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nhiệm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vụ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của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tượng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0000CC"/>
                </a:solidFill>
              </a:rPr>
              <a:t>KT. </a:t>
            </a:r>
            <a:r>
              <a:rPr lang="en-US" dirty="0" err="1">
                <a:solidFill>
                  <a:srgbClr val="0000CC"/>
                </a:solidFill>
              </a:rPr>
              <a:t>Chú</a:t>
            </a:r>
            <a:r>
              <a:rPr lang="en-US" dirty="0">
                <a:solidFill>
                  <a:srgbClr val="0000CC"/>
                </a:solidFill>
              </a:rPr>
              <a:t> ý </a:t>
            </a:r>
            <a:r>
              <a:rPr lang="en-US" dirty="0" err="1">
                <a:solidFill>
                  <a:srgbClr val="0000CC"/>
                </a:solidFill>
              </a:rPr>
              <a:t>những</a:t>
            </a:r>
            <a:r>
              <a:rPr lang="en-US" dirty="0">
                <a:solidFill>
                  <a:srgbClr val="0000CC"/>
                </a:solidFill>
              </a:rPr>
              <a:t> “</a:t>
            </a:r>
            <a:r>
              <a:rPr lang="en-US" dirty="0" err="1">
                <a:solidFill>
                  <a:srgbClr val="0000CC"/>
                </a:solidFill>
              </a:rPr>
              <a:t>dấu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vết</a:t>
            </a:r>
            <a:r>
              <a:rPr lang="en-US" dirty="0">
                <a:solidFill>
                  <a:srgbClr val="0000CC"/>
                </a:solidFill>
              </a:rPr>
              <a:t>” </a:t>
            </a:r>
            <a:r>
              <a:rPr lang="en-US" dirty="0" err="1">
                <a:solidFill>
                  <a:srgbClr val="0000CC"/>
                </a:solidFill>
              </a:rPr>
              <a:t>bất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thường</a:t>
            </a:r>
            <a:r>
              <a:rPr lang="en-US" dirty="0">
                <a:solidFill>
                  <a:srgbClr val="0000CC"/>
                </a:solidFill>
              </a:rPr>
              <a:t>.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Lựa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chọn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pháp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luật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quy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phạm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nội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bộ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vấn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đề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quan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nội</a:t>
            </a:r>
            <a:r>
              <a:rPr lang="en-US" sz="1800" dirty="0">
                <a:solidFill>
                  <a:srgbClr val="0000CC"/>
                </a:solidFill>
              </a:rPr>
              <a:t> dung </a:t>
            </a:r>
            <a:r>
              <a:rPr lang="en-US" dirty="0">
                <a:solidFill>
                  <a:srgbClr val="0000CC"/>
                </a:solidFill>
              </a:rPr>
              <a:t>KT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ứng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với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thông</a:t>
            </a:r>
            <a:r>
              <a:rPr lang="en-US" sz="1800" dirty="0">
                <a:solidFill>
                  <a:srgbClr val="0000CC"/>
                </a:solidFill>
              </a:rPr>
              <a:t> tin </a:t>
            </a:r>
            <a:r>
              <a:rPr lang="en-US" sz="1800" dirty="0" err="1">
                <a:solidFill>
                  <a:srgbClr val="0000CC"/>
                </a:solidFill>
              </a:rPr>
              <a:t>khách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quan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được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Đối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chiếu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của</a:t>
            </a:r>
            <a:r>
              <a:rPr lang="en-US" sz="1800" dirty="0">
                <a:solidFill>
                  <a:srgbClr val="0000CC"/>
                </a:solidFill>
              </a:rPr>
              <a:t> PL, </a:t>
            </a:r>
            <a:r>
              <a:rPr lang="en-US" sz="1800" dirty="0" err="1">
                <a:solidFill>
                  <a:srgbClr val="0000CC"/>
                </a:solidFill>
              </a:rPr>
              <a:t>quy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chế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nội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bộ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để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đánh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giá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đúng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sai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Nếu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có</a:t>
            </a:r>
            <a:r>
              <a:rPr lang="en-US" sz="1800" dirty="0">
                <a:solidFill>
                  <a:srgbClr val="0000CC"/>
                </a:solidFill>
              </a:rPr>
              <a:t> vi </a:t>
            </a:r>
            <a:r>
              <a:rPr lang="en-US" sz="1800" dirty="0" err="1">
                <a:solidFill>
                  <a:srgbClr val="0000CC"/>
                </a:solidFill>
              </a:rPr>
              <a:t>phạm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thì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 vi </a:t>
            </a:r>
            <a:r>
              <a:rPr lang="en-US" sz="1800" dirty="0" err="1">
                <a:solidFill>
                  <a:srgbClr val="0000CC"/>
                </a:solidFill>
              </a:rPr>
              <a:t>phạm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Lập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bản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kiểm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tra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xác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minh</a:t>
            </a:r>
            <a:endParaRPr lang="en-US" sz="1800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22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FD034-57A4-4173-A90B-2548F8ADB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231" y="826936"/>
            <a:ext cx="8168771" cy="697064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Thanh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7B5222-BAA9-4DF9-89CB-84F57558F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7" y="1523999"/>
            <a:ext cx="10061051" cy="5027875"/>
          </a:xfrm>
        </p:spPr>
        <p:txBody>
          <a:bodyPr>
            <a:noAutofit/>
          </a:bodyPr>
          <a:lstStyle/>
          <a:p>
            <a:pPr marL="0" indent="0" algn="just">
              <a:lnSpc>
                <a:spcPts val="1700"/>
              </a:lnSpc>
              <a:buFontTx/>
              <a:buNone/>
              <a:defRPr/>
            </a:pPr>
            <a:r>
              <a:rPr lang="en-US" sz="1600" b="1" dirty="0" err="1">
                <a:solidFill>
                  <a:srgbClr val="0000CC"/>
                </a:solidFill>
              </a:rPr>
              <a:t>Hoạt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động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thanh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tra</a:t>
            </a:r>
            <a:r>
              <a:rPr lang="en-US" sz="1600" b="1" dirty="0">
                <a:solidFill>
                  <a:srgbClr val="0000CC"/>
                </a:solidFill>
              </a:rPr>
              <a:t>:</a:t>
            </a: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Xem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xét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đánh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giá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kết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luận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kiến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nghị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xử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lý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Của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cơ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quan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thanh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tra</a:t>
            </a:r>
            <a:endParaRPr lang="en-US" sz="1600" dirty="0">
              <a:solidFill>
                <a:srgbClr val="0000CC"/>
              </a:solidFill>
            </a:endParaRP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Đối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với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việc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thực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hiện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chính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sách</a:t>
            </a:r>
            <a:r>
              <a:rPr lang="en-US" sz="1600" dirty="0">
                <a:solidFill>
                  <a:srgbClr val="0000CC"/>
                </a:solidFill>
              </a:rPr>
              <a:t>, PL, </a:t>
            </a:r>
            <a:r>
              <a:rPr lang="en-US" sz="1600" dirty="0" err="1">
                <a:solidFill>
                  <a:srgbClr val="0000CC"/>
                </a:solidFill>
              </a:rPr>
              <a:t>nhiệm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vụ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quyền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hạn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của</a:t>
            </a:r>
            <a:r>
              <a:rPr lang="en-US" sz="1600" dirty="0">
                <a:solidFill>
                  <a:srgbClr val="0000CC"/>
                </a:solidFill>
              </a:rPr>
              <a:t> CQ, TC, CN</a:t>
            </a: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>
                <a:solidFill>
                  <a:srgbClr val="0000CC"/>
                </a:solidFill>
              </a:rPr>
              <a:t>Theo </a:t>
            </a:r>
            <a:r>
              <a:rPr lang="en-US" sz="1600" dirty="0" err="1">
                <a:solidFill>
                  <a:srgbClr val="0000CC"/>
                </a:solidFill>
              </a:rPr>
              <a:t>trình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tự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thủ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tục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PLquy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định</a:t>
            </a:r>
            <a:endParaRPr lang="en-US" sz="1600" i="1" dirty="0">
              <a:solidFill>
                <a:srgbClr val="FF0000"/>
              </a:solidFill>
            </a:endParaRPr>
          </a:p>
          <a:p>
            <a:pPr marL="0" indent="0" algn="just">
              <a:lnSpc>
                <a:spcPts val="1700"/>
              </a:lnSpc>
              <a:buFontTx/>
              <a:buNone/>
              <a:defRPr/>
            </a:pPr>
            <a:r>
              <a:rPr lang="en-US" sz="1600" b="1" dirty="0" err="1">
                <a:solidFill>
                  <a:srgbClr val="0000CC"/>
                </a:solidFill>
              </a:rPr>
              <a:t>Mục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đích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hoạt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động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thanh</a:t>
            </a:r>
            <a:r>
              <a:rPr lang="en-US" sz="1600" b="1" dirty="0">
                <a:solidFill>
                  <a:srgbClr val="0000CC"/>
                </a:solidFill>
              </a:rPr>
              <a:t> </a:t>
            </a:r>
            <a:r>
              <a:rPr lang="en-US" sz="1600" b="1" dirty="0" err="1">
                <a:solidFill>
                  <a:srgbClr val="0000CC"/>
                </a:solidFill>
              </a:rPr>
              <a:t>tra</a:t>
            </a:r>
            <a:r>
              <a:rPr lang="en-US" sz="1600" b="1" dirty="0">
                <a:solidFill>
                  <a:srgbClr val="0000CC"/>
                </a:solidFill>
              </a:rPr>
              <a:t>: </a:t>
            </a:r>
          </a:p>
          <a:p>
            <a:pPr marL="0" indent="0" algn="just">
              <a:lnSpc>
                <a:spcPts val="1700"/>
              </a:lnSpc>
              <a:buFontTx/>
              <a:buNone/>
              <a:defRPr/>
            </a:pPr>
            <a:r>
              <a:rPr lang="en-US" sz="1600" dirty="0">
                <a:solidFill>
                  <a:srgbClr val="0000CC"/>
                </a:solidFill>
              </a:rPr>
              <a:t>-    </a:t>
            </a:r>
            <a:r>
              <a:rPr lang="en-US" sz="1600" dirty="0" err="1">
                <a:solidFill>
                  <a:srgbClr val="0000CC"/>
                </a:solidFill>
              </a:rPr>
              <a:t>Phát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hiện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hạn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chế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bất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cập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trong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cơ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chế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chính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sách</a:t>
            </a:r>
            <a:r>
              <a:rPr lang="en-US" sz="1600" dirty="0">
                <a:solidFill>
                  <a:srgbClr val="0000CC"/>
                </a:solidFill>
              </a:rPr>
              <a:t>, PL</a:t>
            </a: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Phòng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ngừa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phát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hiện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đề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nghị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xử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lý</a:t>
            </a:r>
            <a:r>
              <a:rPr lang="en-US" sz="1600" dirty="0">
                <a:solidFill>
                  <a:srgbClr val="0000CC"/>
                </a:solidFill>
              </a:rPr>
              <a:t> vi </a:t>
            </a:r>
            <a:r>
              <a:rPr lang="en-US" sz="1600" dirty="0" err="1">
                <a:solidFill>
                  <a:srgbClr val="0000CC"/>
                </a:solidFill>
              </a:rPr>
              <a:t>phạm</a:t>
            </a:r>
            <a:endParaRPr lang="en-US" sz="1600" dirty="0">
              <a:solidFill>
                <a:srgbClr val="0000CC"/>
              </a:solidFill>
            </a:endParaRP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Giúp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tổ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chức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cá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nhân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thực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hiện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đúng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quy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định</a:t>
            </a:r>
            <a:endParaRPr lang="en-US" sz="1600" dirty="0">
              <a:solidFill>
                <a:srgbClr val="0000CC"/>
              </a:solidFill>
            </a:endParaRP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rgbClr val="0000CC"/>
                </a:solidFill>
              </a:rPr>
              <a:t>Phát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huy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nhân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tố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tích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cực</a:t>
            </a:r>
            <a:endParaRPr lang="en-US" sz="1600" dirty="0">
              <a:solidFill>
                <a:srgbClr val="0000CC"/>
              </a:solidFill>
            </a:endParaRPr>
          </a:p>
          <a:p>
            <a:pPr algn="just">
              <a:lnSpc>
                <a:spcPts val="1700"/>
              </a:lnSpc>
              <a:buFontTx/>
              <a:buChar char="-"/>
              <a:defRPr/>
            </a:pP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Góp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phần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kiểm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soát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quyền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</a:rPr>
              <a:t>lực</a:t>
            </a:r>
            <a:endParaRPr lang="en-US" sz="16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lnSpc>
                <a:spcPts val="1700"/>
              </a:lnSpc>
              <a:buNone/>
              <a:defRPr/>
            </a:pP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Nâng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cao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hiệu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lực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hiệu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quả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quản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lý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bảo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vệ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lợi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ích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của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nhà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nước</a:t>
            </a:r>
            <a:r>
              <a:rPr lang="en-US" sz="1600" dirty="0">
                <a:solidFill>
                  <a:srgbClr val="0000CC"/>
                </a:solidFill>
              </a:rPr>
              <a:t>, </a:t>
            </a:r>
            <a:r>
              <a:rPr lang="en-US" sz="1600" dirty="0" err="1">
                <a:solidFill>
                  <a:srgbClr val="0000CC"/>
                </a:solidFill>
              </a:rPr>
              <a:t>quyền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và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lợi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ích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hợp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pháp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của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 err="1">
                <a:solidFill>
                  <a:srgbClr val="0000CC"/>
                </a:solidFill>
              </a:rPr>
              <a:t>tổ</a:t>
            </a:r>
            <a:r>
              <a:rPr lang="en-US" sz="1600" dirty="0">
                <a:solidFill>
                  <a:srgbClr val="0000CC"/>
                </a:solidFill>
              </a:rPr>
              <a:t> TC, CN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600" dirty="0">
                <a:solidFill>
                  <a:srgbClr val="0000CC"/>
                </a:solidFill>
              </a:rPr>
              <a:t>                                                                   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600" b="1" i="1" dirty="0">
                <a:solidFill>
                  <a:srgbClr val="0000CC"/>
                </a:solidFill>
              </a:rPr>
              <a:t>                                                                  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Thanh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là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tai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mắt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của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trên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là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bạn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của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dưới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81547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152283-41CD-4A06-8BFF-7BA86B347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19917"/>
            <a:ext cx="8596668" cy="610482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456828-9665-4CAE-8EDA-55A90C021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1192" y="2160589"/>
            <a:ext cx="7182809" cy="3880773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>
                <a:solidFill>
                  <a:srgbClr val="0000CC"/>
                </a:solidFill>
              </a:rPr>
              <a:t>	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Lập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biên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bản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altLang="en-US" dirty="0" err="1">
                <a:solidFill>
                  <a:srgbClr val="0000CC"/>
                </a:solidFill>
              </a:rPr>
              <a:t>Để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bảo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đảm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chặt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chẽ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có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căn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cứ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xử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lý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thì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hoạt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động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đều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cần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lập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bản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làm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việc</a:t>
            </a:r>
            <a:endParaRPr lang="en-US" altLang="en-US" dirty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en-US" altLang="en-US" sz="1800" dirty="0" err="1">
                <a:solidFill>
                  <a:srgbClr val="0000CC"/>
                </a:solidFill>
              </a:rPr>
              <a:t>Bi</a:t>
            </a:r>
            <a:r>
              <a:rPr lang="en-US" altLang="en-US" dirty="0" err="1">
                <a:solidFill>
                  <a:srgbClr val="0000CC"/>
                </a:solidFill>
              </a:rPr>
              <a:t>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bản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phải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thể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hiện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thời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gian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địa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điểm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thành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phần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diễn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biến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sự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việc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tài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liệu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kèm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theo</a:t>
            </a:r>
            <a:r>
              <a:rPr lang="en-US" altLang="en-US" dirty="0">
                <a:solidFill>
                  <a:srgbClr val="0000CC"/>
                </a:solidFill>
              </a:rPr>
              <a:t>, ý </a:t>
            </a:r>
            <a:r>
              <a:rPr lang="en-US" altLang="en-US" dirty="0" err="1">
                <a:solidFill>
                  <a:srgbClr val="0000CC"/>
                </a:solidFill>
              </a:rPr>
              <a:t>kiến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các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liên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quan</a:t>
            </a:r>
            <a:r>
              <a:rPr lang="en-US" altLang="en-US" dirty="0">
                <a:solidFill>
                  <a:srgbClr val="0000CC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en-US" altLang="en-US" sz="1800" dirty="0" err="1">
                <a:solidFill>
                  <a:srgbClr val="0000CC"/>
                </a:solidFill>
              </a:rPr>
              <a:t>Bi</a:t>
            </a:r>
            <a:r>
              <a:rPr lang="en-US" altLang="en-US" dirty="0" err="1">
                <a:solidFill>
                  <a:srgbClr val="0000CC"/>
                </a:solidFill>
              </a:rPr>
              <a:t>ên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bản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kết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thúc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hoạt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động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phải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phản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ánh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nội</a:t>
            </a:r>
            <a:r>
              <a:rPr lang="en-US" altLang="en-US" dirty="0">
                <a:solidFill>
                  <a:srgbClr val="0000CC"/>
                </a:solidFill>
              </a:rPr>
              <a:t> dung </a:t>
            </a:r>
            <a:r>
              <a:rPr lang="en-US" altLang="en-US" dirty="0" err="1">
                <a:solidFill>
                  <a:srgbClr val="0000CC"/>
                </a:solidFill>
              </a:rPr>
              <a:t>Quyết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định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những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việc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làm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kết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quả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kiểm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tra</a:t>
            </a:r>
            <a:r>
              <a:rPr lang="en-US" altLang="en-US" dirty="0">
                <a:solidFill>
                  <a:srgbClr val="0000CC"/>
                </a:solidFill>
              </a:rPr>
              <a:t>, </a:t>
            </a:r>
            <a:r>
              <a:rPr lang="en-US" altLang="en-US" dirty="0" err="1">
                <a:solidFill>
                  <a:srgbClr val="0000CC"/>
                </a:solidFill>
              </a:rPr>
              <a:t>biện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pháp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áp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dụng</a:t>
            </a:r>
            <a:endParaRPr lang="en-US" altLang="en-US" dirty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en-US" altLang="en-US" sz="1800" dirty="0" err="1">
                <a:solidFill>
                  <a:srgbClr val="0000CC"/>
                </a:solidFill>
              </a:rPr>
              <a:t>Thể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thức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và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kỹ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thuật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trình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bày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tuân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thủ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Nghị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định</a:t>
            </a:r>
            <a:r>
              <a:rPr lang="en-US" altLang="en-US" sz="1800" dirty="0">
                <a:solidFill>
                  <a:srgbClr val="0000CC"/>
                </a:solidFill>
              </a:rPr>
              <a:t> 30/2020/NĐ-CP </a:t>
            </a:r>
            <a:r>
              <a:rPr lang="en-US" altLang="en-US" sz="1800" dirty="0" err="1">
                <a:solidFill>
                  <a:srgbClr val="0000CC"/>
                </a:solidFill>
              </a:rPr>
              <a:t>về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công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tác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văn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thư</a:t>
            </a:r>
            <a:endParaRPr lang="en-US" altLang="en-US" sz="1800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49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0B78D8-E4F5-49D5-BF45-6AF9B15B9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91478"/>
            <a:ext cx="8596668" cy="538922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349AC6-EB11-4046-B22A-9AA28820B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510" y="2160589"/>
            <a:ext cx="7071491" cy="3880773"/>
          </a:xfrm>
        </p:spPr>
        <p:txBody>
          <a:bodyPr/>
          <a:lstStyle/>
          <a:p>
            <a:pPr marL="0" indent="0">
              <a:lnSpc>
                <a:spcPts val="2800"/>
              </a:lnSpc>
              <a:buFontTx/>
              <a:buNone/>
              <a:defRPr/>
            </a:pPr>
            <a:r>
              <a:rPr lang="en-US" altLang="en-US" sz="1800" b="1" dirty="0">
                <a:solidFill>
                  <a:srgbClr val="0000CC"/>
                </a:solidFill>
              </a:rPr>
              <a:t>       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Đánh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1800" b="1" dirty="0" err="1">
                <a:solidFill>
                  <a:schemeClr val="accent4">
                    <a:lumMod val="75000"/>
                  </a:schemeClr>
                </a:solidFill>
              </a:rPr>
              <a:t>giá</a:t>
            </a:r>
            <a:r>
              <a:rPr lang="en-US" altLang="en-US" sz="18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altLang="en-US" b="1" dirty="0">
                <a:solidFill>
                  <a:schemeClr val="accent4">
                    <a:lumMod val="75000"/>
                  </a:schemeClr>
                </a:solidFill>
              </a:rPr>
              <a:t>KT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xác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minh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thông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tin,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tài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liệu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Đối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chiếu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sổ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công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đến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xác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minh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tính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chính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xác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khách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quan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toàn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vẹn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của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hồ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sơ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tài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liệu</a:t>
            </a:r>
            <a:r>
              <a:rPr lang="en-US" sz="1800" dirty="0">
                <a:solidFill>
                  <a:srgbClr val="0000CC"/>
                </a:solidFill>
              </a:rPr>
              <a:t>…</a:t>
            </a: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Nghiên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cứu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thông</a:t>
            </a:r>
            <a:r>
              <a:rPr lang="en-US" sz="1800" dirty="0">
                <a:solidFill>
                  <a:srgbClr val="0000CC"/>
                </a:solidFill>
              </a:rPr>
              <a:t> tin, </a:t>
            </a:r>
            <a:r>
              <a:rPr lang="en-US" sz="1800" dirty="0" err="1">
                <a:solidFill>
                  <a:srgbClr val="0000CC"/>
                </a:solidFill>
              </a:rPr>
              <a:t>tài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liệu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được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cung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cấp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để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yêu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bổ</a:t>
            </a:r>
            <a:r>
              <a:rPr lang="en-US" sz="1800" dirty="0">
                <a:solidFill>
                  <a:srgbClr val="0000CC"/>
                </a:solidFill>
              </a:rPr>
              <a:t> sung </a:t>
            </a:r>
            <a:r>
              <a:rPr lang="en-US" sz="1800" dirty="0" err="1">
                <a:solidFill>
                  <a:srgbClr val="0000CC"/>
                </a:solidFill>
              </a:rPr>
              <a:t>đủ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theo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từng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nhóm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vấn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đề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Yêu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giải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trình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báo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cụ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thể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những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vấn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đề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chưa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rõ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lnSpc>
                <a:spcPts val="2800"/>
              </a:lnSpc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Trường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hợp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thiết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thì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trưng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giám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chuyên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môn</a:t>
            </a:r>
            <a:r>
              <a:rPr lang="en-US" sz="1800" dirty="0">
                <a:solidFill>
                  <a:srgbClr val="0000CC"/>
                </a:solidFill>
              </a:rPr>
              <a:t> ( </a:t>
            </a:r>
            <a:r>
              <a:rPr lang="en-US" sz="1800" dirty="0" err="1">
                <a:solidFill>
                  <a:srgbClr val="0000CC"/>
                </a:solidFill>
              </a:rPr>
              <a:t>ví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dụ</a:t>
            </a:r>
            <a:r>
              <a:rPr lang="en-US" sz="1800" dirty="0">
                <a:solidFill>
                  <a:srgbClr val="0000CC"/>
                </a:solidFill>
              </a:rPr>
              <a:t>: </a:t>
            </a:r>
            <a:r>
              <a:rPr lang="en-US" sz="1800" dirty="0" err="1">
                <a:solidFill>
                  <a:srgbClr val="0000CC"/>
                </a:solidFill>
              </a:rPr>
              <a:t>thông</a:t>
            </a:r>
            <a:r>
              <a:rPr lang="en-US" sz="1800" dirty="0">
                <a:solidFill>
                  <a:srgbClr val="0000CC"/>
                </a:solidFill>
              </a:rPr>
              <a:t> tin </a:t>
            </a:r>
            <a:r>
              <a:rPr lang="en-US" sz="1800" dirty="0" err="1">
                <a:solidFill>
                  <a:srgbClr val="0000CC"/>
                </a:solidFill>
              </a:rPr>
              <a:t>từ</a:t>
            </a:r>
            <a:r>
              <a:rPr lang="en-US" sz="1800" dirty="0">
                <a:solidFill>
                  <a:srgbClr val="0000CC"/>
                </a:solidFill>
              </a:rPr>
              <a:t> USB; </a:t>
            </a:r>
            <a:r>
              <a:rPr lang="en-US" sz="1800" dirty="0" err="1">
                <a:solidFill>
                  <a:srgbClr val="0000CC"/>
                </a:solidFill>
              </a:rPr>
              <a:t>máy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ghi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âm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ghi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hình</a:t>
            </a:r>
            <a:r>
              <a:rPr lang="en-US" sz="1800" dirty="0">
                <a:solidFill>
                  <a:srgbClr val="0000CC"/>
                </a:solidFill>
              </a:rPr>
              <a:t>; </a:t>
            </a:r>
            <a:r>
              <a:rPr lang="en-US" sz="1800" dirty="0" err="1">
                <a:solidFill>
                  <a:srgbClr val="0000CC"/>
                </a:solidFill>
              </a:rPr>
              <a:t>luận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văn</a:t>
            </a:r>
            <a:r>
              <a:rPr lang="en-US" sz="1800" dirty="0">
                <a:solidFill>
                  <a:srgbClr val="0000CC"/>
                </a:solidFill>
              </a:rPr>
              <a:t>, </a:t>
            </a:r>
            <a:r>
              <a:rPr lang="en-US" sz="1800" dirty="0" err="1">
                <a:solidFill>
                  <a:srgbClr val="0000CC"/>
                </a:solidFill>
              </a:rPr>
              <a:t>luận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án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không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rõ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nguồn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gốc</a:t>
            </a:r>
            <a:r>
              <a:rPr lang="en-US" sz="1800" dirty="0">
                <a:solidFill>
                  <a:srgbClr val="0000CC"/>
                </a:solidFill>
              </a:rPr>
              <a:t>…)</a:t>
            </a:r>
          </a:p>
          <a:p>
            <a:endParaRPr lang="en-US" altLang="en-US" sz="1800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151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0F3400-D7AB-4A7B-AC69-C04C6EDD0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3425"/>
            <a:ext cx="8596668" cy="763325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038D0C-5AB3-460D-ABBD-9D7F60CEA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020" y="1900362"/>
            <a:ext cx="8261405" cy="414100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2200"/>
              </a:lnSpc>
              <a:buNone/>
            </a:pPr>
            <a:r>
              <a:rPr lang="en-US" altLang="en-US" sz="8000" b="1" dirty="0" err="1">
                <a:solidFill>
                  <a:schemeClr val="accent4">
                    <a:lumMod val="75000"/>
                  </a:schemeClr>
                </a:solidFill>
              </a:rPr>
              <a:t>Viết</a:t>
            </a:r>
            <a:r>
              <a:rPr lang="en-US" altLang="en-US" sz="8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8000" b="1" dirty="0" err="1">
                <a:solidFill>
                  <a:schemeClr val="accent4">
                    <a:lumMod val="75000"/>
                  </a:schemeClr>
                </a:solidFill>
              </a:rPr>
              <a:t>báo</a:t>
            </a:r>
            <a:r>
              <a:rPr lang="en-US" altLang="en-US" sz="8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8000" b="1" dirty="0" err="1">
                <a:solidFill>
                  <a:schemeClr val="accent4">
                    <a:lumMod val="75000"/>
                  </a:schemeClr>
                </a:solidFill>
              </a:rPr>
              <a:t>cáo</a:t>
            </a:r>
            <a:r>
              <a:rPr lang="en-US" altLang="en-US" sz="80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altLang="en-US" sz="8000" b="1" dirty="0" err="1">
                <a:solidFill>
                  <a:schemeClr val="accent4">
                    <a:lumMod val="75000"/>
                  </a:schemeClr>
                </a:solidFill>
              </a:rPr>
              <a:t>kiến</a:t>
            </a:r>
            <a:r>
              <a:rPr lang="en-US" altLang="en-US" sz="8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en-US" sz="8000" b="1" dirty="0" err="1">
                <a:solidFill>
                  <a:schemeClr val="accent4">
                    <a:lumMod val="75000"/>
                  </a:schemeClr>
                </a:solidFill>
              </a:rPr>
              <a:t>nghị</a:t>
            </a:r>
            <a:endParaRPr lang="en-US" altLang="en-US" sz="80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8000" dirty="0">
                <a:solidFill>
                  <a:srgbClr val="0000CC"/>
                </a:solidFill>
              </a:rPr>
              <a:t>-  </a:t>
            </a:r>
            <a:r>
              <a:rPr lang="en-US" sz="8000" dirty="0" err="1">
                <a:solidFill>
                  <a:srgbClr val="0000CC"/>
                </a:solidFill>
              </a:rPr>
              <a:t>Báo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cáo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cần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bám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sát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biên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bản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đã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lập</a:t>
            </a:r>
            <a:r>
              <a:rPr lang="en-US" sz="8000" dirty="0">
                <a:solidFill>
                  <a:srgbClr val="0000CC"/>
                </a:solidFill>
              </a:rPr>
              <a:t>. </a:t>
            </a:r>
            <a:r>
              <a:rPr lang="en-US" sz="8000" dirty="0" err="1">
                <a:solidFill>
                  <a:srgbClr val="0000CC"/>
                </a:solidFill>
              </a:rPr>
              <a:t>Nội</a:t>
            </a:r>
            <a:r>
              <a:rPr lang="en-US" sz="8000" dirty="0">
                <a:solidFill>
                  <a:srgbClr val="0000CC"/>
                </a:solidFill>
              </a:rPr>
              <a:t> dung </a:t>
            </a:r>
            <a:r>
              <a:rPr lang="en-US" sz="8000" dirty="0" err="1">
                <a:solidFill>
                  <a:srgbClr val="0000CC"/>
                </a:solidFill>
              </a:rPr>
              <a:t>gồm</a:t>
            </a:r>
            <a:r>
              <a:rPr lang="en-US" sz="8000" dirty="0">
                <a:solidFill>
                  <a:srgbClr val="0000CC"/>
                </a:solidFill>
              </a:rPr>
              <a:t>:</a:t>
            </a:r>
          </a:p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8000" dirty="0">
                <a:solidFill>
                  <a:srgbClr val="0000CC"/>
                </a:solidFill>
              </a:rPr>
              <a:t>	+ </a:t>
            </a:r>
            <a:r>
              <a:rPr lang="en-US" sz="8000" dirty="0" err="1">
                <a:solidFill>
                  <a:srgbClr val="0000CC"/>
                </a:solidFill>
              </a:rPr>
              <a:t>Nhiệm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vụ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đã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thực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hiện</a:t>
            </a:r>
            <a:r>
              <a:rPr lang="en-US" sz="8000" dirty="0">
                <a:solidFill>
                  <a:srgbClr val="0000CC"/>
                </a:solidFill>
              </a:rPr>
              <a:t>, </a:t>
            </a:r>
            <a:r>
              <a:rPr lang="en-US" sz="8000" dirty="0" err="1">
                <a:solidFill>
                  <a:srgbClr val="0000CC"/>
                </a:solidFill>
              </a:rPr>
              <a:t>kết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quả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xác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minh</a:t>
            </a:r>
            <a:endParaRPr lang="en-US" sz="8000" dirty="0">
              <a:solidFill>
                <a:srgbClr val="0000CC"/>
              </a:solidFill>
            </a:endParaRPr>
          </a:p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8000" dirty="0">
                <a:solidFill>
                  <a:srgbClr val="0000CC"/>
                </a:solidFill>
              </a:rPr>
              <a:t>	+ </a:t>
            </a:r>
            <a:r>
              <a:rPr lang="en-US" sz="8000" dirty="0" err="1">
                <a:solidFill>
                  <a:srgbClr val="0000CC"/>
                </a:solidFill>
              </a:rPr>
              <a:t>Kết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luận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đúng</a:t>
            </a:r>
            <a:r>
              <a:rPr lang="en-US" sz="8000" dirty="0">
                <a:solidFill>
                  <a:srgbClr val="0000CC"/>
                </a:solidFill>
              </a:rPr>
              <a:t>, </a:t>
            </a:r>
            <a:r>
              <a:rPr lang="en-US" sz="8000" dirty="0" err="1">
                <a:solidFill>
                  <a:srgbClr val="0000CC"/>
                </a:solidFill>
              </a:rPr>
              <a:t>sai</a:t>
            </a:r>
            <a:endParaRPr lang="en-US" sz="8000" dirty="0">
              <a:solidFill>
                <a:srgbClr val="0000CC"/>
              </a:solidFill>
            </a:endParaRPr>
          </a:p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8000" dirty="0">
                <a:solidFill>
                  <a:srgbClr val="0000CC"/>
                </a:solidFill>
              </a:rPr>
              <a:t>	+ </a:t>
            </a:r>
            <a:r>
              <a:rPr lang="en-US" sz="8000" dirty="0" err="1">
                <a:solidFill>
                  <a:srgbClr val="0000CC"/>
                </a:solidFill>
              </a:rPr>
              <a:t>Xác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định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tính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chất</a:t>
            </a:r>
            <a:r>
              <a:rPr lang="en-US" sz="8000" dirty="0">
                <a:solidFill>
                  <a:srgbClr val="0000CC"/>
                </a:solidFill>
              </a:rPr>
              <a:t>, </a:t>
            </a:r>
            <a:r>
              <a:rPr lang="en-US" sz="8000" dirty="0" err="1">
                <a:solidFill>
                  <a:srgbClr val="0000CC"/>
                </a:solidFill>
              </a:rPr>
              <a:t>mức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độ</a:t>
            </a:r>
            <a:r>
              <a:rPr lang="en-US" sz="8000" dirty="0">
                <a:solidFill>
                  <a:srgbClr val="0000CC"/>
                </a:solidFill>
              </a:rPr>
              <a:t> vi </a:t>
            </a:r>
            <a:r>
              <a:rPr lang="en-US" sz="8000" dirty="0" err="1">
                <a:solidFill>
                  <a:srgbClr val="0000CC"/>
                </a:solidFill>
              </a:rPr>
              <a:t>phạm</a:t>
            </a:r>
            <a:r>
              <a:rPr lang="en-US" sz="8000" dirty="0">
                <a:solidFill>
                  <a:srgbClr val="0000CC"/>
                </a:solidFill>
              </a:rPr>
              <a:t>, </a:t>
            </a:r>
            <a:r>
              <a:rPr lang="en-US" sz="8000" dirty="0" err="1">
                <a:solidFill>
                  <a:srgbClr val="0000CC"/>
                </a:solidFill>
              </a:rPr>
              <a:t>nguyên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nhân</a:t>
            </a:r>
            <a:r>
              <a:rPr lang="en-US" sz="8000" dirty="0">
                <a:solidFill>
                  <a:srgbClr val="0000CC"/>
                </a:solidFill>
              </a:rPr>
              <a:t>, </a:t>
            </a:r>
            <a:r>
              <a:rPr lang="en-US" sz="8000" dirty="0" err="1">
                <a:solidFill>
                  <a:srgbClr val="0000CC"/>
                </a:solidFill>
              </a:rPr>
              <a:t>trách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nhiệm</a:t>
            </a:r>
            <a:endParaRPr lang="en-US" sz="8000" dirty="0">
              <a:solidFill>
                <a:srgbClr val="0000CC"/>
              </a:solidFill>
            </a:endParaRPr>
          </a:p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8000" dirty="0">
                <a:solidFill>
                  <a:srgbClr val="0000CC"/>
                </a:solidFill>
              </a:rPr>
              <a:t>	+ </a:t>
            </a:r>
            <a:r>
              <a:rPr lang="en-US" sz="8000" dirty="0" err="1">
                <a:solidFill>
                  <a:srgbClr val="0000CC"/>
                </a:solidFill>
              </a:rPr>
              <a:t>Kiến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nghị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xử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lý</a:t>
            </a:r>
            <a:endParaRPr lang="en-US" sz="8000" dirty="0">
              <a:solidFill>
                <a:srgbClr val="0000CC"/>
              </a:solidFill>
            </a:endParaRP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8000" dirty="0" err="1">
                <a:solidFill>
                  <a:srgbClr val="0000CC"/>
                </a:solidFill>
              </a:rPr>
              <a:t>Kiến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nghị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cần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nêu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rõ</a:t>
            </a:r>
            <a:r>
              <a:rPr lang="en-US" sz="8000" dirty="0">
                <a:solidFill>
                  <a:srgbClr val="0000CC"/>
                </a:solidFill>
              </a:rPr>
              <a:t>: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8000" dirty="0">
                <a:solidFill>
                  <a:srgbClr val="0000CC"/>
                </a:solidFill>
              </a:rPr>
              <a:t>+ </a:t>
            </a:r>
            <a:r>
              <a:rPr lang="en-US" sz="8000" dirty="0" err="1">
                <a:solidFill>
                  <a:srgbClr val="0000CC"/>
                </a:solidFill>
              </a:rPr>
              <a:t>Việc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khắc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phục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hậu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quả</a:t>
            </a:r>
            <a:r>
              <a:rPr lang="en-US" sz="8000" dirty="0">
                <a:solidFill>
                  <a:srgbClr val="0000CC"/>
                </a:solidFill>
              </a:rPr>
              <a:t> (</a:t>
            </a:r>
            <a:r>
              <a:rPr lang="en-US" sz="8000" dirty="0" err="1">
                <a:solidFill>
                  <a:srgbClr val="0000CC"/>
                </a:solidFill>
              </a:rPr>
              <a:t>nếu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có</a:t>
            </a:r>
            <a:r>
              <a:rPr lang="en-US" sz="8000" dirty="0">
                <a:solidFill>
                  <a:srgbClr val="0000CC"/>
                </a:solidFill>
              </a:rPr>
              <a:t>)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8000" dirty="0">
                <a:solidFill>
                  <a:srgbClr val="0000CC"/>
                </a:solidFill>
              </a:rPr>
              <a:t>+ </a:t>
            </a:r>
            <a:r>
              <a:rPr lang="en-US" sz="8000" dirty="0" err="1">
                <a:solidFill>
                  <a:srgbClr val="0000CC"/>
                </a:solidFill>
              </a:rPr>
              <a:t>Biện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pháp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chấn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chỉnh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quản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lý</a:t>
            </a:r>
            <a:endParaRPr lang="en-US" sz="8000" dirty="0">
              <a:solidFill>
                <a:srgbClr val="0000CC"/>
              </a:solidFill>
            </a:endParaRP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8000" dirty="0">
                <a:solidFill>
                  <a:srgbClr val="0000CC"/>
                </a:solidFill>
              </a:rPr>
              <a:t>+ </a:t>
            </a:r>
            <a:r>
              <a:rPr lang="en-US" sz="8000" dirty="0" err="1">
                <a:solidFill>
                  <a:srgbClr val="0000CC"/>
                </a:solidFill>
              </a:rPr>
              <a:t>Xử</a:t>
            </a:r>
            <a:r>
              <a:rPr lang="en-US" sz="8000" dirty="0">
                <a:solidFill>
                  <a:srgbClr val="0000CC"/>
                </a:solidFill>
              </a:rPr>
              <a:t> </a:t>
            </a:r>
            <a:r>
              <a:rPr lang="en-US" sz="8000" dirty="0" err="1">
                <a:solidFill>
                  <a:srgbClr val="0000CC"/>
                </a:solidFill>
              </a:rPr>
              <a:t>lý</a:t>
            </a:r>
            <a:r>
              <a:rPr lang="en-US" sz="8000" dirty="0">
                <a:solidFill>
                  <a:srgbClr val="0000CC"/>
                </a:solidFill>
              </a:rPr>
              <a:t> vi </a:t>
            </a:r>
            <a:r>
              <a:rPr lang="en-US" sz="8000" dirty="0" err="1">
                <a:solidFill>
                  <a:srgbClr val="0000CC"/>
                </a:solidFill>
              </a:rPr>
              <a:t>phạm</a:t>
            </a:r>
            <a:endParaRPr lang="en-US" sz="8000" dirty="0">
              <a:solidFill>
                <a:srgbClr val="0000CC"/>
              </a:solidFill>
            </a:endParaRP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1800" dirty="0">
                <a:solidFill>
                  <a:srgbClr val="0000CC"/>
                </a:solidFill>
              </a:rPr>
              <a:t>+ </a:t>
            </a:r>
          </a:p>
          <a:p>
            <a:endParaRPr lang="en-US" altLang="en-US" sz="1800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1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1683BE-6AF0-46E4-9BBD-70399369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04946"/>
            <a:ext cx="8596668" cy="604298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kỹ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D7AF5F-133A-48EC-9BC2-DC9813FC6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803" y="2608028"/>
            <a:ext cx="7593496" cy="3433334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Ghi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nhật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ký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vi-VN" b="1" dirty="0">
                <a:solidFill>
                  <a:schemeClr val="accent4">
                    <a:lumMod val="75000"/>
                  </a:schemeClr>
                </a:solidFill>
              </a:rPr>
              <a:t>ki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ể</a:t>
            </a:r>
            <a:r>
              <a:rPr lang="vi-VN" b="1" dirty="0">
                <a:solidFill>
                  <a:schemeClr val="accent4">
                    <a:lumMod val="75000"/>
                  </a:schemeClr>
                </a:solidFill>
              </a:rPr>
              <a:t>m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tra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Trường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hợp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cần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thiết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thì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Trưởng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tổ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chức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ghi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nhật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ký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kiểm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làm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cơ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sở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bám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sát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kế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hoạch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và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kiểm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tra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hoạt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động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của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Đoàn</a:t>
            </a:r>
            <a:endParaRPr lang="en-US" sz="1800" dirty="0">
              <a:solidFill>
                <a:srgbClr val="0000CC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Nếu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có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nhiều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nhóm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thì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từng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nhóm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ghi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</a:p>
          <a:p>
            <a:pPr>
              <a:buFontTx/>
              <a:buChar char="-"/>
              <a:defRPr/>
            </a:pPr>
            <a:r>
              <a:rPr lang="en-US" sz="1800" dirty="0" err="1">
                <a:solidFill>
                  <a:srgbClr val="0000CC"/>
                </a:solidFill>
              </a:rPr>
              <a:t>Nội</a:t>
            </a:r>
            <a:r>
              <a:rPr lang="en-US" sz="1800" dirty="0">
                <a:solidFill>
                  <a:srgbClr val="0000CC"/>
                </a:solidFill>
              </a:rPr>
              <a:t> dung: </a:t>
            </a:r>
            <a:r>
              <a:rPr lang="en-US" sz="1800" dirty="0" err="1">
                <a:solidFill>
                  <a:srgbClr val="0000CC"/>
                </a:solidFill>
              </a:rPr>
              <a:t>công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việc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tiến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hành</a:t>
            </a:r>
            <a:r>
              <a:rPr lang="en-US" sz="1800" dirty="0">
                <a:solidFill>
                  <a:srgbClr val="0000CC"/>
                </a:solidFill>
              </a:rPr>
              <a:t>, ý </a:t>
            </a:r>
            <a:r>
              <a:rPr lang="en-US" sz="1800" dirty="0" err="1">
                <a:solidFill>
                  <a:srgbClr val="0000CC"/>
                </a:solidFill>
              </a:rPr>
              <a:t>kiến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chỉ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đạo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của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người</a:t>
            </a:r>
            <a:r>
              <a:rPr lang="en-US" sz="1800" dirty="0">
                <a:solidFill>
                  <a:srgbClr val="0000CC"/>
                </a:solidFill>
              </a:rPr>
              <a:t> ra </a:t>
            </a:r>
            <a:r>
              <a:rPr lang="en-US" sz="1800" dirty="0" err="1">
                <a:solidFill>
                  <a:srgbClr val="0000CC"/>
                </a:solidFill>
              </a:rPr>
              <a:t>quyết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định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0000CC"/>
                </a:solidFill>
              </a:rPr>
              <a:t>KT</a:t>
            </a:r>
            <a:r>
              <a:rPr lang="en-US" sz="1800" dirty="0">
                <a:solidFill>
                  <a:srgbClr val="0000CC"/>
                </a:solidFill>
              </a:rPr>
              <a:t>… </a:t>
            </a:r>
            <a:r>
              <a:rPr lang="en-US" sz="1800" dirty="0" err="1">
                <a:solidFill>
                  <a:srgbClr val="0000CC"/>
                </a:solidFill>
              </a:rPr>
              <a:t>hàng</a:t>
            </a:r>
            <a:r>
              <a:rPr lang="en-US" sz="1800" dirty="0">
                <a:solidFill>
                  <a:srgbClr val="0000CC"/>
                </a:solidFill>
              </a:rPr>
              <a:t> </a:t>
            </a:r>
            <a:r>
              <a:rPr lang="en-US" sz="1800" dirty="0" err="1">
                <a:solidFill>
                  <a:srgbClr val="0000CC"/>
                </a:solidFill>
              </a:rPr>
              <a:t>ngày</a:t>
            </a:r>
            <a:r>
              <a:rPr lang="en-US" sz="1800" dirty="0">
                <a:solidFill>
                  <a:srgbClr val="0000CC"/>
                </a:solidFill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dirty="0" err="1">
                <a:solidFill>
                  <a:srgbClr val="0000CC"/>
                </a:solidFill>
              </a:rPr>
              <a:t>Sổ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nhật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ký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cần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đánh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số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trang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trước</a:t>
            </a:r>
            <a:r>
              <a:rPr lang="en-US" dirty="0">
                <a:solidFill>
                  <a:srgbClr val="0000CC"/>
                </a:solidFill>
              </a:rPr>
              <a:t>. </a:t>
            </a:r>
            <a:r>
              <a:rPr lang="en-US" dirty="0" err="1">
                <a:solidFill>
                  <a:srgbClr val="0000CC"/>
                </a:solidFill>
              </a:rPr>
              <a:t>Kết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thúc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kiểm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phải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chốt</a:t>
            </a:r>
            <a:r>
              <a:rPr lang="en-US" dirty="0">
                <a:solidFill>
                  <a:srgbClr val="0000CC"/>
                </a:solidFill>
              </a:rPr>
              <a:t> “</a:t>
            </a:r>
            <a:r>
              <a:rPr lang="en-US" dirty="0" err="1">
                <a:solidFill>
                  <a:srgbClr val="0000CC"/>
                </a:solidFill>
              </a:rPr>
              <a:t>Nhật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ký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gồm</a:t>
            </a:r>
            <a:r>
              <a:rPr lang="en-US" dirty="0">
                <a:solidFill>
                  <a:srgbClr val="0000CC"/>
                </a:solidFill>
              </a:rPr>
              <a:t> … </a:t>
            </a:r>
            <a:r>
              <a:rPr lang="en-US" dirty="0" err="1">
                <a:solidFill>
                  <a:srgbClr val="0000CC"/>
                </a:solidFill>
              </a:rPr>
              <a:t>trang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từ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trang</a:t>
            </a:r>
            <a:r>
              <a:rPr lang="en-US" dirty="0">
                <a:solidFill>
                  <a:srgbClr val="0000CC"/>
                </a:solidFill>
              </a:rPr>
              <a:t> … </a:t>
            </a:r>
            <a:r>
              <a:rPr lang="en-US" dirty="0" err="1">
                <a:solidFill>
                  <a:srgbClr val="0000CC"/>
                </a:solidFill>
              </a:rPr>
              <a:t>đến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trang</a:t>
            </a:r>
            <a:r>
              <a:rPr lang="en-US" dirty="0">
                <a:solidFill>
                  <a:srgbClr val="0000CC"/>
                </a:solidFill>
              </a:rPr>
              <a:t> …”</a:t>
            </a:r>
            <a:endParaRPr lang="en-US" sz="1800" dirty="0">
              <a:solidFill>
                <a:srgbClr val="0000CC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1800" b="1" dirty="0">
                <a:solidFill>
                  <a:srgbClr val="0000CC"/>
                </a:solidFill>
              </a:rPr>
              <a:t>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941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404360-7710-403A-88A4-6F4101A29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08598"/>
            <a:ext cx="8596668" cy="721801"/>
          </a:xfrm>
        </p:spPr>
        <p:txBody>
          <a:bodyPr/>
          <a:lstStyle/>
          <a:p>
            <a:r>
              <a:rPr lang="en-US" altLang="en-US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3939F1-8148-4F68-89A2-2DC1288D0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290" y="2115047"/>
            <a:ext cx="7832035" cy="39263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Quán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triệt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: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thống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KTCN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quán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triệt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thanh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rất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Luật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Thanh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2025;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217/2025/NĐ-CP;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tư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15/2025/TT-BGDĐT;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4725/BGDĐT-PC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13/8/2025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chế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dục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dung KTCN;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VB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dục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…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Tùy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phổ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biến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huấn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linh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gắn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tiễn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779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02E0FD-2AD5-4DDD-86DC-3D5EAA7BD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98212"/>
            <a:ext cx="8596668" cy="755373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331A03-26F0-4781-92F5-09AB39AE1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3098" y="2496710"/>
            <a:ext cx="7203883" cy="354465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Kiện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toàn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lực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lượng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kiện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bảo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đảm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toàn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chế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trách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toàn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trách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phận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chế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KTNB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PC,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Bố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phương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tiện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phí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phụ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đặc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thù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PC, KTNB</a:t>
            </a:r>
          </a:p>
          <a:p>
            <a:pPr>
              <a:buFontTx/>
              <a:buChar char="-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848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5F7BB2-8248-41E9-9E4F-815CB0BEA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99430"/>
            <a:ext cx="8596668" cy="715617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377266-E547-426C-A32B-6358F9FCF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879" y="2329732"/>
            <a:ext cx="7394712" cy="3711630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huyển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đổi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1800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lĩnh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AI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dục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thuộc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huấn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diễn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đàn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nghiệm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mạng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cổng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tin. </a:t>
            </a:r>
          </a:p>
          <a:p>
            <a:pPr>
              <a:buFontTx/>
              <a:buChar char="-"/>
            </a:pP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sở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hạ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tầng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tin …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965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4EC374-09E2-4657-811D-81D46799E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7809"/>
            <a:ext cx="8596668" cy="1208599"/>
          </a:xfrm>
        </p:spPr>
        <p:txBody>
          <a:bodyPr/>
          <a:lstStyle/>
          <a:p>
            <a:r>
              <a:rPr lang="en-US" altLang="en-US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879271-4C44-48CB-9AEE-EEC0E68BB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962" y="1073427"/>
            <a:ext cx="10122010" cy="52399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hoạch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phối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sơ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tổng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hoạch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+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chủ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động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thì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hoạch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đề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năm</a:t>
            </a:r>
            <a:endParaRPr lang="en-US" altLang="en-US" sz="20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+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lựa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chọn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vấn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đề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mới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dễ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phát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tiêu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cực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dễ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hiểu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khác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nhau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KT.</a:t>
            </a:r>
          </a:p>
          <a:p>
            <a:pPr marL="0" indent="0">
              <a:buNone/>
            </a:pP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+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nhiều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cuộc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nhiều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đối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tượng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cuộc</a:t>
            </a:r>
            <a:r>
              <a:rPr lang="en-US" altLang="en-US" sz="20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</a:t>
            </a:r>
          </a:p>
          <a:p>
            <a:pPr>
              <a:buFontTx/>
              <a:buChar char="-"/>
            </a:pPr>
            <a:r>
              <a:rPr 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Phối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+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Xây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dựng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chế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phối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đơn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vị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Sở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GDĐT, UBND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xã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phường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triển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khai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công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vai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trò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nòng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cốt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trách</a:t>
            </a:r>
            <a:endParaRPr lang="en-US" sz="18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+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Duy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trì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KTNB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trách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thanh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địa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phương</a:t>
            </a:r>
            <a:endParaRPr lang="en-US" sz="18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-   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Sơ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+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mô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chức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mới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PL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mới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nên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tâm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sơ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tổng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kịp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điều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chỉnh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hiệu</a:t>
            </a: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quả</a:t>
            </a:r>
            <a:endParaRPr lang="en-US" sz="18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+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mạng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gắn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ý,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thiện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KTCN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phạm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vi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bất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cập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tiễn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00CC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959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CA496A-E6C6-419C-93B8-257F4B25D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948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096C25-4E91-4D39-988C-4D80B7359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7969"/>
            <a:ext cx="8596668" cy="4403393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MỜI ĐẶT CÂU HỎI</a:t>
            </a:r>
          </a:p>
          <a:p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 descr="Person writing on a notebook">
            <a:extLst>
              <a:ext uri="{FF2B5EF4-FFF2-40B4-BE49-F238E27FC236}">
                <a16:creationId xmlns:a16="http://schemas.microsoft.com/office/drawing/2014/main" xmlns="" id="{53BAD386-FEA3-4623-BF2C-6C1FCC7C78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038" y="2202512"/>
            <a:ext cx="5216058" cy="343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629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7D1F5C-210A-4207-9D39-2589DDF1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782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BB2977-B3EE-45CB-86AD-D85E100CF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4359"/>
            <a:ext cx="8596668" cy="4467004"/>
          </a:xfrm>
        </p:spPr>
        <p:txBody>
          <a:bodyPr/>
          <a:lstStyle/>
          <a:p>
            <a:r>
              <a:rPr lang="en-US" altLang="en-US" sz="3600" b="1" i="1" dirty="0">
                <a:solidFill>
                  <a:schemeClr val="accent2"/>
                </a:solidFill>
              </a:rPr>
              <a:t>      </a:t>
            </a:r>
            <a:r>
              <a:rPr lang="en-US" altLang="en-US" sz="3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Xin </a:t>
            </a:r>
            <a:r>
              <a:rPr lang="en-US" altLang="en-US" sz="36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cảm</a:t>
            </a:r>
            <a:r>
              <a:rPr lang="en-US" altLang="en-US" sz="3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en-US" sz="36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ơn</a:t>
            </a:r>
            <a:r>
              <a:rPr lang="en-US" altLang="en-US" sz="3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</a:p>
          <a:p>
            <a:endParaRPr lang="en-US" altLang="en-US" sz="3600" b="1" i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pic>
        <p:nvPicPr>
          <p:cNvPr id="7" name="Picture 6" descr="Bees working on a honeycomb">
            <a:extLst>
              <a:ext uri="{FF2B5EF4-FFF2-40B4-BE49-F238E27FC236}">
                <a16:creationId xmlns:a16="http://schemas.microsoft.com/office/drawing/2014/main" xmlns="" id="{1DB61432-C22F-4C9B-A548-AABCF3C6C2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833" y="2321781"/>
            <a:ext cx="5375081" cy="342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54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9676C6-35D2-4B8F-AE2A-7E15E533E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04014"/>
            <a:ext cx="8596668" cy="626385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Thanh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FCE5A2-58A4-4DA5-9DB9-FDC6BEEDE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2024" y="1995777"/>
            <a:ext cx="6512119" cy="404558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0000CC"/>
                </a:solidFill>
              </a:rPr>
              <a:t>Điểm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mới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quan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trọng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của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Luật</a:t>
            </a:r>
            <a:r>
              <a:rPr lang="en-US" sz="1800" b="1" dirty="0">
                <a:solidFill>
                  <a:srgbClr val="0000CC"/>
                </a:solidFill>
              </a:rPr>
              <a:t> Thanh </a:t>
            </a:r>
            <a:r>
              <a:rPr lang="en-US" sz="1800" b="1" dirty="0" err="1">
                <a:solidFill>
                  <a:srgbClr val="0000CC"/>
                </a:solidFill>
              </a:rPr>
              <a:t>tra</a:t>
            </a:r>
            <a:r>
              <a:rPr lang="en-US" sz="1800" b="1" dirty="0">
                <a:solidFill>
                  <a:srgbClr val="0000CC"/>
                </a:solidFill>
              </a:rPr>
              <a:t> 2025 (</a:t>
            </a:r>
            <a:r>
              <a:rPr lang="en-US" sz="1800" b="1" dirty="0" err="1">
                <a:solidFill>
                  <a:srgbClr val="0000CC"/>
                </a:solidFill>
              </a:rPr>
              <a:t>có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hiệu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lực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 err="1">
                <a:solidFill>
                  <a:srgbClr val="0000CC"/>
                </a:solidFill>
              </a:rPr>
              <a:t>từ</a:t>
            </a:r>
            <a:r>
              <a:rPr lang="en-US" sz="1800" b="1" dirty="0">
                <a:solidFill>
                  <a:srgbClr val="0000CC"/>
                </a:solidFill>
              </a:rPr>
              <a:t> 1/7/2025):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hông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phân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hành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chính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và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chuyên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ngành</a:t>
            </a:r>
            <a:endParaRPr lang="en-US" sz="18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Bỏ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bộ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sở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huyện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ỏ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thường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xuyên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Bổ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sung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quy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bảo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đảm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chất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lượng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Quy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về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trực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tuyến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từ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xa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Đề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cập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cụ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thể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về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kiểm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chuyên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ngành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trên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cơ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sở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đó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Chính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phủ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đã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ban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hành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Nghị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số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217/2025/NĐ-CP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có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hiệu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lực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từ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5/8/2025)</a:t>
            </a:r>
            <a:endParaRPr lang="en-US" sz="18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988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5A3697-6CC5-4F4C-AB18-7D6B7D569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F574F6-1A1F-426C-83FE-4293DF75C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35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77D50F-3E30-4457-AF16-B2DD07636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379E00-BF00-484D-A2ED-63A5653CB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4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FCA24A-7D18-45DF-94D9-FCEA839F7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017" y="1470991"/>
            <a:ext cx="7707594" cy="580446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Thanh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11383C-5866-48FB-B08C-648288C4F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5190" y="2186609"/>
            <a:ext cx="8428382" cy="4090946"/>
          </a:xfrm>
        </p:spPr>
        <p:txBody>
          <a:bodyPr>
            <a:normAutofit/>
          </a:bodyPr>
          <a:lstStyle/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altLang="en-US" sz="2000" b="1" dirty="0" err="1">
                <a:solidFill>
                  <a:srgbClr val="0000CC"/>
                </a:solidFill>
              </a:rPr>
              <a:t>Kiểm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tra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altLang="en-US" sz="2000" dirty="0" err="1">
                <a:solidFill>
                  <a:srgbClr val="0000CC"/>
                </a:solidFill>
              </a:rPr>
              <a:t>Là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hoạt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động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mà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chủ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thể</a:t>
            </a:r>
            <a:r>
              <a:rPr lang="en-US" altLang="en-US" sz="2000" dirty="0">
                <a:solidFill>
                  <a:srgbClr val="0000CC"/>
                </a:solidFill>
              </a:rPr>
              <a:t> KT </a:t>
            </a:r>
            <a:r>
              <a:rPr lang="en-US" altLang="en-US" sz="2000" dirty="0" err="1">
                <a:solidFill>
                  <a:srgbClr val="0000CC"/>
                </a:solidFill>
              </a:rPr>
              <a:t>tiến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hành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xem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xét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tình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hình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thực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tế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của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đối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tượng</a:t>
            </a:r>
            <a:r>
              <a:rPr lang="en-US" altLang="en-US" sz="2000" dirty="0">
                <a:solidFill>
                  <a:srgbClr val="0000CC"/>
                </a:solidFill>
              </a:rPr>
              <a:t> KT </a:t>
            </a:r>
            <a:r>
              <a:rPr lang="en-US" altLang="en-US" sz="2000" dirty="0" err="1">
                <a:solidFill>
                  <a:srgbClr val="0000CC"/>
                </a:solidFill>
              </a:rPr>
              <a:t>để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đưa</a:t>
            </a:r>
            <a:r>
              <a:rPr lang="en-US" altLang="en-US" sz="2000" dirty="0">
                <a:solidFill>
                  <a:srgbClr val="0000CC"/>
                </a:solidFill>
              </a:rPr>
              <a:t> ra </a:t>
            </a:r>
            <a:r>
              <a:rPr lang="en-US" altLang="en-US" sz="2000" dirty="0" err="1">
                <a:solidFill>
                  <a:srgbClr val="0000CC"/>
                </a:solidFill>
              </a:rPr>
              <a:t>đánh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giá</a:t>
            </a:r>
            <a:r>
              <a:rPr lang="en-US" altLang="en-US" sz="2000" dirty="0">
                <a:solidFill>
                  <a:srgbClr val="0000CC"/>
                </a:solidFill>
              </a:rPr>
              <a:t>, </a:t>
            </a:r>
            <a:r>
              <a:rPr lang="en-US" altLang="en-US" sz="2000" dirty="0" err="1">
                <a:solidFill>
                  <a:srgbClr val="0000CC"/>
                </a:solidFill>
              </a:rPr>
              <a:t>nhận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xét</a:t>
            </a:r>
            <a:r>
              <a:rPr lang="en-US" altLang="en-US" sz="2000" dirty="0">
                <a:solidFill>
                  <a:srgbClr val="0000CC"/>
                </a:solidFill>
              </a:rPr>
              <a:t>, </a:t>
            </a:r>
            <a:r>
              <a:rPr lang="en-US" altLang="en-US" sz="2000" dirty="0" err="1">
                <a:solidFill>
                  <a:srgbClr val="0000CC"/>
                </a:solidFill>
              </a:rPr>
              <a:t>kiến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nghị</a:t>
            </a:r>
            <a:r>
              <a:rPr lang="en-US" altLang="en-US" sz="2000" dirty="0">
                <a:solidFill>
                  <a:srgbClr val="0000CC"/>
                </a:solidFill>
              </a:rPr>
              <a:t>, </a:t>
            </a:r>
            <a:r>
              <a:rPr lang="en-US" altLang="en-US" sz="2000" dirty="0" err="1">
                <a:solidFill>
                  <a:srgbClr val="0000CC"/>
                </a:solidFill>
              </a:rPr>
              <a:t>xử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lý</a:t>
            </a:r>
            <a:r>
              <a:rPr lang="en-US" altLang="en-US" sz="2000" dirty="0">
                <a:solidFill>
                  <a:srgbClr val="0000CC"/>
                </a:solidFill>
              </a:rPr>
              <a:t>.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altLang="en-US" sz="2000" dirty="0" err="1">
                <a:solidFill>
                  <a:srgbClr val="0000CC"/>
                </a:solidFill>
              </a:rPr>
              <a:t>Gồm</a:t>
            </a:r>
            <a:r>
              <a:rPr lang="en-US" altLang="en-US" sz="2000" dirty="0">
                <a:solidFill>
                  <a:srgbClr val="0000CC"/>
                </a:solidFill>
              </a:rPr>
              <a:t>: + </a:t>
            </a:r>
            <a:r>
              <a:rPr lang="en-US" altLang="en-US" sz="2000" dirty="0" err="1">
                <a:solidFill>
                  <a:srgbClr val="0000CC"/>
                </a:solidFill>
              </a:rPr>
              <a:t>Kiểm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tra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Đảng</a:t>
            </a:r>
            <a:endParaRPr lang="en-US" altLang="en-US" sz="2000" dirty="0">
              <a:solidFill>
                <a:srgbClr val="0000CC"/>
              </a:solidFill>
            </a:endParaRPr>
          </a:p>
          <a:p>
            <a:pPr marL="0" indent="0">
              <a:lnSpc>
                <a:spcPts val="2200"/>
              </a:lnSpc>
              <a:buNone/>
              <a:defRPr/>
            </a:pPr>
            <a:r>
              <a:rPr lang="en-US" altLang="en-US" sz="2000" dirty="0">
                <a:solidFill>
                  <a:srgbClr val="0000CC"/>
                </a:solidFill>
              </a:rPr>
              <a:t>              + </a:t>
            </a:r>
            <a:r>
              <a:rPr lang="en-US" altLang="en-US" sz="2000" dirty="0" err="1">
                <a:solidFill>
                  <a:srgbClr val="0000CC"/>
                </a:solidFill>
              </a:rPr>
              <a:t>Kiểm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tra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của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cơ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quản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quản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lý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</a:p>
          <a:p>
            <a:pPr marL="0" indent="0">
              <a:lnSpc>
                <a:spcPts val="2200"/>
              </a:lnSpc>
              <a:buNone/>
              <a:defRPr/>
            </a:pPr>
            <a:r>
              <a:rPr lang="en-US" altLang="en-US" sz="2000" dirty="0">
                <a:solidFill>
                  <a:srgbClr val="0000CC"/>
                </a:solidFill>
              </a:rPr>
              <a:t>              + </a:t>
            </a:r>
            <a:r>
              <a:rPr lang="en-US" altLang="en-US" sz="2000" dirty="0" err="1">
                <a:solidFill>
                  <a:srgbClr val="0000CC"/>
                </a:solidFill>
              </a:rPr>
              <a:t>Kiểm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tra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của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tổ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chức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đoàn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thể</a:t>
            </a:r>
            <a:endParaRPr lang="en-US" altLang="en-US" sz="2000" dirty="0">
              <a:solidFill>
                <a:srgbClr val="0000CC"/>
              </a:solidFill>
            </a:endParaRPr>
          </a:p>
          <a:p>
            <a:pPr marL="0" indent="0">
              <a:lnSpc>
                <a:spcPts val="2200"/>
              </a:lnSpc>
              <a:buNone/>
              <a:defRPr/>
            </a:pPr>
            <a:r>
              <a:rPr lang="en-US" altLang="en-US" sz="2000" dirty="0">
                <a:solidFill>
                  <a:srgbClr val="0000CC"/>
                </a:solidFill>
              </a:rPr>
              <a:t>              + </a:t>
            </a:r>
            <a:r>
              <a:rPr lang="en-US" altLang="en-US" sz="2000" dirty="0" err="1">
                <a:solidFill>
                  <a:srgbClr val="0000CC"/>
                </a:solidFill>
              </a:rPr>
              <a:t>Kiểm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tra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nội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</a:rPr>
              <a:t>bộ</a:t>
            </a:r>
            <a:r>
              <a:rPr lang="en-US" altLang="en-US" sz="2000" dirty="0">
                <a:solidFill>
                  <a:srgbClr val="0000CC"/>
                </a:solidFill>
              </a:rPr>
              <a:t> 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2000" dirty="0" err="1">
                <a:solidFill>
                  <a:srgbClr val="0000CC"/>
                </a:solidFill>
              </a:rPr>
              <a:t>Có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vị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trí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quan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trọng</a:t>
            </a:r>
            <a:r>
              <a:rPr lang="en-US" sz="2000" dirty="0">
                <a:solidFill>
                  <a:srgbClr val="0000CC"/>
                </a:solidFill>
              </a:rPr>
              <a:t>, </a:t>
            </a:r>
            <a:r>
              <a:rPr lang="en-US" sz="2000" dirty="0" err="1">
                <a:solidFill>
                  <a:srgbClr val="0000CC"/>
                </a:solidFill>
              </a:rPr>
              <a:t>cần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sử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dụng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thường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xuyên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với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sự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chủ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trì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về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kế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hoạch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của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tổ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chức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chuyên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trách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và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sự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tham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gia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của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nhiều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chủ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thể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liên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quan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55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90CC41-58F9-4BD3-A8E2-6E7DBC3B5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109" y="1117156"/>
            <a:ext cx="8311893" cy="703693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           Thanh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654ED2-C2B8-42DD-B871-AAF9844FD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9" y="1669774"/>
            <a:ext cx="10185620" cy="4798612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000"/>
              </a:lnSpc>
              <a:buFontTx/>
              <a:buNone/>
              <a:defRPr/>
            </a:pPr>
            <a:r>
              <a:rPr lang="en-US" altLang="en-US" sz="2400" b="1" dirty="0">
                <a:solidFill>
                  <a:srgbClr val="0000CC"/>
                </a:solidFill>
              </a:rPr>
              <a:t>                                 </a:t>
            </a:r>
            <a:endParaRPr lang="en-US" altLang="en-US" sz="7200" b="1" dirty="0">
              <a:solidFill>
                <a:srgbClr val="0000CC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FontTx/>
              <a:buNone/>
              <a:defRPr/>
            </a:pPr>
            <a:endParaRPr lang="en-US" altLang="en-US" sz="2000" b="1" i="1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2000"/>
              </a:lnSpc>
              <a:buNone/>
              <a:defRPr/>
            </a:pPr>
            <a:r>
              <a:rPr lang="en-US" altLang="en-US" sz="2000" b="1" i="1" dirty="0">
                <a:solidFill>
                  <a:srgbClr val="FF0000"/>
                </a:solidFill>
              </a:rPr>
              <a:t>                                                                                          *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Cần</a:t>
            </a:r>
            <a:r>
              <a:rPr lang="en-US" altLang="en-US" sz="2000" b="1" i="1" dirty="0">
                <a:solidFill>
                  <a:srgbClr val="FF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kết</a:t>
            </a:r>
            <a:r>
              <a:rPr lang="en-US" altLang="en-US" sz="2000" b="1" i="1" dirty="0">
                <a:solidFill>
                  <a:srgbClr val="FF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hợp</a:t>
            </a:r>
            <a:r>
              <a:rPr lang="en-US" altLang="en-US" sz="2000" b="1" i="1" dirty="0">
                <a:solidFill>
                  <a:srgbClr val="FF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hai</a:t>
            </a:r>
            <a:r>
              <a:rPr lang="en-US" altLang="en-US" sz="2000" b="1" i="1" dirty="0">
                <a:solidFill>
                  <a:srgbClr val="FF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công</a:t>
            </a:r>
            <a:r>
              <a:rPr lang="en-US" altLang="en-US" sz="2000" b="1" i="1" dirty="0">
                <a:solidFill>
                  <a:srgbClr val="FF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</a:rPr>
              <a:t>cụ</a:t>
            </a:r>
            <a:endParaRPr lang="en-US" altLang="en-US" sz="2000" b="1" i="1" dirty="0">
              <a:solidFill>
                <a:srgbClr val="FF0000"/>
              </a:solidFill>
            </a:endParaRPr>
          </a:p>
          <a:p>
            <a:pPr marL="0" indent="0" algn="just">
              <a:lnSpc>
                <a:spcPts val="2000"/>
              </a:lnSpc>
              <a:buNone/>
              <a:defRPr/>
            </a:pPr>
            <a:r>
              <a:rPr lang="en-US" altLang="en-US" sz="2000" b="1" i="1" dirty="0">
                <a:solidFill>
                  <a:srgbClr val="FF0000"/>
                </a:solidFill>
              </a:rPr>
              <a:t>                           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*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Quản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lý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mà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không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thanh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kiểm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thì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coi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như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không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quản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sz="2000" b="1" i="1" dirty="0" err="1">
                <a:solidFill>
                  <a:schemeClr val="accent5">
                    <a:lumMod val="75000"/>
                  </a:schemeClr>
                </a:solidFill>
              </a:rPr>
              <a:t>lý</a:t>
            </a:r>
            <a:r>
              <a:rPr lang="en-US" altLang="en-US" sz="2000" b="1" i="1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0888C234-8C1F-418F-9DC5-A13493115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576426"/>
              </p:ext>
            </p:extLst>
          </p:nvPr>
        </p:nvGraphicFramePr>
        <p:xfrm>
          <a:off x="930303" y="2234316"/>
          <a:ext cx="9851666" cy="3133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751">
                  <a:extLst>
                    <a:ext uri="{9D8B030D-6E8A-4147-A177-3AD203B41FA5}">
                      <a16:colId xmlns:a16="http://schemas.microsoft.com/office/drawing/2014/main" xmlns="" val="88598906"/>
                    </a:ext>
                  </a:extLst>
                </a:gridCol>
                <a:gridCol w="3596511">
                  <a:extLst>
                    <a:ext uri="{9D8B030D-6E8A-4147-A177-3AD203B41FA5}">
                      <a16:colId xmlns:a16="http://schemas.microsoft.com/office/drawing/2014/main" xmlns="" val="852436725"/>
                    </a:ext>
                  </a:extLst>
                </a:gridCol>
                <a:gridCol w="4273404">
                  <a:extLst>
                    <a:ext uri="{9D8B030D-6E8A-4147-A177-3AD203B41FA5}">
                      <a16:colId xmlns:a16="http://schemas.microsoft.com/office/drawing/2014/main" xmlns="" val="4097205326"/>
                    </a:ext>
                  </a:extLst>
                </a:gridCol>
              </a:tblGrid>
              <a:tr h="62338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THANH TRA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KIỂM TRA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4158032"/>
                  </a:ext>
                </a:extLst>
              </a:tr>
              <a:tr h="623382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Cơ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sở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pháp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lý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600" b="0" dirty="0" err="1">
                          <a:solidFill>
                            <a:srgbClr val="0000CC"/>
                          </a:solidFill>
                        </a:rPr>
                        <a:t>Luật</a:t>
                      </a:r>
                      <a:r>
                        <a:rPr lang="en-US" altLang="en-US" sz="1600" b="0" dirty="0">
                          <a:solidFill>
                            <a:srgbClr val="0000CC"/>
                          </a:solidFill>
                        </a:rPr>
                        <a:t> Thanh </a:t>
                      </a:r>
                      <a:r>
                        <a:rPr lang="en-US" altLang="en-US" sz="1600" b="0" dirty="0" err="1">
                          <a:solidFill>
                            <a:srgbClr val="0000CC"/>
                          </a:solidFill>
                        </a:rPr>
                        <a:t>tra</a:t>
                      </a:r>
                      <a:r>
                        <a:rPr lang="en-US" altLang="en-US" sz="1600" b="0" dirty="0">
                          <a:solidFill>
                            <a:srgbClr val="0000CC"/>
                          </a:solidFill>
                        </a:rPr>
                        <a:t> 2025; </a:t>
                      </a:r>
                    </a:p>
                    <a:p>
                      <a:r>
                        <a:rPr lang="en-US" altLang="en-US" sz="1600" b="0" dirty="0">
                          <a:solidFill>
                            <a:srgbClr val="0000CC"/>
                          </a:solidFill>
                        </a:rPr>
                        <a:t>NĐ 216/2025/NĐ-CP…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NĐ 217/2025/NĐ-CP…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7145142"/>
                  </a:ext>
                </a:extLst>
              </a:tr>
              <a:tr h="62338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00CC"/>
                          </a:solidFill>
                        </a:rPr>
                        <a:t>Tính</a:t>
                      </a:r>
                      <a:r>
                        <a:rPr 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CC"/>
                          </a:solidFill>
                        </a:rPr>
                        <a:t>chất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Mang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tính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quyền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lực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nhà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nước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cao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Mang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tính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quản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lý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hành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chính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,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kỹ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thuật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0717553"/>
                  </a:ext>
                </a:extLst>
              </a:tr>
              <a:tr h="623382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Chủ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thể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, </a:t>
                      </a:r>
                    </a:p>
                    <a:p>
                      <a:pPr algn="ctr"/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quy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trình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Cơ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quan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thanh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tra</a:t>
                      </a:r>
                      <a:endParaRPr lang="en-US" sz="1600" b="0" dirty="0">
                        <a:solidFill>
                          <a:srgbClr val="0000CC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Quy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trình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chặt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Cơ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quan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quản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lý</a:t>
                      </a:r>
                      <a:endParaRPr lang="en-US" sz="1600" b="0" dirty="0">
                        <a:solidFill>
                          <a:srgbClr val="0000CC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Hiện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chưa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có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thông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tư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hướng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dẫn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cụ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thể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0962087"/>
                  </a:ext>
                </a:extLst>
              </a:tr>
              <a:tr h="623382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Hậu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quả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pháp</a:t>
                      </a:r>
                      <a:r>
                        <a:rPr lang="en-US" altLang="en-US" sz="1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0000CC"/>
                          </a:solidFill>
                        </a:rPr>
                        <a:t>lý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Tác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động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mạnh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mẽ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,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tính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pháp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lý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cao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Tác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động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vào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tổ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chức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,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chuyên</a:t>
                      </a:r>
                      <a:r>
                        <a:rPr lang="en-US" sz="1600" b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CC"/>
                          </a:solidFill>
                        </a:rPr>
                        <a:t>môn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2729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14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AEC46E-1AE9-41CF-83B0-0F8AC7EF0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702" y="866691"/>
            <a:ext cx="7429299" cy="922351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 Thanh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1D0CCF-AEB8-4016-BB6A-5C05319C9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501" y="1717482"/>
            <a:ext cx="9732395" cy="464745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2200"/>
              </a:lnSpc>
              <a:buFontTx/>
              <a:buNone/>
              <a:defRPr/>
            </a:pPr>
            <a:r>
              <a:rPr lang="en-US" sz="7200" b="1" dirty="0">
                <a:solidFill>
                  <a:srgbClr val="0000CC"/>
                </a:solidFill>
              </a:rPr>
              <a:t>Thanh </a:t>
            </a:r>
            <a:r>
              <a:rPr lang="en-US" sz="7200" b="1" dirty="0" err="1">
                <a:solidFill>
                  <a:srgbClr val="0000CC"/>
                </a:solidFill>
              </a:rPr>
              <a:t>tra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nhân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dân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trước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đây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quy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định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trong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Luật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 Thanh </a:t>
            </a:r>
            <a:r>
              <a:rPr lang="en-US" sz="7200" b="1" dirty="0" err="1">
                <a:solidFill>
                  <a:schemeClr val="accent5">
                    <a:lumMod val="75000"/>
                  </a:schemeClr>
                </a:solidFill>
              </a:rPr>
              <a:t>tra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7200" b="1" dirty="0" err="1">
                <a:solidFill>
                  <a:srgbClr val="0000CC"/>
                </a:solidFill>
              </a:rPr>
              <a:t>Tổ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chức</a:t>
            </a:r>
            <a:r>
              <a:rPr lang="en-US" sz="7200" b="1" dirty="0">
                <a:solidFill>
                  <a:srgbClr val="0000CC"/>
                </a:solidFill>
              </a:rPr>
              <a:t>: </a:t>
            </a:r>
            <a:r>
              <a:rPr lang="en-US" sz="7200" dirty="0">
                <a:solidFill>
                  <a:srgbClr val="0000CC"/>
                </a:solidFill>
              </a:rPr>
              <a:t>Ban TTND </a:t>
            </a:r>
            <a:r>
              <a:rPr lang="en-US" sz="7200" dirty="0" err="1">
                <a:solidFill>
                  <a:srgbClr val="0000CC"/>
                </a:solidFill>
              </a:rPr>
              <a:t>được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tổ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chức</a:t>
            </a:r>
            <a:r>
              <a:rPr lang="en-US" sz="7200" dirty="0">
                <a:solidFill>
                  <a:srgbClr val="0000CC"/>
                </a:solidFill>
              </a:rPr>
              <a:t> ở </a:t>
            </a:r>
            <a:r>
              <a:rPr lang="en-US" sz="7200" dirty="0" err="1">
                <a:solidFill>
                  <a:srgbClr val="0000CC"/>
                </a:solidFill>
              </a:rPr>
              <a:t>cơ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sở</a:t>
            </a:r>
            <a:r>
              <a:rPr lang="en-US" sz="7200" dirty="0">
                <a:solidFill>
                  <a:srgbClr val="0000CC"/>
                </a:solidFill>
              </a:rPr>
              <a:t>; do HNVCNLĐ </a:t>
            </a:r>
            <a:r>
              <a:rPr lang="en-US" sz="7200" dirty="0" err="1">
                <a:solidFill>
                  <a:srgbClr val="0000CC"/>
                </a:solidFill>
              </a:rPr>
              <a:t>bầu</a:t>
            </a:r>
            <a:r>
              <a:rPr lang="en-US" sz="7200" dirty="0">
                <a:solidFill>
                  <a:srgbClr val="0000CC"/>
                </a:solidFill>
              </a:rPr>
              <a:t>; </a:t>
            </a:r>
            <a:r>
              <a:rPr lang="en-US" sz="7200" dirty="0" err="1">
                <a:solidFill>
                  <a:srgbClr val="0000CC"/>
                </a:solidFill>
              </a:rPr>
              <a:t>hoạt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động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dưới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sự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chỉ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đạo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của</a:t>
            </a:r>
            <a:r>
              <a:rPr lang="en-US" sz="7200" dirty="0">
                <a:solidFill>
                  <a:srgbClr val="0000CC"/>
                </a:solidFill>
              </a:rPr>
              <a:t> BCH </a:t>
            </a:r>
            <a:r>
              <a:rPr lang="en-US" sz="7200" dirty="0" err="1">
                <a:solidFill>
                  <a:srgbClr val="0000CC"/>
                </a:solidFill>
              </a:rPr>
              <a:t>Công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đoàn</a:t>
            </a:r>
            <a:endParaRPr lang="en-US" sz="7200" dirty="0">
              <a:solidFill>
                <a:srgbClr val="0000CC"/>
              </a:solidFill>
            </a:endParaRP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7200" b="1" dirty="0" err="1">
                <a:solidFill>
                  <a:srgbClr val="0000CC"/>
                </a:solidFill>
              </a:rPr>
              <a:t>Cơ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sở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pháp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lý</a:t>
            </a:r>
            <a:r>
              <a:rPr lang="en-US" sz="7200" b="1" dirty="0">
                <a:solidFill>
                  <a:srgbClr val="0000CC"/>
                </a:solidFill>
              </a:rPr>
              <a:t>: </a:t>
            </a:r>
            <a:r>
              <a:rPr lang="en-US" sz="7200" dirty="0">
                <a:solidFill>
                  <a:srgbClr val="0000CC"/>
                </a:solidFill>
              </a:rPr>
              <a:t>Theo  </a:t>
            </a:r>
            <a:r>
              <a:rPr lang="en-US" sz="7200" dirty="0" err="1">
                <a:solidFill>
                  <a:srgbClr val="0000CC"/>
                </a:solidFill>
              </a:rPr>
              <a:t>Tiểu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mục</a:t>
            </a:r>
            <a:r>
              <a:rPr lang="en-US" sz="7200" dirty="0">
                <a:solidFill>
                  <a:srgbClr val="0000CC"/>
                </a:solidFill>
              </a:rPr>
              <a:t> 2 (</a:t>
            </a:r>
            <a:r>
              <a:rPr lang="en-US" sz="7200" dirty="0" err="1">
                <a:solidFill>
                  <a:srgbClr val="0000CC"/>
                </a:solidFill>
              </a:rPr>
              <a:t>Điều</a:t>
            </a:r>
            <a:r>
              <a:rPr lang="en-US" sz="7200" dirty="0">
                <a:solidFill>
                  <a:srgbClr val="0000CC"/>
                </a:solidFill>
              </a:rPr>
              <a:t> 60- </a:t>
            </a:r>
            <a:r>
              <a:rPr lang="en-US" sz="7200" dirty="0" err="1">
                <a:solidFill>
                  <a:srgbClr val="0000CC"/>
                </a:solidFill>
              </a:rPr>
              <a:t>Điều</a:t>
            </a:r>
            <a:r>
              <a:rPr lang="en-US" sz="7200" dirty="0">
                <a:solidFill>
                  <a:srgbClr val="0000CC"/>
                </a:solidFill>
              </a:rPr>
              <a:t> 63), </a:t>
            </a:r>
            <a:r>
              <a:rPr lang="en-US" sz="7200" dirty="0" err="1">
                <a:solidFill>
                  <a:srgbClr val="0000CC"/>
                </a:solidFill>
              </a:rPr>
              <a:t>Mục</a:t>
            </a:r>
            <a:r>
              <a:rPr lang="en-US" sz="7200" dirty="0">
                <a:solidFill>
                  <a:srgbClr val="0000CC"/>
                </a:solidFill>
              </a:rPr>
              <a:t> 4,  </a:t>
            </a:r>
            <a:r>
              <a:rPr lang="en-US" sz="7200" dirty="0" err="1">
                <a:solidFill>
                  <a:srgbClr val="0000CC"/>
                </a:solidFill>
              </a:rPr>
              <a:t>Chương</a:t>
            </a:r>
            <a:r>
              <a:rPr lang="en-US" sz="7200" dirty="0">
                <a:solidFill>
                  <a:srgbClr val="0000CC"/>
                </a:solidFill>
              </a:rPr>
              <a:t> 3 </a:t>
            </a:r>
            <a:r>
              <a:rPr lang="en-US" sz="7200" dirty="0" err="1">
                <a:solidFill>
                  <a:srgbClr val="0000CC"/>
                </a:solidFill>
              </a:rPr>
              <a:t>Luật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Thực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hiện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dân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chủ</a:t>
            </a:r>
            <a:r>
              <a:rPr lang="en-US" sz="7200" dirty="0">
                <a:solidFill>
                  <a:srgbClr val="0000CC"/>
                </a:solidFill>
              </a:rPr>
              <a:t> ở </a:t>
            </a:r>
            <a:r>
              <a:rPr lang="en-US" sz="7200" dirty="0" err="1">
                <a:solidFill>
                  <a:srgbClr val="0000CC"/>
                </a:solidFill>
              </a:rPr>
              <a:t>cơ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sở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và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Nghị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định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số</a:t>
            </a:r>
            <a:r>
              <a:rPr lang="en-US" sz="7200" dirty="0">
                <a:solidFill>
                  <a:srgbClr val="0000CC"/>
                </a:solidFill>
              </a:rPr>
              <a:t> 59/2023/NĐ-CP</a:t>
            </a:r>
            <a:endParaRPr lang="en-US" sz="7200" dirty="0">
              <a:solidFill>
                <a:srgbClr val="FF0000"/>
              </a:solidFill>
            </a:endParaRPr>
          </a:p>
          <a:p>
            <a:pPr>
              <a:lnSpc>
                <a:spcPts val="2200"/>
              </a:lnSpc>
              <a:buFontTx/>
              <a:buChar char="-"/>
              <a:defRPr/>
            </a:pPr>
            <a:r>
              <a:rPr lang="en-US" sz="7200" b="1" dirty="0" err="1">
                <a:solidFill>
                  <a:srgbClr val="0000CC"/>
                </a:solidFill>
              </a:rPr>
              <a:t>Nhiệm</a:t>
            </a:r>
            <a:r>
              <a:rPr lang="en-US" sz="7200" b="1" dirty="0">
                <a:solidFill>
                  <a:srgbClr val="0000CC"/>
                </a:solidFill>
              </a:rPr>
              <a:t> </a:t>
            </a:r>
            <a:r>
              <a:rPr lang="en-US" sz="7200" b="1" dirty="0" err="1">
                <a:solidFill>
                  <a:srgbClr val="0000CC"/>
                </a:solidFill>
              </a:rPr>
              <a:t>vụ</a:t>
            </a:r>
            <a:r>
              <a:rPr lang="en-US" sz="7200" b="1" dirty="0">
                <a:solidFill>
                  <a:srgbClr val="0000CC"/>
                </a:solidFill>
              </a:rPr>
              <a:t>: </a:t>
            </a: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dirty="0">
                <a:solidFill>
                  <a:srgbClr val="0000CC"/>
                </a:solidFill>
              </a:rPr>
              <a:t>	+ KT </a:t>
            </a:r>
            <a:r>
              <a:rPr lang="en-US" sz="7200" dirty="0" err="1">
                <a:solidFill>
                  <a:srgbClr val="0000CC"/>
                </a:solidFill>
              </a:rPr>
              <a:t>việc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tổ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chức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thực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hiện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các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quyết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định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của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tập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thể</a:t>
            </a:r>
            <a:r>
              <a:rPr lang="en-US" sz="7200" dirty="0">
                <a:solidFill>
                  <a:srgbClr val="0000CC"/>
                </a:solidFill>
              </a:rPr>
              <a:t> VCNLĐ; </a:t>
            </a:r>
            <a:r>
              <a:rPr lang="en-US" sz="7200" dirty="0" err="1">
                <a:solidFill>
                  <a:srgbClr val="0000CC"/>
                </a:solidFill>
              </a:rPr>
              <a:t>Giám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sát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việc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thực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hiện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chủ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trương</a:t>
            </a:r>
            <a:r>
              <a:rPr lang="en-US" sz="7200" dirty="0">
                <a:solidFill>
                  <a:srgbClr val="0000CC"/>
                </a:solidFill>
              </a:rPr>
              <a:t>, </a:t>
            </a:r>
            <a:r>
              <a:rPr lang="en-US" sz="7200" dirty="0" err="1">
                <a:solidFill>
                  <a:srgbClr val="0000CC"/>
                </a:solidFill>
              </a:rPr>
              <a:t>chính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sách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của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Đảng</a:t>
            </a:r>
            <a:r>
              <a:rPr lang="en-US" sz="7200" dirty="0">
                <a:solidFill>
                  <a:srgbClr val="0000CC"/>
                </a:solidFill>
              </a:rPr>
              <a:t>, </a:t>
            </a:r>
            <a:r>
              <a:rPr lang="en-US" sz="7200" dirty="0" err="1">
                <a:solidFill>
                  <a:srgbClr val="0000CC"/>
                </a:solidFill>
              </a:rPr>
              <a:t>Nhà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nước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về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thực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hiện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dân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chủ</a:t>
            </a:r>
            <a:r>
              <a:rPr lang="en-US" sz="7200" dirty="0">
                <a:solidFill>
                  <a:srgbClr val="0000CC"/>
                </a:solidFill>
              </a:rPr>
              <a:t> ở </a:t>
            </a:r>
            <a:r>
              <a:rPr lang="en-US" sz="7200" dirty="0" err="1">
                <a:solidFill>
                  <a:srgbClr val="0000CC"/>
                </a:solidFill>
              </a:rPr>
              <a:t>cơ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sở</a:t>
            </a:r>
            <a:r>
              <a:rPr lang="en-US" sz="7200" dirty="0">
                <a:solidFill>
                  <a:srgbClr val="0000CC"/>
                </a:solidFill>
              </a:rPr>
              <a:t>.</a:t>
            </a: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dirty="0">
                <a:solidFill>
                  <a:srgbClr val="0000CC"/>
                </a:solidFill>
              </a:rPr>
              <a:t>	+  </a:t>
            </a:r>
            <a:r>
              <a:rPr lang="en-US" sz="7200" dirty="0" err="1">
                <a:solidFill>
                  <a:srgbClr val="0000CC"/>
                </a:solidFill>
              </a:rPr>
              <a:t>Xem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xét</a:t>
            </a:r>
            <a:r>
              <a:rPr lang="en-US" sz="7200" dirty="0">
                <a:solidFill>
                  <a:srgbClr val="0000CC"/>
                </a:solidFill>
              </a:rPr>
              <a:t>, </a:t>
            </a:r>
            <a:r>
              <a:rPr lang="en-US" sz="7200" dirty="0" err="1">
                <a:solidFill>
                  <a:srgbClr val="0000CC"/>
                </a:solidFill>
              </a:rPr>
              <a:t>xác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minh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vụ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việc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theo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đề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nghị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của</a:t>
            </a:r>
            <a:r>
              <a:rPr lang="en-US" sz="7200" dirty="0">
                <a:solidFill>
                  <a:srgbClr val="0000CC"/>
                </a:solidFill>
              </a:rPr>
              <a:t> VCNLĐ</a:t>
            </a: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dirty="0">
                <a:solidFill>
                  <a:srgbClr val="0000CC"/>
                </a:solidFill>
              </a:rPr>
              <a:t>       + </a:t>
            </a:r>
            <a:r>
              <a:rPr lang="en-US" sz="7200" dirty="0" err="1">
                <a:solidFill>
                  <a:srgbClr val="0000CC"/>
                </a:solidFill>
              </a:rPr>
              <a:t>Tiếp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nhận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kiến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nghị</a:t>
            </a:r>
            <a:r>
              <a:rPr lang="en-US" sz="7200" dirty="0">
                <a:solidFill>
                  <a:srgbClr val="0000CC"/>
                </a:solidFill>
              </a:rPr>
              <a:t>, </a:t>
            </a:r>
            <a:r>
              <a:rPr lang="en-US" sz="7200" dirty="0" err="1">
                <a:solidFill>
                  <a:srgbClr val="0000CC"/>
                </a:solidFill>
              </a:rPr>
              <a:t>phản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ánh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của</a:t>
            </a:r>
            <a:r>
              <a:rPr lang="en-US" sz="7200" dirty="0">
                <a:solidFill>
                  <a:srgbClr val="0000CC"/>
                </a:solidFill>
              </a:rPr>
              <a:t>  VCNLĐ </a:t>
            </a: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dirty="0">
                <a:solidFill>
                  <a:srgbClr val="0000CC"/>
                </a:solidFill>
              </a:rPr>
              <a:t>	+ </a:t>
            </a:r>
            <a:r>
              <a:rPr lang="en-US" sz="7200" dirty="0" err="1">
                <a:solidFill>
                  <a:srgbClr val="0000CC"/>
                </a:solidFill>
              </a:rPr>
              <a:t>Kiến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nghị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xử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lý</a:t>
            </a:r>
            <a:r>
              <a:rPr lang="en-US" sz="7200" dirty="0">
                <a:solidFill>
                  <a:srgbClr val="0000CC"/>
                </a:solidFill>
              </a:rPr>
              <a:t> vi </a:t>
            </a:r>
            <a:r>
              <a:rPr lang="en-US" sz="7200" dirty="0" err="1">
                <a:solidFill>
                  <a:srgbClr val="0000CC"/>
                </a:solidFill>
              </a:rPr>
              <a:t>phạm</a:t>
            </a:r>
            <a:endParaRPr lang="en-US" sz="7200" dirty="0">
              <a:solidFill>
                <a:srgbClr val="0000CC"/>
              </a:solidFill>
            </a:endParaRP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dirty="0">
                <a:solidFill>
                  <a:srgbClr val="0000CC"/>
                </a:solidFill>
              </a:rPr>
              <a:t>	+ </a:t>
            </a:r>
            <a:r>
              <a:rPr lang="en-US" sz="7200" dirty="0" err="1">
                <a:solidFill>
                  <a:srgbClr val="0000CC"/>
                </a:solidFill>
              </a:rPr>
              <a:t>Một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số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nhiệm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vụ</a:t>
            </a:r>
            <a:r>
              <a:rPr lang="en-US" sz="7200" dirty="0">
                <a:solidFill>
                  <a:srgbClr val="0000CC"/>
                </a:solidFill>
              </a:rPr>
              <a:t> </a:t>
            </a:r>
            <a:r>
              <a:rPr lang="en-US" sz="7200" dirty="0" err="1">
                <a:solidFill>
                  <a:srgbClr val="0000CC"/>
                </a:solidFill>
              </a:rPr>
              <a:t>khác</a:t>
            </a:r>
            <a:endParaRPr lang="en-US" sz="7200" dirty="0">
              <a:solidFill>
                <a:srgbClr val="0000CC"/>
              </a:solidFill>
            </a:endParaRPr>
          </a:p>
          <a:p>
            <a:pPr marL="0" indent="0" algn="just">
              <a:lnSpc>
                <a:spcPts val="2200"/>
              </a:lnSpc>
              <a:buFontTx/>
              <a:buNone/>
              <a:defRPr/>
            </a:pPr>
            <a:r>
              <a:rPr lang="en-US" sz="7200" b="1" i="1" dirty="0">
                <a:solidFill>
                  <a:srgbClr val="C00000"/>
                </a:solidFill>
              </a:rPr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76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090167-ABC1-4F06-B38A-48EDCAB48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709530"/>
            <a:ext cx="7445202" cy="898498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BC7BE6-4149-4505-8641-396451A7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74" y="2536466"/>
            <a:ext cx="5494351" cy="350489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b="1" dirty="0" err="1">
                <a:solidFill>
                  <a:srgbClr val="0000CC"/>
                </a:solidFill>
              </a:rPr>
              <a:t>Khái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niệm</a:t>
            </a:r>
            <a:r>
              <a:rPr lang="en-US" altLang="en-US" b="1" dirty="0">
                <a:solidFill>
                  <a:srgbClr val="0000CC"/>
                </a:solidFill>
              </a:rPr>
              <a:t>: </a:t>
            </a:r>
          </a:p>
          <a:p>
            <a:pPr marL="0" indent="0" algn="just">
              <a:lnSpc>
                <a:spcPts val="3000"/>
              </a:lnSpc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KTCN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882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F09AF-D218-4D9D-8F14-9BD0C774E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672" y="890546"/>
            <a:ext cx="7914329" cy="1039854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                  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chuyên</a:t>
            </a:r>
            <a:r>
              <a:rPr lang="en-US" altLang="en-US" sz="28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ngành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F6818B-6EE1-41A2-BE88-F720582E4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673" y="1566407"/>
            <a:ext cx="9422295" cy="4474956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altLang="en-US" sz="23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Mục</a:t>
            </a:r>
            <a:r>
              <a:rPr lang="en-US" altLang="en-US" sz="23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đích</a:t>
            </a:r>
            <a:r>
              <a:rPr lang="en-US" altLang="en-US" sz="2300" b="1" dirty="0">
                <a:solidFill>
                  <a:srgbClr val="0000C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ts val="3000"/>
              </a:lnSpc>
              <a:buFontTx/>
              <a:buChar char="-"/>
            </a:pP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hấn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algn="just">
              <a:lnSpc>
                <a:spcPts val="3000"/>
              </a:lnSpc>
              <a:buFontTx/>
              <a:buChar char="-"/>
            </a:pP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hòng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ngừa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chặn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algn="just">
              <a:lnSpc>
                <a:spcPts val="3000"/>
              </a:lnSpc>
              <a:buFontTx/>
              <a:buChar char="-"/>
            </a:pP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Góp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ts val="3000"/>
              </a:lnSpc>
              <a:buFontTx/>
              <a:buChar char="-"/>
            </a:pP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 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KTCN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tội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en-US" sz="23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330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767</TotalTime>
  <Words>2169</Words>
  <Application>Microsoft Office PowerPoint</Application>
  <PresentationFormat>Widescreen</PresentationFormat>
  <Paragraphs>306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.VnBahamasB</vt:lpstr>
      <vt:lpstr>Arial</vt:lpstr>
      <vt:lpstr>Calibri</vt:lpstr>
      <vt:lpstr>Segoe UI Black</vt:lpstr>
      <vt:lpstr>Times New Roman</vt:lpstr>
      <vt:lpstr>Trebuchet MS</vt:lpstr>
      <vt:lpstr>Wingdings 3</vt:lpstr>
      <vt:lpstr>Facet</vt:lpstr>
      <vt:lpstr>Công tác kiểm tra   của cơ quan quản lý giáo dục</vt:lpstr>
      <vt:lpstr>                                      Đặt vấn đề</vt:lpstr>
      <vt:lpstr>                         Thanh tra và kiểm tra </vt:lpstr>
      <vt:lpstr>                           Thanh tra và kiểm tra</vt:lpstr>
      <vt:lpstr>                        Thanh tra và kiểm tra </vt:lpstr>
      <vt:lpstr>                                Thanh tra và kiểm tra </vt:lpstr>
      <vt:lpstr>                     Thanh tra và kiểm tra </vt:lpstr>
      <vt:lpstr>                Kiểm tra chuyên ngành</vt:lpstr>
      <vt:lpstr>                    Kiểm tra chuyên ngành</vt:lpstr>
      <vt:lpstr>                         Kiểm tra chuyên ngành</vt:lpstr>
      <vt:lpstr>                              Kiểm tra chuyên ngành  </vt:lpstr>
      <vt:lpstr>                              Kiểm tra chuyên ngành  </vt:lpstr>
      <vt:lpstr>                                 Kiểm tra chuyên ngành  </vt:lpstr>
      <vt:lpstr>                         Kiểm tra chuyên ngành</vt:lpstr>
      <vt:lpstr>                     Kiểm tra chuyên ngành</vt:lpstr>
      <vt:lpstr>                            Kiểm tra chuyên ngành  </vt:lpstr>
      <vt:lpstr>                           Kiểm tra chuyên ngành  </vt:lpstr>
      <vt:lpstr>                   Tổ chức kiểm tra chuyên ngành </vt:lpstr>
      <vt:lpstr>                         Tổ chức kiểm tra chuyên ngành </vt:lpstr>
      <vt:lpstr>                         Tổ chức kiểm tra chuyên ngành</vt:lpstr>
      <vt:lpstr>                  Tổ chức kiểm tra chuyên ngành</vt:lpstr>
      <vt:lpstr>         Tổ chức kiểm tra chuyên ngành</vt:lpstr>
      <vt:lpstr>                    Tổ chức kiểm tra chuyên ngành</vt:lpstr>
      <vt:lpstr>                          Tổ chức kiểm tra chuyên ngành</vt:lpstr>
      <vt:lpstr>                         Tổ chức kiểm tra chuyên ngành</vt:lpstr>
      <vt:lpstr>                        Tổ chức kiểm tra chuyên ngành</vt:lpstr>
      <vt:lpstr>                         Tổ chức kiểm tra chuyên ngành</vt:lpstr>
      <vt:lpstr>                                      Một số kỹ năng   </vt:lpstr>
      <vt:lpstr>                                       Một số kỹ năng</vt:lpstr>
      <vt:lpstr>                                     Một số kỹ năng </vt:lpstr>
      <vt:lpstr>                                       Một số kỹ năng </vt:lpstr>
      <vt:lpstr>                                   Một số kỹ năng  </vt:lpstr>
      <vt:lpstr>                                      Một số kỹ năng </vt:lpstr>
      <vt:lpstr>                           Việc cần triển khai</vt:lpstr>
      <vt:lpstr>                                  Việc cần triển khai</vt:lpstr>
      <vt:lpstr>                                    Việc cần triển khai</vt:lpstr>
      <vt:lpstr>                          Việc cần triển khai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Hien Vu Duy</cp:lastModifiedBy>
  <cp:revision>296</cp:revision>
  <cp:lastPrinted>2024-06-07T11:09:08Z</cp:lastPrinted>
  <dcterms:created xsi:type="dcterms:W3CDTF">2024-06-01T08:31:04Z</dcterms:created>
  <dcterms:modified xsi:type="dcterms:W3CDTF">2025-10-22T03:39:37Z</dcterms:modified>
</cp:coreProperties>
</file>