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 id="2147483660" r:id="rId2"/>
    <p:sldMasterId id="2147483672" r:id="rId3"/>
    <p:sldMasterId id="2147483684" r:id="rId4"/>
  </p:sldMasterIdLst>
  <p:notesMasterIdLst>
    <p:notesMasterId r:id="rId36"/>
  </p:notesMasterIdLst>
  <p:sldIdLst>
    <p:sldId id="256" r:id="rId5"/>
    <p:sldId id="257" r:id="rId6"/>
    <p:sldId id="259" r:id="rId7"/>
    <p:sldId id="258" r:id="rId8"/>
    <p:sldId id="295" r:id="rId9"/>
    <p:sldId id="260" r:id="rId10"/>
    <p:sldId id="261" r:id="rId11"/>
    <p:sldId id="262" r:id="rId12"/>
    <p:sldId id="296" r:id="rId13"/>
    <p:sldId id="266" r:id="rId14"/>
    <p:sldId id="264" r:id="rId15"/>
    <p:sldId id="294" r:id="rId16"/>
    <p:sldId id="316" r:id="rId17"/>
    <p:sldId id="317" r:id="rId18"/>
    <p:sldId id="298" r:id="rId19"/>
    <p:sldId id="299" r:id="rId20"/>
    <p:sldId id="300" r:id="rId21"/>
    <p:sldId id="323" r:id="rId22"/>
    <p:sldId id="324" r:id="rId23"/>
    <p:sldId id="275" r:id="rId24"/>
    <p:sldId id="269" r:id="rId25"/>
    <p:sldId id="293" r:id="rId26"/>
    <p:sldId id="292" r:id="rId27"/>
    <p:sldId id="322" r:id="rId28"/>
    <p:sldId id="315" r:id="rId29"/>
    <p:sldId id="274" r:id="rId30"/>
    <p:sldId id="314" r:id="rId31"/>
    <p:sldId id="325" r:id="rId32"/>
    <p:sldId id="271" r:id="rId33"/>
    <p:sldId id="273" r:id="rId34"/>
    <p:sldId id="321" r:id="rId35"/>
  </p:sldIdLst>
  <p:sldSz cx="18288000" cy="10287000"/>
  <p:notesSz cx="6858000" cy="9144000"/>
  <p:embeddedFontLst>
    <p:embeddedFont>
      <p:font typeface="Kelvinch" charset="0"/>
      <p:regular r:id="rId37"/>
    </p:embeddedFont>
    <p:embeddedFont>
      <p:font typeface="Tahoma" pitchFamily="34" charset="0"/>
      <p:regular r:id="rId38"/>
      <p:bold r:id="rId39"/>
    </p:embeddedFont>
    <p:embeddedFont>
      <p:font typeface="Calibri"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p:scale>
          <a:sx n="40" d="100"/>
          <a:sy n="40" d="100"/>
        </p:scale>
        <p:origin x="-1704" y="-684"/>
      </p:cViewPr>
      <p:guideLst>
        <p:guide orient="horz" pos="219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672C1-0821-422B-8324-DA482E71D78B}"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0F84D-846A-4139-A279-E24EE25D0670}" type="slidenum">
              <a:rPr lang="en-US" smtClean="0"/>
              <a:t>‹#›</a:t>
            </a:fld>
            <a:endParaRPr lang="en-US"/>
          </a:p>
        </p:txBody>
      </p:sp>
    </p:spTree>
    <p:extLst>
      <p:ext uri="{BB962C8B-B14F-4D97-AF65-F5344CB8AC3E}">
        <p14:creationId xmlns:p14="http://schemas.microsoft.com/office/powerpoint/2010/main" val="30541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0F84D-846A-4139-A279-E24EE25D0670}"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38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60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2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91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48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568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79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91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6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749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24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68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5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19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61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98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13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96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347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807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268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52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01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173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88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457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700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6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075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507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069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577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63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1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455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85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23.emf"/><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sp>
        <p:nvSpPr>
          <p:cNvPr id="4" name="TextBox 4"/>
          <p:cNvSpPr txBox="1"/>
          <p:nvPr/>
        </p:nvSpPr>
        <p:spPr>
          <a:xfrm>
            <a:off x="2061411" y="1006555"/>
            <a:ext cx="16154400" cy="2215991"/>
          </a:xfrm>
          <a:prstGeom prst="rect">
            <a:avLst/>
          </a:prstGeom>
        </p:spPr>
        <p:txBody>
          <a:bodyPr wrap="square" lIns="0" tIns="0" rIns="0" bIns="0" rtlCol="0" anchor="t">
            <a:spAutoFit/>
          </a:bodyPr>
          <a:lstStyle/>
          <a:p>
            <a:pPr algn="ct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Hướng</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dẫn</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kỹ</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thuật</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lấy</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mẫu</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p>
          <a:p>
            <a:pPr algn="ct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nước</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sinh</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hoạt</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nước</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đóng</a:t>
            </a:r>
            <a:r>
              <a:rPr lang="en-US" sz="7200" dirty="0"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 </a:t>
            </a:r>
            <a:r>
              <a:rPr lang="en-US" sz="7200" dirty="0" err="1" smtClean="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rPr>
              <a:t>bình</a:t>
            </a:r>
            <a:endParaRPr lang="en-US" sz="7200" dirty="0">
              <a:solidFill>
                <a:schemeClr val="accent6">
                  <a:lumMod val="20000"/>
                  <a:lumOff val="80000"/>
                </a:schemeClr>
              </a:solidFill>
              <a:latin typeface="Times New Roman" panose="02020603050405020304" pitchFamily="18" charset="0"/>
              <a:ea typeface="Kelvinch" panose="02050503040506020203"/>
              <a:cs typeface="Times New Roman" panose="02020603050405020304" pitchFamily="18" charset="0"/>
              <a:sym typeface="Kelvinch" panose="02050503040506020203"/>
            </a:endParaRPr>
          </a:p>
        </p:txBody>
      </p:sp>
      <p:pic>
        <p:nvPicPr>
          <p:cNvPr id="5" name="Picture 4"/>
          <p:cNvPicPr>
            <a:picLocks noChangeAspect="1"/>
          </p:cNvPicPr>
          <p:nvPr/>
        </p:nvPicPr>
        <p:blipFill rotWithShape="1">
          <a:blip r:embed="rId2"/>
          <a:srcRect l="1967" t="40054" r="2212"/>
          <a:stretch>
            <a:fillRect/>
          </a:stretch>
        </p:blipFill>
        <p:spPr>
          <a:xfrm>
            <a:off x="0" y="4229100"/>
            <a:ext cx="18288000" cy="6414681"/>
          </a:xfrm>
          <a:prstGeom prst="rect">
            <a:avLst/>
          </a:prstGeom>
        </p:spPr>
      </p:pic>
      <p:pic>
        <p:nvPicPr>
          <p:cNvPr id="9" name="Picture 3"/>
          <p:cNvPicPr>
            <a:picLocks noChangeAspect="1"/>
          </p:cNvPicPr>
          <p:nvPr/>
        </p:nvPicPr>
        <p:blipFill>
          <a:blip r:embed="rId3"/>
          <a:srcRect r="64034" b="46739"/>
          <a:stretch>
            <a:fillRect/>
          </a:stretch>
        </p:blipFill>
        <p:spPr>
          <a:xfrm rot="-5400000" flipH="1">
            <a:off x="1041561" y="-1041561"/>
            <a:ext cx="4331879" cy="6415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62989" t="67035"/>
          <a:stretch>
            <a:fillRect/>
          </a:stretch>
        </p:blipFill>
        <p:spPr>
          <a:xfrm rot="5400000">
            <a:off x="-202103" y="6179918"/>
            <a:ext cx="4312936" cy="3841377"/>
          </a:xfrm>
          <a:prstGeom prst="rect">
            <a:avLst/>
          </a:prstGeom>
        </p:spPr>
      </p:pic>
      <p:pic>
        <p:nvPicPr>
          <p:cNvPr id="4" name="Picture 4"/>
          <p:cNvPicPr>
            <a:picLocks noChangeAspect="1"/>
          </p:cNvPicPr>
          <p:nvPr/>
        </p:nvPicPr>
        <p:blipFill>
          <a:blip r:embed="rId3"/>
          <a:srcRect/>
          <a:stretch>
            <a:fillRect/>
          </a:stretch>
        </p:blipFill>
        <p:spPr>
          <a:xfrm>
            <a:off x="11640279" y="-4239083"/>
            <a:ext cx="8152651" cy="8478165"/>
          </a:xfrm>
          <a:prstGeom prst="rect">
            <a:avLst/>
          </a:prstGeom>
        </p:spPr>
      </p:pic>
      <p:sp>
        <p:nvSpPr>
          <p:cNvPr id="5" name="TextBox 4"/>
          <p:cNvSpPr txBox="1"/>
          <p:nvPr/>
        </p:nvSpPr>
        <p:spPr>
          <a:xfrm>
            <a:off x="5410200" y="342900"/>
            <a:ext cx="8839200" cy="861774"/>
          </a:xfrm>
          <a:prstGeom prst="rect">
            <a:avLst/>
          </a:prstGeom>
          <a:noFill/>
        </p:spPr>
        <p:txBody>
          <a:bodyPr wrap="square" rtlCol="0">
            <a:spAutoFit/>
          </a:bodyPr>
          <a:lstStyle/>
          <a:p>
            <a:r>
              <a:rPr lang="fr-FR" sz="5000" b="1" dirty="0">
                <a:latin typeface="Times New Roman" panose="02020603050405020304" pitchFamily="18" charset="0"/>
                <a:cs typeface="Times New Roman" panose="02020603050405020304" pitchFamily="18" charset="0"/>
              </a:rPr>
              <a:t>2.2.4. </a:t>
            </a:r>
            <a:r>
              <a:rPr lang="fr-FR" sz="5000" b="1" dirty="0" err="1">
                <a:latin typeface="Times New Roman" panose="02020603050405020304" pitchFamily="18" charset="0"/>
                <a:cs typeface="Times New Roman" panose="02020603050405020304" pitchFamily="18" charset="0"/>
              </a:rPr>
              <a:t>Chú</a:t>
            </a:r>
            <a:r>
              <a:rPr lang="fr-FR" sz="5000" b="1" dirty="0">
                <a:latin typeface="Times New Roman" panose="02020603050405020304" pitchFamily="18" charset="0"/>
                <a:cs typeface="Times New Roman" panose="02020603050405020304" pitchFamily="18" charset="0"/>
              </a:rPr>
              <a:t> ý: </a:t>
            </a:r>
            <a:endParaRPr lang="en-US" sz="5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77644" y="1478459"/>
            <a:ext cx="11582400" cy="769441"/>
          </a:xfrm>
          <a:prstGeom prst="rect">
            <a:avLst/>
          </a:prstGeom>
          <a:noFill/>
        </p:spPr>
        <p:txBody>
          <a:bodyPr wrap="square" rtlCol="0">
            <a:spAutoFit/>
          </a:bodyPr>
          <a:lstStyle/>
          <a:p>
            <a:pPr marL="571500" lvl="0" indent="-571500">
              <a:buFont typeface="Wingdings" panose="05000000000000000000" pitchFamily="2" charset="2"/>
              <a:buChar char="v"/>
            </a:pPr>
            <a:r>
              <a:rPr lang="fr-FR" sz="4400" b="1" dirty="0" err="1">
                <a:latin typeface="Times New Roman" panose="02020603050405020304" pitchFamily="18" charset="0"/>
                <a:cs typeface="Times New Roman" panose="02020603050405020304" pitchFamily="18" charset="0"/>
              </a:rPr>
              <a:t>Bảo</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quản</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mẫu</a:t>
            </a:r>
            <a:r>
              <a:rPr lang="fr-FR" sz="4400" b="1" dirty="0">
                <a:latin typeface="Times New Roman" panose="02020603050405020304" pitchFamily="18" charset="0"/>
                <a:cs typeface="Times New Roman" panose="02020603050405020304" pitchFamily="18" charset="0"/>
              </a:rPr>
              <a:t> : </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05000" y="2583767"/>
            <a:ext cx="14554200" cy="2133600"/>
          </a:xfrm>
          <a:prstGeom prst="rect">
            <a:avLst/>
          </a:prstGeom>
          <a:noFill/>
        </p:spPr>
        <p:txBody>
          <a:bodyPr wrap="square" rtlCol="0">
            <a:spAutoFit/>
          </a:bodyPr>
          <a:lstStyle/>
          <a:p>
            <a:pPr marL="571500" indent="-571500">
              <a:buFont typeface="Wingdings" panose="05000000000000000000" pitchFamily="2" charset="2"/>
              <a:buChar char="Ø"/>
            </a:pPr>
            <a:r>
              <a:rPr lang="fr-FR" sz="4400" dirty="0" err="1">
                <a:latin typeface="Times New Roman" panose="02020603050405020304" pitchFamily="18" charset="0"/>
                <a:cs typeface="Times New Roman" panose="02020603050405020304" pitchFamily="18" charset="0"/>
              </a:rPr>
              <a:t>Thời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gian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từ</a:t>
            </a:r>
            <a:r>
              <a:rPr lang="fr-FR" sz="4400" dirty="0">
                <a:latin typeface="Times New Roman" panose="02020603050405020304" pitchFamily="18" charset="0"/>
                <a:cs typeface="Times New Roman" panose="02020603050405020304" pitchFamily="18" charset="0"/>
              </a:rPr>
              <a:t> khi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đến</a:t>
            </a:r>
            <a:r>
              <a:rPr lang="fr-FR" sz="4400" dirty="0">
                <a:latin typeface="Times New Roman" panose="02020603050405020304" pitchFamily="18" charset="0"/>
                <a:cs typeface="Times New Roman" panose="02020603050405020304" pitchFamily="18" charset="0"/>
              </a:rPr>
              <a:t> khi </a:t>
            </a:r>
            <a:r>
              <a:rPr lang="fr-FR" sz="4400" dirty="0" err="1">
                <a:latin typeface="Times New Roman" panose="02020603050405020304" pitchFamily="18" charset="0"/>
                <a:cs typeface="Times New Roman" panose="02020603050405020304" pitchFamily="18" charset="0"/>
              </a:rPr>
              <a:t>phân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tích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tại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phòng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nghiệm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càng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ngắn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càng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tốt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tốt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nhất</a:t>
            </a:r>
            <a:r>
              <a:rPr lang="fr-FR" sz="4400" dirty="0">
                <a:latin typeface="Times New Roman" panose="02020603050405020304" pitchFamily="18" charset="0"/>
                <a:cs typeface="Times New Roman" panose="02020603050405020304" pitchFamily="18" charset="0"/>
              </a:rPr>
              <a:t> là </a:t>
            </a:r>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ngày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làm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việc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khuyến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nghị</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đa</a:t>
            </a:r>
            <a:r>
              <a:rPr lang="fr-FR" sz="4400" dirty="0">
                <a:latin typeface="Times New Roman" panose="02020603050405020304" pitchFamily="18" charset="0"/>
                <a:cs typeface="Times New Roman" panose="02020603050405020304" pitchFamily="18" charset="0"/>
              </a:rPr>
              <a:t> là </a:t>
            </a:r>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vòng</a:t>
            </a:r>
            <a:r>
              <a:rPr lang="fr-FR" sz="4400" dirty="0">
                <a:latin typeface="Times New Roman" panose="02020603050405020304" pitchFamily="18" charset="0"/>
                <a:cs typeface="Times New Roman" panose="02020603050405020304" pitchFamily="18" charset="0"/>
              </a:rPr>
              <a:t> 8 </a:t>
            </a:r>
            <a:r>
              <a:rPr lang="fr-FR" sz="4400" dirty="0" err="1">
                <a:latin typeface="Times New Roman" panose="02020603050405020304" pitchFamily="18" charset="0"/>
                <a:cs typeface="Times New Roman" panose="02020603050405020304" pitchFamily="18" charset="0"/>
              </a:rPr>
              <a:t>tiếng</a:t>
            </a:r>
            <a:r>
              <a:rPr lang="fr-FR" sz="4400" dirty="0">
                <a:latin typeface="Times New Roman" panose="02020603050405020304" pitchFamily="18" charset="0"/>
                <a:cs typeface="Times New Roman" panose="02020603050405020304" pitchFamily="18" charset="0"/>
              </a:rPr>
              <a:t>. </a:t>
            </a:r>
            <a:r>
              <a:rPr lang="fr-FR"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819400" y="4991100"/>
            <a:ext cx="15240000" cy="4154984"/>
          </a:xfrm>
          <a:prstGeom prst="rect">
            <a:avLst/>
          </a:prstGeom>
          <a:noFill/>
        </p:spPr>
        <p:txBody>
          <a:bodyPr wrap="square" rtlCol="0">
            <a:spAutoFit/>
          </a:bodyPr>
          <a:lstStyle/>
          <a:p>
            <a:pPr marL="571500" indent="-571500">
              <a:buFont typeface="Wingdings" panose="05000000000000000000" pitchFamily="2" charset="2"/>
              <a:buChar char="Ø"/>
            </a:pPr>
            <a:r>
              <a:rPr lang="fr-FR" sz="4400" dirty="0" err="1">
                <a:latin typeface="Times New Roman" panose="02020603050405020304" pitchFamily="18" charset="0"/>
                <a:cs typeface="Times New Roman" panose="02020603050405020304" pitchFamily="18" charset="0"/>
              </a:rPr>
              <a:t>Làm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mát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tốt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nhất</a:t>
            </a:r>
            <a:r>
              <a:rPr lang="fr-FR" sz="4400" dirty="0">
                <a:latin typeface="Times New Roman" panose="02020603050405020304" pitchFamily="18" charset="0"/>
                <a:cs typeface="Times New Roman" panose="02020603050405020304" pitchFamily="18" charset="0"/>
              </a:rPr>
              <a:t> là </a:t>
            </a:r>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khoảng</a:t>
            </a:r>
            <a:r>
              <a:rPr lang="fr-FR" sz="4400" dirty="0">
                <a:latin typeface="Times New Roman" panose="02020603050405020304" pitchFamily="18" charset="0"/>
                <a:cs typeface="Times New Roman" panose="02020603050405020304" pitchFamily="18" charset="0"/>
              </a:rPr>
              <a:t> 2-8</a:t>
            </a:r>
            <a:r>
              <a:rPr lang="en-US" sz="4400" baseline="30000" dirty="0">
                <a:latin typeface="Times New Roman" panose="02020603050405020304" pitchFamily="18" charset="0"/>
                <a:cs typeface="Times New Roman" panose="02020603050405020304" pitchFamily="18" charset="0"/>
              </a:rPr>
              <a:t>0</a:t>
            </a:r>
            <a:r>
              <a:rPr lang="fr-FR" sz="4400" dirty="0">
                <a:latin typeface="Times New Roman" panose="02020603050405020304" pitchFamily="18" charset="0"/>
                <a:cs typeface="Times New Roman" panose="02020603050405020304" pitchFamily="18" charset="0"/>
              </a:rPr>
              <a:t>C. </a:t>
            </a:r>
            <a:r>
              <a:rPr lang="fr-FR" sz="4400" dirty="0" err="1">
                <a:latin typeface="Times New Roman" panose="02020603050405020304" pitchFamily="18" charset="0"/>
                <a:cs typeface="Times New Roman" panose="02020603050405020304" pitchFamily="18" charset="0"/>
              </a:rPr>
              <a:t>Chú</a:t>
            </a:r>
            <a:r>
              <a:rPr lang="fr-FR" sz="4400" dirty="0">
                <a:latin typeface="Times New Roman" panose="02020603050405020304" pitchFamily="18" charset="0"/>
                <a:cs typeface="Times New Roman" panose="02020603050405020304" pitchFamily="18" charset="0"/>
              </a:rPr>
              <a:t> ý </a:t>
            </a:r>
            <a:r>
              <a:rPr lang="fr-FR" sz="4400" dirty="0" err="1">
                <a:latin typeface="Times New Roman" panose="02020603050405020304" pitchFamily="18" charset="0"/>
                <a:cs typeface="Times New Roman" panose="02020603050405020304" pitchFamily="18" charset="0"/>
              </a:rPr>
              <a:t>không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làm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đóng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băng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quá</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trình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vận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chuyển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nếu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dụng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hộp</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tích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lạnh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hoặc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đá</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tránh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tiếp</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xúc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trực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tiếp</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với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vì</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gây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hiện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tượng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đóng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băng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Không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làm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mát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với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yêu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xét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nghiệm</a:t>
            </a:r>
            <a:r>
              <a:rPr lang="fr-FR" sz="4400"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Vibrio</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cholerae</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vì</a:t>
            </a:r>
            <a:r>
              <a:rPr lang="fr-FR" sz="4400" dirty="0">
                <a:latin typeface="Times New Roman" panose="02020603050405020304" pitchFamily="18" charset="0"/>
                <a:cs typeface="Times New Roman" panose="02020603050405020304" pitchFamily="18" charset="0"/>
              </a:rPr>
              <a:t> </a:t>
            </a:r>
            <a:r>
              <a:rPr lang="fr-FR" sz="4400" i="1" dirty="0">
                <a:latin typeface="Times New Roman" panose="02020603050405020304" pitchFamily="18" charset="0"/>
                <a:cs typeface="Times New Roman" panose="02020603050405020304" pitchFamily="18" charset="0"/>
              </a:rPr>
              <a:t>V. </a:t>
            </a:r>
            <a:r>
              <a:rPr lang="fr-FR" sz="4400" i="1" dirty="0" err="1">
                <a:latin typeface="Times New Roman" panose="02020603050405020304" pitchFamily="18" charset="0"/>
                <a:cs typeface="Times New Roman" panose="02020603050405020304" pitchFamily="18" charset="0"/>
              </a:rPr>
              <a:t>cholerae</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rất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nhạy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cảm</a:t>
            </a:r>
            <a:r>
              <a:rPr lang="fr-FR" sz="4400" dirty="0">
                <a:latin typeface="Times New Roman" panose="02020603050405020304" pitchFamily="18" charset="0"/>
                <a:cs typeface="Times New Roman" panose="02020603050405020304" pitchFamily="18" charset="0"/>
              </a:rPr>
              <a:t> ở </a:t>
            </a:r>
            <a:r>
              <a:rPr lang="fr-FR" sz="4400" dirty="0" err="1">
                <a:latin typeface="Times New Roman" panose="02020603050405020304" pitchFamily="18" charset="0"/>
                <a:cs typeface="Times New Roman" panose="02020603050405020304" pitchFamily="18" charset="0"/>
              </a:rPr>
              <a:t>nhiệt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độ</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thấp</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rot="10090262">
            <a:off x="-2969613" y="5184636"/>
            <a:ext cx="8774007" cy="7633386"/>
          </a:xfrm>
          <a:custGeom>
            <a:avLst/>
            <a:gdLst/>
            <a:ahLst/>
            <a:cxnLst/>
            <a:rect l="l" t="t" r="r" b="b"/>
            <a:pathLst>
              <a:path w="8774007" h="7633386">
                <a:moveTo>
                  <a:pt x="0" y="0"/>
                </a:moveTo>
                <a:lnTo>
                  <a:pt x="8774007" y="0"/>
                </a:lnTo>
                <a:lnTo>
                  <a:pt x="8774007" y="7633386"/>
                </a:lnTo>
                <a:lnTo>
                  <a:pt x="0" y="7633386"/>
                </a:lnTo>
                <a:lnTo>
                  <a:pt x="0" y="0"/>
                </a:lnTo>
                <a:close/>
              </a:path>
            </a:pathLst>
          </a:custGeom>
          <a:blipFill>
            <a:blip r:embed="rId2"/>
            <a:stretch>
              <a:fillRect/>
            </a:stretch>
          </a:blipFill>
        </p:spPr>
      </p:sp>
      <p:sp>
        <p:nvSpPr>
          <p:cNvPr id="3" name="TextBox 2"/>
          <p:cNvSpPr txBox="1"/>
          <p:nvPr/>
        </p:nvSpPr>
        <p:spPr>
          <a:xfrm>
            <a:off x="838200" y="411659"/>
            <a:ext cx="14325600" cy="769441"/>
          </a:xfrm>
          <a:prstGeom prst="rect">
            <a:avLst/>
          </a:prstGeom>
          <a:noFill/>
        </p:spPr>
        <p:txBody>
          <a:bodyPr wrap="square" rtlCol="0">
            <a:spAutoFit/>
          </a:bodyPr>
          <a:lstStyle/>
          <a:p>
            <a:pPr marL="571500" indent="-571500">
              <a:buFont typeface="Wingdings" panose="05000000000000000000" pitchFamily="2" charset="2"/>
              <a:buChar char="v"/>
            </a:pPr>
            <a:r>
              <a:rPr lang="fr-FR" sz="4400" b="1" dirty="0" err="1">
                <a:latin typeface="Times New Roman" panose="02020603050405020304" pitchFamily="18" charset="0"/>
                <a:cs typeface="Times New Roman" panose="02020603050405020304" pitchFamily="18" charset="0"/>
              </a:rPr>
              <a:t>Lượng</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mẫu</a:t>
            </a:r>
            <a:r>
              <a:rPr lang="fr-FR" sz="4400" b="1" dirty="0">
                <a:latin typeface="Times New Roman" panose="02020603050405020304" pitchFamily="18" charset="0"/>
                <a:cs typeface="Times New Roman" panose="02020603050405020304" pitchFamily="18" charset="0"/>
              </a:rPr>
              <a:t>:</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95400" y="1388877"/>
            <a:ext cx="17373600" cy="200202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fr-FR" sz="4400" dirty="0" err="1">
                <a:latin typeface="Times New Roman" panose="02020603050405020304" pitchFamily="18" charset="0"/>
                <a:cs typeface="Times New Roman" panose="02020603050405020304" pitchFamily="18" charset="0"/>
              </a:rPr>
              <a:t>T</a:t>
            </a:r>
            <a:r>
              <a:rPr lang="fr-FR" sz="4400" dirty="0" err="1" smtClean="0">
                <a:latin typeface="Times New Roman" panose="02020603050405020304" pitchFamily="18" charset="0"/>
                <a:cs typeface="Times New Roman" panose="02020603050405020304" pitchFamily="18" charset="0"/>
              </a:rPr>
              <a:t>ối</a:t>
            </a:r>
            <a:r>
              <a:rPr lang="fr-FR" sz="4400" dirty="0" smtClean="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thiểu</a:t>
            </a:r>
            <a:r>
              <a:rPr lang="fr-FR" sz="4400" dirty="0">
                <a:latin typeface="Times New Roman" panose="02020603050405020304" pitchFamily="18" charset="0"/>
                <a:cs typeface="Times New Roman" panose="02020603050405020304" pitchFamily="18" charset="0"/>
              </a:rPr>
              <a:t> 200ml </a:t>
            </a:r>
            <a:r>
              <a:rPr lang="fr-FR" sz="4400" dirty="0" err="1">
                <a:latin typeface="Times New Roman" panose="02020603050405020304" pitchFamily="18" charset="0"/>
                <a:cs typeface="Times New Roman" panose="02020603050405020304" pitchFamily="18" charset="0"/>
              </a:rPr>
              <a:t>đối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với</a:t>
            </a:r>
            <a:r>
              <a:rPr lang="fr-FR" sz="4400" dirty="0">
                <a:latin typeface="Times New Roman" panose="02020603050405020304" pitchFamily="18" charset="0"/>
                <a:cs typeface="Times New Roman" panose="02020603050405020304" pitchFamily="18" charset="0"/>
              </a:rPr>
              <a:t> 2 </a:t>
            </a:r>
            <a:r>
              <a:rPr lang="fr-FR" sz="4400" dirty="0" err="1">
                <a:latin typeface="Times New Roman" panose="02020603050405020304" pitchFamily="18" charset="0"/>
                <a:cs typeface="Times New Roman" panose="02020603050405020304" pitchFamily="18" charset="0"/>
              </a:rPr>
              <a:t>chỉ</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Coliforms</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a:t>
            </a:r>
            <a:r>
              <a:rPr lang="fr-FR" sz="4400" dirty="0">
                <a:latin typeface="Times New Roman" panose="02020603050405020304" pitchFamily="18" charset="0"/>
                <a:cs typeface="Times New Roman" panose="02020603050405020304" pitchFamily="18" charset="0"/>
              </a:rPr>
              <a:t> </a:t>
            </a:r>
            <a:r>
              <a:rPr lang="fr-FR" sz="4400" i="1" dirty="0">
                <a:latin typeface="Times New Roman" panose="02020603050405020304" pitchFamily="18" charset="0"/>
                <a:cs typeface="Times New Roman" panose="02020603050405020304" pitchFamily="18" charset="0"/>
              </a:rPr>
              <a:t>E. coli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Nếu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yêu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xét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nghiệm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thêm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từ</a:t>
            </a:r>
            <a:r>
              <a:rPr lang="fr-FR" sz="4400" dirty="0">
                <a:latin typeface="Times New Roman" panose="02020603050405020304" pitchFamily="18" charset="0"/>
                <a:cs typeface="Times New Roman" panose="02020603050405020304" pitchFamily="18" charset="0"/>
              </a:rPr>
              <a:t> 50-250ml/1 </a:t>
            </a:r>
            <a:r>
              <a:rPr lang="fr-FR" sz="4400" dirty="0" err="1">
                <a:latin typeface="Times New Roman" panose="02020603050405020304" pitchFamily="18" charset="0"/>
                <a:cs typeface="Times New Roman" panose="02020603050405020304" pitchFamily="18" charset="0"/>
              </a:rPr>
              <a:t>chỉ</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theo</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yêu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cầu</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3535859"/>
            <a:ext cx="17373600" cy="769441"/>
          </a:xfrm>
          <a:prstGeom prst="rect">
            <a:avLst/>
          </a:prstGeom>
          <a:noFill/>
        </p:spPr>
        <p:txBody>
          <a:bodyPr wrap="square" rtlCol="0">
            <a:spAutoFit/>
          </a:bodyPr>
          <a:lstStyle/>
          <a:p>
            <a:pPr marL="571500" indent="-571500">
              <a:buFont typeface="Wingdings" panose="05000000000000000000" pitchFamily="2" charset="2"/>
              <a:buChar char="Ø"/>
            </a:pPr>
            <a:r>
              <a:rPr lang="fr-FR" sz="4400" b="1" dirty="0" err="1">
                <a:latin typeface="Times New Roman" panose="02020603050405020304" pitchFamily="18" charset="0"/>
                <a:cs typeface="Times New Roman" panose="02020603050405020304" pitchFamily="18" charset="0"/>
              </a:rPr>
              <a:t>T</a:t>
            </a:r>
            <a:r>
              <a:rPr lang="fr-FR" sz="4400" b="1" dirty="0" err="1" smtClean="0">
                <a:latin typeface="Times New Roman" panose="02020603050405020304" pitchFamily="18" charset="0"/>
                <a:cs typeface="Times New Roman" panose="02020603050405020304" pitchFamily="18" charset="0"/>
              </a:rPr>
              <a:t>ối</a:t>
            </a:r>
            <a:r>
              <a:rPr lang="fr-FR" sz="4400" b="1" dirty="0" smtClean="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đa</a:t>
            </a:r>
            <a:r>
              <a:rPr lang="fr-FR" sz="4400" b="1" dirty="0">
                <a:latin typeface="Times New Roman" panose="02020603050405020304" pitchFamily="18" charset="0"/>
                <a:cs typeface="Times New Roman" panose="02020603050405020304" pitchFamily="18" charset="0"/>
              </a:rPr>
              <a:t>:</a:t>
            </a:r>
            <a:r>
              <a:rPr lang="fr-FR" sz="4400" i="1" dirty="0">
                <a:latin typeface="Times New Roman" panose="02020603050405020304" pitchFamily="18" charset="0"/>
                <a:cs typeface="Times New Roman" panose="02020603050405020304" pitchFamily="18" charset="0"/>
              </a:rPr>
              <a:t> </a:t>
            </a:r>
            <a:r>
              <a:rPr lang="fr-FR" sz="4400" dirty="0">
                <a:latin typeface="Times New Roman" panose="02020603050405020304" pitchFamily="18" charset="0"/>
                <a:cs typeface="Times New Roman" panose="02020603050405020304" pitchFamily="18" charset="0"/>
              </a:rPr>
              <a:t>2000ml </a:t>
            </a:r>
            <a:r>
              <a:rPr lang="fr-FR" sz="4400" dirty="0" err="1">
                <a:latin typeface="Times New Roman" panose="02020603050405020304" pitchFamily="18" charset="0"/>
                <a:cs typeface="Times New Roman" panose="02020603050405020304" pitchFamily="18" charset="0"/>
              </a:rPr>
              <a:t>đối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với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chỉ</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theo</a:t>
            </a:r>
            <a:r>
              <a:rPr lang="fr-FR" sz="4400" dirty="0">
                <a:latin typeface="Times New Roman" panose="02020603050405020304" pitchFamily="18" charset="0"/>
                <a:cs typeface="Times New Roman" panose="02020603050405020304" pitchFamily="18" charset="0"/>
              </a:rPr>
              <a:t> QC01:2009 </a:t>
            </a:r>
            <a:endParaRPr lang="en-US" sz="4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5400" y="4535150"/>
            <a:ext cx="17449800" cy="1446550"/>
          </a:xfrm>
          <a:prstGeom prst="rect">
            <a:avLst/>
          </a:prstGeom>
          <a:noFill/>
        </p:spPr>
        <p:txBody>
          <a:bodyPr wrap="square" rtlCol="0">
            <a:spAutoFit/>
          </a:bodyPr>
          <a:lstStyle/>
          <a:p>
            <a:pPr marL="571500" indent="-571500">
              <a:buFont typeface="Wingdings" panose="05000000000000000000" pitchFamily="2" charset="2"/>
              <a:buChar char="Ø"/>
            </a:pP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đậy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kín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bình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chứa</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133600" y="5601950"/>
            <a:ext cx="9906000" cy="1446550"/>
          </a:xfrm>
          <a:prstGeom prst="rect">
            <a:avLst/>
          </a:prstGeom>
          <a:noFill/>
        </p:spPr>
        <p:txBody>
          <a:bodyPr wrap="square" rtlCol="0">
            <a:spAutoFit/>
          </a:bodyPr>
          <a:lstStyle/>
          <a:p>
            <a:pPr marL="285750" lvl="0" indent="-285750">
              <a:buFont typeface="Wingdings" panose="05000000000000000000" pitchFamily="2" charset="2"/>
              <a:buChar char="v"/>
            </a:pPr>
            <a:r>
              <a:rPr lang="fr-FR" sz="4400" b="1" dirty="0" err="1">
                <a:latin typeface="Times New Roman" panose="02020603050405020304" pitchFamily="18" charset="0"/>
                <a:cs typeface="Times New Roman" panose="02020603050405020304" pitchFamily="18" charset="0"/>
              </a:rPr>
              <a:t>Lưu</a:t>
            </a:r>
            <a:r>
              <a:rPr lang="fr-FR" sz="4400" b="1" dirty="0">
                <a:latin typeface="Times New Roman" panose="02020603050405020304" pitchFamily="18" charset="0"/>
                <a:cs typeface="Times New Roman" panose="02020603050405020304" pitchFamily="18" charset="0"/>
              </a:rPr>
              <a:t> ý:</a:t>
            </a:r>
            <a:endParaRPr lang="en-US" sz="4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24200" y="6393014"/>
            <a:ext cx="14782800" cy="313932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fr-FR" sz="4400" dirty="0" err="1">
                <a:latin typeface="Times New Roman" panose="02020603050405020304" pitchFamily="18" charset="0"/>
                <a:cs typeface="Times New Roman" panose="02020603050405020304" pitchFamily="18" charset="0"/>
              </a:rPr>
              <a:t>Các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bộ</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phận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ghép</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vào</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được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ra </a:t>
            </a:r>
            <a:r>
              <a:rPr lang="fr-FR" sz="4400" dirty="0" err="1">
                <a:latin typeface="Times New Roman" panose="02020603050405020304" pitchFamily="18" charset="0"/>
                <a:cs typeface="Times New Roman" panose="02020603050405020304" pitchFamily="18" charset="0"/>
              </a:rPr>
              <a:t>trước</a:t>
            </a:r>
            <a:r>
              <a:rPr lang="fr-FR" sz="4400" dirty="0">
                <a:latin typeface="Times New Roman" panose="02020603050405020304" pitchFamily="18" charset="0"/>
                <a:cs typeface="Times New Roman" panose="02020603050405020304" pitchFamily="18" charset="0"/>
              </a:rPr>
              <a:t> khi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a:t>
            </a:r>
            <a:r>
              <a:rPr lang="fr-FR" sz="4400" dirty="0">
                <a:latin typeface="Times New Roman" panose="02020603050405020304" pitchFamily="18" charset="0"/>
                <a:cs typeface="Times New Roman" panose="02020603050405020304" pitchFamily="18" charset="0"/>
              </a:rPr>
              <a:t> </a:t>
            </a:r>
            <a:endParaRPr lang="fr-FR" sz="4400" dirty="0" smtClean="0">
              <a:latin typeface="Times New Roman" panose="02020603050405020304" pitchFamily="18" charset="0"/>
              <a:cs typeface="Times New Roman" panose="02020603050405020304" pitchFamily="18" charset="0"/>
            </a:endParaRPr>
          </a:p>
          <a:p>
            <a:pPr>
              <a:lnSpc>
                <a:spcPct val="150000"/>
              </a:lnSpc>
            </a:pPr>
            <a:r>
              <a:rPr lang="fr-FR" sz="4400" dirty="0" smtClean="0">
                <a:latin typeface="Times New Roman" panose="02020603050405020304" pitchFamily="18" charset="0"/>
                <a:cs typeface="Times New Roman" panose="02020603050405020304" pitchFamily="18" charset="0"/>
              </a:rPr>
              <a:t>    </a:t>
            </a:r>
            <a:r>
              <a:rPr lang="fr-FR" sz="4400" dirty="0" err="1" smtClean="0">
                <a:latin typeface="Times New Roman" panose="02020603050405020304" pitchFamily="18" charset="0"/>
                <a:cs typeface="Times New Roman" panose="02020603050405020304" pitchFamily="18" charset="0"/>
              </a:rPr>
              <a:t>lấy</a:t>
            </a:r>
            <a:r>
              <a:rPr lang="fr-FR" sz="4400" dirty="0" smtClean="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tránh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nhiễm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bẩn</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marL="571500" indent="-571500">
              <a:lnSpc>
                <a:spcPct val="150000"/>
              </a:lnSpc>
              <a:buFont typeface="Wingdings" panose="05000000000000000000" pitchFamily="2" charset="2"/>
              <a:buChar char="Ø"/>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10" name="Picture 9"/>
          <p:cNvPicPr>
            <a:picLocks noChangeAspect="1"/>
          </p:cNvPicPr>
          <p:nvPr/>
        </p:nvPicPr>
        <p:blipFill>
          <a:blip r:embed="rId4"/>
          <a:srcRect t="2219"/>
          <a:stretch>
            <a:fillRect/>
          </a:stretch>
        </p:blipFill>
        <p:spPr>
          <a:xfrm>
            <a:off x="7467600" y="0"/>
            <a:ext cx="9362440" cy="10311765"/>
          </a:xfrm>
          <a:prstGeom prst="rect">
            <a:avLst/>
          </a:prstGeom>
        </p:spPr>
      </p:pic>
      <p:sp>
        <p:nvSpPr>
          <p:cNvPr id="11" name="Text Box 10"/>
          <p:cNvSpPr txBox="1"/>
          <p:nvPr/>
        </p:nvSpPr>
        <p:spPr>
          <a:xfrm>
            <a:off x="457200" y="2552700"/>
            <a:ext cx="6628765" cy="3806190"/>
          </a:xfrm>
          <a:prstGeom prst="rect">
            <a:avLst/>
          </a:prstGeom>
          <a:noFill/>
        </p:spPr>
        <p:txBody>
          <a:bodyPr wrap="square" rtlCol="0">
            <a:noAutofit/>
          </a:bodyPr>
          <a:lstStyle/>
          <a:p>
            <a:pPr algn="ctr"/>
            <a:r>
              <a:rPr lang="en-US" sz="4000" b="1">
                <a:latin typeface="Times New Roman" panose="02020603050405020304" pitchFamily="18" charset="0"/>
                <a:cs typeface="Times New Roman" panose="02020603050405020304" pitchFamily="18" charset="0"/>
              </a:rPr>
              <a:t>QUY CHUẨN KỸ THUẬT QUỐC GIA VỀ CHẤT LƯỢNG</a:t>
            </a:r>
            <a:r>
              <a:rPr lang="en-GB" altLang="en-US"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NƯỚC SẠCH </a:t>
            </a:r>
          </a:p>
          <a:p>
            <a:pPr algn="ctr"/>
            <a:r>
              <a:rPr lang="en-US" sz="4000" b="1">
                <a:latin typeface="Times New Roman" panose="02020603050405020304" pitchFamily="18" charset="0"/>
                <a:cs typeface="Times New Roman" panose="02020603050405020304" pitchFamily="18" charset="0"/>
              </a:rPr>
              <a:t>SỬ DỤNG CHO MỤC ĐÍCH SINH HOẠT</a:t>
            </a:r>
            <a:r>
              <a:rPr lang="en-GB" altLang="en-US" sz="4000" b="1">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sym typeface="+mn-ea"/>
              </a:rPr>
              <a:t>QCVN 01-1:2018/BYT</a:t>
            </a:r>
            <a:r>
              <a:rPr lang="en-GB" altLang="en-US" sz="4000" b="1">
                <a:latin typeface="Times New Roman" panose="02020603050405020304" pitchFamily="18" charset="0"/>
                <a:cs typeface="Times New Roman" panose="02020603050405020304"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2" name="Picture 1"/>
          <p:cNvPicPr>
            <a:picLocks noChangeAspect="1"/>
          </p:cNvPicPr>
          <p:nvPr/>
        </p:nvPicPr>
        <p:blipFill>
          <a:blip r:embed="rId4"/>
          <a:stretch>
            <a:fillRect/>
          </a:stretch>
        </p:blipFill>
        <p:spPr>
          <a:xfrm>
            <a:off x="3581400" y="-32385"/>
            <a:ext cx="10692130" cy="10365105"/>
          </a:xfrm>
          <a:prstGeom prst="rect">
            <a:avLst/>
          </a:prstGeom>
        </p:spPr>
      </p:pic>
      <p:pic>
        <p:nvPicPr>
          <p:cNvPr id="4" name="Picture 2"/>
          <p:cNvPicPr>
            <a:picLocks noChangeAspect="1"/>
          </p:cNvPicPr>
          <p:nvPr/>
        </p:nvPicPr>
        <p:blipFill>
          <a:blip r:embed="rId5"/>
          <a:srcRect l="62989" t="67035"/>
          <a:stretch>
            <a:fillRect/>
          </a:stretch>
        </p:blipFill>
        <p:spPr>
          <a:xfrm rot="-10800000">
            <a:off x="0" y="-32502"/>
            <a:ext cx="3468258" cy="3089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2" name="Picture 2"/>
          <p:cNvPicPr>
            <a:picLocks noChangeAspect="1"/>
          </p:cNvPicPr>
          <p:nvPr/>
        </p:nvPicPr>
        <p:blipFill>
          <a:blip r:embed="rId4"/>
          <a:srcRect l="62989" t="67035"/>
          <a:stretch>
            <a:fillRect/>
          </a:stretch>
        </p:blipFill>
        <p:spPr>
          <a:xfrm rot="-10800000">
            <a:off x="0" y="-32502"/>
            <a:ext cx="3468258" cy="3089052"/>
          </a:xfrm>
          <a:prstGeom prst="rect">
            <a:avLst/>
          </a:prstGeom>
        </p:spPr>
      </p:pic>
      <p:pic>
        <p:nvPicPr>
          <p:cNvPr id="4" name="Picture 3"/>
          <p:cNvPicPr>
            <a:picLocks noChangeAspect="1"/>
          </p:cNvPicPr>
          <p:nvPr/>
        </p:nvPicPr>
        <p:blipFill>
          <a:blip r:embed="rId5"/>
          <a:stretch>
            <a:fillRect/>
          </a:stretch>
        </p:blipFill>
        <p:spPr>
          <a:xfrm>
            <a:off x="3657600" y="0"/>
            <a:ext cx="10502900" cy="10364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2989" t="67035"/>
          <a:stretch>
            <a:fillRect/>
          </a:stretch>
        </p:blipFill>
        <p:spPr>
          <a:xfrm rot="-10800000">
            <a:off x="0" y="-32502"/>
            <a:ext cx="3468258" cy="3089052"/>
          </a:xfrm>
          <a:prstGeom prst="rect">
            <a:avLst/>
          </a:prstGeom>
        </p:spPr>
      </p:pic>
      <p:pic>
        <p:nvPicPr>
          <p:cNvPr id="3" name="Picture 3"/>
          <p:cNvPicPr>
            <a:picLocks noChangeAspect="1"/>
          </p:cNvPicPr>
          <p:nvPr/>
        </p:nvPicPr>
        <p:blipFill>
          <a:blip r:embed="rId4"/>
          <a:srcRect l="70477" t="23497"/>
          <a:stretch>
            <a:fillRect/>
          </a:stretch>
        </p:blipFill>
        <p:spPr>
          <a:xfrm rot="-5400000" flipH="1">
            <a:off x="12514025" y="4513025"/>
            <a:ext cx="3215480" cy="8332470"/>
          </a:xfrm>
          <a:prstGeom prst="rect">
            <a:avLst/>
          </a:prstGeom>
        </p:spPr>
      </p:pic>
      <p:pic>
        <p:nvPicPr>
          <p:cNvPr id="5" name="Picture 4"/>
          <p:cNvPicPr>
            <a:picLocks noChangeAspect="1"/>
          </p:cNvPicPr>
          <p:nvPr/>
        </p:nvPicPr>
        <p:blipFill>
          <a:blip r:embed="rId5"/>
          <a:stretch>
            <a:fillRect/>
          </a:stretch>
        </p:blipFill>
        <p:spPr>
          <a:xfrm>
            <a:off x="3886200" y="-38100"/>
            <a:ext cx="10614660" cy="10297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2989" t="67035"/>
          <a:stretch>
            <a:fillRect/>
          </a:stretch>
        </p:blipFill>
        <p:spPr>
          <a:xfrm rot="-10800000">
            <a:off x="0" y="-32502"/>
            <a:ext cx="3468258" cy="3089052"/>
          </a:xfrm>
          <a:prstGeom prst="rect">
            <a:avLst/>
          </a:prstGeom>
        </p:spPr>
      </p:pic>
      <p:pic>
        <p:nvPicPr>
          <p:cNvPr id="3" name="Picture 3"/>
          <p:cNvPicPr>
            <a:picLocks noChangeAspect="1"/>
          </p:cNvPicPr>
          <p:nvPr/>
        </p:nvPicPr>
        <p:blipFill>
          <a:blip r:embed="rId4"/>
          <a:srcRect l="70477" t="23497"/>
          <a:stretch>
            <a:fillRect/>
          </a:stretch>
        </p:blipFill>
        <p:spPr>
          <a:xfrm rot="-5400000" flipH="1">
            <a:off x="12514025" y="4513025"/>
            <a:ext cx="3215480" cy="8332470"/>
          </a:xfrm>
          <a:prstGeom prst="rect">
            <a:avLst/>
          </a:prstGeom>
        </p:spPr>
      </p:pic>
      <p:pic>
        <p:nvPicPr>
          <p:cNvPr id="5" name="Picture 4"/>
          <p:cNvPicPr>
            <a:picLocks noChangeAspect="1"/>
          </p:cNvPicPr>
          <p:nvPr/>
        </p:nvPicPr>
        <p:blipFill>
          <a:blip r:embed="rId5"/>
          <a:stretch>
            <a:fillRect/>
          </a:stretch>
        </p:blipFill>
        <p:spPr>
          <a:xfrm>
            <a:off x="2667000" y="44450"/>
            <a:ext cx="13475335" cy="10241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2989" t="67035"/>
          <a:stretch>
            <a:fillRect/>
          </a:stretch>
        </p:blipFill>
        <p:spPr>
          <a:xfrm rot="-10800000">
            <a:off x="0" y="-32502"/>
            <a:ext cx="3468258" cy="3089052"/>
          </a:xfrm>
          <a:prstGeom prst="rect">
            <a:avLst/>
          </a:prstGeom>
        </p:spPr>
      </p:pic>
      <p:pic>
        <p:nvPicPr>
          <p:cNvPr id="3" name="Picture 3"/>
          <p:cNvPicPr>
            <a:picLocks noChangeAspect="1"/>
          </p:cNvPicPr>
          <p:nvPr/>
        </p:nvPicPr>
        <p:blipFill>
          <a:blip r:embed="rId4"/>
          <a:srcRect l="70477" t="23497"/>
          <a:stretch>
            <a:fillRect/>
          </a:stretch>
        </p:blipFill>
        <p:spPr>
          <a:xfrm rot="-5400000" flipH="1">
            <a:off x="12514025" y="4513025"/>
            <a:ext cx="3215480" cy="8332470"/>
          </a:xfrm>
          <a:prstGeom prst="rect">
            <a:avLst/>
          </a:prstGeom>
        </p:spPr>
      </p:pic>
      <p:pic>
        <p:nvPicPr>
          <p:cNvPr id="4" name="Picture 3"/>
          <p:cNvPicPr>
            <a:picLocks noChangeAspect="1"/>
          </p:cNvPicPr>
          <p:nvPr/>
        </p:nvPicPr>
        <p:blipFill>
          <a:blip r:embed="rId5"/>
          <a:stretch>
            <a:fillRect/>
          </a:stretch>
        </p:blipFill>
        <p:spPr>
          <a:xfrm>
            <a:off x="228600" y="876300"/>
            <a:ext cx="17983835" cy="7930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2" name="Picture 2"/>
          <p:cNvPicPr>
            <a:picLocks noChangeAspect="1"/>
          </p:cNvPicPr>
          <p:nvPr/>
        </p:nvPicPr>
        <p:blipFill>
          <a:blip r:embed="rId4"/>
          <a:srcRect l="62989" t="67035"/>
          <a:stretch>
            <a:fillRect/>
          </a:stretch>
        </p:blipFill>
        <p:spPr>
          <a:xfrm rot="-10800000">
            <a:off x="0" y="-32502"/>
            <a:ext cx="3468258" cy="3089052"/>
          </a:xfrm>
          <a:prstGeom prst="rect">
            <a:avLst/>
          </a:prstGeom>
        </p:spPr>
      </p:pic>
      <p:sp>
        <p:nvSpPr>
          <p:cNvPr id="8" name="TextBox 7"/>
          <p:cNvSpPr txBox="1"/>
          <p:nvPr/>
        </p:nvSpPr>
        <p:spPr>
          <a:xfrm>
            <a:off x="1600201" y="2019300"/>
            <a:ext cx="14859000" cy="6463308"/>
          </a:xfrm>
          <a:prstGeom prst="rect">
            <a:avLst/>
          </a:prstGeom>
          <a:noFill/>
        </p:spPr>
        <p:txBody>
          <a:bodyPr wrap="square" rtlCol="0">
            <a:spAutoFit/>
          </a:bodyPr>
          <a:lstStyle/>
          <a:p>
            <a:r>
              <a:rPr lang="en-US" sz="4400" dirty="0" smtClean="0">
                <a:latin typeface="Times New Roman" pitchFamily="18" charset="0"/>
                <a:cs typeface="Times New Roman" pitchFamily="18" charset="0"/>
              </a:rPr>
              <a:t>4. Thử nghiệm định kỳ:</a:t>
            </a:r>
          </a:p>
          <a:p>
            <a:r>
              <a:rPr lang="vi-VN" sz="4400" dirty="0" smtClean="0">
                <a:latin typeface="Times New Roman" pitchFamily="18" charset="0"/>
                <a:cs typeface="Times New Roman" pitchFamily="18" charset="0"/>
              </a:rPr>
              <a:t>a</a:t>
            </a:r>
            <a:r>
              <a:rPr lang="vi-VN" sz="4400" dirty="0">
                <a:latin typeface="Times New Roman" pitchFamily="18" charset="0"/>
                <a:cs typeface="Times New Roman" pitchFamily="18" charset="0"/>
              </a:rPr>
              <a:t>) Tần suất thử nghiệm đối với thông số chất lượng nước sạch nhóm A: không ít hơn 01 lần/1 tháng</a:t>
            </a:r>
            <a:endParaRPr lang="vi-VN" sz="4400" b="1" dirty="0">
              <a:latin typeface="Times New Roman" pitchFamily="18" charset="0"/>
              <a:cs typeface="Times New Roman" pitchFamily="18" charset="0"/>
            </a:endParaRPr>
          </a:p>
          <a:p>
            <a:r>
              <a:rPr lang="vi-VN" sz="4400" dirty="0">
                <a:latin typeface="Times New Roman" pitchFamily="18" charset="0"/>
                <a:cs typeface="Times New Roman" pitchFamily="18" charset="0"/>
              </a:rPr>
              <a:t>b) Tần suất thử nghiệm đối với thông số chất lượng nước sạch nhóm B: không ít hơn 01 lần/6 tháng.</a:t>
            </a:r>
            <a:endParaRPr lang="vi-VN" sz="4400" b="1" dirty="0">
              <a:latin typeface="Times New Roman" pitchFamily="18" charset="0"/>
              <a:cs typeface="Times New Roman" pitchFamily="18" charset="0"/>
            </a:endParaRPr>
          </a:p>
          <a:p>
            <a:r>
              <a:rPr lang="vi-VN" sz="4400" dirty="0">
                <a:latin typeface="Times New Roman" pitchFamily="18" charset="0"/>
                <a:cs typeface="Times New Roman" pitchFamily="18" charset="0"/>
              </a:rPr>
              <a:t>c) Tùy theo tình hình thực tế của địa phương, Ủy ban nhân dân cấp tỉnh, thành phố trực thuộc Trung ương có thể quy định tần suất thử nghiệm nhiều hơn tần suất quy định tại Điểm a và b Khoản này.</a:t>
            </a:r>
            <a:endParaRPr lang="vi-VN" sz="44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19391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2" name="Picture 2"/>
          <p:cNvPicPr>
            <a:picLocks noChangeAspect="1"/>
          </p:cNvPicPr>
          <p:nvPr/>
        </p:nvPicPr>
        <p:blipFill>
          <a:blip r:embed="rId4"/>
          <a:srcRect l="62989" t="67035"/>
          <a:stretch>
            <a:fillRect/>
          </a:stretch>
        </p:blipFill>
        <p:spPr>
          <a:xfrm rot="-10800000">
            <a:off x="0" y="-32502"/>
            <a:ext cx="3468258" cy="3089052"/>
          </a:xfrm>
          <a:prstGeom prst="rect">
            <a:avLst/>
          </a:prstGeom>
        </p:spPr>
      </p:pic>
      <p:sp>
        <p:nvSpPr>
          <p:cNvPr id="4" name="TextBox 3"/>
          <p:cNvSpPr txBox="1"/>
          <p:nvPr/>
        </p:nvSpPr>
        <p:spPr>
          <a:xfrm>
            <a:off x="1734129" y="2019300"/>
            <a:ext cx="15334671" cy="5509200"/>
          </a:xfrm>
          <a:prstGeom prst="rect">
            <a:avLst/>
          </a:prstGeom>
          <a:noFill/>
        </p:spPr>
        <p:txBody>
          <a:bodyPr wrap="square" rtlCol="0">
            <a:spAutoFit/>
          </a:bodyPr>
          <a:lstStyle/>
          <a:p>
            <a:r>
              <a:rPr lang="en-US" sz="4400" dirty="0" smtClean="0">
                <a:latin typeface="Times New Roman" pitchFamily="18" charset="0"/>
                <a:cs typeface="Times New Roman" pitchFamily="18" charset="0"/>
              </a:rPr>
              <a:t>5. Số lượng và vị trí lấy mẫu</a:t>
            </a:r>
          </a:p>
          <a:p>
            <a:r>
              <a:rPr lang="vi-VN" sz="4400" dirty="0" smtClean="0">
                <a:latin typeface="Times New Roman" pitchFamily="18" charset="0"/>
                <a:cs typeface="Times New Roman" pitchFamily="18" charset="0"/>
              </a:rPr>
              <a:t> </a:t>
            </a:r>
            <a:r>
              <a:rPr lang="vi-VN" sz="4400" dirty="0">
                <a:latin typeface="Times New Roman" pitchFamily="18" charset="0"/>
                <a:cs typeface="Times New Roman" pitchFamily="18" charset="0"/>
              </a:rPr>
              <a:t>Đối với cơ quan, đơn vị, khu chung cư, khu tập thể, bệnh viện, trường học, doanh nghiệp, khu vực có bể chứa nước tập trung: lấy ít nhất 02 mẫu gồm 01 mẫu tại bể chứa nước tập trung và 01 mẫu ngẫu nhiên tại vòi sử dụng. Nếu có từ 02 bể chứa nước tập trung trở lên thì mỗi bể lấy ít nhất 01 mẫu tại bể và 01 mẫu ngẫu nhiên tại vòi sử dụng.</a:t>
            </a:r>
            <a:endParaRPr lang="vi-VN" sz="4400" b="1"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032840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655377" y="6809666"/>
            <a:ext cx="6229999" cy="6954669"/>
          </a:xfrm>
          <a:prstGeom prst="rect">
            <a:avLst/>
          </a:prstGeom>
        </p:spPr>
      </p:pic>
      <p:pic>
        <p:nvPicPr>
          <p:cNvPr id="3" name="Picture 3"/>
          <p:cNvPicPr>
            <a:picLocks noChangeAspect="1"/>
          </p:cNvPicPr>
          <p:nvPr/>
        </p:nvPicPr>
        <p:blipFill>
          <a:blip r:embed="rId3"/>
          <a:srcRect/>
          <a:stretch>
            <a:fillRect/>
          </a:stretch>
        </p:blipFill>
        <p:spPr>
          <a:xfrm>
            <a:off x="0" y="0"/>
            <a:ext cx="6925457" cy="4700654"/>
          </a:xfrm>
          <a:prstGeom prst="rect">
            <a:avLst/>
          </a:prstGeom>
        </p:spPr>
      </p:pic>
      <p:sp>
        <p:nvSpPr>
          <p:cNvPr id="4" name="TextBox 3"/>
          <p:cNvSpPr txBox="1"/>
          <p:nvPr/>
        </p:nvSpPr>
        <p:spPr>
          <a:xfrm>
            <a:off x="7543800" y="571500"/>
            <a:ext cx="7696200"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  MỤC TIÊU:</a:t>
            </a:r>
            <a:endParaRPr lang="en-US" sz="6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0" y="2095500"/>
            <a:ext cx="14097000" cy="6186309"/>
          </a:xfrm>
          <a:prstGeom prst="rect">
            <a:avLst/>
          </a:prstGeom>
          <a:noFill/>
        </p:spPr>
        <p:txBody>
          <a:bodyPr wrap="square" rtlCol="0">
            <a:spAutoFit/>
          </a:bodyPr>
          <a:lstStyle/>
          <a:p>
            <a:r>
              <a:rPr lang="en-US" sz="6600" dirty="0" err="1">
                <a:latin typeface="Times New Roman" panose="02020603050405020304" pitchFamily="18" charset="0"/>
                <a:cs typeface="Times New Roman" panose="02020603050405020304" pitchFamily="18" charset="0"/>
              </a:rPr>
              <a:t>C</a:t>
            </a:r>
            <a:r>
              <a:rPr lang="en-US" sz="6600" dirty="0" err="1" smtClean="0">
                <a:latin typeface="Times New Roman" panose="02020603050405020304" pitchFamily="18" charset="0"/>
                <a:cs typeface="Times New Roman" panose="02020603050405020304" pitchFamily="18" charset="0"/>
              </a:rPr>
              <a:t>án</a:t>
            </a:r>
            <a:r>
              <a:rPr lang="en-US" sz="6600" dirty="0" smtClean="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bộ</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phụ</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trách</a:t>
            </a:r>
            <a:r>
              <a:rPr lang="en-US" sz="6600" dirty="0">
                <a:latin typeface="Times New Roman" panose="02020603050405020304" pitchFamily="18" charset="0"/>
                <a:cs typeface="Times New Roman" panose="02020603050405020304" pitchFamily="18" charset="0"/>
              </a:rPr>
              <a:t> y </a:t>
            </a:r>
            <a:r>
              <a:rPr lang="en-US" sz="6600" dirty="0" err="1">
                <a:latin typeface="Times New Roman" panose="02020603050405020304" pitchFamily="18" charset="0"/>
                <a:cs typeface="Times New Roman" panose="02020603050405020304" pitchFamily="18" charset="0"/>
              </a:rPr>
              <a:t>tế</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trường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học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sau</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khi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tham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gia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lớp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tập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huấn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nắm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được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kiến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thức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thực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hành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lấy</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mẫu</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nước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sinh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hoạt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nước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đóng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bình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nhằm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đáp</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ứng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công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tác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tự</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lấy</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mẫu</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gửi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thành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phố</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tự</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giám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sát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chất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lượng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nước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của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đơn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vị</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mình</a:t>
            </a:r>
            <a:r>
              <a:rPr lang="en-US" sz="6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4034" b="46739"/>
          <a:stretch>
            <a:fillRect/>
          </a:stretch>
        </p:blipFill>
        <p:spPr>
          <a:xfrm rot="-5400000" flipH="1">
            <a:off x="-4815703" y="-1693918"/>
            <a:ext cx="4331879" cy="6415001"/>
          </a:xfrm>
          <a:prstGeom prst="rect">
            <a:avLst/>
          </a:prstGeom>
        </p:spPr>
      </p:pic>
      <p:pic>
        <p:nvPicPr>
          <p:cNvPr id="3" name="Picture 3"/>
          <p:cNvPicPr>
            <a:picLocks noChangeAspect="1"/>
          </p:cNvPicPr>
          <p:nvPr/>
        </p:nvPicPr>
        <p:blipFill>
          <a:blip r:embed="rId2"/>
          <a:srcRect l="64771" t="21970"/>
          <a:stretch>
            <a:fillRect/>
          </a:stretch>
        </p:blipFill>
        <p:spPr>
          <a:xfrm rot="5400000">
            <a:off x="3124630" y="2018870"/>
            <a:ext cx="5143500" cy="11392761"/>
          </a:xfrm>
          <a:prstGeom prst="rect">
            <a:avLst/>
          </a:prstGeom>
        </p:spPr>
      </p:pic>
      <p:sp>
        <p:nvSpPr>
          <p:cNvPr id="4" name="Freeform 4"/>
          <p:cNvSpPr/>
          <p:nvPr/>
        </p:nvSpPr>
        <p:spPr>
          <a:xfrm rot="-1016799">
            <a:off x="9736550" y="-2506878"/>
            <a:ext cx="11406363" cy="9923536"/>
          </a:xfrm>
          <a:custGeom>
            <a:avLst/>
            <a:gdLst/>
            <a:ahLst/>
            <a:cxnLst/>
            <a:rect l="l" t="t" r="r" b="b"/>
            <a:pathLst>
              <a:path w="11406363" h="9923536">
                <a:moveTo>
                  <a:pt x="0" y="0"/>
                </a:moveTo>
                <a:lnTo>
                  <a:pt x="11406363" y="0"/>
                </a:lnTo>
                <a:lnTo>
                  <a:pt x="11406363" y="9923536"/>
                </a:lnTo>
                <a:lnTo>
                  <a:pt x="0" y="9923536"/>
                </a:lnTo>
                <a:lnTo>
                  <a:pt x="0" y="0"/>
                </a:lnTo>
                <a:close/>
              </a:path>
            </a:pathLst>
          </a:custGeom>
          <a:blipFill>
            <a:blip r:embed="rId3"/>
            <a:stretch>
              <a:fillRect/>
            </a:stretch>
          </a:blipFill>
        </p:spPr>
      </p:sp>
      <p:sp>
        <p:nvSpPr>
          <p:cNvPr id="5" name="TextBox 4"/>
          <p:cNvSpPr txBox="1"/>
          <p:nvPr/>
        </p:nvSpPr>
        <p:spPr>
          <a:xfrm>
            <a:off x="1295400" y="3314700"/>
            <a:ext cx="14935200" cy="3046988"/>
          </a:xfrm>
          <a:prstGeom prst="rect">
            <a:avLst/>
          </a:prstGeom>
          <a:noFill/>
        </p:spPr>
        <p:txBody>
          <a:bodyPr wrap="square" rtlCol="0">
            <a:spAutoFit/>
          </a:bodyPr>
          <a:lstStyle/>
          <a:p>
            <a:pPr lvl="0" algn="ctr"/>
            <a:r>
              <a:rPr lang="en-US" sz="9600" b="1" dirty="0">
                <a:solidFill>
                  <a:schemeClr val="accent6">
                    <a:lumMod val="20000"/>
                    <a:lumOff val="80000"/>
                  </a:schemeClr>
                </a:solidFill>
                <a:latin typeface="Times New Roman" panose="02020603050405020304" pitchFamily="18" charset="0"/>
                <a:cs typeface="Times New Roman" panose="02020603050405020304" pitchFamily="18" charset="0"/>
              </a:rPr>
              <a:t>PHƯƠNG PHÁP LẤY MẪU NƯỚC ĐÓNG BÌNH</a:t>
            </a:r>
            <a:endParaRPr kumimoji="0" lang="en-US" sz="9600" b="0" i="0" u="none" strike="noStrike" kern="1200" cap="none" spc="0" normalizeH="0" baseline="0" noProof="0" dirty="0">
              <a:ln>
                <a:noFill/>
              </a:ln>
              <a:solidFill>
                <a:schemeClr val="accent6">
                  <a:lumMod val="20000"/>
                  <a:lumOff val="80000"/>
                </a:scheme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flipH="1">
            <a:off x="-21944" y="0"/>
            <a:ext cx="11958233" cy="2098730"/>
          </a:xfrm>
          <a:prstGeom prst="rect">
            <a:avLst/>
          </a:prstGeom>
        </p:spPr>
      </p:pic>
      <p:pic>
        <p:nvPicPr>
          <p:cNvPr id="3" name="Picture 3"/>
          <p:cNvPicPr>
            <a:picLocks noChangeAspect="1"/>
          </p:cNvPicPr>
          <p:nvPr/>
        </p:nvPicPr>
        <p:blipFill>
          <a:blip r:embed="rId3"/>
          <a:srcRect r="64034" b="46739"/>
          <a:stretch>
            <a:fillRect/>
          </a:stretch>
        </p:blipFill>
        <p:spPr>
          <a:xfrm rot="5400000" flipH="1" flipV="1">
            <a:off x="1041561" y="4941242"/>
            <a:ext cx="4331879" cy="6415001"/>
          </a:xfrm>
          <a:prstGeom prst="rect">
            <a:avLst/>
          </a:prstGeom>
        </p:spPr>
      </p:pic>
      <p:sp>
        <p:nvSpPr>
          <p:cNvPr id="4" name="TextBox 3"/>
          <p:cNvSpPr txBox="1"/>
          <p:nvPr/>
        </p:nvSpPr>
        <p:spPr>
          <a:xfrm>
            <a:off x="838200" y="2477750"/>
            <a:ext cx="15392400" cy="1446550"/>
          </a:xfrm>
          <a:prstGeom prst="rect">
            <a:avLst/>
          </a:prstGeom>
          <a:noFill/>
        </p:spPr>
        <p:txBody>
          <a:bodyPr wrap="square" rtlCol="0">
            <a:spAutoFit/>
          </a:bodyPr>
          <a:lstStyle/>
          <a:p>
            <a:pPr marL="571500" indent="-571500">
              <a:buFont typeface="Wingdings" panose="05000000000000000000" pitchFamily="2" charset="2"/>
              <a:buChar char="v"/>
            </a:pPr>
            <a:r>
              <a:rPr lang="en-US" sz="4400" dirty="0" err="1" smtClean="0">
                <a:latin typeface="Times New Roman" panose="02020603050405020304" pitchFamily="18" charset="0"/>
                <a:cs typeface="Times New Roman" panose="02020603050405020304" pitchFamily="18" charset="0"/>
              </a:rPr>
              <a:t>Đối</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lưu</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v"/>
            </a:pP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600200" y="3485733"/>
            <a:ext cx="16230600" cy="2800767"/>
          </a:xfrm>
          <a:prstGeom prst="rect">
            <a:avLst/>
          </a:prstGeom>
          <a:noFill/>
        </p:spPr>
        <p:txBody>
          <a:bodyPr wrap="square" rtlCol="0">
            <a:spAutoFit/>
          </a:bodyPr>
          <a:lstStyle/>
          <a:p>
            <a:pPr marL="742950" indent="-742950">
              <a:lnSpc>
                <a:spcPct val="150000"/>
              </a:lnSpc>
              <a:buFont typeface="Wingdings" panose="05000000000000000000" pitchFamily="2" charset="2"/>
              <a:buChar char="Ø"/>
            </a:pP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nguyên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không</a:t>
            </a:r>
            <a:r>
              <a:rPr lang="en-US" sz="4400" i="1" dirty="0">
                <a:latin typeface="Times New Roman" panose="02020603050405020304" pitchFamily="18" charset="0"/>
                <a:cs typeface="Times New Roman" panose="02020603050405020304" pitchFamily="18" charset="0"/>
              </a:rPr>
              <a:t> sang </a:t>
            </a:r>
            <a:r>
              <a:rPr lang="en-US" sz="4400" i="1" dirty="0" err="1">
                <a:latin typeface="Times New Roman" panose="02020603050405020304" pitchFamily="18" charset="0"/>
                <a:cs typeface="Times New Roman" panose="02020603050405020304" pitchFamily="18" charset="0"/>
              </a:rPr>
              <a:t>triết</a:t>
            </a:r>
            <a:r>
              <a:rPr lang="en-US" sz="4400" i="1" dirty="0">
                <a:latin typeface="Times New Roman" panose="02020603050405020304" pitchFamily="18" charset="0"/>
                <a:cs typeface="Times New Roman" panose="02020603050405020304" pitchFamily="18" charset="0"/>
              </a:rPr>
              <a:t> sang </a:t>
            </a:r>
            <a:r>
              <a:rPr lang="en-US" sz="4400" i="1" dirty="0" err="1">
                <a:latin typeface="Times New Roman" panose="02020603050405020304" pitchFamily="18" charset="0"/>
                <a:cs typeface="Times New Roman" panose="02020603050405020304" pitchFamily="18" charset="0"/>
              </a:rPr>
              <a:t>dụng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cụ</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chứa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tránh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nguy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cơ</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nhiễm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khuẩn</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marL="742950" indent="-742950">
              <a:buFont typeface="Wingdings" panose="05000000000000000000" pitchFamily="2" charset="2"/>
              <a:buChar char="Ø"/>
            </a:pPr>
            <a:endParaRPr lang="en-US" sz="4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00200" y="5830550"/>
            <a:ext cx="13944600" cy="1446550"/>
          </a:xfrm>
          <a:prstGeom prst="rect">
            <a:avLst/>
          </a:prstGeom>
          <a:noFill/>
        </p:spPr>
        <p:txBody>
          <a:bodyPr wrap="square" rtlCol="0">
            <a:spAutoFit/>
          </a:bodyPr>
          <a:lstStyle/>
          <a:p>
            <a:pPr marL="285750" indent="-285750">
              <a:buFont typeface="Wingdings" panose="05000000000000000000" pitchFamily="2" charset="2"/>
              <a:buChar char="Ø"/>
            </a:pP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móp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méo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nguyên</a:t>
            </a:r>
            <a:r>
              <a:rPr lang="en-US" sz="4400" dirty="0">
                <a:latin typeface="Times New Roman" panose="02020603050405020304" pitchFamily="18" charset="0"/>
                <a:cs typeface="Times New Roman" panose="02020603050405020304" pitchFamily="18" charset="0"/>
              </a:rPr>
              <a:t> tem.</a:t>
            </a:r>
          </a:p>
          <a:p>
            <a:pPr marL="285750" indent="-285750">
              <a:buFont typeface="Wingdings" panose="05000000000000000000" pitchFamily="2" charset="2"/>
              <a:buChar char="Ø"/>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flipH="1">
            <a:off x="-21944" y="0"/>
            <a:ext cx="11958233" cy="2098730"/>
          </a:xfrm>
          <a:prstGeom prst="rect">
            <a:avLst/>
          </a:prstGeom>
        </p:spPr>
      </p:pic>
      <p:pic>
        <p:nvPicPr>
          <p:cNvPr id="3" name="Picture 3"/>
          <p:cNvPicPr>
            <a:picLocks noChangeAspect="1"/>
          </p:cNvPicPr>
          <p:nvPr/>
        </p:nvPicPr>
        <p:blipFill>
          <a:blip r:embed="rId3"/>
          <a:srcRect r="64034" b="46739"/>
          <a:stretch>
            <a:fillRect/>
          </a:stretch>
        </p:blipFill>
        <p:spPr>
          <a:xfrm rot="5400000" flipH="1" flipV="1">
            <a:off x="1041561" y="4941242"/>
            <a:ext cx="4331879" cy="6415001"/>
          </a:xfrm>
          <a:prstGeom prst="rect">
            <a:avLst/>
          </a:prstGeom>
        </p:spPr>
      </p:pic>
      <p:pic>
        <p:nvPicPr>
          <p:cNvPr id="7" name="Picture 6"/>
          <p:cNvPicPr>
            <a:picLocks noChangeAspect="1"/>
          </p:cNvPicPr>
          <p:nvPr/>
        </p:nvPicPr>
        <p:blipFill>
          <a:blip r:embed="rId4"/>
          <a:stretch>
            <a:fillRect/>
          </a:stretch>
        </p:blipFill>
        <p:spPr>
          <a:xfrm>
            <a:off x="7405370" y="-114300"/>
            <a:ext cx="10881995" cy="10487660"/>
          </a:xfrm>
          <a:prstGeom prst="rect">
            <a:avLst/>
          </a:prstGeom>
        </p:spPr>
      </p:pic>
      <p:sp>
        <p:nvSpPr>
          <p:cNvPr id="8" name="Text Box 7"/>
          <p:cNvSpPr txBox="1"/>
          <p:nvPr/>
        </p:nvSpPr>
        <p:spPr>
          <a:xfrm>
            <a:off x="-228600" y="2019300"/>
            <a:ext cx="7924800" cy="6762750"/>
          </a:xfrm>
          <a:prstGeom prst="rect">
            <a:avLst/>
          </a:prstGeom>
          <a:noFill/>
        </p:spPr>
        <p:txBody>
          <a:bodyPr wrap="square" rtlCol="0">
            <a:noAutofit/>
          </a:bodyPr>
          <a:lstStyle/>
          <a:p>
            <a:pPr algn="ctr"/>
            <a:r>
              <a:rPr lang="en-GB" altLang="en-US" sz="4400" b="1">
                <a:latin typeface="Times New Roman" panose="02020603050405020304" pitchFamily="18" charset="0"/>
                <a:cs typeface="Times New Roman" panose="02020603050405020304" pitchFamily="18" charset="0"/>
              </a:rPr>
              <a:t>CÁC CHỈ TIÊU </a:t>
            </a:r>
          </a:p>
          <a:p>
            <a:pPr algn="ctr"/>
            <a:r>
              <a:rPr lang="en-GB" altLang="en-US" sz="4400" b="1">
                <a:latin typeface="Times New Roman" panose="02020603050405020304" pitchFamily="18" charset="0"/>
                <a:cs typeface="Times New Roman" panose="02020603050405020304" pitchFamily="18" charset="0"/>
              </a:rPr>
              <a:t>VI SINH VẬT  </a:t>
            </a:r>
          </a:p>
          <a:p>
            <a:pPr algn="ctr"/>
            <a:r>
              <a:rPr lang="en-GB" altLang="en-US" sz="4400" b="1">
                <a:latin typeface="Times New Roman" panose="02020603050405020304" pitchFamily="18" charset="0"/>
                <a:cs typeface="Times New Roman" panose="02020603050405020304" pitchFamily="18" charset="0"/>
              </a:rPr>
              <a:t>CỦA NƯỚC ĐÓNG CHAI</a:t>
            </a:r>
          </a:p>
          <a:p>
            <a:pPr algn="ctr"/>
            <a:r>
              <a:rPr lang="en-GB" altLang="en-US" sz="4400" b="1">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Times New Roman" panose="02020603050405020304" pitchFamily="18" charset="0"/>
                <a:sym typeface="+mn-ea"/>
              </a:rPr>
              <a:t>QUY CHUẨN KỸ THUẬT</a:t>
            </a:r>
            <a:r>
              <a:rPr lang="en-GB" altLang="en-US" sz="4400" b="1">
                <a:latin typeface="Times New Roman" panose="02020603050405020304" pitchFamily="18" charset="0"/>
                <a:cs typeface="Times New Roman" panose="02020603050405020304" pitchFamily="18" charset="0"/>
                <a:sym typeface="+mn-ea"/>
              </a:rPr>
              <a:t> </a:t>
            </a:r>
          </a:p>
          <a:p>
            <a:pPr algn="ctr"/>
            <a:r>
              <a:rPr lang="en-US" sz="4400" b="1">
                <a:latin typeface="Times New Roman" panose="02020603050405020304" pitchFamily="18" charset="0"/>
                <a:cs typeface="Times New Roman" panose="02020603050405020304" pitchFamily="18" charset="0"/>
                <a:sym typeface="+mn-ea"/>
              </a:rPr>
              <a:t>QUỐC GIA</a:t>
            </a:r>
            <a:r>
              <a:rPr lang="en-GB" altLang="en-US" sz="4400" b="1">
                <a:latin typeface="Times New Roman" panose="02020603050405020304" pitchFamily="18" charset="0"/>
                <a:cs typeface="Times New Roman" panose="02020603050405020304" pitchFamily="18" charset="0"/>
                <a:sym typeface="+mn-ea"/>
              </a:rPr>
              <a:t> </a:t>
            </a:r>
            <a:r>
              <a:rPr lang="en-US" sz="4400" b="1">
                <a:latin typeface="Times New Roman" panose="02020603050405020304" pitchFamily="18" charset="0"/>
                <a:cs typeface="Times New Roman" panose="02020603050405020304" pitchFamily="18" charset="0"/>
                <a:sym typeface="+mn-ea"/>
              </a:rPr>
              <a:t>ĐỐI VỚI </a:t>
            </a:r>
          </a:p>
          <a:p>
            <a:pPr algn="ctr"/>
            <a:r>
              <a:rPr lang="en-US" sz="4400" b="1">
                <a:latin typeface="Times New Roman" panose="02020603050405020304" pitchFamily="18" charset="0"/>
                <a:cs typeface="Times New Roman" panose="02020603050405020304" pitchFamily="18" charset="0"/>
                <a:sym typeface="+mn-ea"/>
              </a:rPr>
              <a:t>N</a:t>
            </a:r>
            <a:r>
              <a:rPr lang="en-GB" altLang="en-US" sz="4400" b="1">
                <a:latin typeface="Times New Roman" panose="02020603050405020304" pitchFamily="18" charset="0"/>
                <a:cs typeface="Times New Roman" panose="02020603050405020304" pitchFamily="18" charset="0"/>
                <a:sym typeface="+mn-ea"/>
              </a:rPr>
              <a:t>Ư</a:t>
            </a:r>
            <a:r>
              <a:rPr lang="en-US" sz="4400" b="1">
                <a:latin typeface="Times New Roman" panose="02020603050405020304" pitchFamily="18" charset="0"/>
                <a:cs typeface="Times New Roman" panose="02020603050405020304" pitchFamily="18" charset="0"/>
                <a:sym typeface="+mn-ea"/>
              </a:rPr>
              <a:t>ỚC UỐNG ĐÓNG CHAI</a:t>
            </a:r>
            <a:endParaRPr lang="en-US" sz="4400" b="1">
              <a:latin typeface="Times New Roman" panose="02020603050405020304" pitchFamily="18" charset="0"/>
              <a:cs typeface="Times New Roman" panose="02020603050405020304" pitchFamily="18" charset="0"/>
            </a:endParaRPr>
          </a:p>
          <a:p>
            <a:pPr algn="ctr"/>
            <a:r>
              <a:rPr lang="en-GB" altLang="en-US" sz="4400" b="1">
                <a:latin typeface="Times New Roman" panose="02020603050405020304" pitchFamily="18" charset="0"/>
                <a:cs typeface="Times New Roman" panose="02020603050405020304" pitchFamily="18" charset="0"/>
                <a:sym typeface="+mn-ea"/>
              </a:rPr>
              <a:t>QCVN - 6 - 1:2010/BYT)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62989" t="67035"/>
          <a:stretch>
            <a:fillRect/>
          </a:stretch>
        </p:blipFill>
        <p:spPr>
          <a:xfrm rot="5400000">
            <a:off x="-202103" y="6179918"/>
            <a:ext cx="4312936" cy="3841377"/>
          </a:xfrm>
          <a:prstGeom prst="rect">
            <a:avLst/>
          </a:prstGeom>
        </p:spPr>
      </p:pic>
      <p:pic>
        <p:nvPicPr>
          <p:cNvPr id="4" name="Picture 4"/>
          <p:cNvPicPr>
            <a:picLocks noChangeAspect="1"/>
          </p:cNvPicPr>
          <p:nvPr/>
        </p:nvPicPr>
        <p:blipFill>
          <a:blip r:embed="rId3"/>
          <a:srcRect/>
          <a:stretch>
            <a:fillRect/>
          </a:stretch>
        </p:blipFill>
        <p:spPr>
          <a:xfrm>
            <a:off x="11640279" y="-4239083"/>
            <a:ext cx="8152651" cy="8478165"/>
          </a:xfrm>
          <a:prstGeom prst="rect">
            <a:avLst/>
          </a:prstGeom>
        </p:spPr>
      </p:pic>
      <p:pic>
        <p:nvPicPr>
          <p:cNvPr id="2" name="Picture 1"/>
          <p:cNvPicPr>
            <a:picLocks noChangeAspect="1"/>
          </p:cNvPicPr>
          <p:nvPr/>
        </p:nvPicPr>
        <p:blipFill>
          <a:blip r:embed="rId4"/>
          <a:stretch>
            <a:fillRect/>
          </a:stretch>
        </p:blipFill>
        <p:spPr>
          <a:xfrm>
            <a:off x="2895600" y="-38100"/>
            <a:ext cx="11261725" cy="10385425"/>
          </a:xfrm>
          <a:prstGeom prst="rect">
            <a:avLst/>
          </a:prstGeom>
        </p:spPr>
      </p:pic>
      <p:sp>
        <p:nvSpPr>
          <p:cNvPr id="7" name="Text Box 6"/>
          <p:cNvSpPr txBox="1"/>
          <p:nvPr/>
        </p:nvSpPr>
        <p:spPr>
          <a:xfrm>
            <a:off x="15316200" y="5067300"/>
            <a:ext cx="3111500" cy="5300345"/>
          </a:xfrm>
          <a:prstGeom prst="rect">
            <a:avLst/>
          </a:prstGeom>
          <a:noFill/>
        </p:spPr>
        <p:txBody>
          <a:bodyPr wrap="square" rtlCol="0" anchor="t">
            <a:noAutofit/>
          </a:bodyPr>
          <a:lstStyle/>
          <a:p>
            <a:pPr algn="ctr"/>
            <a:endParaRPr lang="en-GB"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62989" t="67035"/>
          <a:stretch>
            <a:fillRect/>
          </a:stretch>
        </p:blipFill>
        <p:spPr>
          <a:xfrm rot="5400000">
            <a:off x="-202103" y="6179918"/>
            <a:ext cx="4312936" cy="3841377"/>
          </a:xfrm>
          <a:prstGeom prst="rect">
            <a:avLst/>
          </a:prstGeom>
        </p:spPr>
      </p:pic>
      <p:pic>
        <p:nvPicPr>
          <p:cNvPr id="4" name="Picture 4"/>
          <p:cNvPicPr>
            <a:picLocks noChangeAspect="1"/>
          </p:cNvPicPr>
          <p:nvPr/>
        </p:nvPicPr>
        <p:blipFill>
          <a:blip r:embed="rId3"/>
          <a:srcRect/>
          <a:stretch>
            <a:fillRect/>
          </a:stretch>
        </p:blipFill>
        <p:spPr>
          <a:xfrm>
            <a:off x="11640279" y="-4239083"/>
            <a:ext cx="8152651" cy="8478165"/>
          </a:xfrm>
          <a:prstGeom prst="rect">
            <a:avLst/>
          </a:prstGeom>
        </p:spPr>
      </p:pic>
      <p:pic>
        <p:nvPicPr>
          <p:cNvPr id="6" name="Picture 5"/>
          <p:cNvPicPr>
            <a:picLocks noChangeAspect="1"/>
          </p:cNvPicPr>
          <p:nvPr/>
        </p:nvPicPr>
        <p:blipFill>
          <a:blip r:embed="rId4"/>
          <a:stretch>
            <a:fillRect/>
          </a:stretch>
        </p:blipFill>
        <p:spPr>
          <a:xfrm>
            <a:off x="3429000" y="-34925"/>
            <a:ext cx="11259185" cy="10322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4034" b="46739"/>
          <a:stretch>
            <a:fillRect/>
          </a:stretch>
        </p:blipFill>
        <p:spPr>
          <a:xfrm rot="-5400000" flipH="1">
            <a:off x="-4815703" y="-1693918"/>
            <a:ext cx="4331879" cy="6415001"/>
          </a:xfrm>
          <a:prstGeom prst="rect">
            <a:avLst/>
          </a:prstGeom>
        </p:spPr>
      </p:pic>
      <p:pic>
        <p:nvPicPr>
          <p:cNvPr id="3" name="Picture 3"/>
          <p:cNvPicPr>
            <a:picLocks noChangeAspect="1"/>
          </p:cNvPicPr>
          <p:nvPr/>
        </p:nvPicPr>
        <p:blipFill>
          <a:blip r:embed="rId2"/>
          <a:srcRect l="64771" t="21970"/>
          <a:stretch>
            <a:fillRect/>
          </a:stretch>
        </p:blipFill>
        <p:spPr>
          <a:xfrm rot="5400000">
            <a:off x="3124630" y="2018870"/>
            <a:ext cx="5143500" cy="11392761"/>
          </a:xfrm>
          <a:prstGeom prst="rect">
            <a:avLst/>
          </a:prstGeom>
        </p:spPr>
      </p:pic>
      <p:sp>
        <p:nvSpPr>
          <p:cNvPr id="4" name="Freeform 4"/>
          <p:cNvSpPr/>
          <p:nvPr/>
        </p:nvSpPr>
        <p:spPr>
          <a:xfrm rot="-1016799">
            <a:off x="9736550" y="-2506878"/>
            <a:ext cx="11406363" cy="9923536"/>
          </a:xfrm>
          <a:custGeom>
            <a:avLst/>
            <a:gdLst/>
            <a:ahLst/>
            <a:cxnLst/>
            <a:rect l="l" t="t" r="r" b="b"/>
            <a:pathLst>
              <a:path w="11406363" h="9923536">
                <a:moveTo>
                  <a:pt x="0" y="0"/>
                </a:moveTo>
                <a:lnTo>
                  <a:pt x="11406363" y="0"/>
                </a:lnTo>
                <a:lnTo>
                  <a:pt x="11406363" y="9923536"/>
                </a:lnTo>
                <a:lnTo>
                  <a:pt x="0" y="9923536"/>
                </a:lnTo>
                <a:lnTo>
                  <a:pt x="0" y="0"/>
                </a:lnTo>
                <a:close/>
              </a:path>
            </a:pathLst>
          </a:custGeom>
          <a:blipFill>
            <a:blip r:embed="rId3"/>
            <a:stretch>
              <a:fillRect/>
            </a:stretch>
          </a:blipFill>
        </p:spPr>
      </p:sp>
      <p:sp>
        <p:nvSpPr>
          <p:cNvPr id="5" name="TextBox 4"/>
          <p:cNvSpPr txBox="1"/>
          <p:nvPr/>
        </p:nvSpPr>
        <p:spPr>
          <a:xfrm>
            <a:off x="457200" y="2857500"/>
            <a:ext cx="14935200" cy="4523105"/>
          </a:xfrm>
          <a:prstGeom prst="rect">
            <a:avLst/>
          </a:prstGeom>
          <a:noFill/>
        </p:spPr>
        <p:txBody>
          <a:bodyPr wrap="square" rtlCol="0">
            <a:spAutoFit/>
          </a:bodyPr>
          <a:lstStyle/>
          <a:p>
            <a:pPr algn="ct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Hướng</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dẫn</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cách</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ghi</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p>
          <a:p>
            <a:pPr algn="ct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Biên</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bản</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lấy</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mẫu</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endParaRPr lang="fr-FR" sz="9600" dirty="0" smtClean="0">
              <a:solidFill>
                <a:schemeClr val="accent6">
                  <a:lumMod val="40000"/>
                  <a:lumOff val="60000"/>
                </a:schemeClr>
              </a:solidFill>
              <a:latin typeface="Times New Roman" panose="02020603050405020304" pitchFamily="18" charset="0"/>
              <a:cs typeface="Times New Roman" panose="02020603050405020304" pitchFamily="18" charset="0"/>
            </a:endParaRPr>
          </a:p>
          <a:p>
            <a:pPr algn="ctr"/>
            <a:r>
              <a:rPr lang="fr-FR" sz="9600" dirty="0" smtClean="0">
                <a:solidFill>
                  <a:schemeClr val="accent6">
                    <a:lumMod val="40000"/>
                    <a:lumOff val="60000"/>
                  </a:schemeClr>
                </a:solidFill>
                <a:latin typeface="Times New Roman" panose="02020603050405020304" pitchFamily="18" charset="0"/>
                <a:cs typeface="Times New Roman" panose="02020603050405020304" pitchFamily="18" charset="0"/>
                <a:sym typeface="+mn-ea"/>
              </a:rPr>
              <a:t>Tem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niêm</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phong</a:t>
            </a:r>
            <a:r>
              <a:rPr lang="fr-FR" sz="9600" dirty="0">
                <a:solidFill>
                  <a:schemeClr val="accent6">
                    <a:lumMod val="40000"/>
                    <a:lumOff val="60000"/>
                  </a:schemeClr>
                </a:solidFill>
                <a:latin typeface="Times New Roman" panose="02020603050405020304" pitchFamily="18" charset="0"/>
                <a:cs typeface="Times New Roman" panose="02020603050405020304" pitchFamily="18" charset="0"/>
                <a:sym typeface="+mn-ea"/>
              </a:rPr>
              <a:t> </a:t>
            </a:r>
            <a:r>
              <a:rPr lang="fr-FR" sz="9600" dirty="0" err="1">
                <a:solidFill>
                  <a:schemeClr val="accent6">
                    <a:lumMod val="40000"/>
                    <a:lumOff val="60000"/>
                  </a:schemeClr>
                </a:solidFill>
                <a:latin typeface="Times New Roman" panose="02020603050405020304" pitchFamily="18" charset="0"/>
                <a:cs typeface="Times New Roman" panose="02020603050405020304" pitchFamily="18" charset="0"/>
                <a:sym typeface="+mn-ea"/>
              </a:rPr>
              <a:t>mẫu</a:t>
            </a:r>
            <a:endParaRPr kumimoji="0" lang="fr-FR" sz="9600" i="0" u="none" strike="noStrike" kern="1200" cap="none" spc="0" normalizeH="0" baseline="0" noProof="0" dirty="0" err="1">
              <a:ln>
                <a:noFill/>
              </a:ln>
              <a:solidFill>
                <a:schemeClr val="accent6">
                  <a:lumMod val="40000"/>
                  <a:lumOff val="60000"/>
                </a:schemeClr>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76060">
            <a:off x="12219516" y="-1981356"/>
            <a:ext cx="8338090" cy="7254138"/>
          </a:xfrm>
          <a:custGeom>
            <a:avLst/>
            <a:gdLst/>
            <a:ahLst/>
            <a:cxnLst/>
            <a:rect l="l" t="t" r="r" b="b"/>
            <a:pathLst>
              <a:path w="8338090" h="7254138">
                <a:moveTo>
                  <a:pt x="0" y="0"/>
                </a:moveTo>
                <a:lnTo>
                  <a:pt x="8338090" y="0"/>
                </a:lnTo>
                <a:lnTo>
                  <a:pt x="8338090" y="7254138"/>
                </a:lnTo>
                <a:lnTo>
                  <a:pt x="0" y="7254138"/>
                </a:lnTo>
                <a:lnTo>
                  <a:pt x="0" y="0"/>
                </a:lnTo>
                <a:close/>
              </a:path>
            </a:pathLst>
          </a:custGeom>
          <a:blipFill>
            <a:blip r:embed="rId2"/>
            <a:stretch>
              <a:fillRect/>
            </a:stretch>
          </a:blipFill>
        </p:spPr>
      </p:sp>
      <p:sp>
        <p:nvSpPr>
          <p:cNvPr id="4" name="TextBox 3"/>
          <p:cNvSpPr txBox="1"/>
          <p:nvPr/>
        </p:nvSpPr>
        <p:spPr>
          <a:xfrm>
            <a:off x="-76200" y="342900"/>
            <a:ext cx="15011400" cy="1014730"/>
          </a:xfrm>
          <a:prstGeom prst="rect">
            <a:avLst/>
          </a:prstGeom>
          <a:noFill/>
        </p:spPr>
        <p:txBody>
          <a:bodyPr wrap="square" rtlCol="0">
            <a:spAutoFit/>
          </a:bodyPr>
          <a:lstStyle/>
          <a:p>
            <a:pPr algn="ctr"/>
            <a:r>
              <a:rPr lang="fr-FR" sz="6000" b="1" dirty="0">
                <a:latin typeface="Times New Roman" panose="02020603050405020304" pitchFamily="18" charset="0"/>
                <a:cs typeface="Times New Roman" panose="02020603050405020304" pitchFamily="18" charset="0"/>
              </a:rPr>
              <a:t>1</a:t>
            </a:r>
            <a:r>
              <a:rPr lang="en-GB" altLang="fr-FR" sz="6000" b="1" dirty="0">
                <a:latin typeface="Times New Roman" panose="02020603050405020304" pitchFamily="18" charset="0"/>
                <a:cs typeface="Times New Roman" panose="02020603050405020304" pitchFamily="18" charset="0"/>
              </a:rPr>
              <a:t>.</a:t>
            </a:r>
            <a:r>
              <a:rPr lang="fr-FR" sz="6000" b="1" dirty="0">
                <a:latin typeface="Times New Roman" panose="02020603050405020304" pitchFamily="18" charset="0"/>
                <a:cs typeface="Times New Roman" panose="02020603050405020304" pitchFamily="18" charset="0"/>
              </a:rPr>
              <a:t> Tem </a:t>
            </a:r>
            <a:r>
              <a:rPr lang="fr-FR" sz="6000" b="1" dirty="0" err="1">
                <a:latin typeface="Times New Roman" panose="02020603050405020304" pitchFamily="18" charset="0"/>
                <a:cs typeface="Times New Roman" panose="02020603050405020304" pitchFamily="18" charset="0"/>
              </a:rPr>
              <a:t>niêm</a:t>
            </a:r>
            <a:r>
              <a:rPr lang="fr-FR" sz="6000" b="1" dirty="0">
                <a:latin typeface="Times New Roman" panose="02020603050405020304" pitchFamily="18" charset="0"/>
                <a:cs typeface="Times New Roman" panose="02020603050405020304" pitchFamily="18" charset="0"/>
              </a:rPr>
              <a:t> </a:t>
            </a:r>
            <a:r>
              <a:rPr lang="fr-FR" sz="6000" b="1" dirty="0" err="1">
                <a:latin typeface="Times New Roman" panose="02020603050405020304" pitchFamily="18" charset="0"/>
                <a:cs typeface="Times New Roman" panose="02020603050405020304" pitchFamily="18" charset="0"/>
              </a:rPr>
              <a:t>phong</a:t>
            </a:r>
            <a:r>
              <a:rPr lang="fr-FR" sz="6000" b="1" dirty="0">
                <a:latin typeface="Times New Roman" panose="02020603050405020304" pitchFamily="18" charset="0"/>
                <a:cs typeface="Times New Roman" panose="02020603050405020304" pitchFamily="18" charset="0"/>
              </a:rPr>
              <a:t> </a:t>
            </a:r>
            <a:r>
              <a:rPr lang="fr-FR" sz="6000" b="1" dirty="0" err="1">
                <a:latin typeface="Times New Roman" panose="02020603050405020304" pitchFamily="18" charset="0"/>
                <a:cs typeface="Times New Roman" panose="02020603050405020304" pitchFamily="18" charset="0"/>
              </a:rPr>
              <a:t>mẫu</a:t>
            </a:r>
            <a:r>
              <a:rPr lang="fr-FR" sz="6000" b="1" dirty="0">
                <a:latin typeface="Times New Roman" panose="02020603050405020304" pitchFamily="18" charset="0"/>
                <a:cs typeface="Times New Roman" panose="02020603050405020304" pitchFamily="18" charset="0"/>
              </a:rPr>
              <a:t> :</a:t>
            </a:r>
            <a:endParaRPr lang="en-US" sz="6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52400" y="1866900"/>
            <a:ext cx="18020665" cy="842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5018" y="723900"/>
            <a:ext cx="11644399" cy="1753235"/>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2. </a:t>
            </a:r>
            <a:r>
              <a:rPr lang="en-US" sz="5400" b="1" dirty="0" err="1">
                <a:latin typeface="Times New Roman" panose="02020603050405020304" pitchFamily="18" charset="0"/>
                <a:cs typeface="Times New Roman" panose="02020603050405020304" pitchFamily="18" charset="0"/>
              </a:rPr>
              <a:t>Biên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bản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lấy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mẫu</a:t>
            </a:r>
            <a:endParaRPr lang="en-US" sz="5400" dirty="0">
              <a:latin typeface="Times New Roman" panose="02020603050405020304" pitchFamily="18" charset="0"/>
              <a:cs typeface="Times New Roman" panose="02020603050405020304" pitchFamily="18" charset="0"/>
            </a:endParaRPr>
          </a:p>
          <a:p>
            <a:endParaRPr lang="en-US" sz="5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6956618" y="22058"/>
            <a:ext cx="10591388" cy="10264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stretch>
            <a:fillRect/>
          </a:stretch>
        </p:blipFill>
        <p:spPr>
          <a:xfrm>
            <a:off x="0" y="5952368"/>
            <a:ext cx="6413548" cy="4334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2" name="Picture 2"/>
          <p:cNvPicPr>
            <a:picLocks noChangeAspect="1"/>
          </p:cNvPicPr>
          <p:nvPr/>
        </p:nvPicPr>
        <p:blipFill>
          <a:blip r:embed="rId4"/>
          <a:srcRect l="62989" t="67035"/>
          <a:stretch>
            <a:fillRect/>
          </a:stretch>
        </p:blipFill>
        <p:spPr>
          <a:xfrm rot="-10800000">
            <a:off x="-1" y="-32502"/>
            <a:ext cx="3468259" cy="3089052"/>
          </a:xfrm>
          <a:prstGeom prst="rect">
            <a:avLst/>
          </a:prstGeom>
        </p:spPr>
      </p:pic>
      <p:sp>
        <p:nvSpPr>
          <p:cNvPr id="24" name="Rectangle 23"/>
          <p:cNvSpPr/>
          <p:nvPr/>
        </p:nvSpPr>
        <p:spPr>
          <a:xfrm>
            <a:off x="2590801" y="4681835"/>
            <a:ext cx="5714999" cy="1754326"/>
          </a:xfrm>
          <a:prstGeom prst="rect">
            <a:avLst/>
          </a:prstGeom>
        </p:spPr>
        <p:txBody>
          <a:bodyPr wrap="square">
            <a:spAutoFit/>
          </a:bodyPr>
          <a:lstStyle/>
          <a:p>
            <a:pPr lvl="0"/>
            <a:r>
              <a:rPr lang="en-US" sz="5400" b="1" dirty="0" smtClean="0">
                <a:solidFill>
                  <a:prstClr val="black"/>
                </a:solidFill>
                <a:latin typeface="Times New Roman" panose="02020603050405020304" pitchFamily="18" charset="0"/>
                <a:cs typeface="Times New Roman" panose="02020603050405020304" pitchFamily="18" charset="0"/>
              </a:rPr>
              <a:t>3. </a:t>
            </a:r>
            <a:r>
              <a:rPr lang="en-US" sz="5400" b="1" dirty="0">
                <a:solidFill>
                  <a:prstClr val="black"/>
                </a:solidFill>
                <a:latin typeface="Times New Roman" panose="02020603050405020304" pitchFamily="18" charset="0"/>
                <a:cs typeface="Times New Roman" panose="02020603050405020304" pitchFamily="18" charset="0"/>
              </a:rPr>
              <a:t>Biên bản </a:t>
            </a:r>
            <a:r>
              <a:rPr lang="en-US" sz="5400" b="1" dirty="0" smtClean="0">
                <a:solidFill>
                  <a:prstClr val="black"/>
                </a:solidFill>
                <a:latin typeface="Times New Roman" panose="02020603050405020304" pitchFamily="18" charset="0"/>
                <a:cs typeface="Times New Roman" panose="02020603050405020304" pitchFamily="18" charset="0"/>
              </a:rPr>
              <a:t>giao nhận mẫu</a:t>
            </a:r>
            <a:endParaRPr lang="en-US" sz="5400" dirty="0">
              <a:solidFill>
                <a:prstClr val="black"/>
              </a:solidFill>
              <a:latin typeface="Times New Roman" panose="02020603050405020304" pitchFamily="18" charset="0"/>
              <a:cs typeface="Times New Roman" panose="02020603050405020304" pitchFamily="18" charset="0"/>
            </a:endParaRPr>
          </a:p>
        </p:txBody>
      </p:sp>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0842" y="190501"/>
            <a:ext cx="9144000" cy="1034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2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2989" t="67035"/>
          <a:stretch>
            <a:fillRect/>
          </a:stretch>
        </p:blipFill>
        <p:spPr>
          <a:xfrm rot="-10800000">
            <a:off x="0" y="-32502"/>
            <a:ext cx="3468258" cy="3089052"/>
          </a:xfrm>
          <a:prstGeom prst="rect">
            <a:avLst/>
          </a:prstGeom>
        </p:spPr>
      </p:pic>
      <p:pic>
        <p:nvPicPr>
          <p:cNvPr id="3" name="Picture 3"/>
          <p:cNvPicPr>
            <a:picLocks noChangeAspect="1"/>
          </p:cNvPicPr>
          <p:nvPr/>
        </p:nvPicPr>
        <p:blipFill>
          <a:blip r:embed="rId4"/>
          <a:srcRect l="70477" t="23497"/>
          <a:stretch>
            <a:fillRect/>
          </a:stretch>
        </p:blipFill>
        <p:spPr>
          <a:xfrm rot="-5400000" flipH="1">
            <a:off x="12514025" y="4513025"/>
            <a:ext cx="3215480" cy="8332470"/>
          </a:xfrm>
          <a:prstGeom prst="rect">
            <a:avLst/>
          </a:prstGeom>
        </p:spPr>
      </p:pic>
      <p:sp>
        <p:nvSpPr>
          <p:cNvPr id="8" name="TextBox 7"/>
          <p:cNvSpPr txBox="1"/>
          <p:nvPr/>
        </p:nvSpPr>
        <p:spPr>
          <a:xfrm>
            <a:off x="4038600" y="-38100"/>
            <a:ext cx="9677400" cy="1938992"/>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TÀI LIỆU THAM KHẢO :</a:t>
            </a:r>
            <a:endParaRPr lang="en-US" sz="6000" dirty="0">
              <a:latin typeface="Times New Roman" panose="02020603050405020304" pitchFamily="18" charset="0"/>
              <a:cs typeface="Times New Roman" panose="02020603050405020304" pitchFamily="18" charset="0"/>
            </a:endParaRPr>
          </a:p>
          <a:p>
            <a:endParaRPr lang="en-US" sz="6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1125557"/>
            <a:ext cx="18287999" cy="12280285"/>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y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TCVN 6663-1:2011 -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TCVN 6663-3:2011 -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TCVN 6663-5:2009 –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5: </a:t>
            </a:r>
            <a:r>
              <a:rPr lang="en-US" sz="4400" dirty="0" err="1">
                <a:latin typeface="Times New Roman" panose="02020603050405020304" pitchFamily="18" charset="0"/>
                <a:cs typeface="Times New Roman" panose="02020603050405020304" pitchFamily="18" charset="0"/>
              </a:rPr>
              <a:t>Hướng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ống</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TCVN 8880:2011 -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vi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Thông tư 41/2018/TT-BYT ban hành Quy chuẩn </a:t>
            </a:r>
            <a:r>
              <a:rPr lang="en-US" sz="4400" dirty="0" smtClean="0">
                <a:latin typeface="Times New Roman" panose="02020603050405020304" pitchFamily="18" charset="0"/>
                <a:cs typeface="Times New Roman" panose="02020603050405020304" pitchFamily="18" charset="0"/>
              </a:rPr>
              <a:t>kỹ thuật quốc gia  và quy định kiểm tra, giám sát chất lượng nước sạch sử dụng cho mục đích sinh hoạt.</a:t>
            </a:r>
          </a:p>
          <a:p>
            <a:r>
              <a:rPr lang="en-US" sz="4400" dirty="0" smtClean="0">
                <a:latin typeface="Times New Roman" panose="02020603050405020304" pitchFamily="18" charset="0"/>
                <a:cs typeface="Times New Roman" panose="02020603050405020304" pitchFamily="18" charset="0"/>
              </a:rPr>
              <a:t>- Thông tư 26/2021/TT-BYT ngày 15/12/2021 sửa đổi bổ sung và bãi bỏ một số điều của thông tư số 41/2018/TT-BYT của Bộ trưởng Bộ Y tế </a:t>
            </a:r>
            <a:r>
              <a:rPr lang="en-US" sz="4400" dirty="0">
                <a:latin typeface="Times New Roman" panose="02020603050405020304" pitchFamily="18" charset="0"/>
                <a:cs typeface="Times New Roman" panose="02020603050405020304" pitchFamily="18" charset="0"/>
              </a:rPr>
              <a:t>ban hành Quy chuẩn kỹ thuật quốc gia  và quy định kiểm tra, giám sát chất lượng nước sạch sử dụng cho mục đích sinh hoạt</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01/2024/TT-BKHCN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18/01/2024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64771" t="21970"/>
          <a:stretch>
            <a:fillRect/>
          </a:stretch>
        </p:blipFill>
        <p:spPr>
          <a:xfrm rot="5400000">
            <a:off x="3124630" y="2018870"/>
            <a:ext cx="5143500" cy="11392761"/>
          </a:xfrm>
          <a:prstGeom prst="rect">
            <a:avLst/>
          </a:prstGeom>
        </p:spPr>
      </p:pic>
      <p:sp>
        <p:nvSpPr>
          <p:cNvPr id="4" name="Freeform 4"/>
          <p:cNvSpPr/>
          <p:nvPr/>
        </p:nvSpPr>
        <p:spPr>
          <a:xfrm rot="-1016799">
            <a:off x="9580340" y="-2401468"/>
            <a:ext cx="11406363" cy="9923536"/>
          </a:xfrm>
          <a:custGeom>
            <a:avLst/>
            <a:gdLst/>
            <a:ahLst/>
            <a:cxnLst/>
            <a:rect l="l" t="t" r="r" b="b"/>
            <a:pathLst>
              <a:path w="11406363" h="9923536">
                <a:moveTo>
                  <a:pt x="0" y="0"/>
                </a:moveTo>
                <a:lnTo>
                  <a:pt x="11406363" y="0"/>
                </a:lnTo>
                <a:lnTo>
                  <a:pt x="11406363" y="9923536"/>
                </a:lnTo>
                <a:lnTo>
                  <a:pt x="0" y="99235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4"/>
          <p:cNvSpPr txBox="1"/>
          <p:nvPr/>
        </p:nvSpPr>
        <p:spPr>
          <a:xfrm>
            <a:off x="914400" y="3009900"/>
            <a:ext cx="14935200" cy="4524315"/>
          </a:xfrm>
          <a:prstGeom prst="rect">
            <a:avLst/>
          </a:prstGeom>
          <a:noFill/>
        </p:spPr>
        <p:txBody>
          <a:bodyPr wrap="square" rtlCol="0">
            <a:spAutoFit/>
          </a:bodyPr>
          <a:lstStyle/>
          <a:p>
            <a:pPr algn="ctr"/>
            <a:r>
              <a:rPr lang="en-US" sz="9600" dirty="0" smtClean="0">
                <a:solidFill>
                  <a:schemeClr val="accent6">
                    <a:lumMod val="20000"/>
                    <a:lumOff val="80000"/>
                  </a:schemeClr>
                </a:solidFill>
                <a:latin typeface="Times New Roman" panose="02020603050405020304" pitchFamily="18" charset="0"/>
                <a:cs typeface="Times New Roman" panose="02020603050405020304" pitchFamily="18" charset="0"/>
              </a:rPr>
              <a:t>KỸ THUẬT LẤY MẪU </a:t>
            </a:r>
          </a:p>
          <a:p>
            <a:pPr algn="ctr"/>
            <a:r>
              <a:rPr lang="en-US" sz="9600" dirty="0" smtClean="0">
                <a:solidFill>
                  <a:schemeClr val="accent6">
                    <a:lumMod val="20000"/>
                    <a:lumOff val="80000"/>
                  </a:schemeClr>
                </a:solidFill>
                <a:latin typeface="Times New Roman" panose="02020603050405020304" pitchFamily="18" charset="0"/>
                <a:cs typeface="Times New Roman" panose="02020603050405020304" pitchFamily="18" charset="0"/>
              </a:rPr>
              <a:t>NƯỚC SINH HOẠT VÀ ĂN UỐNG</a:t>
            </a:r>
            <a:endParaRPr lang="en-US" sz="96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62989" t="67035"/>
          <a:stretch>
            <a:fillRect/>
          </a:stretch>
        </p:blipFill>
        <p:spPr>
          <a:xfrm rot="5400000">
            <a:off x="-202103" y="6179918"/>
            <a:ext cx="4312936" cy="3841377"/>
          </a:xfrm>
          <a:prstGeom prst="rect">
            <a:avLst/>
          </a:prstGeom>
        </p:spPr>
      </p:pic>
      <p:pic>
        <p:nvPicPr>
          <p:cNvPr id="4" name="Picture 4"/>
          <p:cNvPicPr>
            <a:picLocks noChangeAspect="1"/>
          </p:cNvPicPr>
          <p:nvPr/>
        </p:nvPicPr>
        <p:blipFill>
          <a:blip r:embed="rId3"/>
          <a:srcRect/>
          <a:stretch>
            <a:fillRect/>
          </a:stretch>
        </p:blipFill>
        <p:spPr>
          <a:xfrm>
            <a:off x="11640279" y="-4239083"/>
            <a:ext cx="8152651" cy="8478165"/>
          </a:xfrm>
          <a:prstGeom prst="rect">
            <a:avLst/>
          </a:prstGeom>
        </p:spPr>
      </p:pic>
      <p:pic>
        <p:nvPicPr>
          <p:cNvPr id="2" name="Picture 1"/>
          <p:cNvPicPr>
            <a:picLocks noChangeAspect="1"/>
          </p:cNvPicPr>
          <p:nvPr/>
        </p:nvPicPr>
        <p:blipFill>
          <a:blip r:embed="rId4"/>
          <a:stretch>
            <a:fillRect/>
          </a:stretch>
        </p:blipFill>
        <p:spPr>
          <a:xfrm>
            <a:off x="3581400" y="2171700"/>
            <a:ext cx="10537190" cy="54660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70477" t="23497"/>
          <a:stretch>
            <a:fillRect/>
          </a:stretch>
        </p:blipFill>
        <p:spPr>
          <a:xfrm rot="-5400000" flipH="1">
            <a:off x="12514025" y="4513025"/>
            <a:ext cx="3215480" cy="8332470"/>
          </a:xfrm>
          <a:prstGeom prst="rect">
            <a:avLst/>
          </a:prstGeom>
        </p:spPr>
      </p:pic>
      <p:pic>
        <p:nvPicPr>
          <p:cNvPr id="2" name="Picture 2"/>
          <p:cNvPicPr>
            <a:picLocks noChangeAspect="1"/>
          </p:cNvPicPr>
          <p:nvPr/>
        </p:nvPicPr>
        <p:blipFill>
          <a:blip r:embed="rId4"/>
          <a:srcRect l="62989" t="67035"/>
          <a:stretch>
            <a:fillRect/>
          </a:stretch>
        </p:blipFill>
        <p:spPr>
          <a:xfrm rot="-10800000">
            <a:off x="0" y="-32502"/>
            <a:ext cx="3468258" cy="30890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2989" t="67035"/>
          <a:stretch>
            <a:fillRect/>
          </a:stretch>
        </p:blipFill>
        <p:spPr>
          <a:xfrm>
            <a:off x="14955704" y="7197948"/>
            <a:ext cx="3468258" cy="3089052"/>
          </a:xfrm>
          <a:prstGeom prst="rect">
            <a:avLst/>
          </a:prstGeom>
        </p:spPr>
      </p:pic>
      <p:pic>
        <p:nvPicPr>
          <p:cNvPr id="3" name="Picture 3"/>
          <p:cNvPicPr>
            <a:picLocks noChangeAspect="1"/>
          </p:cNvPicPr>
          <p:nvPr/>
        </p:nvPicPr>
        <p:blipFill>
          <a:blip r:embed="rId3"/>
          <a:srcRect r="64034" b="46739"/>
          <a:stretch>
            <a:fillRect/>
          </a:stretch>
        </p:blipFill>
        <p:spPr>
          <a:xfrm rot="-5400000" flipH="1">
            <a:off x="1041561" y="-1041561"/>
            <a:ext cx="4331879" cy="6415001"/>
          </a:xfrm>
          <a:prstGeom prst="rect">
            <a:avLst/>
          </a:prstGeom>
        </p:spPr>
      </p:pic>
      <p:sp>
        <p:nvSpPr>
          <p:cNvPr id="5" name="TextBox 4"/>
          <p:cNvSpPr txBox="1"/>
          <p:nvPr/>
        </p:nvSpPr>
        <p:spPr>
          <a:xfrm>
            <a:off x="7045105" y="12467"/>
            <a:ext cx="7924800" cy="2123658"/>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1.  DỤNG CỤ</a:t>
            </a:r>
            <a:endParaRPr lang="en-US" sz="6600" dirty="0">
              <a:latin typeface="Times New Roman" panose="02020603050405020304" pitchFamily="18" charset="0"/>
              <a:cs typeface="Times New Roman" panose="02020603050405020304" pitchFamily="18" charset="0"/>
            </a:endParaRPr>
          </a:p>
          <a:p>
            <a:endParaRPr lang="en-US" sz="6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057400" y="1225808"/>
            <a:ext cx="16366562" cy="4832092"/>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đựng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(XN) :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dẻo</a:t>
            </a:r>
            <a:r>
              <a:rPr lang="en-US" sz="4400" dirty="0">
                <a:latin typeface="Times New Roman" panose="02020603050405020304" pitchFamily="18" charset="0"/>
                <a:cs typeface="Times New Roman" panose="02020603050405020304" pitchFamily="18" charset="0"/>
              </a:rPr>
              <a:t> (PE, PTEF, PVC, PET)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thủy</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tuỳ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kích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thước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suốt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nút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đậy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chắc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kín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sạch</a:t>
            </a:r>
            <a:r>
              <a:rPr lang="en-US" sz="4400" dirty="0" smtClean="0">
                <a:latin typeface="Times New Roman" panose="02020603050405020304" pitchFamily="18" charset="0"/>
                <a:cs typeface="Times New Roman" panose="02020603050405020304" pitchFamily="18" charset="0"/>
              </a:rPr>
              <a:t>. ( </a:t>
            </a:r>
            <a:r>
              <a:rPr lang="en-US" sz="4400" i="1" dirty="0" err="1" smtClean="0">
                <a:latin typeface="Times New Roman" panose="02020603050405020304" pitchFamily="18" charset="0"/>
                <a:cs typeface="Times New Roman" panose="02020603050405020304" pitchFamily="18" charset="0"/>
              </a:rPr>
              <a:t>Đối</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với</a:t>
            </a:r>
            <a:r>
              <a:rPr lang="en-US" sz="4400" i="1" dirty="0" smtClean="0">
                <a:latin typeface="Times New Roman" panose="02020603050405020304" pitchFamily="18" charset="0"/>
                <a:cs typeface="Times New Roman" panose="02020603050405020304" pitchFamily="18" charset="0"/>
              </a:rPr>
              <a:t> chai </a:t>
            </a:r>
            <a:r>
              <a:rPr lang="en-US" sz="4400" i="1" dirty="0" err="1" smtClean="0">
                <a:latin typeface="Times New Roman" panose="02020603050405020304" pitchFamily="18" charset="0"/>
                <a:cs typeface="Times New Roman" panose="02020603050405020304" pitchFamily="18" charset="0"/>
              </a:rPr>
              <a:t>lấy</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mẫu</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để</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phân</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tích</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các</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thông</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số</a:t>
            </a:r>
            <a:r>
              <a:rPr lang="en-US" sz="4400" i="1" dirty="0" smtClean="0">
                <a:latin typeface="Times New Roman" panose="02020603050405020304" pitchFamily="18" charset="0"/>
                <a:cs typeface="Times New Roman" panose="02020603050405020304" pitchFamily="18" charset="0"/>
              </a:rPr>
              <a:t> Vi </a:t>
            </a:r>
            <a:r>
              <a:rPr lang="en-US" sz="4400" i="1" dirty="0" err="1" smtClean="0">
                <a:latin typeface="Times New Roman" panose="02020603050405020304" pitchFamily="18" charset="0"/>
                <a:cs typeface="Times New Roman" panose="02020603050405020304" pitchFamily="18" charset="0"/>
              </a:rPr>
              <a:t>sinh</a:t>
            </a:r>
            <a:r>
              <a:rPr lang="en-US" sz="4400" i="1" dirty="0" smtClean="0">
                <a:latin typeface="Times New Roman" panose="02020603050405020304" pitchFamily="18" charset="0"/>
                <a:cs typeface="Times New Roman" panose="02020603050405020304" pitchFamily="18" charset="0"/>
              </a:rPr>
              <a:t> </a:t>
            </a:r>
            <a:r>
              <a:rPr lang="vi-VN" sz="4400" i="1" dirty="0">
                <a:latin typeface="+mj-lt"/>
              </a:rPr>
              <a:t>cần được rửa sạch, tráng nước cất và tiệt trùng hấp ướt 121°C trong 30 phút hoặc sấy khô 160°C trong thời gian 2 giờ</a:t>
            </a:r>
            <a:r>
              <a:rPr lang="vi-VN" sz="4400" i="1" dirty="0" smtClean="0">
                <a:latin typeface="+mj-lt"/>
              </a:rPr>
              <a:t>.</a:t>
            </a:r>
            <a:r>
              <a:rPr lang="en-US" sz="4400" i="1" dirty="0">
                <a:latin typeface="+mj-lt"/>
              </a:rPr>
              <a:t>)</a:t>
            </a:r>
            <a:endParaRPr lang="en-US" sz="4400" i="1" dirty="0">
              <a:latin typeface="+mj-lt"/>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57400" y="7278350"/>
            <a:ext cx="15240000"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trắng</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57400" y="7962900"/>
            <a:ext cx="14935200"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Bút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kính</a:t>
            </a:r>
            <a:r>
              <a:rPr lang="en-US" sz="4400" dirty="0">
                <a:latin typeface="Times New Roman" panose="02020603050405020304" pitchFamily="18" charset="0"/>
                <a:cs typeface="Times New Roman" panose="02020603050405020304" pitchFamily="18" charset="0"/>
              </a:rPr>
              <a:t> </a:t>
            </a:r>
          </a:p>
          <a:p>
            <a:endParaRPr lang="en-US" sz="4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57400" y="5372100"/>
            <a:ext cx="14706600"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Bút</a:t>
            </a:r>
            <a:r>
              <a:rPr lang="en-US" sz="4400" dirty="0">
                <a:latin typeface="Times New Roman" panose="02020603050405020304" pitchFamily="18" charset="0"/>
                <a:cs typeface="Times New Roman" panose="02020603050405020304" pitchFamily="18" charset="0"/>
              </a:rPr>
              <a:t> bi</a:t>
            </a:r>
          </a:p>
          <a:p>
            <a:endParaRPr lang="en-US" sz="4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057400" y="5981700"/>
            <a:ext cx="11353800"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Đèn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cồn</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057400" y="6660059"/>
            <a:ext cx="12912505" cy="769441"/>
          </a:xfrm>
          <a:prstGeom prst="rect">
            <a:avLst/>
          </a:prstGeom>
          <a:noFill/>
        </p:spPr>
        <p:txBody>
          <a:bodyPr wrap="square" rtlCol="0">
            <a:spAutoFit/>
          </a:bodyPr>
          <a:lstStyle/>
          <a:p>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Bông</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cồn</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sát</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khuẩn</a:t>
            </a:r>
            <a:r>
              <a:rPr lang="en-US" sz="4400" dirty="0">
                <a:latin typeface="Times New Roman" panose="02020603050405020304" pitchFamily="18" charset="0"/>
                <a:ea typeface="Tahoma" panose="020B0604030504040204" pitchFamily="34" charset="0"/>
                <a:cs typeface="Times New Roman" panose="02020603050405020304" pitchFamily="18" charset="0"/>
              </a:rPr>
              <a:t> y </a:t>
            </a:r>
            <a:r>
              <a:rPr lang="en-US" sz="4400" dirty="0" err="1">
                <a:latin typeface="Times New Roman" panose="02020603050405020304" pitchFamily="18" charset="0"/>
                <a:ea typeface="Tahoma" panose="020B0604030504040204" pitchFamily="34" charset="0"/>
                <a:cs typeface="Times New Roman" panose="02020603050405020304" pitchFamily="18" charset="0"/>
              </a:rPr>
              <a:t>tế</a:t>
            </a:r>
            <a:endParaRPr lang="en-US" sz="4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a:off x="2057400" y="8648700"/>
            <a:ext cx="9677400" cy="1446550"/>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Biên</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Tem </a:t>
            </a:r>
            <a:r>
              <a:rPr lang="en-US" sz="4400" dirty="0" err="1">
                <a:latin typeface="Times New Roman" panose="02020603050405020304" pitchFamily="18" charset="0"/>
                <a:cs typeface="Times New Roman" panose="02020603050405020304" pitchFamily="18" charset="0"/>
              </a:rPr>
              <a:t>niêm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2989" t="67035"/>
          <a:stretch>
            <a:fillRect/>
          </a:stretch>
        </p:blipFill>
        <p:spPr>
          <a:xfrm rot="-10800000">
            <a:off x="0" y="-32502"/>
            <a:ext cx="3468258" cy="3089052"/>
          </a:xfrm>
          <a:prstGeom prst="rect">
            <a:avLst/>
          </a:prstGeom>
        </p:spPr>
      </p:pic>
      <p:pic>
        <p:nvPicPr>
          <p:cNvPr id="3" name="Picture 3"/>
          <p:cNvPicPr>
            <a:picLocks noChangeAspect="1"/>
          </p:cNvPicPr>
          <p:nvPr/>
        </p:nvPicPr>
        <p:blipFill>
          <a:blip r:embed="rId4"/>
          <a:srcRect l="70477" t="23497"/>
          <a:stretch>
            <a:fillRect/>
          </a:stretch>
        </p:blipFill>
        <p:spPr>
          <a:xfrm rot="-5400000" flipH="1">
            <a:off x="12514025" y="4513025"/>
            <a:ext cx="3215480" cy="8332470"/>
          </a:xfrm>
          <a:prstGeom prst="rect">
            <a:avLst/>
          </a:prstGeom>
        </p:spPr>
      </p:pic>
      <p:sp>
        <p:nvSpPr>
          <p:cNvPr id="5" name="TextBox 4"/>
          <p:cNvSpPr txBox="1"/>
          <p:nvPr/>
        </p:nvSpPr>
        <p:spPr>
          <a:xfrm>
            <a:off x="3891096" y="190500"/>
            <a:ext cx="11033760" cy="1947237"/>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2. TIẾN HÀNH</a:t>
            </a:r>
            <a:endParaRPr lang="en-US" sz="6000" dirty="0">
              <a:latin typeface="Times New Roman" panose="02020603050405020304" pitchFamily="18" charset="0"/>
              <a:cs typeface="Times New Roman" panose="02020603050405020304" pitchFamily="18" charset="0"/>
            </a:endParaRPr>
          </a:p>
          <a:p>
            <a:endParaRPr lang="en-US" sz="6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00400" y="1257399"/>
            <a:ext cx="2819400" cy="1446550"/>
          </a:xfrm>
          <a:prstGeom prst="rect">
            <a:avLst/>
          </a:prstGeom>
          <a:noFill/>
        </p:spPr>
        <p:txBody>
          <a:bodyPr wrap="square" rtlCol="0">
            <a:spAutoFit/>
          </a:bodyPr>
          <a:lstStyle/>
          <a:p>
            <a:pPr marL="571500" indent="-571500">
              <a:buFont typeface="Wingdings" panose="05000000000000000000" pitchFamily="2" charset="2"/>
              <a:buChar char="v"/>
            </a:pPr>
            <a:r>
              <a:rPr lang="en-US" sz="4400" b="1" dirty="0" err="1" smtClean="0">
                <a:latin typeface="Times New Roman" panose="02020603050405020304" pitchFamily="18" charset="0"/>
                <a:cs typeface="Times New Roman" panose="02020603050405020304" pitchFamily="18" charset="0"/>
              </a:rPr>
              <a:t>Lưu</a:t>
            </a:r>
            <a:r>
              <a:rPr lang="en-US" sz="4400" b="1" dirty="0" smtClean="0">
                <a:latin typeface="Times New Roman" panose="02020603050405020304" pitchFamily="18" charset="0"/>
                <a:cs typeface="Times New Roman" panose="02020603050405020304" pitchFamily="18" charset="0"/>
              </a:rPr>
              <a:t> ý:</a:t>
            </a:r>
          </a:p>
          <a:p>
            <a:pPr marL="571500" indent="-571500">
              <a:buFont typeface="Wingdings" panose="05000000000000000000" pitchFamily="2" charset="2"/>
              <a:buChar char="v"/>
            </a:pPr>
            <a:endParaRPr lang="en-US" sz="4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524000" y="2122825"/>
            <a:ext cx="14401800" cy="3477875"/>
          </a:xfrm>
          <a:prstGeom prst="rect">
            <a:avLst/>
          </a:prstGeom>
          <a:noFill/>
        </p:spPr>
        <p:txBody>
          <a:bodyPr wrap="square" rtlCol="0">
            <a:spAutoFit/>
          </a:bodyPr>
          <a:lstStyle/>
          <a:p>
            <a:pPr lvl="0" indent="47625"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Trước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lấy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ghi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rõ</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thông</a:t>
            </a:r>
            <a:r>
              <a:rPr lang="en-US" altLang="en-US" sz="4400" dirty="0">
                <a:solidFill>
                  <a:srgbClr val="000000"/>
                </a:solidFill>
                <a:latin typeface="Times New Roman" panose="02020603050405020304" pitchFamily="18" charset="0"/>
                <a:cs typeface="Times New Roman" panose="02020603050405020304" pitchFamily="18" charset="0"/>
              </a:rPr>
              <a:t> tin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các</a:t>
            </a:r>
            <a:r>
              <a:rPr lang="en-US" altLang="en-US" sz="4400" dirty="0">
                <a:solidFill>
                  <a:srgbClr val="000000"/>
                </a:solidFill>
                <a:latin typeface="Times New Roman" panose="02020603050405020304" pitchFamily="18" charset="0"/>
                <a:cs typeface="Times New Roman" panose="02020603050405020304" pitchFamily="18" charset="0"/>
              </a:rPr>
              <a:t> chai </a:t>
            </a:r>
            <a:r>
              <a:rPr lang="en-US" altLang="en-US" sz="4400" dirty="0" err="1">
                <a:solidFill>
                  <a:srgbClr val="000000"/>
                </a:solidFill>
                <a:latin typeface="Times New Roman" panose="02020603050405020304" pitchFamily="18" charset="0"/>
                <a:cs typeface="Times New Roman" panose="02020603050405020304" pitchFamily="18" charset="0"/>
              </a:rPr>
              <a:t>lấy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dán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nhãn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ghi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đầy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đủ</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các</a:t>
            </a:r>
            <a:r>
              <a:rPr lang="en-US" altLang="en-US" sz="4400" dirty="0">
                <a:solidFill>
                  <a:srgbClr val="000000"/>
                </a:solidFill>
                <a:latin typeface="Times New Roman" panose="02020603050405020304" pitchFamily="18" charset="0"/>
                <a:cs typeface="Times New Roman" panose="02020603050405020304" pitchFamily="18" charset="0"/>
              </a:rPr>
              <a:t> chi </a:t>
            </a:r>
            <a:r>
              <a:rPr lang="en-US" altLang="en-US" sz="4400" dirty="0" err="1">
                <a:solidFill>
                  <a:srgbClr val="000000"/>
                </a:solidFill>
                <a:latin typeface="Times New Roman" panose="02020603050405020304" pitchFamily="18" charset="0"/>
                <a:cs typeface="Times New Roman" panose="02020603050405020304" pitchFamily="18" charset="0"/>
              </a:rPr>
              <a:t>tiết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như</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Tên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nguồn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nước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địa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điểm</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lấy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vị</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trí</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lấy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ký</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hiệu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thông</a:t>
            </a:r>
            <a:r>
              <a:rPr lang="en-US" altLang="en-US" sz="4400" dirty="0">
                <a:solidFill>
                  <a:srgbClr val="000000"/>
                </a:solidFill>
                <a:latin typeface="Times New Roman" panose="02020603050405020304" pitchFamily="18" charset="0"/>
                <a:cs typeface="Times New Roman" panose="02020603050405020304" pitchFamily="18" charset="0"/>
              </a:rPr>
              <a:t> tin </a:t>
            </a:r>
            <a:r>
              <a:rPr lang="en-US" altLang="en-US" sz="4400" dirty="0" err="1">
                <a:solidFill>
                  <a:srgbClr val="000000"/>
                </a:solidFill>
                <a:latin typeface="Times New Roman" panose="02020603050405020304" pitchFamily="18" charset="0"/>
                <a:cs typeface="Times New Roman" panose="02020603050405020304" pitchFamily="18" charset="0"/>
              </a:rPr>
              <a:t>người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lấy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thời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gian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lấy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mẫu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giờ,ngày</a:t>
            </a:r>
            <a:r>
              <a:rPr lang="en-US" altLang="en-US" sz="4400" dirty="0">
                <a:solidFill>
                  <a:srgbClr val="000000"/>
                </a:solidFill>
                <a:latin typeface="Times New Roman" panose="02020603050405020304" pitchFamily="18" charset="0"/>
                <a:cs typeface="Times New Roman" panose="02020603050405020304" pitchFamily="18" charset="0"/>
              </a:rPr>
              <a:t>/</a:t>
            </a:r>
            <a:r>
              <a:rPr lang="en-US" altLang="en-US" sz="4400" dirty="0" err="1">
                <a:solidFill>
                  <a:srgbClr val="000000"/>
                </a:solidFill>
                <a:latin typeface="Times New Roman" panose="02020603050405020304" pitchFamily="18" charset="0"/>
                <a:cs typeface="Times New Roman" panose="02020603050405020304" pitchFamily="18" charset="0"/>
              </a:rPr>
              <a:t>tháng</a:t>
            </a:r>
            <a:r>
              <a:rPr lang="en-US" altLang="en-US" sz="4400" dirty="0">
                <a:solidFill>
                  <a:srgbClr val="000000"/>
                </a:solidFill>
                <a:latin typeface="Times New Roman" panose="02020603050405020304" pitchFamily="18" charset="0"/>
                <a:cs typeface="Times New Roman" panose="02020603050405020304" pitchFamily="18" charset="0"/>
              </a:rPr>
              <a:t>/</a:t>
            </a:r>
            <a:r>
              <a:rPr lang="en-US" altLang="en-US" sz="4400" dirty="0" err="1">
                <a:solidFill>
                  <a:srgbClr val="000000"/>
                </a:solidFill>
                <a:latin typeface="Times New Roman" panose="02020603050405020304" pitchFamily="18" charset="0"/>
                <a:cs typeface="Times New Roman" panose="02020603050405020304" pitchFamily="18" charset="0"/>
              </a:rPr>
              <a:t>năm</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Nhãn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không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bị</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rách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rơi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trong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quá</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trình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vận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chuyển</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4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600200" y="5517059"/>
            <a:ext cx="1470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Mẫu</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sẽ</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nếu</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rõ</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nguồn</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gốc</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mẫu</a:t>
            </a:r>
            <a:r>
              <a:rPr kumimoji="0" lang="en-US" altLang="en-US" sz="4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4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600200" y="6211550"/>
            <a:ext cx="15011400"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thủy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trùng</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đựng</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nhôm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nhiễm</a:t>
            </a:r>
            <a:r>
              <a:rPr lang="en-US" sz="4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7" grpId="0" bldLvl="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rot="-776060">
            <a:off x="12219516" y="-1981356"/>
            <a:ext cx="8338090" cy="7254138"/>
          </a:xfrm>
          <a:custGeom>
            <a:avLst/>
            <a:gdLst/>
            <a:ahLst/>
            <a:cxnLst/>
            <a:rect l="l" t="t" r="r" b="b"/>
            <a:pathLst>
              <a:path w="8338090" h="7254138">
                <a:moveTo>
                  <a:pt x="0" y="0"/>
                </a:moveTo>
                <a:lnTo>
                  <a:pt x="8338090" y="0"/>
                </a:lnTo>
                <a:lnTo>
                  <a:pt x="8338090" y="7254138"/>
                </a:lnTo>
                <a:lnTo>
                  <a:pt x="0" y="72541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2"/>
          <p:cNvSpPr txBox="1"/>
          <p:nvPr/>
        </p:nvSpPr>
        <p:spPr>
          <a:xfrm>
            <a:off x="4876800" y="216842"/>
            <a:ext cx="11033760" cy="1947237"/>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2. TIẾN HÀNH</a:t>
            </a:r>
            <a:endParaRPr lang="en-US" sz="6000" dirty="0">
              <a:latin typeface="Times New Roman" panose="02020603050405020304" pitchFamily="18" charset="0"/>
              <a:cs typeface="Times New Roman" panose="02020603050405020304" pitchFamily="18" charset="0"/>
            </a:endParaRPr>
          </a:p>
          <a:p>
            <a:endParaRPr lang="en-US" sz="6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1567225"/>
            <a:ext cx="15011400" cy="1446550"/>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2.1. </a:t>
            </a:r>
            <a:r>
              <a:rPr lang="en-US" sz="4400" b="1" dirty="0" err="1">
                <a:latin typeface="Times New Roman" panose="02020603050405020304" pitchFamily="18" charset="0"/>
                <a:cs typeface="Times New Roman" panose="02020603050405020304" pitchFamily="18" charset="0"/>
              </a:rPr>
              <a:t>Lấy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mẫu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nghiệm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Hóa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lý</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416920"/>
            <a:ext cx="112776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khoảng</a:t>
            </a:r>
            <a:r>
              <a:rPr lang="en-US" sz="4400" dirty="0">
                <a:latin typeface="Times New Roman" panose="02020603050405020304" pitchFamily="18" charset="0"/>
                <a:cs typeface="Times New Roman" panose="02020603050405020304" pitchFamily="18" charset="0"/>
              </a:rPr>
              <a:t> 3-5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ống</a:t>
            </a:r>
            <a:r>
              <a:rPr lang="en-US" sz="4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685800" y="3279667"/>
            <a:ext cx="139446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0.5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1L/</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85800" y="4131375"/>
            <a:ext cx="141732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Tráng</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đựng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khoảng</a:t>
            </a:r>
            <a:r>
              <a:rPr lang="en-US" sz="4400" dirty="0">
                <a:latin typeface="Times New Roman" panose="02020603050405020304" pitchFamily="18" charset="0"/>
                <a:cs typeface="Times New Roman" panose="02020603050405020304" pitchFamily="18" charset="0"/>
              </a:rPr>
              <a:t> 2-3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85800" y="4997491"/>
            <a:ext cx="17602200"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vòi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đựng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mẫu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bọt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chai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thêm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axit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bớt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thêm</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axit</a:t>
            </a:r>
            <a:endParaRPr lang="en-US" sz="4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5800" y="7217824"/>
            <a:ext cx="16840200" cy="1446550"/>
          </a:xfrm>
          <a:prstGeom prst="rect">
            <a:avLst/>
          </a:prstGeom>
          <a:noFill/>
        </p:spPr>
        <p:txBody>
          <a:bodyPr wrap="square" rtlCol="0">
            <a:spAutoFit/>
          </a:bodyPr>
          <a:lstStyle/>
          <a:p>
            <a:r>
              <a:rPr lang="fr-FR" sz="4400" i="1" dirty="0" err="1">
                <a:latin typeface="Times New Roman" panose="02020603050405020304" pitchFamily="18" charset="0"/>
                <a:cs typeface="Times New Roman" panose="02020603050405020304" pitchFamily="18" charset="0"/>
              </a:rPr>
              <a:t>Trong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nhiều</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trường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hợp</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nếu</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mẫu</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nước</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được</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phân</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tích</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trong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vòng</a:t>
            </a:r>
            <a:r>
              <a:rPr lang="fr-FR" sz="4400" i="1" dirty="0">
                <a:latin typeface="Times New Roman" panose="02020603050405020304" pitchFamily="18" charset="0"/>
                <a:cs typeface="Times New Roman" panose="02020603050405020304" pitchFamily="18" charset="0"/>
              </a:rPr>
              <a:t> 24h </a:t>
            </a:r>
            <a:r>
              <a:rPr lang="fr-FR" sz="4400" i="1" dirty="0" err="1">
                <a:latin typeface="Times New Roman" panose="02020603050405020304" pitchFamily="18" charset="0"/>
                <a:cs typeface="Times New Roman" panose="02020603050405020304" pitchFamily="18" charset="0"/>
              </a:rPr>
              <a:t>thì</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kỹ</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thuật</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bảo</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quản</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lạnh</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trong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khoảng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nhiệt</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độ</a:t>
            </a:r>
            <a:r>
              <a:rPr lang="fr-FR" sz="4400" i="1" dirty="0">
                <a:latin typeface="Times New Roman" panose="02020603050405020304" pitchFamily="18" charset="0"/>
                <a:cs typeface="Times New Roman" panose="02020603050405020304" pitchFamily="18" charset="0"/>
              </a:rPr>
              <a:t> 1-5</a:t>
            </a:r>
            <a:r>
              <a:rPr lang="fr-FR" sz="4400" i="1" baseline="30000" dirty="0">
                <a:latin typeface="Times New Roman" panose="02020603050405020304" pitchFamily="18" charset="0"/>
                <a:cs typeface="Times New Roman" panose="02020603050405020304" pitchFamily="18" charset="0"/>
              </a:rPr>
              <a:t>0</a:t>
            </a:r>
            <a:r>
              <a:rPr lang="fr-FR" sz="4400" i="1" dirty="0">
                <a:latin typeface="Times New Roman" panose="02020603050405020304" pitchFamily="18" charset="0"/>
                <a:cs typeface="Times New Roman" panose="02020603050405020304" pitchFamily="18" charset="0"/>
              </a:rPr>
              <a:t>C là </a:t>
            </a:r>
            <a:r>
              <a:rPr lang="fr-FR" sz="4400" i="1" dirty="0" err="1">
                <a:latin typeface="Times New Roman" panose="02020603050405020304" pitchFamily="18" charset="0"/>
                <a:cs typeface="Times New Roman" panose="02020603050405020304" pitchFamily="18" charset="0"/>
              </a:rPr>
              <a:t>đủ</a:t>
            </a:r>
            <a:r>
              <a:rPr lang="fr-FR" sz="4400" i="1"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3" name="Freeform 3"/>
          <p:cNvSpPr/>
          <p:nvPr/>
        </p:nvSpPr>
        <p:spPr>
          <a:xfrm rot="5820624">
            <a:off x="-147850" y="-1833905"/>
            <a:ext cx="4514573" cy="5305588"/>
          </a:xfrm>
          <a:custGeom>
            <a:avLst/>
            <a:gdLst/>
            <a:ahLst/>
            <a:cxnLst/>
            <a:rect l="l" t="t" r="r" b="b"/>
            <a:pathLst>
              <a:path w="4514573" h="5305588">
                <a:moveTo>
                  <a:pt x="0" y="0"/>
                </a:moveTo>
                <a:lnTo>
                  <a:pt x="4514574" y="0"/>
                </a:lnTo>
                <a:lnTo>
                  <a:pt x="4514574" y="5305588"/>
                </a:lnTo>
                <a:lnTo>
                  <a:pt x="0" y="53055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3"/>
          <p:cNvSpPr txBox="1"/>
          <p:nvPr/>
        </p:nvSpPr>
        <p:spPr>
          <a:xfrm>
            <a:off x="4648200" y="319326"/>
            <a:ext cx="15011399" cy="861774"/>
          </a:xfrm>
          <a:prstGeom prst="rect">
            <a:avLst/>
          </a:prstGeom>
          <a:noFill/>
        </p:spPr>
        <p:txBody>
          <a:bodyPr wrap="square" rtlCol="0">
            <a:spAutoFit/>
          </a:bodyPr>
          <a:lstStyle/>
          <a:p>
            <a:r>
              <a:rPr lang="fr-FR" sz="4800" b="1" dirty="0">
                <a:latin typeface="Times New Roman" panose="02020603050405020304" pitchFamily="18" charset="0"/>
                <a:cs typeface="Times New Roman" panose="02020603050405020304" pitchFamily="18" charset="0"/>
              </a:rPr>
              <a:t>2.2. </a:t>
            </a:r>
            <a:r>
              <a:rPr lang="fr-FR" sz="4800" b="1" dirty="0" err="1">
                <a:latin typeface="Times New Roman" panose="02020603050405020304" pitchFamily="18" charset="0"/>
                <a:cs typeface="Times New Roman" panose="02020603050405020304" pitchFamily="18" charset="0"/>
              </a:rPr>
              <a:t>Lấy</a:t>
            </a:r>
            <a:r>
              <a:rPr lang="fr-FR" sz="4800" b="1" dirty="0">
                <a:latin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cs typeface="Times New Roman" panose="02020603050405020304" pitchFamily="18" charset="0"/>
              </a:rPr>
              <a:t>mẫu</a:t>
            </a:r>
            <a:r>
              <a:rPr lang="fr-FR" sz="4800" b="1" dirty="0">
                <a:latin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cs typeface="Times New Roman" panose="02020603050405020304" pitchFamily="18" charset="0"/>
              </a:rPr>
              <a:t>xét</a:t>
            </a:r>
            <a:r>
              <a:rPr lang="fr-FR" sz="4800" b="1" dirty="0">
                <a:latin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cs typeface="Times New Roman" panose="02020603050405020304" pitchFamily="18" charset="0"/>
              </a:rPr>
              <a:t>nghiệm</a:t>
            </a:r>
            <a:r>
              <a:rPr lang="fr-FR" sz="4800" b="1" dirty="0">
                <a:latin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cs typeface="Times New Roman" panose="02020603050405020304" pitchFamily="18" charset="0"/>
              </a:rPr>
              <a:t>chỉ</a:t>
            </a:r>
            <a:r>
              <a:rPr lang="fr-FR" sz="4800" b="1" dirty="0">
                <a:latin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cs typeface="Times New Roman" panose="02020603050405020304" pitchFamily="18" charset="0"/>
              </a:rPr>
              <a:t>tiêu</a:t>
            </a:r>
            <a:r>
              <a:rPr lang="fr-FR" sz="4800" b="1" dirty="0">
                <a:latin typeface="Times New Roman" panose="02020603050405020304" pitchFamily="18" charset="0"/>
                <a:cs typeface="Times New Roman" panose="02020603050405020304" pitchFamily="18" charset="0"/>
              </a:rPr>
              <a:t> Vi </a:t>
            </a:r>
            <a:r>
              <a:rPr lang="fr-FR" sz="4800" b="1" dirty="0" err="1">
                <a:latin typeface="Times New Roman" panose="02020603050405020304" pitchFamily="18" charset="0"/>
                <a:cs typeface="Times New Roman" panose="02020603050405020304" pitchFamily="18" charset="0"/>
              </a:rPr>
              <a:t>sinh</a:t>
            </a:r>
            <a:r>
              <a:rPr lang="fr-FR" sz="4800" b="1" dirty="0">
                <a:latin typeface="Times New Roman" panose="02020603050405020304" pitchFamily="18" charset="0"/>
                <a:cs typeface="Times New Roman" panose="02020603050405020304" pitchFamily="18" charset="0"/>
              </a:rPr>
              <a:t> </a:t>
            </a:r>
            <a:r>
              <a:rPr lang="fr-FR" sz="4800" b="1" dirty="0" err="1">
                <a:latin typeface="Times New Roman" panose="02020603050405020304" pitchFamily="18" charset="0"/>
                <a:cs typeface="Times New Roman" panose="02020603050405020304" pitchFamily="18" charset="0"/>
              </a:rPr>
              <a:t>vật</a:t>
            </a:r>
            <a:r>
              <a:rPr lang="fr-FR" sz="4800" b="1" dirty="0">
                <a:latin typeface="Times New Roman" panose="02020603050405020304" pitchFamily="18" charset="0"/>
                <a:cs typeface="Times New Roman" panose="02020603050405020304" pitchFamily="18" charset="0"/>
              </a:rPr>
              <a:t> (VSV)</a:t>
            </a:r>
            <a:endParaRPr lang="en-US" sz="4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19600" y="1249859"/>
            <a:ext cx="13258800" cy="769441"/>
          </a:xfrm>
          <a:prstGeom prst="rect">
            <a:avLst/>
          </a:prstGeom>
          <a:noFill/>
        </p:spPr>
        <p:txBody>
          <a:bodyPr wrap="square" rtlCol="0">
            <a:spAutoFit/>
          </a:bodyPr>
          <a:lstStyle/>
          <a:p>
            <a:r>
              <a:rPr lang="fr-FR" sz="4400" b="1" dirty="0">
                <a:latin typeface="Times New Roman" panose="02020603050405020304" pitchFamily="18" charset="0"/>
                <a:cs typeface="Times New Roman" panose="02020603050405020304" pitchFamily="18" charset="0"/>
              </a:rPr>
              <a:t>2.2.1. </a:t>
            </a:r>
            <a:r>
              <a:rPr lang="fr-FR" sz="4400" b="1" dirty="0" err="1">
                <a:latin typeface="Times New Roman" panose="02020603050405020304" pitchFamily="18" charset="0"/>
                <a:cs typeface="Times New Roman" panose="02020603050405020304" pitchFamily="18" charset="0"/>
              </a:rPr>
              <a:t>Lấy</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mẫu</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nước</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trong</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trạm</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xử</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lý</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và</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bể</a:t>
            </a:r>
            <a:r>
              <a:rPr lang="fr-FR" sz="4400" b="1"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chứa</a:t>
            </a:r>
            <a:r>
              <a:rPr lang="fr-FR" sz="44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733800" y="2114133"/>
            <a:ext cx="14325600" cy="2800767"/>
          </a:xfrm>
          <a:prstGeom prst="rect">
            <a:avLst/>
          </a:prstGeom>
          <a:noFill/>
        </p:spPr>
        <p:txBody>
          <a:bodyPr wrap="square" rtlCol="0">
            <a:spAutoFit/>
          </a:bodyPr>
          <a:lstStyle/>
          <a:p>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trạm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lý</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hoặc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chứa</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dùng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nên</a:t>
            </a:r>
            <a:r>
              <a:rPr lang="fr-FR" sz="4400" dirty="0">
                <a:latin typeface="Times New Roman" panose="02020603050405020304" pitchFamily="18" charset="0"/>
                <a:cs typeface="Times New Roman" panose="02020603050405020304" pitchFamily="18" charset="0"/>
              </a:rPr>
              <a:t> là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từ</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đường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ống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chính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Các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này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phải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năng</a:t>
            </a:r>
            <a:r>
              <a:rPr lang="fr-FR" sz="4400" dirty="0">
                <a:latin typeface="Times New Roman" panose="02020603050405020304" pitchFamily="18" charset="0"/>
                <a:cs typeface="Times New Roman" panose="02020603050405020304" pitchFamily="18" charset="0"/>
              </a:rPr>
              <a:t> </a:t>
            </a:r>
            <a:r>
              <a:rPr lang="fr-FR" sz="4400" dirty="0" err="1" smtClean="0">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smtClean="0">
                <a:latin typeface="Times New Roman" panose="02020603050405020304" pitchFamily="18" charset="0"/>
                <a:cs typeface="Times New Roman" panose="02020603050405020304" pitchFamily="18" charset="0"/>
              </a:rPr>
              <a:t>khuẩn</a:t>
            </a:r>
            <a:r>
              <a:rPr lang="fr-FR" sz="4400" dirty="0" smtClean="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ngọn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lửa</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99736" y="4229100"/>
            <a:ext cx="2819400" cy="1446550"/>
          </a:xfrm>
          <a:prstGeom prst="rect">
            <a:avLst/>
          </a:prstGeom>
          <a:noFill/>
        </p:spPr>
        <p:txBody>
          <a:bodyPr wrap="square" rtlCol="0">
            <a:spAutoFit/>
          </a:bodyPr>
          <a:lstStyle/>
          <a:p>
            <a:r>
              <a:rPr lang="fr-FR" sz="4400" dirty="0" err="1">
                <a:latin typeface="Times New Roman" panose="02020603050405020304" pitchFamily="18" charset="0"/>
                <a:cs typeface="Times New Roman" panose="02020603050405020304" pitchFamily="18" charset="0"/>
              </a:rPr>
              <a:t>Tiến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hành</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33800" y="4839950"/>
            <a:ext cx="13944600" cy="1446550"/>
          </a:xfrm>
          <a:prstGeom prst="rect">
            <a:avLst/>
          </a:prstGeom>
          <a:noFill/>
        </p:spPr>
        <p:txBody>
          <a:bodyPr wrap="square" rtlCol="0">
            <a:spAutoFit/>
          </a:bodyPr>
          <a:lstStyle/>
          <a:p>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trước</a:t>
            </a:r>
            <a:r>
              <a:rPr lang="fr-FR" sz="4400" dirty="0">
                <a:latin typeface="Times New Roman" panose="02020603050405020304" pitchFamily="18" charset="0"/>
                <a:cs typeface="Times New Roman" panose="02020603050405020304" pitchFamily="18" charset="0"/>
              </a:rPr>
              <a:t> 2-3 </a:t>
            </a:r>
            <a:r>
              <a:rPr lang="fr-FR" sz="4400" dirty="0" err="1">
                <a:latin typeface="Times New Roman" panose="02020603050405020304" pitchFamily="18" charset="0"/>
                <a:cs typeface="Times New Roman" panose="02020603050405020304" pitchFamily="18" charset="0"/>
              </a:rPr>
              <a:t>phút</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733800" y="5619333"/>
            <a:ext cx="14325600" cy="2800767"/>
          </a:xfrm>
          <a:prstGeom prst="rect">
            <a:avLst/>
          </a:prstGeom>
          <a:noFill/>
        </p:spPr>
        <p:txBody>
          <a:bodyPr wrap="square" rtlCol="0">
            <a:spAutoFit/>
          </a:bodyPr>
          <a:lstStyle/>
          <a:p>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Sau</a:t>
            </a:r>
            <a:r>
              <a:rPr lang="fr-FR" sz="4400" dirty="0">
                <a:latin typeface="Times New Roman" panose="02020603050405020304" pitchFamily="18" charset="0"/>
                <a:cs typeface="Times New Roman" panose="02020603050405020304" pitchFamily="18" charset="0"/>
              </a:rPr>
              <a:t> khi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trùng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cách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đốt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đèn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cồn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đảm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bảo</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nhiệt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độ</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miệng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phải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đạt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trên</a:t>
            </a:r>
            <a:r>
              <a:rPr lang="fr-FR" sz="4400" dirty="0">
                <a:latin typeface="Times New Roman" panose="02020603050405020304" pitchFamily="18" charset="0"/>
                <a:cs typeface="Times New Roman" panose="02020603050405020304" pitchFamily="18" charset="0"/>
              </a:rPr>
              <a:t> 80</a:t>
            </a:r>
            <a:r>
              <a:rPr lang="en-US" sz="4400" baseline="30000" dirty="0">
                <a:latin typeface="Times New Roman" panose="02020603050405020304" pitchFamily="18" charset="0"/>
                <a:cs typeface="Times New Roman" panose="02020603050405020304" pitchFamily="18" charset="0"/>
              </a:rPr>
              <a:t>0</a:t>
            </a:r>
            <a:r>
              <a:rPr lang="fr-FR" sz="4400" dirty="0">
                <a:latin typeface="Times New Roman" panose="02020603050405020304" pitchFamily="18" charset="0"/>
                <a:cs typeface="Times New Roman" panose="02020603050405020304" pitchFamily="18" charset="0"/>
              </a:rPr>
              <a:t>C). </a:t>
            </a:r>
            <a:r>
              <a:rPr lang="fr-FR" sz="4400" dirty="0" err="1">
                <a:latin typeface="Times New Roman" panose="02020603050405020304" pitchFamily="18" charset="0"/>
                <a:cs typeface="Times New Roman" panose="02020603050405020304" pitchFamily="18" charset="0"/>
              </a:rPr>
              <a:t>Sau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chảy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đảm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bảo</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rằng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được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ra </a:t>
            </a:r>
            <a:r>
              <a:rPr lang="fr-FR" sz="4400" dirty="0" err="1">
                <a:latin typeface="Times New Roman" panose="02020603050405020304" pitchFamily="18" charset="0"/>
                <a:cs typeface="Times New Roman" panose="02020603050405020304" pitchFamily="18" charset="0"/>
              </a:rPr>
              <a:t>không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bị</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ảnh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hưởng</a:t>
            </a:r>
            <a:r>
              <a:rPr lang="fr-FR" sz="4400" dirty="0">
                <a:latin typeface="Times New Roman" panose="02020603050405020304" pitchFamily="18" charset="0"/>
                <a:cs typeface="Times New Roman" panose="02020603050405020304" pitchFamily="18" charset="0"/>
              </a:rPr>
              <a:t> do </a:t>
            </a:r>
            <a:r>
              <a:rPr lang="fr-FR" sz="4400" dirty="0" err="1">
                <a:latin typeface="Times New Roman" panose="02020603050405020304" pitchFamily="18" charset="0"/>
                <a:cs typeface="Times New Roman" panose="02020603050405020304" pitchFamily="18" charset="0"/>
              </a:rPr>
              <a:t>nhiệt</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733800" y="8488859"/>
            <a:ext cx="14325600" cy="769441"/>
          </a:xfrm>
          <a:prstGeom prst="rect">
            <a:avLst/>
          </a:prstGeom>
          <a:noFill/>
        </p:spPr>
        <p:txBody>
          <a:bodyPr wrap="square" rtlCol="0">
            <a:spAutoFit/>
          </a:bodyPr>
          <a:lstStyle/>
          <a:p>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hành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vào</a:t>
            </a:r>
            <a:r>
              <a:rPr lang="fr-FR" sz="4400" dirty="0">
                <a:latin typeface="Times New Roman" panose="02020603050405020304" pitchFamily="18" charset="0"/>
                <a:cs typeface="Times New Roman" panose="02020603050405020304" pitchFamily="18" charset="0"/>
              </a:rPr>
              <a:t> chai </a:t>
            </a:r>
            <a:r>
              <a:rPr lang="fr-FR" sz="4400" dirty="0" err="1">
                <a:latin typeface="Times New Roman" panose="02020603050405020304" pitchFamily="18" charset="0"/>
                <a:cs typeface="Times New Roman" panose="02020603050405020304" pitchFamily="18" charset="0"/>
              </a:rPr>
              <a:t>đã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bị</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2989" t="67035"/>
          <a:stretch>
            <a:fillRect/>
          </a:stretch>
        </p:blipFill>
        <p:spPr>
          <a:xfrm rot="-10800000">
            <a:off x="0" y="-32502"/>
            <a:ext cx="3468258" cy="3089052"/>
          </a:xfrm>
          <a:prstGeom prst="rect">
            <a:avLst/>
          </a:prstGeom>
        </p:spPr>
      </p:pic>
      <p:pic>
        <p:nvPicPr>
          <p:cNvPr id="3" name="Picture 3"/>
          <p:cNvPicPr>
            <a:picLocks noChangeAspect="1"/>
          </p:cNvPicPr>
          <p:nvPr/>
        </p:nvPicPr>
        <p:blipFill>
          <a:blip r:embed="rId4"/>
          <a:srcRect l="70477" t="23497"/>
          <a:stretch>
            <a:fillRect/>
          </a:stretch>
        </p:blipFill>
        <p:spPr>
          <a:xfrm rot="-5400000" flipH="1">
            <a:off x="12514025" y="4513025"/>
            <a:ext cx="3215480" cy="8332470"/>
          </a:xfrm>
          <a:prstGeom prst="rect">
            <a:avLst/>
          </a:prstGeom>
        </p:spPr>
      </p:pic>
      <p:sp>
        <p:nvSpPr>
          <p:cNvPr id="4" name="TextBox 3"/>
          <p:cNvSpPr txBox="1"/>
          <p:nvPr/>
        </p:nvSpPr>
        <p:spPr>
          <a:xfrm>
            <a:off x="4458859" y="114300"/>
            <a:ext cx="13219541" cy="861774"/>
          </a:xfrm>
          <a:prstGeom prst="rect">
            <a:avLst/>
          </a:prstGeom>
          <a:noFill/>
        </p:spPr>
        <p:txBody>
          <a:bodyPr wrap="square" rtlCol="0">
            <a:spAutoFit/>
          </a:bodyPr>
          <a:lstStyle/>
          <a:p>
            <a:r>
              <a:rPr lang="fr-FR" sz="5000" b="1" dirty="0">
                <a:latin typeface="Times New Roman" panose="02020603050405020304" pitchFamily="18" charset="0"/>
                <a:cs typeface="Times New Roman" panose="02020603050405020304" pitchFamily="18" charset="0"/>
              </a:rPr>
              <a:t>2.2.2. </a:t>
            </a:r>
            <a:r>
              <a:rPr lang="fr-FR" sz="5000" b="1" dirty="0" err="1">
                <a:latin typeface="Times New Roman" panose="02020603050405020304" pitchFamily="18" charset="0"/>
                <a:cs typeface="Times New Roman" panose="02020603050405020304" pitchFamily="18" charset="0"/>
              </a:rPr>
              <a:t>Nước</a:t>
            </a:r>
            <a:r>
              <a:rPr lang="fr-FR" sz="5000" b="1" dirty="0">
                <a:latin typeface="Times New Roman" panose="02020603050405020304" pitchFamily="18" charset="0"/>
                <a:cs typeface="Times New Roman" panose="02020603050405020304" pitchFamily="18" charset="0"/>
              </a:rPr>
              <a:t> </a:t>
            </a:r>
            <a:r>
              <a:rPr lang="fr-FR" sz="5000" b="1" dirty="0" err="1">
                <a:latin typeface="Times New Roman" panose="02020603050405020304" pitchFamily="18" charset="0"/>
                <a:cs typeface="Times New Roman" panose="02020603050405020304" pitchFamily="18" charset="0"/>
              </a:rPr>
              <a:t>trong</a:t>
            </a:r>
            <a:r>
              <a:rPr lang="fr-FR" sz="5000" b="1" dirty="0">
                <a:latin typeface="Times New Roman" panose="02020603050405020304" pitchFamily="18" charset="0"/>
                <a:cs typeface="Times New Roman" panose="02020603050405020304" pitchFamily="18" charset="0"/>
              </a:rPr>
              <a:t> </a:t>
            </a:r>
            <a:r>
              <a:rPr lang="fr-FR" sz="5000" b="1" dirty="0" err="1">
                <a:latin typeface="Times New Roman" panose="02020603050405020304" pitchFamily="18" charset="0"/>
                <a:cs typeface="Times New Roman" panose="02020603050405020304" pitchFamily="18" charset="0"/>
              </a:rPr>
              <a:t>đường</a:t>
            </a:r>
            <a:r>
              <a:rPr lang="fr-FR" sz="5000" b="1" dirty="0">
                <a:latin typeface="Times New Roman" panose="02020603050405020304" pitchFamily="18" charset="0"/>
                <a:cs typeface="Times New Roman" panose="02020603050405020304" pitchFamily="18" charset="0"/>
              </a:rPr>
              <a:t> </a:t>
            </a:r>
            <a:r>
              <a:rPr lang="fr-FR" sz="5000" b="1" dirty="0" err="1">
                <a:latin typeface="Times New Roman" panose="02020603050405020304" pitchFamily="18" charset="0"/>
                <a:cs typeface="Times New Roman" panose="02020603050405020304" pitchFamily="18" charset="0"/>
              </a:rPr>
              <a:t>phân</a:t>
            </a:r>
            <a:r>
              <a:rPr lang="fr-FR" sz="5000" b="1" dirty="0">
                <a:latin typeface="Times New Roman" panose="02020603050405020304" pitchFamily="18" charset="0"/>
                <a:cs typeface="Times New Roman" panose="02020603050405020304" pitchFamily="18" charset="0"/>
              </a:rPr>
              <a:t> </a:t>
            </a:r>
            <a:r>
              <a:rPr lang="fr-FR" sz="5000" b="1" dirty="0" err="1">
                <a:latin typeface="Times New Roman" panose="02020603050405020304" pitchFamily="18" charset="0"/>
                <a:cs typeface="Times New Roman" panose="02020603050405020304" pitchFamily="18" charset="0"/>
              </a:rPr>
              <a:t>phối</a:t>
            </a:r>
            <a:endParaRPr lang="en-US" sz="5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19400" y="1028700"/>
            <a:ext cx="15392400" cy="2795825"/>
          </a:xfrm>
          <a:prstGeom prst="rect">
            <a:avLst/>
          </a:prstGeom>
          <a:noFill/>
        </p:spPr>
        <p:txBody>
          <a:bodyPr wrap="square" rtlCol="0">
            <a:spAutoFit/>
          </a:bodyPr>
          <a:lstStyle/>
          <a:p>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xác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định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chất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lượng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đường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ống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phân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trong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đường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phân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phối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chính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hoặc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gần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thường</a:t>
            </a:r>
            <a:r>
              <a:rPr lang="fr-FR" sz="4400" dirty="0">
                <a:latin typeface="Times New Roman" panose="02020603050405020304" pitchFamily="18" charset="0"/>
                <a:cs typeface="Times New Roman" panose="02020603050405020304" pitchFamily="18" charset="0"/>
              </a:rPr>
              <a:t> là </a:t>
            </a:r>
            <a:r>
              <a:rPr lang="fr-FR" sz="4400" dirty="0" err="1">
                <a:latin typeface="Times New Roman" panose="02020603050405020304" pitchFamily="18" charset="0"/>
                <a:cs typeface="Times New Roman" panose="02020603050405020304" pitchFamily="18" charset="0"/>
              </a:rPr>
              <a:t>sau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đồng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hồ</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Các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này</a:t>
            </a:r>
            <a:r>
              <a:rPr lang="fr-FR" sz="4400" dirty="0">
                <a:latin typeface="Times New Roman" panose="02020603050405020304" pitchFamily="18" charset="0"/>
                <a:cs typeface="Times New Roman" panose="02020603050405020304" pitchFamily="18" charset="0"/>
              </a:rPr>
              <a:t> </a:t>
            </a:r>
            <a:r>
              <a:rPr lang="fr-FR" sz="4400" b="1" dirty="0" err="1">
                <a:latin typeface="Times New Roman" panose="02020603050405020304" pitchFamily="18" charset="0"/>
                <a:cs typeface="Times New Roman" panose="02020603050405020304" pitchFamily="18" charset="0"/>
              </a:rPr>
              <a:t>nên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năng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ngọn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lửa</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3009900"/>
            <a:ext cx="2819401" cy="1446550"/>
          </a:xfrm>
          <a:prstGeom prst="rect">
            <a:avLst/>
          </a:prstGeom>
          <a:noFill/>
        </p:spPr>
        <p:txBody>
          <a:bodyPr wrap="square" rtlCol="0">
            <a:spAutoFit/>
          </a:bodyPr>
          <a:lstStyle/>
          <a:p>
            <a:r>
              <a:rPr lang="fr-FR" sz="4400" dirty="0" err="1">
                <a:latin typeface="Times New Roman" panose="02020603050405020304" pitchFamily="18" charset="0"/>
                <a:cs typeface="Times New Roman" panose="02020603050405020304" pitchFamily="18" charset="0"/>
              </a:rPr>
              <a:t>Tiến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hành</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819400" y="3086100"/>
            <a:ext cx="14210141" cy="769441"/>
          </a:xfrm>
          <a:prstGeom prst="rect">
            <a:avLst/>
          </a:prstGeom>
          <a:noFill/>
        </p:spPr>
        <p:txBody>
          <a:bodyPr wrap="square" rtlCol="0">
            <a:spAutoFit/>
          </a:bodyPr>
          <a:lstStyle/>
          <a:p>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trước</a:t>
            </a:r>
            <a:r>
              <a:rPr lang="fr-FR" sz="4400" dirty="0">
                <a:latin typeface="Times New Roman" panose="02020603050405020304" pitchFamily="18" charset="0"/>
                <a:cs typeface="Times New Roman" panose="02020603050405020304" pitchFamily="18" charset="0"/>
              </a:rPr>
              <a:t> 2-3 </a:t>
            </a:r>
            <a:r>
              <a:rPr lang="fr-FR" sz="4400" dirty="0" err="1">
                <a:latin typeface="Times New Roman" panose="02020603050405020304" pitchFamily="18" charset="0"/>
                <a:cs typeface="Times New Roman" panose="02020603050405020304" pitchFamily="18" charset="0"/>
              </a:rPr>
              <a:t>phút</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819400" y="3695700"/>
            <a:ext cx="15239999" cy="5509200"/>
          </a:xfrm>
          <a:prstGeom prst="rect">
            <a:avLst/>
          </a:prstGeom>
          <a:noFill/>
        </p:spPr>
        <p:txBody>
          <a:bodyPr wrap="square" rtlCol="0">
            <a:spAutoFit/>
          </a:bodyPr>
          <a:lstStyle/>
          <a:p>
            <a:r>
              <a:rPr lang="fr-FR" sz="4400" dirty="0" smtClean="0">
                <a:latin typeface="Times New Roman" panose="02020603050405020304" pitchFamily="18" charset="0"/>
                <a:cs typeface="Times New Roman" panose="02020603050405020304" pitchFamily="18" charset="0"/>
              </a:rPr>
              <a:t>- </a:t>
            </a:r>
            <a:r>
              <a:rPr lang="fr-FR" sz="4400" dirty="0" err="1" smtClean="0">
                <a:latin typeface="Times New Roman" panose="02020603050405020304" pitchFamily="18" charset="0"/>
                <a:cs typeface="Times New Roman" panose="02020603050405020304" pitchFamily="18" charset="0"/>
              </a:rPr>
              <a:t>Sau</a:t>
            </a:r>
            <a:r>
              <a:rPr lang="fr-FR" sz="4400" dirty="0" smtClean="0">
                <a:latin typeface="Times New Roman" panose="02020603050405020304" pitchFamily="18" charset="0"/>
                <a:cs typeface="Times New Roman" panose="02020603050405020304" pitchFamily="18" charset="0"/>
              </a:rPr>
              <a:t> </a:t>
            </a:r>
            <a:r>
              <a:rPr lang="fr-FR" sz="4400" dirty="0">
                <a:latin typeface="Times New Roman" panose="02020603050405020304" pitchFamily="18" charset="0"/>
                <a:cs typeface="Times New Roman" panose="02020603050405020304" pitchFamily="18" charset="0"/>
              </a:rPr>
              <a:t>khi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trùng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cách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đốt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đèn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cồn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đảm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bảo</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nhiệt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độ</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miệng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phải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đạt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trên</a:t>
            </a:r>
            <a:r>
              <a:rPr lang="fr-FR" sz="4400" dirty="0">
                <a:latin typeface="Times New Roman" panose="02020603050405020304" pitchFamily="18" charset="0"/>
                <a:cs typeface="Times New Roman" panose="02020603050405020304" pitchFamily="18" charset="0"/>
              </a:rPr>
              <a:t> 80</a:t>
            </a:r>
            <a:r>
              <a:rPr lang="en-US" sz="4400" baseline="30000" dirty="0">
                <a:latin typeface="Times New Roman" panose="02020603050405020304" pitchFamily="18" charset="0"/>
                <a:cs typeface="Times New Roman" panose="02020603050405020304" pitchFamily="18" charset="0"/>
              </a:rPr>
              <a:t>0</a:t>
            </a:r>
            <a:r>
              <a:rPr lang="fr-FR" sz="4400" dirty="0">
                <a:latin typeface="Times New Roman" panose="02020603050405020304" pitchFamily="18" charset="0"/>
                <a:cs typeface="Times New Roman" panose="02020603050405020304" pitchFamily="18" charset="0"/>
              </a:rPr>
              <a:t>C), </a:t>
            </a:r>
            <a:r>
              <a:rPr lang="fr-FR" sz="4400" dirty="0" err="1">
                <a:latin typeface="Times New Roman" panose="02020603050405020304" pitchFamily="18" charset="0"/>
                <a:cs typeface="Times New Roman" panose="02020603050405020304" pitchFamily="18" charset="0"/>
              </a:rPr>
              <a:t>hoặc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dung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dịch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sát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nếu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không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tìm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được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kim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loại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năng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chịu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nhiệt</a:t>
            </a:r>
            <a:r>
              <a:rPr lang="fr-FR" sz="4400" dirty="0">
                <a:latin typeface="Times New Roman" panose="02020603050405020304" pitchFamily="18" charset="0"/>
                <a:cs typeface="Times New Roman" panose="02020603050405020304" pitchFamily="18" charset="0"/>
              </a:rPr>
              <a:t> </a:t>
            </a:r>
            <a:r>
              <a:rPr lang="fr-FR" sz="4400" i="1" dirty="0">
                <a:latin typeface="Times New Roman" panose="02020603050405020304" pitchFamily="18" charset="0"/>
                <a:cs typeface="Times New Roman" panose="02020603050405020304" pitchFamily="18" charset="0"/>
              </a:rPr>
              <a:t>(</a:t>
            </a:r>
            <a:r>
              <a:rPr lang="fr-FR" sz="4400" i="1" dirty="0" err="1">
                <a:latin typeface="Times New Roman" panose="02020603050405020304" pitchFamily="18" charset="0"/>
                <a:cs typeface="Times New Roman" panose="02020603050405020304" pitchFamily="18" charset="0"/>
              </a:rPr>
              <a:t>có</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thể</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sử</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dụng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bông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cồn</a:t>
            </a:r>
            <a:r>
              <a:rPr lang="fr-FR" sz="4400" i="1" dirty="0">
                <a:latin typeface="Times New Roman" panose="02020603050405020304" pitchFamily="18" charset="0"/>
                <a:cs typeface="Times New Roman" panose="02020603050405020304" pitchFamily="18" charset="0"/>
              </a:rPr>
              <a:t> y </a:t>
            </a:r>
            <a:r>
              <a:rPr lang="fr-FR" sz="4400" i="1" dirty="0" err="1">
                <a:latin typeface="Times New Roman" panose="02020603050405020304" pitchFamily="18" charset="0"/>
                <a:cs typeface="Times New Roman" panose="02020603050405020304" pitchFamily="18" charset="0"/>
              </a:rPr>
              <a:t>tế</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để</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khử</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khuẩn</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xung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quanh</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và</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phía</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trong</a:t>
            </a:r>
            <a:r>
              <a:rPr lang="fr-FR" sz="4400" i="1" dirty="0">
                <a:latin typeface="Times New Roman" panose="02020603050405020304" pitchFamily="18" charset="0"/>
                <a:cs typeface="Times New Roman" panose="02020603050405020304" pitchFamily="18" charset="0"/>
              </a:rPr>
              <a:t> </a:t>
            </a:r>
            <a:r>
              <a:rPr lang="fr-FR" sz="4400" i="1" dirty="0" err="1">
                <a:latin typeface="Times New Roman" panose="02020603050405020304" pitchFamily="18" charset="0"/>
                <a:cs typeface="Times New Roman" panose="02020603050405020304" pitchFamily="18" charset="0"/>
              </a:rPr>
              <a:t>vòi</a:t>
            </a:r>
            <a:r>
              <a:rPr lang="fr-FR" sz="4400" i="1" dirty="0">
                <a:latin typeface="Times New Roman" panose="02020603050405020304" pitchFamily="18" charset="0"/>
                <a:cs typeface="Times New Roman" panose="02020603050405020304" pitchFamily="18" charset="0"/>
              </a:rPr>
              <a: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Sau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đó</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chảy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đảm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bảo</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rằng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được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ra </a:t>
            </a:r>
            <a:r>
              <a:rPr lang="fr-FR" sz="4400" dirty="0" err="1">
                <a:latin typeface="Times New Roman" panose="02020603050405020304" pitchFamily="18" charset="0"/>
                <a:cs typeface="Times New Roman" panose="02020603050405020304" pitchFamily="18" charset="0"/>
              </a:rPr>
              <a:t>không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bị</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ảnh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hưởng</a:t>
            </a:r>
            <a:r>
              <a:rPr lang="fr-FR" sz="4400" dirty="0">
                <a:latin typeface="Times New Roman" panose="02020603050405020304" pitchFamily="18" charset="0"/>
                <a:cs typeface="Times New Roman" panose="02020603050405020304" pitchFamily="18" charset="0"/>
              </a:rPr>
              <a:t> do </a:t>
            </a:r>
            <a:r>
              <a:rPr lang="fr-FR" sz="4400" dirty="0" err="1">
                <a:latin typeface="Times New Roman" panose="02020603050405020304" pitchFamily="18" charset="0"/>
                <a:cs typeface="Times New Roman" panose="02020603050405020304" pitchFamily="18" charset="0"/>
              </a:rPr>
              <a:t>nhiệt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hoặc</a:t>
            </a:r>
            <a:r>
              <a:rPr lang="fr-FR" sz="4400" dirty="0">
                <a:latin typeface="Times New Roman" panose="02020603050405020304" pitchFamily="18" charset="0"/>
                <a:cs typeface="Times New Roman" panose="02020603050405020304" pitchFamily="18" charset="0"/>
              </a:rPr>
              <a:t> </a:t>
            </a:r>
            <a:endParaRPr lang="fr-FR" sz="4400" dirty="0" smtClean="0">
              <a:latin typeface="Times New Roman" panose="02020603050405020304" pitchFamily="18" charset="0"/>
              <a:cs typeface="Times New Roman" panose="02020603050405020304" pitchFamily="18" charset="0"/>
            </a:endParaRPr>
          </a:p>
          <a:p>
            <a:r>
              <a:rPr lang="fr-FR" sz="4400" dirty="0" err="1" smtClean="0">
                <a:latin typeface="Times New Roman" panose="02020603050405020304" pitchFamily="18" charset="0"/>
                <a:cs typeface="Times New Roman" panose="02020603050405020304" pitchFamily="18" charset="0"/>
              </a:rPr>
              <a:t>chất</a:t>
            </a:r>
            <a:r>
              <a:rPr lang="fr-FR" sz="4400" dirty="0" smtClean="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khuẩn</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895600" y="8572500"/>
            <a:ext cx="8153399" cy="2123658"/>
          </a:xfrm>
          <a:prstGeom prst="rect">
            <a:avLst/>
          </a:prstGeom>
          <a:noFill/>
        </p:spPr>
        <p:txBody>
          <a:bodyPr wrap="square" rtlCol="0">
            <a:spAutoFit/>
          </a:bodyPr>
          <a:lstStyle/>
          <a:p>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hành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vào</a:t>
            </a:r>
            <a:r>
              <a:rPr lang="fr-FR" sz="4400" dirty="0">
                <a:latin typeface="Times New Roman" panose="02020603050405020304" pitchFamily="18" charset="0"/>
                <a:cs typeface="Times New Roman" panose="02020603050405020304" pitchFamily="18" charset="0"/>
              </a:rPr>
              <a:t> chai </a:t>
            </a:r>
            <a:r>
              <a:rPr lang="fr-FR" sz="4400" dirty="0" err="1">
                <a:latin typeface="Times New Roman" panose="02020603050405020304" pitchFamily="18" charset="0"/>
                <a:cs typeface="Times New Roman" panose="02020603050405020304" pitchFamily="18" charset="0"/>
              </a:rPr>
              <a:t>đã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bị</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rot="10090262">
            <a:off x="-3654143" y="4133076"/>
            <a:ext cx="8774007" cy="7633386"/>
          </a:xfrm>
          <a:custGeom>
            <a:avLst/>
            <a:gdLst/>
            <a:ahLst/>
            <a:cxnLst/>
            <a:rect l="l" t="t" r="r" b="b"/>
            <a:pathLst>
              <a:path w="8774007" h="7633386">
                <a:moveTo>
                  <a:pt x="0" y="0"/>
                </a:moveTo>
                <a:lnTo>
                  <a:pt x="8774007" y="0"/>
                </a:lnTo>
                <a:lnTo>
                  <a:pt x="8774007" y="7633386"/>
                </a:lnTo>
                <a:lnTo>
                  <a:pt x="0" y="76333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3"/>
          <p:cNvSpPr txBox="1"/>
          <p:nvPr/>
        </p:nvSpPr>
        <p:spPr>
          <a:xfrm>
            <a:off x="4114800" y="547926"/>
            <a:ext cx="13219541" cy="861774"/>
          </a:xfrm>
          <a:prstGeom prst="rect">
            <a:avLst/>
          </a:prstGeom>
          <a:noFill/>
        </p:spPr>
        <p:txBody>
          <a:bodyPr wrap="square" rtlCol="0">
            <a:spAutoFit/>
          </a:bodyPr>
          <a:lstStyle/>
          <a:p>
            <a:r>
              <a:rPr lang="fr-FR" sz="5000" b="1" dirty="0">
                <a:latin typeface="Times New Roman" panose="02020603050405020304" pitchFamily="18" charset="0"/>
                <a:cs typeface="Times New Roman" panose="02020603050405020304" pitchFamily="18" charset="0"/>
              </a:rPr>
              <a:t>2.2.3. </a:t>
            </a:r>
            <a:r>
              <a:rPr lang="fr-FR" sz="5000" b="1" dirty="0" err="1">
                <a:latin typeface="Times New Roman" panose="02020603050405020304" pitchFamily="18" charset="0"/>
                <a:cs typeface="Times New Roman" panose="02020603050405020304" pitchFamily="18" charset="0"/>
              </a:rPr>
              <a:t>Nước</a:t>
            </a:r>
            <a:r>
              <a:rPr lang="fr-FR" sz="5000" b="1" dirty="0">
                <a:latin typeface="Times New Roman" panose="02020603050405020304" pitchFamily="18" charset="0"/>
                <a:cs typeface="Times New Roman" panose="02020603050405020304" pitchFamily="18" charset="0"/>
              </a:rPr>
              <a:t> khi </a:t>
            </a:r>
            <a:r>
              <a:rPr lang="fr-FR" sz="5000" b="1" dirty="0" err="1">
                <a:latin typeface="Times New Roman" panose="02020603050405020304" pitchFamily="18" charset="0"/>
                <a:cs typeface="Times New Roman" panose="02020603050405020304" pitchFamily="18" charset="0"/>
              </a:rPr>
              <a:t>được</a:t>
            </a:r>
            <a:r>
              <a:rPr lang="fr-FR" sz="5000" b="1" dirty="0">
                <a:latin typeface="Times New Roman" panose="02020603050405020304" pitchFamily="18" charset="0"/>
                <a:cs typeface="Times New Roman" panose="02020603050405020304" pitchFamily="18" charset="0"/>
              </a:rPr>
              <a:t> </a:t>
            </a:r>
            <a:r>
              <a:rPr lang="fr-FR" sz="5000" b="1" dirty="0" err="1">
                <a:latin typeface="Times New Roman" panose="02020603050405020304" pitchFamily="18" charset="0"/>
                <a:cs typeface="Times New Roman" panose="02020603050405020304" pitchFamily="18" charset="0"/>
              </a:rPr>
              <a:t>tiêu</a:t>
            </a:r>
            <a:r>
              <a:rPr lang="fr-FR" sz="5000" b="1" dirty="0">
                <a:latin typeface="Times New Roman" panose="02020603050405020304" pitchFamily="18" charset="0"/>
                <a:cs typeface="Times New Roman" panose="02020603050405020304" pitchFamily="18" charset="0"/>
              </a:rPr>
              <a:t> </a:t>
            </a:r>
            <a:r>
              <a:rPr lang="fr-FR" sz="5000" b="1" dirty="0" err="1">
                <a:latin typeface="Times New Roman" panose="02020603050405020304" pitchFamily="18" charset="0"/>
                <a:cs typeface="Times New Roman" panose="02020603050405020304" pitchFamily="18" charset="0"/>
              </a:rPr>
              <a:t>thụ</a:t>
            </a:r>
            <a:r>
              <a:rPr lang="fr-FR" sz="5000" b="1" dirty="0">
                <a:latin typeface="Times New Roman" panose="02020603050405020304" pitchFamily="18"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p:txBody>
      </p:sp>
      <p:sp>
        <p:nvSpPr>
          <p:cNvPr id="10" name="TextBox 4"/>
          <p:cNvSpPr txBox="1"/>
          <p:nvPr/>
        </p:nvSpPr>
        <p:spPr>
          <a:xfrm>
            <a:off x="1219200" y="1562100"/>
            <a:ext cx="16414115" cy="4154170"/>
          </a:xfrm>
          <a:prstGeom prst="rect">
            <a:avLst/>
          </a:prstGeom>
          <a:noFill/>
        </p:spPr>
        <p:txBody>
          <a:bodyPr wrap="square" rtlCol="0">
            <a:spAutoFit/>
          </a:bodyPr>
          <a:lstStyle/>
          <a:p>
            <a:pPr>
              <a:lnSpc>
                <a:spcPct val="150000"/>
              </a:lnSpc>
            </a:pPr>
            <a:r>
              <a:rPr lang="fr-FR" sz="4400" dirty="0" err="1">
                <a:latin typeface="Times New Roman" panose="02020603050405020304" pitchFamily="18" charset="0"/>
                <a:cs typeface="Times New Roman" panose="02020603050405020304" pitchFamily="18" charset="0"/>
              </a:rPr>
              <a:t>Để</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xác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định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chất</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lượng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khi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được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tiêu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thụ</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tại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dụng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của</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người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dụng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nước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việc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làm</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sạch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khử</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trùng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súc</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trước</a:t>
            </a:r>
            <a:r>
              <a:rPr lang="fr-FR" sz="4400" dirty="0">
                <a:latin typeface="Times New Roman" panose="02020603050405020304" pitchFamily="18" charset="0"/>
                <a:cs typeface="Times New Roman" panose="02020603050405020304" pitchFamily="18" charset="0"/>
              </a:rPr>
              <a:t> khi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là </a:t>
            </a:r>
            <a:r>
              <a:rPr lang="fr-FR" sz="4400" b="1" dirty="0" err="1">
                <a:latin typeface="Times New Roman" panose="02020603050405020304" pitchFamily="18" charset="0"/>
                <a:cs typeface="Times New Roman" panose="02020603050405020304" pitchFamily="18" charset="0"/>
              </a:rPr>
              <a:t>không</a:t>
            </a:r>
            <a:r>
              <a:rPr lang="fr-FR" sz="4400" b="1"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thiết</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nSpc>
                <a:spcPct val="150000"/>
              </a:lnSpc>
            </a:pPr>
            <a:endParaRPr lang="en-US" sz="4400" dirty="0">
              <a:latin typeface="Times New Roman" panose="02020603050405020304" pitchFamily="18" charset="0"/>
              <a:cs typeface="Times New Roman" panose="02020603050405020304" pitchFamily="18" charset="0"/>
            </a:endParaRPr>
          </a:p>
        </p:txBody>
      </p:sp>
      <p:sp>
        <p:nvSpPr>
          <p:cNvPr id="11" name="TextBox 5"/>
          <p:cNvSpPr txBox="1"/>
          <p:nvPr/>
        </p:nvSpPr>
        <p:spPr>
          <a:xfrm>
            <a:off x="2362199" y="4839950"/>
            <a:ext cx="2819401" cy="1446550"/>
          </a:xfrm>
          <a:prstGeom prst="rect">
            <a:avLst/>
          </a:prstGeom>
          <a:noFill/>
        </p:spPr>
        <p:txBody>
          <a:bodyPr wrap="square" rtlCol="0">
            <a:spAutoFit/>
          </a:bodyPr>
          <a:lstStyle/>
          <a:p>
            <a:r>
              <a:rPr lang="fr-FR" sz="4400" dirty="0" err="1">
                <a:latin typeface="Times New Roman" panose="02020603050405020304" pitchFamily="18" charset="0"/>
                <a:cs typeface="Times New Roman" panose="02020603050405020304" pitchFamily="18" charset="0"/>
              </a:rPr>
              <a:t>Tiến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hành</a:t>
            </a:r>
            <a:r>
              <a:rPr lang="fr-FR"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
        <p:nvSpPr>
          <p:cNvPr id="12" name="TextBox 6"/>
          <p:cNvSpPr txBox="1"/>
          <p:nvPr/>
        </p:nvSpPr>
        <p:spPr>
          <a:xfrm>
            <a:off x="2895600" y="5754370"/>
            <a:ext cx="14832330" cy="1445260"/>
          </a:xfrm>
          <a:prstGeom prst="rect">
            <a:avLst/>
          </a:prstGeom>
          <a:noFill/>
        </p:spPr>
        <p:txBody>
          <a:bodyPr wrap="square" rtlCol="0">
            <a:spAutoFit/>
          </a:bodyPr>
          <a:lstStyle/>
          <a:p>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Vặn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vòi</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tiến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hành</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lấy</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mẫu</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vào</a:t>
            </a:r>
            <a:r>
              <a:rPr lang="fr-FR" sz="4400" dirty="0">
                <a:latin typeface="Times New Roman" panose="02020603050405020304" pitchFamily="18" charset="0"/>
                <a:cs typeface="Times New Roman" panose="02020603050405020304" pitchFamily="18" charset="0"/>
              </a:rPr>
              <a:t> chai </a:t>
            </a:r>
            <a:r>
              <a:rPr lang="fr-FR" sz="4400" dirty="0" err="1">
                <a:latin typeface="Times New Roman" panose="02020603050405020304" pitchFamily="18" charset="0"/>
                <a:cs typeface="Times New Roman" panose="02020603050405020304" pitchFamily="18" charset="0"/>
              </a:rPr>
              <a:t>đã</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chuẩn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bị</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không</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cần</a:t>
            </a:r>
            <a:r>
              <a:rPr lang="fr-FR" sz="4400" dirty="0">
                <a:latin typeface="Times New Roman" panose="02020603050405020304" pitchFamily="18" charset="0"/>
                <a:cs typeface="Times New Roman" panose="02020603050405020304" pitchFamily="18" charset="0"/>
              </a:rPr>
              <a:t> </a:t>
            </a:r>
            <a:r>
              <a:rPr lang="fr-FR" sz="4400" dirty="0" err="1">
                <a:latin typeface="Times New Roman" panose="02020603050405020304" pitchFamily="18" charset="0"/>
                <a:cs typeface="Times New Roman" panose="02020603050405020304" pitchFamily="18" charset="0"/>
              </a:rPr>
              <a:t>xả</a:t>
            </a:r>
            <a:r>
              <a:rPr lang="fr-FR"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1399</Words>
  <Application>Microsoft Office PowerPoint</Application>
  <PresentationFormat>Custom</PresentationFormat>
  <Paragraphs>103</Paragraphs>
  <Slides>31</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Kelvinch</vt:lpstr>
      <vt:lpstr>Wingdings</vt:lpstr>
      <vt:lpstr>Times New Roman</vt:lpstr>
      <vt:lpstr>Tahoma</vt:lpstr>
      <vt:lpstr>Calibri</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engaged!</dc:title>
  <dc:creator/>
  <cp:lastModifiedBy>User</cp:lastModifiedBy>
  <cp:revision>35</cp:revision>
  <dcterms:created xsi:type="dcterms:W3CDTF">2006-08-16T00:00:00Z</dcterms:created>
  <dcterms:modified xsi:type="dcterms:W3CDTF">2024-10-18T03:55:25Z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7C700950C1C749FBA4C2524DEF202956_12</vt:lpwstr>
  </property>
  <property fmtid="{D5CDD505-2E9C-101B-9397-08002B2CF9AE}" pid="3" name="KSOProductBuildVer">
    <vt:lpwstr>1033-12.2.0.13472</vt:lpwstr>
  </property>
</Properties>
</file>