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52" r:id="rId4"/>
    <p:sldMasterId id="2147483864" r:id="rId5"/>
    <p:sldMasterId id="2147483889" r:id="rId6"/>
    <p:sldMasterId id="2147483901" r:id="rId7"/>
    <p:sldMasterId id="2147483913" r:id="rId8"/>
    <p:sldMasterId id="2147483925" r:id="rId9"/>
    <p:sldMasterId id="2147483938" r:id="rId10"/>
  </p:sldMasterIdLst>
  <p:notesMasterIdLst>
    <p:notesMasterId r:id="rId39"/>
  </p:notesMasterIdLst>
  <p:handoutMasterIdLst>
    <p:handoutMasterId r:id="rId40"/>
  </p:handoutMasterIdLst>
  <p:sldIdLst>
    <p:sldId id="297" r:id="rId11"/>
    <p:sldId id="296" r:id="rId12"/>
    <p:sldId id="266" r:id="rId13"/>
    <p:sldId id="274" r:id="rId14"/>
    <p:sldId id="277" r:id="rId15"/>
    <p:sldId id="298" r:id="rId16"/>
    <p:sldId id="280" r:id="rId17"/>
    <p:sldId id="278" r:id="rId18"/>
    <p:sldId id="300" r:id="rId19"/>
    <p:sldId id="301" r:id="rId20"/>
    <p:sldId id="302" r:id="rId21"/>
    <p:sldId id="303" r:id="rId22"/>
    <p:sldId id="289" r:id="rId23"/>
    <p:sldId id="288" r:id="rId24"/>
    <p:sldId id="304" r:id="rId25"/>
    <p:sldId id="307" r:id="rId26"/>
    <p:sldId id="308" r:id="rId27"/>
    <p:sldId id="309" r:id="rId28"/>
    <p:sldId id="310" r:id="rId29"/>
    <p:sldId id="311" r:id="rId30"/>
    <p:sldId id="312" r:id="rId31"/>
    <p:sldId id="290" r:id="rId32"/>
    <p:sldId id="291" r:id="rId33"/>
    <p:sldId id="292" r:id="rId34"/>
    <p:sldId id="293" r:id="rId35"/>
    <p:sldId id="261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4675"/>
  </p:normalViewPr>
  <p:slideViewPr>
    <p:cSldViewPr snapToGrid="0" snapToObjects="1">
      <p:cViewPr varScale="1">
        <p:scale>
          <a:sx n="73" d="100"/>
          <a:sy n="73" d="100"/>
        </p:scale>
        <p:origin x="671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svg"/><Relationship Id="rId1" Type="http://schemas.openxmlformats.org/officeDocument/2006/relationships/image" Target="../media/image16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image" Target="../media/image1.jpeg"/><Relationship Id="rId5" Type="http://schemas.openxmlformats.org/officeDocument/2006/relationships/image" Target="../media/image21.sv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pPr algn="just">
            <a:lnSpc>
              <a:spcPct val="100000"/>
            </a:lnSpc>
          </a:pPr>
          <a:r>
            <a:rPr lang="vi-VN" sz="2000" noProof="0" dirty="0" smtClean="0">
              <a:latin typeface="+mn-lt"/>
              <a:ea typeface="Autocar Bold Condensed" panose="020B0500000000000000" pitchFamily="34" charset="0"/>
              <a:cs typeface="Autocar Bold Condensed" panose="020B0500000000000000" pitchFamily="34" charset="0"/>
            </a:rPr>
            <a:t>Tính chất và ứng dụng của một số lương thực thực phẩm.</a:t>
          </a:r>
          <a:endParaRPr lang="vi-VN" sz="2000" noProof="0" dirty="0">
            <a:latin typeface="+mn-lt"/>
            <a:ea typeface="Autocar Bold Condensed" panose="020B0500000000000000" pitchFamily="34" charset="0"/>
            <a:cs typeface="Autocar Bold Condensed" panose="020B0500000000000000" pitchFamily="34" charset="0"/>
          </a:endParaRP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400"/>
        </a:p>
      </dgm:t>
    </dgm:pt>
    <dgm:pt modelId="{808B76D0-8EC7-469A-93AC-7A6017188A9D}" type="sibTrans" cxnId="{C5E94186-9CB6-4C42-92B3-C546CC53A7B9}">
      <dgm:prSet phldrT="1" phldr="0"/>
      <dgm:spPr/>
      <dgm:t>
        <a:bodyPr/>
        <a:lstStyle/>
        <a:p>
          <a:endParaRPr lang="en-US" sz="2400"/>
        </a:p>
      </dgm:t>
    </dgm:pt>
    <dgm:pt modelId="{4E8D2E69-0173-4BD3-B96A-7A9C5DD12B47}">
      <dgm:prSet custT="1"/>
      <dgm:spPr/>
      <dgm:t>
        <a:bodyPr anchor="ctr"/>
        <a:lstStyle/>
        <a:p>
          <a:pPr algn="just">
            <a:lnSpc>
              <a:spcPct val="100000"/>
            </a:lnSpc>
          </a:pPr>
          <a:r>
            <a:rPr lang="vi-VN" sz="2000" noProof="0" dirty="0" smtClean="0">
              <a:latin typeface="+mn-lt"/>
              <a:ea typeface="Autocar Bold Condensed" panose="020B0500000000000000" pitchFamily="34" charset="0"/>
              <a:cs typeface="Autocar Bold Condensed" panose="020B0500000000000000" pitchFamily="34" charset="0"/>
            </a:rPr>
            <a:t>Tìm hiểu và rút ra được kết luận về tính chất của một số lương thực thực phẩm.</a:t>
          </a:r>
          <a:endParaRPr lang="vi-VN" sz="2000" noProof="0" dirty="0">
            <a:latin typeface="+mn-lt"/>
            <a:ea typeface="Autocar Bold Condensed" panose="020B0500000000000000" pitchFamily="34" charset="0"/>
            <a:cs typeface="Autocar Bold Condensed" panose="020B0500000000000000" pitchFamily="34" charset="0"/>
          </a:endParaRPr>
        </a:p>
      </dgm:t>
    </dgm:pt>
    <dgm:pt modelId="{FEF1E80E-8A9E-4B0A-817C-2A4CFDCF3FB2}" type="sibTrans" cxnId="{0F866C41-EB5F-47BD-A2CD-A58671F15B67}">
      <dgm:prSet phldrT="2" phldr="0"/>
      <dgm:spPr/>
      <dgm:t>
        <a:bodyPr/>
        <a:lstStyle/>
        <a:p>
          <a:endParaRPr lang="en-US" sz="2400"/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400"/>
        </a:p>
      </dgm:t>
    </dgm:pt>
    <dgm:pt modelId="{5C75D25B-729C-4880-9D2E-0125BC8E10B6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6BA23-CBDB-4B76-9A00-F1BD2D0E3AB6}" type="pres">
      <dgm:prSet presAssocID="{AAC263CB-8256-4B03-92FE-1622698FB3E9}" presName="compNode" presStyleCnt="0"/>
      <dgm:spPr/>
      <dgm:t>
        <a:bodyPr/>
        <a:lstStyle/>
        <a:p>
          <a:endParaRPr lang="en-US"/>
        </a:p>
      </dgm:t>
    </dgm:pt>
    <dgm:pt modelId="{7BE66FA6-753F-4634-847C-3776E08D4B7E}" type="pres">
      <dgm:prSet presAssocID="{AAC263CB-8256-4B03-92FE-1622698FB3E9}" presName="bgRect" presStyleLbl="bgShp" presStyleIdx="0" presStyleCnt="2"/>
      <dgm:spPr/>
      <dgm:t>
        <a:bodyPr/>
        <a:lstStyle/>
        <a:p>
          <a:endParaRPr lang="en-US"/>
        </a:p>
      </dgm:t>
    </dgm:pt>
    <dgm:pt modelId="{D5B4F75B-F23E-458D-8503-2D17FB11A702}" type="pres">
      <dgm:prSet presAssocID="{AAC263CB-8256-4B03-92FE-1622698FB3E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3606B416-D160-4DEA-B617-D22C0FB8F203}" type="pres">
      <dgm:prSet presAssocID="{AAC263CB-8256-4B03-92FE-1622698FB3E9}" presName="spaceRect" presStyleCnt="0"/>
      <dgm:spPr/>
      <dgm:t>
        <a:bodyPr/>
        <a:lstStyle/>
        <a:p>
          <a:endParaRPr lang="en-US"/>
        </a:p>
      </dgm:t>
    </dgm:pt>
    <dgm:pt modelId="{8B3907AB-9FCD-4D59-B68F-4F73F035FE52}" type="pres">
      <dgm:prSet presAssocID="{AAC263CB-8256-4B03-92FE-1622698FB3E9}" presName="parTx" presStyleLbl="revTx" presStyleIdx="0" presStyleCnt="2" custLinFactNeighborX="-10834" custLinFactNeighborY="-263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E777C8E-F91A-4641-B0A0-AB8F8C847C69}" type="pres">
      <dgm:prSet presAssocID="{808B76D0-8EC7-469A-93AC-7A6017188A9D}" presName="sibTrans" presStyleCnt="0"/>
      <dgm:spPr/>
      <dgm:t>
        <a:bodyPr/>
        <a:lstStyle/>
        <a:p>
          <a:endParaRPr lang="en-US"/>
        </a:p>
      </dgm:t>
    </dgm:pt>
    <dgm:pt modelId="{C97003FF-391E-467A-A738-C6497D580523}" type="pres">
      <dgm:prSet presAssocID="{4E8D2E69-0173-4BD3-B96A-7A9C5DD12B47}" presName="compNode" presStyleCnt="0"/>
      <dgm:spPr/>
      <dgm:t>
        <a:bodyPr/>
        <a:lstStyle/>
        <a:p>
          <a:endParaRPr lang="en-US"/>
        </a:p>
      </dgm:t>
    </dgm:pt>
    <dgm:pt modelId="{0F6BAAF8-CB60-4B3A-8B7F-F036077073E4}" type="pres">
      <dgm:prSet presAssocID="{4E8D2E69-0173-4BD3-B96A-7A9C5DD12B47}" presName="bgRect" presStyleLbl="bgShp" presStyleIdx="1" presStyleCnt="2" custLinFactNeighborX="1230" custLinFactNeighborY="590"/>
      <dgm:spPr/>
      <dgm:t>
        <a:bodyPr/>
        <a:lstStyle/>
        <a:p>
          <a:endParaRPr lang="en-US"/>
        </a:p>
      </dgm:t>
    </dgm:pt>
    <dgm:pt modelId="{BF46F64E-08D3-4401-971A-A37980929B2F}" type="pres">
      <dgm:prSet presAssocID="{4E8D2E69-0173-4BD3-B96A-7A9C5DD12B4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389F81C1-C561-4A25-83FE-46BB28BC5B3A}" type="pres">
      <dgm:prSet presAssocID="{4E8D2E69-0173-4BD3-B96A-7A9C5DD12B47}" presName="spaceRect" presStyleCnt="0"/>
      <dgm:spPr/>
      <dgm:t>
        <a:bodyPr/>
        <a:lstStyle/>
        <a:p>
          <a:endParaRPr lang="en-US"/>
        </a:p>
      </dgm:t>
    </dgm:pt>
    <dgm:pt modelId="{733FAF41-DF03-485F-8F06-C142970A5497}" type="pres">
      <dgm:prSet presAssocID="{4E8D2E69-0173-4BD3-B96A-7A9C5DD12B47}" presName="parTx" presStyleLbl="revTx" presStyleIdx="1" presStyleCnt="2" custLinFactNeighborX="-10834" custLinFactNeighborY="-32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80609053-FDEF-4334-8FBE-B3BA38CB8912}" type="presOf" srcId="{D4503D04-C97E-4622-AE07-D0307CB3B4CA}" destId="{5C75D25B-729C-4880-9D2E-0125BC8E10B6}" srcOrd="0" destOrd="0" presId="urn:microsoft.com/office/officeart/2018/2/layout/IconVerticalSolidList"/>
    <dgm:cxn modelId="{7540662E-D116-4373-8557-BE60021FE4EE}" type="presOf" srcId="{AAC263CB-8256-4B03-92FE-1622698FB3E9}" destId="{8B3907AB-9FCD-4D59-B68F-4F73F035FE52}" srcOrd="0" destOrd="0" presId="urn:microsoft.com/office/officeart/2018/2/layout/IconVerticalSolidList"/>
    <dgm:cxn modelId="{F3F2D191-B5EC-40C1-AE92-55705BD911BA}" type="presOf" srcId="{4E8D2E69-0173-4BD3-B96A-7A9C5DD12B47}" destId="{733FAF41-DF03-485F-8F06-C142970A5497}" srcOrd="0" destOrd="0" presId="urn:microsoft.com/office/officeart/2018/2/layout/IconVerticalSolidList"/>
    <dgm:cxn modelId="{77174FFC-565E-4D2C-89FD-2AED42E179E6}" type="presParOf" srcId="{5C75D25B-729C-4880-9D2E-0125BC8E10B6}" destId="{D306BA23-CBDB-4B76-9A00-F1BD2D0E3AB6}" srcOrd="0" destOrd="0" presId="urn:microsoft.com/office/officeart/2018/2/layout/IconVerticalSolidList"/>
    <dgm:cxn modelId="{7549D3C1-C75B-4C36-B29F-1E0F23029184}" type="presParOf" srcId="{D306BA23-CBDB-4B76-9A00-F1BD2D0E3AB6}" destId="{7BE66FA6-753F-4634-847C-3776E08D4B7E}" srcOrd="0" destOrd="0" presId="urn:microsoft.com/office/officeart/2018/2/layout/IconVerticalSolidList"/>
    <dgm:cxn modelId="{5018B3FB-29D0-4E87-9EFB-0C0C0CAD84D9}" type="presParOf" srcId="{D306BA23-CBDB-4B76-9A00-F1BD2D0E3AB6}" destId="{D5B4F75B-F23E-458D-8503-2D17FB11A702}" srcOrd="1" destOrd="0" presId="urn:microsoft.com/office/officeart/2018/2/layout/IconVerticalSolidList"/>
    <dgm:cxn modelId="{DDFB7701-C74E-4A52-9B0B-7DC1D3C3577E}" type="presParOf" srcId="{D306BA23-CBDB-4B76-9A00-F1BD2D0E3AB6}" destId="{3606B416-D160-4DEA-B617-D22C0FB8F203}" srcOrd="2" destOrd="0" presId="urn:microsoft.com/office/officeart/2018/2/layout/IconVerticalSolidList"/>
    <dgm:cxn modelId="{687D608F-CAED-4075-A830-F635581B3BD6}" type="presParOf" srcId="{D306BA23-CBDB-4B76-9A00-F1BD2D0E3AB6}" destId="{8B3907AB-9FCD-4D59-B68F-4F73F035FE52}" srcOrd="3" destOrd="0" presId="urn:microsoft.com/office/officeart/2018/2/layout/IconVerticalSolidList"/>
    <dgm:cxn modelId="{6DED0859-FC05-4545-B578-0DF329D20AA1}" type="presParOf" srcId="{5C75D25B-729C-4880-9D2E-0125BC8E10B6}" destId="{7E777C8E-F91A-4641-B0A0-AB8F8C847C69}" srcOrd="1" destOrd="0" presId="urn:microsoft.com/office/officeart/2018/2/layout/IconVerticalSolidList"/>
    <dgm:cxn modelId="{F20F05DC-273B-43D2-9D74-673E7EDDC510}" type="presParOf" srcId="{5C75D25B-729C-4880-9D2E-0125BC8E10B6}" destId="{C97003FF-391E-467A-A738-C6497D580523}" srcOrd="2" destOrd="0" presId="urn:microsoft.com/office/officeart/2018/2/layout/IconVerticalSolidList"/>
    <dgm:cxn modelId="{7704DEC1-3D06-49F9-BB69-558AE8E6127F}" type="presParOf" srcId="{C97003FF-391E-467A-A738-C6497D580523}" destId="{0F6BAAF8-CB60-4B3A-8B7F-F036077073E4}" srcOrd="0" destOrd="0" presId="urn:microsoft.com/office/officeart/2018/2/layout/IconVerticalSolidList"/>
    <dgm:cxn modelId="{E7D5087A-A451-4BB5-A277-F2244B09EE05}" type="presParOf" srcId="{C97003FF-391E-467A-A738-C6497D580523}" destId="{BF46F64E-08D3-4401-971A-A37980929B2F}" srcOrd="1" destOrd="0" presId="urn:microsoft.com/office/officeart/2018/2/layout/IconVerticalSolidList"/>
    <dgm:cxn modelId="{1040220C-63BF-4CE2-BD48-13D10DA9FF15}" type="presParOf" srcId="{C97003FF-391E-467A-A738-C6497D580523}" destId="{389F81C1-C561-4A25-83FE-46BB28BC5B3A}" srcOrd="2" destOrd="0" presId="urn:microsoft.com/office/officeart/2018/2/layout/IconVerticalSolidList"/>
    <dgm:cxn modelId="{E5B26274-A31C-4CCC-979C-44A21C89FFEF}" type="presParOf" srcId="{C97003FF-391E-467A-A738-C6497D580523}" destId="{733FAF41-DF03-485F-8F06-C142970A5497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6FA6-753F-4634-847C-3776E08D4B7E}">
      <dsp:nvSpPr>
        <dsp:cNvPr id="0" name=""/>
        <dsp:cNvSpPr/>
      </dsp:nvSpPr>
      <dsp:spPr>
        <a:xfrm>
          <a:off x="0" y="658253"/>
          <a:ext cx="5550408" cy="1215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5B4F75B-F23E-458D-8503-2D17FB11A702}">
      <dsp:nvSpPr>
        <dsp:cNvPr id="0" name=""/>
        <dsp:cNvSpPr/>
      </dsp:nvSpPr>
      <dsp:spPr>
        <a:xfrm>
          <a:off x="367609" y="931682"/>
          <a:ext cx="668380" cy="668380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907AB-9FCD-4D59-B68F-4F73F035FE52}">
      <dsp:nvSpPr>
        <dsp:cNvPr id="0" name=""/>
        <dsp:cNvSpPr/>
      </dsp:nvSpPr>
      <dsp:spPr>
        <a:xfrm>
          <a:off x="954334" y="626268"/>
          <a:ext cx="4146808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noProof="0" dirty="0" smtClean="0">
              <a:latin typeface="+mn-lt"/>
              <a:ea typeface="Autocar Bold Condensed" panose="020B0500000000000000" pitchFamily="34" charset="0"/>
              <a:cs typeface="Autocar Bold Condensed" panose="020B0500000000000000" pitchFamily="34" charset="0"/>
            </a:rPr>
            <a:t>Tính chất và ứng dụng của một số lương thực thực phẩm.</a:t>
          </a:r>
          <a:endParaRPr lang="vi-VN" sz="2000" kern="1200" noProof="0" dirty="0">
            <a:latin typeface="+mn-lt"/>
            <a:ea typeface="Autocar Bold Condensed" panose="020B0500000000000000" pitchFamily="34" charset="0"/>
            <a:cs typeface="Autocar Bold Condensed" panose="020B0500000000000000" pitchFamily="34" charset="0"/>
          </a:endParaRPr>
        </a:p>
      </dsp:txBody>
      <dsp:txXfrm>
        <a:off x="954334" y="626268"/>
        <a:ext cx="4146808" cy="1215237"/>
      </dsp:txXfrm>
    </dsp:sp>
    <dsp:sp modelId="{0F6BAAF8-CB60-4B3A-8B7F-F036077073E4}">
      <dsp:nvSpPr>
        <dsp:cNvPr id="0" name=""/>
        <dsp:cNvSpPr/>
      </dsp:nvSpPr>
      <dsp:spPr>
        <a:xfrm>
          <a:off x="0" y="2184470"/>
          <a:ext cx="5550408" cy="1215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-21323121"/>
                <a:satOff val="12119"/>
                <a:lumOff val="-10000"/>
                <a:alphaOff val="0"/>
                <a:shade val="36000"/>
                <a:satMod val="120000"/>
              </a:schemeClr>
              <a:schemeClr val="accent5">
                <a:hueOff val="-21323121"/>
                <a:satOff val="12119"/>
                <a:lumOff val="-1000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F46F64E-08D3-4401-971A-A37980929B2F}">
      <dsp:nvSpPr>
        <dsp:cNvPr id="0" name=""/>
        <dsp:cNvSpPr/>
      </dsp:nvSpPr>
      <dsp:spPr>
        <a:xfrm>
          <a:off x="367609" y="2450729"/>
          <a:ext cx="668380" cy="668380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FAF41-DF03-485F-8F06-C142970A5497}">
      <dsp:nvSpPr>
        <dsp:cNvPr id="0" name=""/>
        <dsp:cNvSpPr/>
      </dsp:nvSpPr>
      <dsp:spPr>
        <a:xfrm>
          <a:off x="954334" y="2138145"/>
          <a:ext cx="4146808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noProof="0" dirty="0" smtClean="0">
              <a:latin typeface="+mn-lt"/>
              <a:ea typeface="Autocar Bold Condensed" panose="020B0500000000000000" pitchFamily="34" charset="0"/>
              <a:cs typeface="Autocar Bold Condensed" panose="020B0500000000000000" pitchFamily="34" charset="0"/>
            </a:rPr>
            <a:t>Tìm hiểu và rút ra được kết luận về tính chất của một số lương thực thực phẩm.</a:t>
          </a:r>
          <a:endParaRPr lang="vi-VN" sz="2000" kern="1200" noProof="0" dirty="0">
            <a:latin typeface="+mn-lt"/>
            <a:ea typeface="Autocar Bold Condensed" panose="020B0500000000000000" pitchFamily="34" charset="0"/>
            <a:cs typeface="Autocar Bold Condensed" panose="020B0500000000000000" pitchFamily="34" charset="0"/>
          </a:endParaRPr>
        </a:p>
      </dsp:txBody>
      <dsp:txXfrm>
        <a:off x="954334" y="2138145"/>
        <a:ext cx="4146808" cy="1215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EA663F-0F71-4941-839F-4D376A50B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42CB8-EC67-47AC-810C-39EACC3AA5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F8F58-3262-4466-8DB1-B329F63F404F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B2D2D-60E4-477E-84AF-48DE5C24FA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6F142-CFE2-4AA2-8A1E-CADC565C24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595F6-1BED-4F30-933F-F0CD66CEE7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41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CF71C-E8D2-4E49-B04C-B160BC17D861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76E09-41B7-FE4E-B099-04DFD58B8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1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550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76E09-41B7-FE4E-B099-04DFD58B8CF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22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76E09-41B7-FE4E-B099-04DFD58B8C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2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76E09-41B7-FE4E-B099-04DFD58B8C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6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76E09-41B7-FE4E-B099-04DFD58B8C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1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76E09-41B7-FE4E-B099-04DFD58B8C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7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87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567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5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99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0534-BB92-D249-82B9-49A38E7BB51A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7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2B72-5EFB-2B4D-BBDF-916337A53DC6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9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05E1-C71E-544E-9F74-844878BC4783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2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3823" y="-244499"/>
            <a:ext cx="13114176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50592" y="1191814"/>
            <a:ext cx="9684201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60000" y="1858633"/>
            <a:ext cx="1027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60000" y="4493833"/>
            <a:ext cx="102720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767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3483400" y="2437967"/>
            <a:ext cx="6349200" cy="3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3759" y="-1755338"/>
            <a:ext cx="4576397" cy="384844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43257" y="3567540"/>
            <a:ext cx="7112237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79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1306783" y="4986901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10404400" y="-505398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7779800" y="2739233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7779800" y="3887392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1125000" y="2739233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1125000" y="3887392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3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7"/>
          <p:cNvSpPr/>
          <p:nvPr/>
        </p:nvSpPr>
        <p:spPr>
          <a:xfrm rot="4614439">
            <a:off x="7028562" y="2194089"/>
            <a:ext cx="5308233" cy="36514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9" name="Google Shape;2399;p7"/>
          <p:cNvSpPr/>
          <p:nvPr/>
        </p:nvSpPr>
        <p:spPr>
          <a:xfrm rot="10800000">
            <a:off x="5967133" y="1258634"/>
            <a:ext cx="7112355" cy="46127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0" name="Google Shape;2400;p7"/>
          <p:cNvSpPr txBox="1">
            <a:spLocks noGrp="1"/>
          </p:cNvSpPr>
          <p:nvPr>
            <p:ph type="subTitle" idx="1"/>
          </p:nvPr>
        </p:nvSpPr>
        <p:spPr>
          <a:xfrm>
            <a:off x="816848" y="2833800"/>
            <a:ext cx="31784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7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7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43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3240792" y="5266295"/>
            <a:ext cx="5860829" cy="49285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890016" y="1125728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960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8664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8664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4812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33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4812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417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9561451" y="-1079204"/>
            <a:ext cx="4576376" cy="384842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9602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92584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9600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81512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4555600" y="2147500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91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20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16" name="Google Shape;5116;p20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7" name="Google Shape;5117;p20"/>
          <p:cNvSpPr/>
          <p:nvPr/>
        </p:nvSpPr>
        <p:spPr>
          <a:xfrm rot="-2700000" flipH="1">
            <a:off x="10404400" y="4473002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07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8AFE-A49F-3347-91BC-9E8CE1BCC4B4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88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1143600" y="2371200"/>
            <a:ext cx="9904800" cy="1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10404400" y="4473002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3528000" y="4366167"/>
            <a:ext cx="51360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24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28"/>
          <p:cNvSpPr/>
          <p:nvPr/>
        </p:nvSpPr>
        <p:spPr>
          <a:xfrm rot="10183958" flipH="1">
            <a:off x="-3419769" y="1741163"/>
            <a:ext cx="5890471" cy="4051932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2" name="Google Shape;5872;p28"/>
          <p:cNvSpPr txBox="1">
            <a:spLocks noGrp="1"/>
          </p:cNvSpPr>
          <p:nvPr>
            <p:ph type="subTitle" idx="1"/>
          </p:nvPr>
        </p:nvSpPr>
        <p:spPr>
          <a:xfrm>
            <a:off x="6818200" y="2997533"/>
            <a:ext cx="4422800" cy="1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73" name="Google Shape;5873;p28"/>
          <p:cNvSpPr/>
          <p:nvPr/>
        </p:nvSpPr>
        <p:spPr>
          <a:xfrm rot="10077096" flipH="1">
            <a:off x="-1371360" y="3443561"/>
            <a:ext cx="6694197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4" name="Google Shape;5874;p28"/>
          <p:cNvSpPr/>
          <p:nvPr/>
        </p:nvSpPr>
        <p:spPr>
          <a:xfrm rot="919594">
            <a:off x="9381582" y="-2030781"/>
            <a:ext cx="4950068" cy="340498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5" name="Google Shape;5875;p28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4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7" name="Google Shape;5887;p31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8" name="Google Shape;5888;p31"/>
          <p:cNvSpPr/>
          <p:nvPr/>
        </p:nvSpPr>
        <p:spPr>
          <a:xfrm rot="-2700000" flipH="1">
            <a:off x="10404400" y="4473002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418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2"/>
        </a:solidFill>
        <a:effectLst/>
      </p:bgPr>
    </p:bg>
    <p:spTree>
      <p:nvGrpSpPr>
        <p:cNvPr id="1" name="Shape 5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3" name="Google Shape;5893;p33"/>
          <p:cNvSpPr/>
          <p:nvPr/>
        </p:nvSpPr>
        <p:spPr>
          <a:xfrm rot="-8473469">
            <a:off x="10074161" y="-1038937"/>
            <a:ext cx="3924096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804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0953" y="5062538"/>
            <a:ext cx="787188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90953" y="5734055"/>
            <a:ext cx="787188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273195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6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812694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719668" y="1844675"/>
            <a:ext cx="4842933" cy="4895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5765800" y="1844675"/>
            <a:ext cx="4842933" cy="4895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96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77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EA109CB-DDDB-7949-A85C-355CAB3D7576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6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8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171271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vi-VN" smtClean="0"/>
              <a:t>Bấm biểu tượng để thêm hình ảnh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028000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7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113184" y="1268413"/>
            <a:ext cx="2495549" cy="5472112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24421" y="1268413"/>
            <a:ext cx="7285567" cy="5472112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73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95703" y="3141663"/>
            <a:ext cx="7871884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95703" y="3813180"/>
            <a:ext cx="7871884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777773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7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947554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719668" y="1844675"/>
            <a:ext cx="4842933" cy="4895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5765800" y="1844675"/>
            <a:ext cx="4842933" cy="4895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8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6BB9-C860-D945-A0DA-AC84E1154E6B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77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93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661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276678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vi-VN" smtClean="0"/>
              <a:t>Bấm biểu tượng để thêm hình ảnh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965721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3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113184" y="1268413"/>
            <a:ext cx="2495549" cy="5472112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24421" y="1268413"/>
            <a:ext cx="7285567" cy="5472112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1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3124200"/>
            <a:ext cx="10566400" cy="838200"/>
          </a:xfrm>
        </p:spPr>
        <p:txBody>
          <a:bodyPr/>
          <a:lstStyle>
            <a:lvl1pPr algn="ctr">
              <a:defRPr sz="5400">
                <a:gradFill>
                  <a:gsLst>
                    <a:gs pos="44000">
                      <a:srgbClr val="F7CA65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4038600"/>
            <a:ext cx="10566400" cy="457200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442E-6DCD-4744-A250-064EF71D92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1CA29-DD4D-4ECC-8A17-DAF48781D8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87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F731-9AAA-4F8B-9953-5BBBCD0433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3B592-2A1B-4491-8764-FA0B46EECE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89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3" y="2514605"/>
            <a:ext cx="8583084" cy="1362075"/>
          </a:xfrm>
        </p:spPr>
        <p:txBody>
          <a:bodyPr anchor="t"/>
          <a:lstStyle>
            <a:lvl1pPr algn="ctr" defTabSz="685783" rtl="0" eaLnBrk="1" latinLnBrk="0" hangingPunct="1">
              <a:spcBef>
                <a:spcPct val="0"/>
              </a:spcBef>
              <a:buNone/>
              <a:defRPr lang="en-US" sz="3600" strike="noStrike" kern="1200" dirty="0">
                <a:gradFill>
                  <a:gsLst>
                    <a:gs pos="44000">
                      <a:srgbClr val="F7CA65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3962400"/>
            <a:ext cx="8583084" cy="838200"/>
          </a:xfrm>
        </p:spPr>
        <p:txBody>
          <a:bodyPr anchor="b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2C7E-1509-4B8F-8BC9-5F1306E27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75C4C-2585-473D-8636-362D1BA865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65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09802"/>
            <a:ext cx="5181600" cy="3916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09802"/>
            <a:ext cx="5181600" cy="3916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D7C0-1824-47BE-ADDD-72C1274454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E66CB-E535-4C7F-87B5-B1D242D51D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F966-147F-B24F-8855-ADF4B9638779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86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79638"/>
            <a:ext cx="51837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895604"/>
            <a:ext cx="5183717" cy="32305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79638"/>
            <a:ext cx="51858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895604"/>
            <a:ext cx="5185833" cy="32305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F58D6-F415-4F39-BC4E-F83D244E22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B22ED-BE18-4799-9807-CBA7B8B03B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5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0939F-C255-484D-BEF2-B418FA3251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9C99-F5D7-4B80-AD79-EAFA92552B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01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D775A-FA59-4472-87FC-5FA68B218A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890A5-5AEB-4CEB-A5FC-431ED5599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87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3" y="1219200"/>
            <a:ext cx="3909484" cy="1162050"/>
          </a:xfrm>
        </p:spPr>
        <p:txBody>
          <a:bodyPr anchor="b"/>
          <a:lstStyle>
            <a:lvl1pPr algn="l">
              <a:defRPr lang="en-US" sz="1500" strike="noStrike" kern="1200" dirty="0">
                <a:solidFill>
                  <a:schemeClr val="bg1"/>
                </a:solidFill>
                <a:effectLst/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7800"/>
            <a:ext cx="6815667" cy="46783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3" y="2438405"/>
            <a:ext cx="3909484" cy="36877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9380-21E1-4179-B0FA-964C01DADF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97A5-714C-4189-B516-A4CE3B539E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1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lang="en-US" sz="1500" strike="noStrik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71604"/>
            <a:ext cx="7315200" cy="335597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0AFCD-A1E3-4C05-A11F-681AE77E20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7B223-088C-4328-B9C4-AFA3611A3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3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9416-52A4-4A8C-8123-1B325530FC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5F52-5ED6-4EC1-8DAF-D75A4CFE28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78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64029"/>
            <a:ext cx="2641600" cy="4862139"/>
          </a:xfrm>
        </p:spPr>
        <p:txBody>
          <a:bodyPr vert="eaVert"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lang="en-US" sz="2400" strike="noStrik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95403"/>
            <a:ext cx="80264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7F45D-FC32-4F03-858A-EFBB3F1D65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9BD7E-66F3-4D62-B93B-9DE4914E62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492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34259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63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B21E-6508-274A-8215-090AB0A8BFD7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67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45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92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54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880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4767" y="-4500"/>
            <a:ext cx="12206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5358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4505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923632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821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4C924F6A-9505-4C7B-A222-1C30F8CFFBBA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5/13/2025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D26DA33B-88BE-4035-AB20-8973F061A1EF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6311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14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3B75-9C36-5140-9B2C-4AB02DB5CE55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349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616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469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691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188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4767" y="-4500"/>
            <a:ext cx="12206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276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125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575134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6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5107-D26A-8749-91B4-BDF6C1B6361A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7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6945-859D-154B-9E61-3980F2B5BC84}" type="datetime1">
              <a:rPr lang="en-US" smtClean="0"/>
              <a:t>5/13/2025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2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E2B6D2D-DD65-7542-B616-C09BD0686257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346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268413"/>
            <a:ext cx="988906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9" y="1844675"/>
            <a:ext cx="988906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4575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5pPr>
      <a:lvl6pPr marL="342892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6pPr>
      <a:lvl7pPr marL="685783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7pPr>
      <a:lvl8pPr marL="1028675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8pPr>
      <a:lvl9pPr marL="1371566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Bell Gothic Std Black" pitchFamily="34" charset="0"/>
        </a:defRPr>
      </a:lvl9pPr>
    </p:titleStyle>
    <p:bodyStyle>
      <a:lvl1pPr marL="257168" indent="-257168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bg1"/>
          </a:solidFill>
          <a:latin typeface="+mn-lt"/>
          <a:ea typeface="+mn-ea"/>
          <a:cs typeface="+mn-cs"/>
        </a:defRPr>
      </a:lvl1pPr>
      <a:lvl2pPr marL="557199" indent="-214308" algn="l" rtl="0" eaLnBrk="1" fontAlgn="base" hangingPunct="1">
        <a:spcBef>
          <a:spcPct val="20000"/>
        </a:spcBef>
        <a:spcAft>
          <a:spcPct val="0"/>
        </a:spcAft>
        <a:buChar char="–"/>
        <a:defRPr sz="1800" b="1">
          <a:solidFill>
            <a:schemeClr val="bg1"/>
          </a:solidFill>
          <a:latin typeface="+mn-lt"/>
        </a:defRPr>
      </a:lvl2pPr>
      <a:lvl3pPr marL="857228" indent="-17144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20" indent="-171446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12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268413"/>
            <a:ext cx="988906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9" y="1844675"/>
            <a:ext cx="988906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177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5pPr>
      <a:lvl6pPr marL="342892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6pPr>
      <a:lvl7pPr marL="685783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7pPr>
      <a:lvl8pPr marL="1028675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8pPr>
      <a:lvl9pPr marL="1371566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9pPr>
    </p:titleStyle>
    <p:bodyStyle>
      <a:lvl1pPr marL="257168" indent="-257168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2"/>
          </a:solidFill>
          <a:latin typeface="+mn-lt"/>
          <a:ea typeface="+mn-ea"/>
          <a:cs typeface="+mn-cs"/>
        </a:defRPr>
      </a:lvl1pPr>
      <a:lvl2pPr marL="557199" indent="-214308" algn="l" rtl="0" eaLnBrk="1" fontAlgn="base" hangingPunct="1">
        <a:spcBef>
          <a:spcPct val="20000"/>
        </a:spcBef>
        <a:spcAft>
          <a:spcPct val="0"/>
        </a:spcAft>
        <a:buChar char="–"/>
        <a:defRPr sz="1800" b="1">
          <a:solidFill>
            <a:schemeClr val="tx2"/>
          </a:solidFill>
          <a:latin typeface="+mn-lt"/>
        </a:defRPr>
      </a:lvl2pPr>
      <a:lvl3pPr marL="857228" indent="-17144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2"/>
          </a:solidFill>
          <a:latin typeface="+mn-lt"/>
        </a:defRPr>
      </a:lvl3pPr>
      <a:lvl4pPr marL="1200120" indent="-171446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2"/>
          </a:solidFill>
          <a:latin typeface="+mn-lt"/>
        </a:defRPr>
      </a:lvl4pPr>
      <a:lvl5pPr marL="1543012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1295400"/>
            <a:ext cx="1056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0" y="2133603"/>
            <a:ext cx="105664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A46076FA-3ED9-4E29-9ACA-B3E5F83063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837EE5AD-0076-4B5A-A735-D945D536D8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9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3000" kern="1200" dirty="0">
          <a:gradFill>
            <a:gsLst>
              <a:gs pos="44000">
                <a:srgbClr val="F7CA65"/>
              </a:gs>
              <a:gs pos="13000">
                <a:srgbClr val="BD922A"/>
              </a:gs>
              <a:gs pos="21001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279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253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3.jpe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0.gif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jpeg"/><Relationship Id="rId5" Type="http://schemas.openxmlformats.org/officeDocument/2006/relationships/image" Target="../media/image18.gif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6838" y="12856"/>
            <a:ext cx="7246279" cy="1815944"/>
          </a:xfrm>
        </p:spPr>
        <p:txBody>
          <a:bodyPr/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9079" y="410745"/>
            <a:ext cx="4348167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39350" y="1526921"/>
          <a:ext cx="11714370" cy="518682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88667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410661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3731267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2987817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63983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CHẤT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ĐÂU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TRÒ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7870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 BỘT, ĐƯỜNG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30400"/>
                  </a:ext>
                </a:extLst>
              </a:tr>
              <a:tr h="105802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ĐẠM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95222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05802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KHOÁNG VÀ VITAMIN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597498" y="409205"/>
            <a:ext cx="5637805" cy="94179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tabLst>
                <a:tab pos="540372" algn="l"/>
              </a:tabLst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Thảo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luận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tabLst>
                <a:tab pos="540372" algn="l"/>
              </a:tabLst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phiếu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4" name="Google Shape;600;p33"/>
          <p:cNvGrpSpPr/>
          <p:nvPr/>
        </p:nvGrpSpPr>
        <p:grpSpPr>
          <a:xfrm>
            <a:off x="9919978" y="40667"/>
            <a:ext cx="2033741" cy="1472109"/>
            <a:chOff x="16962275" y="372175"/>
            <a:chExt cx="2739375" cy="1529525"/>
          </a:xfrm>
        </p:grpSpPr>
        <p:sp>
          <p:nvSpPr>
            <p:cNvPr id="1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1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9078" y="1338976"/>
          <a:ext cx="11865460" cy="53057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687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12371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441649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98377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64986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CHẤT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ĐÂU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TRÒ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 BỘT, ĐƯỜNG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304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ĐẠM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082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KHOÁNG VÀ VITAMIN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endParaRPr lang="en-US" sz="21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69079" y="186935"/>
            <a:ext cx="4348167" cy="1013067"/>
            <a:chOff x="1708387" y="-23598"/>
            <a:chExt cx="4348166" cy="101306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4597498" y="185394"/>
            <a:ext cx="5637805" cy="94179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tabLst>
                <a:tab pos="540372" algn="l"/>
              </a:tabLst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Thảo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luận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tabLst>
                <a:tab pos="540372" algn="l"/>
              </a:tabLst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phiếu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" name="Google Shape;600;p33"/>
          <p:cNvGrpSpPr/>
          <p:nvPr/>
        </p:nvGrpSpPr>
        <p:grpSpPr>
          <a:xfrm>
            <a:off x="10000798" y="-117708"/>
            <a:ext cx="2033741" cy="1472109"/>
            <a:chOff x="16962275" y="372175"/>
            <a:chExt cx="2739375" cy="1529525"/>
          </a:xfrm>
        </p:grpSpPr>
        <p:sp>
          <p:nvSpPr>
            <p:cNvPr id="22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53808" y="2045444"/>
            <a:ext cx="4083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7707664" y="2161965"/>
            <a:ext cx="4166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7456" y="3645998"/>
            <a:ext cx="432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664" y="3429000"/>
            <a:ext cx="439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Là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7456" y="4822155"/>
            <a:ext cx="3721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TV,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6498" y="4498989"/>
            <a:ext cx="4488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7456" y="5952669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Rau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00533" y="5618153"/>
            <a:ext cx="4374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6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9078" y="1338976"/>
          <a:ext cx="11865460" cy="53057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687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12371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441649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98377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64986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CHẤT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ĐÂU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TRÒ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 BỘT, ĐƯỜNG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304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ĐẠM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082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KHOÁNG VÀ VITAMIN</a:t>
                      </a:r>
                      <a:endParaRPr lang="en-US" sz="2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endParaRPr lang="en-US" sz="21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53808" y="2045444"/>
            <a:ext cx="4083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7707664" y="2161965"/>
            <a:ext cx="4166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7456" y="3645998"/>
            <a:ext cx="432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664" y="3429000"/>
            <a:ext cx="439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Là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7456" y="4822155"/>
            <a:ext cx="3721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TV,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6498" y="4498989"/>
            <a:ext cx="4488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7456" y="5952669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Rau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00533" y="5618153"/>
            <a:ext cx="4374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6598" y="1329"/>
            <a:ext cx="11727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LƯƠNG THỰC - </a:t>
            </a:r>
            <a:r>
              <a:rPr lang="vi-VN" sz="4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2212" y="575753"/>
            <a:ext cx="12078621" cy="56425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phẩm cung cấp các chất thiết yếu cho cơ thể con 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55" grpId="0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ùng các bé vẽ quyển tập, quyển vở, ... | Learn to draw notebook | Bé Cún  TV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4009" y="1241792"/>
            <a:ext cx="3423863" cy="453585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nếu như cơ thể của chúng ta thiếu vitamin và chất khoáng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endParaRPr lang="vi-VN" sz="2400" dirty="0" smtClean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vitamin A gây khô mắt có thể dẫn đến mù lòa. 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sắt có thể dẫn đến bệnh thiếu máu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iodine gây kém phát triển trí tuệ</a:t>
            </a:r>
            <a:endParaRPr lang="vi-VN" sz="2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035358" y="162962"/>
            <a:ext cx="2082297" cy="16134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50" name="Picture 6" descr="Những thực phẩm giúp cho đôi mắt luôn khỏe mạnh - CÔNG TY CỔ PHẦN Y TẾ VIỆT 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19" y="271604"/>
            <a:ext cx="2059757" cy="15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20 loại rau củ quả tốt nhất cho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58" y="461771"/>
            <a:ext cx="3102343" cy="17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ổ sung vitamin từ rau quả - Dinh dưỡng Việt Đ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14" y="4788013"/>
            <a:ext cx="3004279" cy="163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76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 bwMode="auto">
          <a:xfrm>
            <a:off x="491906" y="81480"/>
            <a:ext cx="9177195" cy="5649363"/>
          </a:xfrm>
          <a:prstGeom prst="doubleWave">
            <a:avLst>
              <a:gd name="adj1" fmla="val 6250"/>
              <a:gd name="adj2" fmla="val 4161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 có biết</a:t>
            </a:r>
          </a:p>
          <a:p>
            <a:pPr algn="just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 thể cần dầu mỡ để hấp thu vitamin A</a:t>
            </a:r>
          </a:p>
          <a:p>
            <a:pPr algn="just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</a:t>
            </a:r>
            <a:r>
              <a:rPr lang="vi-VN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Vitamin A có vai trò quan trọng đối với cơ thể. Thiếu vitamin A sẽ ảnh hưởng đến thị lực, gây ra bệnh “quáng gà”. Trẻ em thiếu vitamin A sẽ bị còi cọc, xương kém phát triển.</a:t>
            </a:r>
          </a:p>
          <a:p>
            <a:pPr algn="just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</a:t>
            </a:r>
            <a:r>
              <a:rPr lang="vi-VN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Vitamin A thuộc nhóm vitamin tan trong dầu (chất béo). Vì vậy, bữa ăn hằng ngày phải có dầu, mỡ thì cơ thể mới hấp thu được vitamin A trong thức ăn. Nếu chúng ta ăn đủ thực phẩm chứa vitamin A nhưng lại thiếu dầu, mỡ thì cơ thể vẫn bị thiếu vitamin A.</a:t>
            </a:r>
          </a:p>
          <a:p>
            <a:pPr algn="just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dirty="0">
                <a:solidFill>
                  <a:srgbClr val="4D4D4D">
                    <a:lumMod val="50000"/>
                  </a:srgb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 loại củ quả cung cấp nhiều vitamin A như cà rốt, cà chua khi được xào, nấu cùng với dầu mỡ.</a:t>
            </a:r>
          </a:p>
        </p:txBody>
      </p:sp>
      <p:pic>
        <p:nvPicPr>
          <p:cNvPr id="1026" name="Picture 2" descr="CENO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48" y="4368756"/>
            <a:ext cx="2515323" cy="25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ẩy tế bào chết cho da hiệu quả bằng cà chua chỉ với 5 nghìn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03" y="4820402"/>
            <a:ext cx="3294110" cy="22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54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54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A9631-F1F7-4163-B557-2BF7421C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55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36558-FD79-45AA-9D7B-B90A2556367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15</a:t>
            </a:fld>
            <a:endParaRPr lang="e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83;p15">
            <a:extLst>
              <a:ext uri="{FF2B5EF4-FFF2-40B4-BE49-F238E27FC236}">
                <a16:creationId xmlns:a16="http://schemas.microsoft.com/office/drawing/2014/main" id="{DB09051A-894E-4B3A-B470-8D6294C99900}"/>
              </a:ext>
            </a:extLst>
          </p:cNvPr>
          <p:cNvSpPr txBox="1">
            <a:spLocks/>
          </p:cNvSpPr>
          <p:nvPr/>
        </p:nvSpPr>
        <p:spPr>
          <a:xfrm>
            <a:off x="1996117" y="4017035"/>
            <a:ext cx="7213600" cy="2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 defTabSz="1219170">
              <a:spcBef>
                <a:spcPts val="800"/>
              </a:spcBef>
              <a:spcAft>
                <a:spcPts val="800"/>
              </a:spcAft>
              <a:buClr>
                <a:srgbClr val="555555"/>
              </a:buClr>
            </a:pPr>
            <a:r>
              <a:rPr lang="en-US" sz="5333" kern="0" dirty="0" smtClean="0">
                <a:solidFill>
                  <a:srgbClr val="FFFFFF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KIỂM TRA BÀI CŨ</a:t>
            </a:r>
            <a:endParaRPr lang="en-US" sz="5333" kern="0" dirty="0">
              <a:solidFill>
                <a:srgbClr val="FFFFFF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87488" y="3764023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bột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16</a:t>
            </a:fld>
            <a:endParaRPr lang="e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2276872"/>
            <a:ext cx="9846373" cy="528400"/>
          </a:xfrm>
        </p:spPr>
        <p:txBody>
          <a:bodyPr/>
          <a:lstStyle/>
          <a:p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Đâu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lương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thực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thực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phẩm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vai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trò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nâng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cao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hệ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miễn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dịch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32793" y="3873556"/>
            <a:ext cx="5539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C. Vitamin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chất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khoáng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620155" y="4548381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 defTabSz="1219170">
              <a:spcBef>
                <a:spcPts val="800"/>
              </a:spcBef>
              <a:spcAft>
                <a:spcPts val="800"/>
              </a:spcAft>
              <a:buClr>
                <a:srgbClr val="D8EEF9"/>
              </a:buClr>
              <a:buNone/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béo</a:t>
            </a:r>
            <a:endParaRPr lang="en-US" sz="3733" kern="0" dirty="0">
              <a:solidFill>
                <a:srgbClr val="55555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957828" y="4603610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Chất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đạm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317915-2339-40A2-8C70-7198AD5E67A6}"/>
              </a:ext>
            </a:extLst>
          </p:cNvPr>
          <p:cNvSpPr/>
          <p:nvPr/>
        </p:nvSpPr>
        <p:spPr>
          <a:xfrm>
            <a:off x="6065521" y="3901996"/>
            <a:ext cx="548640" cy="53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555555"/>
              </a:solidFill>
              <a:latin typeface="Arial"/>
              <a:sym typeface="Arial"/>
            </a:endParaRPr>
          </a:p>
        </p:txBody>
      </p:sp>
      <p:sp>
        <p:nvSpPr>
          <p:cNvPr id="12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id="{B88FE6FA-31A9-4815-A812-DD9C94FEE0CF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E8433-89F4-4BEA-B4EC-55B30BEF53C2}"/>
              </a:ext>
            </a:extLst>
          </p:cNvPr>
          <p:cNvSpPr txBox="1"/>
          <p:nvPr/>
        </p:nvSpPr>
        <p:spPr>
          <a:xfrm>
            <a:off x="1973032" y="718411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044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53068" y="3411321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Dự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trữ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thể</a:t>
            </a:r>
            <a:endParaRPr lang="en-US" sz="3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17</a:t>
            </a:fld>
            <a:endParaRPr lang="en" sz="1867" kern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835" y="2180861"/>
            <a:ext cx="9580919" cy="528400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béo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vai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trò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gì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?</a:t>
            </a:r>
            <a:endParaRPr lang="en-US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21695" y="3747101"/>
            <a:ext cx="5568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Nâng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miễn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dịch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073834" y="5139585"/>
            <a:ext cx="4800533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 defTabSz="1219170">
              <a:spcBef>
                <a:spcPts val="800"/>
              </a:spcBef>
              <a:spcAft>
                <a:spcPts val="800"/>
              </a:spcAft>
              <a:buClr>
                <a:srgbClr val="D8EEF9"/>
              </a:buClr>
              <a:buNone/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Cấu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cơ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vật</a:t>
            </a:r>
            <a:endParaRPr lang="en-US" sz="3733" kern="0" dirty="0">
              <a:solidFill>
                <a:srgbClr val="55555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874367" y="5134289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chống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bệnh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tật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3FBD5-D33C-475E-8798-AFCF5B87970A}"/>
              </a:ext>
            </a:extLst>
          </p:cNvPr>
          <p:cNvSpPr/>
          <p:nvPr/>
        </p:nvSpPr>
        <p:spPr>
          <a:xfrm>
            <a:off x="1071515" y="3708398"/>
            <a:ext cx="548640" cy="53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555555"/>
              </a:solidFill>
              <a:latin typeface="Arial"/>
              <a:sym typeface="Arial"/>
            </a:endParaRPr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id="{8513F481-006C-45C6-9D4B-F99DA6095725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2BFF5-C1AF-4166-A2F3-CC6690FC726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BÀI</a:t>
            </a: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70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20155" y="3556223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Nước</a:t>
            </a:r>
            <a:endParaRPr lang="en-US" sz="3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18</a:t>
            </a:fld>
            <a:endParaRPr lang="en" sz="1867" kern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35" y="1767164"/>
            <a:ext cx="9580919" cy="1604088"/>
          </a:xfrm>
        </p:spPr>
        <p:txBody>
          <a:bodyPr/>
          <a:lstStyle/>
          <a:p>
            <a:pPr algn="ctr"/>
            <a:r>
              <a:rPr lang="en-US" dirty="0" err="1">
                <a:latin typeface="Palatino Linotype" panose="02040502050505030304" pitchFamily="18" charset="0"/>
              </a:rPr>
              <a:t>Hàm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lượng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dinh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dưỡng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chính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trong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lương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thực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là</a:t>
            </a:r>
            <a:r>
              <a:rPr lang="en-US" dirty="0"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32793" y="3613969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Tinh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bột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679509" y="4316406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 defTabSz="1219170">
              <a:spcBef>
                <a:spcPts val="800"/>
              </a:spcBef>
              <a:spcAft>
                <a:spcPts val="800"/>
              </a:spcAft>
              <a:buClr>
                <a:srgbClr val="D8EEF9"/>
              </a:buClr>
              <a:buNone/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đạm</a:t>
            </a:r>
            <a:endParaRPr lang="en-US" sz="3733" kern="0" dirty="0">
              <a:solidFill>
                <a:srgbClr val="55555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957828" y="4344022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D.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Chất</a:t>
            </a: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béo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3FBD5-D33C-475E-8798-AFCF5B87970A}"/>
              </a:ext>
            </a:extLst>
          </p:cNvPr>
          <p:cNvSpPr/>
          <p:nvPr/>
        </p:nvSpPr>
        <p:spPr>
          <a:xfrm>
            <a:off x="6110875" y="3639420"/>
            <a:ext cx="548640" cy="53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555555"/>
              </a:solidFill>
              <a:latin typeface="Arial"/>
              <a:sym typeface="Arial"/>
            </a:endParaRPr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id="{4288305A-EB84-4A40-B196-B9DD2F51838E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5521F-A0DE-4239-AC70-894B33971FC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BÀI </a:t>
            </a:r>
            <a:r>
              <a:rPr lang="en-US" sz="3733" b="1" kern="0" dirty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4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20155" y="3556223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Rau </a:t>
            </a:r>
            <a:r>
              <a:rPr lang="en-US" sz="32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xanh</a:t>
            </a:r>
            <a:endParaRPr lang="en-US" sz="3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19</a:t>
            </a:fld>
            <a:endParaRPr lang="en" sz="1867" kern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35" y="1767164"/>
            <a:ext cx="9580919" cy="1604088"/>
          </a:xfrm>
        </p:spPr>
        <p:txBody>
          <a:bodyPr/>
          <a:lstStyle/>
          <a:p>
            <a:pPr algn="ctr"/>
            <a:r>
              <a:rPr lang="en-US" dirty="0" err="1" smtClean="0">
                <a:latin typeface="Palatino Linotype" panose="02040502050505030304" pitchFamily="18" charset="0"/>
              </a:rPr>
              <a:t>Sản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phẩm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nào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dưới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đây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chứa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nhiều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tinh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bột</a:t>
            </a:r>
            <a:r>
              <a:rPr lang="en-US" dirty="0" smtClean="0">
                <a:latin typeface="Palatino Linotype" panose="02040502050505030304" pitchFamily="18" charset="0"/>
              </a:rPr>
              <a:t>: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32793" y="3639420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Gạo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679509" y="4316406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 defTabSz="1219170">
              <a:spcBef>
                <a:spcPts val="800"/>
              </a:spcBef>
              <a:spcAft>
                <a:spcPts val="800"/>
              </a:spcAft>
              <a:buClr>
                <a:srgbClr val="D8EEF9"/>
              </a:buClr>
              <a:buNone/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Cá</a:t>
            </a:r>
            <a:r>
              <a:rPr lang="en-US" sz="3200" kern="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thu</a:t>
            </a:r>
            <a:endParaRPr lang="en-US" sz="3733" kern="0" dirty="0">
              <a:solidFill>
                <a:srgbClr val="55555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957828" y="4344022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Trứng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3FBD5-D33C-475E-8798-AFCF5B87970A}"/>
              </a:ext>
            </a:extLst>
          </p:cNvPr>
          <p:cNvSpPr/>
          <p:nvPr/>
        </p:nvSpPr>
        <p:spPr>
          <a:xfrm>
            <a:off x="6110875" y="3639420"/>
            <a:ext cx="548640" cy="53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555555"/>
              </a:solidFill>
              <a:latin typeface="Arial"/>
              <a:sym typeface="Arial"/>
            </a:endParaRPr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id="{4288305A-EB84-4A40-B196-B9DD2F51838E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5521F-A0DE-4239-AC70-894B33971FC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BÀI </a:t>
            </a: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4</a:t>
            </a:r>
            <a:endParaRPr lang="en-US" sz="3733" b="1" kern="0" dirty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9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737245" y="1125329"/>
            <a:ext cx="11116492" cy="30197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indent="12192" algn="ctr">
              <a:spcBef>
                <a:spcPts val="0"/>
              </a:spcBef>
            </a:pPr>
            <a: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  <a:t>TIẾT 45. BÀI 9: MỘT SỐ LƯƠNG THỰC, THỰC PHẨM THÔNG DỤNG </a:t>
            </a:r>
            <a:b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267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4267" cap="none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4267" cap="non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267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sz="4267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89" name="Google Shape;389;p28"/>
          <p:cNvGrpSpPr/>
          <p:nvPr/>
        </p:nvGrpSpPr>
        <p:grpSpPr>
          <a:xfrm>
            <a:off x="-288443" y="2658018"/>
            <a:ext cx="12717349" cy="4693777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891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53068" y="3411321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Thịt</a:t>
            </a:r>
            <a:r>
              <a:rPr lang="en-US" sz="32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bò</a:t>
            </a:r>
            <a:endParaRPr lang="en-US" sz="3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/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pPr algn="r" defTabSz="1219170">
                <a:buClr>
                  <a:srgbClr val="000000"/>
                </a:buClr>
              </a:pPr>
              <a:t>20</a:t>
            </a:fld>
            <a:endParaRPr lang="en" sz="1867" kern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835" y="1916661"/>
            <a:ext cx="10144479" cy="528400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Trong </a:t>
            </a:r>
            <a:r>
              <a:rPr lang="vi-VN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các thực phẩm dưới đây, loại nào chứa nhiều protein (chất đạm) nhất?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?</a:t>
            </a:r>
            <a:endParaRPr lang="en-US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6270152" y="3685472"/>
            <a:ext cx="5568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Ngô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4017807" y="3554237"/>
            <a:ext cx="4800533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 defTabSz="1219170">
              <a:spcBef>
                <a:spcPts val="800"/>
              </a:spcBef>
              <a:spcAft>
                <a:spcPts val="800"/>
              </a:spcAft>
              <a:buClr>
                <a:srgbClr val="D8EEF9"/>
              </a:buClr>
              <a:buNone/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Lạc</a:t>
            </a:r>
            <a:endParaRPr lang="en-US" sz="3733" kern="0" dirty="0">
              <a:solidFill>
                <a:srgbClr val="55555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8551005" y="3697571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D.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Cà</a:t>
            </a:r>
            <a:r>
              <a:rPr lang="en-US" sz="3200" kern="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/>
                <a:sym typeface="Arial"/>
              </a:rPr>
              <a:t>rốt</a:t>
            </a:r>
            <a:endParaRPr lang="en-US" sz="3200" kern="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3FBD5-D33C-475E-8798-AFCF5B87970A}"/>
              </a:ext>
            </a:extLst>
          </p:cNvPr>
          <p:cNvSpPr/>
          <p:nvPr/>
        </p:nvSpPr>
        <p:spPr>
          <a:xfrm>
            <a:off x="1071515" y="3708398"/>
            <a:ext cx="548640" cy="53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555555"/>
              </a:solidFill>
              <a:latin typeface="Arial"/>
              <a:sym typeface="Arial"/>
            </a:endParaRPr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id="{8513F481-006C-45C6-9D4B-F99DA6095725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2BFF5-C1AF-4166-A2F3-CC6690FC726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BÀI </a:t>
            </a:r>
            <a:r>
              <a:rPr lang="en-US" sz="3733" b="1" kern="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  <a:sym typeface="Arial"/>
              </a:rPr>
              <a:t>5</a:t>
            </a:r>
            <a:endParaRPr lang="en-US" sz="3733" b="1" kern="0" dirty="0">
              <a:solidFill>
                <a:srgbClr val="00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737245" y="1125329"/>
            <a:ext cx="11116492" cy="30197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indent="12192" algn="ctr">
              <a:spcBef>
                <a:spcPts val="0"/>
              </a:spcBef>
            </a:pPr>
            <a: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  <a:t>TIẾT </a:t>
            </a:r>
            <a:r>
              <a:rPr lang="en-US" sz="4267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46. </a:t>
            </a:r>
            <a: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  <a:t>BÀI 9: MỘT SỐ LƯƠNG THỰC, THỰC PHẨM THÔNG DỤNG </a:t>
            </a:r>
            <a:b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267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4267" cap="none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4267" cap="non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267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4267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sz="4267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89" name="Google Shape;389;p28"/>
          <p:cNvGrpSpPr/>
          <p:nvPr/>
        </p:nvGrpSpPr>
        <p:grpSpPr>
          <a:xfrm>
            <a:off x="-288443" y="2658018"/>
            <a:ext cx="12717349" cy="4693777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3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4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7176" name="Picture 8" descr="background-1-2 – Mint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34"/>
            <a:ext cx="12191999" cy="68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58" y="1564948"/>
            <a:ext cx="7955823" cy="1609344"/>
          </a:xfrm>
        </p:spPr>
        <p:txBody>
          <a:bodyPr>
            <a:noAutofit/>
          </a:bodyPr>
          <a:lstStyle/>
          <a:p>
            <a:pPr algn="ctr"/>
            <a:r>
              <a:rPr lang="vi-VN" sz="6000" b="1" cap="none" dirty="0" smtClean="0">
                <a:solidFill>
                  <a:srgbClr val="002060"/>
                </a:solidFill>
                <a:latin typeface="#9Slide05 SVNHaptic Script" panose="00000500000000000000" pitchFamily="2" charset="0"/>
              </a:rPr>
              <a:t>Hằng ngày ở gia đình em bảo quản lương thực – thực phẩm như thế nào</a:t>
            </a:r>
            <a:r>
              <a:rPr lang="en-US" sz="6000" b="1" cap="none" dirty="0" smtClean="0">
                <a:solidFill>
                  <a:srgbClr val="002060"/>
                </a:solidFill>
                <a:latin typeface="#9Slide05 SVNHaptic Script" panose="00000500000000000000" pitchFamily="2" charset="0"/>
              </a:rPr>
              <a:t>?</a:t>
            </a:r>
            <a:endParaRPr lang="vi-VN" sz="6000" b="1" cap="none" dirty="0">
              <a:solidFill>
                <a:srgbClr val="002060"/>
              </a:solidFill>
              <a:latin typeface="#9Slide05 SVNHaptic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4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74" y="0"/>
            <a:ext cx="12255374" cy="6858000"/>
          </a:xfrm>
          <a:prstGeom prst="rect">
            <a:avLst/>
          </a:prstGeom>
        </p:spPr>
      </p:pic>
      <p:pic>
        <p:nvPicPr>
          <p:cNvPr id="8194" name="Picture 2" descr="CHỤP LÔNG BÀN GIỮ NHIỆT BẢO QUẢN THỨC ĂN SIZE TO ĐƯỜNG KÍNH 71CM |  giagoc24h7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97" y="380985"/>
            <a:ext cx="2940709" cy="29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Cách bảo quản thực phẩm trong tủ lạnh đúng cách, an toàn, luôn tươi ng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74" y="1462102"/>
            <a:ext cx="3701201" cy="20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ột số Kỹ thuật Bảo quản Thực phẩm Truyền thống có thể bạn chưa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85" y="3661618"/>
            <a:ext cx="3701201" cy="23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ác loại thịt khác nhau để được bao lâu trong tủ lạnh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" y="1226326"/>
            <a:ext cx="4090500" cy="25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Thịt hun khói treo gác bếp đặc sản của vùng cao Hà Gi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8"/>
          <a:stretch/>
        </p:blipFill>
        <p:spPr bwMode="auto">
          <a:xfrm>
            <a:off x="372855" y="3821502"/>
            <a:ext cx="4090500" cy="246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ách chọn mua và bảo quản g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97" y="3429000"/>
            <a:ext cx="2940709" cy="18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7595" y="527045"/>
            <a:ext cx="53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cumin Pro Condensed" panose="020B0806020202020204" pitchFamily="34" charset="0"/>
              </a:rPr>
              <a:t>Một số cách bảo quản</a:t>
            </a:r>
            <a:endParaRPr lang="vi-VN" sz="3200" dirty="0">
              <a:latin typeface="Acumin Pro Condensed" panose="020B0806020202020204" pitchFamily="34" charset="0"/>
            </a:endParaRPr>
          </a:p>
        </p:txBody>
      </p:sp>
      <p:pic>
        <p:nvPicPr>
          <p:cNvPr id="8208" name="Picture 16" descr="Tại sao Ướp muối lại có thể Bảo quản được thực phẩm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" y="1213506"/>
            <a:ext cx="4090501" cy="25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ách làm chùm ruột ngâm đường phèn ngon nh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4" y="3795709"/>
            <a:ext cx="4089969" cy="272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Máy hút chân không Bluestone VSB-2735 - Chính hãng, giá tố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-7207" r="10085" b="-11268"/>
          <a:stretch/>
        </p:blipFill>
        <p:spPr bwMode="auto">
          <a:xfrm>
            <a:off x="4604711" y="2214034"/>
            <a:ext cx="3722963" cy="33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4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176" name="Picture 8" descr="background-1-2 – Mint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34"/>
            <a:ext cx="12191999" cy="68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914" y="976669"/>
            <a:ext cx="7858632" cy="2825983"/>
          </a:xfrm>
        </p:spPr>
        <p:txBody>
          <a:bodyPr>
            <a:noAutofit/>
          </a:bodyPr>
          <a:lstStyle/>
          <a:p>
            <a:pPr algn="ctr"/>
            <a:r>
              <a:rPr lang="vi-VN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Nếu không bảo quản đúng cách thì lương thực </a:t>
            </a:r>
            <a:r>
              <a:rPr lang="en-US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– t</a:t>
            </a:r>
            <a:r>
              <a:rPr lang="vi-VN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hự</a:t>
            </a:r>
            <a:r>
              <a:rPr lang="en-US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c p</a:t>
            </a:r>
            <a:r>
              <a:rPr lang="vi-VN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h</a:t>
            </a:r>
            <a:r>
              <a:rPr lang="en-US" b="1" cap="none" dirty="0" err="1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ẩm</a:t>
            </a:r>
            <a:r>
              <a:rPr lang="vi-VN" b="1" cap="none" dirty="0" smtClean="0">
                <a:solidFill>
                  <a:srgbClr val="FF0000"/>
                </a:solidFill>
                <a:latin typeface="#9Slide05 SVNHaptic Script" panose="00000500000000000000" pitchFamily="2" charset="0"/>
              </a:rPr>
              <a:t> sẽ bị gì?</a:t>
            </a:r>
            <a:endParaRPr lang="vi-VN" b="1" cap="none" dirty="0">
              <a:solidFill>
                <a:srgbClr val="FF0000"/>
              </a:solidFill>
              <a:latin typeface="#9Slide05 SVNHaptic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ực phẩm bẩn đã tuồn cả vào siêu thị uy tín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530" y="2597418"/>
            <a:ext cx="3105260" cy="2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guy cơ ngộ độc thực phẩm trong mùa hè nắng nóng: Chuyên gia chỉ ra cách  bảo quản thực phẩm đú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84" y="2597418"/>
            <a:ext cx="3277465" cy="23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hững thực phẩm mà người viêm gan C cần đặc biệt tránh - Gấu Trúc Đỏ luôn  hết mình vì sức khỏe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/>
          <a:stretch/>
        </p:blipFill>
        <p:spPr bwMode="auto">
          <a:xfrm>
            <a:off x="8710519" y="2"/>
            <a:ext cx="3481481" cy="24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ó nên vứt bỏ thức ăn ngay khi có ruồi đậu và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16" y="0"/>
            <a:ext cx="4440822" cy="249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hững tác động của Vi sinh vật trong thực phẩm - Science Viet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68735" cy="249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 nguyên nhân khiến thực phẩm trong bàn mát nhanh hỏ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8" y="2597418"/>
            <a:ext cx="3968735" cy="2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ách Ủ Đạm Cá - Phân Bón Cá Dùng Cho Cây Tr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95" y="2756968"/>
            <a:ext cx="3721901" cy="37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hùm ảnh thối không thở được với những chiếc nồi cơm điện mốc meo, bốc mùi  thum thủm do quên rửa trước nghỉ lễ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86" y="2756968"/>
            <a:ext cx="5970962" cy="37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  <a14:imgEffect>
                      <a14:brightnessContrast bright="-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tile tx="0" ty="-762000" sx="92000" sy="89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7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1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F10F5-F7BB-EA4C-BFFD-8D8D77D5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6911" y="4499242"/>
            <a:ext cx="10969032" cy="153272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600" dirty="0" smtClean="0">
                <a:solidFill>
                  <a:schemeClr val="bg1"/>
                </a:solidFill>
                <a:ea typeface="#9Slide03 Roboto Condensed" panose="02000000000000000000" pitchFamily="2" charset="0"/>
              </a:rPr>
              <a:t>Lương thực – thực phẩm dễ bị hỏng trong không khí do nấm và vi khuẩn phân hủy nếu không được bảo quản đúng cách, nhất là trong môi trường nóng ẩm</a:t>
            </a:r>
            <a:r>
              <a:rPr lang="en-US" sz="2600" dirty="0" smtClean="0">
                <a:solidFill>
                  <a:schemeClr val="bg1"/>
                </a:solidFill>
                <a:ea typeface="#9Slide03 Roboto Condensed" panose="02000000000000000000" pitchFamily="2" charset="0"/>
              </a:rPr>
              <a:t> </a:t>
            </a:r>
            <a:r>
              <a:rPr lang="vi-VN" sz="2600" dirty="0" smtClean="0">
                <a:solidFill>
                  <a:schemeClr val="bg1"/>
                </a:solidFill>
                <a:ea typeface="#9Slide03 Roboto Condensed" panose="02000000000000000000" pitchFamily="2" charset="0"/>
              </a:rPr>
              <a:t>gây ngộ độc cho cơ thể khi ăn vào</a:t>
            </a:r>
            <a:r>
              <a:rPr lang="en-US" sz="2600" dirty="0" smtClean="0">
                <a:solidFill>
                  <a:schemeClr val="bg1"/>
                </a:solidFill>
                <a:ea typeface="#9Slide03 Roboto Condensed" panose="02000000000000000000" pitchFamily="2" charset="0"/>
              </a:rPr>
              <a:t>.</a:t>
            </a:r>
            <a:endParaRPr lang="vi-VN" sz="2600" dirty="0">
              <a:solidFill>
                <a:schemeClr val="bg1"/>
              </a:solidFill>
              <a:ea typeface="#9Slide03 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911" y="1307317"/>
            <a:ext cx="10969032" cy="2973122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600" dirty="0" smtClean="0">
                <a:solidFill>
                  <a:schemeClr val="bg1"/>
                </a:solidFill>
              </a:rPr>
              <a:t>Lương thực thực phẩm rất đa dạng</a:t>
            </a:r>
          </a:p>
          <a:p>
            <a:pPr lvl="2" algn="just">
              <a:lnSpc>
                <a:spcPct val="120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+ </a:t>
            </a:r>
            <a:r>
              <a:rPr lang="vi-VN" sz="2600" dirty="0" smtClean="0">
                <a:solidFill>
                  <a:schemeClr val="bg1"/>
                </a:solidFill>
              </a:rPr>
              <a:t>Tồn tại dạng tươi sống: rau, củ quả, cá, tôm,..</a:t>
            </a:r>
          </a:p>
          <a:p>
            <a:pPr lvl="2" algn="just">
              <a:lnSpc>
                <a:spcPct val="120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+ </a:t>
            </a:r>
            <a:r>
              <a:rPr lang="vi-VN" sz="2600" dirty="0" smtClean="0">
                <a:solidFill>
                  <a:schemeClr val="bg1"/>
                </a:solidFill>
              </a:rPr>
              <a:t>Qua chế biến: cơm, cá rán, thực ăn đóng hộp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600" dirty="0" smtClean="0">
                <a:solidFill>
                  <a:schemeClr val="bg1"/>
                </a:solidFill>
              </a:rPr>
              <a:t>Lương thực thực phẩm cần được bảo quản bằng cách thích hợp. Một số cách bảo quản thông thường là: đông lạnh, hút chân không, sấy khô, hun khói, sử dụng muối hoặc đường,…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CỦA LƯƠNG THỰC, THỰC PHẨM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1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41410" y="-88737"/>
            <a:ext cx="6740492" cy="76806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PH" sz="3200" b="1" dirty="0" smtClean="0">
                <a:solidFill>
                  <a:schemeClr val="bg1"/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>BÀI TẬP VỀ NHÀ</a:t>
            </a:r>
            <a:endParaRPr lang="en-PH" sz="3200" b="1" dirty="0">
              <a:solidFill>
                <a:schemeClr val="bg1"/>
              </a:solidFill>
              <a:latin typeface="Autocar Black Condensed" panose="02020800000000000000" pitchFamily="18" charset="0"/>
              <a:ea typeface="Autocar Black Condensed" panose="02020800000000000000" pitchFamily="18" charset="0"/>
              <a:cs typeface="Autocar Black Condensed" panose="02020800000000000000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65283"/>
              </p:ext>
            </p:extLst>
          </p:nvPr>
        </p:nvGraphicFramePr>
        <p:xfrm>
          <a:off x="301452" y="565416"/>
          <a:ext cx="11676184" cy="63168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19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9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9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9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1885"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Tên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lương thực – thực phẩm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Tính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chất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Cách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sử dụng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Cách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bảo quản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1885"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Thịt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bò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Tươi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sống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Nấu chín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j-lt"/>
                        </a:rPr>
                        <a:t>Tủ lạnh</a:t>
                      </a:r>
                      <a:r>
                        <a:rPr lang="vi-VN" sz="2800" baseline="0" noProof="0" dirty="0" smtClean="0">
                          <a:latin typeface="+mj-lt"/>
                        </a:rPr>
                        <a:t> hoặc sấy khô</a:t>
                      </a:r>
                      <a:endParaRPr lang="vi-VN" sz="2800" noProof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438624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822778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421569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31109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7729802"/>
                  </a:ext>
                </a:extLst>
              </a:tr>
              <a:tr h="593292"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01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3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him Hoạt Hình Cho Bé – Khôn Lớn Mỗi Ngày_ Tập 10 _Béo phì và suy dinh dưỡng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562" y="1205802"/>
            <a:ext cx="8732014" cy="4911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17" y="5473"/>
            <a:ext cx="11273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chemeClr val="bg1"/>
                </a:solidFill>
                <a:latin typeface="#9Slide05 SVNHaptic Script" panose="00000500000000000000" pitchFamily="2" charset="0"/>
              </a:rPr>
              <a:t>Các em xem video và cho biết nội dung nói về nội dung gì?</a:t>
            </a:r>
            <a:endParaRPr lang="vi-VN" sz="3600" dirty="0">
              <a:solidFill>
                <a:schemeClr val="bg1"/>
              </a:solidFill>
              <a:latin typeface="#9Slide05 SVNHaptic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ushrooms">
            <a:extLst>
              <a:ext uri="{FF2B5EF4-FFF2-40B4-BE49-F238E27FC236}">
                <a16:creationId xmlns:a16="http://schemas.microsoft.com/office/drawing/2014/main" id="{D97B32EE-3A4B-2F49-A7F1-929098AB0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2930184" y="-2655"/>
            <a:ext cx="2996169" cy="3358597"/>
          </a:xfrm>
          <a:prstGeom prst="rect">
            <a:avLst/>
          </a:prstGeom>
        </p:spPr>
      </p:pic>
      <p:pic>
        <p:nvPicPr>
          <p:cNvPr id="12" name="Picture 11" descr="tomatoes and baby tomatoes">
            <a:extLst>
              <a:ext uri="{FF2B5EF4-FFF2-40B4-BE49-F238E27FC236}">
                <a16:creationId xmlns:a16="http://schemas.microsoft.com/office/drawing/2014/main" id="{125DEDD5-30B7-4040-BAD5-B964E0635F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484632"/>
            <a:ext cx="5875699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vi-VN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tìm hiểu:</a:t>
            </a:r>
            <a:endParaRPr lang="vi-VN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arrots">
            <a:extLst>
              <a:ext uri="{FF2B5EF4-FFF2-40B4-BE49-F238E27FC236}">
                <a16:creationId xmlns:a16="http://schemas.microsoft.com/office/drawing/2014/main" id="{BF2128BA-4DEB-F44E-AEEA-6551A932B9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AE3EF-C217-7B49-BEE6-967B63E1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6" name="Content Placeholder 2" descr="Icon Smart Art graphic">
            <a:extLst>
              <a:ext uri="{FF2B5EF4-FFF2-40B4-BE49-F238E27FC236}">
                <a16:creationId xmlns:a16="http://schemas.microsoft.com/office/drawing/2014/main" id="{F6689467-90E9-3D40-8EC6-DF4B0D9B384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362521"/>
              </p:ext>
            </p:extLst>
          </p:nvPr>
        </p:nvGraphicFramePr>
        <p:xfrm>
          <a:off x="6400800" y="1768323"/>
          <a:ext cx="5550408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33814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2268D-E54B-4D47-B9B1-5A86B64C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pic>
        <p:nvPicPr>
          <p:cNvPr id="3076" name="Picture 4" descr="question mark typograph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94" y="-27160"/>
            <a:ext cx="2233188" cy="26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41103" y="506870"/>
            <a:ext cx="9300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#9Slide03 Swiss 721 Black Conde" panose="02000500000000000000" pitchFamily="2" charset="0"/>
              </a:rPr>
              <a:t>Bữa ăn hằng ngày ở gia đình em có những món ăn nào?</a:t>
            </a:r>
            <a:endParaRPr lang="vi-VN" sz="4000" dirty="0">
              <a:solidFill>
                <a:srgbClr val="FF0000"/>
              </a:solidFill>
              <a:latin typeface="#9Slide03 Swiss 721 Black Conde" panose="02000500000000000000" pitchFamily="2" charset="0"/>
            </a:endParaRPr>
          </a:p>
        </p:txBody>
      </p:sp>
      <p:pic>
        <p:nvPicPr>
          <p:cNvPr id="3078" name="Picture 6" descr="hungry how to GIF by Munchi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22" y="2437524"/>
            <a:ext cx="3253124" cy="1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sian Food Vietnam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60" y="2431955"/>
            <a:ext cx="3243930" cy="182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japan rice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04" y="2437524"/>
            <a:ext cx="3253124" cy="1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á thu nhật kho 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6" b="15139"/>
          <a:stretch/>
        </p:blipFill>
        <p:spPr bwMode="auto">
          <a:xfrm>
            <a:off x="153909" y="4674393"/>
            <a:ext cx="3168713" cy="15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ông Thức Nấu Canh Chua Cá Diêu Hồng Chuẩn Vị Miền N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22" y="4617264"/>
            <a:ext cx="2462544" cy="15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ẹo vặt để công việc làm bếp trở nên dễ dà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42" y="4614109"/>
            <a:ext cx="2797519" cy="15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ách làm gà rán vị như gà KFC siêu ngon cực dễ làm tại nhà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36" y="4499785"/>
            <a:ext cx="3049072" cy="17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Mẹo chiên cá giòn tan không cần lăn bột – bTaskee blo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9" y="305084"/>
            <a:ext cx="2714374" cy="19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Trái cây gọt sẵn - combo &amp;quot;rẻ&amp;quot; - shophoaqua.v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46" y="263061"/>
            <a:ext cx="2718920" cy="19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5 cách nấu chè ngô thơm ngon, thanh mát mùa hè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30" y="233904"/>
            <a:ext cx="2706333" cy="20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Thay 1 ly nước ngọt bằng 1 ly nước Pi – Điều gì sẽ xảy ra??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29" y="-14792"/>
            <a:ext cx="3755271" cy="229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5438498" y="510563"/>
            <a:ext cx="5531667" cy="2882694"/>
          </a:xfrm>
          <a:prstGeom prst="cloudCallout">
            <a:avLst>
              <a:gd name="adj1" fmla="val -39327"/>
              <a:gd name="adj2" fmla="val 62814"/>
            </a:avLst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Món ăn nào em y</a:t>
            </a:r>
            <a:r>
              <a:rPr lang="en-US" sz="2400" dirty="0"/>
              <a:t>ê</a:t>
            </a:r>
            <a:r>
              <a:rPr lang="vi-VN" sz="2400" dirty="0" smtClean="0"/>
              <a:t>u thích nhất? Tại sao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301279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2268D-E54B-4D47-B9B1-5A86B64C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7" name="Picture 2" descr="Fast Food Animation GIF by guill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652" y="4871352"/>
            <a:ext cx="3498347" cy="19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ultidocument 7"/>
          <p:cNvSpPr/>
          <p:nvPr/>
        </p:nvSpPr>
        <p:spPr>
          <a:xfrm>
            <a:off x="-68626" y="5531667"/>
            <a:ext cx="2141869" cy="1450655"/>
          </a:xfrm>
          <a:prstGeom prst="flowChartMulti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4827" y="315691"/>
            <a:ext cx="1196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LƯƠNG THỰC – THỰC PHẨM THÔNG DỤNG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407" y="974542"/>
            <a:ext cx="838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#9Slide05 Habano" panose="02040603050506020204" pitchFamily="18" charset="0"/>
              </a:rPr>
              <a:t>Điền vào chỗ trống từ thích hợp:</a:t>
            </a:r>
            <a:endParaRPr lang="vi-VN" sz="3200" dirty="0">
              <a:solidFill>
                <a:srgbClr val="002060"/>
              </a:solidFill>
              <a:latin typeface="#9Slide05 Haban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9626" y="2243559"/>
            <a:ext cx="10348111" cy="1746260"/>
            <a:chOff x="1066800" y="2551235"/>
            <a:chExt cx="10348111" cy="1746260"/>
          </a:xfrm>
        </p:grpSpPr>
        <p:sp>
          <p:nvSpPr>
            <p:cNvPr id="4" name="TextBox 3"/>
            <p:cNvSpPr txBox="1"/>
            <p:nvPr/>
          </p:nvSpPr>
          <p:spPr>
            <a:xfrm>
              <a:off x="1066800" y="2562643"/>
              <a:ext cx="103481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vi-VN" sz="2800" dirty="0" smtClean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Lương thực như</a:t>
              </a:r>
              <a:r>
                <a:rPr lang="vi-VN" sz="2800" dirty="0" smtClean="0">
                  <a:latin typeface="#9Slide03 Arima Madurai" panose="00000500000000000000" pitchFamily="2" charset="0"/>
                  <a:ea typeface="Autocar Bold Condensed" panose="020B0500000000000000" pitchFamily="34" charset="0"/>
                  <a:cs typeface="#9Slide03 Arima Madurai" panose="00000500000000000000" pitchFamily="2" charset="0"/>
                </a:rPr>
                <a:t>………………</a:t>
              </a:r>
              <a:r>
                <a:rPr lang="en-US" sz="2800" dirty="0" smtClean="0">
                  <a:latin typeface="#9Slide03 Arima Madurai" panose="00000500000000000000" pitchFamily="2" charset="0"/>
                  <a:ea typeface="Autocar Bold Condensed" panose="020B0500000000000000" pitchFamily="34" charset="0"/>
                  <a:cs typeface="#9Slide03 Arima Madurai" panose="00000500000000000000" pitchFamily="2" charset="0"/>
                </a:rPr>
                <a:t>..</a:t>
              </a:r>
              <a:r>
                <a:rPr lang="en-US" sz="2800" dirty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l</a:t>
              </a:r>
              <a:r>
                <a:rPr lang="vi-VN" sz="2800" dirty="0" smtClean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à những chất có chứa tinh bột. 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vi-VN" sz="2800" dirty="0" smtClean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Thực phẩm như</a:t>
              </a:r>
              <a:r>
                <a:rPr lang="vi-VN" sz="2800" dirty="0" smtClean="0">
                  <a:latin typeface="#9Slide03 Arima Madurai" panose="00000500000000000000" pitchFamily="2" charset="0"/>
                  <a:ea typeface="Autocar Bold Condensed" panose="020B0500000000000000" pitchFamily="34" charset="0"/>
                  <a:cs typeface="#9Slide03 Arima Madurai" panose="00000500000000000000" pitchFamily="2" charset="0"/>
                </a:rPr>
                <a:t>…………</a:t>
              </a:r>
              <a:r>
                <a:rPr lang="en-US" sz="2800" dirty="0" smtClean="0">
                  <a:latin typeface="#9Slide03 Arima Madurai" panose="00000500000000000000" pitchFamily="2" charset="0"/>
                  <a:ea typeface="Autocar Bold Condensed" panose="020B0500000000000000" pitchFamily="34" charset="0"/>
                  <a:cs typeface="#9Slide03 Arima Madurai" panose="00000500000000000000" pitchFamily="2" charset="0"/>
                </a:rPr>
                <a:t>..</a:t>
              </a:r>
              <a:r>
                <a:rPr lang="vi-VN" sz="2800" dirty="0" smtClean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d</a:t>
              </a:r>
              <a:r>
                <a:rPr lang="en-US" sz="2800" dirty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ù</a:t>
              </a:r>
              <a:r>
                <a:rPr lang="vi-VN" sz="2800" dirty="0" smtClean="0">
                  <a:latin typeface="Autocar Bold Condensed" panose="020B0500000000000000" pitchFamily="34" charset="0"/>
                  <a:ea typeface="Autocar Bold Condensed" panose="020B0500000000000000" pitchFamily="34" charset="0"/>
                  <a:cs typeface="Autocar Bold Condensed" panose="020B0500000000000000" pitchFamily="34" charset="0"/>
                </a:rPr>
                <a:t>ng để làm các món ăn</a:t>
              </a:r>
              <a:endParaRPr lang="vi-VN" sz="2800" dirty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02937" y="3774275"/>
              <a:ext cx="443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4747" y="2551235"/>
              <a:ext cx="443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71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2268D-E54B-4D47-B9B1-5A86B64C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pic>
        <p:nvPicPr>
          <p:cNvPr id="7" name="Picture 2" descr="Fast Food Animation GIF by guil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652" y="4871352"/>
            <a:ext cx="3498347" cy="19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ultidocument 7"/>
          <p:cNvSpPr/>
          <p:nvPr/>
        </p:nvSpPr>
        <p:spPr>
          <a:xfrm>
            <a:off x="-68626" y="5531667"/>
            <a:ext cx="2141869" cy="1450655"/>
          </a:xfrm>
          <a:prstGeom prst="flowChartMulti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4827" y="315691"/>
            <a:ext cx="1228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LƯƠNG THỰC – THỰC PHẨM THÔNG DỤNG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957" y="896342"/>
            <a:ext cx="10348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Lương thực như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gạo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ngô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khoai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sắn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 … </a:t>
            </a:r>
            <a:r>
              <a:rPr lang="en-US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l</a:t>
            </a:r>
            <a:r>
              <a:rPr lang="vi-VN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à những chất có chứa tinh bột.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Thực phẩm như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thịt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cá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rau</a:t>
            </a:r>
            <a:r>
              <a:rPr lang="en-US" sz="2800" dirty="0" smtClean="0">
                <a:latin typeface="#9Slide03 Arima Madurai" panose="00000500000000000000" pitchFamily="2" charset="0"/>
                <a:ea typeface="Autocar Bold Condensed" panose="020B0500000000000000" pitchFamily="34" charset="0"/>
                <a:cs typeface="#9Slide03 Arima Madurai" panose="00000500000000000000" pitchFamily="2" charset="0"/>
              </a:rPr>
              <a:t> … </a:t>
            </a:r>
            <a:r>
              <a:rPr lang="vi-VN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d</a:t>
            </a:r>
            <a:r>
              <a:rPr lang="en-US" sz="2800" dirty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ù</a:t>
            </a:r>
            <a:r>
              <a:rPr lang="vi-VN" sz="2800" dirty="0" smtClean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ng để làm các món ăn</a:t>
            </a:r>
            <a:endParaRPr lang="vi-VN" sz="2800" dirty="0">
              <a:latin typeface="Autocar Bold Condensed" panose="020B0500000000000000" pitchFamily="34" charset="0"/>
              <a:ea typeface="Autocar Bold Condensed" panose="020B0500000000000000" pitchFamily="34" charset="0"/>
              <a:cs typeface="Autocar Bold Condens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ạo lứt và gạo trắng: Loại nào tốt hơn? | Vinm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-3526"/>
            <a:ext cx="2449089" cy="16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ành phần dinh dưỡng của bắp (ngô) và tác dụng của bắp đối với sức khỏ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79" y="-3526"/>
            <a:ext cx="2411409" cy="16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ừng ăn khoai lang kiểu này vì cực hại cho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72" y="3460396"/>
            <a:ext cx="2269607" cy="160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uất khẩu sắn sang Trung Quốc ngày càng kh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54" y="3400549"/>
            <a:ext cx="2196670" cy="163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7" y="3445601"/>
            <a:ext cx="2518787" cy="30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38133" y="1895384"/>
            <a:ext cx="2358491" cy="1072667"/>
          </a:xfrm>
          <a:prstGeom prst="wedgeRoundRectCallout">
            <a:avLst>
              <a:gd name="adj1" fmla="val -35325"/>
              <a:gd name="adj2" fmla="val 83733"/>
              <a:gd name="adj3" fmla="val 16667"/>
            </a:avLst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400" kern="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Quan sát và sắp xếp</a:t>
            </a:r>
            <a:endParaRPr lang="vi-VN" sz="2400" kern="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7170" name="Picture 2" descr="Những tác dụng tuyệt vời của quả Cam mà bạn chưa biết hế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997" y="29962"/>
            <a:ext cx="2085382" cy="15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Ự THẬT VỀ TRỨNG GÀ CÓ THỂ BẠN CHƯA BIẾT - Món ngon Bình Đị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197" y="1648341"/>
            <a:ext cx="2426803" cy="17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30+ món ngon từ thịt bò để đãi tiệc - cho bé, cho bà bầ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197" y="3460396"/>
            <a:ext cx="2426803" cy="161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ữa tươi là gì? Tác dụng của sữa tươi và các loại sữa tươi phổ biế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72" y="1731318"/>
            <a:ext cx="2269607" cy="15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Á TRA CẮT KHÚ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32" y="-3526"/>
            <a:ext cx="2427565" cy="16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Dầu đậu nành Simply 2 lít - META.v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21959"/>
          <a:stretch/>
        </p:blipFill>
        <p:spPr bwMode="auto">
          <a:xfrm>
            <a:off x="3704741" y="3500355"/>
            <a:ext cx="127829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ĐẬU CÔ VE – Nam An Marke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9009"/>
          <a:stretch/>
        </p:blipFill>
        <p:spPr bwMode="auto">
          <a:xfrm>
            <a:off x="7402772" y="5250082"/>
            <a:ext cx="1829967" cy="142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Giá lương thực thế giới nhích lên trong tháng 2/2017 | VTV.V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32" y="1736334"/>
            <a:ext cx="2341492" cy="14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Ăn 1 Bó Rau Muống Chứa Bao Nhiêu Calo, Năng Lượng - Trắc nghiệm cuộc số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32" y="5140095"/>
            <a:ext cx="2469937" cy="16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25243"/>
              </p:ext>
            </p:extLst>
          </p:nvPr>
        </p:nvGraphicFramePr>
        <p:xfrm>
          <a:off x="1778499" y="2061371"/>
          <a:ext cx="8442440" cy="375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8958"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n-lt"/>
                        </a:rPr>
                        <a:t>Lương</a:t>
                      </a:r>
                      <a:r>
                        <a:rPr lang="vi-VN" sz="2800" baseline="0" noProof="0" dirty="0" smtClean="0">
                          <a:latin typeface="+mn-lt"/>
                        </a:rPr>
                        <a:t> thực</a:t>
                      </a:r>
                      <a:endParaRPr lang="vi-VN" sz="2800" noProof="0" dirty="0">
                        <a:latin typeface="+mn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noProof="0" dirty="0" smtClean="0">
                          <a:latin typeface="+mn-lt"/>
                        </a:rPr>
                        <a:t>Thực phẩm</a:t>
                      </a:r>
                      <a:endParaRPr lang="vi-VN" sz="2800" noProof="0" dirty="0">
                        <a:latin typeface="+mn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996">
                <a:tc>
                  <a:txBody>
                    <a:bodyPr/>
                    <a:lstStyle/>
                    <a:p>
                      <a:r>
                        <a:rPr lang="vi-VN" sz="240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Ví</a:t>
                      </a:r>
                      <a:r>
                        <a:rPr lang="vi-VN" sz="2400" baseline="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 dụ:</a:t>
                      </a:r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pPr algn="ctr"/>
                      <a:r>
                        <a:rPr lang="en-US" sz="2400" baseline="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………………………..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Ví</a:t>
                      </a:r>
                      <a:r>
                        <a:rPr lang="vi-VN" sz="2400" baseline="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 dụ:</a:t>
                      </a:r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endParaRPr lang="en-US" sz="2400" baseline="0" noProof="0" dirty="0" smtClean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  <a:p>
                      <a:pPr algn="ctr"/>
                      <a:r>
                        <a:rPr lang="en-US" sz="2400" baseline="0" noProof="0" dirty="0" smtClean="0">
                          <a:latin typeface="+mn-lt"/>
                          <a:ea typeface="Autocar Bold Condensed" panose="020B0500000000000000" pitchFamily="34" charset="0"/>
                          <a:cs typeface="Autocar Bold Condensed" panose="020B0500000000000000" pitchFamily="34" charset="0"/>
                        </a:rPr>
                        <a:t>……………………...</a:t>
                      </a:r>
                      <a:endParaRPr lang="vi-VN" sz="2400" noProof="0" dirty="0">
                        <a:latin typeface="+mn-lt"/>
                        <a:ea typeface="Autocar Bold Condensed" panose="020B0500000000000000" pitchFamily="34" charset="0"/>
                        <a:cs typeface="Autocar Bold Condens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4871" y="5920905"/>
            <a:ext cx="1122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Từ những lương thực, thực phẩm đó em có thể chế biến những món ăn nào?</a:t>
            </a:r>
            <a:endParaRPr lang="vi-VN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5" name="Picture 2" descr="day teacher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57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ành phần dinh dưỡng của bắp (ngô) và tác dụng của bắp đối với sức khỏ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66" y="3460396"/>
            <a:ext cx="1575076" cy="10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Đừng ăn khoai lang kiểu này vì cực hại cho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03" y="3460396"/>
            <a:ext cx="1523945" cy="10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30+ món ngon từ thịt bò để đãi tiệc - cho bé, cho bà bầ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53" y="3429424"/>
            <a:ext cx="1669330" cy="11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Á TRA CẮT KHÚ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32" y="3429424"/>
            <a:ext cx="1645706" cy="10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/>
          <p:nvPr/>
        </p:nvSpPr>
        <p:spPr>
          <a:xfrm>
            <a:off x="7410177" y="1037845"/>
            <a:ext cx="60959" cy="5820155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92" name="Google Shape;592;p32"/>
          <p:cNvPicPr preferRelativeResize="0"/>
          <p:nvPr/>
        </p:nvPicPr>
        <p:blipFill rotWithShape="1">
          <a:blip r:embed="rId3">
            <a:alphaModFix/>
          </a:blip>
          <a:srcRect l="74973"/>
          <a:stretch/>
        </p:blipFill>
        <p:spPr>
          <a:xfrm>
            <a:off x="9264352" y="164637"/>
            <a:ext cx="3051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96" y="135760"/>
            <a:ext cx="10224459" cy="873208"/>
          </a:xfrm>
        </p:spPr>
        <p:txBody>
          <a:bodyPr/>
          <a:lstStyle/>
          <a:p>
            <a:pPr algn="l"/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35" y="1027867"/>
            <a:ext cx="8832981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Bell Gothic Std Black"/>
        <a:ea typeface=""/>
        <a:cs typeface=""/>
      </a:majorFont>
      <a:minorFont>
        <a:latin typeface="Bell Gothic Std Black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497099A4-1E65-4BB3-9461-5372343E4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32156A-E168-448F-9903-2D2450C18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FE37E5-361E-44A8-9195-3950757C1D52}">
  <ds:schemaRefs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Produce design</Template>
  <TotalTime>0</TotalTime>
  <Words>1286</Words>
  <Application>Microsoft Office PowerPoint</Application>
  <PresentationFormat>Widescreen</PresentationFormat>
  <Paragraphs>179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68" baseType="lpstr">
      <vt:lpstr>#9Slide03 Arima Madurai</vt:lpstr>
      <vt:lpstr>#9Slide03 Arima Madurai Black</vt:lpstr>
      <vt:lpstr>#9Slide03 Roboto Condensed</vt:lpstr>
      <vt:lpstr>#9Slide03 Swiss 721 Black Conde</vt:lpstr>
      <vt:lpstr>#9Slide05 Habano</vt:lpstr>
      <vt:lpstr>#9Slide05 SVNHaptic Script</vt:lpstr>
      <vt:lpstr>Aachen</vt:lpstr>
      <vt:lpstr>Acumin Pro Condensed</vt:lpstr>
      <vt:lpstr>Amatic SC</vt:lpstr>
      <vt:lpstr>Arial</vt:lpstr>
      <vt:lpstr>Arial Black</vt:lpstr>
      <vt:lpstr>Autocar Black Condensed</vt:lpstr>
      <vt:lpstr>Autocar Bold Condensed</vt:lpstr>
      <vt:lpstr>Bell Gothic Std Black</vt:lpstr>
      <vt:lpstr>Calibri</vt:lpstr>
      <vt:lpstr>Fira Sans Extra Condensed Medium</vt:lpstr>
      <vt:lpstr>Indie Flower</vt:lpstr>
      <vt:lpstr>Lato</vt:lpstr>
      <vt:lpstr>Lato Black</vt:lpstr>
      <vt:lpstr>Montserrat</vt:lpstr>
      <vt:lpstr>Nunito</vt:lpstr>
      <vt:lpstr>Open Sans</vt:lpstr>
      <vt:lpstr>Pacifico</vt:lpstr>
      <vt:lpstr>Palatino Linotype</vt:lpstr>
      <vt:lpstr>Roboto</vt:lpstr>
      <vt:lpstr>Rockwell</vt:lpstr>
      <vt:lpstr>Rockwell Condensed</vt:lpstr>
      <vt:lpstr>Rockwell Extra Bold</vt:lpstr>
      <vt:lpstr>Segoe UI Black</vt:lpstr>
      <vt:lpstr>Tahoma</vt:lpstr>
      <vt:lpstr>Times New Roman</vt:lpstr>
      <vt:lpstr>Verdana</vt:lpstr>
      <vt:lpstr>Wingdings</vt:lpstr>
      <vt:lpstr>Wood Type</vt:lpstr>
      <vt:lpstr>Food Pattern by Slidesgo</vt:lpstr>
      <vt:lpstr>3_template</vt:lpstr>
      <vt:lpstr>2_template</vt:lpstr>
      <vt:lpstr>6_Office Theme</vt:lpstr>
      <vt:lpstr>Science Education Center by Slidesgo</vt:lpstr>
      <vt:lpstr>1_Science Education Center by Slidesgo</vt:lpstr>
      <vt:lpstr>KIỂM TRA BÀI CŨ</vt:lpstr>
      <vt:lpstr>TIẾT 45. BÀI 9: MỘT SỐ LƯƠNG THỰC, THỰC PHẨM THÔNG DỤNG  (tiết 1)</vt:lpstr>
      <vt:lpstr>Chúng ta cùng tìm hiểu: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Vai trò của lương thực-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Đâu là lương thực- thực phẩm có vai trò nâng cao hệ miễn dịch?</vt:lpstr>
      <vt:lpstr>Chất béo có vai trò gì?</vt:lpstr>
      <vt:lpstr>Hàm lượng dinh dưỡng chính trong lương thực là:</vt:lpstr>
      <vt:lpstr>Sản phẩm nào dưới đây chứa nhiều tinh bột:</vt:lpstr>
      <vt:lpstr>Trong các thực phẩm dưới đây, loại nào chứa nhiều protein (chất đạm) nhất??</vt:lpstr>
      <vt:lpstr>TIẾT 46. BÀI 9: MỘT SỐ LƯƠNG THỰC, THỰC PHẨM THÔNG DỤNG  (tiết 2)</vt:lpstr>
      <vt:lpstr>Hằng ngày ở gia đình em bảo quản lương thực – thực phẩm như thế nào?</vt:lpstr>
      <vt:lpstr>PowerPoint Presentation</vt:lpstr>
      <vt:lpstr>Nếu không bảo quản đúng cách thì lương thực – thực phẩm sẽ bị gì?</vt:lpstr>
      <vt:lpstr>PowerPoint Presentation</vt:lpstr>
      <vt:lpstr>PowerPoint Presentation</vt:lpstr>
      <vt:lpstr>BÀI TẬP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2021-06-19T14:24:35Z</dcterms:created>
  <dcterms:modified xsi:type="dcterms:W3CDTF">2025-05-13T16:32:18Z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