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80"/>
  </p:notesMasterIdLst>
  <p:sldIdLst>
    <p:sldId id="292" r:id="rId2"/>
    <p:sldId id="303" r:id="rId3"/>
    <p:sldId id="257" r:id="rId4"/>
    <p:sldId id="256" r:id="rId5"/>
    <p:sldId id="282" r:id="rId6"/>
    <p:sldId id="260" r:id="rId7"/>
    <p:sldId id="263" r:id="rId8"/>
    <p:sldId id="327" r:id="rId9"/>
    <p:sldId id="262" r:id="rId10"/>
    <p:sldId id="359" r:id="rId11"/>
    <p:sldId id="326" r:id="rId12"/>
    <p:sldId id="328" r:id="rId13"/>
    <p:sldId id="295" r:id="rId14"/>
    <p:sldId id="261" r:id="rId15"/>
    <p:sldId id="265" r:id="rId16"/>
    <p:sldId id="304" r:id="rId17"/>
    <p:sldId id="305" r:id="rId18"/>
    <p:sldId id="329" r:id="rId19"/>
    <p:sldId id="330" r:id="rId20"/>
    <p:sldId id="331" r:id="rId21"/>
    <p:sldId id="332" r:id="rId22"/>
    <p:sldId id="333" r:id="rId23"/>
    <p:sldId id="259" r:id="rId24"/>
    <p:sldId id="267" r:id="rId25"/>
    <p:sldId id="270" r:id="rId26"/>
    <p:sldId id="308" r:id="rId27"/>
    <p:sldId id="335" r:id="rId28"/>
    <p:sldId id="334" r:id="rId29"/>
    <p:sldId id="336" r:id="rId30"/>
    <p:sldId id="264" r:id="rId31"/>
    <p:sldId id="268" r:id="rId32"/>
    <p:sldId id="360" r:id="rId33"/>
    <p:sldId id="339" r:id="rId34"/>
    <p:sldId id="340" r:id="rId35"/>
    <p:sldId id="306" r:id="rId36"/>
    <p:sldId id="337" r:id="rId37"/>
    <p:sldId id="266" r:id="rId38"/>
    <p:sldId id="307" r:id="rId39"/>
    <p:sldId id="296" r:id="rId40"/>
    <p:sldId id="299" r:id="rId41"/>
    <p:sldId id="338" r:id="rId42"/>
    <p:sldId id="302" r:id="rId43"/>
    <p:sldId id="309" r:id="rId44"/>
    <p:sldId id="310" r:id="rId45"/>
    <p:sldId id="311" r:id="rId46"/>
    <p:sldId id="312" r:id="rId47"/>
    <p:sldId id="313" r:id="rId48"/>
    <p:sldId id="297" r:id="rId49"/>
    <p:sldId id="269" r:id="rId50"/>
    <p:sldId id="258" r:id="rId51"/>
    <p:sldId id="343" r:id="rId52"/>
    <p:sldId id="344" r:id="rId53"/>
    <p:sldId id="345" r:id="rId54"/>
    <p:sldId id="346" r:id="rId55"/>
    <p:sldId id="358" r:id="rId56"/>
    <p:sldId id="348" r:id="rId57"/>
    <p:sldId id="272" r:id="rId58"/>
    <p:sldId id="274" r:id="rId59"/>
    <p:sldId id="349" r:id="rId60"/>
    <p:sldId id="353" r:id="rId61"/>
    <p:sldId id="314" r:id="rId62"/>
    <p:sldId id="281" r:id="rId63"/>
    <p:sldId id="287" r:id="rId64"/>
    <p:sldId id="283" r:id="rId65"/>
    <p:sldId id="316" r:id="rId66"/>
    <p:sldId id="317" r:id="rId67"/>
    <p:sldId id="285" r:id="rId68"/>
    <p:sldId id="318" r:id="rId69"/>
    <p:sldId id="319" r:id="rId70"/>
    <p:sldId id="320" r:id="rId71"/>
    <p:sldId id="322" r:id="rId72"/>
    <p:sldId id="323" r:id="rId73"/>
    <p:sldId id="324" r:id="rId74"/>
    <p:sldId id="354" r:id="rId75"/>
    <p:sldId id="355" r:id="rId76"/>
    <p:sldId id="356" r:id="rId77"/>
    <p:sldId id="357" r:id="rId78"/>
    <p:sldId id="325" r:id="rId79"/>
  </p:sldIdLst>
  <p:sldSz cx="9144000" cy="5143500" type="screen16x9"/>
  <p:notesSz cx="6858000" cy="9144000"/>
  <p:embeddedFontLst>
    <p:embeddedFont>
      <p:font typeface="#9Slide03 Arima Madurai Black" panose="020B0604020202020204" charset="0"/>
      <p:bold r:id="rId81"/>
    </p:embeddedFont>
    <p:embeddedFont>
      <p:font typeface="Calibri" panose="020F0502020204030204" pitchFamily="34" charset="0"/>
      <p:regular r:id="rId82"/>
      <p:bold r:id="rId83"/>
      <p:italic r:id="rId84"/>
      <p:boldItalic r:id="rId85"/>
    </p:embeddedFont>
    <p:embeddedFont>
      <p:font typeface="Quicksand" panose="020B0604020202020204" charset="0"/>
      <p:regular r:id="rId86"/>
      <p:bold r:id="rId87"/>
    </p:embeddedFont>
    <p:embeddedFont>
      <p:font typeface="Open Sans" panose="020B0606030504020204" pitchFamily="34" charset="0"/>
      <p:regular r:id="rId88"/>
      <p:bold r:id="rId89"/>
      <p:italic r:id="rId90"/>
      <p:boldItalic r:id="rId91"/>
    </p:embeddedFont>
    <p:embeddedFont>
      <p:font typeface="DM Sans" panose="020B0604020202020204" charset="0"/>
      <p:regular r:id="rId92"/>
      <p:bold r:id="rId93"/>
      <p:italic r:id="rId94"/>
      <p:boldItalic r:id="rId95"/>
    </p:embeddedFont>
    <p:embeddedFont>
      <p:font typeface="Fira Sans Condensed Medium" panose="020B0604020202020204" charset="0"/>
      <p:regular r:id="rId96"/>
      <p:italic r:id="rId97"/>
    </p:embeddedFont>
    <p:embeddedFont>
      <p:font typeface="Anaheim" panose="020B0604020202020204" charset="0"/>
      <p:regular r:id="rId98"/>
    </p:embeddedFont>
    <p:embeddedFont>
      <p:font typeface="SimSun" panose="02010600030101010101" pitchFamily="2" charset="-122"/>
      <p:regular r:id="rId99"/>
    </p:embeddedFont>
    <p:embeddedFont>
      <p:font typeface="Bebas Neue" panose="020B0604020202020204" charset="0"/>
      <p:regular r:id="rId100"/>
    </p:embeddedFont>
    <p:embeddedFont>
      <p:font typeface="Quicksand Medium" panose="020B0604020202020204" charset="0"/>
      <p:regular r:id="rId101"/>
      <p:bold r:id="rId102"/>
    </p:embeddedFont>
    <p:embeddedFont>
      <p:font typeface="Fira Sans Black" panose="020B0A03050000020004" pitchFamily="34" charset="0"/>
      <p:bold r:id="rId103"/>
      <p:boldItalic r:id="rId104"/>
    </p:embeddedFont>
    <p:embeddedFont>
      <p:font typeface="Cambria Math" panose="02040503050406030204" pitchFamily="18" charset="0"/>
      <p:regular r:id="rId105"/>
    </p:embeddedFont>
    <p:embeddedFont>
      <p:font typeface="PT Sans" panose="020B0604020202020204" charset="0"/>
      <p:regular r:id="rId106"/>
      <p:bold r:id="rId107"/>
      <p:italic r:id="rId108"/>
      <p:boldItalic r:id="rId109"/>
    </p:embeddedFont>
    <p:embeddedFont>
      <p:font typeface="Nunito Light" panose="00000400000000000000" pitchFamily="2" charset="0"/>
      <p:regular r:id="rId110"/>
      <p:italic r:id="rId111"/>
    </p:embeddedFont>
    <p:embeddedFont>
      <p:font typeface="Merriweather" panose="00000500000000000000" pitchFamily="2"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E"/>
    <a:srgbClr val="0E2A47"/>
    <a:srgbClr val="D35C27"/>
    <a:srgbClr val="EFE7E1"/>
    <a:srgbClr val="E8E3D9"/>
    <a:srgbClr val="EEEEEC"/>
    <a:srgbClr val="FF735C"/>
    <a:srgbClr val="FFF2CD"/>
    <a:srgbClr val="A2E6EA"/>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93" d="100"/>
          <a:sy n="93" d="100"/>
        </p:scale>
        <p:origin x="709"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12" Type="http://schemas.openxmlformats.org/officeDocument/2006/relationships/font" Target="fonts/font32.fntdata"/><Relationship Id="rId16" Type="http://schemas.openxmlformats.org/officeDocument/2006/relationships/slide" Target="slides/slide15.xml"/><Relationship Id="rId107" Type="http://schemas.openxmlformats.org/officeDocument/2006/relationships/font" Target="fonts/font2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3.fntdata"/><Relationship Id="rId118" Type="http://schemas.openxmlformats.org/officeDocument/2006/relationships/theme" Target="theme/theme1.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3.fntdata"/><Relationship Id="rId108" Type="http://schemas.openxmlformats.org/officeDocument/2006/relationships/font" Target="fonts/font2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4.fntdata"/><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110" Type="http://schemas.openxmlformats.org/officeDocument/2006/relationships/font" Target="fonts/font30.fntdata"/><Relationship Id="rId115" Type="http://schemas.openxmlformats.org/officeDocument/2006/relationships/font" Target="fonts/font35.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3.fntdata"/><Relationship Id="rId88" Type="http://schemas.openxmlformats.org/officeDocument/2006/relationships/font" Target="fonts/font8.fntdata"/><Relationship Id="rId111" Type="http://schemas.openxmlformats.org/officeDocument/2006/relationships/font" Target="fonts/font3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5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0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67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80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46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92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9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78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35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67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4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43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8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7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extLst>
      <p:ext uri="{BB962C8B-B14F-4D97-AF65-F5344CB8AC3E}">
        <p14:creationId xmlns:p14="http://schemas.microsoft.com/office/powerpoint/2010/main" val="318777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288255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86399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466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6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388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1353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6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7771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Tree>
    <p:extLst>
      <p:ext uri="{BB962C8B-B14F-4D97-AF65-F5344CB8AC3E}">
        <p14:creationId xmlns:p14="http://schemas.microsoft.com/office/powerpoint/2010/main" val="30045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9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342738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3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26969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08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8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4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extLst>
      <p:ext uri="{BB962C8B-B14F-4D97-AF65-F5344CB8AC3E}">
        <p14:creationId xmlns:p14="http://schemas.microsoft.com/office/powerpoint/2010/main" val="124509896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708" r:id="rId18"/>
    <p:sldLayoutId id="2147483709" r:id="rId19"/>
    <p:sldLayoutId id="2147483711" r:id="rId20"/>
    <p:sldLayoutId id="214748371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4"/><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sv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3.sv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NUL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51E4BD-4E11-01ED-FE46-440FAE6F620A}"/>
              </a:ext>
            </a:extLst>
          </p:cNvPr>
          <p:cNvGraphicFramePr>
            <a:graphicFrameLocks noGrp="1"/>
          </p:cNvGraphicFramePr>
          <p:nvPr>
            <p:extLst>
              <p:ext uri="{D42A27DB-BD31-4B8C-83A1-F6EECF244321}">
                <p14:modId xmlns:p14="http://schemas.microsoft.com/office/powerpoint/2010/main" val="3629475374"/>
              </p:ext>
            </p:extLst>
          </p:nvPr>
        </p:nvGraphicFramePr>
        <p:xfrm>
          <a:off x="300037" y="119062"/>
          <a:ext cx="5791200" cy="4662378"/>
        </p:xfrm>
        <a:graphic>
          <a:graphicData uri="http://schemas.openxmlformats.org/drawingml/2006/table">
            <a:tbl>
              <a:tblPr firstRow="1" firstCol="1" bandRow="1">
                <a:tableStyleId>{95EA51DC-0A1D-4230-A7F2-6BA1A8616B38}</a:tableStyleId>
              </a:tblPr>
              <a:tblGrid>
                <a:gridCol w="5791200">
                  <a:extLst>
                    <a:ext uri="{9D8B030D-6E8A-4147-A177-3AD203B41FA5}">
                      <a16:colId xmlns:a16="http://schemas.microsoft.com/office/drawing/2014/main" val="942766199"/>
                    </a:ext>
                  </a:extLst>
                </a:gridCol>
              </a:tblGrid>
              <a:tr h="338138">
                <a:tc>
                  <a:txBody>
                    <a:bodyPr/>
                    <a:lstStyle/>
                    <a:p>
                      <a:pPr marL="0" marR="0" algn="ctr">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PHIẾU HỌC TẬP 1</a:t>
                      </a:r>
                    </a:p>
                  </a:txBody>
                  <a:tcPr marL="7057" marR="7057" marT="7057" marB="7057"/>
                </a:tc>
                <a:extLst>
                  <a:ext uri="{0D108BD9-81ED-4DB2-BD59-A6C34878D82A}">
                    <a16:rowId xmlns:a16="http://schemas.microsoft.com/office/drawing/2014/main" val="4067949825"/>
                  </a:ext>
                </a:extLst>
              </a:tr>
              <a:tr h="763916">
                <a:tc>
                  <a:txBody>
                    <a:bodyPr/>
                    <a:lstStyle/>
                    <a:p>
                      <a:pPr marL="0" marR="0" indent="0" algn="just">
                        <a:lnSpc>
                          <a:spcPct val="120000"/>
                        </a:lnSpc>
                        <a:spcBef>
                          <a:spcPts val="0"/>
                        </a:spcBef>
                        <a:spcAft>
                          <a:spcPts val="0"/>
                        </a:spcAft>
                        <a:buNone/>
                      </a:pPr>
                      <a:r>
                        <a:rPr lang="en-US" sz="1400" b="1" dirty="0">
                          <a:effectLst/>
                          <a:latin typeface="Times New Roman" panose="02020603050405020304" pitchFamily="18" charset="0"/>
                          <a:cs typeface="Times New Roman" panose="02020603050405020304" pitchFamily="18" charset="0"/>
                        </a:rPr>
                        <a:t>1.Tiến </a:t>
                      </a:r>
                      <a:r>
                        <a:rPr lang="en-US" sz="1400" b="1" dirty="0" err="1">
                          <a:effectLst/>
                          <a:latin typeface="Times New Roman" panose="02020603050405020304" pitchFamily="18" charset="0"/>
                          <a:cs typeface="Times New Roman" panose="02020603050405020304" pitchFamily="18" charset="0"/>
                        </a:rPr>
                        <a:t>hành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thí</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nghiệm</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Hình</a:t>
                      </a:r>
                      <a:r>
                        <a:rPr lang="en-US" sz="1400" b="1" dirty="0">
                          <a:effectLst/>
                          <a:latin typeface="Times New Roman" panose="02020603050405020304" pitchFamily="18" charset="0"/>
                          <a:cs typeface="Times New Roman" panose="02020603050405020304" pitchFamily="18" charset="0"/>
                        </a:rPr>
                        <a:t> 3.2)</a:t>
                      </a:r>
                    </a:p>
                    <a:p>
                      <a:pPr marL="0" marR="0" indent="0" algn="just">
                        <a:lnSpc>
                          <a:spcPct val="120000"/>
                        </a:lnSpc>
                        <a:spcBef>
                          <a:spcPts val="0"/>
                        </a:spcBef>
                        <a:spcAft>
                          <a:spcPts val="0"/>
                        </a:spcAft>
                        <a:buNone/>
                      </a:pPr>
                      <a:r>
                        <a:rPr lang="en-US" sz="1400" dirty="0">
                          <a:effectLst/>
                          <a:latin typeface="Times New Roman" panose="02020603050405020304" pitchFamily="18" charset="0"/>
                          <a:cs typeface="Times New Roman" panose="02020603050405020304" pitchFamily="18" charset="0"/>
                        </a:rPr>
                        <a:t>   Quan </a:t>
                      </a:r>
                      <a:r>
                        <a:rPr lang="en-US" sz="1400" dirty="0" err="1">
                          <a:effectLst/>
                          <a:latin typeface="Times New Roman" panose="02020603050405020304" pitchFamily="18" charset="0"/>
                          <a:cs typeface="Times New Roman" panose="02020603050405020304" pitchFamily="18" charset="0"/>
                        </a:rPr>
                        <a:t>sát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mô</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bằng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vẽ</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đường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truyền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khí</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bản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bán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trụ</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Rút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xét</a:t>
                      </a:r>
                      <a:r>
                        <a:rPr lang="en-US" sz="1400" dirty="0">
                          <a:effectLst/>
                          <a:latin typeface="Times New Roman" panose="02020603050405020304" pitchFamily="18" charset="0"/>
                          <a:cs typeface="Times New Roman" panose="02020603050405020304" pitchFamily="18" charset="0"/>
                        </a:rPr>
                        <a:t>.</a:t>
                      </a:r>
                    </a:p>
                  </a:txBody>
                  <a:tcPr marL="7057" marR="7057" marT="7057" marB="7057"/>
                </a:tc>
                <a:extLst>
                  <a:ext uri="{0D108BD9-81ED-4DB2-BD59-A6C34878D82A}">
                    <a16:rowId xmlns:a16="http://schemas.microsoft.com/office/drawing/2014/main" val="764129293"/>
                  </a:ext>
                </a:extLst>
              </a:tr>
              <a:tr h="3560324">
                <a:tc>
                  <a:txBody>
                    <a:bodyPr/>
                    <a:lstStyle/>
                    <a:p>
                      <a:pPr marL="0" marR="0">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2. </a:t>
                      </a:r>
                      <a:r>
                        <a:rPr lang="en-US" sz="1400" b="1" dirty="0" err="1">
                          <a:effectLst/>
                          <a:latin typeface="Times New Roman" panose="02020603050405020304" pitchFamily="18" charset="0"/>
                          <a:cs typeface="Times New Roman" panose="02020603050405020304" pitchFamily="18" charset="0"/>
                        </a:rPr>
                        <a:t>Mô</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tả</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và</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giải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thích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đường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của</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tia</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sáng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trong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hình</a:t>
                      </a:r>
                      <a:r>
                        <a:rPr lang="en-US" sz="1400" b="1" dirty="0">
                          <a:effectLst/>
                          <a:latin typeface="Times New Roman" panose="02020603050405020304" pitchFamily="18" charset="0"/>
                          <a:cs typeface="Times New Roman" panose="02020603050405020304" pitchFamily="18" charset="0"/>
                        </a:rPr>
                        <a:t> 3.3.</a:t>
                      </a:r>
                    </a:p>
                    <a:p>
                      <a:pPr marL="0" marR="0">
                        <a:lnSpc>
                          <a:spcPct val="12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p>
                    <a:p>
                      <a:pPr marL="0" marR="0">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3. </a:t>
                      </a:r>
                      <a:r>
                        <a:rPr lang="en-US" sz="1400" b="1" dirty="0" err="1">
                          <a:effectLst/>
                          <a:latin typeface="Times New Roman" panose="02020603050405020304" pitchFamily="18" charset="0"/>
                          <a:cs typeface="Times New Roman" panose="02020603050405020304" pitchFamily="18" charset="0"/>
                        </a:rPr>
                        <a:t>Nêu</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thêm</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một</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hiện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tượng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khúc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xạ</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ánh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sáng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trong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đời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sống</a:t>
                      </a:r>
                      <a:endParaRPr lang="en-US" sz="1400" b="1" dirty="0">
                        <a:effectLst/>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a:t>
                      </a:r>
                    </a:p>
                    <a:p>
                      <a:pPr marL="0" marR="0">
                        <a:lnSpc>
                          <a:spcPct val="12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057" marR="7057" marT="7057" marB="7057"/>
                </a:tc>
                <a:extLst>
                  <a:ext uri="{0D108BD9-81ED-4DB2-BD59-A6C34878D82A}">
                    <a16:rowId xmlns:a16="http://schemas.microsoft.com/office/drawing/2014/main" val="3363265397"/>
                  </a:ext>
                </a:extLst>
              </a:tr>
            </a:tbl>
          </a:graphicData>
        </a:graphic>
      </p:graphicFrame>
      <p:pic>
        <p:nvPicPr>
          <p:cNvPr id="2049" name="Picture 11">
            <a:extLst>
              <a:ext uri="{FF2B5EF4-FFF2-40B4-BE49-F238E27FC236}">
                <a16:creationId xmlns:a16="http://schemas.microsoft.com/office/drawing/2014/main" id="{1FD66C3F-A069-43F1-CF58-DC58CAAE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300" y="38102"/>
            <a:ext cx="3130764" cy="363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0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vi-VN" sz="4000" dirty="0">
                <a:solidFill>
                  <a:srgbClr val="002060"/>
                </a:solidFill>
              </a:rPr>
              <a:t>và mô tả bằng hình vẽ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vi-VN" sz="4000" dirty="0">
                <a:solidFill>
                  <a:srgbClr val="002060"/>
                </a:solidFill>
              </a:rPr>
              <a:t>bản bán trụ</a:t>
            </a:r>
            <a:r>
              <a:rPr lang="en-US" sz="4000" dirty="0">
                <a:solidFill>
                  <a:srgbClr val="002060"/>
                </a:solidFill>
              </a:rPr>
              <a:t>.</a:t>
            </a:r>
            <a:r>
              <a:rPr lang="vi-VN" sz="4000" dirty="0">
                <a:solidFill>
                  <a:srgbClr val="002060"/>
                </a:solidFill>
              </a:rPr>
              <a:t> Rút ra nhận xét</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8106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4AD329-FFCF-5016-1D22-98518C738108}"/>
              </a:ext>
            </a:extLst>
          </p:cNvPr>
          <p:cNvSpPr/>
          <p:nvPr/>
        </p:nvSpPr>
        <p:spPr>
          <a:xfrm>
            <a:off x="581986" y="1133825"/>
            <a:ext cx="7246164" cy="3455572"/>
          </a:xfrm>
          <a:prstGeom prst="round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3EB429E-E97D-84EF-B538-BF06D2C9E1CF}"/>
              </a:ext>
            </a:extLst>
          </p:cNvPr>
          <p:cNvSpPr txBox="1"/>
          <p:nvPr/>
        </p:nvSpPr>
        <p:spPr>
          <a:xfrm>
            <a:off x="0" y="166253"/>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3CA9D9A5-E414-132B-02F3-6F5667D1A91E}"/>
              </a:ext>
            </a:extLst>
          </p:cNvPr>
          <p:cNvPicPr>
            <a:picLocks noChangeAspect="1"/>
          </p:cNvPicPr>
          <p:nvPr/>
        </p:nvPicPr>
        <p:blipFill>
          <a:blip r:embed="rId3"/>
          <a:stretch>
            <a:fillRect/>
          </a:stretch>
        </p:blipFill>
        <p:spPr>
          <a:xfrm>
            <a:off x="5795617" y="1701762"/>
            <a:ext cx="3193251" cy="3193251"/>
          </a:xfrm>
          <a:prstGeom prst="rect">
            <a:avLst/>
          </a:prstGeom>
        </p:spPr>
      </p:pic>
      <p:sp>
        <p:nvSpPr>
          <p:cNvPr id="6" name="TextBox 5">
            <a:extLst>
              <a:ext uri="{FF2B5EF4-FFF2-40B4-BE49-F238E27FC236}">
                <a16:creationId xmlns:a16="http://schemas.microsoft.com/office/drawing/2014/main" id="{254CF5D3-B54E-A61B-F87C-083CDAC3E8FC}"/>
              </a:ext>
            </a:extLst>
          </p:cNvPr>
          <p:cNvSpPr txBox="1"/>
          <p:nvPr/>
        </p:nvSpPr>
        <p:spPr>
          <a:xfrm>
            <a:off x="677006" y="1289660"/>
            <a:ext cx="6643463" cy="400110"/>
          </a:xfrm>
          <a:prstGeom prst="rect">
            <a:avLst/>
          </a:prstGeom>
          <a:noFill/>
        </p:spPr>
        <p:txBody>
          <a:bodyPr wrap="square">
            <a:spAutoFit/>
          </a:bodyPr>
          <a:lstStyle/>
          <a:p>
            <a:r>
              <a:rPr lang="vi-VN" sz="2000" b="1" dirty="0">
                <a:solidFill>
                  <a:srgbClr val="002060"/>
                </a:solidFill>
              </a:rPr>
              <a:t>Đ</a:t>
            </a:r>
            <a:r>
              <a:rPr lang="en-US" sz="2000" b="1" dirty="0" err="1">
                <a:solidFill>
                  <a:srgbClr val="002060"/>
                </a:solidFill>
              </a:rPr>
              <a:t>ường</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tia</a:t>
            </a:r>
            <a:r>
              <a:rPr lang="en-US" sz="2000" b="1" dirty="0">
                <a:solidFill>
                  <a:srgbClr val="002060"/>
                </a:solidFill>
              </a:rPr>
              <a:t> </a:t>
            </a:r>
            <a:r>
              <a:rPr lang="en-US" sz="2000" b="1" dirty="0" err="1">
                <a:solidFill>
                  <a:srgbClr val="002060"/>
                </a:solidFill>
              </a:rPr>
              <a:t>sáng</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vào</a:t>
            </a:r>
            <a:r>
              <a:rPr lang="en-US" sz="2000" b="1" dirty="0">
                <a:solidFill>
                  <a:srgbClr val="002060"/>
                </a:solidFill>
              </a:rPr>
              <a:t> </a:t>
            </a:r>
            <a:r>
              <a:rPr lang="vi-VN" sz="2000" b="1" dirty="0">
                <a:solidFill>
                  <a:srgbClr val="002060"/>
                </a:solidFill>
              </a:rPr>
              <a:t>bản bán trụ</a:t>
            </a:r>
            <a:endParaRPr lang="en-US" sz="2000" b="1" dirty="0"/>
          </a:p>
        </p:txBody>
      </p:sp>
      <p:sp>
        <p:nvSpPr>
          <p:cNvPr id="9" name="Freeform: Shape 8">
            <a:extLst>
              <a:ext uri="{FF2B5EF4-FFF2-40B4-BE49-F238E27FC236}">
                <a16:creationId xmlns:a16="http://schemas.microsoft.com/office/drawing/2014/main" id="{13E6DE2F-4389-2CF1-F378-AC6E7F0FEB8B}"/>
              </a:ext>
            </a:extLst>
          </p:cNvPr>
          <p:cNvSpPr/>
          <p:nvPr/>
        </p:nvSpPr>
        <p:spPr>
          <a:xfrm>
            <a:off x="3348384" y="1751426"/>
            <a:ext cx="1325880" cy="2651760"/>
          </a:xfrm>
          <a:custGeom>
            <a:avLst/>
            <a:gdLst>
              <a:gd name="connsiteX0" fmla="*/ 0 w 1325880"/>
              <a:gd name="connsiteY0" fmla="*/ 0 h 2651760"/>
              <a:gd name="connsiteX1" fmla="*/ 1325880 w 1325880"/>
              <a:gd name="connsiteY1" fmla="*/ 1325880 h 2651760"/>
              <a:gd name="connsiteX2" fmla="*/ 0 w 1325880"/>
              <a:gd name="connsiteY2" fmla="*/ 2651760 h 2651760"/>
            </a:gdLst>
            <a:ahLst/>
            <a:cxnLst>
              <a:cxn ang="0">
                <a:pos x="connsiteX0" y="connsiteY0"/>
              </a:cxn>
              <a:cxn ang="0">
                <a:pos x="connsiteX1" y="connsiteY1"/>
              </a:cxn>
              <a:cxn ang="0">
                <a:pos x="connsiteX2" y="connsiteY2"/>
              </a:cxn>
            </a:cxnLst>
            <a:rect l="l" t="t" r="r" b="b"/>
            <a:pathLst>
              <a:path w="1325880" h="2651760">
                <a:moveTo>
                  <a:pt x="0" y="0"/>
                </a:moveTo>
                <a:cubicBezTo>
                  <a:pt x="732263" y="0"/>
                  <a:pt x="1325880" y="593617"/>
                  <a:pt x="1325880" y="1325880"/>
                </a:cubicBezTo>
                <a:cubicBezTo>
                  <a:pt x="1325880" y="2058143"/>
                  <a:pt x="732263" y="2651760"/>
                  <a:pt x="0" y="2651760"/>
                </a:cubicBezTo>
                <a:close/>
              </a:path>
            </a:pathLst>
          </a:custGeom>
          <a:solidFill>
            <a:schemeClr val="accent6"/>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FC2A4D13-BD53-EB00-00F1-FFFAD71FFEC6}"/>
              </a:ext>
            </a:extLst>
          </p:cNvPr>
          <p:cNvGrpSpPr/>
          <p:nvPr/>
        </p:nvGrpSpPr>
        <p:grpSpPr>
          <a:xfrm>
            <a:off x="2494640" y="1979356"/>
            <a:ext cx="840761" cy="721532"/>
            <a:chOff x="1148858" y="1453938"/>
            <a:chExt cx="840761" cy="721532"/>
          </a:xfrm>
        </p:grpSpPr>
        <p:cxnSp>
          <p:nvCxnSpPr>
            <p:cNvPr id="10" name="Straight Connector 9">
              <a:extLst>
                <a:ext uri="{FF2B5EF4-FFF2-40B4-BE49-F238E27FC236}">
                  <a16:creationId xmlns:a16="http://schemas.microsoft.com/office/drawing/2014/main" id="{8163F544-BC50-FC2E-8B3A-40432CDEC859}"/>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834AA6-44D5-5D82-AB67-456E1CC64E2E}"/>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5B6C631-F44E-DB8E-DBD1-B3DF2F247F2A}"/>
              </a:ext>
            </a:extLst>
          </p:cNvPr>
          <p:cNvGrpSpPr/>
          <p:nvPr/>
        </p:nvGrpSpPr>
        <p:grpSpPr>
          <a:xfrm rot="18936908">
            <a:off x="3488468" y="2458556"/>
            <a:ext cx="1051401" cy="733178"/>
            <a:chOff x="1840749" y="2351402"/>
            <a:chExt cx="1051401" cy="733178"/>
          </a:xfrm>
        </p:grpSpPr>
        <p:cxnSp>
          <p:nvCxnSpPr>
            <p:cNvPr id="12" name="Straight Connector 11">
              <a:extLst>
                <a:ext uri="{FF2B5EF4-FFF2-40B4-BE49-F238E27FC236}">
                  <a16:creationId xmlns:a16="http://schemas.microsoft.com/office/drawing/2014/main" id="{247280A8-670E-2EF8-20F2-3BB212E9AA86}"/>
                </a:ext>
              </a:extLst>
            </p:cNvPr>
            <p:cNvCxnSpPr>
              <a:cxnSpLocks/>
              <a:endCxn id="9" idx="1"/>
            </p:cNvCxnSpPr>
            <p:nvPr/>
          </p:nvCxnSpPr>
          <p:spPr>
            <a:xfrm rot="2663092">
              <a:off x="1986857" y="2795280"/>
              <a:ext cx="905293" cy="289300"/>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061E92-2E74-E8DE-62FA-96CC259D51C0}"/>
                </a:ext>
              </a:extLst>
            </p:cNvPr>
            <p:cNvCxnSpPr>
              <a:cxnSpLocks/>
            </p:cNvCxnSpPr>
            <p:nvPr/>
          </p:nvCxnSpPr>
          <p:spPr>
            <a:xfrm rot="2663092">
              <a:off x="1840749" y="2351402"/>
              <a:ext cx="690351" cy="21968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ABE4029-203C-F8E6-1AFB-013979E9287A}"/>
              </a:ext>
            </a:extLst>
          </p:cNvPr>
          <p:cNvGrpSpPr/>
          <p:nvPr/>
        </p:nvGrpSpPr>
        <p:grpSpPr>
          <a:xfrm>
            <a:off x="4674264" y="3027075"/>
            <a:ext cx="840761" cy="721532"/>
            <a:chOff x="1148858" y="1453938"/>
            <a:chExt cx="840761" cy="721532"/>
          </a:xfrm>
        </p:grpSpPr>
        <p:cxnSp>
          <p:nvCxnSpPr>
            <p:cNvPr id="48" name="Straight Connector 47">
              <a:extLst>
                <a:ext uri="{FF2B5EF4-FFF2-40B4-BE49-F238E27FC236}">
                  <a16:creationId xmlns:a16="http://schemas.microsoft.com/office/drawing/2014/main" id="{A55C2018-EBD9-2BA4-9389-4DB59A60447D}"/>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1FF79AE-6D17-B9DD-E34C-E6F7F2389F78}"/>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07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51298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1965175"/>
            <a:ext cx="7616111"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thủy tinh, tia sáng bị lệch khỏi phương truyền ban đầu tại mặt phân cách 2 môi trường</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304208" y="989763"/>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1CD72C81-1826-D567-CC28-30206138F881}"/>
              </a:ext>
            </a:extLst>
          </p:cNvPr>
          <p:cNvSpPr txBox="1"/>
          <p:nvPr/>
        </p:nvSpPr>
        <p:spPr>
          <a:xfrm>
            <a:off x="703307" y="2950684"/>
            <a:ext cx="7687727"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vi-VN" sz="2200" dirty="0">
                <a:solidFill>
                  <a:schemeClr val="bg1">
                    <a:lumMod val="10000"/>
                  </a:schemeClr>
                </a:solidFill>
                <a:latin typeface="+mn-lt"/>
              </a:rPr>
              <a:t>chiếu tia sáng ở các vị trí và độ nghiêng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id="{F1FC95B0-90D9-9FA1-C7AD-F2D2A0CF064B}"/>
              </a:ext>
            </a:extLst>
          </p:cNvPr>
          <p:cNvSpPr txBox="1"/>
          <p:nvPr/>
        </p:nvSpPr>
        <p:spPr>
          <a:xfrm>
            <a:off x="584792" y="908506"/>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 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EFE7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AF135-2B29-1A0C-3D8C-8F08C54DE186}"/>
              </a:ext>
            </a:extLst>
          </p:cNvPr>
          <p:cNvPicPr>
            <a:picLocks noChangeAspect="1"/>
          </p:cNvPicPr>
          <p:nvPr/>
        </p:nvPicPr>
        <p:blipFill rotWithShape="1">
          <a:blip r:embed="rId2"/>
          <a:srcRect r="16660"/>
          <a:stretch/>
        </p:blipFill>
        <p:spPr>
          <a:xfrm>
            <a:off x="-11519" y="288105"/>
            <a:ext cx="4034880" cy="4855395"/>
          </a:xfrm>
          <a:prstGeom prst="rect">
            <a:avLst/>
          </a:prstGeom>
        </p:spPr>
      </p:pic>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4389791" y="152452"/>
            <a:ext cx="4289548" cy="954107"/>
          </a:xfrm>
          <a:prstGeom prst="rect">
            <a:avLst/>
          </a:prstGeom>
          <a:noFill/>
        </p:spPr>
        <p:txBody>
          <a:bodyPr wrap="square" rtlCol="0">
            <a:spAutoFit/>
          </a:bodyPr>
          <a:lstStyle>
            <a:defPPr marR="0" lvl="0" algn="l" rtl="0">
              <a:lnSpc>
                <a:spcPct val="100000"/>
              </a:lnSpc>
              <a:spcBef>
                <a:spcPts val="0"/>
              </a:spcBef>
              <a:spcAft>
                <a:spcPts val="0"/>
              </a:spcAft>
              <a:defRPr/>
            </a:defPPr>
            <a:lvl1pPr indent="0" algn="ctr" fontAlgn="auto">
              <a:buClrTx/>
              <a:buSzTx/>
              <a:buFontTx/>
              <a:buNone/>
              <a:tabLst/>
              <a:defRPr sz="32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l"/>
            <a:r>
              <a:rPr lang="vi-VN" sz="2800" dirty="0"/>
              <a:t>Mô tả và giải thích đường đi của tia sáng trong hình sau</a:t>
            </a:r>
            <a:endParaRPr lang="en-US" sz="28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14279" y="1140742"/>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bắt đầu từ không khí theo đường thẳng.</a:t>
            </a:r>
            <a:endParaRPr lang="en-US" dirty="0"/>
          </a:p>
        </p:txBody>
      </p:sp>
      <p:pic>
        <p:nvPicPr>
          <p:cNvPr id="2" name="Picture 1">
            <a:extLst>
              <a:ext uri="{FF2B5EF4-FFF2-40B4-BE49-F238E27FC236}">
                <a16:creationId xmlns:a16="http://schemas.microsoft.com/office/drawing/2014/main" id="{5015618E-AFC8-F9C9-00EE-64DA545CDCD2}"/>
              </a:ext>
            </a:extLst>
          </p:cNvPr>
          <p:cNvPicPr>
            <a:picLocks noChangeAspect="1"/>
          </p:cNvPicPr>
          <p:nvPr/>
        </p:nvPicPr>
        <p:blipFill>
          <a:blip r:embed="rId3"/>
          <a:stretch>
            <a:fillRect/>
          </a:stretch>
        </p:blipFill>
        <p:spPr>
          <a:xfrm>
            <a:off x="3736727" y="78311"/>
            <a:ext cx="653064" cy="653064"/>
          </a:xfrm>
          <a:prstGeom prst="rect">
            <a:avLst/>
          </a:prstGeom>
        </p:spPr>
      </p:pic>
      <p:grpSp>
        <p:nvGrpSpPr>
          <p:cNvPr id="5" name="Group 4">
            <a:extLst>
              <a:ext uri="{FF2B5EF4-FFF2-40B4-BE49-F238E27FC236}">
                <a16:creationId xmlns:a16="http://schemas.microsoft.com/office/drawing/2014/main" id="{0C6F8C08-816B-AE12-4797-9ACD6E63F8A4}"/>
              </a:ext>
            </a:extLst>
          </p:cNvPr>
          <p:cNvGrpSpPr/>
          <p:nvPr/>
        </p:nvGrpSpPr>
        <p:grpSpPr>
          <a:xfrm rot="15805290">
            <a:off x="1569336" y="3249491"/>
            <a:ext cx="589779" cy="571617"/>
            <a:chOff x="1022287" y="1484770"/>
            <a:chExt cx="1456130" cy="1411289"/>
          </a:xfrm>
        </p:grpSpPr>
        <p:cxnSp>
          <p:nvCxnSpPr>
            <p:cNvPr id="6" name="Straight Connector 5">
              <a:extLst>
                <a:ext uri="{FF2B5EF4-FFF2-40B4-BE49-F238E27FC236}">
                  <a16:creationId xmlns:a16="http://schemas.microsoft.com/office/drawing/2014/main" id="{91D9E123-B438-ABB2-0C4C-D3DB1383DF00}"/>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1204237-99B4-0C47-CE78-0A23D7C8CDF5}"/>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41FA4AD-2380-DA8B-81E8-3625001FF4D8}"/>
              </a:ext>
            </a:extLst>
          </p:cNvPr>
          <p:cNvPicPr>
            <a:picLocks noChangeAspect="1"/>
          </p:cNvPicPr>
          <p:nvPr/>
        </p:nvPicPr>
        <p:blipFill>
          <a:blip r:embed="rId4"/>
          <a:stretch>
            <a:fillRect/>
          </a:stretch>
        </p:blipFill>
        <p:spPr>
          <a:xfrm>
            <a:off x="3762920" y="1004482"/>
            <a:ext cx="714776" cy="714776"/>
          </a:xfrm>
          <a:prstGeom prst="rect">
            <a:avLst/>
          </a:prstGeom>
        </p:spPr>
      </p:pic>
      <p:sp>
        <p:nvSpPr>
          <p:cNvPr id="10" name="TextBox 9">
            <a:extLst>
              <a:ext uri="{FF2B5EF4-FFF2-40B4-BE49-F238E27FC236}">
                <a16:creationId xmlns:a16="http://schemas.microsoft.com/office/drawing/2014/main" id="{9178DE3E-581B-7613-F3F7-113E37FF7557}"/>
              </a:ext>
            </a:extLst>
          </p:cNvPr>
          <p:cNvSpPr txBox="1"/>
          <p:nvPr/>
        </p:nvSpPr>
        <p:spPr>
          <a:xfrm>
            <a:off x="4414279" y="1878300"/>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a:t>
            </a:r>
            <a:r>
              <a:rPr lang="vi-VN" dirty="0">
                <a:latin typeface="#9Slide03 Arima Madurai Black" panose="00000A00000000000000" pitchFamily="2" charset="-93"/>
                <a:cs typeface="#9Slide03 Arima Madurai Black" panose="00000A00000000000000" pitchFamily="2" charset="-93"/>
              </a:rPr>
              <a:t>→</a:t>
            </a:r>
            <a:r>
              <a:rPr lang="vi-VN" dirty="0"/>
              <a:t> TT: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1" name="TextBox 10">
            <a:extLst>
              <a:ext uri="{FF2B5EF4-FFF2-40B4-BE49-F238E27FC236}">
                <a16:creationId xmlns:a16="http://schemas.microsoft.com/office/drawing/2014/main" id="{2F1FC6F4-19CC-A080-3F8C-3D3A8C472D54}"/>
              </a:ext>
            </a:extLst>
          </p:cNvPr>
          <p:cNvSpPr txBox="1"/>
          <p:nvPr/>
        </p:nvSpPr>
        <p:spPr>
          <a:xfrm>
            <a:off x="4414279" y="2625134"/>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Tia sáng truyền thẳng theo hướng chếch so với hướng ban đầu</a:t>
            </a:r>
            <a:endParaRPr lang="en-US" dirty="0"/>
          </a:p>
        </p:txBody>
      </p:sp>
      <p:sp>
        <p:nvSpPr>
          <p:cNvPr id="12" name="TextBox 11">
            <a:extLst>
              <a:ext uri="{FF2B5EF4-FFF2-40B4-BE49-F238E27FC236}">
                <a16:creationId xmlns:a16="http://schemas.microsoft.com/office/drawing/2014/main" id="{728DEF16-24AF-6B27-F4FB-A23EC460D9CC}"/>
              </a:ext>
            </a:extLst>
          </p:cNvPr>
          <p:cNvSpPr txBox="1"/>
          <p:nvPr/>
        </p:nvSpPr>
        <p:spPr>
          <a:xfrm>
            <a:off x="4414279" y="3384811"/>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a:t>
            </a:r>
            <a:r>
              <a:rPr lang="vi-VN" dirty="0">
                <a:latin typeface="#9Slide03 Arima Madurai Black" panose="00000A00000000000000" pitchFamily="2" charset="-93"/>
                <a:cs typeface="#9Slide03 Arima Madurai Black" panose="00000A00000000000000" pitchFamily="2" charset="-93"/>
              </a:rPr>
              <a:t>→</a:t>
            </a:r>
            <a:r>
              <a:rPr lang="vi-VN" dirty="0"/>
              <a:t> KK: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3" name="TextBox 12">
            <a:extLst>
              <a:ext uri="{FF2B5EF4-FFF2-40B4-BE49-F238E27FC236}">
                <a16:creationId xmlns:a16="http://schemas.microsoft.com/office/drawing/2014/main" id="{FE646827-3890-BF80-0CF5-DB91BA5B9016}"/>
              </a:ext>
            </a:extLst>
          </p:cNvPr>
          <p:cNvSpPr txBox="1"/>
          <p:nvPr/>
        </p:nvSpPr>
        <p:spPr>
          <a:xfrm>
            <a:off x="4414279" y="4139018"/>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rời khối thủy tinh và tiếp tục di chuyển trong không khí theo đường thẳng</a:t>
            </a:r>
            <a:endParaRPr lang="en-US" dirty="0"/>
          </a:p>
        </p:txBody>
      </p:sp>
      <p:grpSp>
        <p:nvGrpSpPr>
          <p:cNvPr id="15" name="Group 14">
            <a:extLst>
              <a:ext uri="{FF2B5EF4-FFF2-40B4-BE49-F238E27FC236}">
                <a16:creationId xmlns:a16="http://schemas.microsoft.com/office/drawing/2014/main" id="{FB96E272-AADC-FD03-7DB2-B6646C35E652}"/>
              </a:ext>
            </a:extLst>
          </p:cNvPr>
          <p:cNvGrpSpPr/>
          <p:nvPr/>
        </p:nvGrpSpPr>
        <p:grpSpPr>
          <a:xfrm rot="16895703">
            <a:off x="2135466" y="2719618"/>
            <a:ext cx="589779" cy="571617"/>
            <a:chOff x="1022287" y="1484770"/>
            <a:chExt cx="1456130" cy="1411289"/>
          </a:xfrm>
        </p:grpSpPr>
        <p:cxnSp>
          <p:nvCxnSpPr>
            <p:cNvPr id="17" name="Straight Connector 16">
              <a:extLst>
                <a:ext uri="{FF2B5EF4-FFF2-40B4-BE49-F238E27FC236}">
                  <a16:creationId xmlns:a16="http://schemas.microsoft.com/office/drawing/2014/main" id="{A242FBF0-F08A-2C6D-B10F-C5744504A119}"/>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613A4F-AD11-33B8-3B82-FC00E093A89C}"/>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EFDA327-6B49-0A15-F9CF-DDEB41134105}"/>
              </a:ext>
            </a:extLst>
          </p:cNvPr>
          <p:cNvGrpSpPr/>
          <p:nvPr/>
        </p:nvGrpSpPr>
        <p:grpSpPr>
          <a:xfrm rot="15714813">
            <a:off x="2589596" y="1208347"/>
            <a:ext cx="1528149" cy="1481090"/>
            <a:chOff x="1022287" y="1484770"/>
            <a:chExt cx="1456130" cy="1411289"/>
          </a:xfrm>
        </p:grpSpPr>
        <p:cxnSp>
          <p:nvCxnSpPr>
            <p:cNvPr id="20" name="Straight Connector 19">
              <a:extLst>
                <a:ext uri="{FF2B5EF4-FFF2-40B4-BE49-F238E27FC236}">
                  <a16:creationId xmlns:a16="http://schemas.microsoft.com/office/drawing/2014/main" id="{C7840CE0-EB4D-14A3-0E32-7EBD636AA897}"/>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035F60-FB73-5332-96B1-FD3A1230D8F2}"/>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830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750"/>
                                        <p:tgtEl>
                                          <p:spTgt spid="152"/>
                                        </p:tgtEl>
                                      </p:cBhvr>
                                    </p:animEffect>
                                  </p:child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75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75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2"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4381667" y="1806121"/>
            <a:ext cx="4051915" cy="18261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dirty="0"/>
              <a:t>Nêu thêm một số hiện tượng khúc xạ ánh sáng trong đời sống.</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9EE3BDDA-9BF1-8286-68D2-92B517DD0888}"/>
              </a:ext>
            </a:extLst>
          </p:cNvPr>
          <p:cNvPicPr>
            <a:picLocks noChangeAspect="1"/>
          </p:cNvPicPr>
          <p:nvPr/>
        </p:nvPicPr>
        <p:blipFill>
          <a:blip r:embed="rId3"/>
          <a:stretch>
            <a:fillRect/>
          </a:stretch>
        </p:blipFill>
        <p:spPr>
          <a:xfrm>
            <a:off x="710418" y="1012024"/>
            <a:ext cx="3720110" cy="3720110"/>
          </a:xfrm>
          <a:prstGeom prst="rect">
            <a:avLst/>
          </a:prstGeom>
        </p:spPr>
      </p:pic>
    </p:spTree>
    <p:extLst>
      <p:ext uri="{BB962C8B-B14F-4D97-AF65-F5344CB8AC3E}">
        <p14:creationId xmlns:p14="http://schemas.microsoft.com/office/powerpoint/2010/main" val="20599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53031" y="256771"/>
            <a:ext cx="4712852"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kumimoji="0" sz="2400" kern="0" spc="0" normalizeH="0" baseline="0">
                <a:ln>
                  <a:noFill/>
                </a:ln>
                <a:solidFill>
                  <a:srgbClr val="303556">
                    <a:lumMod val="50000"/>
                  </a:srgbClr>
                </a:solidFill>
                <a:effectLst/>
                <a:uLnTx/>
                <a:uFillTx/>
                <a:latin typeface="Fira Sans Condensed Medium" panose="020B0603050000020004" pitchFamily="34" charset="0"/>
              </a:defRPr>
            </a:lvl1pPr>
          </a:lstStyle>
          <a:p>
            <a:r>
              <a:rPr lang="vi-VN" dirty="0"/>
              <a:t>Trong đánh bắt, khi người đánh cá dùng lao phóng cá dưới nước thì họ sẽ không phóng trực tiếp vào con cá mà lại nhắm vào chỗ hơi xa hơn.</a:t>
            </a:r>
            <a:endParaRPr lang="en-US" dirty="0"/>
          </a:p>
        </p:txBody>
      </p:sp>
    </p:spTree>
    <p:extLst>
      <p:ext uri="{BB962C8B-B14F-4D97-AF65-F5344CB8AC3E}">
        <p14:creationId xmlns:p14="http://schemas.microsoft.com/office/powerpoint/2010/main" val="138597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345600"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solidFill>
                  <a:srgbClr val="532CC7">
                    <a:lumMod val="75000"/>
                  </a:srgbClr>
                </a:solidFill>
                <a:latin typeface="Fira Sans Condensed Medium" panose="020B0603050000020004" pitchFamily="34" charset="0"/>
                <a:ea typeface="Courier New" panose="02070309020205020404" pitchFamily="49" charset="0"/>
              </a:rPr>
              <a:t>T</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6885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FFFFFF"/>
                </a:solidFill>
                <a:latin typeface="Fira Sans Condensed Medium" panose="020B0603050000020004" pitchFamily="34" charset="0"/>
              </a:rPr>
              <a:t>K</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hi đứng trên thành 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ồ</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bơi, ta lại th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ấ</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y đáy</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hồ bơi có vẻ gần mặt nước hơn so với thực tế?</a:t>
            </a:r>
            <a:endPar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0543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301930"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vi-VN" sz="6600" noProof="0" dirty="0">
                <a:solidFill>
                  <a:srgbClr val="002C74"/>
                </a:solidFill>
                <a:latin typeface="Fira Sans Black" panose="020B0A03050000020004" pitchFamily="34" charset="0"/>
              </a:rPr>
              <a:t>II.2.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Chiết</a:t>
            </a:r>
            <a:r>
              <a:rPr kumimoji="0" lang="vi-VN" sz="12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suất của một môi trường có giá trị bằng tỉ số tốc độ ánh sáng trong chân không (hoặc không khí) với tốc độ ánh sáng trong môi trường đó</a:t>
            </a:r>
            <a:endParaRPr kumimoji="0" lang="en-US"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cs typeface="Arial"/>
                <a:sym typeface="Arial"/>
              </a:rPr>
              <a:t>c</a:t>
            </a:r>
            <a:r>
              <a:rPr kumimoji="0" lang="en-US" sz="20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chân không</a:t>
            </a:r>
            <a:endParaRPr kumimoji="0" lang="en-US" sz="2000" b="0" i="0" u="none" strike="noStrike" kern="0" cap="none" spc="0" normalizeH="0" baseline="0" noProof="0" dirty="0">
              <a:ln>
                <a:noFill/>
              </a:ln>
              <a:solidFill>
                <a:srgbClr val="0E2A47"/>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E2A47"/>
                </a:solidFill>
                <a:effectLst/>
                <a:uLnTx/>
                <a:uFillTx/>
                <a:latin typeface="Arial"/>
                <a:cs typeface="Arial"/>
                <a:sym typeface="Arial"/>
              </a:rPr>
              <a:t>v: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môi trường đ</a:t>
            </a:r>
            <a:r>
              <a:rPr kumimoji="0" lang="en-US" sz="2000" b="0" i="0" u="none" strike="noStrike" kern="0" cap="none" spc="0" normalizeH="0" baseline="0" noProof="0" dirty="0">
                <a:ln>
                  <a:noFill/>
                </a:ln>
                <a:solidFill>
                  <a:srgbClr val="0E2A47"/>
                </a:solidFill>
                <a:effectLst/>
                <a:uLnTx/>
                <a:uFillTx/>
                <a:latin typeface="Arial"/>
                <a:cs typeface="Arial"/>
                <a:sym typeface="Arial"/>
              </a:rPr>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E2A47"/>
                </a:solidFill>
                <a:effectLst/>
                <a:uLnTx/>
                <a:uFillTx/>
                <a:latin typeface="Arial"/>
                <a:cs typeface="Arial"/>
                <a:sym typeface="Arial"/>
              </a:rPr>
              <a:t>c = 300 000 km/s</a:t>
            </a:r>
            <a:endParaRPr kumimoji="0" lang="en-US" sz="2000" b="1" i="0" u="none" strike="noStrike" kern="0" cap="none" spc="0" normalizeH="0" baseline="0" noProof="0" dirty="0">
              <a:ln>
                <a:noFill/>
              </a:ln>
              <a:solidFill>
                <a:srgbClr val="0E2A47"/>
              </a:solidFill>
              <a:effectLst/>
              <a:uLnTx/>
              <a:uFillTx/>
              <a:latin typeface="Arial"/>
              <a:cs typeface="Arial"/>
              <a:sym typeface="Arial"/>
            </a:endParaRPr>
          </a:p>
        </p:txBody>
      </p:sp>
    </p:spTree>
    <p:extLst>
      <p:ext uri="{BB962C8B-B14F-4D97-AF65-F5344CB8AC3E}">
        <p14:creationId xmlns:p14="http://schemas.microsoft.com/office/powerpoint/2010/main" val="25501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21</m:t>
                          </m:r>
                        </m:sub>
                      </m:s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den>
                      </m:f>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den>
                      </m:f>
                    </m:oMath>
                  </m:oMathPara>
                </a14:m>
                <a:endParaRPr kumimoji="0" lang="en-US" sz="2800" b="0" i="1"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735513"/>
            <a:ext cx="736283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a:ln>
                  <a:noFill/>
                </a:ln>
                <a:solidFill>
                  <a:srgbClr val="000000"/>
                </a:solidFill>
                <a:effectLst/>
                <a:uLnTx/>
                <a:uFillTx/>
                <a:latin typeface="Arial"/>
                <a:cs typeface="Arial"/>
                <a:sym typeface="Arial"/>
              </a:rPr>
              <a:t>ấ</a:t>
            </a:r>
            <a:r>
              <a:rPr kumimoji="0" lang="vi-VN" sz="2000" b="0" i="0" u="none" strike="noStrike" kern="0" cap="none" spc="0" normalizeH="0" baseline="0" noProof="0" dirty="0">
                <a:ln>
                  <a:noFill/>
                </a:ln>
                <a:solidFill>
                  <a:srgbClr val="000000"/>
                </a:solidFill>
                <a:effectLst/>
                <a:uLnTx/>
                <a:uFillTx/>
                <a:latin typeface="Arial"/>
                <a:cs typeface="Arial"/>
                <a:sym typeface="Arial"/>
              </a:rPr>
              <a:t>t tỉ đối của môi trường 2 đối với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2177093"/>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2155996"/>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a:t>
            </a:r>
            <a:r>
              <a:rPr kumimoji="0" lang="en-US" sz="2000" b="0" i="0" u="none" strike="noStrike" kern="0" cap="none" spc="0" normalizeH="0" baseline="0" noProof="0" dirty="0">
                <a:ln>
                  <a:noFill/>
                </a:ln>
                <a:solidFill>
                  <a:srgbClr val="000000"/>
                </a:solidFill>
                <a:effectLst/>
                <a:uLnTx/>
                <a:uFillTx/>
                <a:latin typeface="Arial"/>
                <a:cs typeface="Arial"/>
                <a:sym typeface="Arial"/>
              </a:rPr>
              <a:t>2</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1080539311"/>
                    </a:ext>
                  </a:extLst>
                </a:gridCol>
                <a:gridCol w="3048000">
                  <a:extLst>
                    <a:ext uri="{9D8B030D-6E8A-4147-A177-3AD203B41FA5}">
                      <a16:colId xmlns:a16="http://schemas.microsoft.com/office/drawing/2014/main" val="2652618876"/>
                    </a:ext>
                  </a:extLst>
                </a:gridCol>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572273650"/>
                  </a:ext>
                </a:extLst>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
        <p:nvSpPr>
          <p:cNvPr id="3" name="TextBox 2">
            <a:extLst>
              <a:ext uri="{FF2B5EF4-FFF2-40B4-BE49-F238E27FC236}">
                <a16:creationId xmlns:a16="http://schemas.microsoft.com/office/drawing/2014/main" id="{295A1F3D-98E1-6E43-3870-11AD3FDC2BF2}"/>
              </a:ext>
            </a:extLst>
          </p:cNvPr>
          <p:cNvSpPr txBox="1"/>
          <p:nvPr/>
        </p:nvSpPr>
        <p:spPr>
          <a:xfrm>
            <a:off x="561276" y="174776"/>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9775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75600" y="634648"/>
            <a:ext cx="8992800" cy="3786152"/>
          </a:xfrm>
          <a:prstGeom prst="roundRect">
            <a:avLst>
              <a:gd name="adj" fmla="val 1201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915"/>
            <a:ext cx="1381147" cy="1381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1267200" y="870061"/>
            <a:ext cx="7711199"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20000"/>
              </a:lnSpc>
            </a:pPr>
            <a:r>
              <a:rPr lang="vi-VN" dirty="0"/>
              <a:t>Trong bảng </a:t>
            </a:r>
            <a:r>
              <a:rPr lang="en-US" dirty="0" err="1"/>
              <a:t>sau</a:t>
            </a:r>
            <a:r>
              <a:rPr lang="vi-VN" dirty="0"/>
              <a:t>, tốc độ ánh sáng truyền trong môi trường nào là nhỏ nhất? Từ đó, cho biết chiết suất môi trường nào là lớn nhất.</a:t>
            </a:r>
            <a:endParaRPr lang="en-US"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2086146183"/>
              </p:ext>
            </p:extLst>
          </p:nvPr>
        </p:nvGraphicFramePr>
        <p:xfrm>
          <a:off x="178200" y="2527724"/>
          <a:ext cx="8643600" cy="150383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751919">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751919">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spTree>
    <p:extLst>
      <p:ext uri="{BB962C8B-B14F-4D97-AF65-F5344CB8AC3E}">
        <p14:creationId xmlns:p14="http://schemas.microsoft.com/office/powerpoint/2010/main" val="38147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668585"/>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14" name="TextBox 13">
            <a:extLst>
              <a:ext uri="{FF2B5EF4-FFF2-40B4-BE49-F238E27FC236}">
                <a16:creationId xmlns:a16="http://schemas.microsoft.com/office/drawing/2014/main" id="{53134FDC-4380-E78F-F4D1-7E34DFD72D92}"/>
              </a:ext>
            </a:extLst>
          </p:cNvPr>
          <p:cNvSpPr txBox="1"/>
          <p:nvPr/>
        </p:nvSpPr>
        <p:spPr>
          <a:xfrm>
            <a:off x="135940" y="2247467"/>
            <a:ext cx="8872119"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 </a:t>
            </a:r>
            <a:r>
              <a:rPr lang="vi-VN" sz="2000" dirty="0"/>
              <a:t>Không khí &gt; Nước &gt; Thủy tinh crown &gt; Thủy tình flint &gt; Kim cương</a:t>
            </a:r>
            <a:endParaRPr lang="en-US" sz="2000"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19255662"/>
              </p:ext>
            </p:extLst>
          </p:nvPr>
        </p:nvGraphicFramePr>
        <p:xfrm>
          <a:off x="218521" y="267510"/>
          <a:ext cx="8643600" cy="120032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600164">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600164">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pic>
        <p:nvPicPr>
          <p:cNvPr id="4" name="Graphic 3" descr="Arrow Slight curve">
            <a:extLst>
              <a:ext uri="{FF2B5EF4-FFF2-40B4-BE49-F238E27FC236}">
                <a16:creationId xmlns:a16="http://schemas.microsoft.com/office/drawing/2014/main" id="{6A91535C-1881-C720-1E44-DA78BE6C7D7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4400" y="2744463"/>
            <a:ext cx="675167" cy="675167"/>
          </a:xfrm>
          <a:prstGeom prst="rect">
            <a:avLst/>
          </a:prstGeom>
        </p:spPr>
      </p:pic>
      <p:sp>
        <p:nvSpPr>
          <p:cNvPr id="5" name="TextBox 4">
            <a:extLst>
              <a:ext uri="{FF2B5EF4-FFF2-40B4-BE49-F238E27FC236}">
                <a16:creationId xmlns:a16="http://schemas.microsoft.com/office/drawing/2014/main" id="{B16D948F-0621-4531-0811-84CCB7245DB3}"/>
              </a:ext>
            </a:extLst>
          </p:cNvPr>
          <p:cNvSpPr txBox="1"/>
          <p:nvPr/>
        </p:nvSpPr>
        <p:spPr>
          <a:xfrm>
            <a:off x="959566" y="2778598"/>
            <a:ext cx="8184434"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a:t>
            </a:r>
            <a:r>
              <a:rPr lang="en-US" sz="2000" b="1" dirty="0"/>
              <a:t> </a:t>
            </a:r>
            <a:r>
              <a:rPr lang="vi-VN" sz="2000" b="1" dirty="0"/>
              <a:t>ánh sáng truyền trong môi trường kim cương là nhỏ nhất.</a:t>
            </a:r>
            <a:endParaRPr lang="en-US" sz="2000" b="1"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30F5AF-56BD-5546-1B96-79C29440C5CF}"/>
                  </a:ext>
                </a:extLst>
              </p:cNvPr>
              <p:cNvSpPr txBox="1"/>
              <p:nvPr/>
            </p:nvSpPr>
            <p:spPr>
              <a:xfrm>
                <a:off x="218521" y="3419630"/>
                <a:ext cx="1127879" cy="801993"/>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400" b="0" i="0" u="none" strike="noStrike" kern="0" cap="none" spc="0" normalizeH="0" baseline="0" noProof="0" dirty="0">
                  <a:ln>
                    <a:noFill/>
                  </a:ln>
                  <a:solidFill>
                    <a:srgbClr val="FFFFFF"/>
                  </a:solidFill>
                  <a:effectLst/>
                  <a:uLnTx/>
                  <a:uFillTx/>
                  <a:sym typeface="Arial"/>
                </a:endParaRPr>
              </a:p>
            </p:txBody>
          </p:sp>
        </mc:Choice>
        <mc:Fallback xmlns="">
          <p:sp>
            <p:nvSpPr>
              <p:cNvPr id="6" name="TextBox 5">
                <a:extLst>
                  <a:ext uri="{FF2B5EF4-FFF2-40B4-BE49-F238E27FC236}">
                    <a16:creationId xmlns:a16="http://schemas.microsoft.com/office/drawing/2014/main" id="{3430F5AF-56BD-5546-1B96-79C29440C5CF}"/>
                  </a:ext>
                </a:extLst>
              </p:cNvPr>
              <p:cNvSpPr txBox="1">
                <a:spLocks noRot="1" noChangeAspect="1" noMove="1" noResize="1" noEditPoints="1" noAdjustHandles="1" noChangeArrowheads="1" noChangeShapeType="1" noTextEdit="1"/>
              </p:cNvSpPr>
              <p:nvPr/>
            </p:nvSpPr>
            <p:spPr>
              <a:xfrm>
                <a:off x="218521" y="3419630"/>
                <a:ext cx="1127879" cy="801993"/>
              </a:xfrm>
              <a:prstGeom prst="round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6EEE68C-9B54-79E5-8907-756C6E29D393}"/>
              </a:ext>
            </a:extLst>
          </p:cNvPr>
          <p:cNvSpPr txBox="1"/>
          <p:nvPr/>
        </p:nvSpPr>
        <p:spPr>
          <a:xfrm>
            <a:off x="1353595" y="3466683"/>
            <a:ext cx="660197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00000"/>
              </a:lnSpc>
            </a:pPr>
            <a:r>
              <a:rPr lang="vi-VN" sz="2000" dirty="0"/>
              <a:t>Tốc độ</a:t>
            </a:r>
            <a:r>
              <a:rPr lang="en-US" sz="2000" dirty="0"/>
              <a:t> </a:t>
            </a:r>
            <a:r>
              <a:rPr lang="vi-VN" sz="2000" dirty="0"/>
              <a:t>ánh sáng </a:t>
            </a:r>
            <a:r>
              <a:rPr lang="en-US" sz="2000" dirty="0" err="1"/>
              <a:t>tỉ</a:t>
            </a:r>
            <a:r>
              <a:rPr lang="en-US" sz="2000" dirty="0"/>
              <a:t> </a:t>
            </a:r>
            <a:r>
              <a:rPr lang="en-US" sz="2000" dirty="0" err="1"/>
              <a:t>lệ</a:t>
            </a:r>
            <a:r>
              <a:rPr lang="en-US" sz="2000" dirty="0"/>
              <a:t> </a:t>
            </a:r>
            <a:r>
              <a:rPr lang="en-US" sz="2000" dirty="0" err="1"/>
              <a:t>nghịch</a:t>
            </a:r>
            <a:r>
              <a:rPr lang="en-US" sz="2000" dirty="0"/>
              <a:t> </a:t>
            </a:r>
            <a:r>
              <a:rPr lang="en-US" sz="2000" dirty="0" err="1"/>
              <a:t>với</a:t>
            </a:r>
            <a:r>
              <a:rPr lang="en-US" sz="2000" dirty="0"/>
              <a:t> </a:t>
            </a:r>
            <a:r>
              <a:rPr lang="en-US" sz="2000" dirty="0" err="1"/>
              <a:t>chiết</a:t>
            </a:r>
            <a:r>
              <a:rPr lang="en-US" sz="2000" dirty="0"/>
              <a:t> </a:t>
            </a:r>
            <a:r>
              <a:rPr lang="en-US" sz="2000" dirty="0" err="1"/>
              <a:t>suất</a:t>
            </a:r>
            <a:r>
              <a:rPr lang="en-US" sz="2000" dirty="0"/>
              <a:t> </a:t>
            </a:r>
            <a:r>
              <a:rPr lang="en-US" sz="2000" dirty="0" err="1"/>
              <a:t>môi</a:t>
            </a:r>
            <a:r>
              <a:rPr lang="en-US" sz="2000" dirty="0"/>
              <a:t> </a:t>
            </a:r>
            <a:r>
              <a:rPr lang="en-US" sz="2000" dirty="0" err="1"/>
              <a:t>trường</a:t>
            </a:r>
            <a:endParaRPr lang="en-US" sz="2000" dirty="0"/>
          </a:p>
          <a:p>
            <a:pPr>
              <a:lnSpc>
                <a:spcPct val="100000"/>
              </a:lnSpc>
            </a:pPr>
            <a:r>
              <a:rPr lang="en-US" sz="2000" dirty="0" err="1"/>
              <a:t>Tốc</a:t>
            </a:r>
            <a:r>
              <a:rPr lang="en-US" sz="2000" dirty="0"/>
              <a:t> </a:t>
            </a:r>
            <a:r>
              <a:rPr lang="en-US" sz="2000" dirty="0" err="1"/>
              <a:t>độ</a:t>
            </a:r>
            <a:r>
              <a:rPr lang="en-US" sz="2000" dirty="0"/>
              <a:t> </a:t>
            </a:r>
            <a:r>
              <a:rPr lang="en-US" sz="2000" dirty="0" err="1"/>
              <a:t>càng</a:t>
            </a:r>
            <a:r>
              <a:rPr lang="en-US" sz="2000" dirty="0"/>
              <a:t> </a:t>
            </a:r>
            <a:r>
              <a:rPr lang="en-US" sz="2000" dirty="0" err="1"/>
              <a:t>lớn</a:t>
            </a:r>
            <a:r>
              <a:rPr lang="en-US" sz="2000" dirty="0"/>
              <a:t>, </a:t>
            </a:r>
            <a:r>
              <a:rPr lang="en-US" sz="2000" dirty="0" err="1"/>
              <a:t>chiết</a:t>
            </a:r>
            <a:r>
              <a:rPr lang="en-US" sz="2000" dirty="0"/>
              <a:t> </a:t>
            </a:r>
            <a:r>
              <a:rPr lang="en-US" sz="2000" dirty="0" err="1"/>
              <a:t>suất</a:t>
            </a:r>
            <a:r>
              <a:rPr lang="en-US" sz="2000" dirty="0"/>
              <a:t> </a:t>
            </a:r>
            <a:r>
              <a:rPr lang="en-US" sz="2000" dirty="0" err="1"/>
              <a:t>càng</a:t>
            </a:r>
            <a:r>
              <a:rPr lang="en-US" sz="2000" dirty="0"/>
              <a:t> </a:t>
            </a:r>
            <a:r>
              <a:rPr lang="en-US" sz="2000" dirty="0" err="1"/>
              <a:t>nhỏ</a:t>
            </a:r>
            <a:r>
              <a:rPr lang="en-US" sz="2000" dirty="0"/>
              <a:t> </a:t>
            </a:r>
            <a:r>
              <a:rPr lang="en-US" sz="2000" dirty="0" err="1"/>
              <a:t>và</a:t>
            </a:r>
            <a:r>
              <a:rPr lang="en-US" sz="2000" dirty="0"/>
              <a:t> </a:t>
            </a:r>
            <a:r>
              <a:rPr lang="en-US" sz="2000" dirty="0" err="1"/>
              <a:t>ngược</a:t>
            </a:r>
            <a:r>
              <a:rPr lang="en-US" sz="2000" dirty="0"/>
              <a:t> </a:t>
            </a:r>
            <a:r>
              <a:rPr lang="en-US" sz="2000" dirty="0" err="1"/>
              <a:t>lại</a:t>
            </a:r>
            <a:endParaRPr lang="en-US" sz="2000" dirty="0"/>
          </a:p>
        </p:txBody>
      </p:sp>
      <p:pic>
        <p:nvPicPr>
          <p:cNvPr id="12" name="Graphic 11" descr="Arrow Slight curve">
            <a:extLst>
              <a:ext uri="{FF2B5EF4-FFF2-40B4-BE49-F238E27FC236}">
                <a16:creationId xmlns:a16="http://schemas.microsoft.com/office/drawing/2014/main" id="{1383A823-B1F4-AAFA-DEAA-BE120183396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4400" y="4276416"/>
            <a:ext cx="675167" cy="675167"/>
          </a:xfrm>
          <a:prstGeom prst="rect">
            <a:avLst/>
          </a:prstGeom>
        </p:spPr>
      </p:pic>
      <p:sp>
        <p:nvSpPr>
          <p:cNvPr id="13" name="TextBox 12">
            <a:extLst>
              <a:ext uri="{FF2B5EF4-FFF2-40B4-BE49-F238E27FC236}">
                <a16:creationId xmlns:a16="http://schemas.microsoft.com/office/drawing/2014/main" id="{8B872FCD-842E-27CD-863F-6C11EE09056B}"/>
              </a:ext>
            </a:extLst>
          </p:cNvPr>
          <p:cNvSpPr txBox="1"/>
          <p:nvPr/>
        </p:nvSpPr>
        <p:spPr>
          <a:xfrm>
            <a:off x="959566" y="4310551"/>
            <a:ext cx="8184434" cy="58528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000" b="1" kern="0" spc="0" normalizeH="0" baseline="0">
                <a:ln>
                  <a:noFill/>
                </a:ln>
                <a:solidFill>
                  <a:srgbClr val="0E2A47"/>
                </a:solidFill>
                <a:effectLst/>
                <a:uLnTx/>
                <a:uFillTx/>
                <a:ea typeface="Courier New" panose="02070309020205020404" pitchFamily="49" charset="0"/>
              </a:defRPr>
            </a:lvl1pPr>
          </a:lstStyle>
          <a:p>
            <a:r>
              <a:rPr lang="vi-VN" dirty="0"/>
              <a:t>Chiết suất môi trường kim cương là lớn nhất.</a:t>
            </a:r>
            <a:endParaRPr lang="en-US" dirty="0"/>
          </a:p>
        </p:txBody>
      </p:sp>
    </p:spTree>
    <p:extLst>
      <p:ext uri="{BB962C8B-B14F-4D97-AF65-F5344CB8AC3E}">
        <p14:creationId xmlns:p14="http://schemas.microsoft.com/office/powerpoint/2010/main" val="537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2000"/>
                                  </p:iterate>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p:bldP spid="6" grpId="0" animBg="1"/>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485279" y="820210"/>
            <a:ext cx="6272611" cy="1329659"/>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môi trường không khí ở 0°C và 1 atm?</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1342663" y="3318475"/>
                <a:ext cx="6623836" cy="1076961"/>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kumimoji="0" lang="en-US" sz="2800" b="0" i="0" u="none" strike="noStrike" kern="0" cap="none" spc="0" normalizeH="0" baseline="0" noProof="0" dirty="0">
                    <a:ln>
                      <a:noFill/>
                    </a:ln>
                    <a:solidFill>
                      <a:srgbClr val="0E2A47"/>
                    </a:solidFill>
                    <a:effectLst/>
                    <a:uLnTx/>
                    <a:uFillTx/>
                    <a:sym typeface="Arial"/>
                  </a:rPr>
                  <a:t>Ta </a:t>
                </a:r>
                <a:r>
                  <a:rPr kumimoji="0" lang="en-US" sz="2800" b="0" i="0" u="none" strike="noStrike" kern="0" cap="none" spc="0" normalizeH="0" baseline="0" noProof="0" dirty="0" err="1">
                    <a:ln>
                      <a:noFill/>
                    </a:ln>
                    <a:solidFill>
                      <a:srgbClr val="0E2A47"/>
                    </a:solidFill>
                    <a:effectLst/>
                    <a:uLnTx/>
                    <a:uFillTx/>
                    <a:sym typeface="Arial"/>
                  </a:rPr>
                  <a:t>có</a:t>
                </a:r>
                <a:r>
                  <a:rPr kumimoji="0" lang="en-US" sz="28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c</m:t>
                        </m:r>
                      </m:num>
                      <m:den>
                        <m:r>
                          <m:rPr>
                            <m:nor/>
                          </m:rPr>
                          <a:rPr kumimoji="0" lang="en-US" sz="2800" b="0" i="0" u="none" strike="noStrike" kern="0" cap="none" spc="0" normalizeH="0" baseline="0" noProof="0" dirty="0">
                            <a:ln>
                              <a:noFill/>
                            </a:ln>
                            <a:solidFill>
                              <a:srgbClr val="0E2A47"/>
                            </a:solidFill>
                            <a:effectLst/>
                            <a:uLnTx/>
                            <a:uFillTx/>
                            <a:sym typeface="Arial"/>
                          </a:rPr>
                          <m:t>v</m:t>
                        </m:r>
                      </m:den>
                    </m:f>
                  </m:oMath>
                </a14:m>
                <a:r>
                  <a:rPr kumimoji="0" lang="en-US" sz="28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3</m:t>
                        </m:r>
                        <m:r>
                          <m:rPr>
                            <m:nor/>
                          </m:rPr>
                          <a:rPr kumimoji="0" lang="en-US" sz="2800" b="0" i="0" u="none" strike="noStrike" kern="0" cap="none" spc="0" normalizeH="0" baseline="0" noProof="0" dirty="0" smtClean="0">
                            <a:ln>
                              <a:noFill/>
                            </a:ln>
                            <a:solidFill>
                              <a:srgbClr val="0E2A47"/>
                            </a:solidFill>
                            <a:effectLst/>
                            <a:uLnTx/>
                            <a:uFillTx/>
                            <a:sym typeface="Arial"/>
                          </a:rPr>
                          <m:t>.10</m:t>
                        </m:r>
                        <m:r>
                          <m:rPr>
                            <m:nor/>
                          </m:rPr>
                          <a:rPr kumimoji="0" lang="en-US" sz="2800" b="0" i="0" u="none" strike="noStrike" kern="0" cap="none" spc="0" normalizeH="0" baseline="30000" noProof="0" dirty="0" smtClean="0">
                            <a:ln>
                              <a:noFill/>
                            </a:ln>
                            <a:solidFill>
                              <a:srgbClr val="0E2A47"/>
                            </a:solidFill>
                            <a:effectLst/>
                            <a:uLnTx/>
                            <a:uFillTx/>
                            <a:sym typeface="Arial"/>
                          </a:rPr>
                          <m:t>8</m:t>
                        </m:r>
                      </m:num>
                      <m:den>
                        <m:r>
                          <m:rPr>
                            <m:nor/>
                          </m:rPr>
                          <a:rPr lang="en-US" sz="2800" dirty="0">
                            <a:solidFill>
                              <a:schemeClr val="tx1">
                                <a:lumMod val="50000"/>
                              </a:schemeClr>
                            </a:solidFill>
                          </a:rPr>
                          <m:t>299 636 786 </m:t>
                        </m:r>
                      </m:den>
                    </m:f>
                  </m:oMath>
                </a14:m>
                <a:r>
                  <a:rPr kumimoji="0" lang="en-US" sz="2800" b="0" i="0" u="none" strike="noStrike" kern="0" cap="none" spc="0" normalizeH="0" baseline="0" noProof="0" dirty="0">
                    <a:ln>
                      <a:noFill/>
                    </a:ln>
                    <a:solidFill>
                      <a:srgbClr val="0E2A47"/>
                    </a:solidFill>
                    <a:effectLst/>
                    <a:uLnTx/>
                    <a:uFillTx/>
                    <a:sym typeface="Arial"/>
                  </a:rPr>
                  <a:t> = 1,00293 </a:t>
                </a: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1342663" y="3318475"/>
                <a:ext cx="6623836" cy="1076961"/>
              </a:xfrm>
              <a:prstGeom prst="rect">
                <a:avLst/>
              </a:prstGeom>
              <a:blipFill>
                <a:blip r:embed="rId3"/>
                <a:stretch>
                  <a:fillRect l="-1840" b="-3955"/>
                </a:stretch>
              </a:blipFill>
            </p:spPr>
            <p:txBody>
              <a:bodyPr/>
              <a:lstStyle/>
              <a:p>
                <a:r>
                  <a:rPr lang="en-US">
                    <a:noFill/>
                  </a:rPr>
                  <a:t> </a:t>
                </a:r>
              </a:p>
            </p:txBody>
          </p:sp>
        </mc:Fallback>
      </mc:AlternateContent>
    </p:spTree>
    <p:extLst>
      <p:ext uri="{BB962C8B-B14F-4D97-AF65-F5344CB8AC3E}">
        <p14:creationId xmlns:p14="http://schemas.microsoft.com/office/powerpoint/2010/main" val="21457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360901" y="429305"/>
            <a:ext cx="7239571" cy="11467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8" y="225406"/>
            <a:ext cx="1427009" cy="1427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61131" y="593791"/>
            <a:ext cx="6272611" cy="65883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a:t>
            </a:r>
            <a:r>
              <a:rPr lang="en-US" sz="2800" dirty="0" err="1"/>
              <a:t>mỗi</a:t>
            </a:r>
            <a:r>
              <a:rPr lang="en-US" sz="2800" dirty="0"/>
              <a:t> </a:t>
            </a:r>
            <a:r>
              <a:rPr lang="en-US" sz="2800" dirty="0" err="1"/>
              <a:t>loại</a:t>
            </a:r>
            <a:r>
              <a:rPr lang="en-US" sz="2800" dirty="0"/>
              <a:t> </a:t>
            </a:r>
            <a:r>
              <a:rPr lang="en-US" sz="2800" dirty="0" err="1"/>
              <a:t>thủy</a:t>
            </a:r>
            <a:r>
              <a:rPr lang="en-US" sz="2800" dirty="0"/>
              <a:t> </a:t>
            </a:r>
            <a:r>
              <a:rPr lang="en-US" sz="2800" dirty="0" err="1"/>
              <a:t>tinh</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1774732"/>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262662" y="242995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a:t>T</a:t>
                </a:r>
                <a:r>
                  <a:rPr lang="en-US" sz="2400" b="1" dirty="0" err="1"/>
                  <a:t>hủy</a:t>
                </a:r>
                <a:r>
                  <a:rPr lang="en-US" sz="2400" b="1" dirty="0"/>
                  <a:t> </a:t>
                </a:r>
                <a:r>
                  <a:rPr lang="en-US" sz="2400" b="1" dirty="0" err="1"/>
                  <a:t>tinh</a:t>
                </a:r>
                <a:r>
                  <a:rPr lang="en-US" sz="2400" b="1" dirty="0"/>
                  <a:t> crown:</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rPr>
                          <m:t>3.108</m:t>
                        </m:r>
                      </m:num>
                      <m:den>
                        <m:r>
                          <m:rPr>
                            <m:nor/>
                          </m:rPr>
                          <a:rPr lang="en-US" sz="2400">
                            <a:solidFill>
                              <a:schemeClr val="tx1">
                                <a:lumMod val="50000"/>
                              </a:schemeClr>
                            </a:solidFill>
                          </a:rPr>
                          <m:t>197 187 224</m:t>
                        </m:r>
                        <m:r>
                          <m:rPr>
                            <m:nor/>
                          </m:rPr>
                          <a:rPr lang="en-US" sz="2400" dirty="0">
                            <a:solidFill>
                              <a:schemeClr val="tx1">
                                <a:lumMod val="50000"/>
                              </a:schemeClr>
                            </a:solidFill>
                          </a:rPr>
                          <m:t> </m:t>
                        </m:r>
                      </m:den>
                    </m:f>
                  </m:oMath>
                </a14:m>
                <a:r>
                  <a:rPr kumimoji="0" lang="en-US" sz="2400" b="0" i="0" u="none" strike="noStrike" kern="0" cap="none" spc="0" normalizeH="0" baseline="0" noProof="0" dirty="0">
                    <a:ln>
                      <a:noFill/>
                    </a:ln>
                    <a:solidFill>
                      <a:srgbClr val="0E2A47"/>
                    </a:solidFill>
                    <a:effectLst/>
                    <a:uLnTx/>
                    <a:uFillTx/>
                    <a:sym typeface="Arial"/>
                  </a:rPr>
                  <a:t> = </a:t>
                </a:r>
                <a:r>
                  <a:rPr lang="en-US" sz="2400" dirty="0"/>
                  <a:t>1,52</a:t>
                </a:r>
                <a:endParaRPr kumimoji="0" lang="en-US" sz="2400" b="0" i="0" u="none" strike="noStrike" kern="0" cap="none" spc="0" normalizeH="0" baseline="0" noProof="0" dirty="0">
                  <a:ln>
                    <a:noFill/>
                  </a:ln>
                  <a:solidFill>
                    <a:srgbClr val="0E2A47"/>
                  </a:solidFill>
                  <a:effectLst/>
                  <a:uLnTx/>
                  <a:uFillTx/>
                  <a:sym typeface="Arial"/>
                </a:endParaRP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262662" y="2429954"/>
                <a:ext cx="8449337" cy="936475"/>
              </a:xfrm>
              <a:prstGeom prst="rect">
                <a:avLst/>
              </a:prstGeom>
              <a:blipFill>
                <a:blip r:embed="rId3"/>
                <a:stretch>
                  <a:fillRect l="-1082" b="-4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BE8541-10CA-805E-F1CE-8C5553A10D61}"/>
                  </a:ext>
                </a:extLst>
              </p:cNvPr>
              <p:cNvSpPr txBox="1"/>
              <p:nvPr/>
            </p:nvSpPr>
            <p:spPr>
              <a:xfrm>
                <a:off x="347331" y="361323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err="1"/>
                  <a:t>Thủy</a:t>
                </a:r>
                <a:r>
                  <a:rPr lang="en-US" sz="2400" b="1" dirty="0"/>
                  <a:t> </a:t>
                </a:r>
                <a:r>
                  <a:rPr lang="en-US" sz="2400" b="1" dirty="0" err="1"/>
                  <a:t>tinh</a:t>
                </a:r>
                <a:r>
                  <a:rPr lang="en-US" sz="2400" b="1" dirty="0"/>
                  <a:t> flint:</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rPr>
                          <m:t>3.108</m:t>
                        </m:r>
                      </m:num>
                      <m:den>
                        <m:r>
                          <m:rPr>
                            <m:nor/>
                          </m:rPr>
                          <a:rPr lang="en-US" sz="2400">
                            <a:solidFill>
                              <a:schemeClr val="tx1">
                                <a:lumMod val="50000"/>
                              </a:schemeClr>
                            </a:solidFill>
                          </a:rPr>
                          <m:t>180 556 976 </m:t>
                        </m:r>
                      </m:den>
                    </m:f>
                  </m:oMath>
                </a14:m>
                <a:r>
                  <a:rPr kumimoji="0" lang="en-US" sz="2400" b="0" i="0" u="none" strike="noStrike" kern="0" cap="none" spc="0" normalizeH="0" baseline="0" noProof="0" dirty="0">
                    <a:ln>
                      <a:noFill/>
                    </a:ln>
                    <a:solidFill>
                      <a:srgbClr val="0E2A47"/>
                    </a:solidFill>
                    <a:effectLst/>
                    <a:uLnTx/>
                    <a:uFillTx/>
                    <a:sym typeface="Arial"/>
                  </a:rPr>
                  <a:t> = 1,66 </a:t>
                </a:r>
              </a:p>
            </p:txBody>
          </p:sp>
        </mc:Choice>
        <mc:Fallback xmlns="">
          <p:sp>
            <p:nvSpPr>
              <p:cNvPr id="2" name="TextBox 1">
                <a:extLst>
                  <a:ext uri="{FF2B5EF4-FFF2-40B4-BE49-F238E27FC236}">
                    <a16:creationId xmlns:a16="http://schemas.microsoft.com/office/drawing/2014/main" id="{46BE8541-10CA-805E-F1CE-8C5553A10D61}"/>
                  </a:ext>
                </a:extLst>
              </p:cNvPr>
              <p:cNvSpPr txBox="1">
                <a:spLocks noRot="1" noChangeAspect="1" noMove="1" noResize="1" noEditPoints="1" noAdjustHandles="1" noChangeArrowheads="1" noChangeShapeType="1" noTextEdit="1"/>
              </p:cNvSpPr>
              <p:nvPr/>
            </p:nvSpPr>
            <p:spPr>
              <a:xfrm>
                <a:off x="347331" y="3613234"/>
                <a:ext cx="8449337" cy="936475"/>
              </a:xfrm>
              <a:prstGeom prst="rect">
                <a:avLst/>
              </a:prstGeom>
              <a:blipFill>
                <a:blip r:embed="rId4"/>
                <a:stretch>
                  <a:fillRect l="-1154" b="-4575"/>
                </a:stretch>
              </a:blipFill>
            </p:spPr>
            <p:txBody>
              <a:bodyPr/>
              <a:lstStyle/>
              <a:p>
                <a:r>
                  <a:rPr lang="en-US">
                    <a:noFill/>
                  </a:rPr>
                  <a:t> </a:t>
                </a:r>
              </a:p>
            </p:txBody>
          </p:sp>
        </mc:Fallback>
      </mc:AlternateContent>
    </p:spTree>
    <p:extLst>
      <p:ext uri="{BB962C8B-B14F-4D97-AF65-F5344CB8AC3E}">
        <p14:creationId xmlns:p14="http://schemas.microsoft.com/office/powerpoint/2010/main" val="7006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1046527" y="4375681"/>
            <a:ext cx="3370602" cy="400110"/>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000" dirty="0" err="1">
                <a:solidFill>
                  <a:srgbClr val="D35C27"/>
                </a:solidFill>
              </a:rPr>
              <a:t>Hình</a:t>
            </a:r>
            <a:r>
              <a:rPr lang="en-US" sz="2000" dirty="0">
                <a:solidFill>
                  <a:srgbClr val="D35C27"/>
                </a:solidFill>
              </a:rPr>
              <a:t> 3.4. Tia </a:t>
            </a:r>
            <a:r>
              <a:rPr lang="en-US" sz="2000" dirty="0" err="1">
                <a:solidFill>
                  <a:srgbClr val="D35C27"/>
                </a:solidFill>
              </a:rPr>
              <a:t>sáng</a:t>
            </a:r>
            <a:r>
              <a:rPr lang="en-US" sz="2000" dirty="0">
                <a:solidFill>
                  <a:srgbClr val="D35C27"/>
                </a:solidFill>
              </a:rPr>
              <a:t> </a:t>
            </a:r>
            <a:r>
              <a:rPr lang="en-US" sz="2000" dirty="0" err="1">
                <a:solidFill>
                  <a:srgbClr val="D35C27"/>
                </a:solidFill>
              </a:rPr>
              <a:t>bị</a:t>
            </a:r>
            <a:r>
              <a:rPr lang="en-US" sz="2000" dirty="0">
                <a:solidFill>
                  <a:srgbClr val="D35C27"/>
                </a:solidFill>
              </a:rPr>
              <a:t> </a:t>
            </a:r>
            <a:r>
              <a:rPr lang="en-US" sz="2000" dirty="0" err="1">
                <a:solidFill>
                  <a:srgbClr val="D35C27"/>
                </a:solidFill>
              </a:rPr>
              <a:t>khúc</a:t>
            </a:r>
            <a:r>
              <a:rPr lang="en-US" sz="2000" dirty="0">
                <a:solidFill>
                  <a:srgbClr val="D35C27"/>
                </a:solidFill>
              </a:rPr>
              <a:t> </a:t>
            </a:r>
            <a:r>
              <a:rPr lang="en-US" sz="2000" dirty="0" err="1">
                <a:solidFill>
                  <a:srgbClr val="D35C27"/>
                </a:solidFill>
              </a:rPr>
              <a:t>xạ</a:t>
            </a:r>
            <a:endParaRPr lang="en-US" sz="2000" dirty="0">
              <a:solidFill>
                <a:srgbClr val="D35C27"/>
              </a:solidFill>
            </a:endParaRP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AB</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en-US" sz="2000" b="1" dirty="0">
                    <a:solidFill>
                      <a:srgbClr val="D35C27"/>
                    </a:solidFill>
                  </a:rPr>
                  <a:t>A</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B</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MN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
        <p:nvSpPr>
          <p:cNvPr id="4" name="TextBox 3">
            <a:extLst>
              <a:ext uri="{FF2B5EF4-FFF2-40B4-BE49-F238E27FC236}">
                <a16:creationId xmlns:a16="http://schemas.microsoft.com/office/drawing/2014/main" id="{F4E2431B-0AC6-73CA-72D5-E4ABAF1FD018}"/>
              </a:ext>
            </a:extLst>
          </p:cNvPr>
          <p:cNvSpPr txBox="1"/>
          <p:nvPr/>
        </p:nvSpPr>
        <p:spPr>
          <a:xfrm>
            <a:off x="83436" y="121105"/>
            <a:ext cx="3804559"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6" y="892138"/>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id="{72D57F50-9DD1-5715-412E-9188CCB72780}"/>
              </a:ext>
            </a:extLst>
          </p:cNvPr>
          <p:cNvSpPr txBox="1"/>
          <p:nvPr/>
        </p:nvSpPr>
        <p:spPr>
          <a:xfrm>
            <a:off x="43648" y="1545334"/>
            <a:ext cx="4590890"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b="1" dirty="0">
                <a:latin typeface="+mn-lt"/>
              </a:rPr>
              <a:t>: </a:t>
            </a:r>
            <a:r>
              <a:rPr lang="en-US" sz="1800" dirty="0" err="1">
                <a:latin typeface="+mn-lt"/>
              </a:rPr>
              <a:t>bản</a:t>
            </a:r>
            <a:r>
              <a:rPr lang="en-US" sz="1800" dirty="0">
                <a:latin typeface="+mn-lt"/>
              </a:rPr>
              <a:t> </a:t>
            </a:r>
            <a:r>
              <a:rPr lang="en-US" sz="1800" dirty="0" err="1">
                <a:latin typeface="+mn-lt"/>
              </a:rPr>
              <a:t>bán</a:t>
            </a:r>
            <a:r>
              <a:rPr lang="en-US" sz="1800" dirty="0">
                <a:latin typeface="+mn-lt"/>
              </a:rPr>
              <a:t> </a:t>
            </a:r>
            <a:r>
              <a:rPr lang="en-US" sz="1800" dirty="0" err="1">
                <a:latin typeface="+mn-lt"/>
              </a:rPr>
              <a:t>trụ</a:t>
            </a:r>
            <a:r>
              <a:rPr lang="en-US" sz="1800" dirty="0">
                <a:latin typeface="+mn-lt"/>
              </a:rPr>
              <a:t> </a:t>
            </a:r>
            <a:r>
              <a:rPr lang="en-US" sz="1800" dirty="0" err="1">
                <a:latin typeface="+mn-lt"/>
              </a:rPr>
              <a:t>bằng</a:t>
            </a:r>
            <a:r>
              <a:rPr lang="en-US" sz="1800" dirty="0">
                <a:latin typeface="+mn-lt"/>
              </a:rPr>
              <a:t> </a:t>
            </a:r>
            <a:r>
              <a:rPr lang="en-US" sz="1800" dirty="0" err="1">
                <a:latin typeface="+mn-lt"/>
              </a:rPr>
              <a:t>thủy</a:t>
            </a:r>
            <a:r>
              <a:rPr lang="en-US" sz="1800" dirty="0">
                <a:latin typeface="+mn-lt"/>
              </a:rPr>
              <a:t> </a:t>
            </a:r>
            <a:r>
              <a:rPr lang="en-US" sz="1800" dirty="0" err="1">
                <a:latin typeface="+mn-lt"/>
              </a:rPr>
              <a:t>tinh</a:t>
            </a:r>
            <a:r>
              <a:rPr lang="en-US" sz="1800" dirty="0">
                <a:latin typeface="+mn-lt"/>
              </a:rPr>
              <a:t>, </a:t>
            </a:r>
            <a:r>
              <a:rPr lang="en-US" sz="1800" dirty="0" err="1">
                <a:latin typeface="+mn-lt"/>
              </a:rPr>
              <a:t>đèn</a:t>
            </a:r>
            <a:r>
              <a:rPr lang="en-US" sz="1800" dirty="0">
                <a:latin typeface="+mn-lt"/>
              </a:rPr>
              <a:t> laser, </a:t>
            </a:r>
            <a:r>
              <a:rPr lang="en-US" sz="1800" dirty="0" err="1">
                <a:latin typeface="+mn-lt"/>
              </a:rPr>
              <a:t>bảng</a:t>
            </a:r>
            <a:r>
              <a:rPr lang="en-US" sz="1800" dirty="0">
                <a:latin typeface="+mn-lt"/>
              </a:rPr>
              <a:t> </a:t>
            </a:r>
            <a:r>
              <a:rPr lang="en-US" sz="1800" dirty="0" err="1">
                <a:latin typeface="+mn-lt"/>
              </a:rPr>
              <a:t>thép</a:t>
            </a:r>
            <a:r>
              <a:rPr lang="en-US" sz="1800" dirty="0">
                <a:latin typeface="+mn-lt"/>
              </a:rPr>
              <a:t> </a:t>
            </a:r>
            <a:r>
              <a:rPr lang="en-US" sz="1800" dirty="0" err="1">
                <a:latin typeface="+mn-lt"/>
              </a:rPr>
              <a:t>có</a:t>
            </a:r>
            <a:r>
              <a:rPr lang="en-US" sz="1800" dirty="0">
                <a:latin typeface="+mn-lt"/>
              </a:rPr>
              <a:t> </a:t>
            </a:r>
            <a:r>
              <a:rPr lang="en-US" sz="1800" dirty="0" err="1">
                <a:latin typeface="+mn-lt"/>
              </a:rPr>
              <a:t>gắn</a:t>
            </a:r>
            <a:r>
              <a:rPr lang="en-US" sz="1800" dirty="0">
                <a:latin typeface="+mn-lt"/>
              </a:rPr>
              <a:t> </a:t>
            </a:r>
            <a:r>
              <a:rPr lang="en-US" sz="1800" dirty="0" err="1">
                <a:latin typeface="+mn-lt"/>
              </a:rPr>
              <a:t>thước</a:t>
            </a:r>
            <a:r>
              <a:rPr lang="en-US" sz="1800" dirty="0">
                <a:latin typeface="+mn-lt"/>
              </a:rPr>
              <a:t> </a:t>
            </a:r>
            <a:r>
              <a:rPr lang="en-US" sz="1800" dirty="0" err="1">
                <a:latin typeface="+mn-lt"/>
              </a:rPr>
              <a:t>đo</a:t>
            </a:r>
            <a:r>
              <a:rPr lang="en-US" sz="1800" dirty="0">
                <a:latin typeface="+mn-lt"/>
              </a:rPr>
              <a:t> </a:t>
            </a:r>
            <a:r>
              <a:rPr lang="en-US" sz="1800" dirty="0" err="1">
                <a:latin typeface="+mn-lt"/>
              </a:rPr>
              <a:t>góc</a:t>
            </a:r>
            <a:r>
              <a:rPr lang="en-US" sz="1800" dirty="0">
                <a:latin typeface="+mn-lt"/>
              </a:rPr>
              <a:t>.</a:t>
            </a:r>
          </a:p>
        </p:txBody>
      </p:sp>
      <p:sp>
        <p:nvSpPr>
          <p:cNvPr id="8" name="TextBox 7">
            <a:extLst>
              <a:ext uri="{FF2B5EF4-FFF2-40B4-BE49-F238E27FC236}">
                <a16:creationId xmlns:a16="http://schemas.microsoft.com/office/drawing/2014/main" id="{A0A0D443-0783-9B93-A3EC-B0BF268E0B51}"/>
              </a:ext>
            </a:extLst>
          </p:cNvPr>
          <p:cNvSpPr txBox="1"/>
          <p:nvPr/>
        </p:nvSpPr>
        <p:spPr>
          <a:xfrm>
            <a:off x="83436" y="2637495"/>
            <a:ext cx="4798164" cy="1703030"/>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en-US" sz="1800" dirty="0" err="1">
                <a:latin typeface="+mn-lt"/>
              </a:rPr>
              <a:t>Điều</a:t>
            </a:r>
            <a:r>
              <a:rPr lang="en-US" sz="1800" dirty="0">
                <a:latin typeface="+mn-lt"/>
              </a:rPr>
              <a:t> </a:t>
            </a:r>
            <a:r>
              <a:rPr lang="en-US" sz="1800" dirty="0" err="1">
                <a:latin typeface="+mn-lt"/>
              </a:rPr>
              <a:t>chỉnh</a:t>
            </a:r>
            <a:r>
              <a:rPr lang="en-US" sz="1800" dirty="0">
                <a:latin typeface="+mn-lt"/>
              </a:rPr>
              <a:t> </a:t>
            </a:r>
            <a:r>
              <a:rPr lang="en-US" sz="1800" dirty="0" err="1">
                <a:latin typeface="+mn-lt"/>
              </a:rPr>
              <a:t>đèn</a:t>
            </a:r>
            <a:r>
              <a:rPr lang="en-US" sz="1800" dirty="0">
                <a:latin typeface="+mn-lt"/>
              </a:rPr>
              <a:t> </a:t>
            </a:r>
            <a:r>
              <a:rPr lang="en-US" sz="1800" dirty="0" err="1">
                <a:latin typeface="+mn-lt"/>
              </a:rPr>
              <a:t>chiếu</a:t>
            </a:r>
            <a:r>
              <a:rPr lang="en-US" sz="1800" dirty="0">
                <a:latin typeface="+mn-lt"/>
              </a:rPr>
              <a:t> </a:t>
            </a:r>
            <a:r>
              <a:rPr lang="en-US" sz="1800" dirty="0" err="1">
                <a:latin typeface="+mn-lt"/>
              </a:rPr>
              <a:t>góc</a:t>
            </a:r>
            <a:r>
              <a:rPr lang="en-US" sz="1800" dirty="0">
                <a:latin typeface="+mn-lt"/>
              </a:rPr>
              <a:t> </a:t>
            </a:r>
            <a:r>
              <a:rPr lang="en-US" sz="1800" dirty="0" err="1">
                <a:latin typeface="+mn-lt"/>
              </a:rPr>
              <a:t>bằng</a:t>
            </a:r>
            <a:r>
              <a:rPr lang="en-US" sz="1800" dirty="0">
                <a:latin typeface="+mn-lt"/>
              </a:rPr>
              <a:t> 0</a:t>
            </a:r>
            <a:r>
              <a:rPr lang="en-US" sz="1800" baseline="30000" dirty="0">
                <a:latin typeface="+mn-lt"/>
              </a:rPr>
              <a:t>o</a:t>
            </a:r>
            <a:r>
              <a:rPr lang="en-US" sz="1800" dirty="0">
                <a:latin typeface="+mn-lt"/>
              </a:rPr>
              <a:t> </a:t>
            </a:r>
            <a:endParaRPr lang="en-US" sz="1800" dirty="0">
              <a:latin typeface="+mn-lt"/>
              <a:ea typeface="Courier New" panose="02070309020205020404" pitchFamily="49" charset="0"/>
            </a:endParaRPr>
          </a:p>
          <a:p>
            <a:pPr indent="228600">
              <a:lnSpc>
                <a:spcPct val="150000"/>
              </a:lnSpc>
            </a:pPr>
            <a:r>
              <a:rPr lang="en-US" sz="1800" b="1" i="1" dirty="0" err="1">
                <a:latin typeface="+mn-lt"/>
              </a:rPr>
              <a:t>Bước</a:t>
            </a:r>
            <a:r>
              <a:rPr lang="en-US" sz="1800" b="1" i="1" dirty="0">
                <a:latin typeface="+mn-lt"/>
              </a:rPr>
              <a:t> 3: </a:t>
            </a:r>
            <a:r>
              <a:rPr lang="vi-VN" sz="1800" dirty="0">
                <a:latin typeface="+mn-lt"/>
              </a:rPr>
              <a:t>Thay đổi các giá trị của góc tới</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7AC4-5E14-27DE-2C75-445CE2D3421F}"/>
              </a:ext>
            </a:extLst>
          </p:cNvPr>
          <p:cNvSpPr>
            <a:spLocks noGrp="1"/>
          </p:cNvSpPr>
          <p:nvPr>
            <p:ph type="title"/>
          </p:nvPr>
        </p:nvSpPr>
        <p:spPr>
          <a:xfrm>
            <a:off x="-40615" y="58483"/>
            <a:ext cx="8128898" cy="4197633"/>
          </a:xfrm>
        </p:spPr>
        <p:txBody>
          <a:bodyPr/>
          <a:lstStyle/>
          <a:p>
            <a:pPr algn="l">
              <a:lnSpc>
                <a:spcPct val="120000"/>
              </a:lnSpc>
            </a:pPr>
            <a:r>
              <a:rPr lang="en-US" sz="1800" b="1" dirty="0">
                <a:effectLst/>
                <a:latin typeface="Times New Roman" panose="02020603050405020304" pitchFamily="18" charset="0"/>
                <a:ea typeface="Calibri" panose="020F0502020204030204" pitchFamily="34" charset="0"/>
              </a:rPr>
              <a:t>                         PHIẾU HỌC TẬP ĐỊNH LUẬT KHÚC XẠ ÁNH SÁNG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r>
            <a:br>
              <a:rPr lang="en-US" sz="1400" dirty="0">
                <a:effectLst/>
                <a:latin typeface="Times New Roman" panose="02020603050405020304" pitchFamily="18" charset="0"/>
                <a:ea typeface="SimSun" panose="02010600030101010101" pitchFamily="2" charset="-122"/>
                <a:cs typeface="Times New Roman" panose="02020603050405020304" pitchFamily="18" charset="0"/>
              </a:rPr>
            </a:b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1.</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Tiến hành thí nghiệm </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5)</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latin typeface="Times New Roman" panose="02020603050405020304" pitchFamily="18" charset="0"/>
                <a:ea typeface="SimSun" panose="02010600030101010101" pitchFamily="2" charset="-122"/>
                <a:cs typeface="Times New Roman" panose="02020603050405020304" pitchFamily="18" charset="0"/>
              </a:rPr>
              <a:t>c</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ho</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biết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khúc</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xạ</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tới</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nằm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cùng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bên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hay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khác</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bên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pháp</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tuyến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a:t>
            </a:r>
            <a:br>
              <a:rPr lang="en-US" sz="1400" dirty="0">
                <a:effectLst/>
                <a:latin typeface="Times New Roman" panose="02020603050405020304" pitchFamily="18" charset="0"/>
                <a:ea typeface="SimSun" panose="02010600030101010101" pitchFamily="2" charset="-122"/>
                <a:cs typeface="Times New Roman" panose="02020603050405020304" pitchFamily="18" charset="0"/>
              </a:rPr>
            </a:b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2. Ở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3.5,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hãy</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chỉ</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ra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400" dirty="0">
                <a:effectLst/>
                <a:latin typeface="Calibri" panose="020F0502020204030204" pitchFamily="34" charset="0"/>
                <a:ea typeface="SimSun" panose="02010600030101010101" pitchFamily="2" charset="-122"/>
                <a:cs typeface="Times New Roman" panose="02020603050405020304" pitchFamily="18" charset="0"/>
              </a:rPr>
              <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chứa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tới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400" b="0" dirty="0">
                <a:effectLst/>
                <a:latin typeface="Calibri" panose="020F0502020204030204" pitchFamily="34" charset="0"/>
                <a:ea typeface="SimSun" panose="02010600030101010101" pitchFamily="2" charset="-122"/>
                <a:cs typeface="Times New Roman" panose="02020603050405020304" pitchFamily="18" charset="0"/>
              </a:rPr>
              <a:t/>
            </a:r>
            <a:br>
              <a:rPr lang="en-US" sz="1400" b="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chứa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khúc</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xạ</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400" b="0" dirty="0">
                <a:effectLst/>
                <a:latin typeface="Calibri" panose="020F0502020204030204" pitchFamily="34" charset="0"/>
                <a:ea typeface="SimSun" panose="02010600030101010101" pitchFamily="2" charset="-122"/>
                <a:cs typeface="Times New Roman" panose="02020603050405020304" pitchFamily="18" charset="0"/>
              </a:rPr>
              <a:t/>
            </a:r>
            <a:br>
              <a:rPr lang="en-US" sz="1400" b="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rPr>
              <a:t>Điểm</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tới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và</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pháp</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tuyến</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của</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mặt</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phân</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cách</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tại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điểm</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tới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đó</a:t>
            </a:r>
            <a:r>
              <a:rPr lang="en-US" sz="1400" dirty="0">
                <a:effectLst/>
                <a:latin typeface="Calibri" panose="020F0502020204030204" pitchFamily="34" charset="0"/>
                <a:ea typeface="SimSun" panose="02010600030101010101" pitchFamily="2" charset="-122"/>
                <a:cs typeface="Times New Roman" panose="02020603050405020304" pitchFamily="18" charset="0"/>
              </a:rPr>
              <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r>
              <a:rPr lang="en-US" sz="1400" dirty="0">
                <a:effectLst/>
                <a:latin typeface="Calibri" panose="020F0502020204030204" pitchFamily="34" charset="0"/>
                <a:ea typeface="SimSun" panose="02010600030101010101" pitchFamily="2" charset="-122"/>
                <a:cs typeface="Times New Roman" panose="02020603050405020304" pitchFamily="18" charset="0"/>
              </a:rPr>
              <a:t>3.</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Hoàn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thành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bảng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kết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quả</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thí</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nghiệm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bảng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3.2)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nêu</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xét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tỉ</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số</a:t>
            </a:r>
            <a:r>
              <a:rPr lang="en-US" sz="1400" dirty="0">
                <a:effectLst/>
                <a:latin typeface="Calibri" panose="020F0502020204030204" pitchFamily="34" charset="0"/>
                <a:ea typeface="SimSun" panose="02010600030101010101" pitchFamily="2" charset="-122"/>
                <a:cs typeface="Times New Roman" panose="02020603050405020304" pitchFamily="18" charset="0"/>
              </a:rPr>
              <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r>
              <a:rPr lang="en-US" sz="1400" dirty="0">
                <a:effectLst/>
                <a:latin typeface="Calibri" panose="020F0502020204030204" pitchFamily="34" charset="0"/>
                <a:ea typeface="SimSun" panose="02010600030101010101" pitchFamily="2" charset="-122"/>
                <a:cs typeface="Times New Roman" panose="02020603050405020304" pitchFamily="18" charset="0"/>
              </a:rPr>
              <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endParaRPr lang="en-US" dirty="0"/>
          </a:p>
        </p:txBody>
      </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4DCCCDEE-5479-D13B-3B69-5CA7D6A55524}"/>
                  </a:ext>
                </a:extLst>
              </p:cNvPr>
              <p:cNvGraphicFramePr>
                <a:graphicFrameLocks noGrp="1"/>
              </p:cNvGraphicFramePr>
              <p:nvPr>
                <p:extLst>
                  <p:ext uri="{D42A27DB-BD31-4B8C-83A1-F6EECF244321}">
                    <p14:modId xmlns:p14="http://schemas.microsoft.com/office/powerpoint/2010/main" val="1748023546"/>
                  </p:ext>
                </p:extLst>
              </p:nvPr>
            </p:nvGraphicFramePr>
            <p:xfrm>
              <a:off x="639590" y="2305917"/>
              <a:ext cx="5673927" cy="2156904"/>
            </p:xfrm>
            <a:graphic>
              <a:graphicData uri="http://schemas.openxmlformats.org/drawingml/2006/table">
                <a:tbl>
                  <a:tblPr firstRow="1" firstCol="1" bandRow="1">
                    <a:tableStyleId>{95EA51DC-0A1D-4230-A7F2-6BA1A8616B38}</a:tableStyleId>
                  </a:tblPr>
                  <a:tblGrid>
                    <a:gridCol w="1450879">
                      <a:extLst>
                        <a:ext uri="{9D8B030D-6E8A-4147-A177-3AD203B41FA5}">
                          <a16:colId xmlns:a16="http://schemas.microsoft.com/office/drawing/2014/main" val="449337823"/>
                        </a:ext>
                      </a:extLst>
                    </a:gridCol>
                    <a:gridCol w="571849">
                      <a:extLst>
                        <a:ext uri="{9D8B030D-6E8A-4147-A177-3AD203B41FA5}">
                          <a16:colId xmlns:a16="http://schemas.microsoft.com/office/drawing/2014/main" val="2367021172"/>
                        </a:ext>
                      </a:extLst>
                    </a:gridCol>
                    <a:gridCol w="555393">
                      <a:extLst>
                        <a:ext uri="{9D8B030D-6E8A-4147-A177-3AD203B41FA5}">
                          <a16:colId xmlns:a16="http://schemas.microsoft.com/office/drawing/2014/main" val="73463223"/>
                        </a:ext>
                      </a:extLst>
                    </a:gridCol>
                    <a:gridCol w="555393">
                      <a:extLst>
                        <a:ext uri="{9D8B030D-6E8A-4147-A177-3AD203B41FA5}">
                          <a16:colId xmlns:a16="http://schemas.microsoft.com/office/drawing/2014/main" val="4011284651"/>
                        </a:ext>
                      </a:extLst>
                    </a:gridCol>
                    <a:gridCol w="479449">
                      <a:extLst>
                        <a:ext uri="{9D8B030D-6E8A-4147-A177-3AD203B41FA5}">
                          <a16:colId xmlns:a16="http://schemas.microsoft.com/office/drawing/2014/main" val="3964589945"/>
                        </a:ext>
                      </a:extLst>
                    </a:gridCol>
                    <a:gridCol w="457178">
                      <a:extLst>
                        <a:ext uri="{9D8B030D-6E8A-4147-A177-3AD203B41FA5}">
                          <a16:colId xmlns:a16="http://schemas.microsoft.com/office/drawing/2014/main" val="2873472406"/>
                        </a:ext>
                      </a:extLst>
                    </a:gridCol>
                    <a:gridCol w="468314">
                      <a:extLst>
                        <a:ext uri="{9D8B030D-6E8A-4147-A177-3AD203B41FA5}">
                          <a16:colId xmlns:a16="http://schemas.microsoft.com/office/drawing/2014/main" val="1788534802"/>
                        </a:ext>
                      </a:extLst>
                    </a:gridCol>
                    <a:gridCol w="468314">
                      <a:extLst>
                        <a:ext uri="{9D8B030D-6E8A-4147-A177-3AD203B41FA5}">
                          <a16:colId xmlns:a16="http://schemas.microsoft.com/office/drawing/2014/main" val="1896434353"/>
                        </a:ext>
                      </a:extLst>
                    </a:gridCol>
                    <a:gridCol w="667158">
                      <a:extLst>
                        <a:ext uri="{9D8B030D-6E8A-4147-A177-3AD203B41FA5}">
                          <a16:colId xmlns:a16="http://schemas.microsoft.com/office/drawing/2014/main" val="2283327740"/>
                        </a:ext>
                      </a:extLst>
                    </a:gridCol>
                  </a:tblGrid>
                  <a:tr h="719973">
                    <a:tc>
                      <a:txBody>
                        <a:bodyPr/>
                        <a:lstStyle/>
                        <a:p>
                          <a:pPr marL="0" marR="0" algn="ctr">
                            <a:lnSpc>
                              <a:spcPct val="120000"/>
                            </a:lnSpc>
                            <a:spcBef>
                              <a:spcPts val="0"/>
                            </a:spcBef>
                            <a:spcAft>
                              <a:spcPts val="0"/>
                            </a:spcAft>
                          </a:pPr>
                          <a:r>
                            <a:rPr lang="en-US" sz="1400" dirty="0" err="1">
                              <a:effectLst/>
                            </a:rPr>
                            <a:t>Góc</a:t>
                          </a:r>
                          <a:r>
                            <a:rPr lang="en-US" sz="1400" dirty="0">
                              <a:effectLst/>
                            </a:rPr>
                            <a:t> </a:t>
                          </a:r>
                          <a:r>
                            <a:rPr lang="en-US" sz="1400" dirty="0" err="1">
                              <a:effectLst/>
                            </a:rPr>
                            <a:t>tới</a:t>
                          </a:r>
                          <a:r>
                            <a:rPr lang="en-US" sz="1400" dirty="0">
                              <a:effectLst/>
                            </a:rPr>
                            <a:t> </a:t>
                          </a:r>
                          <a:r>
                            <a:rPr lang="en-US" sz="1400" dirty="0" err="1">
                              <a:effectLst/>
                            </a:rPr>
                            <a:t>i</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a:effectLst/>
                            </a:rPr>
                            <a:t>45 </a:t>
                          </a:r>
                          <a:r>
                            <a:rPr lang="en-US" sz="1400" baseline="30000" dirty="0">
                              <a:effectLst/>
                            </a:rPr>
                            <a:t>o</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60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75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80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~90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54645575"/>
                      </a:ext>
                    </a:extLst>
                  </a:tr>
                  <a:tr h="474524">
                    <a:tc>
                      <a:txBody>
                        <a:bodyPr/>
                        <a:lstStyle/>
                        <a:p>
                          <a:pPr marL="0" marR="0" algn="ctr">
                            <a:lnSpc>
                              <a:spcPct val="120000"/>
                            </a:lnSpc>
                            <a:spcBef>
                              <a:spcPts val="0"/>
                            </a:spcBef>
                            <a:spcAft>
                              <a:spcPts val="0"/>
                            </a:spcAft>
                          </a:pPr>
                          <a:r>
                            <a:rPr lang="en-US" sz="1400">
                              <a:effectLst/>
                            </a:rPr>
                            <a:t>Góc khúc xạ r</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28</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41</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~42</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75041825"/>
                      </a:ext>
                    </a:extLst>
                  </a:tr>
                  <a:tr h="476785">
                    <a:tc>
                      <a:txBody>
                        <a:bodyPr/>
                        <a:lstStyle/>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r>
                                      <a:rPr lang="en-US" sz="1400">
                                        <a:effectLst/>
                                        <a:latin typeface="Cambria Math" panose="02040503050406030204" pitchFamily="18" charset="0"/>
                                      </a:rPr>
                                      <m:t>𝒊</m:t>
                                    </m:r>
                                  </m:num>
                                  <m:den>
                                    <m:r>
                                      <a:rPr lang="en-US" sz="1400">
                                        <a:effectLst/>
                                        <a:latin typeface="Cambria Math" panose="02040503050406030204" pitchFamily="18" charset="0"/>
                                      </a:rPr>
                                      <m:t>𝒓</m:t>
                                    </m:r>
                                  </m:den>
                                </m:f>
                              </m:oMath>
                            </m:oMathPara>
                          </a14:m>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52990753"/>
                      </a:ext>
                    </a:extLst>
                  </a:tr>
                  <a:tr h="478423">
                    <a:tc>
                      <a:txBody>
                        <a:bodyPr/>
                        <a:lstStyle/>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r>
                                      <a:rPr lang="en-US" sz="1400">
                                        <a:effectLst/>
                                        <a:latin typeface="Cambria Math" panose="02040503050406030204" pitchFamily="18" charset="0"/>
                                      </a:rPr>
                                      <m:t>𝒔𝒊𝒏𝒊</m:t>
                                    </m:r>
                                  </m:num>
                                  <m:den>
                                    <m:r>
                                      <a:rPr lang="en-US" sz="1400">
                                        <a:effectLst/>
                                        <a:latin typeface="Cambria Math" panose="02040503050406030204" pitchFamily="18" charset="0"/>
                                      </a:rPr>
                                      <m:t>𝒔𝒊𝒏𝒓</m:t>
                                    </m:r>
                                  </m:den>
                                </m:f>
                              </m:oMath>
                            </m:oMathPara>
                          </a14:m>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dirty="0">
                              <a:effectLst/>
                            </a:rPr>
                            <a:t> </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19271817"/>
                      </a:ext>
                    </a:extLst>
                  </a:tr>
                </a:tbl>
              </a:graphicData>
            </a:graphic>
          </p:graphicFrame>
        </mc:Choice>
        <mc:Fallback xmlns="">
          <p:graphicFrame>
            <p:nvGraphicFramePr>
              <p:cNvPr id="16" name="Table 15">
                <a:extLst>
                  <a:ext uri="{FF2B5EF4-FFF2-40B4-BE49-F238E27FC236}">
                    <a16:creationId xmlns:a16="http://schemas.microsoft.com/office/drawing/2014/main" id="{4DCCCDEE-5479-D13B-3B69-5CA7D6A55524}"/>
                  </a:ext>
                </a:extLst>
              </p:cNvPr>
              <p:cNvGraphicFramePr>
                <a:graphicFrameLocks noGrp="1"/>
              </p:cNvGraphicFramePr>
              <p:nvPr>
                <p:extLst>
                  <p:ext uri="{D42A27DB-BD31-4B8C-83A1-F6EECF244321}">
                    <p14:modId xmlns:p14="http://schemas.microsoft.com/office/powerpoint/2010/main" val="1748023546"/>
                  </p:ext>
                </p:extLst>
              </p:nvPr>
            </p:nvGraphicFramePr>
            <p:xfrm>
              <a:off x="639590" y="2305917"/>
              <a:ext cx="5673927" cy="2156904"/>
            </p:xfrm>
            <a:graphic>
              <a:graphicData uri="http://schemas.openxmlformats.org/drawingml/2006/table">
                <a:tbl>
                  <a:tblPr firstRow="1" firstCol="1" bandRow="1">
                    <a:tableStyleId>{95EA51DC-0A1D-4230-A7F2-6BA1A8616B38}</a:tableStyleId>
                  </a:tblPr>
                  <a:tblGrid>
                    <a:gridCol w="1450879">
                      <a:extLst>
                        <a:ext uri="{9D8B030D-6E8A-4147-A177-3AD203B41FA5}">
                          <a16:colId xmlns:a16="http://schemas.microsoft.com/office/drawing/2014/main" val="449337823"/>
                        </a:ext>
                      </a:extLst>
                    </a:gridCol>
                    <a:gridCol w="571849">
                      <a:extLst>
                        <a:ext uri="{9D8B030D-6E8A-4147-A177-3AD203B41FA5}">
                          <a16:colId xmlns:a16="http://schemas.microsoft.com/office/drawing/2014/main" val="2367021172"/>
                        </a:ext>
                      </a:extLst>
                    </a:gridCol>
                    <a:gridCol w="555393">
                      <a:extLst>
                        <a:ext uri="{9D8B030D-6E8A-4147-A177-3AD203B41FA5}">
                          <a16:colId xmlns:a16="http://schemas.microsoft.com/office/drawing/2014/main" val="73463223"/>
                        </a:ext>
                      </a:extLst>
                    </a:gridCol>
                    <a:gridCol w="555393">
                      <a:extLst>
                        <a:ext uri="{9D8B030D-6E8A-4147-A177-3AD203B41FA5}">
                          <a16:colId xmlns:a16="http://schemas.microsoft.com/office/drawing/2014/main" val="4011284651"/>
                        </a:ext>
                      </a:extLst>
                    </a:gridCol>
                    <a:gridCol w="479449">
                      <a:extLst>
                        <a:ext uri="{9D8B030D-6E8A-4147-A177-3AD203B41FA5}">
                          <a16:colId xmlns:a16="http://schemas.microsoft.com/office/drawing/2014/main" val="3964589945"/>
                        </a:ext>
                      </a:extLst>
                    </a:gridCol>
                    <a:gridCol w="457178">
                      <a:extLst>
                        <a:ext uri="{9D8B030D-6E8A-4147-A177-3AD203B41FA5}">
                          <a16:colId xmlns:a16="http://schemas.microsoft.com/office/drawing/2014/main" val="2873472406"/>
                        </a:ext>
                      </a:extLst>
                    </a:gridCol>
                    <a:gridCol w="468314">
                      <a:extLst>
                        <a:ext uri="{9D8B030D-6E8A-4147-A177-3AD203B41FA5}">
                          <a16:colId xmlns:a16="http://schemas.microsoft.com/office/drawing/2014/main" val="1788534802"/>
                        </a:ext>
                      </a:extLst>
                    </a:gridCol>
                    <a:gridCol w="468314">
                      <a:extLst>
                        <a:ext uri="{9D8B030D-6E8A-4147-A177-3AD203B41FA5}">
                          <a16:colId xmlns:a16="http://schemas.microsoft.com/office/drawing/2014/main" val="1896434353"/>
                        </a:ext>
                      </a:extLst>
                    </a:gridCol>
                    <a:gridCol w="667158">
                      <a:extLst>
                        <a:ext uri="{9D8B030D-6E8A-4147-A177-3AD203B41FA5}">
                          <a16:colId xmlns:a16="http://schemas.microsoft.com/office/drawing/2014/main" val="2283327740"/>
                        </a:ext>
                      </a:extLst>
                    </a:gridCol>
                  </a:tblGrid>
                  <a:tr h="719973">
                    <a:tc>
                      <a:txBody>
                        <a:bodyPr/>
                        <a:lstStyle/>
                        <a:p>
                          <a:pPr marL="0" marR="0" algn="ctr">
                            <a:lnSpc>
                              <a:spcPct val="120000"/>
                            </a:lnSpc>
                            <a:spcBef>
                              <a:spcPts val="0"/>
                            </a:spcBef>
                            <a:spcAft>
                              <a:spcPts val="0"/>
                            </a:spcAft>
                          </a:pPr>
                          <a:r>
                            <a:rPr lang="en-US" sz="1400" dirty="0" err="1">
                              <a:effectLst/>
                            </a:rPr>
                            <a:t>Góc</a:t>
                          </a:r>
                          <a:r>
                            <a:rPr lang="en-US" sz="1400" dirty="0">
                              <a:effectLst/>
                            </a:rPr>
                            <a:t> </a:t>
                          </a:r>
                          <a:r>
                            <a:rPr lang="en-US" sz="1400" dirty="0" err="1">
                              <a:effectLst/>
                            </a:rPr>
                            <a:t>tới</a:t>
                          </a:r>
                          <a:r>
                            <a:rPr lang="en-US" sz="1400" dirty="0">
                              <a:effectLst/>
                            </a:rPr>
                            <a:t> </a:t>
                          </a:r>
                          <a:r>
                            <a:rPr lang="en-US" sz="1400" dirty="0" err="1">
                              <a:effectLst/>
                            </a:rPr>
                            <a:t>i</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a:effectLst/>
                            </a:rPr>
                            <a:t>45 </a:t>
                          </a:r>
                          <a:r>
                            <a:rPr lang="en-US" sz="1400" baseline="30000" dirty="0">
                              <a:effectLst/>
                            </a:rPr>
                            <a:t>o</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60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75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80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~90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54645575"/>
                      </a:ext>
                    </a:extLst>
                  </a:tr>
                  <a:tr h="474524">
                    <a:tc>
                      <a:txBody>
                        <a:bodyPr/>
                        <a:lstStyle/>
                        <a:p>
                          <a:pPr marL="0" marR="0" algn="ctr">
                            <a:lnSpc>
                              <a:spcPct val="120000"/>
                            </a:lnSpc>
                            <a:spcBef>
                              <a:spcPts val="0"/>
                            </a:spcBef>
                            <a:spcAft>
                              <a:spcPts val="0"/>
                            </a:spcAft>
                          </a:pPr>
                          <a:r>
                            <a:rPr lang="en-US" sz="1400">
                              <a:effectLst/>
                            </a:rPr>
                            <a:t>Góc khúc xạ r</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28</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41</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~42</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75041825"/>
                      </a:ext>
                    </a:extLst>
                  </a:tr>
                  <a:tr h="480378">
                    <a:tc>
                      <a:txBody>
                        <a:bodyPr/>
                        <a:lstStyle/>
                        <a:p>
                          <a:endParaRPr lang="en-US"/>
                        </a:p>
                      </a:txBody>
                      <a:tcPr marL="68580" marR="68580" marT="0" marB="0" anchor="ctr">
                        <a:blipFill>
                          <a:blip r:embed="rId2"/>
                          <a:stretch>
                            <a:fillRect t="-250633" r="-292437" b="-101266"/>
                          </a:stretch>
                        </a:blipFill>
                      </a:tcP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52990753"/>
                      </a:ext>
                    </a:extLst>
                  </a:tr>
                  <a:tr h="482029">
                    <a:tc>
                      <a:txBody>
                        <a:bodyPr/>
                        <a:lstStyle/>
                        <a:p>
                          <a:endParaRPr lang="en-US"/>
                        </a:p>
                      </a:txBody>
                      <a:tcPr marL="68580" marR="68580" marT="0" marB="0" anchor="ctr">
                        <a:blipFill>
                          <a:blip r:embed="rId2"/>
                          <a:stretch>
                            <a:fillRect t="-350633" r="-292437" b="-1266"/>
                          </a:stretch>
                        </a:blipFill>
                      </a:tcP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dirty="0">
                              <a:effectLst/>
                            </a:rPr>
                            <a:t> </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19271817"/>
                      </a:ext>
                    </a:extLst>
                  </a:tr>
                </a:tbl>
              </a:graphicData>
            </a:graphic>
          </p:graphicFrame>
        </mc:Fallback>
      </mc:AlternateContent>
    </p:spTree>
    <p:extLst>
      <p:ext uri="{BB962C8B-B14F-4D97-AF65-F5344CB8AC3E}">
        <p14:creationId xmlns:p14="http://schemas.microsoft.com/office/powerpoint/2010/main" val="60001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2" name="Rectangle 1">
            <a:extLst>
              <a:ext uri="{FF2B5EF4-FFF2-40B4-BE49-F238E27FC236}">
                <a16:creationId xmlns:a16="http://schemas.microsoft.com/office/drawing/2014/main" id="{70142C7F-E889-79D8-C7AC-4DF8343CE616}"/>
              </a:ext>
            </a:extLst>
          </p:cNvPr>
          <p:cNvSpPr/>
          <p:nvPr/>
        </p:nvSpPr>
        <p:spPr>
          <a:xfrm>
            <a:off x="153318" y="1111751"/>
            <a:ext cx="4670682" cy="3188091"/>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Who ">
            <a:extLst>
              <a:ext uri="{FF2B5EF4-FFF2-40B4-BE49-F238E27FC236}">
                <a16:creationId xmlns:a16="http://schemas.microsoft.com/office/drawing/2014/main" id="{29F8B9AA-C9AA-B01F-B1F7-0E21218DE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8" y="843657"/>
            <a:ext cx="629364" cy="629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51FBD7-56D0-6162-45E2-655DAD0103EF}"/>
              </a:ext>
            </a:extLst>
          </p:cNvPr>
          <p:cNvSpPr txBox="1"/>
          <p:nvPr/>
        </p:nvSpPr>
        <p:spPr>
          <a:xfrm>
            <a:off x="405318" y="1529192"/>
            <a:ext cx="4418682" cy="2353208"/>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Trong </a:t>
            </a:r>
            <a:r>
              <a:rPr lang="en-US" dirty="0" err="1"/>
              <a:t>hình</a:t>
            </a:r>
            <a:r>
              <a:rPr lang="en-US" dirty="0"/>
              <a:t> </a:t>
            </a:r>
            <a:r>
              <a:rPr lang="en-US" dirty="0" err="1"/>
              <a:t>bên</a:t>
            </a:r>
            <a:r>
              <a:rPr lang="en-US" dirty="0"/>
              <a:t>, </a:t>
            </a:r>
            <a:r>
              <a:rPr lang="vi-VN" dirty="0"/>
              <a:t>em hãy chỉ ra:</a:t>
            </a:r>
          </a:p>
          <a:p>
            <a:r>
              <a:rPr lang="vi-VN" dirty="0"/>
              <a:t>• Môi trường chứa tia tới.</a:t>
            </a:r>
          </a:p>
          <a:p>
            <a:r>
              <a:rPr lang="vi-VN" dirty="0"/>
              <a:t>• Môi trường chứa tia khúc xạ.</a:t>
            </a:r>
          </a:p>
          <a:p>
            <a:r>
              <a:rPr lang="vi-VN" dirty="0"/>
              <a:t>• Điểm tới và pháp tuyến của mặt phân cách tại điểm tới đó.</a:t>
            </a:r>
          </a:p>
        </p:txBody>
      </p:sp>
    </p:spTree>
    <p:extLst>
      <p:ext uri="{BB962C8B-B14F-4D97-AF65-F5344CB8AC3E}">
        <p14:creationId xmlns:p14="http://schemas.microsoft.com/office/powerpoint/2010/main" val="365398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rotWithShape="1">
          <a:blip r:embed="rId3"/>
          <a:srcRect r="2183"/>
          <a:stretch/>
        </p:blipFill>
        <p:spPr>
          <a:xfrm>
            <a:off x="80657" y="551992"/>
            <a:ext cx="3872144" cy="46701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9" name="TextBox 8">
            <a:extLst>
              <a:ext uri="{FF2B5EF4-FFF2-40B4-BE49-F238E27FC236}">
                <a16:creationId xmlns:a16="http://schemas.microsoft.com/office/drawing/2014/main" id="{4F51FBD7-56D0-6162-45E2-655DAD0103EF}"/>
              </a:ext>
            </a:extLst>
          </p:cNvPr>
          <p:cNvSpPr txBox="1"/>
          <p:nvPr/>
        </p:nvSpPr>
        <p:spPr>
          <a:xfrm>
            <a:off x="4125599" y="788479"/>
            <a:ext cx="4852004" cy="54797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sz="2200" dirty="0"/>
              <a:t>• Môi trường chứa tia tới: không khí</a:t>
            </a:r>
          </a:p>
        </p:txBody>
      </p:sp>
      <p:sp>
        <p:nvSpPr>
          <p:cNvPr id="6" name="TextBox 5">
            <a:extLst>
              <a:ext uri="{FF2B5EF4-FFF2-40B4-BE49-F238E27FC236}">
                <a16:creationId xmlns:a16="http://schemas.microsoft.com/office/drawing/2014/main" id="{13457E0D-3A34-1625-7C58-A37868F5E7B0}"/>
              </a:ext>
            </a:extLst>
          </p:cNvPr>
          <p:cNvSpPr txBox="1"/>
          <p:nvPr/>
        </p:nvSpPr>
        <p:spPr>
          <a:xfrm>
            <a:off x="4125599" y="1449685"/>
            <a:ext cx="4418682" cy="1055802"/>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Môi trường chứa tia khúc xạ: bản bán trụ bằng thủy tinh</a:t>
            </a:r>
          </a:p>
        </p:txBody>
      </p:sp>
      <p:pic>
        <p:nvPicPr>
          <p:cNvPr id="8" name="Graphic 7" descr="Line arrow Slight curve">
            <a:extLst>
              <a:ext uri="{FF2B5EF4-FFF2-40B4-BE49-F238E27FC236}">
                <a16:creationId xmlns:a16="http://schemas.microsoft.com/office/drawing/2014/main" id="{7D86B9C9-4B0F-B1B5-3499-45D5A643C31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30517" y="2294550"/>
            <a:ext cx="730800" cy="730800"/>
          </a:xfrm>
          <a:prstGeom prst="rect">
            <a:avLst/>
          </a:prstGeom>
        </p:spPr>
      </p:pic>
      <p:pic>
        <p:nvPicPr>
          <p:cNvPr id="10" name="Graphic 9" descr="Line arrow Slight curve">
            <a:extLst>
              <a:ext uri="{FF2B5EF4-FFF2-40B4-BE49-F238E27FC236}">
                <a16:creationId xmlns:a16="http://schemas.microsoft.com/office/drawing/2014/main" id="{E473BB52-BA66-BAB8-469D-644605C1E9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893317" y="3456237"/>
            <a:ext cx="730800" cy="730800"/>
          </a:xfrm>
          <a:prstGeom prst="rect">
            <a:avLst/>
          </a:prstGeom>
        </p:spPr>
      </p:pic>
      <p:sp>
        <p:nvSpPr>
          <p:cNvPr id="11" name="TextBox 10">
            <a:extLst>
              <a:ext uri="{FF2B5EF4-FFF2-40B4-BE49-F238E27FC236}">
                <a16:creationId xmlns:a16="http://schemas.microsoft.com/office/drawing/2014/main" id="{DC0B6E85-ABE4-D33C-F023-AB4760573066}"/>
              </a:ext>
            </a:extLst>
          </p:cNvPr>
          <p:cNvSpPr txBox="1"/>
          <p:nvPr/>
        </p:nvSpPr>
        <p:spPr>
          <a:xfrm>
            <a:off x="4125598" y="2515950"/>
            <a:ext cx="4636801" cy="1055354"/>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Điểm</a:t>
            </a:r>
            <a:r>
              <a:rPr lang="en-US" dirty="0"/>
              <a:t> </a:t>
            </a:r>
            <a:r>
              <a:rPr lang="en-US" dirty="0" err="1"/>
              <a:t>tới</a:t>
            </a:r>
            <a:r>
              <a:rPr lang="en-US" dirty="0"/>
              <a:t>: I (</a:t>
            </a:r>
            <a:r>
              <a:rPr lang="en-US" dirty="0" err="1"/>
              <a:t>tại</a:t>
            </a:r>
            <a:r>
              <a:rPr lang="en-US" dirty="0"/>
              <a:t> </a:t>
            </a:r>
            <a:r>
              <a:rPr lang="vi-VN" dirty="0"/>
              <a:t>góc 30° ở góc phần tư thứ 2</a:t>
            </a:r>
            <a:r>
              <a:rPr lang="en-US" dirty="0"/>
              <a:t>)</a:t>
            </a:r>
            <a:endParaRPr lang="vi-VN" dirty="0"/>
          </a:p>
        </p:txBody>
      </p:sp>
      <p:grpSp>
        <p:nvGrpSpPr>
          <p:cNvPr id="15" name="Group 14">
            <a:extLst>
              <a:ext uri="{FF2B5EF4-FFF2-40B4-BE49-F238E27FC236}">
                <a16:creationId xmlns:a16="http://schemas.microsoft.com/office/drawing/2014/main" id="{493360FB-0045-7FA4-DCE8-4B49B7362535}"/>
              </a:ext>
            </a:extLst>
          </p:cNvPr>
          <p:cNvGrpSpPr/>
          <p:nvPr/>
        </p:nvGrpSpPr>
        <p:grpSpPr>
          <a:xfrm>
            <a:off x="1337717" y="2932063"/>
            <a:ext cx="410241" cy="672235"/>
            <a:chOff x="1337717" y="2932063"/>
            <a:chExt cx="410241" cy="672235"/>
          </a:xfrm>
        </p:grpSpPr>
        <p:sp>
          <p:nvSpPr>
            <p:cNvPr id="12" name="TextBox 11">
              <a:extLst>
                <a:ext uri="{FF2B5EF4-FFF2-40B4-BE49-F238E27FC236}">
                  <a16:creationId xmlns:a16="http://schemas.microsoft.com/office/drawing/2014/main" id="{F1A1E9F6-F10F-B4A6-7D74-D9F2DA863818}"/>
                </a:ext>
              </a:extLst>
            </p:cNvPr>
            <p:cNvSpPr txBox="1"/>
            <p:nvPr/>
          </p:nvSpPr>
          <p:spPr>
            <a:xfrm>
              <a:off x="1337717" y="2932063"/>
              <a:ext cx="273605" cy="672235"/>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en-US" sz="2800" dirty="0"/>
                <a:t>I</a:t>
              </a:r>
              <a:endParaRPr lang="vi-VN" sz="2800" dirty="0"/>
            </a:p>
          </p:txBody>
        </p:sp>
        <p:sp>
          <p:nvSpPr>
            <p:cNvPr id="13" name="Oval 12">
              <a:extLst>
                <a:ext uri="{FF2B5EF4-FFF2-40B4-BE49-F238E27FC236}">
                  <a16:creationId xmlns:a16="http://schemas.microsoft.com/office/drawing/2014/main" id="{1F1247F5-BE0D-F62B-8045-F30B7A7BFCFF}"/>
                </a:ext>
              </a:extLst>
            </p:cNvPr>
            <p:cNvSpPr/>
            <p:nvPr/>
          </p:nvSpPr>
          <p:spPr>
            <a:xfrm>
              <a:off x="1643875" y="3352154"/>
              <a:ext cx="104083" cy="104083"/>
            </a:xfrm>
            <a:prstGeom prst="ellipse">
              <a:avLst/>
            </a:prstGeom>
            <a:solidFill>
              <a:srgbClr val="D35C27"/>
            </a:solidFill>
            <a:ln>
              <a:solidFill>
                <a:srgbClr val="D35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57AC48D-7E9E-DEDB-0FC7-882E2D9C08CF}"/>
              </a:ext>
            </a:extLst>
          </p:cNvPr>
          <p:cNvSpPr txBox="1"/>
          <p:nvPr/>
        </p:nvSpPr>
        <p:spPr>
          <a:xfrm>
            <a:off x="4125597" y="3541091"/>
            <a:ext cx="4636801" cy="1053558"/>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Pháp</a:t>
            </a:r>
            <a:r>
              <a:rPr lang="en-US" dirty="0"/>
              <a:t> </a:t>
            </a:r>
            <a:r>
              <a:rPr lang="en-US" dirty="0" err="1"/>
              <a:t>tuyến</a:t>
            </a:r>
            <a:r>
              <a:rPr lang="en-US" dirty="0"/>
              <a:t>: MN </a:t>
            </a:r>
            <a:r>
              <a:rPr lang="en-US" dirty="0" err="1"/>
              <a:t>là</a:t>
            </a:r>
            <a:r>
              <a:rPr lang="en-US" dirty="0"/>
              <a:t> </a:t>
            </a:r>
            <a:r>
              <a:rPr lang="vi-VN" dirty="0"/>
              <a:t>đường thẳng nối 2 vị trí góc 0°</a:t>
            </a:r>
          </a:p>
        </p:txBody>
      </p:sp>
      <p:grpSp>
        <p:nvGrpSpPr>
          <p:cNvPr id="20" name="Group 19">
            <a:extLst>
              <a:ext uri="{FF2B5EF4-FFF2-40B4-BE49-F238E27FC236}">
                <a16:creationId xmlns:a16="http://schemas.microsoft.com/office/drawing/2014/main" id="{D5794DF4-FEFE-BB2B-1051-203029864424}"/>
              </a:ext>
            </a:extLst>
          </p:cNvPr>
          <p:cNvGrpSpPr/>
          <p:nvPr/>
        </p:nvGrpSpPr>
        <p:grpSpPr>
          <a:xfrm>
            <a:off x="1278708" y="1854355"/>
            <a:ext cx="473612" cy="3074985"/>
            <a:chOff x="2906112" y="1637342"/>
            <a:chExt cx="473612" cy="3074985"/>
          </a:xfrm>
        </p:grpSpPr>
        <p:sp>
          <p:nvSpPr>
            <p:cNvPr id="17" name="TextBox 16">
              <a:extLst>
                <a:ext uri="{FF2B5EF4-FFF2-40B4-BE49-F238E27FC236}">
                  <a16:creationId xmlns:a16="http://schemas.microsoft.com/office/drawing/2014/main" id="{16737FCA-4A6F-4A25-1261-A4F38B4C1DB6}"/>
                </a:ext>
              </a:extLst>
            </p:cNvPr>
            <p:cNvSpPr txBox="1"/>
            <p:nvPr/>
          </p:nvSpPr>
          <p:spPr>
            <a:xfrm>
              <a:off x="2954764" y="1637342"/>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18" name="TextBox 17">
              <a:extLst>
                <a:ext uri="{FF2B5EF4-FFF2-40B4-BE49-F238E27FC236}">
                  <a16:creationId xmlns:a16="http://schemas.microsoft.com/office/drawing/2014/main" id="{82BC7BF6-F0E2-08F5-8364-E58862AE0456}"/>
                </a:ext>
              </a:extLst>
            </p:cNvPr>
            <p:cNvSpPr txBox="1"/>
            <p:nvPr/>
          </p:nvSpPr>
          <p:spPr>
            <a:xfrm>
              <a:off x="2906112" y="4312217"/>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cxnSp>
          <p:nvCxnSpPr>
            <p:cNvPr id="19" name="Straight Connector 18">
              <a:extLst>
                <a:ext uri="{FF2B5EF4-FFF2-40B4-BE49-F238E27FC236}">
                  <a16:creationId xmlns:a16="http://schemas.microsoft.com/office/drawing/2014/main" id="{9D4852FF-96FD-B0B9-5D6E-F0C030B21A1F}"/>
                </a:ext>
              </a:extLst>
            </p:cNvPr>
            <p:cNvCxnSpPr>
              <a:cxnSpLocks/>
            </p:cNvCxnSpPr>
            <p:nvPr/>
          </p:nvCxnSpPr>
          <p:spPr>
            <a:xfrm>
              <a:off x="3342942" y="1760573"/>
              <a:ext cx="0" cy="2923014"/>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8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302400"/>
            <a:ext cx="8839200" cy="4591334"/>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601064"/>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err="1">
                <a:solidFill>
                  <a:srgbClr val="0E2A47"/>
                </a:solidFill>
                <a:ea typeface="Times New Roman" panose="02020603050405020304" pitchFamily="18" charset="0"/>
              </a:rPr>
              <a:t>Điều</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chỉnh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quan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phản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hoàn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386257">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83578">
                    <a:tc>
                      <a:txBody>
                        <a:bodyPr/>
                        <a:lstStyle/>
                        <a:p>
                          <a:endParaRPr lang="en-US"/>
                        </a:p>
                      </a:txBody>
                      <a:tcPr marL="0" marR="0" marT="0" marB="0" anchor="ctr">
                        <a:blipFill>
                          <a:blip r:embed="rId3"/>
                          <a:stretch>
                            <a:fillRect l="-483" t="-143363" r="-528019" b="-124779"/>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endParaRPr lang="en-US"/>
                        </a:p>
                      </a:txBody>
                      <a:tcPr marL="0" marR="0" marT="0" marB="0" anchor="ctr">
                        <a:blipFill>
                          <a:blip r:embed="rId3"/>
                          <a:stretch>
                            <a:fillRect l="-483" t="-199275" r="-528019" b="-2174"/>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3741417"/>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07116" y="3638973"/>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phản</a:t>
            </a:r>
            <a:r>
              <a:rPr lang="en-US" dirty="0"/>
              <a:t> </a:t>
            </a:r>
            <a:r>
              <a:rPr lang="en-US" dirty="0" err="1"/>
              <a:t>xạ</a:t>
            </a:r>
            <a:endParaRPr lang="en-US" dirty="0"/>
          </a:p>
        </p:txBody>
      </p:sp>
      <p:pic>
        <p:nvPicPr>
          <p:cNvPr id="2" name="Picture 8" descr="Who ">
            <a:extLst>
              <a:ext uri="{FF2B5EF4-FFF2-40B4-BE49-F238E27FC236}">
                <a16:creationId xmlns:a16="http://schemas.microsoft.com/office/drawing/2014/main" id="{0F716216-C7AE-69FD-20E1-274C9747E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4319694"/>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F9F0F6-27B5-A370-5305-2111D19ED7F6}"/>
                  </a:ext>
                </a:extLst>
              </p:cNvPr>
              <p:cNvSpPr txBox="1"/>
              <p:nvPr/>
            </p:nvSpPr>
            <p:spPr>
              <a:xfrm>
                <a:off x="907116" y="4217250"/>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FCF9F0F6-27B5-A370-5305-2111D19ED7F6}"/>
                  </a:ext>
                </a:extLst>
              </p:cNvPr>
              <p:cNvSpPr txBox="1">
                <a:spLocks noRot="1" noChangeAspect="1" noMove="1" noResize="1" noEditPoints="1" noAdjustHandles="1" noChangeArrowheads="1" noChangeShapeType="1" noTextEdit="1"/>
              </p:cNvSpPr>
              <p:nvPr/>
            </p:nvSpPr>
            <p:spPr>
              <a:xfrm>
                <a:off x="907116" y="4217250"/>
                <a:ext cx="7645402" cy="600164"/>
              </a:xfrm>
              <a:prstGeom prst="rect">
                <a:avLst/>
              </a:prstGeom>
              <a:blipFill>
                <a:blip r:embed="rId5"/>
                <a:stretch>
                  <a:fillRect l="-87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500" fill="hold"/>
                                        <p:tgtEl>
                                          <p:spTgt spid="3080"/>
                                        </p:tgtEl>
                                        <p:attrNameLst>
                                          <p:attrName>ppt_w</p:attrName>
                                        </p:attrNameLst>
                                      </p:cBhvr>
                                      <p:tavLst>
                                        <p:tav tm="0">
                                          <p:val>
                                            <p:fltVal val="0"/>
                                          </p:val>
                                        </p:tav>
                                        <p:tav tm="100000">
                                          <p:val>
                                            <p:strVal val="#ppt_w"/>
                                          </p:val>
                                        </p:tav>
                                      </p:tavLst>
                                    </p:anim>
                                    <p:anim calcmode="lin" valueType="num">
                                      <p:cBhvr>
                                        <p:cTn id="25" dur="500" fill="hold"/>
                                        <p:tgtEl>
                                          <p:spTgt spid="3080"/>
                                        </p:tgtEl>
                                        <p:attrNameLst>
                                          <p:attrName>ppt_h</p:attrName>
                                        </p:attrNameLst>
                                      </p:cBhvr>
                                      <p:tavLst>
                                        <p:tav tm="0">
                                          <p:val>
                                            <p:fltVal val="0"/>
                                          </p:val>
                                        </p:tav>
                                        <p:tav tm="100000">
                                          <p:val>
                                            <p:strVal val="#ppt_h"/>
                                          </p:val>
                                        </p:tav>
                                      </p:tavLst>
                                    </p:anim>
                                    <p:animEffect transition="in" filter="fade">
                                      <p:cBhvr>
                                        <p:cTn id="26" dur="500"/>
                                        <p:tgtEl>
                                          <p:spTgt spid="3080"/>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endParaRPr lang="en-US"/>
                        </a:p>
                      </a:txBody>
                      <a:tcPr marL="0" marR="0" marT="0" marB="0" anchor="ctr">
                        <a:blipFill>
                          <a:blip r:embed="rId3"/>
                          <a:stretch>
                            <a:fillRect l="-469" t="-143243" r="-529577" b="-123649"/>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endParaRPr lang="en-US"/>
                        </a:p>
                      </a:txBody>
                      <a:tcPr marL="0" marR="0" marT="0" marB="0" anchor="ctr">
                        <a:blipFill>
                          <a:blip r:embed="rId3"/>
                          <a:stretch>
                            <a:fillRect l="-469" t="-198895" r="-529577" b="-1105"/>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sp>
        <p:nvSpPr>
          <p:cNvPr id="6" name="TextBox 5">
            <a:extLst>
              <a:ext uri="{FF2B5EF4-FFF2-40B4-BE49-F238E27FC236}">
                <a16:creationId xmlns:a16="http://schemas.microsoft.com/office/drawing/2014/main" id="{524A9A2C-5F95-BB11-06FE-89AE88F20F38}"/>
              </a:ext>
            </a:extLst>
          </p:cNvPr>
          <p:cNvSpPr txBox="1"/>
          <p:nvPr/>
        </p:nvSpPr>
        <p:spPr>
          <a:xfrm>
            <a:off x="1915200" y="1893600"/>
            <a:ext cx="626400" cy="383823"/>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0" name="TextBox 9">
            <a:extLst>
              <a:ext uri="{FF2B5EF4-FFF2-40B4-BE49-F238E27FC236}">
                <a16:creationId xmlns:a16="http://schemas.microsoft.com/office/drawing/2014/main" id="{CAF85697-314B-FB35-6250-B1727526EC57}"/>
              </a:ext>
            </a:extLst>
          </p:cNvPr>
          <p:cNvSpPr txBox="1"/>
          <p:nvPr/>
        </p:nvSpPr>
        <p:spPr>
          <a:xfrm>
            <a:off x="2758800" y="1893599"/>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1" name="TextBox 10">
            <a:extLst>
              <a:ext uri="{FF2B5EF4-FFF2-40B4-BE49-F238E27FC236}">
                <a16:creationId xmlns:a16="http://schemas.microsoft.com/office/drawing/2014/main" id="{DD066BB8-62EC-CA8A-785B-31A5EE3049A9}"/>
              </a:ext>
            </a:extLst>
          </p:cNvPr>
          <p:cNvSpPr txBox="1"/>
          <p:nvPr/>
        </p:nvSpPr>
        <p:spPr>
          <a:xfrm>
            <a:off x="3602400" y="1893598"/>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20</a:t>
            </a:r>
            <a:r>
              <a:rPr lang="vi-VN" sz="1800" b="1" dirty="0" smtClean="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D971448-D863-E110-53EA-C3B32C47A3FC}"/>
              </a:ext>
            </a:extLst>
          </p:cNvPr>
          <p:cNvSpPr txBox="1"/>
          <p:nvPr/>
        </p:nvSpPr>
        <p:spPr>
          <a:xfrm>
            <a:off x="4446000" y="1893597"/>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rPr>
              <a:t>28</a:t>
            </a:r>
            <a:r>
              <a:rPr lang="vi-VN" sz="1800" b="1" dirty="0" smtClean="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3" name="TextBox 12">
            <a:extLst>
              <a:ext uri="{FF2B5EF4-FFF2-40B4-BE49-F238E27FC236}">
                <a16:creationId xmlns:a16="http://schemas.microsoft.com/office/drawing/2014/main" id="{FE171F7E-E97B-99EF-4331-FA9C1EA01FD4}"/>
              </a:ext>
            </a:extLst>
          </p:cNvPr>
          <p:cNvSpPr txBox="1"/>
          <p:nvPr/>
        </p:nvSpPr>
        <p:spPr>
          <a:xfrm>
            <a:off x="5289600" y="1893596"/>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35</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4" name="TextBox 13">
            <a:extLst>
              <a:ext uri="{FF2B5EF4-FFF2-40B4-BE49-F238E27FC236}">
                <a16:creationId xmlns:a16="http://schemas.microsoft.com/office/drawing/2014/main" id="{84F3EF01-7EEB-E273-0306-90A1787732D6}"/>
              </a:ext>
            </a:extLst>
          </p:cNvPr>
          <p:cNvSpPr txBox="1"/>
          <p:nvPr/>
        </p:nvSpPr>
        <p:spPr>
          <a:xfrm>
            <a:off x="6133200" y="1893595"/>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5" name="TextBox 14">
            <a:extLst>
              <a:ext uri="{FF2B5EF4-FFF2-40B4-BE49-F238E27FC236}">
                <a16:creationId xmlns:a16="http://schemas.microsoft.com/office/drawing/2014/main" id="{7859FFB3-C97F-7088-FF87-8FEFCA3BE594}"/>
              </a:ext>
            </a:extLst>
          </p:cNvPr>
          <p:cNvSpPr txBox="1"/>
          <p:nvPr/>
        </p:nvSpPr>
        <p:spPr>
          <a:xfrm>
            <a:off x="6976800" y="1893594"/>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41</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6" name="TextBox 15">
            <a:extLst>
              <a:ext uri="{FF2B5EF4-FFF2-40B4-BE49-F238E27FC236}">
                <a16:creationId xmlns:a16="http://schemas.microsoft.com/office/drawing/2014/main" id="{5B0E8160-C30E-98C8-4EDC-6C9F8DC85281}"/>
              </a:ext>
            </a:extLst>
          </p:cNvPr>
          <p:cNvSpPr txBox="1"/>
          <p:nvPr/>
        </p:nvSpPr>
        <p:spPr>
          <a:xfrm>
            <a:off x="7800600" y="1893593"/>
            <a:ext cx="754800" cy="410882"/>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latin typeface="#9Slide03 Arima Madurai Black" panose="00000A00000000000000" pitchFamily="2" charset="-93"/>
                <a:cs typeface="#9Slide03 Arima Madurai Black" panose="00000A00000000000000" pitchFamily="2" charset="-93"/>
              </a:rPr>
              <a:t>≈</a:t>
            </a:r>
            <a:r>
              <a:rPr lang="en-US" sz="1800" b="1" dirty="0">
                <a:solidFill>
                  <a:srgbClr val="C00000"/>
                </a:solidFill>
                <a:effectLst/>
                <a:latin typeface="#9Slide03 Arima Madurai Black" panose="00000A00000000000000" pitchFamily="2" charset="-93"/>
                <a:cs typeface="#9Slide03 Arima Madurai Black" panose="00000A00000000000000" pitchFamily="2" charset="-93"/>
              </a:rPr>
              <a:t> </a:t>
            </a:r>
            <a:r>
              <a:rPr lang="en-US" sz="1800" b="1" dirty="0">
                <a:solidFill>
                  <a:srgbClr val="C00000"/>
                </a:solidFill>
                <a:effectLst/>
              </a:rPr>
              <a:t>42</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7" name="TextBox 16">
            <a:extLst>
              <a:ext uri="{FF2B5EF4-FFF2-40B4-BE49-F238E27FC236}">
                <a16:creationId xmlns:a16="http://schemas.microsoft.com/office/drawing/2014/main" id="{2D4D813F-0D3A-0F1B-303A-C7022ECC5E43}"/>
              </a:ext>
            </a:extLst>
          </p:cNvPr>
          <p:cNvSpPr txBox="1"/>
          <p:nvPr/>
        </p:nvSpPr>
        <p:spPr>
          <a:xfrm>
            <a:off x="1915200" y="2571750"/>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18" name="TextBox 17">
            <a:extLst>
              <a:ext uri="{FF2B5EF4-FFF2-40B4-BE49-F238E27FC236}">
                <a16:creationId xmlns:a16="http://schemas.microsoft.com/office/drawing/2014/main" id="{A7EA4F96-24C4-6489-DA21-58C1347157CF}"/>
              </a:ext>
            </a:extLst>
          </p:cNvPr>
          <p:cNvSpPr txBox="1"/>
          <p:nvPr/>
        </p:nvSpPr>
        <p:spPr>
          <a:xfrm>
            <a:off x="2677108" y="2628058"/>
            <a:ext cx="809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1,5</a:t>
            </a:r>
            <a:endParaRPr lang="en-US" sz="1800" b="1" dirty="0">
              <a:solidFill>
                <a:srgbClr val="C00000"/>
              </a:solidFill>
              <a:effectLst/>
              <a:latin typeface="+mn-lt"/>
              <a:ea typeface="Times New Roman" panose="02020603050405020304" pitchFamily="18" charset="0"/>
            </a:endParaRPr>
          </a:p>
        </p:txBody>
      </p:sp>
      <p:sp>
        <p:nvSpPr>
          <p:cNvPr id="19" name="TextBox 18">
            <a:extLst>
              <a:ext uri="{FF2B5EF4-FFF2-40B4-BE49-F238E27FC236}">
                <a16:creationId xmlns:a16="http://schemas.microsoft.com/office/drawing/2014/main" id="{24858E77-15B4-8182-1932-13990A181975}"/>
              </a:ext>
            </a:extLst>
          </p:cNvPr>
          <p:cNvSpPr txBox="1"/>
          <p:nvPr/>
        </p:nvSpPr>
        <p:spPr>
          <a:xfrm>
            <a:off x="3525276" y="2628058"/>
            <a:ext cx="742108"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1.5</a:t>
            </a:r>
            <a:endParaRPr lang="en-US" sz="1800" b="1" dirty="0">
              <a:solidFill>
                <a:srgbClr val="C00000"/>
              </a:solidFill>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26CB1FA6-3693-87B3-96F7-B2908E49935C}"/>
              </a:ext>
            </a:extLst>
          </p:cNvPr>
          <p:cNvSpPr txBox="1"/>
          <p:nvPr/>
        </p:nvSpPr>
        <p:spPr>
          <a:xfrm>
            <a:off x="4356692" y="2628061"/>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1,6</a:t>
            </a:r>
            <a:endParaRPr lang="en-US" sz="1800" b="1" dirty="0">
              <a:solidFill>
                <a:srgbClr val="C00000"/>
              </a:solidFill>
              <a:effectLst/>
              <a:latin typeface="+mn-lt"/>
              <a:ea typeface="Times New Roman" panose="02020603050405020304" pitchFamily="18" charset="0"/>
            </a:endParaRPr>
          </a:p>
        </p:txBody>
      </p:sp>
      <p:sp>
        <p:nvSpPr>
          <p:cNvPr id="21" name="TextBox 20">
            <a:extLst>
              <a:ext uri="{FF2B5EF4-FFF2-40B4-BE49-F238E27FC236}">
                <a16:creationId xmlns:a16="http://schemas.microsoft.com/office/drawing/2014/main" id="{CDB90EE9-3995-D1A5-9322-E7DBC89602B5}"/>
              </a:ext>
            </a:extLst>
          </p:cNvPr>
          <p:cNvSpPr txBox="1"/>
          <p:nvPr/>
        </p:nvSpPr>
        <p:spPr>
          <a:xfrm>
            <a:off x="5200292" y="2628060"/>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1,71</a:t>
            </a:r>
            <a:endParaRPr lang="en-US" sz="1800" b="1" dirty="0">
              <a:solidFill>
                <a:srgbClr val="C00000"/>
              </a:solidFill>
              <a:effectLst/>
              <a:latin typeface="+mn-lt"/>
              <a:ea typeface="Times New Roman" panose="02020603050405020304" pitchFamily="18" charset="0"/>
            </a:endParaRPr>
          </a:p>
        </p:txBody>
      </p:sp>
      <p:sp>
        <p:nvSpPr>
          <p:cNvPr id="22" name="TextBox 21">
            <a:extLst>
              <a:ext uri="{FF2B5EF4-FFF2-40B4-BE49-F238E27FC236}">
                <a16:creationId xmlns:a16="http://schemas.microsoft.com/office/drawing/2014/main" id="{50AE9D45-6633-1F64-E66E-D431A8D5F0E1}"/>
              </a:ext>
            </a:extLst>
          </p:cNvPr>
          <p:cNvSpPr txBox="1"/>
          <p:nvPr/>
        </p:nvSpPr>
        <p:spPr>
          <a:xfrm>
            <a:off x="6043892" y="2628059"/>
            <a:ext cx="791892" cy="410882"/>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1,875</a:t>
            </a:r>
            <a:endParaRPr lang="en-US" sz="1800" b="1" dirty="0">
              <a:solidFill>
                <a:srgbClr val="C00000"/>
              </a:solidFill>
              <a:effectLst/>
              <a:latin typeface="+mn-lt"/>
              <a:ea typeface="Times New Roman" panose="02020603050405020304" pitchFamily="18" charset="0"/>
            </a:endParaRPr>
          </a:p>
        </p:txBody>
      </p:sp>
      <p:sp>
        <p:nvSpPr>
          <p:cNvPr id="23" name="TextBox 22">
            <a:extLst>
              <a:ext uri="{FF2B5EF4-FFF2-40B4-BE49-F238E27FC236}">
                <a16:creationId xmlns:a16="http://schemas.microsoft.com/office/drawing/2014/main" id="{86A741F8-0C7D-0D80-B0CB-49EFD78786E7}"/>
              </a:ext>
            </a:extLst>
          </p:cNvPr>
          <p:cNvSpPr txBox="1"/>
          <p:nvPr/>
        </p:nvSpPr>
        <p:spPr>
          <a:xfrm>
            <a:off x="6887492" y="2628058"/>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1,95</a:t>
            </a:r>
            <a:endParaRPr lang="en-US" sz="1800" b="1" dirty="0">
              <a:solidFill>
                <a:srgbClr val="C00000"/>
              </a:solidFill>
              <a:effectLst/>
              <a:latin typeface="+mn-lt"/>
              <a:ea typeface="Times New Roman" panose="02020603050405020304" pitchFamily="18" charset="0"/>
            </a:endParaRPr>
          </a:p>
        </p:txBody>
      </p:sp>
      <p:sp>
        <p:nvSpPr>
          <p:cNvPr id="24" name="TextBox 23">
            <a:extLst>
              <a:ext uri="{FF2B5EF4-FFF2-40B4-BE49-F238E27FC236}">
                <a16:creationId xmlns:a16="http://schemas.microsoft.com/office/drawing/2014/main" id="{044A0A84-756B-109D-37E1-E938225B00B7}"/>
              </a:ext>
            </a:extLst>
          </p:cNvPr>
          <p:cNvSpPr txBox="1"/>
          <p:nvPr/>
        </p:nvSpPr>
        <p:spPr>
          <a:xfrm>
            <a:off x="7711292" y="2628057"/>
            <a:ext cx="8466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a typeface="Times New Roman" panose="02020603050405020304" pitchFamily="18" charset="0"/>
              </a:rPr>
              <a:t>2,14</a:t>
            </a:r>
            <a:endParaRPr lang="en-US" sz="1800" b="1" dirty="0">
              <a:solidFill>
                <a:srgbClr val="C00000"/>
              </a:solidFill>
              <a:effectLst/>
              <a:latin typeface="+mn-lt"/>
              <a:ea typeface="Times New Roman" panose="02020603050405020304" pitchFamily="18" charset="0"/>
            </a:endParaRPr>
          </a:p>
        </p:txBody>
      </p:sp>
      <p:sp>
        <p:nvSpPr>
          <p:cNvPr id="25" name="TextBox 24">
            <a:extLst>
              <a:ext uri="{FF2B5EF4-FFF2-40B4-BE49-F238E27FC236}">
                <a16:creationId xmlns:a16="http://schemas.microsoft.com/office/drawing/2014/main" id="{7907662A-160F-6F16-2727-5C76F323A849}"/>
              </a:ext>
            </a:extLst>
          </p:cNvPr>
          <p:cNvSpPr txBox="1"/>
          <p:nvPr/>
        </p:nvSpPr>
        <p:spPr>
          <a:xfrm>
            <a:off x="1911600" y="3627419"/>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26" name="TextBox 25">
            <a:extLst>
              <a:ext uri="{FF2B5EF4-FFF2-40B4-BE49-F238E27FC236}">
                <a16:creationId xmlns:a16="http://schemas.microsoft.com/office/drawing/2014/main" id="{F1FAE4EB-8A72-C1BC-47EE-3B9879701D08}"/>
              </a:ext>
            </a:extLst>
          </p:cNvPr>
          <p:cNvSpPr txBox="1"/>
          <p:nvPr/>
        </p:nvSpPr>
        <p:spPr>
          <a:xfrm>
            <a:off x="273009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1,49</a:t>
            </a:r>
            <a:endParaRPr lang="en-US" sz="1800" b="1" dirty="0">
              <a:solidFill>
                <a:srgbClr val="C00000"/>
              </a:solidFill>
              <a:effectLst/>
              <a:latin typeface="+mn-lt"/>
              <a:ea typeface="Times New Roman" panose="02020603050405020304" pitchFamily="18" charset="0"/>
            </a:endParaRPr>
          </a:p>
        </p:txBody>
      </p:sp>
      <p:sp>
        <p:nvSpPr>
          <p:cNvPr id="3074" name="TextBox 3073">
            <a:extLst>
              <a:ext uri="{FF2B5EF4-FFF2-40B4-BE49-F238E27FC236}">
                <a16:creationId xmlns:a16="http://schemas.microsoft.com/office/drawing/2014/main" id="{65621401-7123-7429-E670-A7191BB5FAE3}"/>
              </a:ext>
            </a:extLst>
          </p:cNvPr>
          <p:cNvSpPr txBox="1"/>
          <p:nvPr/>
        </p:nvSpPr>
        <p:spPr>
          <a:xfrm>
            <a:off x="356838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1,46</a:t>
            </a:r>
            <a:endParaRPr lang="en-US" sz="1800" b="1" dirty="0">
              <a:solidFill>
                <a:srgbClr val="C00000"/>
              </a:solidFill>
              <a:effectLst/>
              <a:latin typeface="+mn-lt"/>
              <a:ea typeface="Times New Roman" panose="02020603050405020304" pitchFamily="18" charset="0"/>
            </a:endParaRPr>
          </a:p>
        </p:txBody>
      </p:sp>
      <p:sp>
        <p:nvSpPr>
          <p:cNvPr id="3075" name="TextBox 3074">
            <a:extLst>
              <a:ext uri="{FF2B5EF4-FFF2-40B4-BE49-F238E27FC236}">
                <a16:creationId xmlns:a16="http://schemas.microsoft.com/office/drawing/2014/main" id="{676C5B8B-FB85-E6F8-B712-E285FD84EEA4}"/>
              </a:ext>
            </a:extLst>
          </p:cNvPr>
          <p:cNvSpPr txBox="1"/>
          <p:nvPr/>
        </p:nvSpPr>
        <p:spPr>
          <a:xfrm>
            <a:off x="4406676"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1,50</a:t>
            </a:r>
            <a:endParaRPr lang="en-US" sz="1800" b="1" dirty="0">
              <a:solidFill>
                <a:srgbClr val="C00000"/>
              </a:solidFill>
              <a:effectLst/>
              <a:latin typeface="+mn-lt"/>
              <a:ea typeface="Times New Roman" panose="02020603050405020304" pitchFamily="18" charset="0"/>
            </a:endParaRPr>
          </a:p>
        </p:txBody>
      </p:sp>
      <p:sp>
        <p:nvSpPr>
          <p:cNvPr id="3077" name="TextBox 3076">
            <a:extLst>
              <a:ext uri="{FF2B5EF4-FFF2-40B4-BE49-F238E27FC236}">
                <a16:creationId xmlns:a16="http://schemas.microsoft.com/office/drawing/2014/main" id="{64BCDDE5-709B-B184-DE07-44E891090D9B}"/>
              </a:ext>
            </a:extLst>
          </p:cNvPr>
          <p:cNvSpPr txBox="1"/>
          <p:nvPr/>
        </p:nvSpPr>
        <p:spPr>
          <a:xfrm>
            <a:off x="5244968"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1,50</a:t>
            </a:r>
            <a:endParaRPr lang="en-US" sz="1800" b="1" dirty="0">
              <a:solidFill>
                <a:srgbClr val="C00000"/>
              </a:solidFill>
              <a:effectLst/>
              <a:latin typeface="+mn-lt"/>
              <a:ea typeface="Times New Roman" panose="02020603050405020304" pitchFamily="18" charset="0"/>
            </a:endParaRPr>
          </a:p>
        </p:txBody>
      </p:sp>
      <p:sp>
        <p:nvSpPr>
          <p:cNvPr id="3078" name="TextBox 3077">
            <a:extLst>
              <a:ext uri="{FF2B5EF4-FFF2-40B4-BE49-F238E27FC236}">
                <a16:creationId xmlns:a16="http://schemas.microsoft.com/office/drawing/2014/main" id="{A461EC12-ABBC-7DEB-2AEB-DC503514E0C5}"/>
              </a:ext>
            </a:extLst>
          </p:cNvPr>
          <p:cNvSpPr txBox="1"/>
          <p:nvPr/>
        </p:nvSpPr>
        <p:spPr>
          <a:xfrm>
            <a:off x="6083260"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1,50</a:t>
            </a:r>
            <a:endParaRPr lang="en-US" sz="1800" b="1" dirty="0">
              <a:solidFill>
                <a:srgbClr val="C00000"/>
              </a:solidFill>
              <a:effectLst/>
              <a:latin typeface="+mn-lt"/>
              <a:ea typeface="Times New Roman" panose="02020603050405020304" pitchFamily="18" charset="0"/>
            </a:endParaRPr>
          </a:p>
        </p:txBody>
      </p:sp>
      <p:sp>
        <p:nvSpPr>
          <p:cNvPr id="3079" name="TextBox 3078">
            <a:extLst>
              <a:ext uri="{FF2B5EF4-FFF2-40B4-BE49-F238E27FC236}">
                <a16:creationId xmlns:a16="http://schemas.microsoft.com/office/drawing/2014/main" id="{924CAA43-6672-80CC-4EB0-8463B3574461}"/>
              </a:ext>
            </a:extLst>
          </p:cNvPr>
          <p:cNvSpPr txBox="1"/>
          <p:nvPr/>
        </p:nvSpPr>
        <p:spPr>
          <a:xfrm>
            <a:off x="692155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1,50</a:t>
            </a:r>
            <a:endParaRPr lang="en-US" sz="1800" b="1" dirty="0">
              <a:solidFill>
                <a:srgbClr val="C00000"/>
              </a:solidFill>
              <a:effectLst/>
              <a:latin typeface="+mn-lt"/>
              <a:ea typeface="Times New Roman" panose="02020603050405020304" pitchFamily="18" charset="0"/>
            </a:endParaRPr>
          </a:p>
        </p:txBody>
      </p:sp>
      <p:sp>
        <p:nvSpPr>
          <p:cNvPr id="3081" name="TextBox 3080">
            <a:extLst>
              <a:ext uri="{FF2B5EF4-FFF2-40B4-BE49-F238E27FC236}">
                <a16:creationId xmlns:a16="http://schemas.microsoft.com/office/drawing/2014/main" id="{502E6F14-BA68-977B-5ACF-4FF25312F1A7}"/>
              </a:ext>
            </a:extLst>
          </p:cNvPr>
          <p:cNvSpPr txBox="1"/>
          <p:nvPr/>
        </p:nvSpPr>
        <p:spPr>
          <a:xfrm>
            <a:off x="775984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smtClean="0">
                <a:solidFill>
                  <a:srgbClr val="C00000"/>
                </a:solidFill>
                <a:effectLst/>
              </a:rPr>
              <a:t>1,50</a:t>
            </a:r>
            <a:endParaRPr lang="en-US" sz="1800" b="1" dirty="0">
              <a:solidFill>
                <a:srgbClr val="C00000"/>
              </a:solidFill>
              <a:effectLst/>
              <a:latin typeface="+mn-lt"/>
              <a:ea typeface="Times New Roman" panose="02020603050405020304" pitchFamily="18" charset="0"/>
            </a:endParaRPr>
          </a:p>
        </p:txBody>
      </p:sp>
    </p:spTree>
    <p:extLst>
      <p:ext uri="{BB962C8B-B14F-4D97-AF65-F5344CB8AC3E}">
        <p14:creationId xmlns:p14="http://schemas.microsoft.com/office/powerpoint/2010/main" val="326885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74"/>
                                        </p:tgtEl>
                                        <p:attrNameLst>
                                          <p:attrName>style.visibility</p:attrName>
                                        </p:attrNameLst>
                                      </p:cBhvr>
                                      <p:to>
                                        <p:strVal val="visible"/>
                                      </p:to>
                                    </p:set>
                                    <p:animEffect transition="in" filter="randombar(horizontal)">
                                      <p:cBhvr>
                                        <p:cTn id="76" dur="500"/>
                                        <p:tgtEl>
                                          <p:spTgt spid="307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075"/>
                                        </p:tgtEl>
                                        <p:attrNameLst>
                                          <p:attrName>style.visibility</p:attrName>
                                        </p:attrNameLst>
                                      </p:cBhvr>
                                      <p:to>
                                        <p:strVal val="visible"/>
                                      </p:to>
                                    </p:set>
                                    <p:animEffect transition="in" filter="randombar(horizontal)">
                                      <p:cBhvr>
                                        <p:cTn id="79" dur="500"/>
                                        <p:tgtEl>
                                          <p:spTgt spid="30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077"/>
                                        </p:tgtEl>
                                        <p:attrNameLst>
                                          <p:attrName>style.visibility</p:attrName>
                                        </p:attrNameLst>
                                      </p:cBhvr>
                                      <p:to>
                                        <p:strVal val="visible"/>
                                      </p:to>
                                    </p:set>
                                    <p:animEffect transition="in" filter="randombar(horizontal)">
                                      <p:cBhvr>
                                        <p:cTn id="82" dur="500"/>
                                        <p:tgtEl>
                                          <p:spTgt spid="307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078"/>
                                        </p:tgtEl>
                                        <p:attrNameLst>
                                          <p:attrName>style.visibility</p:attrName>
                                        </p:attrNameLst>
                                      </p:cBhvr>
                                      <p:to>
                                        <p:strVal val="visible"/>
                                      </p:to>
                                    </p:set>
                                    <p:animEffect transition="in" filter="randombar(horizontal)">
                                      <p:cBhvr>
                                        <p:cTn id="85" dur="500"/>
                                        <p:tgtEl>
                                          <p:spTgt spid="3078"/>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079"/>
                                        </p:tgtEl>
                                        <p:attrNameLst>
                                          <p:attrName>style.visibility</p:attrName>
                                        </p:attrNameLst>
                                      </p:cBhvr>
                                      <p:to>
                                        <p:strVal val="visible"/>
                                      </p:to>
                                    </p:set>
                                    <p:animEffect transition="in" filter="randombar(horizontal)">
                                      <p:cBhvr>
                                        <p:cTn id="88" dur="500"/>
                                        <p:tgtEl>
                                          <p:spTgt spid="307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randombar(horizontal)">
                                      <p:cBhvr>
                                        <p:cTn id="9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3074" grpId="0"/>
      <p:bldP spid="3075" grpId="0"/>
      <p:bldP spid="3077" grpId="0"/>
      <p:bldP spid="3078" grpId="0"/>
      <p:bldP spid="3079" grpId="0"/>
      <p:bldP spid="308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Rectangle 7">
            <a:extLst>
              <a:ext uri="{FF2B5EF4-FFF2-40B4-BE49-F238E27FC236}">
                <a16:creationId xmlns:a16="http://schemas.microsoft.com/office/drawing/2014/main" id="{1705C4A4-0362-601E-5EE3-E1B6C3D4353A}"/>
              </a:ext>
            </a:extLst>
          </p:cNvPr>
          <p:cNvSpPr/>
          <p:nvPr/>
        </p:nvSpPr>
        <p:spPr>
          <a:xfrm>
            <a:off x="468000" y="1598486"/>
            <a:ext cx="8208000" cy="2872714"/>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2C54FB-FFE8-4146-61C8-27F7A6876027}"/>
              </a:ext>
            </a:extLst>
          </p:cNvPr>
          <p:cNvSpPr txBox="1"/>
          <p:nvPr/>
        </p:nvSpPr>
        <p:spPr>
          <a:xfrm>
            <a:off x="3308492" y="6071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5" y="1047251"/>
            <a:ext cx="931158" cy="931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4D7064-F808-1885-A5AA-9A30080E4443}"/>
                  </a:ext>
                </a:extLst>
              </p:cNvPr>
              <p:cNvSpPr txBox="1"/>
              <p:nvPr/>
            </p:nvSpPr>
            <p:spPr>
              <a:xfrm>
                <a:off x="784024" y="2805977"/>
                <a:ext cx="7106400" cy="1415837"/>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7" name="TextBox 6">
                <a:extLst>
                  <a:ext uri="{FF2B5EF4-FFF2-40B4-BE49-F238E27FC236}">
                    <a16:creationId xmlns:a16="http://schemas.microsoft.com/office/drawing/2014/main" id="{644D7064-F808-1885-A5AA-9A30080E4443}"/>
                  </a:ext>
                </a:extLst>
              </p:cNvPr>
              <p:cNvSpPr txBox="1">
                <a:spLocks noRot="1" noChangeAspect="1" noMove="1" noResize="1" noEditPoints="1" noAdjustHandles="1" noChangeArrowheads="1" noChangeShapeType="1" noTextEdit="1"/>
              </p:cNvSpPr>
              <p:nvPr/>
            </p:nvSpPr>
            <p:spPr>
              <a:xfrm>
                <a:off x="784024" y="2805977"/>
                <a:ext cx="7106400" cy="1415837"/>
              </a:xfrm>
              <a:prstGeom prst="rect">
                <a:avLst/>
              </a:prstGeom>
              <a:blipFill>
                <a:blip r:embed="rId4"/>
                <a:stretch>
                  <a:fillRect l="-94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EB9CEF4-EA47-DEFC-5BB1-60F3A7B6E33D}"/>
              </a:ext>
            </a:extLst>
          </p:cNvPr>
          <p:cNvSpPr txBox="1"/>
          <p:nvPr/>
        </p:nvSpPr>
        <p:spPr>
          <a:xfrm>
            <a:off x="784024" y="2122593"/>
            <a:ext cx="7106400" cy="506549"/>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Khi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phản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xạ</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endParaRPr lang="en-US" sz="2000" dirty="0">
              <a:solidFill>
                <a:srgbClr val="0E2A47"/>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584455" y="3751802"/>
                <a:ext cx="3215513" cy="809773"/>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a:t>
                </a:r>
                <a:r>
                  <a:rPr lang="en-US" sz="2400" dirty="0">
                    <a:solidFill>
                      <a:srgbClr val="0E2A47"/>
                    </a:solidFill>
                  </a:rPr>
                  <a:t> </a:t>
                </a:r>
                <a14:m>
                  <m:oMath xmlns:m="http://schemas.openxmlformats.org/officeDocument/2006/math">
                    <m:f>
                      <m:fPr>
                        <m:ctrlPr>
                          <a:rPr lang="en-US" sz="3200" i="1">
                            <a:solidFill>
                              <a:srgbClr val="0E2A47"/>
                            </a:solidFill>
                            <a:latin typeface="Cambria Math" panose="02040503050406030204" pitchFamily="18" charset="0"/>
                          </a:rPr>
                        </m:ctrlPr>
                      </m:fPr>
                      <m:num>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2</m:t>
                            </m:r>
                          </m:sub>
                        </m:sSub>
                      </m:num>
                      <m:den>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1</m:t>
                            </m:r>
                          </m:sub>
                        </m:sSub>
                      </m:den>
                    </m:f>
                  </m:oMath>
                </a14:m>
                <a:r>
                  <a:rPr lang="en-US" sz="2400" dirty="0">
                    <a:solidFill>
                      <a:srgbClr val="0E2A47"/>
                    </a:solidFill>
                    <a:latin typeface="+mn-lt"/>
                  </a:rPr>
                  <a:t> = hằng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584455" y="3751802"/>
                <a:ext cx="3215513" cy="809773"/>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227213" y="544465"/>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II.2.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572601" y="290634"/>
            <a:ext cx="239697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400" dirty="0">
                <a:solidFill>
                  <a:srgbClr val="001331"/>
                </a:solidFill>
                <a:latin typeface="Fira Sans Black" panose="020B0A03050000020004" pitchFamily="34" charset="0"/>
              </a:rPr>
              <a:t>BÀI </a:t>
            </a:r>
            <a:r>
              <a:rPr lang="vi-VN" sz="4400" dirty="0">
                <a:solidFill>
                  <a:srgbClr val="001331"/>
                </a:solidFill>
                <a:latin typeface="Fira Sans Black" panose="020B0A03050000020004" pitchFamily="34" charset="0"/>
              </a:rPr>
              <a:t>3</a:t>
            </a:r>
            <a:endParaRPr lang="en-US" sz="4400" dirty="0">
              <a:solidFill>
                <a:srgbClr val="001331"/>
              </a:solidFill>
              <a:latin typeface="Fira Sans Black" panose="020B0A03050000020004" pitchFamily="34" charset="0"/>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799434" y="981363"/>
            <a:ext cx="7970400" cy="1754326"/>
          </a:xfrm>
          <a:prstGeom prst="rect">
            <a:avLst/>
          </a:prstGeom>
          <a:noFill/>
        </p:spPr>
        <p:txBody>
          <a:bodyPr wrap="square" rtlCol="0">
            <a:spAutoFit/>
          </a:bodyPr>
          <a:lstStyle/>
          <a:p>
            <a:pPr algn="ctr">
              <a:buClrTx/>
              <a:defRPr/>
            </a:pPr>
            <a:r>
              <a:rPr lang="en-US" sz="5400" spc="-150" noProof="0" dirty="0">
                <a:solidFill>
                  <a:srgbClr val="001331"/>
                </a:solidFill>
                <a:latin typeface="Fira Sans Black" panose="020B0A03050000020004" pitchFamily="34" charset="0"/>
              </a:rPr>
              <a:t>KHÚC XẠ </a:t>
            </a:r>
            <a:r>
              <a:rPr lang="en-US" sz="5400" kern="1200" dirty="0">
                <a:solidFill>
                  <a:srgbClr val="001331"/>
                </a:solidFill>
                <a:latin typeface="Fira Sans Black" panose="020B0A03050000020004" pitchFamily="34" charset="0"/>
              </a:rPr>
              <a:t>ÁNH SÁNG</a:t>
            </a:r>
            <a:r>
              <a:rPr lang="vi-VN" sz="5400" kern="1200" dirty="0">
                <a:solidFill>
                  <a:srgbClr val="001331"/>
                </a:solidFill>
                <a:latin typeface="Fira Sans Black" panose="020B0A03050000020004" pitchFamily="34" charset="0"/>
              </a:rPr>
              <a:t> VÀ </a:t>
            </a:r>
          </a:p>
          <a:p>
            <a:pPr algn="ctr">
              <a:buClrTx/>
              <a:defRPr/>
            </a:pPr>
            <a:r>
              <a:rPr lang="vi-VN" sz="5400" kern="1200" dirty="0">
                <a:solidFill>
                  <a:srgbClr val="001331"/>
                </a:solidFill>
                <a:latin typeface="Fira Sans Black" panose="020B0A03050000020004" pitchFamily="34" charset="0"/>
              </a:rPr>
              <a:t>PHẢN XẠ TOÀN PHẦN</a:t>
            </a:r>
            <a:endParaRPr lang="en-US" sz="5400" kern="1200" dirty="0">
              <a:solidFill>
                <a:srgbClr val="001331"/>
              </a:solidFill>
              <a:latin typeface="Fira Sans Black" panose="020B0A03050000020004" pitchFamily="34" charset="0"/>
            </a:endParaRP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530483" y="2143538"/>
            <a:ext cx="6438193" cy="3211426"/>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690957" y="1192276"/>
            <a:ext cx="7935151" cy="2045816"/>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xmln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L="0" marR="0" lvl="0" indent="231775"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Biết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góc khúc xạ r, tính chiết suất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n.</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Một tia sáng truyền từ không khí dưới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 =</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30° vào thuỷ tinh. Biết góc khúc xạ r = 19°. Tính chiết suất của thuỷ tinh.</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Lời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 </a:t>
            </a: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giải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xmln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func>
                      </m:den>
                    </m:f>
                  </m:oMath>
                </a14:m>
                <a:r>
                  <a:rPr kumimoji="0" lang="en-US" sz="3200" b="0" i="0" u="none" strike="noStrike" kern="0" cap="none" spc="0" normalizeH="0" baseline="0" noProof="0" dirty="0">
                    <a:ln>
                      <a:noFill/>
                    </a:ln>
                    <a:solidFill>
                      <a:srgbClr val="000000"/>
                    </a:solidFill>
                    <a:effectLst/>
                    <a:uLnTx/>
                    <a:uFillTx/>
                    <a:latin typeface="Arial"/>
                    <a:cs typeface="Arial"/>
                    <a:sym typeface="Arial"/>
                  </a:rPr>
                  <a:t> → </a:t>
                </a:r>
                <a14:m>
                  <m:oMath xmlns:m="http://schemas.openxmlformats.org/officeDocument/2006/math">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19</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den>
                    </m:f>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=1,53</m:t>
                    </m:r>
                  </m:oMath>
                </a14:m>
                <a:r>
                  <a:rPr kumimoji="0" lang="en-US" sz="1600" b="0" i="0" u="none" strike="noStrike" kern="0" cap="none" spc="0" normalizeH="0" baseline="0" noProof="0" dirty="0">
                    <a:ln>
                      <a:noFill/>
                    </a:ln>
                    <a:solidFill>
                      <a:srgbClr val="000000"/>
                    </a:solidFill>
                    <a:effectLst/>
                    <a:uLnTx/>
                    <a:uFillTx/>
                    <a:latin typeface="Arial"/>
                    <a:cs typeface="Arial"/>
                    <a:sym typeface="Arial"/>
                  </a:rPr>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0" y="285217"/>
            <a:ext cx="1254209" cy="125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8"/>
                                        </p:tgtEl>
                                        <p:attrNameLst>
                                          <p:attrName>style.visibility</p:attrName>
                                        </p:attrNameLst>
                                      </p:cBhvr>
                                      <p:to>
                                        <p:strVal val="visible"/>
                                      </p:to>
                                    </p:set>
                                    <p:animEffect transition="in" filter="wipe(left)">
                                      <p:cBhvr>
                                        <p:cTn id="31" dur="500"/>
                                        <p:tgtEl>
                                          <p:spTgt spid="57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80"/>
                                        </p:tgtEl>
                                        <p:attrNameLst>
                                          <p:attrName>style.visibility</p:attrName>
                                        </p:attrNameLst>
                                      </p:cBhvr>
                                      <p:to>
                                        <p:strVal val="visible"/>
                                      </p:to>
                                    </p:set>
                                    <p:animEffect transition="in" filter="wipe(left)">
                                      <p:cBhvr>
                                        <p:cTn id="3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972000" y="93198"/>
            <a:ext cx="7941600" cy="1368708"/>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xmlns="" sd="2214054714">
                  <a:custGeom>
                    <a:avLst/>
                    <a:gdLst>
                      <a:gd name="connsiteX0" fmla="*/ 0 w 7941600"/>
                      <a:gd name="connsiteY0" fmla="*/ 0 h 1368708"/>
                      <a:gd name="connsiteX1" fmla="*/ 690308 w 7941600"/>
                      <a:gd name="connsiteY1" fmla="*/ 0 h 1368708"/>
                      <a:gd name="connsiteX2" fmla="*/ 1062952 w 7941600"/>
                      <a:gd name="connsiteY2" fmla="*/ 0 h 1368708"/>
                      <a:gd name="connsiteX3" fmla="*/ 1515013 w 7941600"/>
                      <a:gd name="connsiteY3" fmla="*/ 0 h 1368708"/>
                      <a:gd name="connsiteX4" fmla="*/ 2125905 w 7941600"/>
                      <a:gd name="connsiteY4" fmla="*/ 0 h 1368708"/>
                      <a:gd name="connsiteX5" fmla="*/ 2657381 w 7941600"/>
                      <a:gd name="connsiteY5" fmla="*/ 0 h 1368708"/>
                      <a:gd name="connsiteX6" fmla="*/ 3427105 w 7941600"/>
                      <a:gd name="connsiteY6" fmla="*/ 0 h 1368708"/>
                      <a:gd name="connsiteX7" fmla="*/ 3958582 w 7941600"/>
                      <a:gd name="connsiteY7" fmla="*/ 0 h 1368708"/>
                      <a:gd name="connsiteX8" fmla="*/ 4331226 w 7941600"/>
                      <a:gd name="connsiteY8" fmla="*/ 0 h 1368708"/>
                      <a:gd name="connsiteX9" fmla="*/ 5100950 w 7941600"/>
                      <a:gd name="connsiteY9" fmla="*/ 0 h 1368708"/>
                      <a:gd name="connsiteX10" fmla="*/ 5711842 w 7941600"/>
                      <a:gd name="connsiteY10" fmla="*/ 0 h 1368708"/>
                      <a:gd name="connsiteX11" fmla="*/ 6322735 w 7941600"/>
                      <a:gd name="connsiteY11" fmla="*/ 0 h 1368708"/>
                      <a:gd name="connsiteX12" fmla="*/ 7013044 w 7941600"/>
                      <a:gd name="connsiteY12" fmla="*/ 0 h 1368708"/>
                      <a:gd name="connsiteX13" fmla="*/ 7385687 w 7941600"/>
                      <a:gd name="connsiteY13" fmla="*/ 0 h 1368708"/>
                      <a:gd name="connsiteX14" fmla="*/ 7941599 w 7941600"/>
                      <a:gd name="connsiteY14" fmla="*/ 0 h 1368708"/>
                      <a:gd name="connsiteX15" fmla="*/ 7941599 w 7941600"/>
                      <a:gd name="connsiteY15" fmla="*/ 483609 h 1368708"/>
                      <a:gd name="connsiteX16" fmla="*/ 7941599 w 7941600"/>
                      <a:gd name="connsiteY16" fmla="*/ 953533 h 1368708"/>
                      <a:gd name="connsiteX17" fmla="*/ 7941599 w 7941600"/>
                      <a:gd name="connsiteY17" fmla="*/ 1368708 h 1368708"/>
                      <a:gd name="connsiteX18" fmla="*/ 7410124 w 7941600"/>
                      <a:gd name="connsiteY18" fmla="*/ 1368708 h 1368708"/>
                      <a:gd name="connsiteX19" fmla="*/ 6878647 w 7941600"/>
                      <a:gd name="connsiteY19" fmla="*/ 1368708 h 1368708"/>
                      <a:gd name="connsiteX20" fmla="*/ 6108923 w 7941600"/>
                      <a:gd name="connsiteY20" fmla="*/ 1368708 h 1368708"/>
                      <a:gd name="connsiteX21" fmla="*/ 5498030 w 7941600"/>
                      <a:gd name="connsiteY21" fmla="*/ 1368708 h 1368708"/>
                      <a:gd name="connsiteX22" fmla="*/ 4887138 w 7941600"/>
                      <a:gd name="connsiteY22" fmla="*/ 1368708 h 1368708"/>
                      <a:gd name="connsiteX23" fmla="*/ 4276246 w 7941600"/>
                      <a:gd name="connsiteY23" fmla="*/ 1368708 h 1368708"/>
                      <a:gd name="connsiteX24" fmla="*/ 3903602 w 7941600"/>
                      <a:gd name="connsiteY24" fmla="*/ 1368708 h 1368708"/>
                      <a:gd name="connsiteX25" fmla="*/ 3213293 w 7941600"/>
                      <a:gd name="connsiteY25" fmla="*/ 1368708 h 1368708"/>
                      <a:gd name="connsiteX26" fmla="*/ 2522985 w 7941600"/>
                      <a:gd name="connsiteY26" fmla="*/ 1368708 h 1368708"/>
                      <a:gd name="connsiteX27" fmla="*/ 2150340 w 7941600"/>
                      <a:gd name="connsiteY27" fmla="*/ 1368708 h 1368708"/>
                      <a:gd name="connsiteX28" fmla="*/ 1460032 w 7941600"/>
                      <a:gd name="connsiteY28" fmla="*/ 1368708 h 1368708"/>
                      <a:gd name="connsiteX29" fmla="*/ 1087387 w 7941600"/>
                      <a:gd name="connsiteY29" fmla="*/ 1368708 h 1368708"/>
                      <a:gd name="connsiteX30" fmla="*/ 635328 w 7941600"/>
                      <a:gd name="connsiteY30" fmla="*/ 1368708 h 1368708"/>
                      <a:gd name="connsiteX31" fmla="*/ 0 w 7941600"/>
                      <a:gd name="connsiteY31" fmla="*/ 1368708 h 1368708"/>
                      <a:gd name="connsiteX32" fmla="*/ 0 w 7941600"/>
                      <a:gd name="connsiteY32" fmla="*/ 953533 h 1368708"/>
                      <a:gd name="connsiteX33" fmla="*/ 0 w 7941600"/>
                      <a:gd name="connsiteY33" fmla="*/ 510984 h 1368708"/>
                      <a:gd name="connsiteX34" fmla="*/ 0 w 7941600"/>
                      <a:gd name="connsiteY34" fmla="*/ 0 h 136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1600" h="1368708" extrusionOk="0">
                        <a:moveTo>
                          <a:pt x="0" y="0"/>
                        </a:moveTo>
                        <a:cubicBezTo>
                          <a:pt x="148448" y="7503"/>
                          <a:pt x="514692" y="42451"/>
                          <a:pt x="690308" y="0"/>
                        </a:cubicBezTo>
                        <a:cubicBezTo>
                          <a:pt x="880169" y="-24783"/>
                          <a:pt x="926045" y="-17112"/>
                          <a:pt x="1062952" y="0"/>
                        </a:cubicBezTo>
                        <a:cubicBezTo>
                          <a:pt x="1162020" y="21145"/>
                          <a:pt x="1398079" y="31944"/>
                          <a:pt x="1515013" y="0"/>
                        </a:cubicBezTo>
                        <a:cubicBezTo>
                          <a:pt x="1669340" y="-81828"/>
                          <a:pt x="1936599" y="12028"/>
                          <a:pt x="2125905" y="0"/>
                        </a:cubicBezTo>
                        <a:cubicBezTo>
                          <a:pt x="2319170" y="-11049"/>
                          <a:pt x="2498699" y="48022"/>
                          <a:pt x="2657381" y="0"/>
                        </a:cubicBezTo>
                        <a:cubicBezTo>
                          <a:pt x="2796215" y="-80271"/>
                          <a:pt x="3242311" y="45442"/>
                          <a:pt x="3427105" y="0"/>
                        </a:cubicBezTo>
                        <a:cubicBezTo>
                          <a:pt x="3646377" y="-5494"/>
                          <a:pt x="3728214" y="60586"/>
                          <a:pt x="3958582" y="0"/>
                        </a:cubicBezTo>
                        <a:cubicBezTo>
                          <a:pt x="4211757" y="-39827"/>
                          <a:pt x="4249813" y="-3586"/>
                          <a:pt x="4331226" y="0"/>
                        </a:cubicBezTo>
                        <a:cubicBezTo>
                          <a:pt x="4400320" y="41566"/>
                          <a:pt x="4819074" y="37370"/>
                          <a:pt x="5100950" y="0"/>
                        </a:cubicBezTo>
                        <a:cubicBezTo>
                          <a:pt x="5409015" y="-31990"/>
                          <a:pt x="5406232" y="61916"/>
                          <a:pt x="5711842" y="0"/>
                        </a:cubicBezTo>
                        <a:cubicBezTo>
                          <a:pt x="6050289" y="-53541"/>
                          <a:pt x="6163793" y="-25241"/>
                          <a:pt x="6322735" y="0"/>
                        </a:cubicBezTo>
                        <a:cubicBezTo>
                          <a:pt x="6532974" y="30653"/>
                          <a:pt x="6676016" y="33007"/>
                          <a:pt x="7013044" y="0"/>
                        </a:cubicBezTo>
                        <a:cubicBezTo>
                          <a:pt x="7348368" y="-51016"/>
                          <a:pt x="7279742" y="29557"/>
                          <a:pt x="7385687" y="0"/>
                        </a:cubicBezTo>
                        <a:cubicBezTo>
                          <a:pt x="7506671" y="-32536"/>
                          <a:pt x="7799377" y="44526"/>
                          <a:pt x="7941599" y="0"/>
                        </a:cubicBezTo>
                        <a:cubicBezTo>
                          <a:pt x="7991767" y="183094"/>
                          <a:pt x="7921706" y="326557"/>
                          <a:pt x="7941599" y="483609"/>
                        </a:cubicBezTo>
                        <a:cubicBezTo>
                          <a:pt x="7971139" y="622277"/>
                          <a:pt x="7906975" y="851932"/>
                          <a:pt x="7941599" y="953533"/>
                        </a:cubicBezTo>
                        <a:cubicBezTo>
                          <a:pt x="7971523" y="1053567"/>
                          <a:pt x="7888505" y="1225278"/>
                          <a:pt x="7941599" y="1368708"/>
                        </a:cubicBezTo>
                        <a:cubicBezTo>
                          <a:pt x="7811809" y="1367351"/>
                          <a:pt x="7583618" y="1327368"/>
                          <a:pt x="7410124" y="1368708"/>
                        </a:cubicBezTo>
                        <a:cubicBezTo>
                          <a:pt x="7228204" y="1386994"/>
                          <a:pt x="7027648" y="1333424"/>
                          <a:pt x="6878647" y="1368708"/>
                        </a:cubicBezTo>
                        <a:cubicBezTo>
                          <a:pt x="6727525" y="1425311"/>
                          <a:pt x="6352512" y="1317921"/>
                          <a:pt x="6108923" y="1368708"/>
                        </a:cubicBezTo>
                        <a:cubicBezTo>
                          <a:pt x="5912915" y="1406882"/>
                          <a:pt x="5752748" y="1346560"/>
                          <a:pt x="5498030" y="1368708"/>
                        </a:cubicBezTo>
                        <a:cubicBezTo>
                          <a:pt x="5205121" y="1418278"/>
                          <a:pt x="5122734" y="1305129"/>
                          <a:pt x="4887138" y="1368708"/>
                        </a:cubicBezTo>
                        <a:cubicBezTo>
                          <a:pt x="4673630" y="1455651"/>
                          <a:pt x="4564579" y="1366516"/>
                          <a:pt x="4276246" y="1368708"/>
                        </a:cubicBezTo>
                        <a:cubicBezTo>
                          <a:pt x="3991896" y="1370858"/>
                          <a:pt x="4003938" y="1330907"/>
                          <a:pt x="3903602" y="1368708"/>
                        </a:cubicBezTo>
                        <a:cubicBezTo>
                          <a:pt x="3811231" y="1385071"/>
                          <a:pt x="3381616" y="1337061"/>
                          <a:pt x="3213293" y="1368708"/>
                        </a:cubicBezTo>
                        <a:cubicBezTo>
                          <a:pt x="3073656" y="1404741"/>
                          <a:pt x="2659995" y="1345484"/>
                          <a:pt x="2522985" y="1368708"/>
                        </a:cubicBezTo>
                        <a:cubicBezTo>
                          <a:pt x="2388888" y="1351695"/>
                          <a:pt x="2279094" y="1323405"/>
                          <a:pt x="2150340" y="1368708"/>
                        </a:cubicBezTo>
                        <a:cubicBezTo>
                          <a:pt x="1949093" y="1392770"/>
                          <a:pt x="1675041" y="1246238"/>
                          <a:pt x="1460032" y="1368708"/>
                        </a:cubicBezTo>
                        <a:cubicBezTo>
                          <a:pt x="1222875" y="1421166"/>
                          <a:pt x="1237223" y="1340193"/>
                          <a:pt x="1087387" y="1368708"/>
                        </a:cubicBezTo>
                        <a:cubicBezTo>
                          <a:pt x="961798" y="1383015"/>
                          <a:pt x="811144" y="1321859"/>
                          <a:pt x="635328" y="1368708"/>
                        </a:cubicBezTo>
                        <a:cubicBezTo>
                          <a:pt x="486801" y="1348780"/>
                          <a:pt x="146685" y="1315895"/>
                          <a:pt x="0" y="1368708"/>
                        </a:cubicBezTo>
                        <a:cubicBezTo>
                          <a:pt x="-35439" y="1186950"/>
                          <a:pt x="68805" y="1026863"/>
                          <a:pt x="0" y="953533"/>
                        </a:cubicBezTo>
                        <a:cubicBezTo>
                          <a:pt x="-10837" y="877016"/>
                          <a:pt x="32556" y="737485"/>
                          <a:pt x="0" y="510984"/>
                        </a:cubicBezTo>
                        <a:cubicBezTo>
                          <a:pt x="-15679" y="316977"/>
                          <a:pt x="65425" y="222833"/>
                          <a:pt x="0" y="0"/>
                        </a:cubicBezTo>
                        <a:close/>
                      </a:path>
                    </a:pathLst>
                  </a:custGeom>
                  <ask:type>
                    <ask:lineSketchScribble/>
                  </ask:type>
                </ask:lineSketchStyleProps>
              </a:ext>
            </a:extLst>
          </a:ln>
        </p:spPr>
        <p:txBody>
          <a:bodyPr wrap="square">
            <a:spAutoFit/>
          </a:bodyPr>
          <a:lstStyle>
            <a:defPPr marR="0" lvl="0" algn="l" rtl="0">
              <a:lnSpc>
                <a:spcPct val="100000"/>
              </a:lnSpc>
              <a:spcBef>
                <a:spcPts val="0"/>
              </a:spcBef>
              <a:spcAft>
                <a:spcPts val="0"/>
              </a:spcAft>
            </a:defPPr>
            <a:lvl1pPr marL="0" indent="231775" algn="just" defTabSz="914400" eaLnBrk="1" fontAlgn="auto" latinLnBrk="0" hangingPunct="1">
              <a:lnSpc>
                <a:spcPct val="200000"/>
              </a:lnSpc>
              <a:spcAft>
                <a:spcPts val="200"/>
              </a:spcAft>
              <a:buSzTx/>
              <a:buNone/>
              <a:tabLst/>
              <a:defRPr kumimoji="0" sz="2200" kern="0" spc="0" normalizeH="0" baseline="0">
                <a:ln>
                  <a:noFill/>
                </a:ln>
                <a:solidFill>
                  <a:srgbClr val="2B2928"/>
                </a:solidFill>
                <a:effectLst/>
                <a:uLnTx/>
                <a:uFillTx/>
                <a:latin typeface="Arial" panose="020B0604020202020204" pitchFamily="34" charset="0"/>
                <a:ea typeface="Times New Roman" panose="02020603050405020304" pitchFamily="18" charset="0"/>
              </a:defRPr>
            </a:lvl1pPr>
          </a:lstStyle>
          <a:p>
            <a:pPr algn="l"/>
            <a:r>
              <a:rPr lang="vi-VN" dirty="0"/>
              <a:t>Chùm sáng từ Mặt Trời chiếu đến mặt nước với góc tới </a:t>
            </a:r>
            <a:endParaRPr lang="en-US" dirty="0"/>
          </a:p>
          <a:p>
            <a:pPr algn="l"/>
            <a:r>
              <a:rPr lang="vi-VN" dirty="0"/>
              <a:t>i = 30°, t</a:t>
            </a:r>
            <a:r>
              <a:rPr lang="en-US" dirty="0"/>
              <a:t>í</a:t>
            </a:r>
            <a:r>
              <a:rPr lang="vi-VN" dirty="0"/>
              <a:t>nh góc khúc xạ r. Vẽ hình mô tả hiện tượng xảy ra.</a:t>
            </a:r>
            <a:endParaRPr lang="en-US" dirty="0"/>
          </a:p>
        </p:txBody>
      </p:sp>
      <p:sp>
        <p:nvSpPr>
          <p:cNvPr id="578" name="Rectangle: Rounded Corners 577">
            <a:extLst>
              <a:ext uri="{FF2B5EF4-FFF2-40B4-BE49-F238E27FC236}">
                <a16:creationId xmlns:a16="http://schemas.microsoft.com/office/drawing/2014/main" id="{116CAB6E-E69C-33FD-84D8-5C8BE73414F5}"/>
              </a:ext>
            </a:extLst>
          </p:cNvPr>
          <p:cNvSpPr/>
          <p:nvPr/>
        </p:nvSpPr>
        <p:spPr>
          <a:xfrm>
            <a:off x="3909478" y="1595222"/>
            <a:ext cx="1325043" cy="404905"/>
          </a:xfrm>
          <a:prstGeom prst="roundRect">
            <a:avLst/>
          </a:prstGeom>
          <a:solidFill>
            <a:srgbClr val="D35C27"/>
          </a:solidFill>
          <a:ln>
            <a:solidFill>
              <a:srgbClr val="D35C2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Lời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 </a:t>
            </a: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giải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a:t>
            </a:r>
          </a:p>
        </p:txBody>
      </p:sp>
      <p:sp>
        <p:nvSpPr>
          <p:cNvPr id="580" name="TextBox 579">
            <a:extLst>
              <a:ext uri="{FF2B5EF4-FFF2-40B4-BE49-F238E27FC236}">
                <a16:creationId xmlns:a16="http://schemas.microsoft.com/office/drawing/2014/main" id="{8C39D5BF-B452-81C1-9876-7BAC3C671C73}"/>
              </a:ext>
            </a:extLst>
          </p:cNvPr>
          <p:cNvSpPr txBox="1"/>
          <p:nvPr/>
        </p:nvSpPr>
        <p:spPr>
          <a:xfrm>
            <a:off x="7196237" y="4209075"/>
            <a:ext cx="1285363"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xmlns="" sd="3643774316">
                  <a:custGeom>
                    <a:avLst/>
                    <a:gdLst>
                      <a:gd name="connsiteX0" fmla="*/ 0 w 1285363"/>
                      <a:gd name="connsiteY0" fmla="*/ 0 h 461665"/>
                      <a:gd name="connsiteX1" fmla="*/ 122109 w 1285363"/>
                      <a:gd name="connsiteY1" fmla="*/ 0 h 461665"/>
                      <a:gd name="connsiteX2" fmla="*/ 257072 w 1285363"/>
                      <a:gd name="connsiteY2" fmla="*/ 0 h 461665"/>
                      <a:gd name="connsiteX3" fmla="*/ 430596 w 1285363"/>
                      <a:gd name="connsiteY3" fmla="*/ 0 h 461665"/>
                      <a:gd name="connsiteX4" fmla="*/ 578413 w 1285363"/>
                      <a:gd name="connsiteY4" fmla="*/ 0 h 461665"/>
                      <a:gd name="connsiteX5" fmla="*/ 713376 w 1285363"/>
                      <a:gd name="connsiteY5" fmla="*/ 0 h 461665"/>
                      <a:gd name="connsiteX6" fmla="*/ 886900 w 1285363"/>
                      <a:gd name="connsiteY6" fmla="*/ 0 h 461665"/>
                      <a:gd name="connsiteX7" fmla="*/ 1060424 w 1285363"/>
                      <a:gd name="connsiteY7" fmla="*/ 0 h 461665"/>
                      <a:gd name="connsiteX8" fmla="*/ 1285363 w 1285363"/>
                      <a:gd name="connsiteY8" fmla="*/ 0 h 461665"/>
                      <a:gd name="connsiteX9" fmla="*/ 1285363 w 1285363"/>
                      <a:gd name="connsiteY9" fmla="*/ 226215 h 461665"/>
                      <a:gd name="connsiteX10" fmla="*/ 1285363 w 1285363"/>
                      <a:gd name="connsiteY10" fmla="*/ 461664 h 461665"/>
                      <a:gd name="connsiteX11" fmla="*/ 1124692 w 1285363"/>
                      <a:gd name="connsiteY11" fmla="*/ 461664 h 461665"/>
                      <a:gd name="connsiteX12" fmla="*/ 964022 w 1285363"/>
                      <a:gd name="connsiteY12" fmla="*/ 461664 h 461665"/>
                      <a:gd name="connsiteX13" fmla="*/ 777644 w 1285363"/>
                      <a:gd name="connsiteY13" fmla="*/ 461664 h 461665"/>
                      <a:gd name="connsiteX14" fmla="*/ 629827 w 1285363"/>
                      <a:gd name="connsiteY14" fmla="*/ 461664 h 461665"/>
                      <a:gd name="connsiteX15" fmla="*/ 469157 w 1285363"/>
                      <a:gd name="connsiteY15" fmla="*/ 461664 h 461665"/>
                      <a:gd name="connsiteX16" fmla="*/ 308487 w 1285363"/>
                      <a:gd name="connsiteY16" fmla="*/ 461664 h 461665"/>
                      <a:gd name="connsiteX17" fmla="*/ 160670 w 1285363"/>
                      <a:gd name="connsiteY17" fmla="*/ 461664 h 461665"/>
                      <a:gd name="connsiteX18" fmla="*/ 0 w 1285363"/>
                      <a:gd name="connsiteY18" fmla="*/ 461664 h 461665"/>
                      <a:gd name="connsiteX19" fmla="*/ 0 w 1285363"/>
                      <a:gd name="connsiteY19" fmla="*/ 221598 h 461665"/>
                      <a:gd name="connsiteX20" fmla="*/ 0 w 1285363"/>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5363" h="461665" extrusionOk="0">
                        <a:moveTo>
                          <a:pt x="0" y="0"/>
                        </a:moveTo>
                        <a:cubicBezTo>
                          <a:pt x="37301" y="5127"/>
                          <a:pt x="62852" y="5980"/>
                          <a:pt x="122109" y="0"/>
                        </a:cubicBezTo>
                        <a:cubicBezTo>
                          <a:pt x="182737" y="-10534"/>
                          <a:pt x="228912" y="-5635"/>
                          <a:pt x="257072" y="0"/>
                        </a:cubicBezTo>
                        <a:cubicBezTo>
                          <a:pt x="288353" y="6713"/>
                          <a:pt x="383345" y="-28152"/>
                          <a:pt x="430596" y="0"/>
                        </a:cubicBezTo>
                        <a:cubicBezTo>
                          <a:pt x="476678" y="19615"/>
                          <a:pt x="510457" y="-11096"/>
                          <a:pt x="578413" y="0"/>
                        </a:cubicBezTo>
                        <a:cubicBezTo>
                          <a:pt x="646605" y="3641"/>
                          <a:pt x="678485" y="11058"/>
                          <a:pt x="713376" y="0"/>
                        </a:cubicBezTo>
                        <a:cubicBezTo>
                          <a:pt x="741557" y="-10852"/>
                          <a:pt x="796910" y="4862"/>
                          <a:pt x="886900" y="0"/>
                        </a:cubicBezTo>
                        <a:cubicBezTo>
                          <a:pt x="965967" y="-14042"/>
                          <a:pt x="987486" y="7481"/>
                          <a:pt x="1060424" y="0"/>
                        </a:cubicBezTo>
                        <a:cubicBezTo>
                          <a:pt x="1127273" y="-8056"/>
                          <a:pt x="1214796" y="15353"/>
                          <a:pt x="1285363" y="0"/>
                        </a:cubicBezTo>
                        <a:cubicBezTo>
                          <a:pt x="1290397" y="82589"/>
                          <a:pt x="1278355" y="147012"/>
                          <a:pt x="1285363" y="226215"/>
                        </a:cubicBezTo>
                        <a:cubicBezTo>
                          <a:pt x="1301244" y="300062"/>
                          <a:pt x="1294294" y="387555"/>
                          <a:pt x="1285363" y="461664"/>
                        </a:cubicBezTo>
                        <a:cubicBezTo>
                          <a:pt x="1255311" y="455912"/>
                          <a:pt x="1174779" y="479028"/>
                          <a:pt x="1124692" y="461664"/>
                        </a:cubicBezTo>
                        <a:cubicBezTo>
                          <a:pt x="1063210" y="445678"/>
                          <a:pt x="1015817" y="447576"/>
                          <a:pt x="964022" y="461664"/>
                        </a:cubicBezTo>
                        <a:cubicBezTo>
                          <a:pt x="910546" y="478549"/>
                          <a:pt x="826114" y="484229"/>
                          <a:pt x="777644" y="461664"/>
                        </a:cubicBezTo>
                        <a:cubicBezTo>
                          <a:pt x="727190" y="441555"/>
                          <a:pt x="671345" y="443441"/>
                          <a:pt x="629827" y="461664"/>
                        </a:cubicBezTo>
                        <a:cubicBezTo>
                          <a:pt x="573437" y="479259"/>
                          <a:pt x="535154" y="481304"/>
                          <a:pt x="469157" y="461664"/>
                        </a:cubicBezTo>
                        <a:cubicBezTo>
                          <a:pt x="410416" y="451045"/>
                          <a:pt x="385608" y="455035"/>
                          <a:pt x="308487" y="461664"/>
                        </a:cubicBezTo>
                        <a:cubicBezTo>
                          <a:pt x="229986" y="467040"/>
                          <a:pt x="231930" y="454297"/>
                          <a:pt x="160670" y="461664"/>
                        </a:cubicBezTo>
                        <a:cubicBezTo>
                          <a:pt x="96875" y="467703"/>
                          <a:pt x="69283" y="461057"/>
                          <a:pt x="0" y="461664"/>
                        </a:cubicBezTo>
                        <a:cubicBezTo>
                          <a:pt x="-7265" y="363564"/>
                          <a:pt x="13876" y="320712"/>
                          <a:pt x="0" y="221598"/>
                        </a:cubicBezTo>
                        <a:cubicBezTo>
                          <a:pt x="-2846" y="116117"/>
                          <a:pt x="-6489" y="97429"/>
                          <a:pt x="0" y="0"/>
                        </a:cubicBezTo>
                        <a:close/>
                      </a:path>
                    </a:pathLst>
                  </a:custGeom>
                  <ask:type>
                    <ask:lineSketchFreehand/>
                  </ask:type>
                </ask:lineSketchStyleProps>
              </a:ext>
            </a:extLst>
          </a:ln>
        </p:spPr>
        <p:txBody>
          <a:bodyPr wrap="square" rtlCol="0">
            <a:spAutoFit/>
          </a:bodyPr>
          <a:lstStyle/>
          <a:p>
            <a:pPr lvl="0" algn="ctr">
              <a:defRPr/>
            </a:pPr>
            <a:r>
              <a:rPr lang="en-US" sz="2400" b="1" dirty="0" err="1">
                <a:solidFill>
                  <a:srgbClr val="0E2A47"/>
                </a:solidFill>
              </a:rPr>
              <a:t>i</a:t>
            </a:r>
            <a:r>
              <a:rPr lang="en-US" sz="2400" b="1" dirty="0">
                <a:solidFill>
                  <a:srgbClr val="0E2A47"/>
                </a:solidFill>
              </a:rPr>
              <a:t> = 22</a:t>
            </a:r>
            <a:r>
              <a:rPr lang="en-US" sz="2400" b="1" baseline="30000" dirty="0">
                <a:solidFill>
                  <a:srgbClr val="0E2A47"/>
                </a:solidFill>
              </a:rPr>
              <a:t>o</a:t>
            </a:r>
            <a:endParaRPr kumimoji="0" lang="en-US" sz="2400" b="1" i="0" u="none" strike="noStrike" kern="0" cap="none" spc="0" normalizeH="0" baseline="30000" noProof="0" dirty="0">
              <a:ln>
                <a:noFill/>
              </a:ln>
              <a:solidFill>
                <a:srgbClr val="0E2A47"/>
              </a:solidFill>
              <a:effectLst/>
              <a:uLnTx/>
              <a:uFillTx/>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455"/>
            <a:ext cx="1254209" cy="1254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5BD490-3B26-86B2-36B6-2DF44D66473C}"/>
                  </a:ext>
                </a:extLst>
              </p:cNvPr>
              <p:cNvSpPr txBox="1"/>
              <p:nvPr/>
            </p:nvSpPr>
            <p:spPr>
              <a:xfrm>
                <a:off x="342000" y="1885395"/>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không khí là:</a:t>
                </a:r>
                <a:r>
                  <a:rPr lang="en-US" dirty="0"/>
                  <a:t> </a:t>
                </a:r>
                <a:r>
                  <a:rPr lang="en-US" dirty="0">
                    <a:latin typeface="+mn-lt"/>
                  </a:rPr>
                  <a:t>n</a:t>
                </a:r>
                <a:r>
                  <a:rPr lang="en-US" baseline="-25000" dirty="0">
                    <a:latin typeface="+mn-lt"/>
                  </a:rPr>
                  <a:t>1</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299 636 786 </m:t>
                        </m:r>
                      </m:den>
                    </m:f>
                  </m:oMath>
                </a14:m>
                <a:r>
                  <a:rPr lang="en-US" dirty="0">
                    <a:latin typeface="+mn-lt"/>
                  </a:rPr>
                  <a:t> = 1,00293 </a:t>
                </a:r>
              </a:p>
            </p:txBody>
          </p:sp>
        </mc:Choice>
        <mc:Fallback xmlns="">
          <p:sp>
            <p:nvSpPr>
              <p:cNvPr id="6" name="TextBox 5">
                <a:extLst>
                  <a:ext uri="{FF2B5EF4-FFF2-40B4-BE49-F238E27FC236}">
                    <a16:creationId xmlns:a16="http://schemas.microsoft.com/office/drawing/2014/main" id="{825BD490-3B26-86B2-36B6-2DF44D66473C}"/>
                  </a:ext>
                </a:extLst>
              </p:cNvPr>
              <p:cNvSpPr txBox="1">
                <a:spLocks noRot="1" noChangeAspect="1" noMove="1" noResize="1" noEditPoints="1" noAdjustHandles="1" noChangeArrowheads="1" noChangeShapeType="1" noTextEdit="1"/>
              </p:cNvSpPr>
              <p:nvPr/>
            </p:nvSpPr>
            <p:spPr>
              <a:xfrm>
                <a:off x="342000" y="1885395"/>
                <a:ext cx="8190000" cy="795731"/>
              </a:xfrm>
              <a:prstGeom prst="rect">
                <a:avLst/>
              </a:prstGeom>
              <a:blipFill>
                <a:blip r:embed="rId4"/>
                <a:stretch>
                  <a:fillRect l="-744" b="-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3399A7-6729-F662-FE09-7AF320DE6E0A}"/>
                  </a:ext>
                </a:extLst>
              </p:cNvPr>
              <p:cNvSpPr txBox="1"/>
              <p:nvPr/>
            </p:nvSpPr>
            <p:spPr>
              <a:xfrm>
                <a:off x="342000" y="2681126"/>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a:t>
                </a:r>
                <a:r>
                  <a:rPr lang="en-US" dirty="0" err="1"/>
                  <a:t>nước</a:t>
                </a:r>
                <a:r>
                  <a:rPr lang="en-US" dirty="0"/>
                  <a:t> </a:t>
                </a:r>
                <a:r>
                  <a:rPr lang="vi-VN" dirty="0"/>
                  <a:t>là:</a:t>
                </a:r>
                <a:r>
                  <a:rPr lang="en-US" dirty="0"/>
                  <a:t> </a:t>
                </a:r>
                <a:r>
                  <a:rPr lang="en-US" dirty="0">
                    <a:latin typeface="+mn-lt"/>
                  </a:rPr>
                  <a:t>n</a:t>
                </a:r>
                <a:r>
                  <a:rPr lang="en-US" baseline="-25000" dirty="0">
                    <a:latin typeface="+mn-lt"/>
                  </a:rPr>
                  <a:t>2</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m:t>
                        </m:r>
                        <m:r>
                          <m:rPr>
                            <m:nor/>
                          </m:rPr>
                          <a:rPr lang="en-US" b="0" i="0" dirty="0" smtClean="0">
                            <a:solidFill>
                              <a:schemeClr val="tx1">
                                <a:lumMod val="50000"/>
                              </a:schemeClr>
                            </a:solidFill>
                            <a:latin typeface="+mn-lt"/>
                          </a:rPr>
                          <m:t>24</m:t>
                        </m:r>
                        <m:r>
                          <m:rPr>
                            <m:nor/>
                          </m:rPr>
                          <a:rPr lang="en-US" dirty="0">
                            <a:solidFill>
                              <a:schemeClr val="tx1">
                                <a:lumMod val="50000"/>
                              </a:schemeClr>
                            </a:solidFill>
                            <a:latin typeface="+mn-lt"/>
                          </a:rPr>
                          <m:t> </m:t>
                        </m:r>
                        <m:r>
                          <m:rPr>
                            <m:nor/>
                          </m:rPr>
                          <a:rPr lang="en-US" b="0" i="0" dirty="0" smtClean="0">
                            <a:solidFill>
                              <a:schemeClr val="tx1">
                                <a:lumMod val="50000"/>
                              </a:schemeClr>
                            </a:solidFill>
                            <a:latin typeface="+mn-lt"/>
                          </a:rPr>
                          <m:t>849 647</m:t>
                        </m:r>
                        <m:r>
                          <m:rPr>
                            <m:nor/>
                          </m:rPr>
                          <a:rPr lang="en-US" dirty="0">
                            <a:solidFill>
                              <a:schemeClr val="tx1">
                                <a:lumMod val="50000"/>
                              </a:schemeClr>
                            </a:solidFill>
                            <a:latin typeface="+mn-lt"/>
                          </a:rPr>
                          <m:t> </m:t>
                        </m:r>
                      </m:den>
                    </m:f>
                  </m:oMath>
                </a14:m>
                <a:r>
                  <a:rPr lang="en-US" dirty="0">
                    <a:latin typeface="+mn-lt"/>
                  </a:rPr>
                  <a:t> = 1,33 </a:t>
                </a:r>
              </a:p>
            </p:txBody>
          </p:sp>
        </mc:Choice>
        <mc:Fallback xmlns="">
          <p:sp>
            <p:nvSpPr>
              <p:cNvPr id="7" name="TextBox 6">
                <a:extLst>
                  <a:ext uri="{FF2B5EF4-FFF2-40B4-BE49-F238E27FC236}">
                    <a16:creationId xmlns:a16="http://schemas.microsoft.com/office/drawing/2014/main" id="{CC3399A7-6729-F662-FE09-7AF320DE6E0A}"/>
                  </a:ext>
                </a:extLst>
              </p:cNvPr>
              <p:cNvSpPr txBox="1">
                <a:spLocks noRot="1" noChangeAspect="1" noMove="1" noResize="1" noEditPoints="1" noAdjustHandles="1" noChangeArrowheads="1" noChangeShapeType="1" noTextEdit="1"/>
              </p:cNvSpPr>
              <p:nvPr/>
            </p:nvSpPr>
            <p:spPr>
              <a:xfrm>
                <a:off x="342000" y="2681126"/>
                <a:ext cx="8190000" cy="795731"/>
              </a:xfrm>
              <a:prstGeom prst="rect">
                <a:avLst/>
              </a:prstGeom>
              <a:blipFill>
                <a:blip r:embed="rId5"/>
                <a:stretch>
                  <a:fillRect l="-744"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E17E70-644B-B045-99FA-2D986814FF02}"/>
                  </a:ext>
                </a:extLst>
              </p:cNvPr>
              <p:cNvSpPr txBox="1"/>
              <p:nvPr/>
            </p:nvSpPr>
            <p:spPr>
              <a:xfrm>
                <a:off x="342000" y="3557615"/>
                <a:ext cx="6145200" cy="130292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vi-VN" dirty="0"/>
                  <a:t>:</a:t>
                </a:r>
                <a:r>
                  <a:rPr lang="en-US" dirty="0"/>
                  <a:t> </a:t>
                </a:r>
              </a:p>
              <a:p>
                <a14:m>
                  <m:oMath xmlns:m="http://schemas.openxmlformats.org/officeDocument/2006/math">
                    <m:f>
                      <m:fPr>
                        <m:ctrlPr>
                          <a:rPr lang="en-US" sz="2400" i="1">
                            <a:latin typeface="Cambria Math" panose="02040503050406030204" pitchFamily="18" charset="0"/>
                          </a:rPr>
                        </m:ctrlPr>
                      </m:fPr>
                      <m:num>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𝑖</m:t>
                            </m:r>
                            <m:r>
                              <a:rPr lang="en-US" sz="2400" i="1">
                                <a:latin typeface="Cambria Math" panose="02040503050406030204" pitchFamily="18" charset="0"/>
                              </a:rPr>
                              <m:t> </m:t>
                            </m:r>
                          </m:e>
                        </m:func>
                      </m:num>
                      <m:den>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𝑟</m:t>
                            </m:r>
                          </m:e>
                        </m:func>
                      </m:den>
                    </m:f>
                  </m:oMath>
                </a14:m>
                <a:r>
                  <a:rPr lang="en-US" sz="2400" dirty="0"/>
                  <a:t>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sz="2400" dirty="0"/>
                  <a:t> </a:t>
                </a:r>
                <a14:m>
                  <m:oMath xmlns:m="http://schemas.openxmlformats.org/officeDocument/2006/math">
                    <m:groupChr>
                      <m:groupChrPr>
                        <m:chr m:val="⇒"/>
                        <m:vertJc m:val="bot"/>
                        <m:ctrlPr>
                          <a:rPr lang="en-US" sz="2400" i="1" dirty="0" smtClean="0">
                            <a:latin typeface="Cambria Math" panose="02040503050406030204" pitchFamily="18" charset="0"/>
                          </a:rPr>
                        </m:ctrlPr>
                      </m:groupChrPr>
                      <m:e>
                        <m:r>
                          <m:rPr>
                            <m:brk m:alnAt="2"/>
                          </m:rPr>
                          <a:rPr lang="en-US" sz="2400" b="0" i="1" dirty="0" smtClean="0">
                            <a:latin typeface="Cambria Math" panose="02040503050406030204" pitchFamily="18" charset="0"/>
                          </a:rPr>
                          <m:t> </m:t>
                        </m:r>
                      </m:e>
                    </m:groupChr>
                  </m:oMath>
                </a14:m>
                <a:r>
                  <a:rPr lang="en-US" sz="2400" dirty="0"/>
                  <a:t>  </a:t>
                </a:r>
                <a:r>
                  <a:rPr lang="en-US" dirty="0" err="1">
                    <a:latin typeface="+mn-lt"/>
                  </a:rPr>
                  <a:t>sinr</a:t>
                </a:r>
                <a:r>
                  <a:rPr lang="en-US" dirty="0">
                    <a:latin typeface="+mn-lt"/>
                  </a:rPr>
                  <a:t> = </a:t>
                </a:r>
                <a:r>
                  <a:rPr lang="en-US" dirty="0" err="1">
                    <a:latin typeface="+mn-lt"/>
                  </a:rPr>
                  <a:t>sini</a:t>
                </a:r>
                <a:r>
                  <a:rPr lang="en-US" dirty="0">
                    <a:latin typeface="+mn-lt"/>
                  </a:rPr>
                  <a:t>.</a:t>
                </a:r>
                <a:r>
                  <a:rPr lang="en-US"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dirty="0">
                    <a:latin typeface="+mn-lt"/>
                  </a:rPr>
                  <a:t> = sin30</a:t>
                </a:r>
                <a:r>
                  <a:rPr lang="en-US" baseline="30000" dirty="0">
                    <a:latin typeface="+mn-lt"/>
                  </a:rPr>
                  <a:t>o</a:t>
                </a:r>
                <a:r>
                  <a:rPr lang="en-US" dirty="0">
                    <a:latin typeface="+mn-lt"/>
                  </a:rPr>
                  <a:t>.</a:t>
                </a:r>
                <a14:m>
                  <m:oMath xmlns:m="http://schemas.openxmlformats.org/officeDocument/2006/math">
                    <m:f>
                      <m:fPr>
                        <m:ctrlPr>
                          <a:rPr lang="en-US" i="1">
                            <a:latin typeface="Cambria Math" panose="02040503050406030204" pitchFamily="18" charset="0"/>
                          </a:rPr>
                        </m:ctrlPr>
                      </m:fPr>
                      <m:num>
                        <m:r>
                          <m:rPr>
                            <m:nor/>
                          </m:rPr>
                          <a:rPr lang="en-US" dirty="0">
                            <a:latin typeface="+mn-lt"/>
                          </a:rPr>
                          <m:t>1,33</m:t>
                        </m:r>
                      </m:num>
                      <m:den>
                        <m:r>
                          <m:rPr>
                            <m:nor/>
                          </m:rPr>
                          <a:rPr lang="en-US" dirty="0">
                            <a:latin typeface="+mn-lt"/>
                          </a:rPr>
                          <m:t>1,00293</m:t>
                        </m:r>
                      </m:den>
                    </m:f>
                  </m:oMath>
                </a14:m>
                <a:r>
                  <a:rPr lang="en-US" dirty="0">
                    <a:latin typeface="+mn-lt"/>
                  </a:rPr>
                  <a:t> = 0,376 </a:t>
                </a:r>
              </a:p>
            </p:txBody>
          </p:sp>
        </mc:Choice>
        <mc:Fallback xmlns="">
          <p:sp>
            <p:nvSpPr>
              <p:cNvPr id="8" name="TextBox 7">
                <a:extLst>
                  <a:ext uri="{FF2B5EF4-FFF2-40B4-BE49-F238E27FC236}">
                    <a16:creationId xmlns:a16="http://schemas.microsoft.com/office/drawing/2014/main" id="{14E17E70-644B-B045-99FA-2D986814FF02}"/>
                  </a:ext>
                </a:extLst>
              </p:cNvPr>
              <p:cNvSpPr txBox="1">
                <a:spLocks noRot="1" noChangeAspect="1" noMove="1" noResize="1" noEditPoints="1" noAdjustHandles="1" noChangeArrowheads="1" noChangeShapeType="1" noTextEdit="1"/>
              </p:cNvSpPr>
              <p:nvPr/>
            </p:nvSpPr>
            <p:spPr>
              <a:xfrm>
                <a:off x="342000" y="3557615"/>
                <a:ext cx="6145200" cy="1302921"/>
              </a:xfrm>
              <a:prstGeom prst="rect">
                <a:avLst/>
              </a:prstGeom>
              <a:blipFill>
                <a:blip r:embed="rId6"/>
                <a:stretch>
                  <a:fillRect l="-992" r="-794" b="-1878"/>
                </a:stretch>
              </a:blipFill>
            </p:spPr>
            <p:txBody>
              <a:bodyPr/>
              <a:lstStyle/>
              <a:p>
                <a:r>
                  <a:rPr lang="en-US">
                    <a:noFill/>
                  </a:rPr>
                  <a:t> </a:t>
                </a:r>
              </a:p>
            </p:txBody>
          </p:sp>
        </mc:Fallback>
      </mc:AlternateContent>
      <p:pic>
        <p:nvPicPr>
          <p:cNvPr id="9" name="Graphic 8" descr="Line arrow Slight curve">
            <a:extLst>
              <a:ext uri="{FF2B5EF4-FFF2-40B4-BE49-F238E27FC236}">
                <a16:creationId xmlns:a16="http://schemas.microsoft.com/office/drawing/2014/main" id="{B6637744-6955-CCC2-837D-3CBB54B00DD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88200" y="4250336"/>
            <a:ext cx="610200" cy="610200"/>
          </a:xfrm>
          <a:prstGeom prst="rect">
            <a:avLst/>
          </a:prstGeom>
        </p:spPr>
      </p:pic>
    </p:spTree>
    <p:extLst>
      <p:ext uri="{BB962C8B-B14F-4D97-AF65-F5344CB8AC3E}">
        <p14:creationId xmlns:p14="http://schemas.microsoft.com/office/powerpoint/2010/main" val="10091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wipe(left)">
                                      <p:cBhvr>
                                        <p:cTn id="18" dur="5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0"/>
                                        </p:tgtEl>
                                        <p:attrNameLst>
                                          <p:attrName>style.visibility</p:attrName>
                                        </p:attrNameLst>
                                      </p:cBhvr>
                                      <p:to>
                                        <p:strVal val="visible"/>
                                      </p:to>
                                    </p:set>
                                    <p:animEffect transition="in" filter="wipe(left)">
                                      <p:cBhvr>
                                        <p:cTn id="4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7" name="TextBox 16">
            <a:extLst>
              <a:ext uri="{FF2B5EF4-FFF2-40B4-BE49-F238E27FC236}">
                <a16:creationId xmlns:a16="http://schemas.microsoft.com/office/drawing/2014/main" id="{8E82CF53-E3BC-7D77-0BE8-B746204A3F72}"/>
              </a:ext>
            </a:extLst>
          </p:cNvPr>
          <p:cNvSpPr txBox="1"/>
          <p:nvPr/>
        </p:nvSpPr>
        <p:spPr>
          <a:xfrm>
            <a:off x="-91711" y="36997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xmln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10" y="1466154"/>
            <a:ext cx="4779298" cy="3144368"/>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PHẢN XẠ TOÀN PHẦN</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latin typeface="Fira Sans Condensed Medium" panose="020B0603050000020004" pitchFamily="34" charset="0"/>
              </a:rPr>
              <a:t>Nếu ánh sáng truyền từ nước hoặc thuỷ tinh </a:t>
            </a:r>
            <a:r>
              <a:rPr lang="en-US" dirty="0">
                <a:latin typeface="Fira Sans Condensed Medium" panose="020B0603050000020004" pitchFamily="34" charset="0"/>
              </a:rPr>
              <a:t/>
            </a:r>
            <a:br>
              <a:rPr lang="en-US" dirty="0">
                <a:latin typeface="Fira Sans Condensed Medium" panose="020B0603050000020004" pitchFamily="34" charset="0"/>
              </a:rPr>
            </a:br>
            <a:r>
              <a:rPr lang="vi-VN" dirty="0">
                <a:latin typeface="Fira Sans Condensed Medium" panose="020B0603050000020004" pitchFamily="34" charset="0"/>
              </a:rPr>
              <a:t>sang không khí thì có phải lúc nào ta cũng </a:t>
            </a:r>
            <a:r>
              <a:rPr lang="en-US" dirty="0">
                <a:latin typeface="Fira Sans Condensed Medium" panose="020B0603050000020004" pitchFamily="34" charset="0"/>
              </a:rPr>
              <a:t/>
            </a:r>
            <a:br>
              <a:rPr lang="en-US" dirty="0">
                <a:latin typeface="Fira Sans Condensed Medium" panose="020B0603050000020004" pitchFamily="34" charset="0"/>
              </a:rPr>
            </a:br>
            <a:r>
              <a:rPr lang="vi-VN" dirty="0">
                <a:latin typeface="Fira Sans Condensed Medium" panose="020B0603050000020004" pitchFamily="34" charset="0"/>
              </a:rPr>
              <a:t>thấy tia khúc xạ?</a:t>
            </a:r>
            <a:endParaRPr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172415" y="3265653"/>
            <a:ext cx="228641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vi-VN" dirty="0"/>
              <a:t>Hiện Tượng Phản Xạ Toàn Phần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2179193"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Chuẩn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Bị</a:t>
              </a:r>
              <a:endParaRPr lang="en-US" sz="2000" dirty="0">
                <a:solidFill>
                  <a:schemeClr val="accent3"/>
                </a:solidFill>
                <a:latin typeface="Fira Sans Condensed Medium" panose="020B0603050000020004" pitchFamily="34" charset="0"/>
              </a:endParaRPr>
            </a:p>
          </p:txBody>
        </p:sp>
      </p:grpSp>
      <p:pic>
        <p:nvPicPr>
          <p:cNvPr id="270" name="Graphic 269" descr="Line arrow Clockwise curve">
            <a:extLst>
              <a:ext uri="{FF2B5EF4-FFF2-40B4-BE49-F238E27FC236}">
                <a16:creationId xmlns:a16="http://schemas.microsoft.com/office/drawing/2014/main" id="{F4D805B2-07C8-D011-4985-87A9FB7A5EA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5142498">
            <a:off x="2002524" y="1416833"/>
            <a:ext cx="597804" cy="785212"/>
          </a:xfrm>
          <a:prstGeom prst="rect">
            <a:avLst/>
          </a:prstGeom>
        </p:spPr>
      </p:pic>
      <p:pic>
        <p:nvPicPr>
          <p:cNvPr id="274" name="Graphic 273" descr="Line arrow Slight curve">
            <a:extLst>
              <a:ext uri="{FF2B5EF4-FFF2-40B4-BE49-F238E27FC236}">
                <a16:creationId xmlns:a16="http://schemas.microsoft.com/office/drawing/2014/main" id="{132D6EBE-F821-1922-584B-49C626C3207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963885" y="3124218"/>
            <a:ext cx="500530" cy="500530"/>
          </a:xfrm>
          <a:prstGeom prst="rect">
            <a:avLst/>
          </a:prstGeom>
        </p:spPr>
      </p:pic>
      <p:pic>
        <p:nvPicPr>
          <p:cNvPr id="277" name="Graphic 276" descr="Line arrow Slight curve">
            <a:extLst>
              <a:ext uri="{FF2B5EF4-FFF2-40B4-BE49-F238E27FC236}">
                <a16:creationId xmlns:a16="http://schemas.microsoft.com/office/drawing/2014/main" id="{A9788764-7AFC-9F69-4558-7A6D11E362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2598821" y="3669315"/>
            <a:ext cx="500530" cy="500530"/>
          </a:xfrm>
          <a:prstGeom prst="rect">
            <a:avLst/>
          </a:prstGeom>
        </p:spPr>
      </p:pic>
      <p:sp>
        <p:nvSpPr>
          <p:cNvPr id="279" name="Google Shape;310;p38">
            <a:extLst>
              <a:ext uri="{FF2B5EF4-FFF2-40B4-BE49-F238E27FC236}">
                <a16:creationId xmlns:a16="http://schemas.microsoft.com/office/drawing/2014/main" id="{8B818A46-82CD-A2BB-ECDB-9AB5404A1382}"/>
              </a:ext>
            </a:extLst>
          </p:cNvPr>
          <p:cNvSpPr txBox="1">
            <a:spLocks/>
          </p:cNvSpPr>
          <p:nvPr/>
        </p:nvSpPr>
        <p:spPr>
          <a:xfrm>
            <a:off x="86434" y="1877535"/>
            <a:ext cx="2405516"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Nguồn</a:t>
            </a:r>
            <a:r>
              <a:rPr lang="en-US" sz="1900" dirty="0"/>
              <a:t> </a:t>
            </a:r>
            <a:r>
              <a:rPr lang="en-US" sz="1900" dirty="0" err="1"/>
              <a:t>sáng</a:t>
            </a:r>
            <a:r>
              <a:rPr lang="en-US" sz="1900" dirty="0"/>
              <a:t> </a:t>
            </a:r>
            <a:r>
              <a:rPr lang="en-US" sz="1900" dirty="0" err="1"/>
              <a:t>hẹp</a:t>
            </a:r>
            <a:endParaRPr lang="en-US" sz="1900" dirty="0"/>
          </a:p>
        </p:txBody>
      </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498184" y="3130348"/>
            <a:ext cx="3618140" cy="500530"/>
          </a:xfrm>
          <a:prstGeom prst="rect">
            <a:avLst/>
          </a:prstGeom>
          <a:solidFill>
            <a:schemeClr val="accent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720642" y="3509980"/>
            <a:ext cx="20615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Tấm</a:t>
            </a:r>
            <a:r>
              <a:rPr lang="en-US" sz="1900" dirty="0"/>
              <a:t> </a:t>
            </a:r>
            <a:r>
              <a:rPr lang="en-US" sz="1900" dirty="0" err="1"/>
              <a:t>nhựa</a:t>
            </a:r>
            <a:r>
              <a:rPr lang="en-US" sz="1900" dirty="0"/>
              <a:t> in </a:t>
            </a:r>
            <a:r>
              <a:rPr lang="en-US" sz="1900" dirty="0" err="1"/>
              <a:t>vòng</a:t>
            </a:r>
            <a:r>
              <a:rPr lang="en-US" sz="1900" dirty="0"/>
              <a:t> chia </a:t>
            </a:r>
            <a:r>
              <a:rPr lang="en-US" sz="1900" dirty="0" err="1"/>
              <a:t>độ</a:t>
            </a:r>
            <a:endParaRPr lang="en-US" sz="1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wipe(right)">
                                      <p:cBhvr>
                                        <p:cTn id="24" dur="500"/>
                                        <p:tgtEl>
                                          <p:spTgt spid="27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randombar(horizontal)">
                                      <p:cBhvr>
                                        <p:cTn id="28" dur="500"/>
                                        <p:tgtEl>
                                          <p:spTgt spid="2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wipe(left)">
                                      <p:cBhvr>
                                        <p:cTn id="33" dur="500"/>
                                        <p:tgtEl>
                                          <p:spTgt spid="27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randombar(horizontal)">
                                      <p:cBhvr>
                                        <p:cTn id="37" dur="500"/>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wipe(right)">
                                      <p:cBhvr>
                                        <p:cTn id="42" dur="500"/>
                                        <p:tgtEl>
                                          <p:spTgt spid="27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81"/>
                                        </p:tgtEl>
                                        <p:attrNameLst>
                                          <p:attrName>style.visibility</p:attrName>
                                        </p:attrNameLst>
                                      </p:cBhvr>
                                      <p:to>
                                        <p:strVal val="visible"/>
                                      </p:to>
                                    </p:set>
                                    <p:animEffect transition="in" filter="randombar(horizontal)">
                                      <p:cBhvr>
                                        <p:cTn id="46"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79" grpId="0"/>
      <p:bldP spid="280" grpId="0" animBg="1"/>
      <p:bldP spid="28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0"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Tiến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Hành</a:t>
              </a:r>
              <a:endParaRPr lang="en-US" sz="2000" dirty="0">
                <a:solidFill>
                  <a:schemeClr val="accent3"/>
                </a:solidFill>
                <a:latin typeface="Fira Sans Condensed Medium" panose="020B0603050000020004" pitchFamily="34" charset="0"/>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107972"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vào mặt cong của bản bán trụ</a:t>
            </a:r>
            <a:r>
              <a:rPr lang="en-US" sz="1900" dirty="0"/>
              <a:t>; </a:t>
            </a:r>
            <a:r>
              <a:rPr lang="vi-VN" sz="1900" dirty="0"/>
              <a:t> phương tia sáng đi qua tâm I </a:t>
            </a:r>
            <a:endParaRPr lang="en-US" sz="1900" dirty="0"/>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3309097"/>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980694"/>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857737"/>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
        <p:nvSpPr>
          <p:cNvPr id="2" name="Google Shape;247;p34">
            <a:extLst>
              <a:ext uri="{FF2B5EF4-FFF2-40B4-BE49-F238E27FC236}">
                <a16:creationId xmlns:a16="http://schemas.microsoft.com/office/drawing/2014/main" id="{B400AEF8-0725-D275-344E-A5E62000CAF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11" name="Rectangle: Rounded Corners 10">
            <a:extLst>
              <a:ext uri="{FF2B5EF4-FFF2-40B4-BE49-F238E27FC236}">
                <a16:creationId xmlns:a16="http://schemas.microsoft.com/office/drawing/2014/main" id="{D6BB1E7A-C236-BD45-E60D-E1AEE55C375D}"/>
              </a:ext>
            </a:extLst>
          </p:cNvPr>
          <p:cNvSpPr/>
          <p:nvPr/>
        </p:nvSpPr>
        <p:spPr>
          <a:xfrm>
            <a:off x="395322" y="1042019"/>
            <a:ext cx="8353354" cy="38467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2745690" y="381043"/>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550015" y="1265527"/>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accent6"/>
                </a:solidFill>
              </a:rPr>
              <a:t>Tiến</a:t>
            </a:r>
            <a:r>
              <a:rPr lang="en-US" sz="2000" b="1" dirty="0">
                <a:solidFill>
                  <a:schemeClr val="accent6"/>
                </a:solidFill>
              </a:rPr>
              <a:t> </a:t>
            </a:r>
            <a:r>
              <a:rPr lang="en-US" sz="2000" b="1" dirty="0" err="1">
                <a:solidFill>
                  <a:schemeClr val="accent6"/>
                </a:solidFill>
              </a:rPr>
              <a:t>hành</a:t>
            </a:r>
            <a:r>
              <a:rPr lang="en-US" sz="2000" b="1" dirty="0">
                <a:solidFill>
                  <a:schemeClr val="accent6"/>
                </a:solidFill>
              </a:rPr>
              <a:t> </a:t>
            </a:r>
            <a:r>
              <a:rPr lang="en-US" sz="2000" b="1" dirty="0" err="1">
                <a:solidFill>
                  <a:schemeClr val="accent6"/>
                </a:solidFill>
              </a:rPr>
              <a:t>thí</a:t>
            </a:r>
            <a:r>
              <a:rPr lang="en-US" sz="2000" b="1" dirty="0">
                <a:solidFill>
                  <a:schemeClr val="accent6"/>
                </a:solidFill>
              </a:rPr>
              <a:t> </a:t>
            </a:r>
            <a:r>
              <a:rPr lang="en-US" sz="2000" b="1" dirty="0" err="1">
                <a:solidFill>
                  <a:schemeClr val="accent6"/>
                </a:solidFill>
              </a:rPr>
              <a:t>nghiệm</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thực</a:t>
            </a:r>
            <a:r>
              <a:rPr lang="en-US" sz="2000" b="1" dirty="0">
                <a:solidFill>
                  <a:schemeClr val="accent6"/>
                </a:solidFill>
              </a:rPr>
              <a:t> </a:t>
            </a:r>
            <a:r>
              <a:rPr lang="en-US" sz="2000" b="1" dirty="0" err="1">
                <a:solidFill>
                  <a:schemeClr val="accent6"/>
                </a:solidFill>
              </a:rPr>
              <a:t>hiện</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yêu</a:t>
            </a:r>
            <a:r>
              <a:rPr lang="en-US" sz="2000" b="1" dirty="0">
                <a:solidFill>
                  <a:schemeClr val="accent6"/>
                </a:solidFill>
              </a:rPr>
              <a:t> </a:t>
            </a:r>
            <a:r>
              <a:rPr lang="en-US" sz="2000" b="1" dirty="0" err="1">
                <a:solidFill>
                  <a:schemeClr val="accent6"/>
                </a:solidFill>
              </a:rPr>
              <a:t>cầu</a:t>
            </a:r>
            <a:r>
              <a:rPr lang="en-US" sz="2000" b="1" dirty="0">
                <a:solidFill>
                  <a:schemeClr val="accent6"/>
                </a:solidFill>
              </a:rPr>
              <a:t> </a:t>
            </a:r>
            <a:r>
              <a:rPr lang="en-US" sz="2000" b="1" dirty="0" err="1">
                <a:solidFill>
                  <a:schemeClr val="accent6"/>
                </a:solidFill>
              </a:rPr>
              <a:t>sau</a:t>
            </a:r>
            <a:r>
              <a:rPr lang="en-US" sz="2000" b="1" dirty="0">
                <a:solidFill>
                  <a:schemeClr val="accent6"/>
                </a:solidFill>
              </a:rPr>
              <a:t>:</a:t>
            </a:r>
            <a:endParaRPr lang="en-US" sz="2000" dirty="0">
              <a:solidFill>
                <a:schemeClr val="accent6"/>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960288" y="177989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a)</a:t>
            </a:r>
            <a:r>
              <a:rPr lang="en-US" sz="2000" dirty="0">
                <a:solidFill>
                  <a:schemeClr val="accent6"/>
                </a:solidFill>
              </a:rPr>
              <a:t> </a:t>
            </a:r>
            <a:r>
              <a:rPr lang="vi-VN" sz="2000" dirty="0">
                <a:solidFill>
                  <a:schemeClr val="accent6"/>
                </a:solidFill>
              </a:rPr>
              <a:t>So sánh chiết suất của môi trường chứa tia tới và môi trường chứa tia khúc xạ.</a:t>
            </a:r>
            <a:endParaRPr lang="en-US" sz="2000" dirty="0">
              <a:solidFill>
                <a:schemeClr val="accent6"/>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960288" y="2684374"/>
            <a:ext cx="744211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b) </a:t>
            </a:r>
            <a:r>
              <a:rPr lang="en-US" sz="2000" dirty="0" err="1">
                <a:solidFill>
                  <a:schemeClr val="accent6"/>
                </a:solidFill>
              </a:rPr>
              <a:t>Nhận</a:t>
            </a:r>
            <a:r>
              <a:rPr lang="en-US" sz="2000" dirty="0">
                <a:solidFill>
                  <a:schemeClr val="accent6"/>
                </a:solidFill>
              </a:rPr>
              <a:t> </a:t>
            </a:r>
            <a:r>
              <a:rPr lang="en-US" sz="2000" dirty="0" err="1">
                <a:solidFill>
                  <a:schemeClr val="accent6"/>
                </a:solidFill>
              </a:rPr>
              <a:t>xét</a:t>
            </a:r>
            <a:r>
              <a:rPr lang="en-US" sz="2000" dirty="0">
                <a:solidFill>
                  <a:schemeClr val="accent6"/>
                </a:solidFill>
              </a:rPr>
              <a:t> </a:t>
            </a:r>
            <a:r>
              <a:rPr lang="en-US" sz="2000" dirty="0" err="1">
                <a:solidFill>
                  <a:schemeClr val="accent6"/>
                </a:solidFill>
              </a:rPr>
              <a:t>về</a:t>
            </a:r>
            <a:r>
              <a:rPr lang="en-US" sz="2000" dirty="0">
                <a:solidFill>
                  <a:schemeClr val="accent6"/>
                </a:solidFill>
              </a:rPr>
              <a:t> </a:t>
            </a:r>
            <a:r>
              <a:rPr lang="en-US" sz="2000" dirty="0" err="1">
                <a:solidFill>
                  <a:schemeClr val="accent6"/>
                </a:solidFill>
              </a:rPr>
              <a:t>độ</a:t>
            </a:r>
            <a:r>
              <a:rPr lang="en-US" sz="2000" dirty="0">
                <a:solidFill>
                  <a:schemeClr val="accent6"/>
                </a:solidFill>
              </a:rPr>
              <a:t> </a:t>
            </a:r>
            <a:r>
              <a:rPr lang="en-US" sz="2000" dirty="0" err="1">
                <a:solidFill>
                  <a:schemeClr val="accent6"/>
                </a:solidFill>
              </a:rPr>
              <a:t>sáng</a:t>
            </a:r>
            <a:r>
              <a:rPr lang="en-US" sz="2000" dirty="0">
                <a:solidFill>
                  <a:schemeClr val="accent6"/>
                </a:solidFill>
              </a:rPr>
              <a:t> </a:t>
            </a:r>
            <a:r>
              <a:rPr lang="en-US" sz="2000" dirty="0" err="1">
                <a:solidFill>
                  <a:schemeClr val="accent6"/>
                </a:solidFill>
              </a:rPr>
              <a:t>của</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phản</a:t>
            </a:r>
            <a:r>
              <a:rPr lang="en-US" sz="2000" dirty="0">
                <a:solidFill>
                  <a:schemeClr val="accent6"/>
                </a:solidFill>
              </a:rPr>
              <a:t> </a:t>
            </a:r>
            <a:r>
              <a:rPr lang="en-US" sz="2000" dirty="0" err="1">
                <a:solidFill>
                  <a:schemeClr val="accent6"/>
                </a:solidFill>
              </a:rPr>
              <a:t>xạ</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khúc</a:t>
            </a:r>
            <a:r>
              <a:rPr lang="en-US" sz="2000" dirty="0">
                <a:solidFill>
                  <a:schemeClr val="accent6"/>
                </a:solidFill>
              </a:rPr>
              <a:t> </a:t>
            </a:r>
            <a:r>
              <a:rPr lang="en-US" sz="2000" dirty="0" err="1">
                <a:solidFill>
                  <a:schemeClr val="accent6"/>
                </a:solidFill>
              </a:rPr>
              <a:t>xạ</a:t>
            </a:r>
            <a:r>
              <a:rPr lang="en-US" sz="2000" dirty="0">
                <a:solidFill>
                  <a:schemeClr val="accent6"/>
                </a:solidFill>
              </a:rPr>
              <a:t> so </a:t>
            </a:r>
            <a:r>
              <a:rPr lang="en-US" sz="2000" dirty="0" err="1">
                <a:solidFill>
                  <a:schemeClr val="accent6"/>
                </a:solidFill>
              </a:rPr>
              <a:t>với</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tới</a:t>
            </a:r>
            <a:endParaRPr lang="en-US" sz="2000" dirty="0">
              <a:solidFill>
                <a:schemeClr val="accent6"/>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960288" y="3267593"/>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 Dưới góc tới </a:t>
            </a:r>
            <a:r>
              <a:rPr lang="en-US" sz="2000" dirty="0" err="1">
                <a:solidFill>
                  <a:schemeClr val="accent6"/>
                </a:solidFill>
              </a:rPr>
              <a:t>i</a:t>
            </a:r>
            <a:r>
              <a:rPr lang="vi-VN" sz="2000" dirty="0">
                <a:solidFill>
                  <a:schemeClr val="accent6"/>
                </a:solidFill>
              </a:rPr>
              <a:t> bằng bao nhiêu thì ta bắt đ</a:t>
            </a:r>
            <a:r>
              <a:rPr lang="en-US" sz="2000" dirty="0">
                <a:solidFill>
                  <a:schemeClr val="accent6"/>
                </a:solidFill>
              </a:rPr>
              <a:t>ầ</a:t>
            </a:r>
            <a:r>
              <a:rPr lang="vi-VN" sz="2000" dirty="0">
                <a:solidFill>
                  <a:schemeClr val="accent6"/>
                </a:solidFill>
              </a:rPr>
              <a:t>u không quan sát thấy tia khúc xạ?</a:t>
            </a:r>
            <a:endParaRPr lang="en-US" sz="2000" dirty="0">
              <a:solidFill>
                <a:schemeClr val="accent6"/>
              </a:solidFill>
            </a:endParaRPr>
          </a:p>
          <a:p>
            <a:pPr marL="0" indent="0"/>
            <a:endParaRPr lang="en-US" sz="2000" dirty="0">
              <a:solidFill>
                <a:schemeClr val="accent6"/>
              </a:solidFill>
            </a:endParaRPr>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960288" y="4121511"/>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a:t>
            </a:r>
            <a:r>
              <a:rPr lang="en-US" sz="2000" dirty="0">
                <a:solidFill>
                  <a:schemeClr val="accent6"/>
                </a:solidFill>
              </a:rPr>
              <a:t> </a:t>
            </a:r>
            <a:r>
              <a:rPr lang="vi-VN" sz="2000" dirty="0">
                <a:solidFill>
                  <a:schemeClr val="accent6"/>
                </a:solidFill>
              </a:rPr>
              <a:t>Nếu tiếp tục tăng góc tới</a:t>
            </a:r>
            <a:r>
              <a:rPr lang="en-US" sz="2000" dirty="0">
                <a:solidFill>
                  <a:schemeClr val="accent6"/>
                </a:solidFill>
              </a:rPr>
              <a:t> </a:t>
            </a:r>
            <a:r>
              <a:rPr lang="en-US" sz="2000" dirty="0" err="1">
                <a:solidFill>
                  <a:schemeClr val="accent6"/>
                </a:solidFill>
              </a:rPr>
              <a:t>i</a:t>
            </a:r>
            <a:r>
              <a:rPr lang="en-US" sz="2000" dirty="0">
                <a:solidFill>
                  <a:schemeClr val="accent6"/>
                </a:solidFill>
              </a:rPr>
              <a:t> </a:t>
            </a:r>
            <a:r>
              <a:rPr lang="vi-VN" sz="2000" dirty="0">
                <a:solidFill>
                  <a:schemeClr val="accent6"/>
                </a:solidFill>
              </a:rPr>
              <a:t>thì tia sáng truyền đi như thế nào?</a:t>
            </a:r>
            <a:endParaRPr lang="en-US" sz="2000" dirty="0">
              <a:solidFill>
                <a:schemeClr val="accent6"/>
              </a:solidFill>
            </a:endParaRPr>
          </a:p>
        </p:txBody>
      </p:sp>
      <p:sp>
        <p:nvSpPr>
          <p:cNvPr id="4" name="Google Shape;247;p34">
            <a:extLst>
              <a:ext uri="{FF2B5EF4-FFF2-40B4-BE49-F238E27FC236}">
                <a16:creationId xmlns:a16="http://schemas.microsoft.com/office/drawing/2014/main" id="{06797688-0634-9AC1-F1B4-E4EFC7A06BC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04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452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624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0" name="Picture 19">
            <a:extLst>
              <a:ext uri="{FF2B5EF4-FFF2-40B4-BE49-F238E27FC236}">
                <a16:creationId xmlns:a16="http://schemas.microsoft.com/office/drawing/2014/main" id="{3A6BBAD5-26AF-CB26-7500-ED8D5D8217E9}"/>
              </a:ext>
            </a:extLst>
          </p:cNvPr>
          <p:cNvPicPr>
            <a:picLocks noChangeAspect="1"/>
          </p:cNvPicPr>
          <p:nvPr/>
        </p:nvPicPr>
        <p:blipFill rotWithShape="1">
          <a:blip r:embed="rId3"/>
          <a:srcRect l="1104" t="1988" r="1104"/>
          <a:stretch/>
        </p:blipFill>
        <p:spPr>
          <a:xfrm>
            <a:off x="4086428" y="895372"/>
            <a:ext cx="4649487" cy="3998495"/>
          </a:xfrm>
          <a:prstGeom prst="rect">
            <a:avLst/>
          </a:prstGeom>
        </p:spPr>
      </p:pic>
      <p:sp>
        <p:nvSpPr>
          <p:cNvPr id="311" name="Google Shape;311;p38"/>
          <p:cNvSpPr/>
          <p:nvPr/>
        </p:nvSpPr>
        <p:spPr>
          <a:xfrm flipH="1">
            <a:off x="8245714"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nvGrpSpPr>
          <p:cNvPr id="26" name="Group 25">
            <a:extLst>
              <a:ext uri="{FF2B5EF4-FFF2-40B4-BE49-F238E27FC236}">
                <a16:creationId xmlns:a16="http://schemas.microsoft.com/office/drawing/2014/main" id="{57C3A399-9ECC-4B16-C96E-27C896AEAA03}"/>
              </a:ext>
            </a:extLst>
          </p:cNvPr>
          <p:cNvGrpSpPr/>
          <p:nvPr/>
        </p:nvGrpSpPr>
        <p:grpSpPr>
          <a:xfrm>
            <a:off x="114837" y="698239"/>
            <a:ext cx="665528" cy="214686"/>
            <a:chOff x="1863176" y="2014430"/>
            <a:chExt cx="745960" cy="240632"/>
          </a:xfrm>
        </p:grpSpPr>
        <p:sp>
          <p:nvSpPr>
            <p:cNvPr id="27" name="Arrow: Pentagon 26">
              <a:extLst>
                <a:ext uri="{FF2B5EF4-FFF2-40B4-BE49-F238E27FC236}">
                  <a16:creationId xmlns:a16="http://schemas.microsoft.com/office/drawing/2014/main" id="{8141AACD-CF94-9B6B-396E-8A95037DB9E3}"/>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Chevron 27">
              <a:extLst>
                <a:ext uri="{FF2B5EF4-FFF2-40B4-BE49-F238E27FC236}">
                  <a16:creationId xmlns:a16="http://schemas.microsoft.com/office/drawing/2014/main" id="{99CB38C1-8616-E8AA-8340-3D80C52D0605}"/>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247;p34">
            <a:extLst>
              <a:ext uri="{FF2B5EF4-FFF2-40B4-BE49-F238E27FC236}">
                <a16:creationId xmlns:a16="http://schemas.microsoft.com/office/drawing/2014/main" id="{998397E6-1BC6-A92A-F5BD-317D4865C5BA}"/>
              </a:ext>
            </a:extLst>
          </p:cNvPr>
          <p:cNvSpPr txBox="1">
            <a:spLocks/>
          </p:cNvSpPr>
          <p:nvPr/>
        </p:nvSpPr>
        <p:spPr>
          <a:xfrm>
            <a:off x="780364" y="584288"/>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30" name="Google Shape;310;p38">
            <a:extLst>
              <a:ext uri="{FF2B5EF4-FFF2-40B4-BE49-F238E27FC236}">
                <a16:creationId xmlns:a16="http://schemas.microsoft.com/office/drawing/2014/main" id="{E2696A5B-C486-679E-A0BA-F15813536F1F}"/>
              </a:ext>
            </a:extLst>
          </p:cNvPr>
          <p:cNvSpPr txBox="1">
            <a:spLocks/>
          </p:cNvSpPr>
          <p:nvPr/>
        </p:nvSpPr>
        <p:spPr>
          <a:xfrm>
            <a:off x="497773" y="1633132"/>
            <a:ext cx="3511856" cy="2395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1900" dirty="0"/>
              <a:t>K</a:t>
            </a:r>
            <a:r>
              <a:rPr lang="vi-VN" sz="1900" dirty="0"/>
              <a:t>hi tia sáng truyền từ thuỷ tinh sang không khí dưới góc tới x</a:t>
            </a:r>
            <a:r>
              <a:rPr lang="en-US" sz="1900" dirty="0"/>
              <a:t>ấ</a:t>
            </a:r>
            <a:r>
              <a:rPr lang="vi-VN" sz="1900" dirty="0"/>
              <a:t>p xỉ 42° </a:t>
            </a:r>
            <a:r>
              <a:rPr lang="en-US" sz="1900" dirty="0" err="1"/>
              <a:t>thì</a:t>
            </a:r>
            <a:r>
              <a:rPr lang="en-US" sz="1900" dirty="0"/>
              <a:t> </a:t>
            </a:r>
            <a:r>
              <a:rPr lang="vi-VN" sz="1900" dirty="0"/>
              <a:t>tia phản xạ rất sáng, tia khúc xạ r</a:t>
            </a:r>
            <a:r>
              <a:rPr lang="en-US" sz="1900" dirty="0"/>
              <a:t>ấ</a:t>
            </a:r>
            <a:r>
              <a:rPr lang="vi-VN" sz="1900" dirty="0"/>
              <a:t>t mờ, nằm gần sát mặt phẳng phân cách</a:t>
            </a:r>
            <a:endParaRPr lang="en-US" sz="1900" dirty="0"/>
          </a:p>
        </p:txBody>
      </p:sp>
      <p:sp>
        <p:nvSpPr>
          <p:cNvPr id="2" name="Google Shape;247;p34">
            <a:extLst>
              <a:ext uri="{FF2B5EF4-FFF2-40B4-BE49-F238E27FC236}">
                <a16:creationId xmlns:a16="http://schemas.microsoft.com/office/drawing/2014/main" id="{148212CA-8B77-1D94-C90A-DEF34451AD3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9" name="Picture 28">
            <a:extLst>
              <a:ext uri="{FF2B5EF4-FFF2-40B4-BE49-F238E27FC236}">
                <a16:creationId xmlns:a16="http://schemas.microsoft.com/office/drawing/2014/main" id="{59CC1D59-D7D9-90DC-F3DF-051680FF5BC1}"/>
              </a:ext>
            </a:extLst>
          </p:cNvPr>
          <p:cNvPicPr>
            <a:picLocks noChangeAspect="1"/>
          </p:cNvPicPr>
          <p:nvPr/>
        </p:nvPicPr>
        <p:blipFill rotWithShape="1">
          <a:blip r:embed="rId3"/>
          <a:srcRect l="2034" t="3762" r="1340" b="122"/>
          <a:stretch/>
        </p:blipFill>
        <p:spPr>
          <a:xfrm>
            <a:off x="429726" y="1058276"/>
            <a:ext cx="4512769" cy="3829229"/>
          </a:xfrm>
          <a:prstGeom prst="rect">
            <a:avLst/>
          </a:prstGeom>
        </p:spPr>
      </p:pic>
      <p:grpSp>
        <p:nvGrpSpPr>
          <p:cNvPr id="341" name="Google Shape;341;p41"/>
          <p:cNvGrpSpPr/>
          <p:nvPr/>
        </p:nvGrpSpPr>
        <p:grpSpPr>
          <a:xfrm>
            <a:off x="429726" y="4320505"/>
            <a:ext cx="1049020" cy="567000"/>
            <a:chOff x="429726" y="4320505"/>
            <a:chExt cx="1049020" cy="567000"/>
          </a:xfrm>
        </p:grpSpPr>
        <p:sp>
          <p:nvSpPr>
            <p:cNvPr id="342" name="Google Shape;342;p41"/>
            <p:cNvSpPr/>
            <p:nvPr/>
          </p:nvSpPr>
          <p:spPr>
            <a:xfrm flipH="1">
              <a:off x="429726"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43" name="Google Shape;343;p41"/>
            <p:cNvSpPr/>
            <p:nvPr/>
          </p:nvSpPr>
          <p:spPr>
            <a:xfrm flipH="1">
              <a:off x="720921" y="455468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2" name="Group 21">
            <a:extLst>
              <a:ext uri="{FF2B5EF4-FFF2-40B4-BE49-F238E27FC236}">
                <a16:creationId xmlns:a16="http://schemas.microsoft.com/office/drawing/2014/main" id="{B02E5D52-E747-C858-7C0F-1390D62483B5}"/>
              </a:ext>
            </a:extLst>
          </p:cNvPr>
          <p:cNvGrpSpPr/>
          <p:nvPr/>
        </p:nvGrpSpPr>
        <p:grpSpPr>
          <a:xfrm>
            <a:off x="114837" y="604156"/>
            <a:ext cx="665528" cy="214686"/>
            <a:chOff x="1863176" y="2014430"/>
            <a:chExt cx="745960" cy="240632"/>
          </a:xfrm>
        </p:grpSpPr>
        <p:sp>
          <p:nvSpPr>
            <p:cNvPr id="23" name="Arrow: Pentagon 22">
              <a:extLst>
                <a:ext uri="{FF2B5EF4-FFF2-40B4-BE49-F238E27FC236}">
                  <a16:creationId xmlns:a16="http://schemas.microsoft.com/office/drawing/2014/main" id="{EA542DE4-8EA3-06AE-C111-60EE5EA410E9}"/>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49AA6C2C-3659-B5C0-01D8-88A62B158B98}"/>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Google Shape;247;p34">
            <a:extLst>
              <a:ext uri="{FF2B5EF4-FFF2-40B4-BE49-F238E27FC236}">
                <a16:creationId xmlns:a16="http://schemas.microsoft.com/office/drawing/2014/main" id="{5BE71E49-7D0F-1C83-3894-52D7022F3F3A}"/>
              </a:ext>
            </a:extLst>
          </p:cNvPr>
          <p:cNvSpPr txBox="1">
            <a:spLocks/>
          </p:cNvSpPr>
          <p:nvPr/>
        </p:nvSpPr>
        <p:spPr>
          <a:xfrm>
            <a:off x="780364" y="490205"/>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26" name="Google Shape;310;p38">
            <a:extLst>
              <a:ext uri="{FF2B5EF4-FFF2-40B4-BE49-F238E27FC236}">
                <a16:creationId xmlns:a16="http://schemas.microsoft.com/office/drawing/2014/main" id="{5441AC65-BB04-9866-A7FB-B3933FC4E659}"/>
              </a:ext>
            </a:extLst>
          </p:cNvPr>
          <p:cNvSpPr txBox="1">
            <a:spLocks/>
          </p:cNvSpPr>
          <p:nvPr/>
        </p:nvSpPr>
        <p:spPr>
          <a:xfrm>
            <a:off x="5276795" y="1413125"/>
            <a:ext cx="3561234" cy="28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Nếu tiếp tục tăng góc tới thì ta không còn quan sát thấy tia khúc xạ mà chỉ còn thấy tia phản xạ, toàn bộ tia tới bị phản xạ tại mặt phẳng phân cách giữa bản bán trụ và không khí</a:t>
            </a:r>
            <a:endParaRPr lang="en-US" dirty="0"/>
          </a:p>
        </p:txBody>
      </p:sp>
      <p:sp>
        <p:nvSpPr>
          <p:cNvPr id="2" name="Google Shape;247;p34">
            <a:extLst>
              <a:ext uri="{FF2B5EF4-FFF2-40B4-BE49-F238E27FC236}">
                <a16:creationId xmlns:a16="http://schemas.microsoft.com/office/drawing/2014/main" id="{801C7FD4-BABF-B4BD-40C7-197C2CA9915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325" name="Google Shape;325;p40"/>
          <p:cNvSpPr txBox="1">
            <a:spLocks noGrp="1"/>
          </p:cNvSpPr>
          <p:nvPr>
            <p:ph type="title"/>
          </p:nvPr>
        </p:nvSpPr>
        <p:spPr>
          <a:xfrm>
            <a:off x="2683811" y="237004"/>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PHIẾU HỌC TẬP</a:t>
            </a: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114837" y="1298778"/>
            <a:ext cx="5955995"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chemeClr val="accent6"/>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solidFill>
                  <a:srgbClr val="002060"/>
                </a:solidFill>
              </a:rPr>
              <a:t>a)</a:t>
            </a:r>
            <a:r>
              <a:rPr lang="en-US" dirty="0">
                <a:solidFill>
                  <a:srgbClr val="002060"/>
                </a:solidFill>
              </a:rPr>
              <a:t> </a:t>
            </a:r>
            <a:r>
              <a:rPr lang="vi-VN" dirty="0">
                <a:solidFill>
                  <a:srgbClr val="002060"/>
                </a:solidFill>
              </a:rPr>
              <a:t>Chiết suất của môi trường chứa tia tới</a:t>
            </a:r>
            <a:r>
              <a:rPr lang="en-US" dirty="0">
                <a:solidFill>
                  <a:srgbClr val="002060"/>
                </a:solidFill>
              </a:rPr>
              <a:t> (1,52) </a:t>
            </a:r>
            <a:r>
              <a:rPr lang="vi-VN" dirty="0">
                <a:solidFill>
                  <a:srgbClr val="002060"/>
                </a:solidFill>
              </a:rPr>
              <a:t> lớn hơn môi trường chứa tia khúc xạ</a:t>
            </a:r>
            <a:r>
              <a:rPr lang="en-US" dirty="0">
                <a:solidFill>
                  <a:srgbClr val="002060"/>
                </a:solidFill>
              </a:rPr>
              <a:t> (1, 000293)</a:t>
            </a:r>
            <a:r>
              <a:rPr lang="vi-VN" dirty="0">
                <a:solidFill>
                  <a:srgbClr val="002060"/>
                </a:solidFill>
              </a:rPr>
              <a:t>.</a:t>
            </a:r>
            <a:endParaRPr lang="en-US" dirty="0">
              <a:solidFill>
                <a:srgbClr val="002060"/>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114837" y="2109838"/>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02060"/>
                </a:solidFill>
              </a:rPr>
              <a:t>b) </a:t>
            </a:r>
            <a:r>
              <a:rPr lang="en-US" sz="2000" dirty="0">
                <a:solidFill>
                  <a:srgbClr val="002060"/>
                </a:solidFill>
              </a:rPr>
              <a:t>Khi </a:t>
            </a:r>
            <a:r>
              <a:rPr lang="en-US" sz="2000" dirty="0" err="1">
                <a:solidFill>
                  <a:srgbClr val="002060"/>
                </a:solidFill>
              </a:rPr>
              <a:t>tăng</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tới</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khúc</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mờ</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phản</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sáng</a:t>
            </a:r>
            <a:r>
              <a:rPr lang="en-US" sz="2000" dirty="0">
                <a:solidFill>
                  <a:srgbClr val="002060"/>
                </a:solidFill>
              </a:rPr>
              <a:t> </a:t>
            </a:r>
            <a:r>
              <a:rPr lang="en-US" sz="2000" dirty="0" err="1">
                <a:solidFill>
                  <a:srgbClr val="002060"/>
                </a:solidFill>
              </a:rPr>
              <a:t>dần</a:t>
            </a:r>
            <a:endParaRPr lang="en-US" sz="2000" dirty="0">
              <a:solidFill>
                <a:srgbClr val="002060"/>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114837" y="2997641"/>
            <a:ext cx="58323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 Dưới góc tới </a:t>
            </a:r>
            <a:r>
              <a:rPr lang="en-US" dirty="0" err="1"/>
              <a:t>i</a:t>
            </a:r>
            <a:r>
              <a:rPr lang="vi-VN" dirty="0"/>
              <a:t> </a:t>
            </a:r>
            <a:r>
              <a:rPr lang="en-US" dirty="0" err="1"/>
              <a:t>xấp</a:t>
            </a:r>
            <a:r>
              <a:rPr lang="en-US" dirty="0"/>
              <a:t> </a:t>
            </a:r>
            <a:r>
              <a:rPr lang="en-US" dirty="0" err="1"/>
              <a:t>xỉ</a:t>
            </a:r>
            <a:r>
              <a:rPr lang="en-US" dirty="0"/>
              <a:t> 42</a:t>
            </a:r>
            <a:r>
              <a:rPr lang="en-US" baseline="30000" dirty="0"/>
              <a:t>0</a:t>
            </a:r>
            <a:r>
              <a:rPr lang="vi-VN" dirty="0"/>
              <a:t> thì ta bắt đ</a:t>
            </a:r>
            <a:r>
              <a:rPr lang="en-US" dirty="0"/>
              <a:t>ầ</a:t>
            </a:r>
            <a:r>
              <a:rPr lang="vi-VN" dirty="0"/>
              <a:t>u không quan sát thấy tia khúc xạ</a:t>
            </a:r>
            <a:endParaRPr lang="en-US" dirty="0"/>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114837" y="3868945"/>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a:t>d</a:t>
            </a:r>
            <a:r>
              <a:rPr lang="vi-VN" dirty="0"/>
              <a:t>)</a:t>
            </a:r>
            <a:r>
              <a:rPr lang="en-US" dirty="0"/>
              <a:t> </a:t>
            </a:r>
            <a:r>
              <a:rPr lang="vi-VN" dirty="0"/>
              <a:t>Nếu tiếp tục tăng góc tới</a:t>
            </a:r>
            <a:r>
              <a:rPr lang="en-US" dirty="0"/>
              <a:t> </a:t>
            </a:r>
            <a:r>
              <a:rPr lang="en-US" dirty="0" err="1"/>
              <a:t>i</a:t>
            </a:r>
            <a:r>
              <a:rPr lang="en-US" dirty="0"/>
              <a:t> </a:t>
            </a:r>
            <a:r>
              <a:rPr lang="vi-VN" dirty="0"/>
              <a:t>thì tia sáng </a:t>
            </a:r>
            <a:r>
              <a:rPr lang="en-US" dirty="0" err="1"/>
              <a:t>phản</a:t>
            </a:r>
            <a:r>
              <a:rPr lang="en-US" dirty="0"/>
              <a:t> </a:t>
            </a:r>
            <a:r>
              <a:rPr lang="en-US" dirty="0" err="1"/>
              <a:t>xạ</a:t>
            </a:r>
            <a:r>
              <a:rPr lang="en-US" dirty="0"/>
              <a:t> </a:t>
            </a:r>
            <a:r>
              <a:rPr lang="en-US" dirty="0" err="1"/>
              <a:t>hoàn</a:t>
            </a:r>
            <a:r>
              <a:rPr lang="en-US" dirty="0"/>
              <a:t> </a:t>
            </a:r>
            <a:r>
              <a:rPr lang="en-US" dirty="0" err="1"/>
              <a:t>toàn</a:t>
            </a:r>
            <a:endParaRPr lang="en-US" dirty="0"/>
          </a:p>
        </p:txBody>
      </p:sp>
      <p:pic>
        <p:nvPicPr>
          <p:cNvPr id="5" name="Picture 4">
            <a:extLst>
              <a:ext uri="{FF2B5EF4-FFF2-40B4-BE49-F238E27FC236}">
                <a16:creationId xmlns:a16="http://schemas.microsoft.com/office/drawing/2014/main" id="{DD19DA6D-DB54-108B-44DC-A972F8FBC7D1}"/>
              </a:ext>
            </a:extLst>
          </p:cNvPr>
          <p:cNvPicPr>
            <a:picLocks noChangeAspect="1"/>
          </p:cNvPicPr>
          <p:nvPr/>
        </p:nvPicPr>
        <p:blipFill rotWithShape="1">
          <a:blip r:embed="rId4"/>
          <a:srcRect l="5059" r="4156"/>
          <a:stretch/>
        </p:blipFill>
        <p:spPr>
          <a:xfrm>
            <a:off x="6119418" y="1243045"/>
            <a:ext cx="3024582" cy="3414664"/>
          </a:xfrm>
          <a:prstGeom prst="rect">
            <a:avLst/>
          </a:prstGeom>
        </p:spPr>
      </p:pic>
      <p:sp>
        <p:nvSpPr>
          <p:cNvPr id="6" name="Google Shape;247;p34">
            <a:extLst>
              <a:ext uri="{FF2B5EF4-FFF2-40B4-BE49-F238E27FC236}">
                <a16:creationId xmlns:a16="http://schemas.microsoft.com/office/drawing/2014/main" id="{F69084F2-CF4B-7C00-72A5-4DC17AED8489}"/>
              </a:ext>
            </a:extLst>
          </p:cNvPr>
          <p:cNvSpPr txBox="1">
            <a:spLocks/>
          </p:cNvSpPr>
          <p:nvPr/>
        </p:nvSpPr>
        <p:spPr>
          <a:xfrm>
            <a:off x="-48126" y="71778"/>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71861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4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50"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85"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615680" y="2811741"/>
            <a:ext cx="6475101"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sp>
        <p:nvSpPr>
          <p:cNvPr id="2" name="Google Shape;247;p34">
            <a:extLst>
              <a:ext uri="{FF2B5EF4-FFF2-40B4-BE49-F238E27FC236}">
                <a16:creationId xmlns:a16="http://schemas.microsoft.com/office/drawing/2014/main" id="{ADDA3E0D-AE6C-A7DA-CF72-C32A58B19C6F}"/>
              </a:ext>
            </a:extLst>
          </p:cNvPr>
          <p:cNvSpPr txBox="1">
            <a:spLocks/>
          </p:cNvSpPr>
          <p:nvPr/>
        </p:nvSpPr>
        <p:spPr>
          <a:xfrm>
            <a:off x="903591" y="9143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&gt;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47;p34">
            <a:extLst>
              <a:ext uri="{FF2B5EF4-FFF2-40B4-BE49-F238E27FC236}">
                <a16:creationId xmlns:a16="http://schemas.microsoft.com/office/drawing/2014/main" id="{3C3501DD-EBF9-1571-CF5E-39C4B3EB338B}"/>
              </a:ext>
            </a:extLst>
          </p:cNvPr>
          <p:cNvSpPr txBox="1">
            <a:spLocks/>
          </p:cNvSpPr>
          <p:nvPr/>
        </p:nvSpPr>
        <p:spPr>
          <a:xfrm>
            <a:off x="408578" y="883682"/>
            <a:ext cx="5394622"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err="1">
                <a:latin typeface="Fira Sans Condensed Medium" panose="020B0603050000020004" pitchFamily="34" charset="0"/>
              </a:rPr>
              <a:t>Điều</a:t>
            </a:r>
            <a:r>
              <a:rPr lang="en-US" sz="2000" dirty="0">
                <a:latin typeface="Fira Sans Condensed Medium" panose="020B0603050000020004" pitchFamily="34" charset="0"/>
              </a:rPr>
              <a:t> </a:t>
            </a:r>
            <a:r>
              <a:rPr lang="en-US" sz="2000" dirty="0" err="1">
                <a:latin typeface="Fira Sans Condensed Medium" panose="020B0603050000020004" pitchFamily="34" charset="0"/>
              </a:rPr>
              <a:t>Kiện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Xảy</a:t>
            </a:r>
            <a:r>
              <a:rPr lang="en-US" sz="2000" dirty="0">
                <a:latin typeface="Fira Sans Condensed Medium" panose="020B0603050000020004" pitchFamily="34" charset="0"/>
              </a:rPr>
              <a:t> Ra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a:t>
            </a:r>
            <a:r>
              <a:rPr lang="en-US" dirty="0"/>
              <a:t>ừ</a:t>
            </a:r>
            <a:r>
              <a:rPr lang="vi-VN" dirty="0"/>
              <a:t>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
        <p:nvSpPr>
          <p:cNvPr id="2" name="Google Shape;247;p34">
            <a:extLst>
              <a:ext uri="{FF2B5EF4-FFF2-40B4-BE49-F238E27FC236}">
                <a16:creationId xmlns:a16="http://schemas.microsoft.com/office/drawing/2014/main" id="{7C9047D4-3DE5-AC84-4CD7-09706A36F9FC}"/>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
        <p:nvSpPr>
          <p:cNvPr id="2" name="Google Shape;247;p34">
            <a:extLst>
              <a:ext uri="{FF2B5EF4-FFF2-40B4-BE49-F238E27FC236}">
                <a16:creationId xmlns:a16="http://schemas.microsoft.com/office/drawing/2014/main" id="{7DE7DCCA-EF5B-0760-7E7A-43BCB2C72A97}"/>
              </a:ext>
            </a:extLst>
          </p:cNvPr>
          <p:cNvSpPr txBox="1">
            <a:spLocks/>
          </p:cNvSpPr>
          <p:nvPr/>
        </p:nvSpPr>
        <p:spPr>
          <a:xfrm>
            <a:off x="136834" y="5577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a:t>
            </a:r>
            <a:r>
              <a:rPr lang="en-US" sz="1800" dirty="0">
                <a:sym typeface="Arial"/>
              </a:rPr>
              <a:t>t</a:t>
            </a:r>
            <a:r>
              <a:rPr lang="vi-VN" sz="1800" dirty="0">
                <a:sym typeface="Arial"/>
              </a:rPr>
              <a:t>huỷ </a:t>
            </a:r>
            <a:r>
              <a:rPr lang="en-US" sz="1800" dirty="0">
                <a:sym typeface="Arial"/>
              </a:rPr>
              <a:t>t</a:t>
            </a:r>
            <a:r>
              <a:rPr lang="vi-VN" sz="1800" dirty="0">
                <a:sym typeface="Arial"/>
              </a:rPr>
              <a:t>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a:t>
            </a:r>
            <a:r>
              <a:rPr lang="en-US" sz="1800" dirty="0">
                <a:sym typeface="Arial"/>
              </a:rPr>
              <a:t>ỏ</a:t>
            </a:r>
            <a:r>
              <a:rPr lang="vi-VN" sz="1800" dirty="0">
                <a:sym typeface="Arial"/>
              </a:rPr>
              <a:t>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a:t>
            </a:r>
            <a:r>
              <a:rPr lang="en-US" sz="1800" dirty="0">
                <a:sym typeface="Arial"/>
              </a:rPr>
              <a:t>t</a:t>
            </a:r>
            <a:r>
              <a:rPr lang="vi-VN" sz="1800" dirty="0">
                <a:sym typeface="Arial"/>
              </a:rPr>
              <a:t>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a:t>
            </a:r>
            <a:r>
              <a:rPr lang="en-US" sz="1800" dirty="0">
                <a:sym typeface="Arial"/>
              </a:rPr>
              <a:t>ề</a:t>
            </a:r>
            <a:r>
              <a:rPr lang="vi-VN" sz="1800" dirty="0">
                <a:sym typeface="Arial"/>
              </a:rPr>
              <a:t>n bên trong</a:t>
            </a:r>
            <a:r>
              <a:rPr lang="en-US" sz="1800" dirty="0">
                <a:sym typeface="Arial"/>
              </a:rPr>
              <a:t> </a:t>
            </a:r>
            <a:r>
              <a:rPr lang="vi-VN" sz="1800" dirty="0">
                <a:sym typeface="Arial"/>
              </a:rPr>
              <a:t>sợi quang.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dirty="0"/>
              <a:t>Nêu một số cách để quan sát đường đi tia sáng trong các môi trường trong suốt mà em biết.</a:t>
            </a:r>
            <a:endParaRPr lang="en-US" dirty="0"/>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xmln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9: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r>
              <a:rPr lang="en-US" sz="2400" b="0" dirty="0">
                <a:solidFill>
                  <a:srgbClr val="041B2D"/>
                </a:solidFill>
                <a:sym typeface="Arial"/>
              </a:rPr>
              <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10: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11: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9118"/>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12: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không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6000" spc="-150" dirty="0">
                <a:solidFill>
                  <a:srgbClr val="001331"/>
                </a:solidFill>
                <a:latin typeface="Fira Sans Black" panose="020B0A03050000020004" pitchFamily="34" charset="0"/>
              </a:rPr>
              <a:t>CHÚC CÁC EM HỌC TỐT!</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 sắc ánh sáng – Khái niệm, đặc điểm, ứng dụng">
            <a:extLst>
              <a:ext uri="{FF2B5EF4-FFF2-40B4-BE49-F238E27FC236}">
                <a16:creationId xmlns:a16="http://schemas.microsoft.com/office/drawing/2014/main" id="{CA1C5394-5CE6-CFF8-C433-E44C33B7C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00"/>
          <a:stretch/>
        </p:blipFill>
        <p:spPr bwMode="auto">
          <a:xfrm>
            <a:off x="1026113" y="532800"/>
            <a:ext cx="2890687" cy="2894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định luật phản xạ ánh sáng | SGK Vật lí lớp 7">
            <a:extLst>
              <a:ext uri="{FF2B5EF4-FFF2-40B4-BE49-F238E27FC236}">
                <a16:creationId xmlns:a16="http://schemas.microsoft.com/office/drawing/2014/main" id="{1281DB53-7AEE-A516-9D7E-F57462C6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3" r="16852"/>
          <a:stretch/>
        </p:blipFill>
        <p:spPr bwMode="auto">
          <a:xfrm>
            <a:off x="4989599" y="541350"/>
            <a:ext cx="3079463" cy="2839365"/>
          </a:xfrm>
          <a:prstGeom prst="ellipse">
            <a:avLst/>
          </a:prstGeom>
          <a:noFill/>
          <a:extLst>
            <a:ext uri="{909E8E84-426E-40DD-AFC4-6F175D3DCCD1}">
              <a14:hiddenFill xmlns:a14="http://schemas.microsoft.com/office/drawing/2010/main">
                <a:solidFill>
                  <a:srgbClr val="FFFFFF"/>
                </a:solidFill>
              </a14:hiddenFill>
            </a:ext>
          </a:extLst>
        </p:spPr>
      </p:pic>
      <p:sp>
        <p:nvSpPr>
          <p:cNvPr id="2" name="Google Shape;1924;p44">
            <a:extLst>
              <a:ext uri="{FF2B5EF4-FFF2-40B4-BE49-F238E27FC236}">
                <a16:creationId xmlns:a16="http://schemas.microsoft.com/office/drawing/2014/main" id="{9563DAED-59AD-FA07-1C3A-BB5DE3001CE8}"/>
              </a:ext>
            </a:extLst>
          </p:cNvPr>
          <p:cNvSpPr txBox="1">
            <a:spLocks/>
          </p:cNvSpPr>
          <p:nvPr/>
        </p:nvSpPr>
        <p:spPr>
          <a:xfrm>
            <a:off x="969365" y="3566686"/>
            <a:ext cx="3113035" cy="138499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en-US" sz="2800" dirty="0" err="1"/>
              <a:t>một</a:t>
            </a:r>
            <a:r>
              <a:rPr lang="en-US" sz="2800" dirty="0"/>
              <a:t> </a:t>
            </a:r>
            <a:r>
              <a:rPr lang="en-US" sz="2800" dirty="0" err="1"/>
              <a:t>lăng</a:t>
            </a:r>
            <a:r>
              <a:rPr lang="en-US" sz="2800" dirty="0"/>
              <a:t> </a:t>
            </a:r>
            <a:r>
              <a:rPr lang="en-US" sz="2800" dirty="0" err="1"/>
              <a:t>kính</a:t>
            </a:r>
            <a:r>
              <a:rPr lang="en-US" sz="2800" dirty="0"/>
              <a:t> </a:t>
            </a:r>
            <a:r>
              <a:rPr lang="en-US" sz="2800" dirty="0" err="1"/>
              <a:t>hoặc</a:t>
            </a:r>
            <a:r>
              <a:rPr lang="en-US" sz="2800" dirty="0"/>
              <a:t> </a:t>
            </a:r>
            <a:r>
              <a:rPr lang="en-US" sz="2800" dirty="0" err="1"/>
              <a:t>thấu</a:t>
            </a:r>
            <a:r>
              <a:rPr lang="en-US" sz="2800" dirty="0"/>
              <a:t> </a:t>
            </a:r>
            <a:r>
              <a:rPr lang="en-US" sz="2800" dirty="0" err="1"/>
              <a:t>kính</a:t>
            </a:r>
            <a:endParaRPr lang="en-US" sz="2800" dirty="0"/>
          </a:p>
        </p:txBody>
      </p:sp>
      <p:sp>
        <p:nvSpPr>
          <p:cNvPr id="3" name="Google Shape;1924;p44">
            <a:extLst>
              <a:ext uri="{FF2B5EF4-FFF2-40B4-BE49-F238E27FC236}">
                <a16:creationId xmlns:a16="http://schemas.microsoft.com/office/drawing/2014/main" id="{4550B0CE-771B-96CF-1082-BC86E4820F10}"/>
              </a:ext>
            </a:extLst>
          </p:cNvPr>
          <p:cNvSpPr txBox="1">
            <a:spLocks/>
          </p:cNvSpPr>
          <p:nvPr/>
        </p:nvSpPr>
        <p:spPr>
          <a:xfrm>
            <a:off x="4872965" y="3782129"/>
            <a:ext cx="3113035" cy="95410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vi-VN" sz="2800" dirty="0"/>
              <a:t>gương phẳng</a:t>
            </a:r>
            <a:endParaRPr lang="en-US" sz="2800" dirty="0"/>
          </a:p>
        </p:txBody>
      </p:sp>
    </p:spTree>
    <p:extLst>
      <p:ext uri="{BB962C8B-B14F-4D97-AF65-F5344CB8AC3E}">
        <p14:creationId xmlns:p14="http://schemas.microsoft.com/office/powerpoint/2010/main" val="3996669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E804745F-192F-F455-0E8D-3E046FE7E4DF}"/>
              </a:ext>
            </a:extLst>
          </p:cNvPr>
          <p:cNvPicPr>
            <a:picLocks noChangeAspect="1"/>
          </p:cNvPicPr>
          <p:nvPr/>
        </p:nvPicPr>
        <p:blipFill>
          <a:blip r:embed="rId3"/>
          <a:stretch>
            <a:fillRect/>
          </a:stretch>
        </p:blipFill>
        <p:spPr>
          <a:xfrm>
            <a:off x="4699610" y="308636"/>
            <a:ext cx="4444390" cy="4765373"/>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64950" y="879744"/>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id="{17376BD7-329D-D258-B9CD-51CCEB1DE3F2}"/>
              </a:ext>
            </a:extLst>
          </p:cNvPr>
          <p:cNvSpPr txBox="1"/>
          <p:nvPr/>
        </p:nvSpPr>
        <p:spPr>
          <a:xfrm>
            <a:off x="429638" y="1479667"/>
            <a:ext cx="4367285"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dirty="0">
                <a:latin typeface="+mn-lt"/>
              </a:rPr>
              <a:t>: </a:t>
            </a:r>
            <a:r>
              <a:rPr lang="vi-VN" sz="1800" dirty="0">
                <a:latin typeface="+mn-lt"/>
              </a:rPr>
              <a:t>bản bán trụ bằng thủy tinh</a:t>
            </a:r>
            <a:r>
              <a:rPr lang="en-US" sz="1800" dirty="0">
                <a:latin typeface="+mn-lt"/>
              </a:rPr>
              <a:t>, </a:t>
            </a:r>
            <a:r>
              <a:rPr lang="vi-VN" sz="1800" dirty="0">
                <a:latin typeface="+mn-lt"/>
              </a:rPr>
              <a:t>đèn laser được gắn trên bàng thép </a:t>
            </a:r>
            <a:r>
              <a:rPr lang="en-US" sz="1800" dirty="0">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429638" y="2440468"/>
            <a:ext cx="5013562" cy="2118529"/>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vi-VN" sz="1800" dirty="0">
                <a:solidFill>
                  <a:srgbClr val="000000"/>
                </a:solidFill>
                <a:effectLst/>
                <a:latin typeface="+mn-lt"/>
                <a:ea typeface="Courier New" panose="02070309020205020404" pitchFamily="49" charset="0"/>
              </a:rPr>
              <a:t>Chiếu tia sáng tới bản bán trụ</a:t>
            </a:r>
            <a:r>
              <a:rPr lang="vi-VN" sz="1800" dirty="0">
                <a:latin typeface="+mn-lt"/>
                <a:ea typeface="Courier New" panose="02070309020205020404" pitchFamily="49" charset="0"/>
              </a:rPr>
              <a:t>. Dịch chuyền vị trí cùa đèn để chiếu tia sáng tới một số vị trí khác cùa bản bán trụ. </a:t>
            </a:r>
            <a:endParaRPr lang="en-US" sz="1800" dirty="0">
              <a:latin typeface="+mn-lt"/>
            </a:endParaRPr>
          </a:p>
        </p:txBody>
      </p:sp>
    </p:spTree>
    <p:extLst>
      <p:ext uri="{BB962C8B-B14F-4D97-AF65-F5344CB8AC3E}">
        <p14:creationId xmlns:p14="http://schemas.microsoft.com/office/powerpoint/2010/main" val="155541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7923</TotalTime>
  <Words>4368</Words>
  <Application>Microsoft Office PowerPoint</Application>
  <PresentationFormat>On-screen Show (16:9)</PresentationFormat>
  <Paragraphs>538</Paragraphs>
  <Slides>78</Slides>
  <Notes>56</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78</vt:i4>
      </vt:variant>
    </vt:vector>
  </HeadingPairs>
  <TitlesOfParts>
    <vt:vector size="99" baseType="lpstr">
      <vt:lpstr>#9Slide03 Arima Madurai Black</vt:lpstr>
      <vt:lpstr>Calibri</vt:lpstr>
      <vt:lpstr>Quicksand</vt:lpstr>
      <vt:lpstr>Encode Sans</vt:lpstr>
      <vt:lpstr>Open Sans</vt:lpstr>
      <vt:lpstr>DM Sans</vt:lpstr>
      <vt:lpstr>Fira Sans Condensed Medium</vt:lpstr>
      <vt:lpstr>#9Slide03 Quicksand Medium</vt:lpstr>
      <vt:lpstr>Courier New</vt:lpstr>
      <vt:lpstr>Anaheim</vt:lpstr>
      <vt:lpstr>SimSun</vt:lpstr>
      <vt:lpstr>Bebas Neue</vt:lpstr>
      <vt:lpstr>Quicksand Medium</vt:lpstr>
      <vt:lpstr>Fira Sans Black</vt:lpstr>
      <vt:lpstr>Cambria Math</vt:lpstr>
      <vt:lpstr>PT Sans</vt:lpstr>
      <vt:lpstr>Times New Roman</vt:lpstr>
      <vt:lpstr>Nunito Light</vt:lpstr>
      <vt:lpstr>Merriweather</vt:lpstr>
      <vt:lpstr>Arial</vt:lpstr>
      <vt:lpstr>1_Science Subject for Middle School: Light Energy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PHIẾU HỌC TẬP ĐỊNH LUẬT KHÚC XẠ ÁNH SÁNG 1.Tiến hành thí nghiệm ( Hình 3.5)  và cho biết tia khúc xạ và tia tới nằm cùng một bên hay khác bên của pháp tuyến? 2. Ở hình 3.5, em hãy chỉ ra: Môi trường chứa tia tới. Môi trường chứa tia khúc xạ. Điểm tới và pháp tuyến của mặt phân cách tại điểm tới đó 3.Hoàn thành bảng kết quả thí nghiệm (bảng 3.2) và nêu nhận xét về tỉ số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ánh sáng truyền từ nước hoặc thuỷ tinh  sang không khí thì có phải lúc nào ta cũng  thấy tia khúc xạ?</vt:lpstr>
      <vt:lpstr>PowerPoint Presentation</vt:lpstr>
      <vt:lpstr>PowerPoint Presentation</vt:lpstr>
      <vt:lpstr>PHIẾU HỌC TẬP</vt:lpstr>
      <vt:lpstr>PowerPoint Presentation</vt:lpstr>
      <vt:lpstr>PowerPoint Presentation</vt:lpstr>
      <vt:lpstr>PHIẾU HỌC TẬP</vt:lpstr>
      <vt:lpstr>PowerPoint Presentation</vt:lpstr>
      <vt:lpstr>PowerPoint Presentation</vt:lpstr>
      <vt:lpstr>PowerPoint Presentation</vt:lpstr>
      <vt:lpstr>PowerPoint Presentation</vt:lpstr>
      <vt:lpstr>CÁP QUANG</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Hình vẽ nào đúng, hình vẽ nào sai?</vt:lpstr>
      <vt:lpstr>Câu 8:</vt:lpstr>
      <vt:lpstr>Câu 8:</vt:lpstr>
      <vt:lpstr>Câu 8:</vt:lpstr>
      <vt:lpstr>Câu 8:</vt:lpstr>
      <vt:lpstr>Câu 9: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10: ith là kí hiệu của: A. Góc toàn phần B. Góc tới hạn C. Góc giới hạn D. Góc toàn hạn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DUC-PC</cp:lastModifiedBy>
  <cp:revision>35</cp:revision>
  <dcterms:modified xsi:type="dcterms:W3CDTF">2024-11-29T15:31:45Z</dcterms:modified>
</cp:coreProperties>
</file>