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9"/>
  </p:notesMasterIdLst>
  <p:sldIdLst>
    <p:sldId id="264" r:id="rId3"/>
    <p:sldId id="266" r:id="rId4"/>
    <p:sldId id="256" r:id="rId5"/>
    <p:sldId id="260" r:id="rId6"/>
    <p:sldId id="258" r:id="rId7"/>
    <p:sldId id="314" r:id="rId8"/>
    <p:sldId id="268" r:id="rId9"/>
    <p:sldId id="291" r:id="rId10"/>
    <p:sldId id="315" r:id="rId11"/>
    <p:sldId id="288" r:id="rId12"/>
    <p:sldId id="316" r:id="rId13"/>
    <p:sldId id="262" r:id="rId14"/>
    <p:sldId id="317" r:id="rId15"/>
    <p:sldId id="278" r:id="rId16"/>
    <p:sldId id="318" r:id="rId17"/>
    <p:sldId id="320" r:id="rId18"/>
    <p:sldId id="321" r:id="rId19"/>
    <p:sldId id="269" r:id="rId20"/>
    <p:sldId id="322" r:id="rId21"/>
    <p:sldId id="323" r:id="rId22"/>
    <p:sldId id="324" r:id="rId23"/>
    <p:sldId id="326" r:id="rId24"/>
    <p:sldId id="325" r:id="rId25"/>
    <p:sldId id="327" r:id="rId26"/>
    <p:sldId id="261" r:id="rId27"/>
    <p:sldId id="270" r:id="rId28"/>
    <p:sldId id="271" r:id="rId29"/>
    <p:sldId id="259" r:id="rId30"/>
    <p:sldId id="328" r:id="rId31"/>
    <p:sldId id="329" r:id="rId32"/>
    <p:sldId id="281" r:id="rId33"/>
    <p:sldId id="330" r:id="rId34"/>
    <p:sldId id="282" r:id="rId35"/>
    <p:sldId id="331" r:id="rId36"/>
    <p:sldId id="283" r:id="rId37"/>
    <p:sldId id="265" r:id="rId38"/>
  </p:sldIdLst>
  <p:sldSz cx="18288000" cy="10287000"/>
  <p:notesSz cx="6858000" cy="9144000"/>
  <p:embeddedFontLst>
    <p:embeddedFont>
      <p:font typeface="Poppins SemiBold" panose="020B0604020202020204" charset="0"/>
      <p:regular r:id="rId40"/>
      <p:bold r:id="rId41"/>
      <p:italic r:id="rId42"/>
      <p:boldItalic r:id="rId43"/>
    </p:embeddedFont>
    <p:embeddedFont>
      <p:font typeface="Modak" panose="020B0604020202020204" charset="0"/>
      <p:regular r:id="rId44"/>
    </p:embeddedFont>
    <p:embeddedFont>
      <p:font typeface="Dotum" panose="020B0600000101010101" pitchFamily="34" charset="-127"/>
      <p:regular r:id="rId45"/>
    </p:embeddedFont>
    <p:embeddedFont>
      <p:font typeface="Maven Pro ExtraBold" panose="020B0604020202020204" charset="0"/>
      <p:bold r:id="rId46"/>
    </p:embeddedFon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9D"/>
    <a:srgbClr val="FFEEE0"/>
    <a:srgbClr val="F7DFD9"/>
    <a:srgbClr val="6C3428"/>
    <a:srgbClr val="F4D7D0"/>
    <a:srgbClr val="F1CAC1"/>
    <a:srgbClr val="F3A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3" d="100"/>
          <a:sy n="43" d="100"/>
        </p:scale>
        <p:origin x="1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E3CB-2CC0-4706-B9E8-A00C70B103F5}"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D595-071C-419D-9AB5-8B88E7B4D43E}" type="slidenum">
              <a:rPr lang="en-US" smtClean="0"/>
              <a:t>‹#›</a:t>
            </a:fld>
            <a:endParaRPr lang="en-US"/>
          </a:p>
        </p:txBody>
      </p:sp>
    </p:spTree>
    <p:extLst>
      <p:ext uri="{BB962C8B-B14F-4D97-AF65-F5344CB8AC3E}">
        <p14:creationId xmlns:p14="http://schemas.microsoft.com/office/powerpoint/2010/main" val="40993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B7D595-071C-419D-9AB5-8B88E7B4D43E}" type="slidenum">
              <a:rPr lang="en-US" smtClean="0"/>
              <a:t>2</a:t>
            </a:fld>
            <a:endParaRPr lang="en-US"/>
          </a:p>
        </p:txBody>
      </p:sp>
    </p:spTree>
    <p:extLst>
      <p:ext uri="{BB962C8B-B14F-4D97-AF65-F5344CB8AC3E}">
        <p14:creationId xmlns:p14="http://schemas.microsoft.com/office/powerpoint/2010/main" val="230209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7835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696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8395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65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0472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63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84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42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040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49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5275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4.svg"/></Relationships>
</file>

<file path=ppt/slides/_rels/slide10.xml.rels><?xml version="1.0" encoding="UTF-8" standalone="yes"?>
<Relationships xmlns="http://schemas.openxmlformats.org/package/2006/relationships"><Relationship Id="rId13"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29.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microsoft.com/office/2007/relationships/hdphoto" Target="../media/hdphoto2.wdp"/><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13" Type="http://schemas.openxmlformats.org/officeDocument/2006/relationships/image" Target="../media/image33.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13" Type="http://schemas.openxmlformats.org/officeDocument/2006/relationships/image" Target="../media/image3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5" Type="http://schemas.openxmlformats.org/officeDocument/2006/relationships/image" Target="../media/image37.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5.xml"/><Relationship Id="rId3" Type="http://schemas.openxmlformats.org/officeDocument/2006/relationships/slideLayout" Target="../slideLayouts/slideLayout12.xml"/><Relationship Id="rId7" Type="http://schemas.openxmlformats.org/officeDocument/2006/relationships/slide" Target="slide2.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7.xml"/><Relationship Id="rId5" Type="http://schemas.openxmlformats.org/officeDocument/2006/relationships/slide" Target="slide5.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3.xml"/><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slide" Target="slide3.xml"/><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66.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7" Type="http://schemas.openxmlformats.org/officeDocument/2006/relationships/image" Target="../media/image18.svg"/><Relationship Id="rId2" Type="http://schemas.openxmlformats.org/officeDocument/2006/relationships/image" Target="../media/image69.png"/><Relationship Id="rId1" Type="http://schemas.openxmlformats.org/officeDocument/2006/relationships/slideLayout" Target="../slideLayouts/slideLayout7.xml"/><Relationship Id="rId9" Type="http://schemas.openxmlformats.org/officeDocument/2006/relationships/image" Target="../media/image20.sv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8.svg"/><Relationship Id="rId10" Type="http://schemas.openxmlformats.org/officeDocument/2006/relationships/image" Target="../media/image1.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5.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1.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15" Type="http://schemas.openxmlformats.org/officeDocument/2006/relationships/image" Target="../media/image15.png"/><Relationship Id="rId4" Type="http://schemas.microsoft.com/office/2007/relationships/hdphoto" Target="../media/hdphoto1.wdp"/><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4" Type="http://schemas.microsoft.com/office/2007/relationships/hdphoto" Target="../media/hdphoto1.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2" name="Group 2"/>
          <p:cNvGrpSpPr/>
          <p:nvPr/>
        </p:nvGrpSpPr>
        <p:grpSpPr>
          <a:xfrm>
            <a:off x="1081899" y="1028700"/>
            <a:ext cx="16124202" cy="6248401"/>
            <a:chOff x="0" y="0"/>
            <a:chExt cx="4545209" cy="2161651"/>
          </a:xfrm>
        </p:grpSpPr>
        <p:sp>
          <p:nvSpPr>
            <p:cNvPr id="3" name="Freeform 3"/>
            <p:cNvSpPr/>
            <p:nvPr/>
          </p:nvSpPr>
          <p:spPr>
            <a:xfrm>
              <a:off x="0" y="0"/>
              <a:ext cx="4545209" cy="2161651"/>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6C3428"/>
            </a:solidFill>
            <a:ln w="38100" cap="sq">
              <a:solidFill>
                <a:srgbClr val="ECB6A9"/>
              </a:solidFill>
              <a:prstDash val="solid"/>
              <a:miter/>
            </a:ln>
          </p:spPr>
        </p:sp>
        <p:sp>
          <p:nvSpPr>
            <p:cNvPr id="4"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dirty="0"/>
            </a:p>
          </p:txBody>
        </p:sp>
      </p:grpSp>
      <p:sp>
        <p:nvSpPr>
          <p:cNvPr id="6" name="Freeform 6"/>
          <p:cNvSpPr/>
          <p:nvPr/>
        </p:nvSpPr>
        <p:spPr>
          <a:xfrm>
            <a:off x="305355" y="6804254"/>
            <a:ext cx="1823408" cy="1541609"/>
          </a:xfrm>
          <a:custGeom>
            <a:avLst/>
            <a:gdLst/>
            <a:ahLst/>
            <a:cxnLst/>
            <a:rect l="l" t="t" r="r" b="b"/>
            <a:pathLst>
              <a:path w="1823408" h="1541609">
                <a:moveTo>
                  <a:pt x="0" y="0"/>
                </a:moveTo>
                <a:lnTo>
                  <a:pt x="1823409" y="0"/>
                </a:lnTo>
                <a:lnTo>
                  <a:pt x="1823409" y="1541608"/>
                </a:lnTo>
                <a:lnTo>
                  <a:pt x="0" y="15416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flipH="1">
            <a:off x="16406712" y="417137"/>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1562100" y="1909333"/>
            <a:ext cx="15163800" cy="3554819"/>
          </a:xfrm>
          <a:prstGeom prst="rect">
            <a:avLst/>
          </a:prstGeom>
        </p:spPr>
        <p:txBody>
          <a:bodyPr wrap="square">
            <a:spAutoFit/>
          </a:bodyPr>
          <a:lstStyle/>
          <a:p>
            <a:pPr lvl="0" algn="ctr">
              <a:lnSpc>
                <a:spcPct val="150000"/>
              </a:lnSpc>
              <a:buClr>
                <a:srgbClr val="006331"/>
              </a:buClr>
              <a:buSzPts val="3500"/>
              <a:defRPr/>
            </a:pPr>
            <a:r>
              <a:rPr lang="en-US" sz="7500" b="1" kern="0" dirty="0">
                <a:solidFill>
                  <a:srgbClr val="FFFF00"/>
                </a:solidFill>
                <a:latin typeface="Arial"/>
                <a:cs typeface="Modak"/>
                <a:sym typeface="Modak"/>
              </a:rPr>
              <a:t>CHÀO MỪNG CÁC EM </a:t>
            </a:r>
            <a:br>
              <a:rPr lang="en-US" sz="7500" b="1" kern="0" dirty="0">
                <a:solidFill>
                  <a:srgbClr val="FFFF00"/>
                </a:solidFill>
                <a:latin typeface="Arial"/>
                <a:cs typeface="Modak"/>
                <a:sym typeface="Modak"/>
              </a:rPr>
            </a:br>
            <a:r>
              <a:rPr lang="en-US" sz="7500" b="1" kern="0" dirty="0">
                <a:solidFill>
                  <a:srgbClr val="FFFF00"/>
                </a:solidFill>
                <a:latin typeface="Arial"/>
                <a:cs typeface="Modak"/>
                <a:sym typeface="Modak"/>
              </a:rPr>
              <a:t>ĐẾN VỚI </a:t>
            </a:r>
            <a:r>
              <a:rPr lang="en-US" sz="7500" b="1" kern="0" dirty="0" smtClean="0">
                <a:solidFill>
                  <a:srgbClr val="FFFF00"/>
                </a:solidFill>
                <a:latin typeface="Arial"/>
                <a:cs typeface="Modak"/>
                <a:sym typeface="Modak"/>
              </a:rPr>
              <a:t>TIẾT </a:t>
            </a:r>
            <a:r>
              <a:rPr lang="en-US" sz="7500" b="1" kern="0" smtClean="0">
                <a:solidFill>
                  <a:srgbClr val="FFFF00"/>
                </a:solidFill>
                <a:latin typeface="Arial"/>
                <a:cs typeface="Modak"/>
                <a:sym typeface="Modak"/>
              </a:rPr>
              <a:t>HỌC </a:t>
            </a:r>
            <a:r>
              <a:rPr lang="en-US" sz="7500" b="1" kern="0" smtClean="0">
                <a:solidFill>
                  <a:srgbClr val="FFFF00"/>
                </a:solidFill>
                <a:latin typeface="Arial"/>
                <a:cs typeface="Modak"/>
                <a:sym typeface="Modak"/>
              </a:rPr>
              <a:t>HÔM NAY!</a:t>
            </a:r>
            <a:endParaRPr lang="en-US" sz="7500" b="1" kern="0" dirty="0">
              <a:solidFill>
                <a:srgbClr val="FFFF00"/>
              </a:solidFill>
              <a:latin typeface="Arial"/>
              <a:cs typeface="Modak"/>
              <a:sym typeface="Modak"/>
            </a:endParaRPr>
          </a:p>
        </p:txBody>
      </p:sp>
      <p:sp>
        <p:nvSpPr>
          <p:cNvPr id="16" name="Freeform 4"/>
          <p:cNvSpPr/>
          <p:nvPr/>
        </p:nvSpPr>
        <p:spPr>
          <a:xfrm>
            <a:off x="6038633"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5"/>
          <p:cNvSpPr/>
          <p:nvPr/>
        </p:nvSpPr>
        <p:spPr>
          <a:xfrm>
            <a:off x="1202151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6"/>
          <p:cNvSpPr/>
          <p:nvPr/>
        </p:nvSpPr>
        <p:spPr>
          <a:xfrm>
            <a:off x="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8"/>
          <p:cNvSpPr/>
          <p:nvPr/>
        </p:nvSpPr>
        <p:spPr>
          <a:xfrm flipH="1">
            <a:off x="15112413" y="6546951"/>
            <a:ext cx="2971800" cy="3773582"/>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62793" y="8668066"/>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13" name="TextBox 12"/>
              <p:cNvSpPr txBox="1"/>
              <p:nvPr/>
            </p:nvSpPr>
            <p:spPr>
              <a:xfrm>
                <a:off x="726275" y="424577"/>
                <a:ext cx="16829705" cy="2585323"/>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Cần phải trộn bao nhiêu gam dung dịch </a:t>
                </a:r>
                <a:r>
                  <a:rPr lang="vi-VN" sz="3600" smtClean="0">
                    <a:solidFill>
                      <a:srgbClr val="000000"/>
                    </a:solidFill>
                    <a:cs typeface="Arial" panose="020B0604020202020204" pitchFamily="34" charset="0"/>
                    <a:sym typeface="Arial"/>
                  </a:rPr>
                  <a:t>acid </a:t>
                </a:r>
                <a:r>
                  <a:rPr lang="vi-VN" sz="3600">
                    <a:solidFill>
                      <a:srgbClr val="000000"/>
                    </a:solidFill>
                    <a:cs typeface="Arial" panose="020B0604020202020204" pitchFamily="34" charset="0"/>
                    <a:sym typeface="Arial"/>
                  </a:rPr>
                  <a:t>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60%</m:t>
                    </m:r>
                  </m:oMath>
                </a14:m>
                <a:r>
                  <a:rPr lang="vi-VN" sz="3600">
                    <a:solidFill>
                      <a:srgbClr val="000000"/>
                    </a:solidFill>
                    <a:cs typeface="Arial" panose="020B0604020202020204" pitchFamily="34" charset="0"/>
                    <a:sym typeface="Arial"/>
                  </a:rPr>
                  <a:t> với bao nhiêu gam dung dịch acid cùng loại có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m:t>
                    </m:r>
                  </m:oMath>
                </a14:m>
                <a:r>
                  <a:rPr lang="vi-VN" sz="3600">
                    <a:solidFill>
                      <a:srgbClr val="000000"/>
                    </a:solidFill>
                    <a:cs typeface="Arial" panose="020B0604020202020204" pitchFamily="34" charset="0"/>
                    <a:sym typeface="Arial"/>
                  </a:rPr>
                  <a:t> để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300 </m:t>
                    </m:r>
                    <m:r>
                      <a:rPr lang="vi-VN" sz="3600" i="1" smtClean="0">
                        <a:solidFill>
                          <a:srgbClr val="000000"/>
                        </a:solidFill>
                        <a:latin typeface="Cambria Math" panose="02040503050406030204" pitchFamily="18" charset="0"/>
                        <a:cs typeface="Arial" panose="020B0604020202020204" pitchFamily="34" charset="0"/>
                        <a:sym typeface="Arial"/>
                      </a:rPr>
                      <m:t>𝑔</m:t>
                    </m:r>
                  </m:oMath>
                </a14:m>
                <a:r>
                  <a:rPr lang="vi-VN" sz="3600">
                    <a:solidFill>
                      <a:srgbClr val="000000"/>
                    </a:solidFill>
                    <a:cs typeface="Arial" panose="020B0604020202020204" pitchFamily="34" charset="0"/>
                    <a:sym typeface="Arial"/>
                  </a:rPr>
                  <a:t> dung dịch 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50%</m:t>
                    </m:r>
                  </m:oMath>
                </a14:m>
                <a:r>
                  <a:rPr lang="vi-VN" sz="3600">
                    <a:solidFill>
                      <a:srgbClr val="000000"/>
                    </a:solidFill>
                    <a:cs typeface="Arial" panose="020B0604020202020204" pitchFamily="34" charset="0"/>
                    <a:sym typeface="Arial"/>
                  </a:rPr>
                  <a:t>?</a:t>
                </a:r>
                <a:r>
                  <a:rPr lang="en-US" sz="3600" smtClean="0">
                    <a:solidFill>
                      <a:srgbClr val="000000"/>
                    </a:solidFill>
                    <a:latin typeface="Arial" panose="020B0604020202020204" pitchFamily="34" charset="0"/>
                    <a:cs typeface="Arial" panose="020B0604020202020204" pitchFamily="34" charset="0"/>
                    <a:sym typeface="Arial"/>
                  </a:rPr>
                  <a:t> </a:t>
                </a:r>
                <a:endParaRPr lang="vi-VN" sz="3600">
                  <a:solidFill>
                    <a:srgbClr val="000000"/>
                  </a:solidFill>
                  <a:latin typeface="Arial" panose="020B0604020202020204" pitchFamily="34" charset="0"/>
                  <a:cs typeface="Arial" panose="020B0604020202020204" pitchFamily="34" charset="0"/>
                  <a:sym typeface="Arial"/>
                </a:endParaRPr>
              </a:p>
            </p:txBody>
          </p:sp>
        </mc:Choice>
        <mc:Fallback>
          <p:sp>
            <p:nvSpPr>
              <p:cNvPr id="13" name="TextBox 12"/>
              <p:cNvSpPr txBox="1">
                <a:spLocks noRot="1" noChangeAspect="1" noMove="1" noResize="1" noEditPoints="1" noAdjustHandles="1" noChangeArrowheads="1" noChangeShapeType="1" noTextEdit="1"/>
              </p:cNvSpPr>
              <p:nvPr/>
            </p:nvSpPr>
            <p:spPr>
              <a:xfrm>
                <a:off x="726275" y="424577"/>
                <a:ext cx="16829705" cy="2585323"/>
              </a:xfrm>
              <a:prstGeom prst="rect">
                <a:avLst/>
              </a:prstGeom>
              <a:blipFill>
                <a:blip r:embed="rId13"/>
                <a:stretch>
                  <a:fillRect l="-1087" r="-1123" b="-4009"/>
                </a:stretch>
              </a:blipFill>
            </p:spPr>
            <p:txBody>
              <a:bodyPr/>
              <a:lstStyle/>
              <a:p>
                <a:r>
                  <a:rPr lang="en-US">
                    <a:noFill/>
                  </a:rPr>
                  <a:t> </a:t>
                </a:r>
              </a:p>
            </p:txBody>
          </p:sp>
        </mc:Fallback>
      </mc:AlternateContent>
      <p:sp>
        <p:nvSpPr>
          <p:cNvPr id="15" name="Google Shape;735;p18"/>
          <p:cNvSpPr txBox="1">
            <a:spLocks/>
          </p:cNvSpPr>
          <p:nvPr/>
        </p:nvSpPr>
        <p:spPr>
          <a:xfrm>
            <a:off x="410980" y="601851"/>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a:t>
            </a:r>
            <a:r>
              <a:rPr lang="en-US" sz="3800" b="1" kern="0">
                <a:solidFill>
                  <a:srgbClr val="FFFFFF"/>
                </a:solidFill>
                <a:highlight>
                  <a:srgbClr val="CE4D8E"/>
                </a:highlight>
                <a:latin typeface="Arial"/>
              </a:rPr>
              <a:t>dụ </a:t>
            </a:r>
            <a:r>
              <a:rPr lang="en-US" sz="3800" b="1" kern="0" smtClean="0">
                <a:solidFill>
                  <a:srgbClr val="FFFFFF"/>
                </a:solidFill>
                <a:highlight>
                  <a:srgbClr val="CE4D8E"/>
                </a:highlight>
                <a:latin typeface="Arial"/>
              </a:rPr>
              <a:t>2:</a:t>
            </a:r>
            <a:endParaRPr lang="en-US" sz="3800" kern="0">
              <a:solidFill>
                <a:srgbClr val="FFFFFF"/>
              </a:solidFill>
              <a:highlight>
                <a:srgbClr val="CE4D8E"/>
              </a:highlight>
              <a:latin typeface="Arial"/>
            </a:endParaRPr>
          </a:p>
        </p:txBody>
      </p:sp>
      <p:sp>
        <p:nvSpPr>
          <p:cNvPr id="16" name="Rectangle 15"/>
          <p:cNvSpPr/>
          <p:nvPr/>
        </p:nvSpPr>
        <p:spPr>
          <a:xfrm>
            <a:off x="8750187" y="3049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26274" y="3998218"/>
                <a:ext cx="17104526" cy="5488682"/>
              </a:xfrm>
              <a:prstGeom prst="rect">
                <a:avLst/>
              </a:prstGeom>
            </p:spPr>
            <p:txBody>
              <a:bodyPr wrap="square">
                <a:spAutoFit/>
              </a:bodyPr>
              <a:lstStyle/>
              <a:p>
                <a:pPr>
                  <a:lnSpc>
                    <a:spcPct val="150000"/>
                  </a:lnSpc>
                  <a:spcBef>
                    <a:spcPts val="400"/>
                  </a:spcBef>
                  <a:spcAft>
                    <a:spcPts val="400"/>
                  </a:spcAft>
                </a:pPr>
                <a:r>
                  <a:rPr lang="vi-VN" sz="3600" smtClean="0"/>
                  <a:t>Gọi </a:t>
                </a:r>
                <a14:m>
                  <m:oMath xmlns:m="http://schemas.openxmlformats.org/officeDocument/2006/math">
                    <m:r>
                      <a:rPr lang="vi-VN" sz="3600" i="1" smtClean="0">
                        <a:latin typeface="Cambria Math" panose="02040503050406030204" pitchFamily="18" charset="0"/>
                      </a:rPr>
                      <m:t>𝑥</m:t>
                    </m:r>
                  </m:oMath>
                </a14:m>
                <a:r>
                  <a:rPr lang="vi-VN" sz="3600"/>
                  <a:t>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 là khối lượng dung dịch acid nồng độ </a:t>
                </a:r>
                <a14:m>
                  <m:oMath xmlns:m="http://schemas.openxmlformats.org/officeDocument/2006/math">
                    <m:r>
                      <a:rPr lang="vi-VN" sz="3600" i="1" smtClean="0">
                        <a:latin typeface="Cambria Math" panose="02040503050406030204" pitchFamily="18" charset="0"/>
                      </a:rPr>
                      <m:t>60%</m:t>
                    </m:r>
                  </m:oMath>
                </a14:m>
                <a:r>
                  <a:rPr lang="vi-VN" sz="3600"/>
                  <a:t> </a:t>
                </a:r>
                <a:r>
                  <a:rPr lang="vi-VN" sz="3600"/>
                  <a:t>cần </a:t>
                </a:r>
                <a:r>
                  <a:rPr lang="vi-VN" sz="3600" smtClean="0"/>
                  <a:t>l</a:t>
                </a:r>
                <a:r>
                  <a:rPr lang="en-US" sz="3600" smtClean="0">
                    <a:latin typeface="Arial" panose="020B0604020202020204" pitchFamily="34" charset="0"/>
                    <a:cs typeface="Arial" panose="020B0604020202020204" pitchFamily="34" charset="0"/>
                  </a:rPr>
                  <a:t>ấy.</a:t>
                </a:r>
                <a:endParaRPr lang="vi-VN" sz="3600">
                  <a:latin typeface="Arial" panose="020B0604020202020204" pitchFamily="34" charset="0"/>
                  <a:cs typeface="Arial" panose="020B0604020202020204" pitchFamily="34" charset="0"/>
                </a:endParaRPr>
              </a:p>
              <a:p>
                <a:pPr>
                  <a:lnSpc>
                    <a:spcPct val="150000"/>
                  </a:lnSpc>
                  <a:spcBef>
                    <a:spcPts val="400"/>
                  </a:spcBef>
                  <a:spcAft>
                    <a:spcPts val="400"/>
                  </a:spcAft>
                </a:pPr>
                <a:r>
                  <a:rPr lang="vi-VN" sz="3600"/>
                  <a:t>Điều kiện: </a:t>
                </a:r>
                <a14:m>
                  <m:oMath xmlns:m="http://schemas.openxmlformats.org/officeDocument/2006/math">
                    <m:r>
                      <a:rPr lang="vi-VN" sz="3600" i="1" smtClean="0">
                        <a:latin typeface="Cambria Math" panose="02040503050406030204" pitchFamily="18" charset="0"/>
                      </a:rPr>
                      <m:t>0&lt;</m:t>
                    </m:r>
                    <m:r>
                      <a:rPr lang="en-US" sz="3600" b="0" i="1" smtClean="0">
                        <a:latin typeface="Cambria Math" panose="02040503050406030204" pitchFamily="18" charset="0"/>
                      </a:rPr>
                      <m:t>𝑥</m:t>
                    </m:r>
                    <m:r>
                      <a:rPr lang="vi-VN" sz="3600" i="1" smtClean="0">
                        <a:latin typeface="Cambria Math" panose="02040503050406030204" pitchFamily="18" charset="0"/>
                      </a:rPr>
                      <m:t>&lt;300</m:t>
                    </m:r>
                  </m:oMath>
                </a14:m>
                <a:r>
                  <a:rPr lang="vi-VN" sz="3600"/>
                  <a:t>.</a:t>
                </a:r>
              </a:p>
              <a:p>
                <a:pPr>
                  <a:lnSpc>
                    <a:spcPct val="150000"/>
                  </a:lnSpc>
                  <a:spcBef>
                    <a:spcPts val="400"/>
                  </a:spcBef>
                  <a:spcAft>
                    <a:spcPts val="400"/>
                  </a:spcAft>
                </a:pPr>
                <a:r>
                  <a:rPr lang="vi-VN" sz="3600" smtClean="0"/>
                  <a:t>Khi </a:t>
                </a:r>
                <a:r>
                  <a:rPr lang="vi-VN" sz="3600"/>
                  <a:t>đó khối lượng dung dịch acid nồng độ </a:t>
                </a:r>
                <a14:m>
                  <m:oMath xmlns:m="http://schemas.openxmlformats.org/officeDocument/2006/math">
                    <m:r>
                      <a:rPr lang="vi-VN" sz="3600" i="1" smtClean="0">
                        <a:latin typeface="Cambria Math" panose="02040503050406030204" pitchFamily="18" charset="0"/>
                      </a:rPr>
                      <m:t>30%</m:t>
                    </m:r>
                  </m:oMath>
                </a14:m>
                <a:r>
                  <a:rPr lang="vi-VN" sz="3600"/>
                  <a:t> là </a:t>
                </a:r>
                <a14:m>
                  <m:oMath xmlns:m="http://schemas.openxmlformats.org/officeDocument/2006/math">
                    <m:r>
                      <a:rPr lang="vi-VN" sz="3600" i="1" smtClean="0">
                        <a:latin typeface="Cambria Math" panose="02040503050406030204" pitchFamily="18" charset="0"/>
                      </a:rPr>
                      <m:t>300 – </m:t>
                    </m:r>
                    <m:r>
                      <a:rPr lang="vi-VN" sz="3600" i="1" smtClean="0">
                        <a:latin typeface="Cambria Math" panose="02040503050406030204" pitchFamily="18" charset="0"/>
                      </a:rPr>
                      <m:t>𝑥</m:t>
                    </m:r>
                    <m:r>
                      <a:rPr lang="vi-VN" sz="3600" i="1" smtClean="0">
                        <a:latin typeface="Cambria Math" panose="02040503050406030204" pitchFamily="18" charset="0"/>
                      </a:rPr>
                      <m:t> (</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a:t>
                </a:r>
              </a:p>
              <a:p>
                <a:pPr>
                  <a:lnSpc>
                    <a:spcPct val="150000"/>
                  </a:lnSpc>
                  <a:spcBef>
                    <a:spcPts val="400"/>
                  </a:spcBef>
                  <a:spcAft>
                    <a:spcPts val="400"/>
                  </a:spcAft>
                </a:pPr>
                <a:r>
                  <a:rPr lang="vi-VN" sz="3600"/>
                  <a:t>Trong </a:t>
                </a:r>
                <a14:m>
                  <m:oMath xmlns:m="http://schemas.openxmlformats.org/officeDocument/2006/math">
                    <m:r>
                      <a:rPr lang="vi-VN" sz="3600" i="1" smtClean="0">
                        <a:latin typeface="Cambria Math" panose="02040503050406030204" pitchFamily="18" charset="0"/>
                      </a:rPr>
                      <m:t>300 </m:t>
                    </m:r>
                    <m:r>
                      <a:rPr lang="vi-VN" sz="3600" i="1" smtClean="0">
                        <a:latin typeface="Cambria Math" panose="02040503050406030204" pitchFamily="18" charset="0"/>
                      </a:rPr>
                      <m:t>𝑔</m:t>
                    </m:r>
                  </m:oMath>
                </a14:m>
                <a:r>
                  <a:rPr lang="vi-VN" sz="3600"/>
                  <a:t> dung dịch acid nồng độ </a:t>
                </a:r>
                <a14:m>
                  <m:oMath xmlns:m="http://schemas.openxmlformats.org/officeDocument/2006/math">
                    <m:r>
                      <a:rPr lang="vi-VN" sz="3600" i="1" smtClean="0">
                        <a:latin typeface="Cambria Math" panose="02040503050406030204" pitchFamily="18" charset="0"/>
                      </a:rPr>
                      <m:t>50%</m:t>
                    </m:r>
                  </m:oMath>
                </a14:m>
                <a:r>
                  <a:rPr lang="vi-VN" sz="3600"/>
                  <a:t> có: </a:t>
                </a:r>
                <a14:m>
                  <m:oMath xmlns:m="http://schemas.openxmlformats.org/officeDocument/2006/math">
                    <m:r>
                      <a:rPr lang="vi-VN" sz="3600" i="1" smtClean="0">
                        <a:latin typeface="Cambria Math" panose="02040503050406030204" pitchFamily="18" charset="0"/>
                      </a:rPr>
                      <m:t>0,5 </m:t>
                    </m:r>
                    <m:r>
                      <a:rPr lang="en-US" sz="3600" i="1" smtClean="0">
                        <a:latin typeface="Cambria Math" panose="02040503050406030204" pitchFamily="18" charset="0"/>
                      </a:rPr>
                      <m:t>.</m:t>
                    </m:r>
                    <m:r>
                      <a:rPr lang="vi-VN" sz="3600" i="1" smtClean="0">
                        <a:latin typeface="Cambria Math" panose="02040503050406030204" pitchFamily="18" charset="0"/>
                      </a:rPr>
                      <m:t>300 </m:t>
                    </m:r>
                    <m:r>
                      <a:rPr lang="vi-VN" sz="3600" i="1">
                        <a:latin typeface="Cambria Math" panose="02040503050406030204" pitchFamily="18" charset="0"/>
                      </a:rPr>
                      <m:t>= 150 </m:t>
                    </m:r>
                  </m:oMath>
                </a14:m>
                <a:r>
                  <a:rPr lang="vi-VN" sz="3600"/>
                  <a:t>(g) acid nguyên chất. Theo đề bài, ta có phương </a:t>
                </a:r>
                <a:r>
                  <a:rPr lang="vi-VN" sz="3600"/>
                  <a:t>trình</a:t>
                </a:r>
                <a:r>
                  <a:rPr lang="vi-VN" sz="3600" smtClean="0"/>
                  <a:t>:</a:t>
                </a:r>
                <a:r>
                  <a:rPr lang="vi-VN" sz="3600">
                    <a:solidFill>
                      <a:prstClr val="black"/>
                    </a:solidFill>
                  </a:rPr>
                  <a:t> </a:t>
                </a:r>
                <a:endParaRPr lang="en-US" sz="3600" smtClean="0">
                  <a:solidFill>
                    <a:prstClr val="black"/>
                  </a:solidFill>
                </a:endParaRP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0,6</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+0,3(300−</m:t>
                      </m:r>
                      <m:r>
                        <a:rPr lang="vi-VN" sz="3600" i="1" smtClean="0">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m:t>
                      </m:r>
                      <m:r>
                        <a:rPr lang="vi-VN" sz="3600" i="1">
                          <a:solidFill>
                            <a:prstClr val="black"/>
                          </a:solidFill>
                          <a:latin typeface="Cambria Math" panose="02040503050406030204" pitchFamily="18" charset="0"/>
                        </a:rPr>
                        <m:t>= </m:t>
                      </m:r>
                      <m:r>
                        <a:rPr lang="vi-VN" sz="3600" i="1" smtClean="0">
                          <a:solidFill>
                            <a:prstClr val="black"/>
                          </a:solidFill>
                          <a:latin typeface="Cambria Math" panose="02040503050406030204" pitchFamily="18" charset="0"/>
                        </a:rPr>
                        <m:t>150</m:t>
                      </m:r>
                    </m:oMath>
                  </m:oMathPara>
                </a14:m>
                <a:endParaRPr lang="vi-VN" sz="3600"/>
              </a:p>
            </p:txBody>
          </p:sp>
        </mc:Choice>
        <mc:Fallback>
          <p:sp>
            <p:nvSpPr>
              <p:cNvPr id="3" name="Rectangle 2"/>
              <p:cNvSpPr>
                <a:spLocks noRot="1" noChangeAspect="1" noMove="1" noResize="1" noEditPoints="1" noAdjustHandles="1" noChangeArrowheads="1" noChangeShapeType="1" noTextEdit="1"/>
              </p:cNvSpPr>
              <p:nvPr/>
            </p:nvSpPr>
            <p:spPr>
              <a:xfrm>
                <a:off x="726274" y="3998218"/>
                <a:ext cx="17104526" cy="5488682"/>
              </a:xfrm>
              <a:prstGeom prst="rect">
                <a:avLst/>
              </a:prstGeom>
              <a:blipFill>
                <a:blip r:embed="rId14"/>
                <a:stretch>
                  <a:fillRect l="-1069" r="-356"/>
                </a:stretch>
              </a:blipFill>
            </p:spPr>
            <p:txBody>
              <a:bodyPr/>
              <a:lstStyle/>
              <a:p>
                <a:r>
                  <a:rPr lang="en-US">
                    <a:noFill/>
                  </a:rPr>
                  <a:t> </a:t>
                </a:r>
              </a:p>
            </p:txBody>
          </p:sp>
        </mc:Fallback>
      </mc:AlternateContent>
    </p:spTree>
    <p:extLst>
      <p:ext uri="{BB962C8B-B14F-4D97-AF65-F5344CB8AC3E}">
        <p14:creationId xmlns:p14="http://schemas.microsoft.com/office/powerpoint/2010/main" val="494737863"/>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81340" y="8930633"/>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6" name="Rectangle 15"/>
          <p:cNvSpPr/>
          <p:nvPr/>
        </p:nvSpPr>
        <p:spPr>
          <a:xfrm>
            <a:off x="8615650" y="839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83475" y="1751528"/>
                <a:ext cx="16571125" cy="7201972"/>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phương trình:</a:t>
                </a: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+0,3(300−</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+90 −0,3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60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r>
                  <a:rPr kumimoji="0" lang="en-US" sz="36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200</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 trị này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phù hợp với điều kiện của ẩn.</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Vậy phải lấy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pha với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để được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mc:Choice>
        <mc:Fallback>
          <p:sp>
            <p:nvSpPr>
              <p:cNvPr id="3" name="Rectangle 2"/>
              <p:cNvSpPr>
                <a:spLocks noRot="1" noChangeAspect="1" noMove="1" noResize="1" noEditPoints="1" noAdjustHandles="1" noChangeArrowheads="1" noChangeShapeType="1" noTextEdit="1"/>
              </p:cNvSpPr>
              <p:nvPr/>
            </p:nvSpPr>
            <p:spPr>
              <a:xfrm>
                <a:off x="1183475" y="1751528"/>
                <a:ext cx="16571125" cy="7201972"/>
              </a:xfrm>
              <a:prstGeom prst="rect">
                <a:avLst/>
              </a:prstGeom>
              <a:blipFill>
                <a:blip r:embed="rId13"/>
                <a:stretch>
                  <a:fillRect l="-1103" b="-761"/>
                </a:stretch>
              </a:blipFill>
            </p:spPr>
            <p:txBody>
              <a:bodyPr/>
              <a:lstStyle/>
              <a:p>
                <a:r>
                  <a:rPr lang="en-US">
                    <a:noFill/>
                  </a:rPr>
                  <a:t> </a:t>
                </a:r>
              </a:p>
            </p:txBody>
          </p:sp>
        </mc:Fallback>
      </mc:AlternateContent>
    </p:spTree>
    <p:extLst>
      <p:ext uri="{BB962C8B-B14F-4D97-AF65-F5344CB8AC3E}">
        <p14:creationId xmlns:p14="http://schemas.microsoft.com/office/powerpoint/2010/main" val="385174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5815317" y="7068950"/>
            <a:ext cx="1358302" cy="1862967"/>
          </a:xfrm>
          <a:prstGeom prst="rect">
            <a:avLst/>
          </a:prstGeom>
        </p:spPr>
      </p:pic>
      <p:pic>
        <p:nvPicPr>
          <p:cNvPr id="41" name="Picture 40"/>
          <p:cNvPicPr>
            <a:picLocks noChangeAspect="1"/>
          </p:cNvPicPr>
          <p:nvPr/>
        </p:nvPicPr>
        <p:blipFill>
          <a:blip r:embed="rId9"/>
          <a:stretch>
            <a:fillRect/>
          </a:stretch>
        </p:blipFill>
        <p:spPr>
          <a:xfrm>
            <a:off x="1219200" y="7799066"/>
            <a:ext cx="954153" cy="1319781"/>
          </a:xfrm>
          <a:prstGeom prst="rect">
            <a:avLst/>
          </a:prstGeom>
        </p:spPr>
      </p:pic>
      <p:sp>
        <p:nvSpPr>
          <p:cNvPr id="17" name="TextBox 16"/>
          <p:cNvSpPr txBox="1"/>
          <p:nvPr/>
        </p:nvSpPr>
        <p:spPr>
          <a:xfrm>
            <a:off x="7342899" y="647700"/>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
          <p:cNvSpPr>
            <a:spLocks noChangeArrowheads="1"/>
          </p:cNvSpPr>
          <p:nvPr/>
        </p:nvSpPr>
        <p:spPr bwMode="auto">
          <a:xfrm>
            <a:off x="1219200" y="2060819"/>
            <a:ext cx="159049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buFont typeface="Arial"/>
              <a:buNone/>
            </a:pPr>
            <a:r>
              <a:rPr lang="vi-VN" altLang="en-US" sz="4000" kern="0">
                <a:solidFill>
                  <a:srgbClr val="000000"/>
                </a:solidFill>
                <a:ea typeface="Open Sans"/>
                <a:cs typeface="Arial"/>
                <a:sym typeface="Arial"/>
              </a:rPr>
              <a:t>Bác Mai đi siêu thị mua một mặt hàng đang có chương trình </a:t>
            </a:r>
            <a:r>
              <a:rPr lang="vi-VN" altLang="en-US" sz="4000" kern="0">
                <a:solidFill>
                  <a:srgbClr val="000000"/>
                </a:solidFill>
                <a:ea typeface="Open Sans"/>
                <a:cs typeface="Arial"/>
                <a:sym typeface="Arial"/>
              </a:rPr>
              <a:t>khuyến </a:t>
            </a:r>
            <a:r>
              <a:rPr lang="vi-VN" altLang="en-US" sz="4000" kern="0" smtClean="0">
                <a:solidFill>
                  <a:srgbClr val="000000"/>
                </a:solidFill>
                <a:ea typeface="Open Sans"/>
                <a:cs typeface="Arial"/>
                <a:sym typeface="Arial"/>
              </a:rPr>
              <a:t>m</a:t>
            </a:r>
            <a:r>
              <a:rPr lang="en-US" altLang="en-US" sz="4000" kern="0">
                <a:solidFill>
                  <a:srgbClr val="000000"/>
                </a:solidFill>
                <a:ea typeface="Open Sans"/>
                <a:cs typeface="Arial"/>
                <a:sym typeface="Arial"/>
              </a:rPr>
              <a:t>ạ</a:t>
            </a:r>
            <a:r>
              <a:rPr lang="vi-VN" altLang="en-US" sz="4000" kern="0" smtClean="0">
                <a:solidFill>
                  <a:srgbClr val="000000"/>
                </a:solidFill>
                <a:ea typeface="Open Sans"/>
                <a:cs typeface="Arial"/>
                <a:sym typeface="Arial"/>
              </a:rPr>
              <a:t>i </a:t>
            </a:r>
            <a:r>
              <a:rPr lang="vi-VN" altLang="en-US" sz="4000" kern="0">
                <a:solidFill>
                  <a:srgbClr val="000000"/>
                </a:solidFill>
                <a:ea typeface="Open Sans"/>
                <a:cs typeface="Arial"/>
                <a:sym typeface="Arial"/>
              </a:rPr>
              <a:t>giảm giá 20%. Vì có thẻ khách hàng thân thiết của siêu thị nên bác được giảm thêm 5% trên giá đã giảm, do đó bác Mai chỉ phải trả 380 nghìn đồng cho mặt hàng đó. Hỏi giá ban đầu của mặt hàng đó nếu không khuyến mại là bao nhiêu?</a:t>
            </a:r>
            <a:endParaRPr lang="en-US" altLang="en-US" sz="4000" kern="0" smtClean="0">
              <a:solidFill>
                <a:srgbClr val="070185"/>
              </a:solidFil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6677430" y="1378240"/>
            <a:ext cx="1358302" cy="1862967"/>
          </a:xfrm>
          <a:prstGeom prst="rect">
            <a:avLst/>
          </a:prstGeom>
        </p:spPr>
      </p:pic>
      <p:pic>
        <p:nvPicPr>
          <p:cNvPr id="41" name="Picture 40"/>
          <p:cNvPicPr>
            <a:picLocks noChangeAspect="1"/>
          </p:cNvPicPr>
          <p:nvPr/>
        </p:nvPicPr>
        <p:blipFill>
          <a:blip r:embed="rId9"/>
          <a:stretch>
            <a:fillRect/>
          </a:stretch>
        </p:blipFill>
        <p:spPr>
          <a:xfrm>
            <a:off x="16879504" y="8326314"/>
            <a:ext cx="954153" cy="1319781"/>
          </a:xfrm>
          <a:prstGeom prst="rect">
            <a:avLst/>
          </a:prstGeom>
        </p:spPr>
      </p:pic>
      <p:sp>
        <p:nvSpPr>
          <p:cNvPr id="9" name="Rectangle 8"/>
          <p:cNvSpPr/>
          <p:nvPr/>
        </p:nvSpPr>
        <p:spPr>
          <a:xfrm>
            <a:off x="859240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737360" y="1623060"/>
                <a:ext cx="15087600" cy="7679025"/>
              </a:xfrm>
              <a:prstGeom prst="rect">
                <a:avLst/>
              </a:prstGeom>
            </p:spPr>
            <p:txBody>
              <a:bodyPr wrap="square">
                <a:spAutoFit/>
              </a:bodyPr>
              <a:lstStyle/>
              <a:p>
                <a:pPr algn="just">
                  <a:lnSpc>
                    <a:spcPct val="150000"/>
                  </a:lnSpc>
                  <a:spcBef>
                    <a:spcPts val="200"/>
                  </a:spcBef>
                  <a:spcAft>
                    <a:spcPts val="200"/>
                  </a:spcAft>
                </a:pPr>
                <a:r>
                  <a:rPr lang="da-DK" sz="3600" smtClean="0">
                    <a:latin typeface="Arial" panose="020B0604020202020204" pitchFamily="34" charset="0"/>
                    <a:ea typeface="Dotum" panose="020B0600000101010101" pitchFamily="34" charset="-127"/>
                    <a:cs typeface="Arial" panose="020B0604020202020204" pitchFamily="34" charset="0"/>
                  </a:rPr>
                  <a:t>Gọi giá gốc của mặt hàng đó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m:t>
                        </m:r>
                      </m:e>
                    </m:d>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sau khi giảm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oMath>
                </a14:m>
                <a:r>
                  <a:rPr lang="da-DK" sz="3600">
                    <a:effectLst/>
                    <a:latin typeface="Arial" panose="020B0604020202020204" pitchFamily="34" charset="0"/>
                    <a:ea typeface="Dotum" panose="020B0600000101010101" pitchFamily="34" charset="-127"/>
                    <a:cs typeface="Arial" panose="020B0604020202020204" pitchFamily="34" charset="0"/>
                  </a:rPr>
                  <a:t> là:</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−0,2</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được giảm thêm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600">
                    <a:effectLst/>
                    <a:latin typeface="Arial" panose="020B0604020202020204" pitchFamily="34" charset="0"/>
                    <a:ea typeface="Dotum" panose="020B0600000101010101" pitchFamily="34" charset="-127"/>
                    <a:cs typeface="Arial" panose="020B0604020202020204" pitchFamily="34" charset="0"/>
                  </a:rPr>
                  <a:t> trên giá đã giảm là: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−0,04</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a:t>
                </a:r>
                <a:r>
                  <a:rPr lang="da-DK" sz="3600">
                    <a:effectLst/>
                    <a:latin typeface="Arial" panose="020B0604020202020204" pitchFamily="34" charset="0"/>
                    <a:ea typeface="Dotum" panose="020B0600000101010101" pitchFamily="34" charset="-127"/>
                    <a:cs typeface="Arial" panose="020B0604020202020204" pitchFamily="34" charset="0"/>
                  </a:rPr>
                  <a:t>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Tổng số tền bác Mai phải trả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 nên ta có phương trình: </a:t>
                </a: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lvl="0">
                  <a:spcBef>
                    <a:spcPts val="200"/>
                  </a:spcBef>
                  <a:spcAft>
                    <a:spcPts val="2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r>
                        <a:rPr lang="en-US" sz="360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thỏa mãn giá trị ẩn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Vậy giá gốc của sản phầm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nghìn </a:t>
                </a:r>
                <a:r>
                  <a:rPr lang="da-DK" sz="3600">
                    <a:effectLst/>
                    <a:latin typeface="Arial" panose="020B0604020202020204" pitchFamily="34" charset="0"/>
                    <a:ea typeface="Dotum" panose="020B0600000101010101" pitchFamily="34" charset="-127"/>
                    <a:cs typeface="Arial" panose="020B0604020202020204" pitchFamily="34" charset="0"/>
                  </a:rPr>
                  <a:t>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737360" y="1623060"/>
                <a:ext cx="15087600" cy="7679025"/>
              </a:xfrm>
              <a:prstGeom prst="rect">
                <a:avLst/>
              </a:prstGeom>
              <a:blipFill>
                <a:blip r:embed="rId10"/>
                <a:stretch>
                  <a:fillRect l="-1212" b="-714"/>
                </a:stretch>
              </a:blipFill>
            </p:spPr>
            <p:txBody>
              <a:bodyPr/>
              <a:lstStyle/>
              <a:p>
                <a:r>
                  <a:rPr lang="en-US">
                    <a:noFill/>
                  </a:rPr>
                  <a:t> </a:t>
                </a:r>
              </a:p>
            </p:txBody>
          </p:sp>
        </mc:Fallback>
      </mc:AlternateContent>
    </p:spTree>
    <p:extLst>
      <p:ext uri="{BB962C8B-B14F-4D97-AF65-F5344CB8AC3E}">
        <p14:creationId xmlns:p14="http://schemas.microsoft.com/office/powerpoint/2010/main" val="1670848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051695">
            <a:off x="-122138" y="63147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3" name="TextBox 12"/>
          <p:cNvSpPr txBox="1"/>
          <p:nvPr/>
        </p:nvSpPr>
        <p:spPr>
          <a:xfrm>
            <a:off x="1078779" y="553441"/>
            <a:ext cx="4620502"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TRANH LUẬN</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a:spLocks noChangeArrowheads="1"/>
          </p:cNvSpPr>
          <p:nvPr/>
        </p:nvSpPr>
        <p:spPr bwMode="auto">
          <a:xfrm>
            <a:off x="891521" y="1714500"/>
            <a:ext cx="1650054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400" smtClean="0"/>
              <a:t>“</a:t>
            </a:r>
            <a:r>
              <a:rPr lang="vi-VN" altLang="en-US" sz="3400"/>
              <a:t>Một xe máy khởi hành từ Hà Nội đi Hải Phòng với vận tốc 40 km/h. Sau đó 20 phút, trên cùng tuyến đường đó, một ô tô xuất phát từ Hải Phòng đi Hà Nội với vận tốc 60 km/h. Biết quãng đường từ Hà Nội đến Hải Phòng dài khoảng 120 km. Hỏi sau bao lâu, kể từ khi xe máy khởi hành thì hai xe gặp </a:t>
            </a:r>
            <a:r>
              <a:rPr lang="vi-VN" altLang="en-US" sz="3400"/>
              <a:t>nhau</a:t>
            </a:r>
            <a:r>
              <a:rPr lang="vi-VN" altLang="en-US" sz="3400" smtClean="0"/>
              <a:t>?”</a:t>
            </a:r>
            <a:endParaRPr lang="vi-VN" altLang="en-US" sz="3400"/>
          </a:p>
          <a:p>
            <a:pPr lvl="0" algn="just">
              <a:lnSpc>
                <a:spcPct val="150000"/>
              </a:lnSpc>
            </a:pPr>
            <a:r>
              <a:rPr lang="vi-VN" altLang="en-US" sz="3400"/>
              <a:t>Để giải bài toán này, hai bạn Vuông và Tròn chọn ẩn như </a:t>
            </a:r>
            <a:r>
              <a:rPr lang="vi-VN" altLang="en-US" sz="3400"/>
              <a:t>sau</a:t>
            </a:r>
            <a:r>
              <a:rPr lang="vi-VN" altLang="en-US" sz="3400" smtClean="0"/>
              <a:t>:</a:t>
            </a:r>
            <a:endParaRPr lang="vi-VN" altLang="en-US" sz="3400"/>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bright="20000" contrast="-40000"/>
                    </a14:imgEffect>
                  </a14:imgLayer>
                </a14:imgProps>
              </a:ext>
            </a:extLst>
          </a:blip>
          <a:stretch>
            <a:fillRect/>
          </a:stretch>
        </p:blipFill>
        <p:spPr>
          <a:xfrm>
            <a:off x="838200" y="5730984"/>
            <a:ext cx="11624297" cy="4308739"/>
          </a:xfrm>
          <a:prstGeom prst="rect">
            <a:avLst/>
          </a:prstGeom>
        </p:spPr>
      </p:pic>
      <p:sp>
        <p:nvSpPr>
          <p:cNvPr id="4" name="Rectangle 3"/>
          <p:cNvSpPr/>
          <p:nvPr/>
        </p:nvSpPr>
        <p:spPr>
          <a:xfrm>
            <a:off x="6076822" y="689992"/>
            <a:ext cx="3647152" cy="820674"/>
          </a:xfrm>
          <a:prstGeom prst="rect">
            <a:avLst/>
          </a:prstGeom>
        </p:spPr>
        <p:txBody>
          <a:bodyPr wrap="non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cs typeface="Arial" panose="020B0604020202020204" pitchFamily="34" charset="0"/>
              </a:rPr>
              <a:t>Xét bài toán sau:</a:t>
            </a:r>
          </a:p>
        </p:txBody>
      </p:sp>
      <p:sp>
        <p:nvSpPr>
          <p:cNvPr id="6" name="Rectangle 5"/>
          <p:cNvSpPr/>
          <p:nvPr/>
        </p:nvSpPr>
        <p:spPr>
          <a:xfrm>
            <a:off x="12496800" y="5829300"/>
            <a:ext cx="4967454" cy="3231654"/>
          </a:xfrm>
          <a:prstGeom prst="rect">
            <a:avLst/>
          </a:prstGeom>
        </p:spPr>
        <p:txBody>
          <a:bodyPr wrap="square">
            <a:spAutoFit/>
          </a:bodyPr>
          <a:lstStyle/>
          <a:p>
            <a:pPr algn="just">
              <a:lnSpc>
                <a:spcPct val="150000"/>
              </a:lnSpc>
            </a:pPr>
            <a:r>
              <a:rPr lang="vi-VN" sz="3400">
                <a:solidFill>
                  <a:srgbClr val="000000"/>
                </a:solidFill>
              </a:rPr>
              <a:t>Theo em, trong hai cách chọn ẩn của Vuông và Tròn, cách nào sẽ cho lời giải ngắn gọn hơn?</a:t>
            </a:r>
            <a:endParaRPr lang="en-US" sz="3400"/>
          </a:p>
        </p:txBody>
      </p:sp>
      <p:sp>
        <p:nvSpPr>
          <p:cNvPr id="18" name="Freeform 16"/>
          <p:cNvSpPr/>
          <p:nvPr/>
        </p:nvSpPr>
        <p:spPr>
          <a:xfrm rot="11552915" flipH="1">
            <a:off x="16844438" y="9029718"/>
            <a:ext cx="1239629" cy="1047640"/>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657849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33400" y="1562100"/>
                <a:ext cx="17526000" cy="8028032"/>
              </a:xfrm>
              <a:prstGeom prst="rect">
                <a:avLst/>
              </a:prstGeom>
            </p:spPr>
            <p:txBody>
              <a:bodyPr wrap="square">
                <a:spAutoFit/>
              </a:bodyPr>
              <a:lstStyle/>
              <a:p>
                <a:pPr marL="571500" indent="-571500" algn="just">
                  <a:lnSpc>
                    <a:spcPct val="150000"/>
                  </a:lnSpc>
                  <a:spcBef>
                    <a:spcPts val="100"/>
                  </a:spcBef>
                  <a:buFont typeface="Wingdings" panose="05000000000000000000" pitchFamily="2" charset="2"/>
                  <a:buChar char="q"/>
                </a:pPr>
                <a:r>
                  <a:rPr lang="en-US" sz="3500" b="1" smtClean="0">
                    <a:latin typeface="Arial" panose="020B0604020202020204" pitchFamily="34" charset="0"/>
                    <a:ea typeface="Arial" panose="020B0604020202020204" pitchFamily="34" charset="0"/>
                    <a:cs typeface="Arial" panose="020B0604020202020204" pitchFamily="34" charset="0"/>
                  </a:rPr>
                  <a:t>Giải </a:t>
                </a:r>
                <a:r>
                  <a:rPr lang="en-US" sz="3500" b="1">
                    <a:latin typeface="Arial" panose="020B0604020202020204" pitchFamily="34" charset="0"/>
                    <a:ea typeface="Arial" panose="020B0604020202020204" pitchFamily="34" charset="0"/>
                    <a:cs typeface="Arial" panose="020B0604020202020204" pitchFamily="34" charset="0"/>
                  </a:rPr>
                  <a:t>theo Tròn</a:t>
                </a:r>
                <a:r>
                  <a:rPr lang="en-US" sz="3500" b="1">
                    <a:latin typeface="Arial" panose="020B0604020202020204" pitchFamily="34" charset="0"/>
                    <a:ea typeface="Arial" panose="020B0604020202020204" pitchFamily="34" charset="0"/>
                    <a:cs typeface="Arial" panose="020B0604020202020204" pitchFamily="34" charset="0"/>
                  </a:rPr>
                  <a:t>:</a:t>
                </a:r>
                <a:r>
                  <a:rPr lang="en-US" sz="3500">
                    <a:effectLst/>
                    <a:latin typeface="Arial" panose="020B0604020202020204" pitchFamily="34" charset="0"/>
                    <a:ea typeface="Arial" panose="020B0604020202020204" pitchFamily="34" charset="0"/>
                    <a:cs typeface="Arial" panose="020B0604020202020204" pitchFamily="34" charset="0"/>
                  </a:rPr>
                  <a:t> </a:t>
                </a:r>
                <a:endParaRPr lang="en-US" sz="35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Gọi </a:t>
                </a:r>
                <a:r>
                  <a:rPr lang="en-US" sz="3500">
                    <a:effectLst/>
                    <a:latin typeface="Arial" panose="020B0604020202020204" pitchFamily="34" charset="0"/>
                    <a:ea typeface="Arial" panose="020B0604020202020204" pitchFamily="34" charset="0"/>
                    <a:cs typeface="Arial" panose="020B0604020202020204" pitchFamily="34" charset="0"/>
                  </a:rPr>
                  <a:t>thời gian từ lúc xe máy khởi hành đến lúc 2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3500">
                    <a:effectLst/>
                    <a:latin typeface="Arial" panose="020B0604020202020204" pitchFamily="34" charset="0"/>
                    <a:ea typeface="Dotum" panose="020B0600000101010101" pitchFamily="34" charset="-127"/>
                    <a:cs typeface="Arial" panose="020B0604020202020204" pitchFamily="34" charset="0"/>
                  </a:rPr>
                  <a:t> </a:t>
                </a:r>
                <a:r>
                  <a:rPr lang="en-US" sz="3500">
                    <a:effectLst/>
                    <a:latin typeface="Arial" panose="020B0604020202020204" pitchFamily="34" charset="0"/>
                    <a:ea typeface="Dotum" panose="020B0600000101010101" pitchFamily="34" charset="-127"/>
                    <a:cs typeface="Arial" panose="020B0604020202020204" pitchFamily="34" charset="0"/>
                  </a:rPr>
                  <a:t>(</a:t>
                </a:r>
                <a:r>
                  <a:rPr lang="en-US" sz="3500" smtClean="0">
                    <a:effectLst/>
                    <a:latin typeface="Arial" panose="020B0604020202020204" pitchFamily="34" charset="0"/>
                    <a:ea typeface="Dotum" panose="020B0600000101010101" pitchFamily="34" charset="-127"/>
                    <a:cs typeface="Arial" panose="020B0604020202020204" pitchFamily="34" charset="0"/>
                  </a:rPr>
                  <a:t>giờ)</a:t>
                </a:r>
                <a:endParaRPr lang="en-US" sz="35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Thời </a:t>
                </a:r>
                <a:r>
                  <a:rPr lang="en-US" sz="3500">
                    <a:effectLst/>
                    <a:latin typeface="Arial" panose="020B0604020202020204" pitchFamily="34" charset="0"/>
                    <a:ea typeface="Arial" panose="020B0604020202020204" pitchFamily="34" charset="0"/>
                    <a:cs typeface="Arial" panose="020B0604020202020204" pitchFamily="34" charset="0"/>
                  </a:rPr>
                  <a:t>gian ô tô xuất phát từ Hải Phòng đi Hà Nội đến lúc hai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35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500">
                    <a:effectLst/>
                    <a:latin typeface="Arial" panose="020B0604020202020204" pitchFamily="34" charset="0"/>
                    <a:ea typeface="Dotum" panose="020B0600000101010101" pitchFamily="34" charset="-127"/>
                    <a:cs typeface="Arial" panose="020B0604020202020204" pitchFamily="34" charset="0"/>
                  </a:rPr>
                  <a:t>(giờ)</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𝑣</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𝑥𝑒</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á</m:t>
                        </m:r>
                        <m:r>
                          <a:rPr lang="en-US" sz="3500" i="1">
                            <a:effectLst/>
                            <a:latin typeface="Cambria Math" panose="02040503050406030204" pitchFamily="18" charset="0"/>
                            <a:ea typeface="Arial" panose="020B0604020202020204" pitchFamily="34" charset="0"/>
                            <a:cs typeface="Times New Roman" panose="02020603050405020304" pitchFamily="18" charset="0"/>
                          </a:rPr>
                          <m:t>𝑦</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=40</m:t>
                    </m:r>
                  </m:oMath>
                </a14:m>
                <a:r>
                  <a:rPr lang="en-US" sz="3500">
                    <a:effectLst/>
                    <a:latin typeface="Arial" panose="020B0604020202020204" pitchFamily="34" charset="0"/>
                    <a:ea typeface="Dotum" panose="020B0600000101010101" pitchFamily="34" charset="-127"/>
                    <a:cs typeface="Arial" panose="020B0604020202020204" pitchFamily="34" charset="0"/>
                  </a:rPr>
                  <a:t> km/h; </a:t>
                </a:r>
                <a14:m>
                  <m:oMath xmlns:m="http://schemas.openxmlformats.org/officeDocument/2006/math">
                    <m:sSub>
                      <m:sSub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500" i="1">
                            <a:effectLst/>
                            <a:latin typeface="Cambria Math" panose="02040503050406030204" pitchFamily="18" charset="0"/>
                            <a:ea typeface="Dotum" panose="020B0600000101010101" pitchFamily="34" charset="-127"/>
                            <a:cs typeface="Times New Roman" panose="02020603050405020304" pitchFamily="18" charset="0"/>
                          </a:rPr>
                          <m:t>𝑣</m:t>
                        </m:r>
                      </m:e>
                      <m:sub>
                        <m:r>
                          <a:rPr lang="en-US" sz="3500" i="1">
                            <a:effectLst/>
                            <a:latin typeface="Cambria Math" panose="02040503050406030204" pitchFamily="18" charset="0"/>
                            <a:ea typeface="Dotum" panose="020B0600000101010101" pitchFamily="34" charset="-127"/>
                            <a:cs typeface="Times New Roman" panose="02020603050405020304" pitchFamily="18" charset="0"/>
                          </a:rPr>
                          <m:t>ô </m:t>
                        </m:r>
                        <m:r>
                          <a:rPr lang="en-US" sz="3500" i="1">
                            <a:effectLst/>
                            <a:latin typeface="Cambria Math" panose="02040503050406030204" pitchFamily="18" charset="0"/>
                            <a:ea typeface="Dotum" panose="020B0600000101010101" pitchFamily="34" charset="-127"/>
                            <a:cs typeface="Times New Roman" panose="02020603050405020304" pitchFamily="18" charset="0"/>
                          </a:rPr>
                          <m:t>𝑡</m:t>
                        </m:r>
                        <m:r>
                          <a:rPr lang="en-US" sz="3500" i="1">
                            <a:effectLst/>
                            <a:latin typeface="Cambria Math" panose="02040503050406030204" pitchFamily="18" charset="0"/>
                            <a:ea typeface="Dotum" panose="020B0600000101010101" pitchFamily="34" charset="-127"/>
                            <a:cs typeface="Times New Roman" panose="02020603050405020304" pitchFamily="18" charset="0"/>
                          </a:rPr>
                          <m:t>ô</m:t>
                        </m:r>
                      </m:sub>
                    </m:sSub>
                    <m:r>
                      <a:rPr lang="en-US" sz="35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en-US" sz="3500">
                    <a:effectLst/>
                    <a:latin typeface="Arial" panose="020B0604020202020204" pitchFamily="34" charset="0"/>
                    <a:ea typeface="Dotum" panose="020B0600000101010101" pitchFamily="34" charset="-127"/>
                    <a:cs typeface="Arial" panose="020B0604020202020204" pitchFamily="34" charset="0"/>
                  </a:rPr>
                  <a:t> km/h và Chiều dài quãng đường là 120 km</a:t>
                </a:r>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Nên </a:t>
                </a:r>
                <a:r>
                  <a:rPr lang="en-US" sz="3500">
                    <a:effectLst/>
                    <a:latin typeface="Arial" panose="020B0604020202020204" pitchFamily="34" charset="0"/>
                    <a:ea typeface="Dotum" panose="020B0600000101010101" pitchFamily="34" charset="-127"/>
                    <a:cs typeface="Arial" panose="020B0604020202020204" pitchFamily="34" charset="0"/>
                  </a:rPr>
                  <a:t>có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40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+60.</m:t>
                    </m:r>
                    <m:d>
                      <m:d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5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Giải phương trình</a:t>
                </a:r>
                <a:r>
                  <a:rPr lang="en-US" sz="35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100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=140</m:t>
                    </m:r>
                  </m:oMath>
                </a14:m>
                <a:r>
                  <a:rPr lang="en-US" sz="3500">
                    <a:solidFill>
                      <a:prstClr val="black"/>
                    </a:solidFill>
                  </a:rPr>
                  <a:t> </a:t>
                </a:r>
                <a14:m>
                  <m:oMath xmlns:m="http://schemas.openxmlformats.org/officeDocument/2006/math">
                    <m:r>
                      <a:rPr lang="en-US" sz="3500">
                        <a:solidFill>
                          <a:prstClr val="black"/>
                        </a:solidFill>
                        <a:latin typeface="Cambria Math" panose="02040503050406030204" pitchFamily="18" charset="0"/>
                      </a:rPr>
                      <m:t>⇔</m:t>
                    </m:r>
                  </m:oMath>
                </a14:m>
                <a:r>
                  <a:rPr lang="en-US" sz="3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Thấy </a:t>
                </a:r>
                <a:r>
                  <a:rPr lang="en-US" sz="3500">
                    <a:effectLst/>
                    <a:latin typeface="Arial" panose="020B0604020202020204" pitchFamily="34" charset="0"/>
                    <a:ea typeface="Dotum" panose="020B0600000101010101" pitchFamily="34" charset="-127"/>
                    <a:cs typeface="Arial" panose="020B0604020202020204" pitchFamily="34" charset="0"/>
                  </a:rPr>
                  <a:t>rằng </a:t>
                </a:r>
                <a14:m>
                  <m:oMath xmlns:m="http://schemas.openxmlformats.org/officeDocument/2006/math">
                    <m:r>
                      <a:rPr lang="en-US" sz="35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500" i="1">
                            <a:effectLst/>
                            <a:latin typeface="Cambria Math" panose="02040503050406030204" pitchFamily="18" charset="0"/>
                            <a:ea typeface="Dotum" panose="020B0600000101010101" pitchFamily="34" charset="-127"/>
                            <a:cs typeface="Times New Roman" panose="02020603050405020304" pitchFamily="18" charset="0"/>
                          </a:rPr>
                          <m:t>7</m:t>
                        </m:r>
                      </m:num>
                      <m:den>
                        <m:r>
                          <a:rPr lang="en-US" sz="3500" i="1">
                            <a:effectLst/>
                            <a:latin typeface="Cambria Math" panose="02040503050406030204" pitchFamily="18" charset="0"/>
                            <a:ea typeface="Dotum" panose="020B0600000101010101" pitchFamily="34" charset="-127"/>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thỏa mãn giá trị </a:t>
                </a:r>
                <a:r>
                  <a:rPr lang="en-US" sz="3500">
                    <a:effectLst/>
                    <a:latin typeface="Arial" panose="020B0604020202020204" pitchFamily="34" charset="0"/>
                    <a:ea typeface="Dotum" panose="020B0600000101010101" pitchFamily="34" charset="-127"/>
                    <a:cs typeface="Arial" panose="020B0604020202020204" pitchFamily="34" charset="0"/>
                  </a:rPr>
                  <a:t>của </a:t>
                </a:r>
                <a:r>
                  <a:rPr lang="en-US" sz="3500" smtClean="0">
                    <a:effectLst/>
                    <a:latin typeface="Arial" panose="020B0604020202020204" pitchFamily="34" charset="0"/>
                    <a:ea typeface="Dotum" panose="020B0600000101010101" pitchFamily="34" charset="-127"/>
                    <a:cs typeface="Arial" panose="020B0604020202020204" pitchFamily="34" charset="0"/>
                  </a:rPr>
                  <a:t>ẩn.</a:t>
                </a:r>
                <a:r>
                  <a:rPr lang="en-US" sz="3500" smtClean="0">
                    <a:latin typeface="Arial" panose="020B0604020202020204" pitchFamily="34" charset="0"/>
                    <a:ea typeface="Dotum" panose="020B0600000101010101" pitchFamily="34" charset="-127"/>
                    <a:cs typeface="Arial" panose="020B0604020202020204" pitchFamily="34" charset="0"/>
                  </a:rPr>
                  <a:t> </a:t>
                </a:r>
                <a:r>
                  <a:rPr lang="en-US" sz="3500" smtClean="0">
                    <a:effectLst/>
                    <a:latin typeface="Arial" panose="020B0604020202020204" pitchFamily="34" charset="0"/>
                    <a:ea typeface="Arial" panose="020B0604020202020204" pitchFamily="34" charset="0"/>
                    <a:cs typeface="Arial" panose="020B0604020202020204" pitchFamily="34" charset="0"/>
                  </a:rPr>
                  <a:t>Vậy </a:t>
                </a:r>
                <a:r>
                  <a:rPr lang="en-US" sz="3500">
                    <a:effectLst/>
                    <a:latin typeface="Arial" panose="020B0604020202020204" pitchFamily="34" charset="0"/>
                    <a:ea typeface="Arial" panose="020B0604020202020204" pitchFamily="34" charset="0"/>
                    <a:cs typeface="Arial" panose="020B0604020202020204" pitchFamily="34" charset="0"/>
                  </a:rPr>
                  <a:t>sau </a:t>
                </a:r>
                <a14:m>
                  <m:oMath xmlns:m="http://schemas.openxmlformats.org/officeDocument/2006/math">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giờ thì hai xe gặp </a:t>
                </a:r>
                <a:r>
                  <a:rPr lang="en-US" sz="3500">
                    <a:effectLst/>
                    <a:latin typeface="Arial" panose="020B0604020202020204" pitchFamily="34" charset="0"/>
                    <a:ea typeface="Dotum" panose="020B0600000101010101" pitchFamily="34" charset="-127"/>
                    <a:cs typeface="Arial" panose="020B0604020202020204" pitchFamily="34" charset="0"/>
                  </a:rPr>
                  <a:t>nhau</a:t>
                </a:r>
                <a:r>
                  <a:rPr lang="en-US" sz="3500" smtClean="0">
                    <a:effectLst/>
                    <a:latin typeface="Arial" panose="020B0604020202020204" pitchFamily="34" charset="0"/>
                    <a:ea typeface="Dotum" panose="020B0600000101010101" pitchFamily="34" charset="-127"/>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3400" y="1562100"/>
                <a:ext cx="17526000" cy="8028032"/>
              </a:xfrm>
              <a:prstGeom prst="rect">
                <a:avLst/>
              </a:prstGeom>
              <a:blipFill>
                <a:blip r:embed="rId13"/>
                <a:stretch>
                  <a:fillRect l="-1043" b="-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4458118" y="1350761"/>
                <a:ext cx="3225178" cy="1141979"/>
              </a:xfrm>
              <a:prstGeom prst="rect">
                <a:avLst/>
              </a:prstGeom>
            </p:spPr>
            <p:txBody>
              <a:bodyPr wrap="none">
                <a:spAutoFit/>
              </a:bodyPr>
              <a:lstStyle/>
              <a:p>
                <a:pPr lvl="0" algn="just">
                  <a:lnSpc>
                    <a:spcPct val="150000"/>
                  </a:lnSpc>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4458118" y="1350761"/>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3893307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5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down)">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00199" y="1709977"/>
                <a:ext cx="15087600" cy="7624523"/>
              </a:xfrm>
              <a:prstGeom prst="rect">
                <a:avLst/>
              </a:prstGeom>
            </p:spPr>
            <p:txBody>
              <a:bodyPr wrap="square">
                <a:spAutoFit/>
              </a:bodyPr>
              <a:lstStyle/>
              <a:p>
                <a:pPr marL="457200" lvl="0" indent="-457200" algn="just">
                  <a:lnSpc>
                    <a:spcPct val="150000"/>
                  </a:lnSpc>
                  <a:spcBef>
                    <a:spcPts val="600"/>
                  </a:spcBef>
                  <a:spcAft>
                    <a:spcPts val="600"/>
                  </a:spcAft>
                  <a:buFont typeface="Wingdings" panose="05000000000000000000" pitchFamily="2" charset="2"/>
                  <a:buChar char="q"/>
                  <a:defRPr/>
                </a:pPr>
                <a:r>
                  <a:rPr lang="en-US" sz="3500" b="1" smtClean="0">
                    <a:solidFill>
                      <a:prstClr val="black"/>
                    </a:solidFill>
                    <a:latin typeface="Arial" panose="020B0604020202020204" pitchFamily="34" charset="0"/>
                    <a:ea typeface="Arial" panose="020B0604020202020204" pitchFamily="34" charset="0"/>
                    <a:cs typeface="Arial" panose="020B0604020202020204" pitchFamily="34" charset="0"/>
                  </a:rPr>
                  <a:t> Giải </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theo Vuông</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smtClean="0">
                    <a:solidFill>
                      <a:prstClr val="black"/>
                    </a:solidFill>
                    <a:latin typeface="Arial" panose="020B0604020202020204" pitchFamily="34" charset="0"/>
                    <a:ea typeface="Dotum" panose="020B0600000101010101" pitchFamily="34" charset="-127"/>
                    <a:cs typeface="Arial" panose="020B0604020202020204" pitchFamily="34" charset="0"/>
                  </a:rPr>
                  <a:t>Quãng </a:t>
                </a: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đường từ Hà Nội đến điểm gặp nhau của hai xe là: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 </a:t>
                </a:r>
                <a14:m>
                  <m:oMath xmlns:m="http://schemas.openxmlformats.org/officeDocument/2006/math">
                    <m:d>
                      <m:d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e>
                    </m:d>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Quãng đường từ Hải Phòng đến điểm hai xe gặp nhau là: </a:t>
                </a: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Thời gian xe máy đi từ Hà Nội đến điểm hai xe gặp nhau: </a:t>
                </a:r>
                <a14:m>
                  <m:oMath xmlns:m="http://schemas.openxmlformats.org/officeDocument/2006/math">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Thời gian ô tô đi từ Hải Phòng đến điểm hai xe gạp nhau: </a:t>
                </a: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Vì ô tô đi sau xe máy 20 phút nên ta có phương trình</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en-US" sz="3500" smtClean="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00199" y="1709977"/>
                <a:ext cx="15087600" cy="7624523"/>
              </a:xfrm>
              <a:prstGeom prst="rect">
                <a:avLst/>
              </a:prstGeom>
              <a:blipFill>
                <a:blip r:embed="rId13"/>
                <a:stretch>
                  <a:fillRect l="-11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5920578" y="1497287"/>
                <a:ext cx="3225178" cy="1141979"/>
              </a:xfrm>
              <a:prstGeom prst="rect">
                <a:avLst/>
              </a:prstGeom>
            </p:spPr>
            <p:txBody>
              <a:bodyPr wrap="none">
                <a:spAutoFit/>
              </a:bodyPr>
              <a:lstStyle/>
              <a:p>
                <a:pPr lvl="0" algn="just">
                  <a:lnSpc>
                    <a:spcPct val="150000"/>
                  </a:lnSpc>
                  <a:spcBef>
                    <a:spcPts val="600"/>
                  </a:spcBef>
                  <a:spcAft>
                    <a:spcPts val="600"/>
                  </a:spcAft>
                  <a:defRPr/>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920578" y="1497287"/>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767145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anim calcmode="lin" valueType="num">
                                      <p:cBhvr>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8499811" flipH="1">
            <a:off x="16812655" y="6478070"/>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30094" y="1374249"/>
                <a:ext cx="13351409" cy="606428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 </a:t>
                </a: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 </a:t>
                </a: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
                            <m:d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oMath>
                  </m:oMathPara>
                </a14:m>
                <a:endPar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50000"/>
                  </a:lnSpc>
                  <a:buClrTx/>
                  <a:buSzTx/>
                  <a:buFontTx/>
                  <a:buNone/>
                  <a:tabLst/>
                  <a:defRPr/>
                </a:pPr>
                <a:r>
                  <a:rPr kumimoji="0" lang="en-US" sz="33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=280</m:t>
                    </m:r>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oMath>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Thấy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=56</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thỏa mãn điều kiện của ẩn.</a:t>
                </a:r>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xe máy đi từ Hà Nội đến điểm hai xe gặp nhau là: </a:t>
                </a:r>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den>
                      </m:f>
                      <m:r>
                        <m:rPr>
                          <m:nor/>
                        </m:rPr>
                        <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30094" y="1374249"/>
                <a:ext cx="13351409" cy="6064289"/>
              </a:xfrm>
              <a:prstGeom prst="rect">
                <a:avLst/>
              </a:prstGeom>
              <a:blipFill>
                <a:blip r:embed="rId13"/>
                <a:stretch>
                  <a:fillRect l="-12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143000" y="8648700"/>
                <a:ext cx="16764000" cy="854080"/>
              </a:xfrm>
              <a:prstGeom prst="rect">
                <a:avLst/>
              </a:prstGeom>
            </p:spPr>
            <p:txBody>
              <a:bodyPr wrap="square">
                <a:spAutoFit/>
              </a:bodyPr>
              <a:lstStyle/>
              <a:p>
                <a:pPr lvl="0">
                  <a:lnSpc>
                    <a:spcPct val="150000"/>
                  </a:lnSpc>
                  <a:defRPr/>
                </a:pPr>
                <a14:m>
                  <m:oMath xmlns:m="http://schemas.openxmlformats.org/officeDocument/2006/math">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Từ </a:t>
                </a:r>
                <a:r>
                  <a:rPr lang="en-US" sz="3300">
                    <a:solidFill>
                      <a:prstClr val="black"/>
                    </a:solidFill>
                    <a:latin typeface="Arial" panose="020B0604020202020204" pitchFamily="34" charset="0"/>
                    <a:ea typeface="Arial" panose="020B0604020202020204" pitchFamily="34" charset="0"/>
                    <a:cs typeface="Arial" panose="020B0604020202020204" pitchFamily="34" charset="0"/>
                  </a:rPr>
                  <a:t>các lời giải trên ta thấy chọn ẩn theo cách của Tròn sẽ cho lời giải ngắn hơn.</a:t>
                </a:r>
                <a:endParaRPr lang="en-US" sz="330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43000" y="8648700"/>
                <a:ext cx="16764000" cy="854080"/>
              </a:xfrm>
              <a:prstGeom prst="rect">
                <a:avLst/>
              </a:prstGeom>
              <a:blipFill>
                <a:blip r:embed="rId14"/>
                <a:stretch>
                  <a:fillRect b="-12857"/>
                </a:stretch>
              </a:blipFill>
            </p:spPr>
            <p:txBody>
              <a:bodyPr/>
              <a:lstStyle/>
              <a:p>
                <a:r>
                  <a:rPr lang="en-US">
                    <a:noFill/>
                  </a:rPr>
                  <a:t> </a:t>
                </a:r>
              </a:p>
            </p:txBody>
          </p:sp>
        </mc:Fallback>
      </mc:AlternateContent>
      <p:grpSp>
        <p:nvGrpSpPr>
          <p:cNvPr id="6" name="Group 5"/>
          <p:cNvGrpSpPr/>
          <p:nvPr/>
        </p:nvGrpSpPr>
        <p:grpSpPr>
          <a:xfrm>
            <a:off x="1630094" y="7117748"/>
            <a:ext cx="6293711" cy="1595373"/>
            <a:chOff x="640489" y="7527160"/>
            <a:chExt cx="6293711" cy="1595373"/>
          </a:xfrm>
        </p:grpSpPr>
        <mc:AlternateContent xmlns:mc="http://schemas.openxmlformats.org/markup-compatibility/2006">
          <mc:Choice xmlns:a14="http://schemas.microsoft.com/office/drawing/2010/main" Requires="a14">
            <p:sp>
              <p:nvSpPr>
                <p:cNvPr id="2" name="Rectangle 1"/>
                <p:cNvSpPr/>
                <p:nvPr/>
              </p:nvSpPr>
              <p:spPr>
                <a:xfrm>
                  <a:off x="1535303" y="7527160"/>
                  <a:ext cx="1588897" cy="159537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den>
                        </m:f>
                        <m:r>
                          <m:rPr>
                            <m:nor/>
                          </m:rPr>
                          <a:rPr lang="en-US" sz="33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lang="en-US" sz="330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535303" y="7527160"/>
                  <a:ext cx="1588897" cy="1595373"/>
                </a:xfrm>
                <a:prstGeom prst="rect">
                  <a:avLst/>
                </a:prstGeom>
                <a:blipFill>
                  <a:blip r:embed="rId15"/>
                  <a:stretch>
                    <a:fillRect/>
                  </a:stretch>
                </a:blipFill>
              </p:spPr>
              <p:txBody>
                <a:bodyPr/>
                <a:lstStyle/>
                <a:p>
                  <a:r>
                    <a:rPr lang="en-US">
                      <a:noFill/>
                    </a:rPr>
                    <a:t> </a:t>
                  </a:r>
                </a:p>
              </p:txBody>
            </p:sp>
          </mc:Fallback>
        </mc:AlternateContent>
        <p:sp>
          <p:nvSpPr>
            <p:cNvPr id="4" name="Rectangle 3"/>
            <p:cNvSpPr/>
            <p:nvPr/>
          </p:nvSpPr>
          <p:spPr>
            <a:xfrm>
              <a:off x="640489" y="7962900"/>
              <a:ext cx="6293711" cy="854080"/>
            </a:xfrm>
            <a:prstGeom prst="rect">
              <a:avLst/>
            </a:prstGeom>
          </p:spPr>
          <p:txBody>
            <a:bodyPr wrap="none">
              <a:spAutoFit/>
            </a:bodyPr>
            <a:lstStyle/>
            <a:p>
              <a:pPr lvl="0" algn="just">
                <a:lnSpc>
                  <a:spcPct val="150000"/>
                </a:lnSpc>
                <a:spcBef>
                  <a:spcPts val="600"/>
                </a:spcBef>
                <a:spcAft>
                  <a:spcPts val="600"/>
                </a:spcAft>
                <a:defRPr/>
              </a:pPr>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Sau              </a:t>
              </a:r>
              <a:r>
                <a:rPr lang="en-US" sz="3300" smtClean="0">
                  <a:solidFill>
                    <a:prstClr val="black"/>
                  </a:solidFill>
                  <a:latin typeface="Arial" panose="020B0604020202020204" pitchFamily="34" charset="0"/>
                  <a:ea typeface="Dotum" panose="020B0600000101010101" pitchFamily="34" charset="-127"/>
                  <a:cs typeface="Arial" panose="020B0604020202020204" pitchFamily="34" charset="0"/>
                </a:rPr>
                <a:t>thì </a:t>
              </a:r>
              <a:r>
                <a:rPr lang="en-US" sz="3300">
                  <a:solidFill>
                    <a:prstClr val="black"/>
                  </a:solidFill>
                  <a:latin typeface="Arial" panose="020B0604020202020204" pitchFamily="34" charset="0"/>
                  <a:ea typeface="Dotum" panose="020B0600000101010101" pitchFamily="34" charset="-127"/>
                  <a:cs typeface="Arial" panose="020B0604020202020204" pitchFamily="34" charset="0"/>
                </a:rPr>
                <a:t>hai xe gặp nhau.</a:t>
              </a:r>
              <a:endParaRPr lang="en-US" sz="33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6739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anim calcmode="lin" valueType="num">
                                      <p:cBhvr>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anim calcmode="lin" valueType="num">
                                      <p:cBhvr>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LUYỆN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TẬP</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13133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1943100" y="4343401"/>
            <a:ext cx="1371600" cy="1393722"/>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6515100" y="2171700"/>
            <a:ext cx="1257300" cy="125730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1143000" y="6858001"/>
            <a:ext cx="1371600" cy="1518558"/>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2286000" y="8343903"/>
            <a:ext cx="1228572" cy="1342858"/>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8458203" y="5943600"/>
            <a:ext cx="1321486" cy="13428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15749457" y="2244167"/>
            <a:ext cx="1760218" cy="1760218"/>
          </a:xfrm>
          <a:prstGeom prst="rect">
            <a:avLst/>
          </a:prstGeom>
        </p:spPr>
      </p:pic>
      <p:sp>
        <p:nvSpPr>
          <p:cNvPr id="9" name="Rectangle 8"/>
          <p:cNvSpPr/>
          <p:nvPr/>
        </p:nvSpPr>
        <p:spPr>
          <a:xfrm>
            <a:off x="3646669" y="513852"/>
            <a:ext cx="11206370" cy="15415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8600" b="1" dirty="0">
                <a:solidFill>
                  <a:srgbClr val="C0504D"/>
                </a:solidFill>
                <a:latin typeface="Arial" panose="020B0604020202020204" pitchFamily="34" charset="0"/>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406092" y="1242608"/>
            <a:ext cx="812800" cy="812800"/>
          </a:xfrm>
          <a:prstGeom prst="rect">
            <a:avLst/>
          </a:prstGeom>
        </p:spPr>
      </p:pic>
    </p:spTree>
    <p:extLst>
      <p:ext uri="{BB962C8B-B14F-4D97-AF65-F5344CB8AC3E}">
        <p14:creationId xmlns:p14="http://schemas.microsoft.com/office/powerpoint/2010/main" val="21512434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2" name="Freeform 12"/>
          <p:cNvSpPr/>
          <p:nvPr/>
        </p:nvSpPr>
        <p:spPr>
          <a:xfrm>
            <a:off x="304800" y="8420100"/>
            <a:ext cx="1752600" cy="1468231"/>
          </a:xfrm>
          <a:custGeom>
            <a:avLst/>
            <a:gdLst/>
            <a:ahLst/>
            <a:cxnLst/>
            <a:rect l="l" t="t" r="r" b="b"/>
            <a:pathLst>
              <a:path w="1985459" h="1620631">
                <a:moveTo>
                  <a:pt x="0" y="0"/>
                </a:moveTo>
                <a:lnTo>
                  <a:pt x="1985460" y="0"/>
                </a:lnTo>
                <a:lnTo>
                  <a:pt x="1985460" y="1620632"/>
                </a:lnTo>
                <a:lnTo>
                  <a:pt x="0" y="162063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5925800" y="479881"/>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7" name="TextBox 17"/>
          <p:cNvSpPr txBox="1"/>
          <p:nvPr/>
        </p:nvSpPr>
        <p:spPr>
          <a:xfrm>
            <a:off x="5181600" y="479881"/>
            <a:ext cx="8137265" cy="1411220"/>
          </a:xfrm>
          <a:prstGeom prst="rect">
            <a:avLst/>
          </a:prstGeom>
        </p:spPr>
        <p:txBody>
          <a:bodyPr lIns="0" tIns="0" rIns="0" bIns="0" rtlCol="0" anchor="t">
            <a:spAutoFit/>
          </a:bodyPr>
          <a:lstStyle/>
          <a:p>
            <a:pPr lvl="0" algn="ctr">
              <a:lnSpc>
                <a:spcPts val="12653"/>
              </a:lnSpc>
            </a:pPr>
            <a:r>
              <a:rPr lang="en-US" sz="6500" b="1" dirty="0">
                <a:solidFill>
                  <a:schemeClr val="tx2"/>
                </a:solidFill>
                <a:latin typeface="Arial" panose="020B0604020202020204" pitchFamily="34" charset="0"/>
                <a:cs typeface="Arial" panose="020B0604020202020204" pitchFamily="34" charset="0"/>
              </a:rPr>
              <a:t>KHỞI ĐỘNG</a:t>
            </a:r>
          </a:p>
        </p:txBody>
      </p:sp>
      <p:sp>
        <p:nvSpPr>
          <p:cNvPr id="32" name="Rectangle 31"/>
          <p:cNvSpPr/>
          <p:nvPr/>
        </p:nvSpPr>
        <p:spPr>
          <a:xfrm>
            <a:off x="1820732" y="2476500"/>
            <a:ext cx="14859000" cy="470898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Một xe máy khởi hành tử một địa điểm ở Hà Nội đi Thanh Hóa lúc 6 giờ với vận tốc 40 km/h. Sau đó 1 giờ, một ô tô cũng xuất phát từ điểm khởi hành của xe máy để đi Thanh Hóa với vận tốc 60 km/h và đi cùng tuyến đường với xe máy. Hỏi vào lúc mấy giờ thì ô tô đuổi kịp xe máy?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12"/>
          <a:stretch>
            <a:fillRect/>
          </a:stretch>
        </p:blipFill>
        <p:spPr>
          <a:xfrm>
            <a:off x="14020800" y="7471326"/>
            <a:ext cx="2043557" cy="2398958"/>
          </a:xfrm>
          <a:prstGeom prst="rect">
            <a:avLst/>
          </a:prstGeom>
        </p:spPr>
      </p:pic>
    </p:spTree>
    <p:extLst>
      <p:ext uri="{BB962C8B-B14F-4D97-AF65-F5344CB8AC3E}">
        <p14:creationId xmlns:p14="http://schemas.microsoft.com/office/powerpoint/2010/main" val="8154300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743200" y="1371036"/>
            <a:ext cx="12737050" cy="2862322"/>
          </a:xfrm>
          <a:prstGeom prst="rect">
            <a:avLst/>
          </a:prstGeom>
          <a:noFill/>
        </p:spPr>
        <p:txBody>
          <a:bodyPr wrap="square" rtlCol="0">
            <a:spAutoFit/>
          </a:bodyPr>
          <a:lstStyle/>
          <a:p>
            <a:pPr algn="just" defTabSz="1371600">
              <a:lnSpc>
                <a:spcPct val="150000"/>
              </a:lnSpc>
            </a:pPr>
            <a:r>
              <a:rPr lang="vi-VN" sz="4000" b="1">
                <a:solidFill>
                  <a:srgbClr val="1F497D"/>
                </a:solidFill>
                <a:cs typeface="Arial" panose="020B0604020202020204" pitchFamily="34" charset="0"/>
                <a:sym typeface="Arial"/>
              </a:rPr>
              <a:t>Câu 1. Xe thứ hai đi chậm hơn xe thứ nhất 15 km/h. Nếu gọi vận tốc xe thứ hai là x (km/h) thì vận tốc xe thứ nhất là:</a:t>
            </a:r>
            <a:endParaRPr lang="en-US" sz="40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6033"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4864463"/>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28337" y="7703820"/>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38606" y="904361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468424" y="5008581"/>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38606" y="633222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3116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370796"/>
            <a:ext cx="5257800" cy="707886"/>
          </a:xfrm>
          <a:prstGeom prst="rect">
            <a:avLst/>
          </a:prstGeom>
          <a:noFill/>
        </p:spPr>
        <p:txBody>
          <a:bodyPr wrap="square" rtlCol="0">
            <a:spAutoFit/>
          </a:bodyPr>
          <a:lstStyle/>
          <a:p>
            <a:pPr algn="ctr" defTabSz="1371600"/>
            <a:r>
              <a:rPr lang="en-US" sz="4000" kern="0">
                <a:solidFill>
                  <a:srgbClr val="002060"/>
                </a:solidFill>
                <a:latin typeface="Arial"/>
                <a:cs typeface="Arial"/>
                <a:sym typeface="Arial"/>
              </a:rPr>
              <a:t>15x (km/h)</a:t>
            </a:r>
            <a:endParaRPr lang="en-US" sz="4000" kern="0" dirty="0">
              <a:solidFill>
                <a:srgbClr val="002060"/>
              </a:solidFill>
              <a:latin typeface="Arial"/>
              <a:cs typeface="Arial"/>
              <a:sym typeface="Arial"/>
            </a:endParaRPr>
          </a:p>
        </p:txBody>
      </p:sp>
      <p:sp>
        <p:nvSpPr>
          <p:cNvPr id="20" name="TextBox 19"/>
          <p:cNvSpPr txBox="1"/>
          <p:nvPr/>
        </p:nvSpPr>
        <p:spPr>
          <a:xfrm>
            <a:off x="4747648" y="772715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47648" y="905303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15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397452" y="35402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24505919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95600" y="1085314"/>
            <a:ext cx="12420600" cy="3600986"/>
          </a:xfrm>
          <a:prstGeom prst="rect">
            <a:avLst/>
          </a:prstGeom>
          <a:noFill/>
        </p:spPr>
        <p:txBody>
          <a:bodyPr wrap="square" rtlCol="0">
            <a:spAutoFit/>
          </a:bodyPr>
          <a:lstStyle/>
          <a:p>
            <a:pPr algn="just" defTabSz="1371600">
              <a:lnSpc>
                <a:spcPct val="150000"/>
              </a:lnSpc>
            </a:pPr>
            <a:r>
              <a:rPr lang="vi-VN" sz="3800" b="1" smtClean="0">
                <a:solidFill>
                  <a:srgbClr val="1F497D"/>
                </a:solidFill>
                <a:cs typeface="Arial" panose="020B0604020202020204" pitchFamily="34" charset="0"/>
                <a:sym typeface="Arial"/>
              </a:rPr>
              <a:t>Câu </a:t>
            </a:r>
            <a:r>
              <a:rPr lang="vi-VN" sz="3800" b="1">
                <a:solidFill>
                  <a:srgbClr val="1F497D"/>
                </a:solidFill>
                <a:cs typeface="Arial" panose="020B0604020202020204" pitchFamily="34" charset="0"/>
                <a:sym typeface="Arial"/>
              </a:rPr>
              <a:t>2. Xe máy và ô tô cùng đi trên một con đường, biết vận tốc của xe máy là x (km/h) và mỗi giờ ô tô lại đi nhanh hơn xe máy 20 km. Công thức tính vận tốc ô tô là:</a:t>
            </a:r>
            <a:endParaRPr lang="vi-VN" sz="3800" b="1">
              <a:solidFill>
                <a:srgbClr val="1F497D"/>
              </a:solidFill>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0" y="4914900"/>
            <a:ext cx="6900848" cy="863160"/>
          </a:xfrm>
          <a:prstGeom prst="rect">
            <a:avLst/>
          </a:prstGeom>
        </p:spPr>
      </p:pic>
      <p:sp>
        <p:nvSpPr>
          <p:cNvPr id="7" name="Oval 6"/>
          <p:cNvSpPr/>
          <p:nvPr/>
        </p:nvSpPr>
        <p:spPr>
          <a:xfrm>
            <a:off x="3200400" y="895019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6"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6900848" cy="863160"/>
          </a:xfrm>
          <a:prstGeom prst="rect">
            <a:avLst/>
          </a:prstGeom>
        </p:spPr>
      </p:pic>
      <p:sp>
        <p:nvSpPr>
          <p:cNvPr id="11" name="Oval 10"/>
          <p:cNvSpPr/>
          <p:nvPr/>
        </p:nvSpPr>
        <p:spPr>
          <a:xfrm>
            <a:off x="3200400" y="7575604"/>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59480" y="9083814"/>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67292" y="4965546"/>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29000" y="770856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444902" y="633398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5564974" y="490739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20 </a:t>
            </a:r>
            <a:r>
              <a:rPr lang="en-US" sz="4000">
                <a:solidFill>
                  <a:srgbClr val="002060"/>
                </a:solidFill>
                <a:latin typeface="Arial" panose="020B0604020202020204" pitchFamily="34" charset="0"/>
                <a:cs typeface="Arial" panose="020B0604020202020204" pitchFamily="34" charset="0"/>
                <a:sym typeface="Arial"/>
              </a:rPr>
              <a:t>(km/h)</a:t>
            </a:r>
            <a:endParaRPr lang="en-US" sz="400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5564974" y="6238734"/>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0" name="TextBox 19"/>
          <p:cNvSpPr txBox="1"/>
          <p:nvPr/>
        </p:nvSpPr>
        <p:spPr>
          <a:xfrm>
            <a:off x="5564974" y="7704446"/>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527279" y="9105900"/>
            <a:ext cx="694557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534776" y="3502990"/>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3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19400" y="1028700"/>
            <a:ext cx="12526622" cy="3582134"/>
          </a:xfrm>
          <a:prstGeom prst="rect">
            <a:avLst/>
          </a:prstGeom>
          <a:noFill/>
        </p:spPr>
        <p:txBody>
          <a:bodyPr wrap="square" rtlCol="0">
            <a:spAutoFit/>
          </a:bodyPr>
          <a:lstStyle/>
          <a:p>
            <a:pPr algn="just" defTabSz="1371600">
              <a:lnSpc>
                <a:spcPct val="150000"/>
              </a:lnSpc>
            </a:pPr>
            <a:r>
              <a:rPr lang="vi-VN" sz="3900" b="1">
                <a:solidFill>
                  <a:srgbClr val="1F497D"/>
                </a:solidFill>
                <a:cs typeface="Arial" panose="020B0604020202020204" pitchFamily="34" charset="0"/>
                <a:sym typeface="Arial"/>
              </a:rPr>
              <a:t>Câu 3. Chu vi một mảnh vườn hình chữ nhật là 45m. Biết chiều dài hơn chiều rộng 5m. Nếu gọi chiều rộng mảnh vườn là x; (x&gt;0; m) thì phương trình của bài toán là</a:t>
            </a:r>
            <a:endParaRPr lang="en-US" sz="39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346504" y="491490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A</a:t>
            </a:r>
          </a:p>
        </p:txBody>
      </p:sp>
      <p:sp>
        <p:nvSpPr>
          <p:cNvPr id="15" name="TextBox 14"/>
          <p:cNvSpPr txBox="1"/>
          <p:nvPr/>
        </p:nvSpPr>
        <p:spPr>
          <a:xfrm>
            <a:off x="3362406" y="899789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346504" y="7642198"/>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362406" y="6267612"/>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91100"/>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a:t>
            </a:r>
            <a:r>
              <a:rPr lang="en-US" sz="3900" smtClean="0">
                <a:solidFill>
                  <a:srgbClr val="002060"/>
                </a:solidFill>
                <a:latin typeface="Arial" panose="020B0604020202020204" pitchFamily="34" charset="0"/>
                <a:cs typeface="Arial" panose="020B0604020202020204" pitchFamily="34" charset="0"/>
                <a:sym typeface="Arial"/>
              </a:rPr>
              <a:t>2x + 5) . 2 = 45</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404508"/>
            <a:ext cx="5257800" cy="692497"/>
          </a:xfrm>
          <a:prstGeom prst="rect">
            <a:avLst/>
          </a:prstGeom>
          <a:noFill/>
        </p:spPr>
        <p:txBody>
          <a:bodyPr wrap="square" rtlCol="0">
            <a:spAutoFit/>
          </a:bodyPr>
          <a:lstStyle/>
          <a:p>
            <a:pPr algn="ctr" defTabSz="1371600"/>
            <a:r>
              <a:rPr lang="de-DE" sz="3900" kern="0" smtClean="0">
                <a:solidFill>
                  <a:srgbClr val="002060"/>
                </a:solidFill>
                <a:latin typeface="Arial"/>
                <a:cs typeface="Arial"/>
                <a:sym typeface="Arial"/>
              </a:rPr>
              <a:t>x + 3</a:t>
            </a:r>
            <a:endParaRPr lang="en-US" sz="3900" kern="0" dirty="0">
              <a:solidFill>
                <a:srgbClr val="002060"/>
              </a:solidFill>
              <a:latin typeface="Arial"/>
              <a:cs typeface="Arial"/>
              <a:sym typeface="Arial"/>
            </a:endParaRPr>
          </a:p>
        </p:txBody>
      </p:sp>
      <p:sp>
        <p:nvSpPr>
          <p:cNvPr id="20" name="TextBox 19"/>
          <p:cNvSpPr txBox="1"/>
          <p:nvPr/>
        </p:nvSpPr>
        <p:spPr>
          <a:xfrm>
            <a:off x="4731746" y="7749842"/>
            <a:ext cx="4914900" cy="692497"/>
          </a:xfrm>
          <a:prstGeom prst="rect">
            <a:avLst/>
          </a:prstGeom>
          <a:noFill/>
        </p:spPr>
        <p:txBody>
          <a:bodyPr wrap="square" rtlCol="0">
            <a:spAutoFit/>
          </a:bodyPr>
          <a:lstStyle/>
          <a:p>
            <a:pPr algn="ctr" defTabSz="1371600"/>
            <a:r>
              <a:rPr lang="en-US" sz="3900" smtClean="0">
                <a:solidFill>
                  <a:srgbClr val="002060"/>
                </a:solidFill>
                <a:latin typeface="Arial" panose="020B0604020202020204" pitchFamily="34" charset="0"/>
                <a:cs typeface="Arial" panose="020B0604020202020204" pitchFamily="34" charset="0"/>
                <a:sym typeface="Arial"/>
              </a:rPr>
              <a:t>3 - x </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15844" y="9121442"/>
            <a:ext cx="4914900" cy="692497"/>
          </a:xfrm>
          <a:prstGeom prst="rect">
            <a:avLst/>
          </a:prstGeom>
          <a:noFill/>
        </p:spPr>
        <p:txBody>
          <a:bodyPr wrap="square" rtlCol="0">
            <a:spAutoFit/>
          </a:bodyPr>
          <a:lstStyle/>
          <a:p>
            <a:pPr algn="ctr" defTabSz="1371600"/>
            <a:r>
              <a:rPr lang="de-DE" sz="3900">
                <a:solidFill>
                  <a:srgbClr val="002060"/>
                </a:solidFill>
                <a:latin typeface="Arial" panose="020B0604020202020204" pitchFamily="34" charset="0"/>
                <a:cs typeface="Arial" panose="020B0604020202020204" pitchFamily="34" charset="0"/>
                <a:sym typeface="Arial"/>
              </a:rPr>
              <a:t>3x</a:t>
            </a:r>
            <a:endParaRPr lang="en-US" sz="39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716998" y="36914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66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838200" y="-964022"/>
            <a:ext cx="19905429" cy="7030764"/>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2492848" y="1104900"/>
                <a:ext cx="13432952" cy="3231654"/>
              </a:xfrm>
              <a:prstGeom prst="rect">
                <a:avLst/>
              </a:prstGeom>
              <a:noFill/>
            </p:spPr>
            <p:txBody>
              <a:bodyPr wrap="square" rtlCol="0">
                <a:spAutoFit/>
              </a:bodyPr>
              <a:lstStyle/>
              <a:p>
                <a:pPr marR="30480" algn="just">
                  <a:lnSpc>
                    <a:spcPct val="150000"/>
                  </a:lnSpc>
                  <a:spcBef>
                    <a:spcPts val="600"/>
                  </a:spcBef>
                  <a:spcAft>
                    <a:spcPts val="600"/>
                  </a:spcAft>
                </a:pPr>
                <a:r>
                  <a:rPr lang="fr-FR" sz="34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4.</a:t>
                </a:r>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Một người đi xe máy từ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Lúc về người đó đi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𝟐𝟒</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Do đó thời gian về lâu hơn thời gian đi là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phút. Hãy chọn câu đúng. Nếu gọi quãng đường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𝒌𝒎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2492848" y="1104900"/>
                <a:ext cx="13432952" cy="3231654"/>
              </a:xfrm>
              <a:prstGeom prst="rect">
                <a:avLst/>
              </a:prstGeom>
              <a:blipFill>
                <a:blip r:embed="rId6"/>
                <a:stretch>
                  <a:fillRect l="-1270" r="-998" b="-2830"/>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4572000" y="4914900"/>
            <a:ext cx="6900848" cy="863160"/>
          </a:xfrm>
          <a:prstGeom prst="rect">
            <a:avLst/>
          </a:prstGeom>
        </p:spPr>
      </p:pic>
      <p:sp>
        <p:nvSpPr>
          <p:cNvPr id="7" name="Oval 6"/>
          <p:cNvSpPr/>
          <p:nvPr/>
        </p:nvSpPr>
        <p:spPr>
          <a:xfrm>
            <a:off x="3190986" y="763799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7"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00848" cy="863160"/>
          </a:xfrm>
          <a:prstGeom prst="rect">
            <a:avLst/>
          </a:prstGeom>
        </p:spPr>
      </p:pic>
      <p:sp>
        <p:nvSpPr>
          <p:cNvPr id="11" name="Oval 10"/>
          <p:cNvSpPr/>
          <p:nvPr/>
        </p:nvSpPr>
        <p:spPr>
          <a:xfrm>
            <a:off x="3200400" y="901035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44432" y="7751636"/>
            <a:ext cx="73398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76236" y="4946222"/>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37944" y="9139898"/>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53846" y="631465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5785094" y="4914900"/>
                <a:ext cx="4914900" cy="878126"/>
              </a:xfrm>
              <a:prstGeom prst="rect">
                <a:avLst/>
              </a:prstGeom>
              <a:noFill/>
            </p:spPr>
            <p:txBody>
              <a:bodyPr wrap="square" rtlCol="0">
                <a:spAutoFit/>
              </a:bodyPr>
              <a:lstStyle/>
              <a:p>
                <a:pPr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5785094" y="4914900"/>
                <a:ext cx="4914900" cy="8781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5564974" y="5840546"/>
                <a:ext cx="491490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5564974" y="5840546"/>
                <a:ext cx="4914900" cy="11728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5426389" y="7581900"/>
                <a:ext cx="4914900" cy="878126"/>
              </a:xfrm>
              <a:prstGeom prst="rect">
                <a:avLst/>
              </a:prstGeom>
              <a:noFill/>
            </p:spPr>
            <p:txBody>
              <a:bodyPr wrap="square" rtlCol="0">
                <a:spAutoFit/>
              </a:bodyPr>
              <a:lstStyle/>
              <a:p>
                <a:pPr algn="ctr" defTabSz="1371600"/>
                <a:r>
                  <a:rPr lang="en-US" sz="3600">
                    <a:latin typeface="Times New Roman" panose="02020603050405020304" pitchFamily="18" charset="0"/>
                    <a:ea typeface="Arial" panose="020B0604020202020204" pitchFamily="34"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5426389" y="7581900"/>
                <a:ext cx="4914900" cy="8781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461784" y="8704524"/>
                <a:ext cx="694557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4461784" y="8704524"/>
                <a:ext cx="6945570" cy="1172822"/>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14996104" y="3414809"/>
            <a:ext cx="1629024" cy="1843490"/>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4"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97816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617883" y="-1071249"/>
            <a:ext cx="18838630" cy="7030764"/>
          </a:xfrm>
          <a:prstGeom prst="rect">
            <a:avLst/>
          </a:prstGeom>
        </p:spPr>
      </p:pic>
      <p:sp>
        <p:nvSpPr>
          <p:cNvPr id="5" name="TextBox 4"/>
          <p:cNvSpPr txBox="1"/>
          <p:nvPr/>
        </p:nvSpPr>
        <p:spPr>
          <a:xfrm>
            <a:off x="2560978" y="1165979"/>
            <a:ext cx="12907622" cy="3139321"/>
          </a:xfrm>
          <a:prstGeom prst="rect">
            <a:avLst/>
          </a:prstGeom>
          <a:noFill/>
        </p:spPr>
        <p:txBody>
          <a:bodyPr wrap="square" rtlCol="0">
            <a:spAutoFit/>
          </a:bodyPr>
          <a:lstStyle/>
          <a:p>
            <a:pPr lvl="0" algn="just" defTabSz="1371600">
              <a:lnSpc>
                <a:spcPct val="150000"/>
              </a:lnSpc>
            </a:pPr>
            <a:r>
              <a:rPr lang="vi-VN" sz="3300" b="1">
                <a:solidFill>
                  <a:srgbClr val="1F497D"/>
                </a:solidFill>
                <a:cs typeface="Arial" panose="020B0604020202020204" pitchFamily="34" charset="0"/>
                <a:sym typeface="Arial"/>
              </a:rPr>
              <a:t>Câu 5. Một người đi xe máy từ A đến B, với vận tốc 30 km/h. Lúc về người đó đi với vận tốc 24 km/h. Do đó thời gian về lâu hơn thời gian đi là 30 phút. Hãy chọn câu đúng. Nếu gọi thời gian lúc đi là x (giờ, x&gt;0) thì phương trình của bài toán là:</a:t>
            </a:r>
            <a:endParaRPr kumimoji="0" lang="en-US" sz="33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437944" y="4914900"/>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3453846" y="8997896"/>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3437944" y="7642198"/>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3453846" y="6267612"/>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4947367" y="4929009"/>
                <a:ext cx="4914900" cy="875753"/>
              </a:xfrm>
              <a:prstGeom prst="rect">
                <a:avLst/>
              </a:prstGeom>
              <a:noFill/>
            </p:spPr>
            <p:txBody>
              <a:bodyPr wrap="square" rtlCol="0">
                <a:spAutoFit/>
              </a:bodyPr>
              <a:lstStyle/>
              <a:p>
                <a:pPr lvl="0"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30</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4947367" y="4929009"/>
                <a:ext cx="4914900" cy="8757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4536550" y="6006195"/>
                <a:ext cx="5257800" cy="1169551"/>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4536550" y="6006195"/>
                <a:ext cx="5257800" cy="11695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4715844" y="7658100"/>
                <a:ext cx="4914900" cy="878126"/>
              </a:xfrm>
              <a:prstGeom prst="rect">
                <a:avLst/>
              </a:prstGeom>
              <a:noFill/>
            </p:spPr>
            <p:txBody>
              <a:bodyPr wrap="square" rtlCol="0">
                <a:spAutoFit/>
              </a:bodyPr>
              <a:lstStyle/>
              <a:p>
                <a:pPr lvl="0" algn="ctr" defTabSz="1371600"/>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4715844" y="7658100"/>
                <a:ext cx="4914900" cy="878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749466" y="8710018"/>
                <a:ext cx="4914900" cy="1272656"/>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4749466" y="8710018"/>
                <a:ext cx="4914900" cy="1272656"/>
              </a:xfrm>
              <a:prstGeom prst="rect">
                <a:avLst/>
              </a:prstGeom>
              <a:blipFill>
                <a:blip r:embed="rId10"/>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1"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2"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3" cstate="print"/>
          <a:stretch>
            <a:fillRect/>
          </a:stretch>
        </p:blipFill>
        <p:spPr>
          <a:xfrm>
            <a:off x="13716998" y="3691413"/>
            <a:ext cx="1629024" cy="1843490"/>
          </a:xfrm>
          <a:prstGeom prst="rect">
            <a:avLst/>
          </a:prstGeom>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3"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8923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rot="14232168">
            <a:off x="17006998" y="9034288"/>
            <a:ext cx="816932" cy="1478253"/>
          </a:xfrm>
          <a:custGeom>
            <a:avLst/>
            <a:gdLst/>
            <a:ahLst/>
            <a:cxnLst/>
            <a:rect l="l" t="t" r="r" b="b"/>
            <a:pathLst>
              <a:path w="1076229" h="1804995">
                <a:moveTo>
                  <a:pt x="0" y="0"/>
                </a:moveTo>
                <a:lnTo>
                  <a:pt x="1076228" y="0"/>
                </a:lnTo>
                <a:lnTo>
                  <a:pt x="1076228" y="1804995"/>
                </a:lnTo>
                <a:lnTo>
                  <a:pt x="0" y="18049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Rectangle 1"/>
          <p:cNvSpPr/>
          <p:nvPr/>
        </p:nvSpPr>
        <p:spPr>
          <a:xfrm>
            <a:off x="381000" y="272177"/>
            <a:ext cx="17526000" cy="2585323"/>
          </a:xfrm>
          <a:prstGeom prst="rect">
            <a:avLst/>
          </a:prstGeom>
        </p:spPr>
        <p:txBody>
          <a:bodyPr wrap="square">
            <a:spAutoFit/>
          </a:bodyPr>
          <a:lstStyle/>
          <a:p>
            <a:pPr lvl="0" algn="just">
              <a:lnSpc>
                <a:spcPct val="150000"/>
              </a:lnSpc>
              <a:buClr>
                <a:srgbClr val="000000"/>
              </a:buClr>
              <a:defRPr/>
            </a:pP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7.7 (SGK </a:t>
            </a: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6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3600" kern="0" smtClean="0">
                <a:solidFill>
                  <a:srgbClr val="C00000"/>
                </a:solidFill>
                <a:ea typeface="Calibri" panose="020F0502020204030204" pitchFamily="34" charset="0"/>
                <a:cs typeface="Times New Roman" panose="02020603050405020304" pitchFamily="18" charset="0"/>
                <a:sym typeface="Arial"/>
              </a:rPr>
              <a:t> </a:t>
            </a:r>
            <a:r>
              <a:rPr lang="vi-VN" sz="3600" smtClean="0">
                <a:solidFill>
                  <a:srgbClr val="000000"/>
                </a:solidFill>
              </a:rPr>
              <a:t>Chị </a:t>
            </a:r>
            <a:r>
              <a:rPr lang="vi-VN" sz="3600">
                <a:solidFill>
                  <a:srgbClr val="000000"/>
                </a:solidFill>
              </a:rPr>
              <a:t>Linh làm việc trong một ngân hàng và được thưởng Tết bằng 2,5 tháng lương. Tổng thu nhập một năm của chị Linh bao gồm 12 tháng lương và thưởng Tết là 290 triệu đồng. Hỏi lương hàng tháng của chị Linh là bao nhiêu?</a:t>
            </a:r>
            <a:endParaRPr lang="en-US" sz="3600"/>
          </a:p>
        </p:txBody>
      </p:sp>
      <p:sp>
        <p:nvSpPr>
          <p:cNvPr id="35" name="Rectangle 34"/>
          <p:cNvSpPr/>
          <p:nvPr/>
        </p:nvSpPr>
        <p:spPr>
          <a:xfrm>
            <a:off x="8615650" y="3009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78502" y="3829669"/>
                <a:ext cx="17148848" cy="6217087"/>
              </a:xfrm>
              <a:prstGeom prst="rect">
                <a:avLst/>
              </a:prstGeom>
            </p:spPr>
            <p:txBody>
              <a:bodyPr wrap="square">
                <a:spAutoFit/>
              </a:bodyPr>
              <a:lstStyle/>
              <a:p>
                <a:pPr algn="just">
                  <a:lnSpc>
                    <a:spcPct val="150000"/>
                  </a:lnSpc>
                  <a:spcBef>
                    <a:spcPts val="200"/>
                  </a:spcBef>
                  <a:spcAft>
                    <a:spcPts val="200"/>
                  </a:spcAft>
                </a:pPr>
                <a:r>
                  <a:rPr lang="fr-FR" sz="3600">
                    <a:latin typeface="Arial" panose="020B0604020202020204" pitchFamily="34" charset="0"/>
                    <a:ea typeface="Calibri" panose="020F0502020204030204" pitchFamily="34" charset="0"/>
                    <a:cs typeface="Arial" panose="020B0604020202020204" pitchFamily="34" charset="0"/>
                  </a:rPr>
                  <a:t>Gọi tiền lương mỗi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&gt;0</m:t>
                        </m:r>
                      </m:e>
                    </m:d>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lương 12 tháng của chị </a:t>
                </a:r>
                <a:r>
                  <a:rPr lang="fr-FR" sz="3600">
                    <a:effectLst/>
                    <a:latin typeface="Arial" panose="020B0604020202020204" pitchFamily="34" charset="0"/>
                    <a:ea typeface="Calibri" panose="020F0502020204030204" pitchFamily="34" charset="0"/>
                    <a:cs typeface="Arial" panose="020B0604020202020204" pitchFamily="34" charset="0"/>
                  </a:rPr>
                  <a:t>Linh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thưởng </a:t>
                </a:r>
                <a:r>
                  <a:rPr lang="fr-FR" sz="3600">
                    <a:effectLst/>
                    <a:latin typeface="Arial" panose="020B0604020202020204" pitchFamily="34" charset="0"/>
                    <a:ea typeface="Calibri" panose="020F0502020204030204" pitchFamily="34" charset="0"/>
                    <a:cs typeface="Arial" panose="020B0604020202020204" pitchFamily="34" charset="0"/>
                  </a:rPr>
                  <a:t>Tết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Theo đề bài ta có </a:t>
                </a:r>
                <a:r>
                  <a:rPr lang="fr-FR" sz="3600">
                    <a:effectLst/>
                    <a:latin typeface="Arial" panose="020B0604020202020204" pitchFamily="34" charset="0"/>
                    <a:ea typeface="Calibri" panose="020F0502020204030204" pitchFamily="34" charset="0"/>
                    <a:cs typeface="Arial" panose="020B0604020202020204" pitchFamily="34" charset="0"/>
                  </a:rPr>
                  <a:t>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=290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Giải phương </a:t>
                </a:r>
                <a:r>
                  <a:rPr lang="fr-FR" sz="3600">
                    <a:effectLst/>
                    <a:latin typeface="Arial" panose="020B0604020202020204" pitchFamily="34" charset="0"/>
                    <a:ea typeface="Calibri" panose="020F0502020204030204" pitchFamily="34" charset="0"/>
                    <a:cs typeface="Arial" panose="020B0604020202020204" pitchFamily="34" charset="0"/>
                  </a:rPr>
                  <a:t>trình </a:t>
                </a:r>
                <a:r>
                  <a:rPr lang="fr-FR" sz="3600" smtClean="0">
                    <a:effectLst/>
                    <a:latin typeface="Arial" panose="020B0604020202020204" pitchFamily="34" charset="0"/>
                    <a:ea typeface="Calibri" panose="020F0502020204030204" pitchFamily="34" charset="0"/>
                    <a:cs typeface="Arial" panose="020B0604020202020204" pitchFamily="34" charset="0"/>
                  </a:rPr>
                  <a:t>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Vậy lương hàng tháng của chị Linh là 20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8502" y="3829669"/>
                <a:ext cx="17148848" cy="6217087"/>
              </a:xfrm>
              <a:prstGeom prst="rect">
                <a:avLst/>
              </a:prstGeom>
              <a:blipFill>
                <a:blip r:embed="rId4"/>
                <a:stretch>
                  <a:fillRect l="-1066" b="-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762000" y="1104900"/>
            <a:ext cx="16655109" cy="8001000"/>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5881437" y="7400584"/>
            <a:ext cx="1873163" cy="2695916"/>
          </a:xfrm>
          <a:prstGeom prst="rect">
            <a:avLst/>
          </a:prstGeom>
        </p:spPr>
      </p:pic>
      <p:sp>
        <p:nvSpPr>
          <p:cNvPr id="31" name="Freeform 17"/>
          <p:cNvSpPr/>
          <p:nvPr/>
        </p:nvSpPr>
        <p:spPr>
          <a:xfrm>
            <a:off x="228600" y="8572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1752600" y="1881890"/>
            <a:ext cx="14706600" cy="6370975"/>
          </a:xfrm>
          <a:prstGeom prst="rect">
            <a:avLst/>
          </a:prstGeom>
        </p:spPr>
        <p:txBody>
          <a:bodyPr wrap="square">
            <a:spAutoFit/>
          </a:bodyPr>
          <a:lstStyle/>
          <a:p>
            <a:pPr lvl="0" algn="just">
              <a:lnSpc>
                <a:spcPct val="170000"/>
              </a:lnSpc>
              <a:buClr>
                <a:srgbClr val="000000"/>
              </a:buClr>
              <a:defRPr/>
            </a:pP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7.8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40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70000"/>
              </a:lnSpc>
              <a:buClr>
                <a:srgbClr val="000000"/>
              </a:buClr>
              <a:defRPr/>
            </a:pPr>
            <a:r>
              <a:rPr lang="vi-VN" sz="4000" smtClean="0">
                <a:solidFill>
                  <a:srgbClr val="000000"/>
                </a:solidFill>
              </a:rPr>
              <a:t>Bác </a:t>
            </a:r>
            <a:r>
              <a:rPr lang="vi-VN" sz="4000">
                <a:solidFill>
                  <a:srgbClr val="000000"/>
                </a:solidFill>
              </a:rPr>
              <a:t>Hưng </a:t>
            </a:r>
            <a:r>
              <a:rPr lang="vi-VN" sz="4000">
                <a:solidFill>
                  <a:srgbClr val="000000"/>
                </a:solidFill>
              </a:rPr>
              <a:t>đầu </a:t>
            </a:r>
            <a:r>
              <a:rPr lang="vi-VN" sz="4000" smtClean="0">
                <a:solidFill>
                  <a:srgbClr val="000000"/>
                </a:solidFill>
              </a:rPr>
              <a:t>tư </a:t>
            </a:r>
            <a:r>
              <a:rPr lang="vi-VN" sz="4000">
                <a:solidFill>
                  <a:srgbClr val="000000"/>
                </a:solidFill>
              </a:rPr>
              <a:t>300 triệu đồng vào hai khoản: mua trái phiếu doanh nghiệp với lãi suất 8% một năm và gửi tiết kiệm ngân hàng với lãi suất 6% một năm. Cuối năm bác Hưng nhận được 22 triệu đồng tiền lãi. Hỏi bác Hưng đã đầu tư vào mỗi khoản bao nhiêu tiền?</a:t>
            </a:r>
            <a:endParaRPr lang="en-US" sz="4000"/>
          </a:p>
        </p:txBody>
      </p:sp>
    </p:spTree>
    <p:extLst>
      <p:ext uri="{BB962C8B-B14F-4D97-AF65-F5344CB8AC3E}">
        <p14:creationId xmlns:p14="http://schemas.microsoft.com/office/powerpoint/2010/main" val="6766125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395990" y="1105274"/>
            <a:ext cx="17449800" cy="8838826"/>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6777810" y="327726"/>
            <a:ext cx="1357790" cy="1954175"/>
          </a:xfrm>
          <a:prstGeom prst="rect">
            <a:avLst/>
          </a:prstGeom>
        </p:spPr>
      </p:pic>
      <p:sp>
        <p:nvSpPr>
          <p:cNvPr id="31" name="Freeform 17"/>
          <p:cNvSpPr/>
          <p:nvPr/>
        </p:nvSpPr>
        <p:spPr>
          <a:xfrm rot="5008838">
            <a:off x="187390" y="400311"/>
            <a:ext cx="1206575" cy="1146978"/>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12" name="Rectangle 11"/>
              <p:cNvSpPr/>
              <p:nvPr/>
            </p:nvSpPr>
            <p:spPr>
              <a:xfrm>
                <a:off x="594610" y="1409700"/>
                <a:ext cx="17159990" cy="840230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số tiền bác Hưng dùng để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Điều kiện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bác Hưng gửi tiết kiệm ngân </a:t>
                </a:r>
                <a:r>
                  <a:rPr lang="fr-FR" sz="3600">
                    <a:effectLst/>
                    <a:latin typeface="Arial" panose="020B0604020202020204" pitchFamily="34" charset="0"/>
                    <a:ea typeface="Calibri" panose="020F0502020204030204" pitchFamily="34" charset="0"/>
                    <a:cs typeface="Arial" panose="020B0604020202020204" pitchFamily="34" charset="0"/>
                  </a:rPr>
                  <a:t>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bác Hưng thu được từ mua trái phiếu doanh </a:t>
                </a:r>
                <a:r>
                  <a:rPr lang="fr-FR" sz="3600">
                    <a:effectLst/>
                    <a:latin typeface="Arial" panose="020B0604020202020204" pitchFamily="34" charset="0"/>
                    <a:ea typeface="Calibri" panose="020F0502020204030204" pitchFamily="34" charset="0"/>
                    <a:cs typeface="Arial" panose="020B0604020202020204" pitchFamily="34" charset="0"/>
                  </a:rPr>
                  <a:t>nghiệp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thu được từ gửi tiết kiệm ngân </a:t>
                </a:r>
                <a:r>
                  <a:rPr lang="fr-FR" sz="3600">
                    <a:effectLst/>
                    <a:latin typeface="Arial" panose="020B0604020202020204" pitchFamily="34" charset="0"/>
                    <a:ea typeface="Calibri" panose="020F0502020204030204" pitchFamily="34" charset="0"/>
                    <a:cs typeface="Arial" panose="020B0604020202020204" pitchFamily="34" charset="0"/>
                  </a:rPr>
                  <a:t>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0,06.(300−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 </a:t>
                </a:r>
                <a:r>
                  <a:rPr lang="fr-FR" sz="3600">
                    <a:effectLst/>
                    <a:latin typeface="Arial" panose="020B0604020202020204" pitchFamily="34" charset="0"/>
                    <a:ea typeface="Calibri" panose="020F0502020204030204" pitchFamily="34" charset="0"/>
                    <a:cs typeface="Arial" panose="020B0604020202020204" pitchFamily="34" charset="0"/>
                  </a:rPr>
                  <a:t>(</a:t>
                </a:r>
                <a:r>
                  <a:rPr lang="fr-FR" sz="3600" smtClean="0">
                    <a:effectLst/>
                    <a:latin typeface="Arial" panose="020B0604020202020204" pitchFamily="34" charset="0"/>
                    <a:ea typeface="Calibri" panose="020F0502020204030204" pitchFamily="34" charset="0"/>
                    <a:cs typeface="Arial" panose="020B0604020202020204" pitchFamily="34" charset="0"/>
                  </a:rPr>
                  <a:t>triệu </a:t>
                </a:r>
                <a:r>
                  <a:rPr lang="fr-FR" sz="3600">
                    <a:effectLst/>
                    <a:latin typeface="Arial" panose="020B0604020202020204" pitchFamily="34" charset="0"/>
                    <a:ea typeface="Calibri" panose="020F0502020204030204" pitchFamily="34" charset="0"/>
                    <a:cs typeface="Arial" panose="020B0604020202020204" pitchFamily="34" charset="0"/>
                  </a:rPr>
                  <a:t>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Theo đề bài, có </a:t>
                </a:r>
                <a:r>
                  <a:rPr lang="fr-FR" sz="3600">
                    <a:effectLst/>
                    <a:latin typeface="Arial" panose="020B0604020202020204" pitchFamily="34" charset="0"/>
                    <a:ea typeface="Calibri" panose="020F0502020204030204" pitchFamily="34" charset="0"/>
                    <a:cs typeface="Arial" panose="020B0604020202020204" pitchFamily="34" charset="0"/>
                  </a:rPr>
                  <a:t>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+0,06.</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bác Hưng đã dúng 200 triệu đồng để mua trái phiếu doanh nghiệp và 100 triệu đồng để gửi tiết kiệm ngân hàng.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94610" y="1409700"/>
                <a:ext cx="17159990" cy="8402300"/>
              </a:xfrm>
              <a:prstGeom prst="rect">
                <a:avLst/>
              </a:prstGeom>
              <a:blipFill>
                <a:blip r:embed="rId6"/>
                <a:stretch>
                  <a:fillRect l="-1101" r="-1066" b="-508"/>
                </a:stretch>
              </a:blipFill>
            </p:spPr>
            <p:txBody>
              <a:bodyPr/>
              <a:lstStyle/>
              <a:p>
                <a:r>
                  <a:rPr lang="en-US">
                    <a:noFill/>
                  </a:rPr>
                  <a:t> </a:t>
                </a:r>
              </a:p>
            </p:txBody>
          </p:sp>
        </mc:Fallback>
      </mc:AlternateContent>
      <p:sp>
        <p:nvSpPr>
          <p:cNvPr id="18" name="Rectangle 17"/>
          <p:cNvSpPr/>
          <p:nvPr/>
        </p:nvSpPr>
        <p:spPr>
          <a:xfrm>
            <a:off x="8444255" y="214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p:spTree>
    <p:extLst>
      <p:ext uri="{BB962C8B-B14F-4D97-AF65-F5344CB8AC3E}">
        <p14:creationId xmlns:p14="http://schemas.microsoft.com/office/powerpoint/2010/main" val="28487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up)">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down)">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anim calcmode="lin" valueType="num">
                                      <p:cBhvr>
                                        <p:cTn id="5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7348777" flipH="1">
            <a:off x="228117" y="8603715"/>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1" name="Rectangle 20"/>
          <p:cNvSpPr/>
          <p:nvPr/>
        </p:nvSpPr>
        <p:spPr>
          <a:xfrm>
            <a:off x="1981200" y="1386661"/>
            <a:ext cx="15240000" cy="7109639"/>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7.9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r>
              <a:rPr lang="en-US" sz="38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50000"/>
              </a:lnSpc>
              <a:buClr>
                <a:srgbClr val="000000"/>
              </a:buClr>
              <a:defRPr/>
            </a:pPr>
            <a:r>
              <a:rPr lang="vi-VN" sz="3800">
                <a:solidFill>
                  <a:srgbClr val="000000"/>
                </a:solidFill>
              </a:rPr>
              <a:t>Nhân dịp khai trương, một siêu thị điện máy đã giảm giá nhiều mặt hàng để thu hút khách hàng. Tổng giá niêm yết của một chiếc ti vi loại A và một chiếc tủ lạnh loại B là 36,8 triệu đồng. Trong dịp này, ti vi loại A được giảm giá 30% và tủ lạnh loại B được giảm giá 25% nên bác Cường đã mua một chiếc ti vi và một chiếc tủ lạnh nói trên với tổng số tiền là 26,805 triệu đồng. Hỏi giá niêm yết của mỗi chiếc ti vi loại A và mỗi chiếc tủ lạnh loại B là bao nhiêu?</a:t>
            </a:r>
            <a:endParaRPr lang="en-US" sz="3800"/>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4408036" flipH="1">
            <a:off x="825768" y="9305893"/>
            <a:ext cx="1244064" cy="110791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6" name="Rectangle 5"/>
          <p:cNvSpPr/>
          <p:nvPr/>
        </p:nvSpPr>
        <p:spPr>
          <a:xfrm>
            <a:off x="9093361" y="495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458932" y="1364575"/>
                <a:ext cx="16524268" cy="7817525"/>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Times New Roman" panose="02020603050405020304" pitchFamily="18" charset="0"/>
                    <a:cs typeface="Arial" panose="020B0604020202020204" pitchFamily="34" charset="0"/>
                  </a:rPr>
                  <a:t>Gọi số tiền niêm yết của mỗi chiếc tivi loại </a:t>
                </a:r>
                <a:r>
                  <a:rPr lang="fr-FR" sz="3600">
                    <a:latin typeface="Arial" panose="020B0604020202020204" pitchFamily="34" charset="0"/>
                    <a:ea typeface="Times New Roman" panose="02020603050405020304" pitchFamily="18" charset="0"/>
                    <a:cs typeface="Arial" panose="020B0604020202020204" pitchFamily="34" charset="0"/>
                  </a:rPr>
                  <a:t>A </a:t>
                </a:r>
                <a:r>
                  <a:rPr lang="fr-FR" sz="3600" smtClean="0">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a:effectLst/>
                    <a:latin typeface="Arial" panose="020B0604020202020204" pitchFamily="34" charset="0"/>
                    <a:ea typeface="Times New Roman" panose="02020603050405020304" pitchFamily="18" charset="0"/>
                    <a:cs typeface="Arial" panose="020B0604020202020204" pitchFamily="34" charset="0"/>
                  </a:rPr>
                  <a:t>; Điều kiện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&lt;36,8</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a:t>
                </a:r>
                <a:r>
                  <a:rPr lang="fr-FR" sz="3600">
                    <a:effectLst/>
                    <a:latin typeface="Arial" panose="020B0604020202020204" pitchFamily="34" charset="0"/>
                    <a:ea typeface="Times New Roman" panose="02020603050405020304" pitchFamily="18" charset="0"/>
                    <a:cs typeface="Arial" panose="020B0604020202020204" pitchFamily="34" charset="0"/>
                  </a:rPr>
                  <a:t>B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ti vi loại A sau khi giảm </a:t>
                </a:r>
                <a:r>
                  <a:rPr lang="fr-FR" sz="3600">
                    <a:effectLst/>
                    <a:latin typeface="Arial" panose="020B0604020202020204" pitchFamily="34" charset="0"/>
                    <a:ea typeface="Times New Roman" panose="02020603050405020304" pitchFamily="18" charset="0"/>
                    <a:cs typeface="Arial" panose="020B0604020202020204" pitchFamily="34" charset="0"/>
                  </a:rPr>
                  <a:t>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tủ lạnh loại B sau khi giảm </a:t>
                </a:r>
                <a:r>
                  <a:rPr lang="fr-FR" sz="3600">
                    <a:effectLst/>
                    <a:latin typeface="Arial" panose="020B0604020202020204" pitchFamily="34" charset="0"/>
                    <a:ea typeface="Times New Roman" panose="02020603050405020304" pitchFamily="18" charset="0"/>
                    <a:cs typeface="Arial" panose="020B0604020202020204" pitchFamily="34" charset="0"/>
                  </a:rPr>
                  <a:t>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Theo đề bài, ta có </a:t>
                </a:r>
                <a:r>
                  <a:rPr lang="fr-FR" sz="3600">
                    <a:effectLst/>
                    <a:latin typeface="Arial" panose="020B0604020202020204" pitchFamily="34" charset="0"/>
                    <a:ea typeface="Times New Roman" panose="02020603050405020304" pitchFamily="18" charset="0"/>
                    <a:cs typeface="Arial" panose="020B0604020202020204" pitchFamily="34" charset="0"/>
                  </a:rPr>
                  <a:t>phương </a:t>
                </a:r>
                <a:r>
                  <a:rPr lang="fr-FR" sz="3600" smtClean="0">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=26,805</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Vậy giá niêm yết của mỗi chiếc ti 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r>
                  <a:rPr lang="fr-FR" sz="3600">
                    <a:effectLst/>
                    <a:latin typeface="Arial" panose="020B0604020202020204" pitchFamily="34" charset="0"/>
                    <a:ea typeface="Times New Roman" panose="02020603050405020304" pitchFamily="18" charset="0"/>
                    <a:cs typeface="Arial" panose="020B0604020202020204" pitchFamily="34" charset="0"/>
                  </a:rPr>
                  <a:t>triệu </a:t>
                </a:r>
                <a:r>
                  <a:rPr lang="fr-FR" sz="3600" smtClean="0">
                    <a:effectLst/>
                    <a:latin typeface="Arial" panose="020B0604020202020204" pitchFamily="34" charset="0"/>
                    <a:ea typeface="Times New Roman" panose="02020603050405020304" pitchFamily="18" charset="0"/>
                    <a:cs typeface="Arial" panose="020B0604020202020204" pitchFamily="34" charset="0"/>
                  </a:rPr>
                  <a:t>đồng </a:t>
                </a:r>
              </a:p>
              <a:p>
                <a:pPr algn="just">
                  <a:lnSpc>
                    <a:spcPct val="150000"/>
                  </a:lnSpc>
                  <a:spcBef>
                    <a:spcPts val="600"/>
                  </a:spcBef>
                  <a:spcAft>
                    <a:spcPts val="600"/>
                  </a:spcAft>
                </a:pPr>
                <a:r>
                  <a:rPr lang="fr-FR" sz="3600" smtClean="0">
                    <a:effectLst/>
                    <a:latin typeface="Arial" panose="020B0604020202020204" pitchFamily="34" charset="0"/>
                    <a:ea typeface="Times New Roman" panose="02020603050405020304" pitchFamily="18" charset="0"/>
                    <a:cs typeface="Arial" panose="020B0604020202020204" pitchFamily="34" charset="0"/>
                  </a:rPr>
                  <a:t>Giá </a:t>
                </a:r>
                <a:r>
                  <a:rPr lang="fr-FR" sz="3600">
                    <a:effectLst/>
                    <a:latin typeface="Arial" panose="020B0604020202020204" pitchFamily="34" charset="0"/>
                    <a:ea typeface="Times New Roman" panose="02020603050405020304" pitchFamily="18" charset="0"/>
                    <a:cs typeface="Arial" panose="020B0604020202020204" pitchFamily="34" charset="0"/>
                  </a:rPr>
                  <a:t>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36,8−15,9=20,9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58932" y="1364575"/>
                <a:ext cx="16524268" cy="7817525"/>
              </a:xfrm>
              <a:prstGeom prst="rect">
                <a:avLst/>
              </a:prstGeom>
              <a:blipFill>
                <a:blip r:embed="rId9"/>
                <a:stretch>
                  <a:fillRect l="-1107" b="-702"/>
                </a:stretch>
              </a:blipFill>
            </p:spPr>
            <p:txBody>
              <a:bodyPr/>
              <a:lstStyle/>
              <a:p>
                <a:r>
                  <a:rPr lang="en-US">
                    <a:noFill/>
                  </a:rPr>
                  <a:t> </a:t>
                </a:r>
              </a:p>
            </p:txBody>
          </p:sp>
        </mc:Fallback>
      </mc:AlternateContent>
    </p:spTree>
    <p:extLst>
      <p:ext uri="{BB962C8B-B14F-4D97-AF65-F5344CB8AC3E}">
        <p14:creationId xmlns:p14="http://schemas.microsoft.com/office/powerpoint/2010/main" val="3927223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3" name="TextBox 3"/>
          <p:cNvSpPr txBox="1"/>
          <p:nvPr/>
        </p:nvSpPr>
        <p:spPr>
          <a:xfrm>
            <a:off x="-164127" y="933736"/>
            <a:ext cx="18492125" cy="3231654"/>
          </a:xfrm>
          <a:prstGeom prst="rect">
            <a:avLst/>
          </a:prstGeom>
        </p:spPr>
        <p:txBody>
          <a:bodyPr wrap="square" lIns="0" tIns="0" rIns="0" bIns="0" rtlCol="0" anchor="t">
            <a:spAutoFit/>
          </a:bodyPr>
          <a:lstStyle/>
          <a:p>
            <a:pPr algn="ctr">
              <a:lnSpc>
                <a:spcPct val="150000"/>
              </a:lnSpc>
            </a:pPr>
            <a:r>
              <a:rPr lang="vi-VN" sz="7000" b="1">
                <a:solidFill>
                  <a:schemeClr val="tx2"/>
                </a:solidFill>
                <a:cs typeface="Arial" panose="020B0604020202020204" pitchFamily="34" charset="0"/>
              </a:rPr>
              <a:t>CHƯƠNG VII. PHƯƠNG TRÌNH BẬC NHẤT VÀ HÀM SỐ BẬC NHẤT</a:t>
            </a:r>
            <a:endParaRPr lang="en-US" sz="70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738031" y="4610100"/>
            <a:ext cx="16687807" cy="3643226"/>
            <a:chOff x="2667002" y="4726847"/>
            <a:chExt cx="16687807" cy="3643226"/>
          </a:xfrm>
        </p:grpSpPr>
        <p:grpSp>
          <p:nvGrpSpPr>
            <p:cNvPr id="4" name="Group 4"/>
            <p:cNvGrpSpPr/>
            <p:nvPr/>
          </p:nvGrpSpPr>
          <p:grpSpPr>
            <a:xfrm>
              <a:off x="2667002" y="4726847"/>
              <a:ext cx="16687807" cy="3643226"/>
              <a:chOff x="-16335" y="-61976"/>
              <a:chExt cx="1788705" cy="874776"/>
            </a:xfrm>
          </p:grpSpPr>
          <p:sp>
            <p:nvSpPr>
              <p:cNvPr id="5" name="Freeform 5"/>
              <p:cNvSpPr/>
              <p:nvPr/>
            </p:nvSpPr>
            <p:spPr>
              <a:xfrm>
                <a:off x="-16335" y="-61976"/>
                <a:ext cx="1788705" cy="849057"/>
              </a:xfrm>
              <a:custGeom>
                <a:avLst/>
                <a:gdLst/>
                <a:ahLst/>
                <a:cxnLst/>
                <a:rect l="l" t="t" r="r" b="b"/>
                <a:pathLst>
                  <a:path w="1429330" h="458884">
                    <a:moveTo>
                      <a:pt x="83681" y="0"/>
                    </a:moveTo>
                    <a:lnTo>
                      <a:pt x="1345649" y="0"/>
                    </a:lnTo>
                    <a:cubicBezTo>
                      <a:pt x="1367843" y="0"/>
                      <a:pt x="1389127" y="8816"/>
                      <a:pt x="1404821" y="24509"/>
                    </a:cubicBezTo>
                    <a:cubicBezTo>
                      <a:pt x="1420514" y="40203"/>
                      <a:pt x="1429330" y="61487"/>
                      <a:pt x="1429330" y="83681"/>
                    </a:cubicBezTo>
                    <a:lnTo>
                      <a:pt x="1429330" y="375204"/>
                    </a:lnTo>
                    <a:cubicBezTo>
                      <a:pt x="1429330" y="397397"/>
                      <a:pt x="1420514" y="418682"/>
                      <a:pt x="1404821" y="434375"/>
                    </a:cubicBezTo>
                    <a:cubicBezTo>
                      <a:pt x="1389127" y="450068"/>
                      <a:pt x="1367843" y="458884"/>
                      <a:pt x="1345649" y="458884"/>
                    </a:cubicBezTo>
                    <a:lnTo>
                      <a:pt x="83681" y="458884"/>
                    </a:lnTo>
                    <a:cubicBezTo>
                      <a:pt x="37465" y="458884"/>
                      <a:pt x="0" y="421419"/>
                      <a:pt x="0" y="375204"/>
                    </a:cubicBezTo>
                    <a:lnTo>
                      <a:pt x="0" y="83681"/>
                    </a:lnTo>
                    <a:cubicBezTo>
                      <a:pt x="0" y="61487"/>
                      <a:pt x="8816" y="40203"/>
                      <a:pt x="24509" y="24509"/>
                    </a:cubicBezTo>
                    <a:cubicBezTo>
                      <a:pt x="40203" y="8816"/>
                      <a:pt x="61487" y="0"/>
                      <a:pt x="83681" y="0"/>
                    </a:cubicBezTo>
                    <a:close/>
                  </a:path>
                </a:pathLst>
              </a:custGeom>
              <a:solidFill>
                <a:srgbClr val="F7DFD9"/>
              </a:solidFill>
              <a:ln w="38100"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048510" y="4995035"/>
              <a:ext cx="15724449" cy="3032048"/>
            </a:xfrm>
            <a:prstGeom prst="rect">
              <a:avLst/>
            </a:prstGeom>
          </p:spPr>
          <p:txBody>
            <a:bodyPr wrap="square" lIns="0" tIns="0" rIns="0" bIns="0" rtlCol="0" anchor="t">
              <a:spAutoFit/>
            </a:bodyPr>
            <a:lstStyle/>
            <a:p>
              <a:pPr algn="ctr">
                <a:lnSpc>
                  <a:spcPct val="150000"/>
                </a:lnSpc>
              </a:pPr>
              <a:r>
                <a:rPr lang="vi-VN" sz="7000" b="1">
                  <a:solidFill>
                    <a:srgbClr val="6C3428"/>
                  </a:solidFill>
                  <a:cs typeface="Arial" panose="020B0604020202020204" pitchFamily="34" charset="0"/>
                </a:rPr>
                <a:t>BÀI 26. GIẢI BÀI TOÁN BẰNG CÁCH LẬP PHƯƠNG TRÌNH </a:t>
              </a:r>
              <a:endParaRPr lang="en-US" sz="7000" b="1">
                <a:solidFill>
                  <a:srgbClr val="6C3428"/>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rot="685805">
            <a:off x="15020038" y="6672778"/>
            <a:ext cx="2585544" cy="3422044"/>
          </a:xfrm>
          <a:prstGeom prst="rect">
            <a:avLst/>
          </a:prstGeom>
        </p:spPr>
      </p:pic>
      <p:pic>
        <p:nvPicPr>
          <p:cNvPr id="18" name="Picture 17"/>
          <p:cNvPicPr>
            <a:picLocks noChangeAspect="1"/>
          </p:cNvPicPr>
          <p:nvPr/>
        </p:nvPicPr>
        <p:blipFill>
          <a:blip r:embed="rId3"/>
          <a:stretch>
            <a:fillRect/>
          </a:stretch>
        </p:blipFill>
        <p:spPr>
          <a:xfrm rot="5998965">
            <a:off x="1243108" y="8217905"/>
            <a:ext cx="1217449" cy="2308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37490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14444422">
            <a:off x="1284651" y="7410595"/>
            <a:ext cx="1141564" cy="1645158"/>
          </a:xfrm>
          <a:prstGeom prst="rect">
            <a:avLst/>
          </a:prstGeom>
        </p:spPr>
      </p:pic>
      <p:sp>
        <p:nvSpPr>
          <p:cNvPr id="33" name="Freeform 3"/>
          <p:cNvSpPr/>
          <p:nvPr/>
        </p:nvSpPr>
        <p:spPr>
          <a:xfrm rot="16770418">
            <a:off x="15963790" y="7136761"/>
            <a:ext cx="2537183" cy="1143000"/>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8" name="Rectangle 37"/>
          <p:cNvSpPr/>
          <p:nvPr/>
        </p:nvSpPr>
        <p:spPr>
          <a:xfrm>
            <a:off x="914400" y="830416"/>
            <a:ext cx="16459200" cy="5532284"/>
          </a:xfrm>
          <a:prstGeom prst="rect">
            <a:avLst/>
          </a:prstGeom>
        </p:spPr>
        <p:txBody>
          <a:bodyPr wrap="square">
            <a:spAutoFit/>
          </a:bodyPr>
          <a:lstStyle/>
          <a:p>
            <a:pPr lvl="0" algn="just">
              <a:lnSpc>
                <a:spcPct val="170000"/>
              </a:lnSpc>
              <a:spcBef>
                <a:spcPts val="600"/>
              </a:spcBef>
              <a:buClr>
                <a:srgbClr val="000000"/>
              </a:buClr>
              <a:defRPr/>
            </a:pP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7.10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70000"/>
              </a:lnSpc>
              <a:spcBef>
                <a:spcPts val="600"/>
              </a:spcBef>
              <a:buClr>
                <a:srgbClr val="000000"/>
              </a:buClr>
              <a:defRPr/>
            </a:pPr>
            <a:r>
              <a:rPr lang="vi-VN" sz="4100" smtClean="0">
                <a:solidFill>
                  <a:srgbClr val="000000"/>
                </a:solidFill>
              </a:rPr>
              <a:t>Bạn </a:t>
            </a:r>
            <a:r>
              <a:rPr lang="vi-VN" sz="4100">
                <a:solidFill>
                  <a:srgbClr val="000000"/>
                </a:solidFill>
              </a:rPr>
              <a:t>Nam đi xe đạp rời nhà lúc 14 giờ với vận tốc 12 km/h. Khi Hùng đến nhà Nam vào lúc 14 giờ 10 phút thì mẹ Nam chỉ hướng đường đi của Nam cho Hùng và Hùng đi xe đạp đuổi theo với vận tốc 18 km/h. Hỏi đến lúc mấy giờ thì Hùng đuổi kịp Nam?</a:t>
            </a:r>
            <a:endParaRPr lang="en-US" sz="4100"/>
          </a:p>
        </p:txBody>
      </p:sp>
    </p:spTree>
    <p:extLst>
      <p:ext uri="{BB962C8B-B14F-4D97-AF65-F5344CB8AC3E}">
        <p14:creationId xmlns:p14="http://schemas.microsoft.com/office/powerpoint/2010/main" val="24528330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918772">
            <a:off x="265491" y="182454"/>
            <a:ext cx="595995" cy="936572"/>
          </a:xfrm>
          <a:prstGeom prst="rect">
            <a:avLst/>
          </a:prstGeom>
        </p:spPr>
      </p:pic>
      <p:sp>
        <p:nvSpPr>
          <p:cNvPr id="33" name="Freeform 3"/>
          <p:cNvSpPr/>
          <p:nvPr/>
        </p:nvSpPr>
        <p:spPr>
          <a:xfrm rot="16200000">
            <a:off x="16233725" y="8117747"/>
            <a:ext cx="2666322" cy="1137427"/>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9" name="Rectangle 38"/>
          <p:cNvSpPr/>
          <p:nvPr/>
        </p:nvSpPr>
        <p:spPr>
          <a:xfrm>
            <a:off x="8561708" y="366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58181" y="1104900"/>
                <a:ext cx="16687800" cy="85116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thời gian di chuyển từ nhà Nam đến nhà Hùng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Hùng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Nam xuất phát trước Hùng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nên quãng đường Nam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km</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Hùng đuổi kịp Nam thì quãng đường hai bạn đi được là bằng nhau, do đó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phương trình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phù hợp với điều kiện của ẩn.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tức là vào 14 giờ 30 phút thì Hùng đuổi kịp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58181" y="1104900"/>
                <a:ext cx="16687800" cy="8511689"/>
              </a:xfrm>
              <a:prstGeom prst="rect">
                <a:avLst/>
              </a:prstGeom>
              <a:blipFill>
                <a:blip r:embed="rId10"/>
                <a:stretch>
                  <a:fillRect l="-1096" r="-1096"/>
                </a:stretch>
              </a:blipFill>
            </p:spPr>
            <p:txBody>
              <a:bodyPr/>
              <a:lstStyle/>
              <a:p>
                <a:r>
                  <a:rPr lang="en-US">
                    <a:noFill/>
                  </a:rPr>
                  <a:t> </a:t>
                </a:r>
              </a:p>
            </p:txBody>
          </p:sp>
        </mc:Fallback>
      </mc:AlternateContent>
    </p:spTree>
    <p:extLst>
      <p:ext uri="{BB962C8B-B14F-4D97-AF65-F5344CB8AC3E}">
        <p14:creationId xmlns:p14="http://schemas.microsoft.com/office/powerpoint/2010/main" val="373590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360874" y="3110737"/>
            <a:ext cx="1539831" cy="1597921"/>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28" name="Rectangle 27"/>
          <p:cNvSpPr/>
          <p:nvPr/>
        </p:nvSpPr>
        <p:spPr>
          <a:xfrm>
            <a:off x="914400" y="419489"/>
            <a:ext cx="17830800" cy="1752211"/>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7.11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50000"/>
              </a:lnSpc>
              <a:buClr>
                <a:srgbClr val="000000"/>
              </a:buClr>
              <a:defRPr/>
            </a:pPr>
            <a:r>
              <a:rPr lang="vi-VN" sz="3800">
                <a:solidFill>
                  <a:srgbClr val="000000"/>
                </a:solidFill>
              </a:rPr>
              <a:t>Hai công ty viễn thông đưa ra hai gói cước cho điện thoại cố định như sau:</a:t>
            </a:r>
            <a:endParaRPr lang="en-US" sz="3800"/>
          </a:p>
        </p:txBody>
      </p:sp>
      <p:sp>
        <p:nvSpPr>
          <p:cNvPr id="2" name="Rectangle 1"/>
          <p:cNvSpPr/>
          <p:nvPr/>
        </p:nvSpPr>
        <p:spPr>
          <a:xfrm>
            <a:off x="914400" y="6210300"/>
            <a:ext cx="16306800" cy="3600986"/>
          </a:xfrm>
          <a:prstGeom prst="rect">
            <a:avLst/>
          </a:prstGeom>
        </p:spPr>
        <p:txBody>
          <a:bodyPr wrap="square">
            <a:spAutoFit/>
          </a:bodyPr>
          <a:lstStyle/>
          <a:p>
            <a:pPr algn="just">
              <a:lnSpc>
                <a:spcPct val="150000"/>
              </a:lnSpc>
            </a:pPr>
            <a:r>
              <a:rPr lang="vi-VN" sz="3800" smtClean="0">
                <a:solidFill>
                  <a:srgbClr val="000000"/>
                </a:solidFill>
              </a:rPr>
              <a:t>a</a:t>
            </a:r>
            <a:r>
              <a:rPr lang="vi-VN" sz="3800">
                <a:solidFill>
                  <a:srgbClr val="000000"/>
                </a:solidFill>
              </a:rPr>
              <a:t>) Gọi x là số phút gọi trong tháng. Hãy biểu thị theo x, số tiền phải trả trong tháng (tính theo nghìn đồng) khi sử dụng mỗi gói cước nói trên.</a:t>
            </a:r>
          </a:p>
          <a:p>
            <a:pPr algn="just">
              <a:lnSpc>
                <a:spcPct val="150000"/>
              </a:lnSpc>
            </a:pPr>
            <a:r>
              <a:rPr lang="vi-VN" sz="3800">
                <a:solidFill>
                  <a:srgbClr val="000000"/>
                </a:solidFill>
              </a:rPr>
              <a:t>b) Hỏi với bao nhiêu phút gọi thì số tiền phải trả trong tháng khi sử dụng dịch vụ của hai công ty viễn thông này là như nhau?</a:t>
            </a:r>
            <a:endParaRPr lang="vi-VN" sz="3800" b="0" i="0">
              <a:solidFill>
                <a:srgbClr val="000000"/>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949296702"/>
              </p:ext>
            </p:extLst>
          </p:nvPr>
        </p:nvGraphicFramePr>
        <p:xfrm>
          <a:off x="2819400" y="2616912"/>
          <a:ext cx="12496800" cy="3283721"/>
        </p:xfrm>
        <a:graphic>
          <a:graphicData uri="http://schemas.openxmlformats.org/drawingml/2006/table">
            <a:tbl>
              <a:tblPr/>
              <a:tblGrid>
                <a:gridCol w="3293076">
                  <a:extLst>
                    <a:ext uri="{9D8B030D-6E8A-4147-A177-3AD203B41FA5}">
                      <a16:colId xmlns:a16="http://schemas.microsoft.com/office/drawing/2014/main" val="2658555822"/>
                    </a:ext>
                  </a:extLst>
                </a:gridCol>
                <a:gridCol w="4559643">
                  <a:extLst>
                    <a:ext uri="{9D8B030D-6E8A-4147-A177-3AD203B41FA5}">
                      <a16:colId xmlns:a16="http://schemas.microsoft.com/office/drawing/2014/main" val="1413349035"/>
                    </a:ext>
                  </a:extLst>
                </a:gridCol>
                <a:gridCol w="4644081">
                  <a:extLst>
                    <a:ext uri="{9D8B030D-6E8A-4147-A177-3AD203B41FA5}">
                      <a16:colId xmlns:a16="http://schemas.microsoft.com/office/drawing/2014/main" val="3634790593"/>
                    </a:ext>
                  </a:extLst>
                </a:gridCol>
              </a:tblGrid>
              <a:tr h="1707535">
                <a:tc>
                  <a:txBody>
                    <a:bodyPr/>
                    <a:lstStyle/>
                    <a:p>
                      <a:pPr algn="ctr"/>
                      <a:r>
                        <a:rPr lang="vi-VN" sz="3600">
                          <a:solidFill>
                            <a:srgbClr val="000000"/>
                          </a:solidFill>
                          <a:effectLst/>
                          <a:latin typeface="+mn-lt"/>
                        </a:rPr>
                        <a:t/>
                      </a:r>
                      <a:br>
                        <a:rPr lang="vi-VN" sz="3600">
                          <a:solidFill>
                            <a:srgbClr val="000000"/>
                          </a:solidFill>
                          <a:effectLst/>
                          <a:latin typeface="+mn-lt"/>
                        </a:rPr>
                      </a:br>
                      <a:endParaRPr lang="vi-VN" sz="360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Cước thuê bao</a:t>
                      </a:r>
                    </a:p>
                    <a:p>
                      <a:pPr algn="ctr"/>
                      <a:r>
                        <a:rPr lang="vi-VN" sz="3600" smtClean="0">
                          <a:solidFill>
                            <a:srgbClr val="000000"/>
                          </a:solidFill>
                          <a:effectLst/>
                          <a:latin typeface="+mn-lt"/>
                        </a:rPr>
                        <a:t>hàng tháng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Giá cước</a:t>
                      </a:r>
                    </a:p>
                    <a:p>
                      <a:pPr algn="ctr"/>
                      <a:r>
                        <a:rPr lang="vi-VN" sz="3600" smtClean="0">
                          <a:solidFill>
                            <a:srgbClr val="000000"/>
                          </a:solidFill>
                          <a:effectLst/>
                          <a:latin typeface="+mn-lt"/>
                        </a:rPr>
                        <a:t>mỗi phút gọi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extLst>
                  <a:ext uri="{0D108BD9-81ED-4DB2-BD59-A6C34878D82A}">
                    <a16:rowId xmlns:a16="http://schemas.microsoft.com/office/drawing/2014/main" val="2335250392"/>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32 000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647258"/>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38 000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219255"/>
                  </a:ext>
                </a:extLst>
              </a:tr>
            </a:tbl>
          </a:graphicData>
        </a:graphic>
      </p:graphicFrame>
    </p:spTree>
    <p:extLst>
      <p:ext uri="{BB962C8B-B14F-4D97-AF65-F5344CB8AC3E}">
        <p14:creationId xmlns:p14="http://schemas.microsoft.com/office/powerpoint/2010/main" val="1094573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199893" y="275136"/>
            <a:ext cx="1149190" cy="1192543"/>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7" name="Rectangle 6"/>
          <p:cNvSpPr/>
          <p:nvPr/>
        </p:nvSpPr>
        <p:spPr>
          <a:xfrm>
            <a:off x="855048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024879" y="1530132"/>
                <a:ext cx="16154400" cy="8032968"/>
              </a:xfrm>
              <a:prstGeom prst="rect">
                <a:avLst/>
              </a:prstGeom>
            </p:spPr>
            <p:txBody>
              <a:bodyPr wrap="square">
                <a:spAutoFit/>
              </a:bodyPr>
              <a:lstStyle/>
              <a:p>
                <a:pPr>
                  <a:lnSpc>
                    <a:spcPct val="150000"/>
                  </a:lnSpc>
                  <a:spcBef>
                    <a:spcPts val="600"/>
                  </a:spcBef>
                  <a:spcAft>
                    <a:spcPts val="600"/>
                  </a:spcAft>
                </a:pPr>
                <a:r>
                  <a:rPr lang="fr-FR" sz="3800" smtClean="0">
                    <a:latin typeface="Arial" panose="020B0604020202020204" pitchFamily="34" charset="0"/>
                    <a:ea typeface="Calibri" panose="020F0502020204030204" pitchFamily="34" charset="0"/>
                    <a:cs typeface="Arial" panose="020B0604020202020204" pitchFamily="34" charset="0"/>
                  </a:rPr>
                  <a:t>a) Số </a:t>
                </a:r>
                <a:r>
                  <a:rPr lang="fr-FR" sz="3800">
                    <a:latin typeface="Arial" panose="020B0604020202020204" pitchFamily="34" charset="0"/>
                    <a:ea typeface="Calibri" panose="020F0502020204030204" pitchFamily="34" charset="0"/>
                    <a:cs typeface="Arial" panose="020B0604020202020204" pitchFamily="34" charset="0"/>
                  </a:rPr>
                  <a:t>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spcBef>
                    <a:spcPts val="600"/>
                  </a:spcBef>
                  <a:spcAft>
                    <a:spcPts val="600"/>
                  </a:spcAft>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a:t>
                </a:r>
                <a:r>
                  <a:rPr lang="fr-FR" sz="3800">
                    <a:effectLst/>
                    <a:latin typeface="Arial" panose="020B0604020202020204" pitchFamily="34" charset="0"/>
                    <a:ea typeface="Calibri" panose="020F0502020204030204" pitchFamily="34" charset="0"/>
                    <a:cs typeface="Arial" panose="020B0604020202020204" pitchFamily="34" charset="0"/>
                  </a:rPr>
                  <a:t>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a:t>
                </a:r>
                <a:r>
                  <a:rPr lang="fr-FR" sz="3800">
                    <a:effectLst/>
                    <a:latin typeface="Arial" panose="020B0604020202020204" pitchFamily="34" charset="0"/>
                    <a:ea typeface="Calibri" panose="020F0502020204030204" pitchFamily="34" charset="0"/>
                    <a:cs typeface="Arial" panose="020B0604020202020204" pitchFamily="34" charset="0"/>
                  </a:rPr>
                  <a:t>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b) Theo đề bài, có </a:t>
                </a:r>
                <a:r>
                  <a:rPr lang="fr-FR" sz="3800">
                    <a:effectLst/>
                    <a:latin typeface="Arial" panose="020B0604020202020204" pitchFamily="34" charset="0"/>
                    <a:ea typeface="Calibri" panose="020F0502020204030204" pitchFamily="34" charset="0"/>
                    <a:cs typeface="Arial" panose="020B0604020202020204" pitchFamily="34" charset="0"/>
                  </a:rPr>
                  <a:t>phương </a:t>
                </a:r>
                <a:r>
                  <a:rPr lang="fr-FR" sz="38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a:t>
                </a:r>
                <a:r>
                  <a:rPr lang="fr-FR" sz="3800">
                    <a:effectLst/>
                    <a:latin typeface="Arial" panose="020B0604020202020204" pitchFamily="34" charset="0"/>
                    <a:ea typeface="Calibri" panose="020F0502020204030204" pitchFamily="34" charset="0"/>
                    <a:cs typeface="Arial" panose="020B0604020202020204" pitchFamily="34" charset="0"/>
                  </a:rPr>
                  <a:t>ta </a:t>
                </a:r>
                <a:r>
                  <a:rPr lang="fr-FR" sz="38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thỏa mãn </a:t>
                </a:r>
                <a:r>
                  <a:rPr lang="fr-FR" sz="3800">
                    <a:effectLst/>
                    <a:latin typeface="Arial" panose="020B0604020202020204" pitchFamily="34" charset="0"/>
                    <a:ea typeface="Calibri" panose="020F0502020204030204" pitchFamily="34" charset="0"/>
                    <a:cs typeface="Arial" panose="020B0604020202020204" pitchFamily="34" charset="0"/>
                  </a:rPr>
                  <a:t>điều </a:t>
                </a:r>
                <a:r>
                  <a:rPr lang="fr-FR" sz="3800" smtClean="0">
                    <a:effectLst/>
                    <a:latin typeface="Arial" panose="020B0604020202020204" pitchFamily="34" charset="0"/>
                    <a:ea typeface="Calibri" panose="020F0502020204030204" pitchFamily="34" charset="0"/>
                    <a:cs typeface="Arial" panose="020B0604020202020204" pitchFamily="34" charset="0"/>
                  </a:rPr>
                  <a:t>kiện </a:t>
                </a:r>
                <a:r>
                  <a:rPr lang="fr-FR" sz="3800">
                    <a:effectLst/>
                    <a:latin typeface="Arial" panose="020B0604020202020204" pitchFamily="34" charset="0"/>
                    <a:ea typeface="Calibri" panose="020F0502020204030204" pitchFamily="34" charset="0"/>
                    <a:cs typeface="Arial" panose="020B0604020202020204" pitchFamily="34" charset="0"/>
                  </a:rPr>
                  <a:t>của ẩn.</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với 30 phút gọi thì số tiền phải trả trong tháng khi sử dụng dịch vụ của hai công ty viễn thông này là như nhau.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24879" y="1530132"/>
                <a:ext cx="16154400" cy="8032968"/>
              </a:xfrm>
              <a:prstGeom prst="rect">
                <a:avLst/>
              </a:prstGeom>
              <a:blipFill>
                <a:blip r:embed="rId4"/>
                <a:stretch>
                  <a:fillRect l="-1245" r="-1245" b="-759"/>
                </a:stretch>
              </a:blipFill>
            </p:spPr>
            <p:txBody>
              <a:bodyPr/>
              <a:lstStyle/>
              <a:p>
                <a:r>
                  <a:rPr lang="en-US">
                    <a:noFill/>
                  </a:rPr>
                  <a:t> </a:t>
                </a:r>
              </a:p>
            </p:txBody>
          </p:sp>
        </mc:Fallback>
      </mc:AlternateContent>
    </p:spTree>
    <p:extLst>
      <p:ext uri="{BB962C8B-B14F-4D97-AF65-F5344CB8AC3E}">
        <p14:creationId xmlns:p14="http://schemas.microsoft.com/office/powerpoint/2010/main" val="2492826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anim calcmode="lin" valueType="num">
                                      <p:cBhvr>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left)">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3" name="Group 3"/>
          <p:cNvGrpSpPr/>
          <p:nvPr/>
        </p:nvGrpSpPr>
        <p:grpSpPr>
          <a:xfrm>
            <a:off x="1135098" y="1028700"/>
            <a:ext cx="16017804" cy="8229600"/>
            <a:chOff x="0" y="0"/>
            <a:chExt cx="4218681" cy="2167467"/>
          </a:xfrm>
        </p:grpSpPr>
        <p:sp>
          <p:nvSpPr>
            <p:cNvPr id="4" name="Freeform 4"/>
            <p:cNvSpPr/>
            <p:nvPr/>
          </p:nvSpPr>
          <p:spPr>
            <a:xfrm>
              <a:off x="0" y="0"/>
              <a:ext cx="4218681" cy="2167467"/>
            </a:xfrm>
            <a:custGeom>
              <a:avLst/>
              <a:gdLst/>
              <a:ahLst/>
              <a:cxnLst/>
              <a:rect l="l" t="t" r="r" b="b"/>
              <a:pathLst>
                <a:path w="4218681" h="2167467">
                  <a:moveTo>
                    <a:pt x="4139263" y="0"/>
                  </a:moveTo>
                  <a:lnTo>
                    <a:pt x="79418" y="0"/>
                  </a:lnTo>
                  <a:cubicBezTo>
                    <a:pt x="79418" y="43699"/>
                    <a:pt x="44079" y="79418"/>
                    <a:pt x="0" y="79418"/>
                  </a:cubicBezTo>
                  <a:lnTo>
                    <a:pt x="0" y="2088049"/>
                  </a:lnTo>
                  <a:cubicBezTo>
                    <a:pt x="43699" y="2088049"/>
                    <a:pt x="79418" y="2123387"/>
                    <a:pt x="79418" y="2167467"/>
                  </a:cubicBezTo>
                  <a:lnTo>
                    <a:pt x="4139263" y="2167467"/>
                  </a:lnTo>
                  <a:cubicBezTo>
                    <a:pt x="4139263" y="2123767"/>
                    <a:pt x="4174602" y="2088049"/>
                    <a:pt x="4218681" y="2088049"/>
                  </a:cubicBezTo>
                  <a:lnTo>
                    <a:pt x="4218681" y="79418"/>
                  </a:lnTo>
                  <a:cubicBezTo>
                    <a:pt x="4174982" y="79418"/>
                    <a:pt x="4139263" y="44079"/>
                    <a:pt x="4139263" y="0"/>
                  </a:cubicBezTo>
                  <a:close/>
                </a:path>
              </a:pathLst>
            </a:custGeom>
            <a:solidFill>
              <a:srgbClr val="ECB6A9"/>
            </a:solidFill>
            <a:ln w="38100" cap="sq">
              <a:solidFill>
                <a:srgbClr val="6C3428"/>
              </a:solidFill>
              <a:prstDash val="solid"/>
              <a:miter/>
            </a:ln>
          </p:spPr>
        </p:sp>
        <p:sp>
          <p:nvSpPr>
            <p:cNvPr id="5" name="TextBox 5"/>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7330" y="6265453"/>
            <a:ext cx="2828679" cy="3147699"/>
          </a:xfrm>
          <a:custGeom>
            <a:avLst/>
            <a:gdLst/>
            <a:ahLst/>
            <a:cxnLst/>
            <a:rect l="l" t="t" r="r" b="b"/>
            <a:pathLst>
              <a:path w="3024653" h="3294177">
                <a:moveTo>
                  <a:pt x="0" y="0"/>
                </a:moveTo>
                <a:lnTo>
                  <a:pt x="3024653" y="0"/>
                </a:lnTo>
                <a:lnTo>
                  <a:pt x="3024653" y="3294177"/>
                </a:lnTo>
                <a:lnTo>
                  <a:pt x="0" y="329417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5404388" y="7842421"/>
            <a:ext cx="2450322" cy="2269670"/>
          </a:xfrm>
          <a:custGeom>
            <a:avLst/>
            <a:gdLst/>
            <a:ahLst/>
            <a:cxnLst/>
            <a:rect l="l" t="t" r="r" b="b"/>
            <a:pathLst>
              <a:path w="2906855" h="2832862">
                <a:moveTo>
                  <a:pt x="0" y="0"/>
                </a:moveTo>
                <a:lnTo>
                  <a:pt x="2906854" y="0"/>
                </a:lnTo>
                <a:lnTo>
                  <a:pt x="2906854" y="2832862"/>
                </a:lnTo>
                <a:lnTo>
                  <a:pt x="0" y="28328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 name="Group 1"/>
          <p:cNvGrpSpPr/>
          <p:nvPr/>
        </p:nvGrpSpPr>
        <p:grpSpPr>
          <a:xfrm>
            <a:off x="3429000" y="3012142"/>
            <a:ext cx="11582398" cy="2808926"/>
            <a:chOff x="4356705" y="3280606"/>
            <a:chExt cx="10473667" cy="2808926"/>
          </a:xfrm>
        </p:grpSpPr>
        <p:grpSp>
          <p:nvGrpSpPr>
            <p:cNvPr id="7" name="Group 7"/>
            <p:cNvGrpSpPr/>
            <p:nvPr/>
          </p:nvGrpSpPr>
          <p:grpSpPr>
            <a:xfrm>
              <a:off x="4356705" y="3280606"/>
              <a:ext cx="10473667" cy="2808926"/>
              <a:chOff x="-20873" y="-38100"/>
              <a:chExt cx="3172761" cy="850900"/>
            </a:xfrm>
          </p:grpSpPr>
          <p:sp>
            <p:nvSpPr>
              <p:cNvPr id="8" name="Freeform 8"/>
              <p:cNvSpPr/>
              <p:nvPr/>
            </p:nvSpPr>
            <p:spPr>
              <a:xfrm>
                <a:off x="-20873" y="0"/>
                <a:ext cx="3172761"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417215" y="3516733"/>
              <a:ext cx="6496401" cy="915059"/>
            </a:xfrm>
            <a:prstGeom prst="rect">
              <a:avLst/>
            </a:prstGeom>
          </p:spPr>
          <p:txBody>
            <a:bodyPr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Ôn tập kiến thức đã học.</a:t>
              </a:r>
            </a:p>
          </p:txBody>
        </p:sp>
      </p:grpSp>
      <p:sp>
        <p:nvSpPr>
          <p:cNvPr id="25" name="TextBox 17"/>
          <p:cNvSpPr txBox="1"/>
          <p:nvPr/>
        </p:nvSpPr>
        <p:spPr>
          <a:xfrm>
            <a:off x="4046279" y="1155402"/>
            <a:ext cx="10194659" cy="1628651"/>
          </a:xfrm>
          <a:prstGeom prst="rect">
            <a:avLst/>
          </a:prstGeom>
        </p:spPr>
        <p:txBody>
          <a:bodyPr wrap="square" lIns="0" tIns="0" rIns="0" bIns="0" rtlCol="0" anchor="t">
            <a:spAutoFit/>
          </a:bodyPr>
          <a:lstStyle/>
          <a:p>
            <a:pPr marL="0" marR="0" lvl="0" indent="0" algn="ctr" defTabSz="914400" rtl="0" eaLnBrk="1" fontAlgn="auto" latinLnBrk="0" hangingPunct="1">
              <a:lnSpc>
                <a:spcPts val="12653"/>
              </a:lnSpc>
              <a:spcBef>
                <a:spcPts val="0"/>
              </a:spcBef>
              <a:spcAft>
                <a:spcPts val="0"/>
              </a:spcAft>
              <a:buClrTx/>
              <a:buSzTx/>
              <a:buFontTx/>
              <a:buNone/>
              <a:tabLst/>
              <a:defRPr/>
            </a:pP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grpSp>
        <p:nvGrpSpPr>
          <p:cNvPr id="26" name="Group 25"/>
          <p:cNvGrpSpPr/>
          <p:nvPr/>
        </p:nvGrpSpPr>
        <p:grpSpPr>
          <a:xfrm>
            <a:off x="3428999" y="5041469"/>
            <a:ext cx="11582400" cy="2808926"/>
            <a:chOff x="3886589" y="3280606"/>
            <a:chExt cx="11582400" cy="2808926"/>
          </a:xfrm>
        </p:grpSpPr>
        <p:grpSp>
          <p:nvGrpSpPr>
            <p:cNvPr id="27" name="Group 7"/>
            <p:cNvGrpSpPr/>
            <p:nvPr/>
          </p:nvGrpSpPr>
          <p:grpSpPr>
            <a:xfrm>
              <a:off x="3886589" y="3280606"/>
              <a:ext cx="11582400" cy="2808926"/>
              <a:chOff x="-163284" y="-38100"/>
              <a:chExt cx="3508627" cy="850900"/>
            </a:xfrm>
          </p:grpSpPr>
          <p:sp>
            <p:nvSpPr>
              <p:cNvPr id="29" name="Freeform 8"/>
              <p:cNvSpPr/>
              <p:nvPr/>
            </p:nvSpPr>
            <p:spPr>
              <a:xfrm>
                <a:off x="-163284" y="0"/>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0"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0"/>
            <p:cNvSpPr txBox="1"/>
            <p:nvPr/>
          </p:nvSpPr>
          <p:spPr>
            <a:xfrm>
              <a:off x="5885081" y="3544288"/>
              <a:ext cx="7744389"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Hoàn thành bài tập trong SBT.</a:t>
              </a:r>
            </a:p>
          </p:txBody>
        </p:sp>
      </p:grpSp>
      <p:grpSp>
        <p:nvGrpSpPr>
          <p:cNvPr id="31" name="Group 30"/>
          <p:cNvGrpSpPr/>
          <p:nvPr/>
        </p:nvGrpSpPr>
        <p:grpSpPr>
          <a:xfrm>
            <a:off x="3428998" y="7111018"/>
            <a:ext cx="11582401" cy="2808926"/>
            <a:chOff x="3886589" y="3280606"/>
            <a:chExt cx="11582401" cy="2808926"/>
          </a:xfrm>
        </p:grpSpPr>
        <p:grpSp>
          <p:nvGrpSpPr>
            <p:cNvPr id="32" name="Group 7"/>
            <p:cNvGrpSpPr/>
            <p:nvPr/>
          </p:nvGrpSpPr>
          <p:grpSpPr>
            <a:xfrm>
              <a:off x="3886589" y="3280606"/>
              <a:ext cx="11582401" cy="2808926"/>
              <a:chOff x="-163284" y="-38100"/>
              <a:chExt cx="3508627" cy="850900"/>
            </a:xfrm>
          </p:grpSpPr>
          <p:sp>
            <p:nvSpPr>
              <p:cNvPr id="34" name="Freeform 8"/>
              <p:cNvSpPr/>
              <p:nvPr/>
            </p:nvSpPr>
            <p:spPr>
              <a:xfrm>
                <a:off x="-163284" y="-19159"/>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5"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0"/>
            <p:cNvSpPr txBox="1"/>
            <p:nvPr/>
          </p:nvSpPr>
          <p:spPr>
            <a:xfrm>
              <a:off x="4014503" y="3521761"/>
              <a:ext cx="11302086" cy="1064394"/>
            </a:xfrm>
            <a:prstGeom prst="rect">
              <a:avLst/>
            </a:prstGeom>
          </p:spPr>
          <p:txBody>
            <a:bodyPr wrap="square" lIns="0" tIns="0" rIns="0" bIns="0" rtlCol="0" anchor="t">
              <a:spAutoFit/>
            </a:bodyPr>
            <a:lstStyle/>
            <a:p>
              <a:pPr lvl="0" algn="ctr">
                <a:lnSpc>
                  <a:spcPts val="8311"/>
                </a:lnSpc>
              </a:pPr>
              <a:r>
                <a:rPr kumimoji="0" lang="vi-VN"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Đọc và chuẩn bị </a:t>
              </a:r>
              <a:r>
                <a:rPr kumimoji="0" lang="vi-VN" sz="4000" b="0" i="0" u="none" strike="noStrike" kern="1200" cap="none" spc="0" normalizeH="0" baseline="0" noProof="0" smtClean="0">
                  <a:ln>
                    <a:noFill/>
                  </a:ln>
                  <a:solidFill>
                    <a:srgbClr val="6C3428"/>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smtClean="0">
                  <a:ln>
                    <a:noFill/>
                  </a:ln>
                  <a:solidFill>
                    <a:srgbClr val="6C3428"/>
                  </a:solidFill>
                  <a:effectLst/>
                  <a:uLnTx/>
                  <a:uFillTx/>
                  <a:latin typeface="Calibri"/>
                  <a:ea typeface="+mn-ea"/>
                  <a:cs typeface="Arial" panose="020B0604020202020204" pitchFamily="34" charset="0"/>
                </a:rPr>
                <a:t>: </a:t>
              </a:r>
              <a:r>
                <a:rPr lang="vi-VN" sz="4000" b="1" i="1">
                  <a:solidFill>
                    <a:srgbClr val="6C3428"/>
                  </a:solidFill>
                  <a:cs typeface="Arial" panose="020B0604020202020204" pitchFamily="34" charset="0"/>
                </a:rPr>
                <a:t>Luyện </a:t>
              </a:r>
              <a:r>
                <a:rPr lang="vi-VN" sz="4000" b="1" i="1">
                  <a:solidFill>
                    <a:srgbClr val="6C3428"/>
                  </a:solidFill>
                  <a:cs typeface="Arial" panose="020B0604020202020204" pitchFamily="34" charset="0"/>
                </a:rPr>
                <a:t>tập </a:t>
              </a:r>
              <a:r>
                <a:rPr lang="vi-VN" sz="4000" b="1" i="1" smtClean="0">
                  <a:solidFill>
                    <a:srgbClr val="6C3428"/>
                  </a:solidFill>
                  <a:cs typeface="Arial" panose="020B0604020202020204" pitchFamily="34" charset="0"/>
                </a:rPr>
                <a:t>chung</a:t>
              </a:r>
              <a:r>
                <a:rPr lang="en-US" sz="4000" b="1" i="1" smtClean="0">
                  <a:solidFill>
                    <a:srgbClr val="6C3428"/>
                  </a:solidFill>
                  <a:cs typeface="Arial" panose="020B0604020202020204" pitchFamily="34" charset="0"/>
                </a:rPr>
                <a:t>.</a:t>
              </a:r>
              <a:endParaRPr kumimoji="0" lang="en-US" sz="4000" b="1" i="1"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5467633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a:off x="609600" y="6362700"/>
            <a:ext cx="4040663" cy="4400722"/>
          </a:xfrm>
          <a:custGeom>
            <a:avLst/>
            <a:gdLst/>
            <a:ahLst/>
            <a:cxnLst/>
            <a:rect l="l" t="t" r="r" b="b"/>
            <a:pathLst>
              <a:path w="4040663" h="4400722">
                <a:moveTo>
                  <a:pt x="0" y="0"/>
                </a:moveTo>
                <a:lnTo>
                  <a:pt x="4040663" y="0"/>
                </a:lnTo>
                <a:lnTo>
                  <a:pt x="4040663" y="4400721"/>
                </a:lnTo>
                <a:lnTo>
                  <a:pt x="0" y="440072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4563868" y="7505700"/>
            <a:ext cx="3307774" cy="5067621"/>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4860713">
            <a:off x="342759" y="570614"/>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flipH="1">
            <a:off x="16142749" y="1148334"/>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Google Shape;2444;p40"/>
          <p:cNvSpPr txBox="1">
            <a:spLocks/>
          </p:cNvSpPr>
          <p:nvPr/>
        </p:nvSpPr>
        <p:spPr>
          <a:xfrm>
            <a:off x="1542625" y="1606350"/>
            <a:ext cx="15233458" cy="1174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pPr>
            <a:r>
              <a:rPr lang="vi-VN" sz="8000" b="1" kern="0" dirty="0">
                <a:solidFill>
                  <a:srgbClr val="6C3428"/>
                </a:solidFill>
                <a:latin typeface="Arial"/>
              </a:rPr>
              <a:t>CẢM ƠN CÁC </a:t>
            </a:r>
            <a:r>
              <a:rPr lang="vi-VN" sz="8000" b="1" kern="0">
                <a:solidFill>
                  <a:srgbClr val="6C3428"/>
                </a:solidFill>
                <a:latin typeface="Arial"/>
              </a:rPr>
              <a:t>EM </a:t>
            </a:r>
            <a:endParaRPr lang="en-US" sz="8000" b="1" kern="0" smtClean="0">
              <a:solidFill>
                <a:srgbClr val="6C3428"/>
              </a:solidFill>
              <a:latin typeface="Arial"/>
            </a:endParaRPr>
          </a:p>
          <a:p>
            <a:pPr lvl="0">
              <a:lnSpc>
                <a:spcPct val="150000"/>
              </a:lnSpc>
              <a:buClr>
                <a:srgbClr val="006331"/>
              </a:buClr>
            </a:pPr>
            <a:r>
              <a:rPr lang="vi-VN" sz="8000" b="1" kern="0" smtClean="0">
                <a:solidFill>
                  <a:srgbClr val="6C3428"/>
                </a:solidFill>
                <a:latin typeface="Arial"/>
              </a:rPr>
              <a:t>ĐÃ </a:t>
            </a:r>
            <a:r>
              <a:rPr lang="en-US" sz="8000" b="1" kern="0" smtClean="0">
                <a:solidFill>
                  <a:srgbClr val="6C3428"/>
                </a:solidFill>
                <a:latin typeface="Arial"/>
              </a:rPr>
              <a:t>THAM GIA TIẾT HỌC</a:t>
            </a:r>
            <a:r>
              <a:rPr lang="vi-VN" sz="8000" b="1" kern="0" smtClean="0">
                <a:solidFill>
                  <a:srgbClr val="6C3428"/>
                </a:solidFill>
                <a:latin typeface="Arial"/>
              </a:rPr>
              <a:t>!</a:t>
            </a:r>
            <a:endParaRPr lang="vi-VN" sz="8000" b="1" kern="0" dirty="0">
              <a:solidFill>
                <a:srgbClr val="6C3428"/>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1245504" y="1353908"/>
            <a:ext cx="13944597" cy="4638244"/>
            <a:chOff x="1946423" y="1147896"/>
            <a:chExt cx="13944597" cy="4638244"/>
          </a:xfrm>
        </p:grpSpPr>
        <p:grpSp>
          <p:nvGrpSpPr>
            <p:cNvPr id="5" name="Group 5"/>
            <p:cNvGrpSpPr/>
            <p:nvPr/>
          </p:nvGrpSpPr>
          <p:grpSpPr>
            <a:xfrm>
              <a:off x="1946423" y="1147896"/>
              <a:ext cx="13944597" cy="4638244"/>
              <a:chOff x="-56553" y="-89290"/>
              <a:chExt cx="2212061" cy="1474885"/>
            </a:xfrm>
          </p:grpSpPr>
          <p:sp>
            <p:nvSpPr>
              <p:cNvPr id="6" name="Freeform 6"/>
              <p:cNvSpPr/>
              <p:nvPr/>
            </p:nvSpPr>
            <p:spPr>
              <a:xfrm>
                <a:off x="-56553" y="-89290"/>
                <a:ext cx="221206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2485622" y="1428697"/>
              <a:ext cx="12866198" cy="4016484"/>
            </a:xfrm>
            <a:prstGeom prst="rect">
              <a:avLst/>
            </a:prstGeom>
            <a:noFill/>
          </p:spPr>
          <p:txBody>
            <a:bodyPr wrap="square" rtlCol="0">
              <a:spAutoFit/>
            </a:bodyPr>
            <a:lstStyle/>
            <a:p>
              <a:pPr algn="ctr">
                <a:lnSpc>
                  <a:spcPct val="150000"/>
                </a:lnSpc>
                <a:buClr>
                  <a:srgbClr val="000000"/>
                </a:buClr>
                <a:buFont typeface="Arial"/>
                <a:buNone/>
              </a:pPr>
              <a:r>
                <a:rPr lang="vi-VN" sz="8500" b="1" kern="0">
                  <a:cs typeface="Arial" panose="020B0604020202020204" pitchFamily="34" charset="0"/>
                  <a:sym typeface="Arial"/>
                </a:rPr>
                <a:t>Giải bài toán bằng cách lập phương trình</a:t>
              </a:r>
              <a:endParaRPr lang="en-US" sz="8500" b="1" kern="0" dirty="0">
                <a:latin typeface="Arial" panose="020B0604020202020204" pitchFamily="34" charset="0"/>
                <a:cs typeface="Arial" panose="020B0604020202020204" pitchFamily="34" charset="0"/>
                <a:sym typeface="Arial"/>
              </a:endParaRPr>
            </a:p>
          </p:txBody>
        </p:sp>
      </p:grpSp>
      <p:pic>
        <p:nvPicPr>
          <p:cNvPr id="27" name="Picture 26"/>
          <p:cNvPicPr>
            <a:picLocks noChangeAspect="1"/>
          </p:cNvPicPr>
          <p:nvPr/>
        </p:nvPicPr>
        <p:blipFill>
          <a:blip r:embed="rId12"/>
          <a:stretch>
            <a:fillRect/>
          </a:stretch>
        </p:blipFill>
        <p:spPr>
          <a:xfrm>
            <a:off x="13868400" y="4318023"/>
            <a:ext cx="2937855" cy="51776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6296942" y="301300"/>
            <a:ext cx="5908990" cy="942053"/>
          </a:xfrm>
          <a:prstGeom prst="rect">
            <a:avLst/>
          </a:prstGeom>
        </p:spPr>
        <p:txBody>
          <a:bodyPr wrap="none">
            <a:spAutoFit/>
          </a:bodyPr>
          <a:lstStyle/>
          <a:p>
            <a:pPr marL="571500" indent="-571500" algn="just">
              <a:lnSpc>
                <a:spcPct val="150000"/>
              </a:lnSpc>
              <a:spcAft>
                <a:spcPts val="0"/>
              </a:spcAft>
              <a:buFont typeface="Wingdings" panose="05000000000000000000" pitchFamily="2" charset="2"/>
              <a:buChar char="Ø"/>
            </a:pPr>
            <a:r>
              <a:rPr lang="en-US" sz="4200" b="1" i="1" smtClean="0">
                <a:solidFill>
                  <a:srgbClr val="C00000"/>
                </a:solidFill>
                <a:latin typeface="Arial" panose="020B0604020202020204" pitchFamily="34" charset="0"/>
                <a:ea typeface="Calibri" panose="020F0502020204030204" pitchFamily="34" charset="0"/>
                <a:cs typeface="Arial" panose="020B0604020202020204" pitchFamily="34" charset="0"/>
              </a:rPr>
              <a:t>Xét bài toán mở đầu</a:t>
            </a:r>
            <a:endParaRPr lang="en-US" sz="42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139818" y="3912578"/>
            <a:ext cx="12008363" cy="1015663"/>
            <a:chOff x="9933133" y="5295900"/>
            <a:chExt cx="12008363" cy="1015663"/>
          </a:xfrm>
        </p:grpSpPr>
        <mc:AlternateContent xmlns:mc="http://schemas.openxmlformats.org/markup-compatibility/2006">
          <mc:Choice xmlns:a14="http://schemas.microsoft.com/office/drawing/2010/main" Requires="a14">
            <p:sp>
              <p:nvSpPr>
                <p:cNvPr id="18" name="Rectangle 17"/>
                <p:cNvSpPr/>
                <p:nvPr/>
              </p:nvSpPr>
              <p:spPr>
                <a:xfrm>
                  <a:off x="10771332" y="5295900"/>
                  <a:ext cx="11170164" cy="1015663"/>
                </a:xfrm>
                <a:prstGeom prst="rect">
                  <a:avLst/>
                </a:prstGeom>
              </p:spPr>
              <p:txBody>
                <a:bodyPr wrap="square">
                  <a:spAutoFit/>
                </a:bodyPr>
                <a:lstStyle/>
                <a:p>
                  <a:pPr algn="just">
                    <a:lnSpc>
                      <a:spcPct val="150000"/>
                    </a:lnSpc>
                  </a:pPr>
                  <a:r>
                    <a:rPr lang="da-DK" sz="4000">
                      <a:latin typeface="Arial" panose="020B0604020202020204" pitchFamily="34" charset="0"/>
                      <a:ea typeface="Dotum" panose="020B0600000101010101" pitchFamily="34" charset="-127"/>
                      <a:cs typeface="Arial" panose="020B0604020202020204" pitchFamily="34" charset="0"/>
                    </a:rPr>
                    <a:t>Quãng đường đi được của ô tô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𝑠</m:t>
                      </m:r>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771332" y="5295900"/>
                  <a:ext cx="11170164" cy="1015663"/>
                </a:xfrm>
                <a:prstGeom prst="rect">
                  <a:avLst/>
                </a:prstGeom>
                <a:blipFill>
                  <a:blip r:embed="rId2"/>
                  <a:stretch>
                    <a:fillRect l="-1965" r="-55" b="-14458"/>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26219" y="1641320"/>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524921" y="1411455"/>
                <a:ext cx="15469944" cy="2185214"/>
              </a:xfrm>
              <a:prstGeom prst="rect">
                <a:avLst/>
              </a:prstGeom>
            </p:spPr>
            <p:txBody>
              <a:bodyPr wrap="square">
                <a:spAutoFit/>
              </a:bodyPr>
              <a:lstStyle/>
              <a:p>
                <a:pPr algn="just" defTabSz="1828800">
                  <a:lnSpc>
                    <a:spcPct val="170000"/>
                  </a:lnSpc>
                  <a:buClr>
                    <a:srgbClr val="000000"/>
                  </a:buClr>
                </a:pPr>
                <a:r>
                  <a:rPr lang="en-US"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lang="vi-VN"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Gọi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(giờ)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 &gt; 0</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là thời gian di chuyển của ô tô. Hãy biểu diễn quãng đường đi được của ô tô theo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a:t>
                </a:r>
              </a:p>
            </p:txBody>
          </p:sp>
        </mc:Choice>
        <mc:Fallback>
          <p:sp>
            <p:nvSpPr>
              <p:cNvPr id="35" name="Rectangle 34"/>
              <p:cNvSpPr>
                <a:spLocks noRot="1" noChangeAspect="1" noMove="1" noResize="1" noEditPoints="1" noAdjustHandles="1" noChangeArrowheads="1" noChangeShapeType="1" noTextEdit="1"/>
              </p:cNvSpPr>
              <p:nvPr/>
            </p:nvSpPr>
            <p:spPr>
              <a:xfrm>
                <a:off x="1524921" y="1411455"/>
                <a:ext cx="15469944" cy="2185214"/>
              </a:xfrm>
              <a:prstGeom prst="rect">
                <a:avLst/>
              </a:prstGeom>
              <a:blipFill>
                <a:blip r:embed="rId14"/>
                <a:stretch>
                  <a:fillRect l="-1379" r="-1418" b="-4749"/>
                </a:stretch>
              </a:blipFill>
            </p:spPr>
            <p:txBody>
              <a:bodyPr/>
              <a:lstStyle/>
              <a:p>
                <a:r>
                  <a:rPr lang="en-US">
                    <a:noFill/>
                  </a:rPr>
                  <a:t> </a:t>
                </a:r>
              </a:p>
            </p:txBody>
          </p:sp>
        </mc:Fallback>
      </mc:AlternateContent>
      <p:sp>
        <p:nvSpPr>
          <p:cNvPr id="37" name="Title 21"/>
          <p:cNvSpPr txBox="1">
            <a:spLocks/>
          </p:cNvSpPr>
          <p:nvPr/>
        </p:nvSpPr>
        <p:spPr>
          <a:xfrm>
            <a:off x="1731528" y="5575561"/>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1626219" y="5436135"/>
                <a:ext cx="15469944" cy="1938992"/>
              </a:xfrm>
              <a:prstGeom prst="rect">
                <a:avLst/>
              </a:prstGeom>
            </p:spPr>
            <p:txBody>
              <a:bodyPr wrap="square">
                <a:spAutoFit/>
              </a:bodyPr>
              <a:lstStyle/>
              <a:p>
                <a:pPr algn="just" defTabSz="1828800">
                  <a:lnSpc>
                    <a:spcPct val="150000"/>
                  </a:lnSpc>
                  <a:buClr>
                    <a:srgbClr val="000000"/>
                  </a:buClr>
                </a:pPr>
                <a:r>
                  <a:rPr lang="en-US" sz="4000" kern="0" smtClean="0">
                    <a:solidFill>
                      <a:srgbClr val="000000"/>
                    </a:solidFill>
                    <a:ea typeface="Arial" panose="020B0604020202020204" pitchFamily="34" charset="0"/>
                    <a:cs typeface="Arial" panose="020B0604020202020204" pitchFamily="34" charset="0"/>
                    <a:sym typeface="Arial"/>
                  </a:rPr>
                  <a:t>                </a:t>
                </a:r>
                <a:r>
                  <a:rPr lang="vi-VN" sz="4000" kern="0" smtClean="0">
                    <a:solidFill>
                      <a:srgbClr val="000000"/>
                    </a:solidFill>
                    <a:ea typeface="Arial" panose="020B0604020202020204" pitchFamily="34" charset="0"/>
                    <a:cs typeface="Arial" panose="020B0604020202020204" pitchFamily="34" charset="0"/>
                    <a:sym typeface="Arial"/>
                  </a:rPr>
                  <a:t>Hãy </a:t>
                </a:r>
                <a:r>
                  <a:rPr lang="vi-VN" sz="4000" kern="0">
                    <a:solidFill>
                      <a:srgbClr val="000000"/>
                    </a:solidFill>
                    <a:ea typeface="Arial" panose="020B0604020202020204" pitchFamily="34" charset="0"/>
                    <a:cs typeface="Arial" panose="020B0604020202020204" pitchFamily="34" charset="0"/>
                    <a:sym typeface="Arial"/>
                  </a:rPr>
                  <a:t>biểu thị thời gian di chuyển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từ đó tính quãng đường đi được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a:t>
                </a:r>
                <a:endPar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8" name="Rectangle 37"/>
              <p:cNvSpPr>
                <a:spLocks noRot="1" noChangeAspect="1" noMove="1" noResize="1" noEditPoints="1" noAdjustHandles="1" noChangeArrowheads="1" noChangeShapeType="1" noTextEdit="1"/>
              </p:cNvSpPr>
              <p:nvPr/>
            </p:nvSpPr>
            <p:spPr>
              <a:xfrm>
                <a:off x="1626219" y="5436135"/>
                <a:ext cx="15469944" cy="1938992"/>
              </a:xfrm>
              <a:prstGeom prst="rect">
                <a:avLst/>
              </a:prstGeom>
              <a:blipFill>
                <a:blip r:embed="rId15"/>
                <a:stretch>
                  <a:fillRect l="-1419" r="-1419" b="-6918"/>
                </a:stretch>
              </a:blipFill>
            </p:spPr>
            <p:txBody>
              <a:bodyPr/>
              <a:lstStyle/>
              <a:p>
                <a:r>
                  <a:rPr lang="en-US">
                    <a:noFill/>
                  </a:rPr>
                  <a:t> </a:t>
                </a:r>
              </a:p>
            </p:txBody>
          </p:sp>
        </mc:Fallback>
      </mc:AlternateContent>
      <p:grpSp>
        <p:nvGrpSpPr>
          <p:cNvPr id="42" name="Group 41"/>
          <p:cNvGrpSpPr/>
          <p:nvPr/>
        </p:nvGrpSpPr>
        <p:grpSpPr>
          <a:xfrm>
            <a:off x="3139818" y="7658100"/>
            <a:ext cx="13395997" cy="2092881"/>
            <a:chOff x="9933133" y="5295900"/>
            <a:chExt cx="13395997" cy="2092881"/>
          </a:xfrm>
        </p:grpSpPr>
        <mc:AlternateContent xmlns:mc="http://schemas.openxmlformats.org/markup-compatibility/2006">
          <mc:Choice xmlns:a14="http://schemas.microsoft.com/office/drawing/2010/main" Requires="a14">
            <p:sp>
              <p:nvSpPr>
                <p:cNvPr id="43" name="Rectangle 42"/>
                <p:cNvSpPr/>
                <p:nvPr/>
              </p:nvSpPr>
              <p:spPr>
                <a:xfrm>
                  <a:off x="10771331" y="5295900"/>
                  <a:ext cx="12557799" cy="2092881"/>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Thời gian di chuyển của xe máy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(giờ)</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Quãng đường xe máy đi được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0771331" y="5295900"/>
                  <a:ext cx="12557799" cy="2092881"/>
                </a:xfrm>
                <a:prstGeom prst="rect">
                  <a:avLst/>
                </a:prstGeom>
                <a:blipFill>
                  <a:blip r:embed="rId16"/>
                  <a:stretch>
                    <a:fillRect l="-1748" b="-6105"/>
                  </a:stretch>
                </a:blipFill>
              </p:spPr>
              <p:txBody>
                <a:bodyPr/>
                <a:lstStyle/>
                <a:p>
                  <a:r>
                    <a:rPr lang="en-US">
                      <a:noFill/>
                    </a:rPr>
                    <a:t> </a:t>
                  </a:r>
                </a:p>
              </p:txBody>
            </p:sp>
          </mc:Fallback>
        </mc:AlternateContent>
        <p:pic>
          <p:nvPicPr>
            <p:cNvPr id="44" name="Picture 43"/>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animBg="1"/>
      <p:bldP spid="35"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6296942" y="301300"/>
            <a:ext cx="5908990" cy="942053"/>
          </a:xfrm>
          <a:prstGeom prst="rect">
            <a:avLst/>
          </a:prstGeom>
        </p:spPr>
        <p:txBody>
          <a:bodyPr wrap="non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200" b="1" i="1"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Xét bài toán mở đầu</a:t>
            </a:r>
            <a:endParaRPr kumimoji="0" lang="en-US" sz="4200" b="1" i="1"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962400" y="5130466"/>
            <a:ext cx="12008363" cy="4136710"/>
            <a:chOff x="9933133" y="5295900"/>
            <a:chExt cx="12008363" cy="4136710"/>
          </a:xfrm>
        </p:grpSpPr>
        <mc:AlternateContent xmlns:mc="http://schemas.openxmlformats.org/markup-compatibility/2006">
          <mc:Choice xmlns:a14="http://schemas.microsoft.com/office/drawing/2010/main" Requires="a14">
            <p:sp>
              <p:nvSpPr>
                <p:cNvPr id="18" name="Rectangle 17"/>
                <p:cNvSpPr/>
                <p:nvPr/>
              </p:nvSpPr>
              <p:spPr>
                <a:xfrm>
                  <a:off x="10771332" y="5295900"/>
                  <a:ext cx="11170164" cy="4136710"/>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Theo đề bài ta có: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20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Vậy vào lúc 9 giờ thì ô tô đuổi kịp xe máy.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771332" y="5295900"/>
                  <a:ext cx="11170164" cy="4136710"/>
                </a:xfrm>
                <a:prstGeom prst="rect">
                  <a:avLst/>
                </a:prstGeom>
                <a:blipFill>
                  <a:blip r:embed="rId2"/>
                  <a:stretch>
                    <a:fillRect l="-1909" b="-5457"/>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41209" y="1714837"/>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531455" y="1523293"/>
                <a:ext cx="15469944" cy="3046988"/>
              </a:xfrm>
              <a:prstGeom prst="rect">
                <a:avLst/>
              </a:prstGeom>
            </p:spPr>
            <p:txBody>
              <a:bodyPr wrap="square">
                <a:spAutoFit/>
              </a:bodyPr>
              <a:lstStyle/>
              <a:p>
                <a:pPr lvl="0" algn="just" defTabSz="1828800">
                  <a:lnSpc>
                    <a:spcPct val="160000"/>
                  </a:lnSpc>
                  <a:buClr>
                    <a:srgbClr val="000000"/>
                  </a:buClr>
                </a:pPr>
                <a:r>
                  <a:rPr kumimoji="0" lang="en-US" sz="4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 Ô tô đuổi kịp xe máy khi quãng đường đi được của chúng bằng nhau. Viết phương trình ẩn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thu được và giải phương trình này để tìm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rồi kết luận.</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5" name="Rectangle 34"/>
              <p:cNvSpPr>
                <a:spLocks noRot="1" noChangeAspect="1" noMove="1" noResize="1" noEditPoints="1" noAdjustHandles="1" noChangeArrowheads="1" noChangeShapeType="1" noTextEdit="1"/>
              </p:cNvSpPr>
              <p:nvPr/>
            </p:nvSpPr>
            <p:spPr>
              <a:xfrm>
                <a:off x="1531455" y="1523293"/>
                <a:ext cx="15469944" cy="3046988"/>
              </a:xfrm>
              <a:prstGeom prst="rect">
                <a:avLst/>
              </a:prstGeom>
              <a:blipFill>
                <a:blip r:embed="rId14"/>
                <a:stretch>
                  <a:fillRect l="-1379" r="-1418" b="-3400"/>
                </a:stretch>
              </a:blipFill>
            </p:spPr>
            <p:txBody>
              <a:bodyPr/>
              <a:lstStyle/>
              <a:p>
                <a:r>
                  <a:rPr lang="en-US">
                    <a:noFill/>
                  </a:rPr>
                  <a:t> </a:t>
                </a:r>
              </a:p>
            </p:txBody>
          </p:sp>
        </mc:Fallback>
      </mc:AlternateContent>
    </p:spTree>
    <p:extLst>
      <p:ext uri="{BB962C8B-B14F-4D97-AF65-F5344CB8AC3E}">
        <p14:creationId xmlns:p14="http://schemas.microsoft.com/office/powerpoint/2010/main" val="307728601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929499" y="647701"/>
            <a:ext cx="16444101" cy="9067799"/>
            <a:chOff x="0" y="-20529"/>
            <a:chExt cx="4545209" cy="2319820"/>
          </a:xfrm>
        </p:grpSpPr>
        <p:sp>
          <p:nvSpPr>
            <p:cNvPr id="11" name="Freeform 3"/>
            <p:cNvSpPr/>
            <p:nvPr/>
          </p:nvSpPr>
          <p:spPr>
            <a:xfrm>
              <a:off x="0" y="-20529"/>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F7DFD9"/>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240169" y="1149132"/>
            <a:ext cx="15844871" cy="8032968"/>
          </a:xfrm>
          <a:prstGeom prst="rect">
            <a:avLst/>
          </a:prstGeom>
        </p:spPr>
        <p:txBody>
          <a:bodyPr wrap="square">
            <a:spAutoFit/>
          </a:bodyPr>
          <a:lstStyle/>
          <a:p>
            <a:pPr algn="just">
              <a:lnSpc>
                <a:spcPct val="150000"/>
              </a:lnSpc>
              <a:spcBef>
                <a:spcPts val="600"/>
              </a:spcBef>
              <a:spcAft>
                <a:spcPts val="600"/>
              </a:spcAft>
            </a:pPr>
            <a:r>
              <a:rPr lang="da-DK" sz="38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 bước giải một bài toán bằng cách lập phương trình</a:t>
            </a:r>
            <a:endParaRPr lang="en-US" sz="3800">
              <a:solidFill>
                <a:schemeClr val="accent5">
                  <a:lumMod val="5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1</a:t>
            </a:r>
            <a:r>
              <a:rPr lang="da-DK" sz="3800">
                <a:latin typeface="Arial" panose="020B0604020202020204" pitchFamily="34" charset="0"/>
                <a:ea typeface="Dotum" panose="020B0600000101010101" pitchFamily="34" charset="-127"/>
                <a:cs typeface="Arial" panose="020B0604020202020204" pitchFamily="34" charset="0"/>
              </a:rPr>
              <a:t>. Lập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Chọn </a:t>
            </a:r>
            <a:r>
              <a:rPr lang="da-DK" sz="3800">
                <a:latin typeface="Arial" panose="020B0604020202020204" pitchFamily="34" charset="0"/>
                <a:ea typeface="Dotum" panose="020B0600000101010101" pitchFamily="34" charset="-127"/>
                <a:cs typeface="Arial" panose="020B0604020202020204" pitchFamily="34" charset="0"/>
              </a:rPr>
              <a:t>ẩn số và đặt điều kiện thích hợp cho </a:t>
            </a:r>
            <a:r>
              <a:rPr lang="da-DK" sz="3800">
                <a:latin typeface="Arial" panose="020B0604020202020204" pitchFamily="34" charset="0"/>
                <a:ea typeface="Dotum" panose="020B0600000101010101" pitchFamily="34" charset="-127"/>
                <a:cs typeface="Arial" panose="020B0604020202020204" pitchFamily="34" charset="0"/>
              </a:rPr>
              <a:t>ẩn </a:t>
            </a:r>
            <a:r>
              <a:rPr lang="da-DK" sz="3800" smtClean="0">
                <a:latin typeface="Arial" panose="020B0604020202020204" pitchFamily="34" charset="0"/>
                <a:ea typeface="Dotum" panose="020B0600000101010101" pitchFamily="34" charset="-127"/>
                <a:cs typeface="Arial" panose="020B0604020202020204" pitchFamily="34" charset="0"/>
              </a:rPr>
              <a:t>số;</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Biểu </a:t>
            </a:r>
            <a:r>
              <a:rPr lang="da-DK" sz="3800">
                <a:latin typeface="Arial" panose="020B0604020202020204" pitchFamily="34" charset="0"/>
                <a:ea typeface="Dotum" panose="020B0600000101010101" pitchFamily="34" charset="-127"/>
                <a:cs typeface="Arial" panose="020B0604020202020204" pitchFamily="34" charset="0"/>
              </a:rPr>
              <a:t>diễn các đại lượng chưa biết theo ẩn và các đại lượng </a:t>
            </a:r>
            <a:r>
              <a:rPr lang="da-DK" sz="3800">
                <a:latin typeface="Arial" panose="020B0604020202020204" pitchFamily="34" charset="0"/>
                <a:ea typeface="Dotum" panose="020B0600000101010101" pitchFamily="34" charset="-127"/>
                <a:cs typeface="Arial" panose="020B0604020202020204" pitchFamily="34" charset="0"/>
              </a:rPr>
              <a:t>đã </a:t>
            </a:r>
            <a:r>
              <a:rPr lang="da-DK" sz="3800" smtClean="0">
                <a:latin typeface="Arial" panose="020B0604020202020204" pitchFamily="34" charset="0"/>
                <a:ea typeface="Dotum" panose="020B0600000101010101" pitchFamily="34" charset="-127"/>
                <a:cs typeface="Arial" panose="020B0604020202020204" pitchFamily="34" charset="0"/>
              </a:rPr>
              <a:t>biết;</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Lập </a:t>
            </a:r>
            <a:r>
              <a:rPr lang="da-DK" sz="3800">
                <a:latin typeface="Arial" panose="020B0604020202020204" pitchFamily="34" charset="0"/>
                <a:ea typeface="Dotum" panose="020B0600000101010101" pitchFamily="34" charset="-127"/>
                <a:cs typeface="Arial" panose="020B0604020202020204" pitchFamily="34" charset="0"/>
              </a:rPr>
              <a:t>phương trình biểu thị mỗi quan hệ giữa các đại lượng.</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2.</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Giải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3.</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Trả lời: Kiểm trả xem trong các nghiệm của phương trình, nghiệm nào thỏa mãn điều kiện của ẩn, nghiệm nào không, rồi kết luận.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5423885" y="0"/>
            <a:ext cx="2421095" cy="1981200"/>
          </a:xfrm>
          <a:prstGeom prst="rect">
            <a:avLst/>
          </a:prstGeom>
        </p:spPr>
      </p:pic>
      <p:pic>
        <p:nvPicPr>
          <p:cNvPr id="4" name="Picture 3"/>
          <p:cNvPicPr>
            <a:picLocks noChangeAspect="1"/>
          </p:cNvPicPr>
          <p:nvPr/>
        </p:nvPicPr>
        <p:blipFill>
          <a:blip r:embed="rId3"/>
          <a:stretch>
            <a:fillRect/>
          </a:stretch>
        </p:blipFill>
        <p:spPr>
          <a:xfrm>
            <a:off x="600779" y="9057622"/>
            <a:ext cx="1600200" cy="960120"/>
          </a:xfrm>
          <a:prstGeom prst="rect">
            <a:avLst/>
          </a:prstGeom>
        </p:spPr>
      </p:pic>
    </p:spTree>
    <p:extLst>
      <p:ext uri="{BB962C8B-B14F-4D97-AF65-F5344CB8AC3E}">
        <p14:creationId xmlns:p14="http://schemas.microsoft.com/office/powerpoint/2010/main" val="3557336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225904" y="9330550"/>
            <a:ext cx="1061408" cy="994550"/>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pic>
        <p:nvPicPr>
          <p:cNvPr id="2" name="Picture 1"/>
          <p:cNvPicPr>
            <a:picLocks noChangeAspect="1"/>
          </p:cNvPicPr>
          <p:nvPr/>
        </p:nvPicPr>
        <p:blipFill>
          <a:blip r:embed="rId12"/>
          <a:stretch>
            <a:fillRect/>
          </a:stretch>
        </p:blipFill>
        <p:spPr>
          <a:xfrm>
            <a:off x="16306800" y="3331355"/>
            <a:ext cx="1835234" cy="2040745"/>
          </a:xfrm>
          <a:prstGeom prst="rect">
            <a:avLst/>
          </a:prstGeom>
        </p:spPr>
      </p:pic>
      <p:sp>
        <p:nvSpPr>
          <p:cNvPr id="8" name="TextBox 7"/>
          <p:cNvSpPr txBox="1"/>
          <p:nvPr/>
        </p:nvSpPr>
        <p:spPr>
          <a:xfrm>
            <a:off x="620095" y="382036"/>
            <a:ext cx="16992600" cy="3313664"/>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Cô Hương </a:t>
            </a:r>
            <a:r>
              <a:rPr lang="vi-VN" sz="3600">
                <a:solidFill>
                  <a:srgbClr val="000000"/>
                </a:solidFill>
                <a:latin typeface="Arial" panose="020B0604020202020204" pitchFamily="34" charset="0"/>
                <a:cs typeface="Arial" panose="020B0604020202020204" pitchFamily="34" charset="0"/>
                <a:sym typeface="Arial"/>
              </a:rPr>
              <a:t>đầu tư 500 triệu đồng vào </a:t>
            </a:r>
            <a:r>
              <a:rPr lang="vi-VN" sz="3600">
                <a:solidFill>
                  <a:srgbClr val="000000"/>
                </a:solidFill>
                <a:latin typeface="Arial" panose="020B0604020202020204" pitchFamily="34" charset="0"/>
                <a:cs typeface="Arial" panose="020B0604020202020204" pitchFamily="34" charset="0"/>
                <a:sym typeface="Arial"/>
              </a:rPr>
              <a:t>hai </a:t>
            </a:r>
            <a:r>
              <a:rPr lang="vi-VN" sz="3600" smtClean="0">
                <a:solidFill>
                  <a:srgbClr val="000000"/>
                </a:solidFill>
                <a:latin typeface="Arial" panose="020B0604020202020204" pitchFamily="34" charset="0"/>
                <a:cs typeface="Arial" panose="020B0604020202020204" pitchFamily="34" charset="0"/>
                <a:sym typeface="Arial"/>
              </a:rPr>
              <a:t>khoản:</a:t>
            </a: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mua </a:t>
            </a:r>
            <a:r>
              <a:rPr lang="vi-VN" sz="3600">
                <a:solidFill>
                  <a:srgbClr val="000000"/>
                </a:solidFill>
                <a:latin typeface="Arial" panose="020B0604020202020204" pitchFamily="34" charset="0"/>
                <a:cs typeface="Arial" panose="020B0604020202020204" pitchFamily="34" charset="0"/>
                <a:sym typeface="Arial"/>
              </a:rPr>
              <a:t>trái phiếu doanh nghiệp với lãi suất 8% một năm và mua trái phiếu chính phủ với lãi suất 5% một năm. Cuối năm cô Hương nhận được 35,5 triệu đồng tiền lãi. Hỏi cô Hương đã đầu tư vào mỗi khoản bao nhiêu tiền?</a:t>
            </a:r>
          </a:p>
        </p:txBody>
      </p:sp>
      <p:sp>
        <p:nvSpPr>
          <p:cNvPr id="9" name="Google Shape;735;p18"/>
          <p:cNvSpPr txBox="1">
            <a:spLocks/>
          </p:cNvSpPr>
          <p:nvPr/>
        </p:nvSpPr>
        <p:spPr>
          <a:xfrm>
            <a:off x="304800" y="559310"/>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1:</a:t>
            </a:r>
            <a:endParaRPr lang="en-US" sz="3800" kern="0">
              <a:solidFill>
                <a:srgbClr val="FFFFFF"/>
              </a:solidFill>
              <a:highlight>
                <a:srgbClr val="CE4D8E"/>
              </a:highlight>
              <a:latin typeface="Arial"/>
            </a:endParaRPr>
          </a:p>
        </p:txBody>
      </p:sp>
      <p:sp>
        <p:nvSpPr>
          <p:cNvPr id="10" name="Rectangle 9"/>
          <p:cNvSpPr/>
          <p:nvPr/>
        </p:nvSpPr>
        <p:spPr>
          <a:xfrm>
            <a:off x="8588045" y="4000500"/>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20095" y="4838700"/>
                <a:ext cx="17221200" cy="4439677"/>
              </a:xfrm>
              <a:prstGeom prst="rect">
                <a:avLst/>
              </a:prstGeom>
            </p:spPr>
            <p:txBody>
              <a:bodyPr wrap="square">
                <a:spAutoFit/>
              </a:bodyPr>
              <a:lstStyle/>
              <a:p>
                <a:pPr>
                  <a:lnSpc>
                    <a:spcPct val="150000"/>
                  </a:lnSpc>
                  <a:spcAft>
                    <a:spcPts val="500"/>
                  </a:spcAft>
                </a:pPr>
                <a:r>
                  <a:rPr lang="vi-VN" sz="3600"/>
                  <a:t>Gọi số tiền cô Hương dùng để mua trái phiếu doanh nghiệp là </a:t>
                </a:r>
                <a14:m>
                  <m:oMath xmlns:m="http://schemas.openxmlformats.org/officeDocument/2006/math">
                    <m:r>
                      <a:rPr lang="vi-VN" sz="3600" i="1" smtClean="0">
                        <a:latin typeface="Cambria Math" panose="02040503050406030204" pitchFamily="18" charset="0"/>
                      </a:rPr>
                      <m:t>𝑥</m:t>
                    </m:r>
                  </m:oMath>
                </a14:m>
                <a:r>
                  <a:rPr lang="vi-VN" sz="3600"/>
                  <a:t> (triệu đồng).</a:t>
                </a:r>
              </a:p>
              <a:p>
                <a:pPr>
                  <a:lnSpc>
                    <a:spcPct val="150000"/>
                  </a:lnSpc>
                  <a:spcAft>
                    <a:spcPts val="500"/>
                  </a:spcAft>
                </a:pPr>
                <a:r>
                  <a:rPr lang="vi-VN" sz="3600"/>
                  <a:t>Điều kiện: </a:t>
                </a:r>
                <a14:m>
                  <m:oMath xmlns:m="http://schemas.openxmlformats.org/officeDocument/2006/math">
                    <m:r>
                      <a:rPr lang="vi-VN" sz="3600" i="1" smtClean="0">
                        <a:latin typeface="Cambria Math" panose="02040503050406030204" pitchFamily="18" charset="0"/>
                      </a:rPr>
                      <m:t>0≤</m:t>
                    </m:r>
                    <m:r>
                      <a:rPr lang="vi-VN" sz="3600" i="1" smtClean="0">
                        <a:latin typeface="Cambria Math" panose="02040503050406030204" pitchFamily="18" charset="0"/>
                      </a:rPr>
                      <m:t>𝑥</m:t>
                    </m:r>
                    <m:r>
                      <a:rPr lang="vi-VN" sz="3600" i="1" smtClean="0">
                        <a:latin typeface="Cambria Math" panose="02040503050406030204" pitchFamily="18" charset="0"/>
                      </a:rPr>
                      <m:t>≤500</m:t>
                    </m:r>
                  </m:oMath>
                </a14:m>
                <a:endParaRPr lang="vi-VN" sz="3600"/>
              </a:p>
              <a:p>
                <a:pPr>
                  <a:lnSpc>
                    <a:spcPct val="150000"/>
                  </a:lnSpc>
                  <a:spcAft>
                    <a:spcPts val="500"/>
                  </a:spcAft>
                </a:pPr>
                <a:r>
                  <a:rPr lang="vi-VN" sz="3600"/>
                  <a:t>Khi đó số tiền cô Hương dùng để mua trái phiếu chính phủ là </a:t>
                </a:r>
                <a14:m>
                  <m:oMath xmlns:m="http://schemas.openxmlformats.org/officeDocument/2006/math">
                    <m:r>
                      <a:rPr lang="vi-VN" sz="3600" i="1" smtClean="0">
                        <a:latin typeface="Cambria Math" panose="02040503050406030204" pitchFamily="18" charset="0"/>
                      </a:rPr>
                      <m:t>500 – </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a:p>
                <a:pPr>
                  <a:lnSpc>
                    <a:spcPct val="150000"/>
                  </a:lnSpc>
                  <a:spcAft>
                    <a:spcPts val="500"/>
                  </a:spcAft>
                </a:pPr>
                <a:r>
                  <a:rPr lang="vi-VN" sz="3600"/>
                  <a:t>Số tiền lãi cô Hương thu được từ trái phiếu doanh nghiệp là </a:t>
                </a:r>
                <a14:m>
                  <m:oMath xmlns:m="http://schemas.openxmlformats.org/officeDocument/2006/math">
                    <m:r>
                      <a:rPr lang="vi-VN" sz="3600" i="1" smtClean="0">
                        <a:latin typeface="Cambria Math" panose="02040503050406030204" pitchFamily="18" charset="0"/>
                      </a:rPr>
                      <m:t>0,08</m:t>
                    </m:r>
                    <m:r>
                      <a:rPr lang="vi-VN" sz="3600" i="1" smtClean="0">
                        <a:latin typeface="Cambria Math" panose="02040503050406030204" pitchFamily="18" charset="0"/>
                      </a:rPr>
                      <m:t>𝑥</m:t>
                    </m:r>
                  </m:oMath>
                </a14:m>
                <a:r>
                  <a:rPr lang="vi-VN" sz="3600"/>
                  <a:t> (triệu đồng) và số tiền lãi thu được từ trái phiếu chính phủ là </a:t>
                </a:r>
                <a14:m>
                  <m:oMath xmlns:m="http://schemas.openxmlformats.org/officeDocument/2006/math">
                    <m:r>
                      <a:rPr lang="vi-VN" sz="3600" i="1" smtClean="0">
                        <a:latin typeface="Cambria Math" panose="02040503050406030204" pitchFamily="18" charset="0"/>
                      </a:rPr>
                      <m:t>0,05(500−</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a:t>
                </a:r>
                <a:r>
                  <a:rPr lang="vi-VN" sz="3600"/>
                  <a:t>đồng</a:t>
                </a:r>
                <a:r>
                  <a:rPr lang="vi-VN" sz="3600" smtClean="0"/>
                  <a:t>).</a:t>
                </a:r>
                <a:endParaRPr lang="vi-VN" sz="3600"/>
              </a:p>
            </p:txBody>
          </p:sp>
        </mc:Choice>
        <mc:Fallback>
          <p:sp>
            <p:nvSpPr>
              <p:cNvPr id="3" name="Rectangle 2"/>
              <p:cNvSpPr>
                <a:spLocks noRot="1" noChangeAspect="1" noMove="1" noResize="1" noEditPoints="1" noAdjustHandles="1" noChangeArrowheads="1" noChangeShapeType="1" noTextEdit="1"/>
              </p:cNvSpPr>
              <p:nvPr/>
            </p:nvSpPr>
            <p:spPr>
              <a:xfrm>
                <a:off x="620095" y="4838700"/>
                <a:ext cx="17221200" cy="4439677"/>
              </a:xfrm>
              <a:prstGeom prst="rect">
                <a:avLst/>
              </a:prstGeom>
              <a:blipFill>
                <a:blip r:embed="rId13"/>
                <a:stretch>
                  <a:fillRect l="-1097" r="-1770" b="-2060"/>
                </a:stretch>
              </a:blipFill>
            </p:spPr>
            <p:txBody>
              <a:bodyPr/>
              <a:lstStyle/>
              <a:p>
                <a:r>
                  <a:rPr lang="en-US">
                    <a:noFill/>
                  </a:rPr>
                  <a:t> </a:t>
                </a:r>
              </a:p>
            </p:txBody>
          </p:sp>
        </mc:Fallback>
      </mc:AlternateContent>
    </p:spTree>
    <p:extLst>
      <p:ext uri="{BB962C8B-B14F-4D97-AF65-F5344CB8AC3E}">
        <p14:creationId xmlns:p14="http://schemas.microsoft.com/office/powerpoint/2010/main" val="177231698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457200" y="8717924"/>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10" name="Rectangle 9"/>
          <p:cNvSpPr/>
          <p:nvPr/>
        </p:nvSpPr>
        <p:spPr>
          <a:xfrm>
            <a:off x="8686800" y="5347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811080" y="1485900"/>
                <a:ext cx="14869100" cy="8020144"/>
              </a:xfrm>
              <a:prstGeom prst="rect">
                <a:avLst/>
              </a:prstGeom>
            </p:spPr>
            <p:txBody>
              <a:bodyPr wrap="square">
                <a:spAutoFit/>
              </a:bodyPr>
              <a:lstStyle/>
              <a:p>
                <a:pPr lvl="0">
                  <a:lnSpc>
                    <a:spcPct val="150000"/>
                  </a:lnSpc>
                  <a:spcAft>
                    <a:spcPts val="500"/>
                  </a:spcAft>
                </a:pPr>
                <a:r>
                  <a:rPr lang="vi-VN" sz="3600" smtClean="0">
                    <a:solidFill>
                      <a:prstClr val="black"/>
                    </a:solidFill>
                  </a:rPr>
                  <a:t>Theo đề bài, ta có phương trình: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 – </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r>
                  <a:rPr lang="vi-VN" sz="3600">
                    <a:solidFill>
                      <a:prstClr val="black"/>
                    </a:solidFill>
                  </a:rPr>
                  <a:t>Giải </a:t>
                </a:r>
                <a:r>
                  <a:rPr lang="vi-VN" sz="3600">
                    <a:solidFill>
                      <a:prstClr val="black"/>
                    </a:solidFill>
                  </a:rPr>
                  <a:t>phương </a:t>
                </a:r>
                <a:r>
                  <a:rPr lang="vi-VN" sz="3600" smtClean="0">
                    <a:solidFill>
                      <a:prstClr val="black"/>
                    </a:solidFill>
                  </a:rPr>
                  <a:t>trình:</a:t>
                </a:r>
                <a:r>
                  <a:rPr lang="en-US" sz="3600" smtClean="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m:t>
                    </m:r>
                    <m:r>
                      <a:rPr lang="vi-VN" sz="3600" i="1">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+25−0,05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rPr>
                        <m:t>0,08</m:t>
                      </m:r>
                      <m:r>
                        <a:rPr lang="vi-VN" sz="3600" i="1">
                          <a:solidFill>
                            <a:prstClr val="black"/>
                          </a:solidFill>
                          <a:latin typeface="Cambria Math" panose="02040503050406030204" pitchFamily="18" charset="0"/>
                        </a:rPr>
                        <m:t>𝑥</m:t>
                      </m:r>
                      <m:r>
                        <a:rPr lang="en-US" sz="3600" b="0" i="0"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35,5−25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0,03</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10,5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350.</m:t>
                      </m:r>
                    </m:oMath>
                  </m:oMathPara>
                </a14:m>
                <a:endParaRPr lang="vi-VN" sz="3600">
                  <a:solidFill>
                    <a:prstClr val="black"/>
                  </a:solidFill>
                </a:endParaRPr>
              </a:p>
              <a:p>
                <a:pPr lvl="0">
                  <a:lnSpc>
                    <a:spcPct val="150000"/>
                  </a:lnSpc>
                  <a:spcAft>
                    <a:spcPts val="500"/>
                  </a:spcAft>
                </a:pPr>
                <a:r>
                  <a:rPr lang="vi-VN" sz="3600">
                    <a:solidFill>
                      <a:prstClr val="black"/>
                    </a:solidFill>
                  </a:rPr>
                  <a:t>Giá trị này của </a:t>
                </a:r>
                <a14:m>
                  <m:oMath xmlns:m="http://schemas.openxmlformats.org/officeDocument/2006/math">
                    <m:r>
                      <a:rPr lang="vi-VN" sz="3600" i="1" smtClean="0">
                        <a:solidFill>
                          <a:prstClr val="black"/>
                        </a:solidFill>
                        <a:latin typeface="Cambria Math" panose="02040503050406030204" pitchFamily="18" charset="0"/>
                      </a:rPr>
                      <m:t>𝑥</m:t>
                    </m:r>
                  </m:oMath>
                </a14:m>
                <a:r>
                  <a:rPr lang="vi-VN" sz="3600">
                    <a:solidFill>
                      <a:prstClr val="black"/>
                    </a:solidFill>
                  </a:rPr>
                  <a:t> thoả mãn điều kiện của ẩn.</a:t>
                </a:r>
              </a:p>
              <a:p>
                <a:pPr lvl="0">
                  <a:lnSpc>
                    <a:spcPct val="150000"/>
                  </a:lnSpc>
                  <a:spcAft>
                    <a:spcPts val="500"/>
                  </a:spcAft>
                </a:pPr>
                <a:r>
                  <a:rPr lang="vi-VN" sz="3600">
                    <a:solidFill>
                      <a:prstClr val="black"/>
                    </a:solidFill>
                  </a:rPr>
                  <a:t>Vậy cô Hương đã dùng 350 triệu đồng để mua trái phiếu doanh nghiệp và 150 triệu đồng để mua trái phiếu chính </a:t>
                </a:r>
                <a:r>
                  <a:rPr lang="vi-VN" sz="3600">
                    <a:solidFill>
                      <a:prstClr val="black"/>
                    </a:solidFill>
                  </a:rPr>
                  <a:t>phủ</a:t>
                </a:r>
                <a:r>
                  <a:rPr lang="vi-VN" sz="3600" smtClean="0">
                    <a:solidFill>
                      <a:prstClr val="black"/>
                    </a:solidFill>
                  </a:rPr>
                  <a:t>.</a:t>
                </a:r>
                <a:endParaRPr lang="vi-VN" sz="3600">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1811080" y="1485900"/>
                <a:ext cx="14869100" cy="8020144"/>
              </a:xfrm>
              <a:prstGeom prst="rect">
                <a:avLst/>
              </a:prstGeom>
              <a:blipFill>
                <a:blip r:embed="rId12"/>
                <a:stretch>
                  <a:fillRect l="-1230" b="-684"/>
                </a:stretch>
              </a:blipFill>
            </p:spPr>
            <p:txBody>
              <a:bodyPr/>
              <a:lstStyle/>
              <a:p>
                <a:r>
                  <a:rPr lang="en-US">
                    <a:noFill/>
                  </a:rPr>
                  <a:t> </a:t>
                </a:r>
              </a:p>
            </p:txBody>
          </p:sp>
        </mc:Fallback>
      </mc:AlternateContent>
      <p:sp>
        <p:nvSpPr>
          <p:cNvPr id="11" name="Freeform 16"/>
          <p:cNvSpPr/>
          <p:nvPr/>
        </p:nvSpPr>
        <p:spPr>
          <a:xfrm rot="10132839">
            <a:off x="17195629" y="161355"/>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231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2350</Words>
  <Application>Microsoft Office PowerPoint</Application>
  <PresentationFormat>Custom</PresentationFormat>
  <Paragraphs>233</Paragraphs>
  <Slides>36</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Poppins SemiBold</vt:lpstr>
      <vt:lpstr>Modak</vt:lpstr>
      <vt:lpstr>Dotum</vt:lpstr>
      <vt:lpstr>Arial</vt:lpstr>
      <vt:lpstr>Open Sans</vt:lpstr>
      <vt:lpstr>Maven Pro ExtraBold</vt:lpstr>
      <vt:lpstr>Wingdings</vt:lpstr>
      <vt:lpstr>Cambria Math</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Hà Ngân</dc:creator>
  <cp:lastModifiedBy>Admin</cp:lastModifiedBy>
  <cp:revision>67</cp:revision>
  <dcterms:created xsi:type="dcterms:W3CDTF">2006-08-16T00:00:00Z</dcterms:created>
  <dcterms:modified xsi:type="dcterms:W3CDTF">2023-10-27T06:59:44Z</dcterms:modified>
  <dc:identifier>DAFxGwhaaac</dc:identifier>
</cp:coreProperties>
</file>