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4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6" r:id="rId17"/>
    <p:sldId id="272" r:id="rId18"/>
    <p:sldId id="273" r:id="rId19"/>
    <p:sldId id="275" r:id="rId20"/>
    <p:sldId id="274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25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45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2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406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54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94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5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68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56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33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168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0DE5-178D-4354-BA34-DA234D19F20B}" type="datetimeFigureOut">
              <a:rPr lang="vi-VN" smtClean="0"/>
              <a:t>02/07/2022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1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ưa lũ miền Trung: Nước ngập đến cổ, đứng ăn cơm trong nước lũ, mẹ già nằm trên nước lũ chờ cứu hộ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5 người đi hái măng bị nước lũ cô lập trên rừng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90480"/>
            <a:ext cx="6096000" cy="32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6283036" y="1066799"/>
            <a:ext cx="209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04800" y="4419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Franklin Gothic Book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Perpetua" pitchFamily="18" charset="0"/>
            </a:endParaRPr>
          </a:p>
        </p:txBody>
      </p:sp>
      <p:pic>
        <p:nvPicPr>
          <p:cNvPr id="32772" name="Picture 2" descr="C:\Users\Men\Desktop\Pictur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" y="-6370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ps386x.org/_/rsrc/1331128649834/students-corner-1/student-carto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2895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0" y="3124200"/>
            <a:ext cx="7239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Vai trò của các loại rừng phổ biến ở Việt Nam?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Lấy ví dụ về mỗi loại rừng trên.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Freeform 11"/>
          <p:cNvSpPr>
            <a:spLocks/>
          </p:cNvSpPr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6" name="Freeform 11"/>
          <p:cNvSpPr>
            <a:spLocks/>
          </p:cNvSpPr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7" name="Rounded Rectangle 136"/>
          <p:cNvSpPr/>
          <p:nvPr/>
        </p:nvSpPr>
        <p:spPr>
          <a:xfrm>
            <a:off x="262771" y="6064661"/>
            <a:ext cx="1413629" cy="50364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03:00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0817" y="1424230"/>
            <a:ext cx="686598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H0ẠT ĐỘNG </a:t>
            </a:r>
            <a:r>
              <a:rPr lang="vi-VN" sz="5400" b="1" kern="1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pPr algn="ctr"/>
            <a:r>
              <a:rPr lang="vi-VN" sz="3600" b="1" kern="1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3600" b="1" kern="10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6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93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4953000"/>
            <a:ext cx="9144000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phòng hộ: Bảo vệ ( nguồn nước, đất, chống xói mòn, hạn chế thiên tai...)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sản xuất: Khai thác lâm sản và bảo vệ môi trường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đặc dụng: Nơi bảo tồn thiên nhiên...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park-6-8616-163910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49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park-6-8616-163910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1828800" y="6172200"/>
            <a:ext cx="6434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</a:rPr>
              <a:t>Vườn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quốc</a:t>
            </a:r>
            <a:r>
              <a:rPr lang="vi-VN" sz="3200" b="1" dirty="0">
                <a:solidFill>
                  <a:srgbClr val="FF0000"/>
                </a:solidFill>
              </a:rPr>
              <a:t> gia Ba </a:t>
            </a:r>
            <a:r>
              <a:rPr lang="vi-VN" sz="3200" b="1" dirty="0" err="1">
                <a:solidFill>
                  <a:srgbClr val="FF0000"/>
                </a:solidFill>
              </a:rPr>
              <a:t>Bể</a:t>
            </a:r>
            <a:r>
              <a:rPr lang="vi-VN" sz="3200" b="1" dirty="0">
                <a:solidFill>
                  <a:srgbClr val="FF0000"/>
                </a:solidFill>
              </a:rPr>
              <a:t>, </a:t>
            </a:r>
            <a:r>
              <a:rPr lang="vi-VN" sz="3200" b="1" dirty="0" err="1">
                <a:solidFill>
                  <a:srgbClr val="FF0000"/>
                </a:solidFill>
              </a:rPr>
              <a:t>Bắc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Kạn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à Nội - K9 Đá Chông - Rừng Quốc Gia Ba V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156364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hu di tích k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927"/>
            <a:ext cx="4953000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ừng quốc gia ba vì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733800"/>
            <a:ext cx="506037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2286000" y="3124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Khu di </a:t>
            </a:r>
            <a:r>
              <a:rPr lang="vi-VN" sz="3200" b="1" dirty="0" err="1" smtClean="0">
                <a:solidFill>
                  <a:srgbClr val="FF0000"/>
                </a:solidFill>
              </a:rPr>
              <a:t>tích</a:t>
            </a:r>
            <a:r>
              <a:rPr lang="vi-VN" sz="3200" b="1" dirty="0" smtClean="0">
                <a:solidFill>
                  <a:srgbClr val="FF0000"/>
                </a:solidFill>
              </a:rPr>
              <a:t> K9 – </a:t>
            </a:r>
            <a:r>
              <a:rPr lang="vi-VN" sz="3200" b="1" dirty="0" err="1" smtClean="0">
                <a:solidFill>
                  <a:srgbClr val="FF0000"/>
                </a:solidFill>
              </a:rPr>
              <a:t>Đá</a:t>
            </a:r>
            <a:r>
              <a:rPr lang="vi-VN" sz="3200" b="1" dirty="0" smtClean="0">
                <a:solidFill>
                  <a:srgbClr val="FF0000"/>
                </a:solidFill>
              </a:rPr>
              <a:t> Chông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76200" y="6172200"/>
            <a:ext cx="449926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600" dirty="0" err="1" smtClean="0">
                <a:solidFill>
                  <a:srgbClr val="FF0000"/>
                </a:solidFill>
              </a:rPr>
              <a:t>Vườn</a:t>
            </a:r>
            <a:r>
              <a:rPr lang="vi-VN" sz="3600" dirty="0" smtClean="0">
                <a:solidFill>
                  <a:srgbClr val="FF0000"/>
                </a:solidFill>
              </a:rPr>
              <a:t> </a:t>
            </a:r>
            <a:r>
              <a:rPr lang="vi-VN" sz="3600" dirty="0" err="1" smtClean="0">
                <a:solidFill>
                  <a:srgbClr val="FF0000"/>
                </a:solidFill>
              </a:rPr>
              <a:t>quốc</a:t>
            </a:r>
            <a:r>
              <a:rPr lang="vi-VN" sz="3600" dirty="0" smtClean="0">
                <a:solidFill>
                  <a:srgbClr val="FF0000"/>
                </a:solidFill>
              </a:rPr>
              <a:t> gia Ba </a:t>
            </a:r>
            <a:r>
              <a:rPr lang="vi-VN" sz="3600" dirty="0" err="1" smtClean="0">
                <a:solidFill>
                  <a:srgbClr val="FF0000"/>
                </a:solidFill>
              </a:rPr>
              <a:t>Vì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14344" name="Picture 8" descr="nha tuong niem k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733800"/>
            <a:ext cx="40767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_Văn_Bản 5"/>
          <p:cNvSpPr txBox="1"/>
          <p:nvPr/>
        </p:nvSpPr>
        <p:spPr>
          <a:xfrm>
            <a:off x="5181600" y="6248400"/>
            <a:ext cx="3657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2800" dirty="0" err="1" smtClean="0">
                <a:solidFill>
                  <a:srgbClr val="FF0000"/>
                </a:solidFill>
              </a:rPr>
              <a:t>Nhà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tưởng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niệm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Bác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k-9-1742-1639107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1066800" y="59436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err="1">
                <a:solidFill>
                  <a:srgbClr val="FF0000"/>
                </a:solidFill>
              </a:rPr>
              <a:t>Vườn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quốc</a:t>
            </a:r>
            <a:r>
              <a:rPr lang="vi-VN" sz="2800" b="1" dirty="0">
                <a:solidFill>
                  <a:srgbClr val="FF0000"/>
                </a:solidFill>
              </a:rPr>
              <a:t> gia </a:t>
            </a:r>
            <a:r>
              <a:rPr lang="vi-VN" sz="2800" b="1" dirty="0" err="1">
                <a:solidFill>
                  <a:srgbClr val="FF0000"/>
                </a:solidFill>
              </a:rPr>
              <a:t>Yok</a:t>
            </a:r>
            <a:r>
              <a:rPr lang="vi-VN" sz="2800" b="1" dirty="0">
                <a:solidFill>
                  <a:srgbClr val="FF0000"/>
                </a:solidFill>
              </a:rPr>
              <a:t> Đôn, </a:t>
            </a:r>
            <a:r>
              <a:rPr lang="vi-VN" sz="2800" b="1" dirty="0" err="1">
                <a:solidFill>
                  <a:srgbClr val="FF0000"/>
                </a:solidFill>
              </a:rPr>
              <a:t>Đắk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Lắk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Khám phá những vườn quốc gia ở Việt Nam được báo nước ngoài bình chọ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6928"/>
            <a:ext cx="9155545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9464" name="Picture 8" descr="https://ifee.edu.vn/uploads/news/2020_04/image-20200416094235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992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2438400" y="6172200"/>
            <a:ext cx="579998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15191"/>
              </p:ext>
            </p:extLst>
          </p:nvPr>
        </p:nvGraphicFramePr>
        <p:xfrm>
          <a:off x="1" y="685801"/>
          <a:ext cx="9144000" cy="6173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091"/>
                <a:gridCol w="7337435"/>
                <a:gridCol w="1146474"/>
              </a:tblGrid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STT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Vai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trò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Đ/S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84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Bảo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chống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xói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mòn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Chắn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gió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cát</a:t>
                      </a:r>
                      <a:r>
                        <a:rPr lang="en-US" sz="2400" dirty="0">
                          <a:effectLst/>
                        </a:rPr>
                        <a:t> bay,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sóng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đê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biển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Điều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hậu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nôi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trường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sinh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thái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9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yếu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xuất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khai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gỗ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lâm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vệ di tích lịch sử, danh lam thắng cảnh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cung cấp nơi vui chơi, an dưỡng 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tồn thiên nhiên, nguồn gene sinh vật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phục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vụ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cứu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cư trú của nhiều loại thực vật, động vật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cấp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thực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cho</a:t>
                      </a:r>
                      <a:r>
                        <a:rPr lang="en-US" sz="2400" dirty="0">
                          <a:effectLst/>
                        </a:rPr>
                        <a:t> con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Hình chữ nhật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dấu</a:t>
            </a:r>
            <a:r>
              <a:rPr lang="en-US" sz="3200" b="1" dirty="0">
                <a:solidFill>
                  <a:srgbClr val="FF0000"/>
                </a:solidFill>
              </a:rPr>
              <a:t> x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8305800" y="113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83058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8257309" y="213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8236527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8257309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8229600" y="4186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8229600" y="464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8229600" y="525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8260773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8260773" y="631767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sau: 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6386" name="Picture 2" descr="https://hocthoi.net/sites/default/files/styles/inbody400/public/1_3_0.png?itok=gzZBZbw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82707"/>
            <a:ext cx="8378825" cy="50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hocthoi.net/sites/default/files/styles/inbody400/public/2_4_0.png?itok=COeQqK0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34637"/>
            <a:ext cx="9116291" cy="68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126" name="Picture 6" descr="Cảnh báo lũ khẩn cấp trên các sông từ Hà Tĩnh đến Quảng Ng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280266" y="2209800"/>
            <a:ext cx="8711334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da-DK" sz="3000" b="1" dirty="0">
                <a:latin typeface="Times New Roman" pitchFamily="18" charset="0"/>
                <a:cs typeface="Times New Roman" pitchFamily="18" charset="0"/>
              </a:rPr>
              <a:t>Vì sao mùa lũ nư­ớc sông thường có màu </a:t>
            </a:r>
            <a:r>
              <a:rPr lang="da-DK" sz="3000" b="1" dirty="0" smtClean="0">
                <a:latin typeface="Times New Roman" pitchFamily="18" charset="0"/>
                <a:cs typeface="Times New Roman" pitchFamily="18" charset="0"/>
              </a:rPr>
              <a:t>đỏ (đục) </a:t>
            </a:r>
            <a:r>
              <a:rPr lang="da-DK" sz="3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14228"/>
              </p:ext>
            </p:extLst>
          </p:nvPr>
        </p:nvGraphicFramePr>
        <p:xfrm>
          <a:off x="76200" y="1447799"/>
          <a:ext cx="8915400" cy="51054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305"/>
                <a:gridCol w="3151695"/>
                <a:gridCol w="4724400"/>
              </a:tblGrid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Stt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Loại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Tên ảnh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21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1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phòng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hộ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vi-VN" sz="24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2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sản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xuất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vi-VN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3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Rưng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dụng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theo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bảng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sau: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4191000" y="2574429"/>
            <a:ext cx="502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b)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ngập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mặn</a:t>
            </a:r>
            <a:r>
              <a:rPr lang="vi-VN" sz="2600" dirty="0">
                <a:latin typeface="+mj-lt"/>
              </a:rPr>
              <a:t> ở Nam </a:t>
            </a:r>
            <a:r>
              <a:rPr lang="vi-VN" sz="2600" dirty="0" err="1">
                <a:latin typeface="+mj-lt"/>
              </a:rPr>
              <a:t>Định</a:t>
            </a:r>
            <a:endParaRPr lang="vi-VN" sz="2600" dirty="0">
              <a:latin typeface="+mj-lt"/>
            </a:endParaRPr>
          </a:p>
          <a:p>
            <a:r>
              <a:rPr lang="vi-VN" sz="2600" dirty="0">
                <a:latin typeface="+mj-lt"/>
              </a:rPr>
              <a:t>e)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chắn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cát</a:t>
            </a:r>
            <a:r>
              <a:rPr lang="vi-VN" sz="2600" dirty="0">
                <a:latin typeface="+mj-lt"/>
              </a:rPr>
              <a:t> ven </a:t>
            </a:r>
            <a:r>
              <a:rPr lang="vi-VN" sz="2600" dirty="0" err="1">
                <a:latin typeface="+mj-lt"/>
              </a:rPr>
              <a:t>biển</a:t>
            </a:r>
            <a:endParaRPr lang="vi-VN" sz="2600" dirty="0">
              <a:latin typeface="+mj-lt"/>
            </a:endParaRPr>
          </a:p>
          <a:p>
            <a:r>
              <a:rPr lang="vi-VN" sz="2600" dirty="0">
                <a:latin typeface="+mj-lt"/>
              </a:rPr>
              <a:t>g) </a:t>
            </a:r>
            <a:r>
              <a:rPr lang="vi-VN" sz="2600" dirty="0" err="1">
                <a:latin typeface="+mj-lt"/>
              </a:rPr>
              <a:t>Vườn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quốc</a:t>
            </a:r>
            <a:r>
              <a:rPr lang="vi-VN" sz="2600" dirty="0">
                <a:latin typeface="+mj-lt"/>
              </a:rPr>
              <a:t> gia U Minh </a:t>
            </a:r>
            <a:r>
              <a:rPr lang="vi-VN" sz="2600" dirty="0" err="1">
                <a:latin typeface="+mj-lt"/>
              </a:rPr>
              <a:t>Thượng</a:t>
            </a:r>
            <a:r>
              <a:rPr lang="vi-VN" sz="2600" dirty="0">
                <a:latin typeface="+mj-lt"/>
              </a:rPr>
              <a:t> – Kiên </a:t>
            </a:r>
            <a:r>
              <a:rPr lang="vi-VN" sz="2600" dirty="0" smtClean="0">
                <a:latin typeface="+mj-lt"/>
              </a:rPr>
              <a:t>Giang</a:t>
            </a:r>
            <a:endParaRPr lang="vi-VN" sz="2600" dirty="0">
              <a:latin typeface="+mj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4343400" y="4343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a)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bạch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đàn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keo</a:t>
            </a:r>
          </a:p>
        </p:txBody>
      </p:sp>
      <p:sp>
        <p:nvSpPr>
          <p:cNvPr id="7" name="Hộp_Văn_Bản 6"/>
          <p:cNvSpPr txBox="1"/>
          <p:nvPr/>
        </p:nvSpPr>
        <p:spPr>
          <a:xfrm>
            <a:off x="4343400" y="5486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c) Khu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tồn</a:t>
            </a:r>
            <a:r>
              <a:rPr lang="vi-VN" sz="2800" dirty="0">
                <a:latin typeface="+mj-lt"/>
              </a:rPr>
              <a:t> thiên nhiên </a:t>
            </a:r>
            <a:r>
              <a:rPr lang="vi-VN" sz="2800" dirty="0" err="1">
                <a:latin typeface="+mj-lt"/>
              </a:rPr>
              <a:t>Mường</a:t>
            </a:r>
            <a:r>
              <a:rPr lang="vi-VN" sz="2800" dirty="0">
                <a:latin typeface="+mj-lt"/>
              </a:rPr>
              <a:t> La – Sơn La</a:t>
            </a:r>
          </a:p>
          <a:p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1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533400" y="19050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địa phương em có những loại rừng nào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rừng đối với lĩnh vực quân sự?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2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Quân đội ta huấn luyện nghiêm, chiến đấu gi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Bộ đội hành quân trên đường Trường Sơn thời chống Mỹ (ảnh tư liệu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8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10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494" name="Picture 14" descr="https://baolaichau.vn/sites/default/files/s(694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26925" cy="68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Hộp_Văn_Bản 3"/>
          <p:cNvSpPr txBox="1">
            <a:spLocks noChangeArrowheads="1"/>
          </p:cNvSpPr>
          <p:nvPr/>
        </p:nvSpPr>
        <p:spPr bwMode="auto">
          <a:xfrm>
            <a:off x="1828800" y="2651525"/>
            <a:ext cx="60579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495425" y="69561"/>
            <a:ext cx="6391275" cy="102711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Dễ Thương Vẽ Tay Hạnh Phúc Trẻ Em Nắm Tay Chơi Hình ảnh | Định dạng hình ảnh  AI 400948039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43400"/>
            <a:ext cx="8655423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533400" y="1295400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Nêu vai trò của rừng đối với gia đình và địa phương em?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Viết một đoạn văn hoặc kể một câu chuyện có </a:t>
            </a:r>
            <a:r>
              <a:rPr lang="nl-NL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đề cập đến vai trò của rừng.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698" y="1722038"/>
            <a:ext cx="8781432" cy="311623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vi-VN" sz="6600" b="1" dirty="0">
              <a:ln w="0"/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hình ảnh về rừ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êu đề 1"/>
          <p:cNvSpPr txBox="1">
            <a:spLocks/>
          </p:cNvSpPr>
          <p:nvPr/>
        </p:nvSpPr>
        <p:spPr>
          <a:xfrm>
            <a:off x="762000" y="1066800"/>
            <a:ext cx="7772400" cy="14700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II: LÂM NGHIỆP</a:t>
            </a:r>
            <a:endParaRPr lang="vi-VN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êu đề phụ 2"/>
          <p:cNvSpPr txBox="1">
            <a:spLocks/>
          </p:cNvSpPr>
          <p:nvPr/>
        </p:nvSpPr>
        <p:spPr>
          <a:xfrm>
            <a:off x="685800" y="3352800"/>
            <a:ext cx="7162800" cy="6858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685800" y="5257800"/>
            <a:ext cx="8229600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Là một hệ sinh thái bao gồm hệ thực vật, vi sinh vật rừng, đất từng và các yếu tố môi trường khác.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an sát Hình 7.1 và nêu các thành phần của rừng theo gợi ý: - Thành phần  sinh vật - Thành phần không phải sinh vật | VietJac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0"/>
            <a:ext cx="6248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533400" y="423623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chim,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, cây </a:t>
            </a:r>
            <a:r>
              <a:rPr lang="vi-VN" sz="28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...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81000" y="5029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latin typeface="+mj-lt"/>
              </a:rPr>
              <a:t>Thành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phần</a:t>
            </a:r>
            <a:r>
              <a:rPr lang="vi-VN" sz="2800" b="1" dirty="0">
                <a:latin typeface="+mj-lt"/>
              </a:rPr>
              <a:t> không </a:t>
            </a:r>
            <a:r>
              <a:rPr lang="vi-VN" sz="2800" b="1" dirty="0" err="1">
                <a:latin typeface="+mj-lt"/>
              </a:rPr>
              <a:t>phải</a:t>
            </a:r>
            <a:r>
              <a:rPr lang="vi-VN" sz="2800" b="1" dirty="0">
                <a:latin typeface="+mj-lt"/>
              </a:rPr>
              <a:t> sinh </a:t>
            </a:r>
            <a:r>
              <a:rPr lang="vi-VN" sz="2800" b="1" dirty="0" err="1">
                <a:latin typeface="+mj-lt"/>
              </a:rPr>
              <a:t>vật</a:t>
            </a:r>
            <a:r>
              <a:rPr lang="vi-VN" sz="2800" b="1" dirty="0">
                <a:latin typeface="+mj-lt"/>
              </a:rPr>
              <a:t>: </a:t>
            </a:r>
            <a:r>
              <a:rPr lang="vi-VN" sz="2800" b="1" dirty="0" err="1">
                <a:latin typeface="+mj-lt"/>
              </a:rPr>
              <a:t>nước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err="1" smtClean="0">
                <a:latin typeface="+mj-lt"/>
              </a:rPr>
              <a:t>đất</a:t>
            </a:r>
            <a:r>
              <a:rPr lang="vi-VN" sz="2800" b="1" dirty="0" smtClean="0">
                <a:latin typeface="+mj-lt"/>
              </a:rPr>
              <a:t>...</a:t>
            </a:r>
            <a:endParaRPr lang="vi-VN" sz="2800" b="1" dirty="0">
              <a:latin typeface="+mj-lt"/>
            </a:endParaRPr>
          </a:p>
          <a:p>
            <a:endParaRPr lang="vi-VN" sz="2800" b="1" dirty="0">
              <a:latin typeface="+mj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228600" y="20955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7.1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nêu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thành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phần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3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ừng mưa nhiệt đới Trung Phi dễ bị tổn thương bởi biến đổi khí hậ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48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_Văn_Bản 6"/>
          <p:cNvSpPr txBox="1"/>
          <p:nvPr/>
        </p:nvSpPr>
        <p:spPr>
          <a:xfrm>
            <a:off x="990600" y="5486400"/>
            <a:ext cx="79248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Vai hì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4495800" cy="2514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3" name="Picture 3" descr="Vai_tro_cua_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343400" cy="2514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Vai tro cua rung(3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4958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5" name="Picture 5" descr="Vai_hính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958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6" name="Picture 6" descr="Vai_tro_cua_r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43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Vai tro cua rung(4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3434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ương pháp định giá rừng - Thẩm định giá Thành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-14514"/>
            <a:ext cx="9129485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152400" y="1223757"/>
            <a:ext cx="8305800" cy="35394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3200" dirty="0"/>
              <a:t>- Làm sạch môi trường không khí.</a:t>
            </a:r>
            <a:endParaRPr lang="vi-VN" sz="3200" dirty="0"/>
          </a:p>
          <a:p>
            <a:r>
              <a:rPr lang="nl-NL" sz="3200" dirty="0"/>
              <a:t>- Phòng hộ: chắn gió, chăn cát, chống xói mòn, lũ lụt, hạn hán, hạn chế tốc độ dòng chảy...</a:t>
            </a:r>
            <a:endParaRPr lang="vi-VN" sz="3200" dirty="0"/>
          </a:p>
          <a:p>
            <a:r>
              <a:rPr lang="nl-NL" sz="3200" dirty="0"/>
              <a:t>- Cung cấp nguyên liệu xuất khẩu và phục vụ cho đời sống.</a:t>
            </a:r>
            <a:endParaRPr lang="vi-VN" sz="3200" dirty="0"/>
          </a:p>
          <a:p>
            <a:r>
              <a:rPr lang="nl-NL" sz="3200" dirty="0"/>
              <a:t>- Phục vụ nghiên cứu khoa học và du lịch, giải trí, bảo tồn nguồn </a:t>
            </a:r>
            <a:r>
              <a:rPr lang="nl-NL" sz="3200" dirty="0" smtClean="0"/>
              <a:t>gene </a:t>
            </a:r>
            <a:r>
              <a:rPr lang="nl-NL" sz="3200" dirty="0"/>
              <a:t>động vật, thực vật...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2759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ề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7.2 a, b, c 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826</Words>
  <Application>Microsoft Office PowerPoint</Application>
  <PresentationFormat>Trình chiếu trên màn hình (4:3)</PresentationFormat>
  <Paragraphs>280</Paragraphs>
  <Slides>24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24</vt:i4>
      </vt:variant>
    </vt:vector>
  </HeadingPairs>
  <TitlesOfParts>
    <vt:vector size="25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Quan sát hình 7.2 a, b, c 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Ha Noi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15</cp:revision>
  <dcterms:created xsi:type="dcterms:W3CDTF">2022-07-02T10:07:03Z</dcterms:created>
  <dcterms:modified xsi:type="dcterms:W3CDTF">2022-07-03T03:00:21Z</dcterms:modified>
</cp:coreProperties>
</file>