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7" r:id="rId2"/>
    <p:sldId id="285" r:id="rId3"/>
    <p:sldId id="274" r:id="rId4"/>
    <p:sldId id="286" r:id="rId5"/>
    <p:sldId id="287" r:id="rId6"/>
    <p:sldId id="288" r:id="rId7"/>
    <p:sldId id="273" r:id="rId8"/>
    <p:sldId id="289" r:id="rId9"/>
    <p:sldId id="283" r:id="rId10"/>
    <p:sldId id="290" r:id="rId11"/>
    <p:sldId id="291" r:id="rId12"/>
    <p:sldId id="292" r:id="rId13"/>
    <p:sldId id="294" r:id="rId14"/>
    <p:sldId id="293" r:id="rId15"/>
    <p:sldId id="295" r:id="rId16"/>
  </p:sldIdLst>
  <p:sldSz cx="12192000" cy="6858000"/>
  <p:notesSz cx="6858000" cy="9144000"/>
  <p:embeddedFontLst>
    <p:embeddedFont>
      <p:font typeface="#9Slide03 Neutra" panose="02040603050506020204" pitchFamily="18" charset="0"/>
      <p:regular r:id="rId18"/>
    </p:embeddedFont>
    <p:embeddedFont>
      <p:font typeface="#9Slide03 SVNAvo" panose="02040603050506020204" pitchFamily="18" charset="0"/>
      <p:regular r:id="rId19"/>
    </p:embeddedFont>
    <p:embeddedFont>
      <p:font typeface="#9Slide07 IcielCrocante" panose="02000000000000000000" pitchFamily="2" charset="0"/>
      <p:regular r:id="rId20"/>
    </p:embeddedFont>
    <p:embeddedFont>
      <p:font typeface="Aptos" panose="020B0004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8"/>
    <a:srgbClr val="DE8AAE"/>
    <a:srgbClr val="E3E3E3"/>
    <a:srgbClr val="E6C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0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B894-A1FC-48A2-8D49-0251FF4C9C45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C3F6-2564-447B-ABB5-77E3922D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0B0E-ADCF-ADB4-45B2-DB904916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7B8FD-20F9-288A-2309-A0A9BF03E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BCD2D-6238-77A0-9542-6F444BA55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244E-5566-F025-B66D-58171F96D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E7E59-50DD-C802-E7FF-F8B96CAB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1C153-1869-E4F9-E888-6C10027B1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E3A6A-E092-30A4-A46B-6A1849B08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78C1-AB59-F800-9F5A-2DBA90EC2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68834-BBF6-EA35-3643-5D48FEED4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E8A05-D038-8D71-E8A6-D91DA057C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9CAC3-8E36-A536-F419-79402BE40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60119-9930-D841-4D4A-6054105EF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0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9FF1-6C4B-CBF3-3489-D8FE63FD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8F18F-39F6-A7C1-D838-9B98FE623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385FC-4613-DB85-3899-578C0F336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FCB1A-F366-D6CC-9470-6E0303F5D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8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D457E-ABC1-16BA-407A-85009FBE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47FA4-B421-BD1A-A10B-D3E608194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6DBC2-C781-1EDD-6315-D63555D4B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EFB2A-32D6-46C4-AF72-D157E6DF9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BDF27-DFEB-107C-855D-24D76B4C8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5D629-68F8-0A8B-375B-21588B10F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22B82-1131-6C40-ABAB-7F12CEB9D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BC195-0C85-2E35-F2D1-8AEAAD8CB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B370C-42D4-8790-9CCA-50204B9F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A02EC-608D-7259-4BE2-F82044397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20C71-A7DA-2731-AADD-1767BCA8C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960EF-3FDC-AF3D-2524-E6769AB07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85D7-1517-E4C0-C07F-CEC24D28E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488A1-5358-83AB-879F-5552E625B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82A58-EAB2-1385-4279-97A85D606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195B-4245-9B39-854B-2E5D8BEE1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20ACD-F209-186D-3D56-053AE164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39FBE4-5E6C-F34C-0678-7A24832B1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9EA85-CDE1-E6C8-4587-E67FC91D4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963B0-1704-80EC-1AB4-ED68BDDED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9B83-BD2B-0BBE-172C-DB35BDFD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94FE7-CD64-0747-9C2D-275E51AF5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F132-8C5C-4DF2-B997-6666B37C3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23D28-932D-B7B3-A9B6-C48B96CE5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8967338" y="929094"/>
            <a:ext cx="1759606" cy="592726"/>
            <a:chOff x="0" y="0"/>
            <a:chExt cx="1572836" cy="234163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572836" cy="234163"/>
            </a:xfrm>
            <a:custGeom>
              <a:avLst/>
              <a:gdLst/>
              <a:ahLst/>
              <a:cxnLst/>
              <a:rect l="l" t="t" r="r" b="b"/>
              <a:pathLst>
                <a:path w="1572836" h="234163">
                  <a:moveTo>
                    <a:pt x="117082" y="0"/>
                  </a:moveTo>
                  <a:lnTo>
                    <a:pt x="1455754" y="0"/>
                  </a:lnTo>
                  <a:cubicBezTo>
                    <a:pt x="1520417" y="0"/>
                    <a:pt x="1572836" y="52419"/>
                    <a:pt x="1572836" y="117082"/>
                  </a:cubicBezTo>
                  <a:lnTo>
                    <a:pt x="1572836" y="117082"/>
                  </a:lnTo>
                  <a:cubicBezTo>
                    <a:pt x="1572836" y="148134"/>
                    <a:pt x="1560501" y="177914"/>
                    <a:pt x="1538544" y="199871"/>
                  </a:cubicBezTo>
                  <a:cubicBezTo>
                    <a:pt x="1516587" y="221828"/>
                    <a:pt x="1486806" y="234163"/>
                    <a:pt x="1455754" y="234163"/>
                  </a:cubicBezTo>
                  <a:lnTo>
                    <a:pt x="117082" y="234163"/>
                  </a:lnTo>
                  <a:cubicBezTo>
                    <a:pt x="86030" y="234163"/>
                    <a:pt x="56250" y="221828"/>
                    <a:pt x="34292" y="199871"/>
                  </a:cubicBezTo>
                  <a:cubicBezTo>
                    <a:pt x="12335" y="177914"/>
                    <a:pt x="0" y="148134"/>
                    <a:pt x="0" y="117082"/>
                  </a:cubicBezTo>
                  <a:lnTo>
                    <a:pt x="0" y="117082"/>
                  </a:lnTo>
                  <a:cubicBezTo>
                    <a:pt x="0" y="86030"/>
                    <a:pt x="12335" y="56250"/>
                    <a:pt x="34292" y="34292"/>
                  </a:cubicBezTo>
                  <a:cubicBezTo>
                    <a:pt x="56250" y="12335"/>
                    <a:pt x="86030" y="0"/>
                    <a:pt x="117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1572836" cy="2627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1532099" y="139835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1" name="Group 101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102" name="TextBox 102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</p:grpSp>
      <p:sp>
        <p:nvSpPr>
          <p:cNvPr id="111" name="Freeform 111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reeform 112"/>
          <p:cNvSpPr/>
          <p:nvPr/>
        </p:nvSpPr>
        <p:spPr>
          <a:xfrm rot="1255237">
            <a:off x="2545663" y="2238940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reeform 113"/>
          <p:cNvSpPr/>
          <p:nvPr/>
        </p:nvSpPr>
        <p:spPr>
          <a:xfrm rot="-1453828" flipH="1">
            <a:off x="3839043" y="2578957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reeform 114"/>
          <p:cNvSpPr/>
          <p:nvPr/>
        </p:nvSpPr>
        <p:spPr>
          <a:xfrm rot="-6902382" flipH="1">
            <a:off x="9144622" y="133807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reeform 115"/>
          <p:cNvSpPr/>
          <p:nvPr/>
        </p:nvSpPr>
        <p:spPr>
          <a:xfrm>
            <a:off x="5470376" y="530654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8" name="Picture 97" descr="A blue and orange logo&#10;&#10;Description automatically generated">
            <a:extLst>
              <a:ext uri="{FF2B5EF4-FFF2-40B4-BE49-F238E27FC236}">
                <a16:creationId xmlns:a16="http://schemas.microsoft.com/office/drawing/2014/main" id="{A2508B96-BFFF-24E7-EC34-B65666381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00" y="1106137"/>
            <a:ext cx="790990" cy="29221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3907CA0D-4D45-AF80-EBF9-762FD9FCC91E}"/>
              </a:ext>
            </a:extLst>
          </p:cNvPr>
          <p:cNvSpPr txBox="1"/>
          <p:nvPr/>
        </p:nvSpPr>
        <p:spPr>
          <a:xfrm>
            <a:off x="1400946" y="999341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#9Slide03 Neutra" panose="02040603050506020204" pitchFamily="18" charset="0"/>
              </a:rPr>
              <a:t>TOÁN LỚP 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866AEED-9CDA-704F-2CD1-8986153A7014}"/>
              </a:ext>
            </a:extLst>
          </p:cNvPr>
          <p:cNvSpPr txBox="1"/>
          <p:nvPr/>
        </p:nvSpPr>
        <p:spPr>
          <a:xfrm>
            <a:off x="4490005" y="5624343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#9Slide03 Neutra" panose="02040603050506020204" pitchFamily="18" charset="0"/>
              </a:rPr>
              <a:t>BỘ SÁCH KẾT NỐI TRI THỨC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7174694-0C4F-F49E-604C-34D7B8798BEC}"/>
              </a:ext>
            </a:extLst>
          </p:cNvPr>
          <p:cNvSpPr txBox="1"/>
          <p:nvPr/>
        </p:nvSpPr>
        <p:spPr>
          <a:xfrm>
            <a:off x="2935873" y="274479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#9Slide03 Neutra" panose="02040603050506020204" pitchFamily="18" charset="0"/>
              </a:rPr>
              <a:t>BÀI 19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08DAD60-A7AB-01E1-0AA3-445C941D0791}"/>
              </a:ext>
            </a:extLst>
          </p:cNvPr>
          <p:cNvSpPr txBox="1"/>
          <p:nvPr/>
        </p:nvSpPr>
        <p:spPr>
          <a:xfrm>
            <a:off x="1533989" y="3249298"/>
            <a:ext cx="908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#9Slide03 Neutra" panose="02040603050506020204" pitchFamily="18" charset="0"/>
              </a:rPr>
              <a:t>PHƯƠNG TRÌNH BẬC HAI MỘT ẨN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E74D494-BCC4-0FB0-2EB6-90E3CF158C81}"/>
              </a:ext>
            </a:extLst>
          </p:cNvPr>
          <p:cNvSpPr txBox="1"/>
          <p:nvPr/>
        </p:nvSpPr>
        <p:spPr>
          <a:xfrm>
            <a:off x="5744782" y="495447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#9Slide03 Neutra" panose="02040603050506020204" pitchFamily="18" charset="0"/>
              </a:rPr>
              <a:t>tiết 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AC7A6-8025-507D-B933-A0605662B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EB9CDC73-31E7-59C9-2D66-64BE6A2AE851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2286F1B-B488-1CFA-7C5C-AC2276EBCE09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8B39E1F1-284F-10B6-A4D9-99B1EEED528F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500D05AA-DEFC-328F-D3CD-5619BB7EF1D0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F0DC2527-1583-EBDA-14ED-116A8D2FE8AC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37B190C2-79B7-D222-268A-3493E61F1C36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51D98240-7302-B5B0-0E34-208A1A3CCF4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CD822A2D-0AC7-DF1B-C577-2FB3CF81C943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7B5E12A9-1796-AB8A-4D0E-9AB3EE61E2B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9366813D-7B99-AA4A-E275-DF83A4FA324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9269AC05-783A-62D1-7135-B212DDB1CBB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2CBED98E-428A-FC26-B1A1-DD6B2CFA193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5C21A367-990B-56C8-5DDF-DD85767D21C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F71201C7-4FEE-EF8D-443C-25E4A8AC9FC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0DBAE37-73D1-EE29-F8E5-36D62A7B7471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CCE1E892-EF15-CBA5-AC80-8ABBED60C072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D27C3D8F-21DE-F054-9725-BD3E18A339D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A89C1C9E-6420-0853-1783-600133AC9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0F72E7A9-8D32-14E6-B4C0-13EA35EF83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4CA7A765-0E9B-DFBD-BB65-6FF9536F17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FEEC5A4C-3AF8-F86E-544D-4DB5F52AC0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6984F965-D555-5DC6-6245-0BCE7D745C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425ABDDC-C8D6-1E54-1535-F7B29027A3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CD7CC03F-8668-61E9-D877-E936542B04C0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A96FC7B2-5BBB-3B72-FEDB-0E0C023BCD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64986E7F-7DEE-7451-2BA3-D858BCA29F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40A39DC9-4B8E-65AE-6EA2-C9970EA2D3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9120FF50-8C10-438A-2D8C-72D78D07F3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79910973-FDDE-ABFC-3D16-24510A2C2E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DDA0F846-530C-2842-D3BC-C9CC3B286D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BF8BBC50-B9CF-38E9-A8E6-DB07B51D30B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DA50D393-C27C-047A-CDE4-41A6035150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8165D38A-4A75-34D6-E67D-8415E2AF6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E43DCF00-4A9A-7835-AA0A-04918A9273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2865178F-1682-2562-4A01-00F66A7C77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060670AF-04DF-F7EA-B37E-39AFC2FA7D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451A596-8536-EBC1-463B-D069E04050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2C43435D-07AD-07ED-1E0B-3005E44B747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FA73E573-7856-D18A-D0F2-56EDB9CA77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C7732EF9-845D-52BF-1D2F-21E4489E3A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F7A3D8E2-6D4C-F89B-8A04-05AD6F121F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DF2C2A0-9D43-3597-F5B5-82AB337F12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D7A58AA3-D214-6970-58F6-79FB910FF2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FE4F614D-A8FC-0BC4-FD52-34AC11D8EF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E72CB3C1-0298-28A2-D25C-F2C937B7892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713146BB-866B-76F1-1EBB-22FA129D71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A428540F-CA1A-E834-52E7-0AAD27827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43B36C32-93B0-342C-FD5E-E96C402F917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B96BC7ED-76CE-A56A-9333-EDED74A6D3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9C436C66-8244-491E-7C76-23312C3F0D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A1634AC5-A40E-D7C0-1360-455741A05A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02C1AEFB-4C6A-A2C3-70B9-CB06F6538E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19CCF254-702F-F2B8-1349-52388B2D40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1E2CA2C9-D8D8-D298-247F-744EAD3F89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4574E1D1-4E11-8F6F-E9C6-A4DE573031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3D86B81B-0429-A2AE-0D30-E509B2307E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D2AFA885-B688-5A66-36E8-B873123FBA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3FD0AA9D-BF59-FC5D-2FC5-6B287DCA482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391F897E-47FA-C5B1-56E5-8EEFF6874F6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20FB560-738F-F6DF-26E1-352D870A0EF9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3AD400B9-3BB8-E849-7693-155215D26AED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25C9F03B-619D-EA70-5E00-AB9087869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F1FA162E-C96F-18B7-989F-629AEB69E0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B122CCFD-6064-1DAE-0EAA-733CA73437F5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C858995F-84B5-0AAB-62E4-2CDEF17DB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9EFDBAF8-EF77-FD30-AB1F-82CE4EEA76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A807D2DB-53FC-03A2-C56A-244B5FC7018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B129068D-CBAB-94BD-E925-7F089235D6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57942AA7-CA42-B5DF-D02B-01351316A62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7214CEED-29F6-4153-C848-3EF551675872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2433BA5E-B0AD-6B22-A76B-6C9255E956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1C2BBBBB-3B4F-5707-BD35-2939A5ECA0A8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67E359A1-381D-EE03-04DC-613CFBEE306E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B596FEFF-CE39-60CA-032D-6BA25A66CF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693DF3E0-8866-0036-CBCF-9AFC88F19B28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8B2A77BB-A92B-CCF3-FE7B-025D4F2159D3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7D3DDCEF-B5CC-E480-C25F-C03F886EE971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F17D1BD-1CF3-513F-A8E4-485B952AA1B1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E1D63358-DF40-9669-797A-88D0D8FAD646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4C1D1AEE-12C8-4D18-7727-B1A5C2DFF0B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C2CDA5A2-FDA2-EE2A-66DB-6307DDA1489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363AEAA1-8CC3-29FE-A1BC-EBD4A36442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506242B6-1100-C7E5-2EA5-F5D4F02D5E1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02330828-DC8D-B003-52EA-3BC05741C8E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D414FE1A-7360-2280-012B-859ACC90134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AB7CB50E-57FB-CBB8-6AB1-22C51D70DCA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E9566CB5-4FBA-617C-6799-8387B29DF3D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E19FF5B0-06AC-ECD9-C7A7-37FD0BA2DC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B84D3BE-9CCD-D362-476A-681EEB20A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1908229"/>
            <a:ext cx="312154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2571A090-E83E-57AE-C8B3-D2B3025B9597}"/>
              </a:ext>
            </a:extLst>
          </p:cNvPr>
          <p:cNvSpPr txBox="1"/>
          <p:nvPr/>
        </p:nvSpPr>
        <p:spPr>
          <a:xfrm>
            <a:off x="1395995" y="1813611"/>
            <a:ext cx="573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?2. Giải các phương trình sau: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C1DF6C-02A1-A1E6-38A6-EBFD1D8936D1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0DEEB5-E7BA-321F-EA78-6F9BF7CF3522}"/>
              </a:ext>
            </a:extLst>
          </p:cNvPr>
          <p:cNvSpPr/>
          <p:nvPr/>
        </p:nvSpPr>
        <p:spPr>
          <a:xfrm flipH="1">
            <a:off x="2045706" y="2441610"/>
            <a:ext cx="2402477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454FA008-971B-D360-BF0C-F4254154C117}"/>
              </a:ext>
            </a:extLst>
          </p:cNvPr>
          <p:cNvSpPr txBox="1"/>
          <p:nvPr/>
        </p:nvSpPr>
        <p:spPr>
          <a:xfrm>
            <a:off x="2193392" y="2455917"/>
            <a:ext cx="219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– 6x + 9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C8D434C-17F2-51D7-7619-3649E0D46FFC}"/>
              </a:ext>
            </a:extLst>
          </p:cNvPr>
          <p:cNvSpPr/>
          <p:nvPr/>
        </p:nvSpPr>
        <p:spPr>
          <a:xfrm flipH="1">
            <a:off x="6883115" y="2455105"/>
            <a:ext cx="2639757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0532F582-2357-D2F5-275D-100D9E5E2F16}"/>
              </a:ext>
            </a:extLst>
          </p:cNvPr>
          <p:cNvSpPr txBox="1"/>
          <p:nvPr/>
        </p:nvSpPr>
        <p:spPr>
          <a:xfrm>
            <a:off x="7014872" y="2478024"/>
            <a:ext cx="236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+ 3x + 5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TextBox 87">
            <a:extLst>
              <a:ext uri="{FF2B5EF4-FFF2-40B4-BE49-F238E27FC236}">
                <a16:creationId xmlns:a16="http://schemas.microsoft.com/office/drawing/2014/main" id="{A70A8A63-7532-99EE-CB5A-F397B9E157E0}"/>
              </a:ext>
            </a:extLst>
          </p:cNvPr>
          <p:cNvSpPr txBox="1"/>
          <p:nvPr/>
        </p:nvSpPr>
        <p:spPr>
          <a:xfrm>
            <a:off x="1000079" y="3734482"/>
            <a:ext cx="289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Ta có </a:t>
            </a:r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4ac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6" name="TextBox 87">
            <a:extLst>
              <a:ext uri="{FF2B5EF4-FFF2-40B4-BE49-F238E27FC236}">
                <a16:creationId xmlns:a16="http://schemas.microsoft.com/office/drawing/2014/main" id="{08642F67-C135-3026-84F4-CB1A7ED97B18}"/>
              </a:ext>
            </a:extLst>
          </p:cNvPr>
          <p:cNvSpPr txBox="1"/>
          <p:nvPr/>
        </p:nvSpPr>
        <p:spPr>
          <a:xfrm>
            <a:off x="1000079" y="3187202"/>
            <a:ext cx="339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1; b = –6 và c = 9;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7" name="TextBox 87">
            <a:extLst>
              <a:ext uri="{FF2B5EF4-FFF2-40B4-BE49-F238E27FC236}">
                <a16:creationId xmlns:a16="http://schemas.microsoft.com/office/drawing/2014/main" id="{247DB4C0-055A-8F51-EA21-3F1CFC0776A2}"/>
              </a:ext>
            </a:extLst>
          </p:cNvPr>
          <p:cNvSpPr txBox="1"/>
          <p:nvPr/>
        </p:nvSpPr>
        <p:spPr>
          <a:xfrm>
            <a:off x="2174498" y="4281763"/>
            <a:ext cx="289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(–6)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 1. 9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8" name="TextBox 87">
            <a:extLst>
              <a:ext uri="{FF2B5EF4-FFF2-40B4-BE49-F238E27FC236}">
                <a16:creationId xmlns:a16="http://schemas.microsoft.com/office/drawing/2014/main" id="{154D37C6-9BFB-5D85-732F-04FA59A26280}"/>
              </a:ext>
            </a:extLst>
          </p:cNvPr>
          <p:cNvSpPr txBox="1"/>
          <p:nvPr/>
        </p:nvSpPr>
        <p:spPr>
          <a:xfrm>
            <a:off x="1000079" y="4844686"/>
            <a:ext cx="482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Phương trình có nghiệm kép là: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9" name="TextBox 87">
            <a:extLst>
              <a:ext uri="{FF2B5EF4-FFF2-40B4-BE49-F238E27FC236}">
                <a16:creationId xmlns:a16="http://schemas.microsoft.com/office/drawing/2014/main" id="{9BD87FD5-46B8-554E-30A1-8BA816D22EA5}"/>
              </a:ext>
            </a:extLst>
          </p:cNvPr>
          <p:cNvSpPr txBox="1"/>
          <p:nvPr/>
        </p:nvSpPr>
        <p:spPr>
          <a:xfrm>
            <a:off x="1825939" y="5476729"/>
            <a:ext cx="185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1</a:t>
            </a:r>
            <a:r>
              <a:rPr lang="en-US" sz="2400">
                <a:latin typeface="#9Slide03 SVNAvo" panose="02040603050506020204" pitchFamily="18" charset="0"/>
              </a:rPr>
              <a:t> = x</a:t>
            </a:r>
            <a:r>
              <a:rPr lang="en-US" sz="2400" baseline="-25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 –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10" name="TextBox 87">
            <a:extLst>
              <a:ext uri="{FF2B5EF4-FFF2-40B4-BE49-F238E27FC236}">
                <a16:creationId xmlns:a16="http://schemas.microsoft.com/office/drawing/2014/main" id="{45758B1F-20AB-B15D-BD83-79EC6A6D8ADC}"/>
              </a:ext>
            </a:extLst>
          </p:cNvPr>
          <p:cNvSpPr txBox="1"/>
          <p:nvPr/>
        </p:nvSpPr>
        <p:spPr>
          <a:xfrm>
            <a:off x="3395676" y="528082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11" name="TextBox 87">
            <a:extLst>
              <a:ext uri="{FF2B5EF4-FFF2-40B4-BE49-F238E27FC236}">
                <a16:creationId xmlns:a16="http://schemas.microsoft.com/office/drawing/2014/main" id="{B370FF63-6B78-CE9B-AA95-56CC55A38E09}"/>
              </a:ext>
            </a:extLst>
          </p:cNvPr>
          <p:cNvSpPr txBox="1"/>
          <p:nvPr/>
        </p:nvSpPr>
        <p:spPr>
          <a:xfrm>
            <a:off x="3316735" y="5714532"/>
            <a:ext cx="5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F711620-6AAA-A4BC-7305-9498D826A6A0}"/>
              </a:ext>
            </a:extLst>
          </p:cNvPr>
          <p:cNvCxnSpPr>
            <a:cxnSpLocks/>
          </p:cNvCxnSpPr>
          <p:nvPr/>
        </p:nvCxnSpPr>
        <p:spPr>
          <a:xfrm>
            <a:off x="3360643" y="5740289"/>
            <a:ext cx="44935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87">
            <a:extLst>
              <a:ext uri="{FF2B5EF4-FFF2-40B4-BE49-F238E27FC236}">
                <a16:creationId xmlns:a16="http://schemas.microsoft.com/office/drawing/2014/main" id="{B17A0AFD-11ED-CAD7-D6FB-00F1D3CFB1F7}"/>
              </a:ext>
            </a:extLst>
          </p:cNvPr>
          <p:cNvSpPr txBox="1"/>
          <p:nvPr/>
        </p:nvSpPr>
        <p:spPr>
          <a:xfrm>
            <a:off x="3845032" y="5472043"/>
            <a:ext cx="161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        = 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17" name="TextBox 87">
            <a:extLst>
              <a:ext uri="{FF2B5EF4-FFF2-40B4-BE49-F238E27FC236}">
                <a16:creationId xmlns:a16="http://schemas.microsoft.com/office/drawing/2014/main" id="{E5673CA2-EA36-6912-658A-8D9EF8F09F22}"/>
              </a:ext>
            </a:extLst>
          </p:cNvPr>
          <p:cNvSpPr txBox="1"/>
          <p:nvPr/>
        </p:nvSpPr>
        <p:spPr>
          <a:xfrm>
            <a:off x="4289808" y="5275814"/>
            <a:ext cx="5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–6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18" name="TextBox 87">
            <a:extLst>
              <a:ext uri="{FF2B5EF4-FFF2-40B4-BE49-F238E27FC236}">
                <a16:creationId xmlns:a16="http://schemas.microsoft.com/office/drawing/2014/main" id="{23C4C532-C54D-FE4D-DD50-827B42723774}"/>
              </a:ext>
            </a:extLst>
          </p:cNvPr>
          <p:cNvSpPr txBox="1"/>
          <p:nvPr/>
        </p:nvSpPr>
        <p:spPr>
          <a:xfrm>
            <a:off x="4387091" y="5709524"/>
            <a:ext cx="32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58433C-527A-EE68-AF1D-CEC7613D226E}"/>
              </a:ext>
            </a:extLst>
          </p:cNvPr>
          <p:cNvCxnSpPr>
            <a:cxnSpLocks/>
          </p:cNvCxnSpPr>
          <p:nvPr/>
        </p:nvCxnSpPr>
        <p:spPr>
          <a:xfrm>
            <a:off x="4387091" y="5735281"/>
            <a:ext cx="32028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87">
            <a:extLst>
              <a:ext uri="{FF2B5EF4-FFF2-40B4-BE49-F238E27FC236}">
                <a16:creationId xmlns:a16="http://schemas.microsoft.com/office/drawing/2014/main" id="{1C843577-6D26-503E-B589-C5C6E3642878}"/>
              </a:ext>
            </a:extLst>
          </p:cNvPr>
          <p:cNvSpPr txBox="1"/>
          <p:nvPr/>
        </p:nvSpPr>
        <p:spPr>
          <a:xfrm>
            <a:off x="6334287" y="3832606"/>
            <a:ext cx="289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Ta có </a:t>
            </a:r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4ac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4" name="TextBox 87">
            <a:extLst>
              <a:ext uri="{FF2B5EF4-FFF2-40B4-BE49-F238E27FC236}">
                <a16:creationId xmlns:a16="http://schemas.microsoft.com/office/drawing/2014/main" id="{F3E99619-191C-CC27-2147-5DC98B1F1141}"/>
              </a:ext>
            </a:extLst>
          </p:cNvPr>
          <p:cNvSpPr txBox="1"/>
          <p:nvPr/>
        </p:nvSpPr>
        <p:spPr>
          <a:xfrm>
            <a:off x="6334287" y="3285326"/>
            <a:ext cx="339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2; b = 3 và c = 5;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5" name="TextBox 87">
            <a:extLst>
              <a:ext uri="{FF2B5EF4-FFF2-40B4-BE49-F238E27FC236}">
                <a16:creationId xmlns:a16="http://schemas.microsoft.com/office/drawing/2014/main" id="{8A951A86-099A-080E-66A2-1DCD06594E43}"/>
              </a:ext>
            </a:extLst>
          </p:cNvPr>
          <p:cNvSpPr txBox="1"/>
          <p:nvPr/>
        </p:nvSpPr>
        <p:spPr>
          <a:xfrm>
            <a:off x="7508706" y="4379887"/>
            <a:ext cx="371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3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 2. 5 = –31 &lt;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36" name="TextBox 87">
            <a:extLst>
              <a:ext uri="{FF2B5EF4-FFF2-40B4-BE49-F238E27FC236}">
                <a16:creationId xmlns:a16="http://schemas.microsoft.com/office/drawing/2014/main" id="{90A61EA7-534F-793C-A6D6-9C03D9A3402F}"/>
              </a:ext>
            </a:extLst>
          </p:cNvPr>
          <p:cNvSpPr txBox="1"/>
          <p:nvPr/>
        </p:nvSpPr>
        <p:spPr>
          <a:xfrm>
            <a:off x="6334287" y="4942810"/>
            <a:ext cx="41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Phương trình vô nghiệm.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6" name="TextBox 87">
            <a:extLst>
              <a:ext uri="{FF2B5EF4-FFF2-40B4-BE49-F238E27FC236}">
                <a16:creationId xmlns:a16="http://schemas.microsoft.com/office/drawing/2014/main" id="{01BE7D11-CCC4-DD7A-AACF-7A6316B330BC}"/>
              </a:ext>
            </a:extLst>
          </p:cNvPr>
          <p:cNvSpPr txBox="1"/>
          <p:nvPr/>
        </p:nvSpPr>
        <p:spPr>
          <a:xfrm>
            <a:off x="4087117" y="5465927"/>
            <a:ext cx="5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02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0" grpId="0"/>
      <p:bldP spid="83" grpId="0" animBg="1"/>
      <p:bldP spid="73" grpId="0"/>
      <p:bldP spid="96" grpId="0"/>
      <p:bldP spid="106" grpId="0"/>
      <p:bldP spid="107" grpId="0"/>
      <p:bldP spid="108" grpId="0"/>
      <p:bldP spid="109" grpId="0"/>
      <p:bldP spid="110" grpId="0"/>
      <p:bldP spid="111" grpId="0"/>
      <p:bldP spid="116" grpId="0"/>
      <p:bldP spid="117" grpId="0"/>
      <p:bldP spid="118" grpId="0"/>
      <p:bldP spid="123" grpId="0"/>
      <p:bldP spid="124" grpId="0"/>
      <p:bldP spid="125" grpId="0"/>
      <p:bldP spid="136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8EAEC-30B3-EB65-741E-E2606323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A7E25506-B3D9-4C4F-27EC-BDFA308CF53D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FB8E55A-E08A-0AF6-8B44-EB4C64025C1C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32CA947C-127D-8303-DFC6-812CEF7481E1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84279022-8646-14FC-373E-A25C529DD6BB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9847397A-DA3D-7325-BD51-B3EB47011E7E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F0D23CE3-CEE7-4BF1-4DB0-AD2110C67D7C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1F8F6E47-403D-625E-3341-4A82A8BF92B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B7399653-B2DA-0B67-68A9-96B4DF818D4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7ED2FD8-C240-75AF-22FF-B49391B02BB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9D25367D-8577-C775-BCDA-A23EE0266A1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61C4C22C-F143-E30C-DDD4-985EAC49DA6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3B89DCFC-C97C-9945-93D1-00A3E076CC8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5914A3E0-4D22-31CE-86DB-E49FC30FAEF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DE1DFC8A-2688-80F1-A5BD-AB9C97A77DA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19D647F8-F0FA-4D96-0316-558C909A0BFC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3BCF17E-5558-56C9-96B3-FA2966A59962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8B6B4FDE-CE61-83D6-AC0A-86000FF6D98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28760B43-3B08-DA34-D7FC-E293CF4E14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452AE131-D9AC-6255-62D0-6E9FB61ED5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AF8FA98B-A9B3-A634-71FA-7CFBD5CE23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35B14356-840E-C7C4-B590-F74F76C0F7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5399CE1F-8EF3-F4CB-5433-6892448A35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E8744697-EC24-AD6E-0B0D-4EE0791EBC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59405325-90E3-7497-9C00-1B4A8A7C425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5A734A19-71FB-92C3-7077-E932F352A6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4B9955EB-58E7-3208-F266-D745E0D994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82461507-E24C-E112-A42A-D2F355BE28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54DE17D9-08E5-4547-9258-DB19CEBA9B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D38AED29-E7B1-0F00-47CD-41804610E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3E060232-8133-5B55-0CAF-C382E82B32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15CC19FD-195D-5F4F-06E4-C4A4B7C9DED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25ED1BB-7A54-2DFA-7A81-0389FE2E94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7A9E1F47-4174-7466-06A9-BDADA5FF29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060C6CE5-83B5-0668-B822-D0C7BDE8455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3346BB0B-B36A-60B3-4458-BDFE70A347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D8C46364-8928-7258-0FA7-F031355A8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4445AEBF-00CF-134F-13CE-9056D02E1C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65B07848-DF67-3A3E-44EB-7AFB1E3C8B5C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C0537427-871C-2917-32A0-CDA78289F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B93ABBB5-2ABC-D125-AE86-FA6DC0024D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583646EB-4CC9-DFBA-BBA4-8670133348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9F893FD2-6BAE-62B4-E4A6-4C51C4362B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60E49DEB-5BAE-0DE6-C27A-0AA22B8AFA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77D0D0CE-E634-A004-50C4-0CECBB6305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B943FCFA-C9AB-E755-EE97-AB48AF0998BC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15518CEF-7452-DFEA-CEC3-B640A10428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5D7F41D5-D159-4D03-306E-4C97480C93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FBBAA348-7AA9-5BD7-82EC-E23E967DD3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27F9771B-57F7-139B-28E0-0DFCA042AD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31AECBC8-DA26-3EA7-34CA-44CA052742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24612E9B-05AC-D471-0050-C44F539F30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4EF0E219-1653-4C8C-8DF7-B8C7D67848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EE8F7553-8D4B-7217-8899-75F2A209B0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0E86FF7-AEC6-6C5A-1556-28FC0265F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696134F-231E-6204-6BF9-F0DD758D33A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395D3429-891D-3DC1-7461-A029D517E6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6B1C96A4-61C5-0CB5-24D2-5E6110F376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9983E66A-15E1-EBF1-C43B-864CA7428C2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050DD70D-CC24-00E1-34BC-B21861D314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0E03CD0C-798A-C516-C92F-5D61887E9A54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7D5123E6-77B1-0279-25C9-C64E3926D401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BC9FFF2A-9418-32E1-3E0B-34F1D99F8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6A5BD59D-A88D-764C-CB8D-D8A84676B4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417245EB-42B6-D906-1325-BF97B2393071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E452C7EA-93E5-C64E-A484-3DA8ACEB6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00EAF94B-5400-1FE9-5700-9A38B27932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8E542CD3-4F2A-E068-2F5D-48EB9A8CA43D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20051118-D698-70CC-A9B4-46409F7A65B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2F3DB54C-522B-5987-CCBA-1704C7D74B7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167FB9DB-68C1-B00B-6CDE-1E1B78E48CE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9974BBA7-0144-449B-391E-8672BE8545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429EBD8F-E67E-9E87-3E27-B68E322306B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4BF16254-D554-6191-8F3E-157E5426D20B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32DE92E-5E86-4BB8-CDC6-EAA71F0949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EC6CED15-2BBE-6F5C-937A-33B308D51D23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110ABFD5-141C-2884-DB22-56DAA192AEC2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C7B4E077-E182-04ED-E33A-B9519923D74A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8C0EF135-83CB-D34D-F002-50B2CD047665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6F7F7F1C-585A-9CBE-DF8F-1DD238D92A54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F587745A-A85E-C476-6607-D0A8A306245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77F9FC05-F23E-7DE2-4233-8822E364116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A1FE09D6-EC18-0343-AA13-A3D13C785A0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53919643-E03E-96AE-D7BC-9A73982FF79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3495ABEF-08F5-F0DD-06B8-9F530432B05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44BCF183-69D1-FB09-DDE6-4C6A9D02EBB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5275E11F-9671-8234-1A46-75BF358FDD6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7989D121-BB1E-AFF3-E68E-48A32B7A5D9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AF11DDD6-BF21-5AB4-98F1-52C7A33CA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6EB0C1-2CAA-B2F1-709A-A7FD2CC801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1666929"/>
            <a:ext cx="312154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5B485C3C-C723-C4BE-1DF6-D859089F7565}"/>
              </a:ext>
            </a:extLst>
          </p:cNvPr>
          <p:cNvSpPr txBox="1"/>
          <p:nvPr/>
        </p:nvSpPr>
        <p:spPr>
          <a:xfrm>
            <a:off x="1395995" y="1572311"/>
            <a:ext cx="798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?3. Không giải phương trình, nhẩm số nghiệm của: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4D7FFF-60BD-CD17-AEAD-C61307AD0658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1DEC8D-DB9B-5C08-8B55-9654B7F41F10}"/>
              </a:ext>
            </a:extLst>
          </p:cNvPr>
          <p:cNvSpPr/>
          <p:nvPr/>
        </p:nvSpPr>
        <p:spPr>
          <a:xfrm flipH="1">
            <a:off x="4210181" y="2168884"/>
            <a:ext cx="3669321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06D8CE72-2561-6ADD-5758-0F9F0B51981D}"/>
              </a:ext>
            </a:extLst>
          </p:cNvPr>
          <p:cNvSpPr txBox="1"/>
          <p:nvPr/>
        </p:nvSpPr>
        <p:spPr>
          <a:xfrm>
            <a:off x="4395088" y="2182857"/>
            <a:ext cx="348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+ 3 572x – 3 573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TextBox 87">
            <a:extLst>
              <a:ext uri="{FF2B5EF4-FFF2-40B4-BE49-F238E27FC236}">
                <a16:creationId xmlns:a16="http://schemas.microsoft.com/office/drawing/2014/main" id="{94F19785-2216-3DA3-3916-E41D2B077053}"/>
              </a:ext>
            </a:extLst>
          </p:cNvPr>
          <p:cNvSpPr txBox="1"/>
          <p:nvPr/>
        </p:nvSpPr>
        <p:spPr>
          <a:xfrm>
            <a:off x="1929910" y="3377472"/>
            <a:ext cx="509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Ta có ac &lt; 0 hay a và c trái dấu.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6" name="TextBox 87">
            <a:extLst>
              <a:ext uri="{FF2B5EF4-FFF2-40B4-BE49-F238E27FC236}">
                <a16:creationId xmlns:a16="http://schemas.microsoft.com/office/drawing/2014/main" id="{566216D3-BE1D-59B5-FA1C-1357DFF074EA}"/>
              </a:ext>
            </a:extLst>
          </p:cNvPr>
          <p:cNvSpPr txBox="1"/>
          <p:nvPr/>
        </p:nvSpPr>
        <p:spPr>
          <a:xfrm>
            <a:off x="1929910" y="2907305"/>
            <a:ext cx="376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1 &gt; 0 và c = – 3 573;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7" name="TextBox 87">
            <a:extLst>
              <a:ext uri="{FF2B5EF4-FFF2-40B4-BE49-F238E27FC236}">
                <a16:creationId xmlns:a16="http://schemas.microsoft.com/office/drawing/2014/main" id="{89770310-E58F-470B-0992-05DA29BF2A69}"/>
              </a:ext>
            </a:extLst>
          </p:cNvPr>
          <p:cNvSpPr txBox="1"/>
          <p:nvPr/>
        </p:nvSpPr>
        <p:spPr>
          <a:xfrm>
            <a:off x="1929910" y="3847639"/>
            <a:ext cx="704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Do đó phương trình có hai nghiệm phân biệt.</a:t>
            </a:r>
            <a:endParaRPr lang="vi-VN" sz="2400">
              <a:latin typeface="#9Slide03 SVNAvo" panose="02040603050506020204" pitchFamily="18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E535E48-5826-9A4B-E4BD-0DB7A1B21E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4503120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9D10028-E9D4-7F5E-31C8-7F3D13384064}"/>
              </a:ext>
            </a:extLst>
          </p:cNvPr>
          <p:cNvSpPr/>
          <p:nvPr/>
        </p:nvSpPr>
        <p:spPr>
          <a:xfrm>
            <a:off x="1195405" y="4629197"/>
            <a:ext cx="9577404" cy="15554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5332CD-0ADE-C7B7-AC0E-2FDB695198F3}"/>
              </a:ext>
            </a:extLst>
          </p:cNvPr>
          <p:cNvSpPr txBox="1"/>
          <p:nvPr/>
        </p:nvSpPr>
        <p:spPr>
          <a:xfrm>
            <a:off x="1322421" y="5209180"/>
            <a:ext cx="931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Nếu phương trình 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+ bx + c = 0 (a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0) có a và c trái dấu, tức là ac &lt; 0 thì phương trình đã có hai nghiệm phân biệt.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8A22CC-5EB8-DA2E-E4A8-51BB75C450CA}"/>
              </a:ext>
            </a:extLst>
          </p:cNvPr>
          <p:cNvSpPr txBox="1"/>
          <p:nvPr/>
        </p:nvSpPr>
        <p:spPr>
          <a:xfrm>
            <a:off x="1330707" y="4769894"/>
            <a:ext cx="125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#9Slide07 IcielCrocante" panose="02000000000000000000" pitchFamily="2" charset="0"/>
              </a:rPr>
              <a:t>nHẬN XÉT</a:t>
            </a:r>
            <a:endParaRPr lang="vi-VN">
              <a:solidFill>
                <a:srgbClr val="FFFF00"/>
              </a:solidFill>
              <a:latin typeface="#9Slide07 IcielCrocant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054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3" grpId="0" animBg="1"/>
      <p:bldP spid="73" grpId="0"/>
      <p:bldP spid="96" grpId="0"/>
      <p:bldP spid="106" grpId="0"/>
      <p:bldP spid="107" grpId="0"/>
      <p:bldP spid="77" grpId="0" animBg="1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B59C3-8DE5-3D9D-DB17-E045E5344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2B448599-5412-906C-D9A4-D80BF1F37CDF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D2C2E62-78CC-6F69-B4CC-E3C959E69CB2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21ACC32D-F751-22AA-D9E1-514293970844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5B3BF317-1250-7B7F-A591-D28F9B6F0337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F44BB17B-26D0-3AAE-EE90-3A79AFCF093D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CE1109FD-5213-927E-D087-21B4F5CE5306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4517E922-91F2-89B2-F0A8-E1876A16E7D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CDE0B65C-1DF9-25C4-12FB-F958666296A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5DFB822D-67F6-3ACD-F926-2157BC0641C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B493DB98-BF75-9E08-A3B0-D2C4C4FDFB0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1CA55570-BCB5-E2E0-F5AA-6D6628045B4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7D24077F-4695-5747-BB8A-CF055767EC9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2CF40924-0511-7E59-20D8-2C7A32E537E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43B3AA77-3004-9F3F-33CE-6A73D77B82C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2575006C-B51F-BC23-2D88-FD4FE3ECF7CF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031E15D6-73AA-10D7-E4B8-A08A256BDDE1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1F30E5D0-5F71-8839-32E9-F60686ABB2A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4F2E4EFB-3C80-EE62-23E5-DEB27196F3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FCD83CD7-A5FB-68DA-D541-30EAF3F17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8B1D53CF-6F45-163F-AB2C-4C0914CA90D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29329EA5-B8C3-AAD1-C52B-37194A3A55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EEAD787-B7F5-20F2-C92A-A501061C5F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B259A53D-9D0F-CAE4-52BD-064531E02B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BB131ADE-7F33-8A30-6EF2-9FCC7BA205B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C6AE3912-935F-D3D9-1FDA-3DB69D4F8B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74802C13-790E-E5A1-7261-144CBB18C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D85B116D-7330-5C83-C351-532FD1815F8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1AD94F1C-F106-1F73-ADA6-AF307989FC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5E9D54CF-0CB2-717C-C0AB-44D3FEB9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135BB554-EA63-97EF-07B2-63530BC206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F651C65C-DCA7-03C7-C1F6-C6D5C67941E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BE3A3063-F7C4-77F0-370E-739CC0F970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BBF32A31-315B-2843-1091-8BE8EB8B10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8FF61E0A-EFB2-31B9-493F-55FD5CBD28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71C7A373-4527-4F7E-CE9B-082A92503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85F3FE05-6127-7638-EA16-997280109A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926C38F9-0694-9E1E-1BCB-1710AB66821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D2651424-A046-3723-1E31-348EC152AE0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D012E6A9-FF40-0BDA-26E5-2FB958C121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05F79994-2BC3-367A-321C-B4F9DF30BD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3378214C-A6D6-7BF6-7AC0-A531F08A54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08D2EE10-DA27-ECCA-F0E7-26FFFA9496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4A8DF082-BEBC-FFDD-FE16-B5FA81D9FD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8FEDC88C-24F2-2594-E633-D6FF5A434E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E28F25B8-4212-B2A8-597D-710DB846A77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0D67C082-AC11-A08C-84F1-9E176608A4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A3248357-B9FF-D7CA-8547-5249386123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51000F64-1910-5134-6439-7C35A0072A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AD6FABFA-9F9E-162C-0649-7B59C3BFD4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17997FFE-A293-F0B8-5ECE-E966D1C248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41B89EFF-B373-2464-791C-D9DD5409D5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0EEA0003-F697-54B6-DAF7-804276A04E2B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3A697953-92C3-08DC-2CC4-0F27989C4C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4D57033E-0FEF-DCA4-E904-78AA3DA6FB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4C186CB1-E1E6-71EA-5933-FE4E041A6E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94735506-9455-DF6D-4BB1-87E57533CC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E30538B4-F1C1-FB9B-FB3F-218B0EBEBC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DCAA81B7-278D-BD87-872B-570A48590E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55B7FA1-F811-72B9-8183-24EDFE7442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E79F4651-C43B-8A9F-BC4E-DF34C6DF1F50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5849B8D0-1BB2-59F0-B3CC-56DBA29172E0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3EA1422C-7FDB-6C59-B31F-4DE7BA79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DDE27CD8-E7D1-6F53-7ACC-16ECF2FACF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DDFED27C-5AB1-5A47-1EBB-0BAA20B4DE2C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D455888-332E-6777-FC5A-97458DB65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66226A0C-D5AF-BFFF-9EA9-544BFF1AC8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5EE23910-40EA-2026-1169-43618415F1EE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D2AF78B9-3708-56AD-22F8-73AD55D1CF7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69E7D02A-0614-F1E3-128D-5519A211C76C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A75F41C1-09DA-3BAC-F9CD-314A6DDB1AE2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6356A32A-6E37-8AD2-DFC0-B76F54BC254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A958B505-83D0-8A04-A213-B7EF2E2BFAC3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7968CA2-6D3D-CCBF-2614-0FB058B8AB6A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77F082AB-A5F4-5DEA-D5E9-2379214C531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9CD63FC0-894D-5A2D-DDDF-59508D8C9C18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D7B418D5-7FFE-FF51-20D6-C54AE2B2ADA8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73FF70BB-02A1-1542-5EEA-74E4045A9C58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41C467B5-7A1F-C2F9-21F8-88F30E4F9C0F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108D2657-9F70-9A72-7A2C-3FCE58A0B894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CC3F47D4-74CC-6DB6-C0DA-6E1EDCAA2DA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207C31ED-43D6-CB35-AB90-810D3449A0F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5C295942-E48F-601A-D6EE-D8E3AEA80BF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9466A4F4-068C-D802-5ED8-50111E8A594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5F6DE827-3BE2-9C8F-DDAE-64CE079588F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761B4044-E5C2-DE97-7352-7CAA836A89F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9DA146FF-C511-C6F5-2BBB-D106B824990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FF08643E-F4DE-915E-5BEE-F59A871C332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7E4C0E42-A991-9410-636F-8D93F2625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FD1A1AB-CD5D-273E-CEAB-BEC4670413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1908229"/>
            <a:ext cx="312154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1347DE2A-845E-F488-1F57-A66BA10E85FD}"/>
              </a:ext>
            </a:extLst>
          </p:cNvPr>
          <p:cNvSpPr txBox="1"/>
          <p:nvPr/>
        </p:nvSpPr>
        <p:spPr>
          <a:xfrm>
            <a:off x="1395995" y="1832661"/>
            <a:ext cx="573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?3. Giải các phương trình sau: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5E149F-EA24-4147-5B44-2CD684DF51B2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6FBF693-22E7-B2BD-BCD7-94E3921823A3}"/>
              </a:ext>
            </a:extLst>
          </p:cNvPr>
          <p:cNvSpPr/>
          <p:nvPr/>
        </p:nvSpPr>
        <p:spPr>
          <a:xfrm flipH="1">
            <a:off x="4679570" y="2441610"/>
            <a:ext cx="2402477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EA64DEF0-1318-7E2A-7980-6AB67CE61C6F}"/>
              </a:ext>
            </a:extLst>
          </p:cNvPr>
          <p:cNvSpPr txBox="1"/>
          <p:nvPr/>
        </p:nvSpPr>
        <p:spPr>
          <a:xfrm>
            <a:off x="4827256" y="2455917"/>
            <a:ext cx="219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– x – 3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06" name="TextBox 87">
            <a:extLst>
              <a:ext uri="{FF2B5EF4-FFF2-40B4-BE49-F238E27FC236}">
                <a16:creationId xmlns:a16="http://schemas.microsoft.com/office/drawing/2014/main" id="{4C85DCC0-DDAA-CFB3-94FD-6738A85876E3}"/>
              </a:ext>
            </a:extLst>
          </p:cNvPr>
          <p:cNvSpPr txBox="1"/>
          <p:nvPr/>
        </p:nvSpPr>
        <p:spPr>
          <a:xfrm>
            <a:off x="1916451" y="3345699"/>
            <a:ext cx="360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2; b = –1 và c = –3;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7" name="TextBox 87">
            <a:extLst>
              <a:ext uri="{FF2B5EF4-FFF2-40B4-BE49-F238E27FC236}">
                <a16:creationId xmlns:a16="http://schemas.microsoft.com/office/drawing/2014/main" id="{973F2998-0FC7-AF8C-4BBF-83E30E926915}"/>
              </a:ext>
            </a:extLst>
          </p:cNvPr>
          <p:cNvSpPr txBox="1"/>
          <p:nvPr/>
        </p:nvSpPr>
        <p:spPr>
          <a:xfrm>
            <a:off x="1916451" y="3893083"/>
            <a:ext cx="41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(–1)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 2. (–3) = 25 &gt;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8" name="TextBox 87">
            <a:extLst>
              <a:ext uri="{FF2B5EF4-FFF2-40B4-BE49-F238E27FC236}">
                <a16:creationId xmlns:a16="http://schemas.microsoft.com/office/drawing/2014/main" id="{1A6BE9FF-2C4B-CD1A-2A6C-CD9B61A5CFD8}"/>
              </a:ext>
            </a:extLst>
          </p:cNvPr>
          <p:cNvSpPr txBox="1"/>
          <p:nvPr/>
        </p:nvSpPr>
        <p:spPr>
          <a:xfrm>
            <a:off x="1916451" y="4416478"/>
            <a:ext cx="7026091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>
                <a:latin typeface="#9Slide03 SVNAvo" panose="02040603050506020204" pitchFamily="18" charset="0"/>
              </a:rPr>
              <a:t>Do đó phương trình có hai nghiệm phân biệt: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6" name="TextBox 87">
            <a:extLst>
              <a:ext uri="{FF2B5EF4-FFF2-40B4-BE49-F238E27FC236}">
                <a16:creationId xmlns:a16="http://schemas.microsoft.com/office/drawing/2014/main" id="{416D3FFB-DFC4-3DA5-3669-72F0D9E7A367}"/>
              </a:ext>
            </a:extLst>
          </p:cNvPr>
          <p:cNvSpPr txBox="1"/>
          <p:nvPr/>
        </p:nvSpPr>
        <p:spPr>
          <a:xfrm>
            <a:off x="2506339" y="5294675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1</a:t>
            </a:r>
            <a:r>
              <a:rPr lang="en-US" sz="2400">
                <a:latin typeface="#9Slide03 SVNAvo" panose="02040603050506020204" pitchFamily="18" charset="0"/>
              </a:rPr>
              <a:t> =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7" name="TextBox 87">
            <a:extLst>
              <a:ext uri="{FF2B5EF4-FFF2-40B4-BE49-F238E27FC236}">
                <a16:creationId xmlns:a16="http://schemas.microsoft.com/office/drawing/2014/main" id="{BAF24558-BAB7-D012-059E-3ED3E1DD9AD5}"/>
              </a:ext>
            </a:extLst>
          </p:cNvPr>
          <p:cNvSpPr txBox="1"/>
          <p:nvPr/>
        </p:nvSpPr>
        <p:spPr>
          <a:xfrm>
            <a:off x="3289834" y="5083928"/>
            <a:ext cx="192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–(–1) +   25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A3ABD61-03E5-E7E9-0C12-3C0CF361D531}"/>
              </a:ext>
            </a:extLst>
          </p:cNvPr>
          <p:cNvSpPr txBox="1"/>
          <p:nvPr/>
        </p:nvSpPr>
        <p:spPr>
          <a:xfrm>
            <a:off x="3831694" y="5526086"/>
            <a:ext cx="88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2. 2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FF4C492-9693-CF58-5537-9E72CD885179}"/>
              </a:ext>
            </a:extLst>
          </p:cNvPr>
          <p:cNvCxnSpPr>
            <a:cxnSpLocks/>
          </p:cNvCxnSpPr>
          <p:nvPr/>
        </p:nvCxnSpPr>
        <p:spPr>
          <a:xfrm flipV="1">
            <a:off x="3301993" y="5552261"/>
            <a:ext cx="173510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CFB1068-E17B-FBAD-8485-530BA0372BFC}"/>
              </a:ext>
            </a:extLst>
          </p:cNvPr>
          <p:cNvGrpSpPr/>
          <p:nvPr/>
        </p:nvGrpSpPr>
        <p:grpSpPr>
          <a:xfrm>
            <a:off x="4460779" y="5070425"/>
            <a:ext cx="512748" cy="380313"/>
            <a:chOff x="8451414" y="2885431"/>
            <a:chExt cx="335270" cy="33654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75EF82B-4660-1BFB-76E5-8142E317BD7F}"/>
                </a:ext>
              </a:extLst>
            </p:cNvPr>
            <p:cNvCxnSpPr>
              <a:cxnSpLocks/>
            </p:cNvCxnSpPr>
            <p:nvPr/>
          </p:nvCxnSpPr>
          <p:spPr>
            <a:xfrm>
              <a:off x="8513465" y="2891414"/>
              <a:ext cx="27321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18BD4CD-9F88-13CB-6D6A-7CC83DDC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99B61D-BDC0-BB8C-B11D-B5F908DF08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87">
            <a:extLst>
              <a:ext uri="{FF2B5EF4-FFF2-40B4-BE49-F238E27FC236}">
                <a16:creationId xmlns:a16="http://schemas.microsoft.com/office/drawing/2014/main" id="{2791D179-3373-61CE-FECA-2C5831C0782F}"/>
              </a:ext>
            </a:extLst>
          </p:cNvPr>
          <p:cNvSpPr txBox="1"/>
          <p:nvPr/>
        </p:nvSpPr>
        <p:spPr>
          <a:xfrm>
            <a:off x="5849311" y="5284917"/>
            <a:ext cx="23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7" name="TextBox 87">
            <a:extLst>
              <a:ext uri="{FF2B5EF4-FFF2-40B4-BE49-F238E27FC236}">
                <a16:creationId xmlns:a16="http://schemas.microsoft.com/office/drawing/2014/main" id="{37AF3FAF-A93D-06BB-2A92-10FB1696C020}"/>
              </a:ext>
            </a:extLst>
          </p:cNvPr>
          <p:cNvSpPr txBox="1"/>
          <p:nvPr/>
        </p:nvSpPr>
        <p:spPr>
          <a:xfrm>
            <a:off x="5054962" y="5287607"/>
            <a:ext cx="40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30CD1FD4-16AF-652B-8F88-CC607EFAE83D}"/>
              </a:ext>
            </a:extLst>
          </p:cNvPr>
          <p:cNvSpPr txBox="1"/>
          <p:nvPr/>
        </p:nvSpPr>
        <p:spPr>
          <a:xfrm>
            <a:off x="5406441" y="5091378"/>
            <a:ext cx="3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9" name="TextBox 87">
            <a:extLst>
              <a:ext uri="{FF2B5EF4-FFF2-40B4-BE49-F238E27FC236}">
                <a16:creationId xmlns:a16="http://schemas.microsoft.com/office/drawing/2014/main" id="{459C478D-B630-C28E-5F71-1FFCB08882B6}"/>
              </a:ext>
            </a:extLst>
          </p:cNvPr>
          <p:cNvSpPr txBox="1"/>
          <p:nvPr/>
        </p:nvSpPr>
        <p:spPr>
          <a:xfrm>
            <a:off x="5417999" y="5525088"/>
            <a:ext cx="32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87A0991-5EFF-942B-C358-903BC4756BE4}"/>
              </a:ext>
            </a:extLst>
          </p:cNvPr>
          <p:cNvCxnSpPr>
            <a:cxnSpLocks/>
          </p:cNvCxnSpPr>
          <p:nvPr/>
        </p:nvCxnSpPr>
        <p:spPr>
          <a:xfrm>
            <a:off x="5421174" y="5550845"/>
            <a:ext cx="32028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87">
            <a:extLst>
              <a:ext uri="{FF2B5EF4-FFF2-40B4-BE49-F238E27FC236}">
                <a16:creationId xmlns:a16="http://schemas.microsoft.com/office/drawing/2014/main" id="{1F37ACA4-776A-9DC3-7F2D-70198DEAC678}"/>
              </a:ext>
            </a:extLst>
          </p:cNvPr>
          <p:cNvSpPr txBox="1"/>
          <p:nvPr/>
        </p:nvSpPr>
        <p:spPr>
          <a:xfrm>
            <a:off x="6184899" y="5257635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4" name="TextBox 87">
            <a:extLst>
              <a:ext uri="{FF2B5EF4-FFF2-40B4-BE49-F238E27FC236}">
                <a16:creationId xmlns:a16="http://schemas.microsoft.com/office/drawing/2014/main" id="{C42A1E0A-5E8C-1125-68C4-7CCEB1E30B67}"/>
              </a:ext>
            </a:extLst>
          </p:cNvPr>
          <p:cNvSpPr txBox="1"/>
          <p:nvPr/>
        </p:nvSpPr>
        <p:spPr>
          <a:xfrm>
            <a:off x="6968394" y="5046888"/>
            <a:ext cx="192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–(–1) –   25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948787A-8676-59D3-402F-DA33CD1FF4A3}"/>
              </a:ext>
            </a:extLst>
          </p:cNvPr>
          <p:cNvSpPr txBox="1"/>
          <p:nvPr/>
        </p:nvSpPr>
        <p:spPr>
          <a:xfrm>
            <a:off x="7510254" y="5489046"/>
            <a:ext cx="88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2. 2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F2DCCF0-4C54-B70F-C830-62E60549C25E}"/>
              </a:ext>
            </a:extLst>
          </p:cNvPr>
          <p:cNvCxnSpPr>
            <a:cxnSpLocks/>
          </p:cNvCxnSpPr>
          <p:nvPr/>
        </p:nvCxnSpPr>
        <p:spPr>
          <a:xfrm flipV="1">
            <a:off x="6980553" y="5515221"/>
            <a:ext cx="173510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CE00AE-FC7C-55D7-D737-B8E277DC8801}"/>
              </a:ext>
            </a:extLst>
          </p:cNvPr>
          <p:cNvGrpSpPr/>
          <p:nvPr/>
        </p:nvGrpSpPr>
        <p:grpSpPr>
          <a:xfrm>
            <a:off x="8119461" y="5033385"/>
            <a:ext cx="512748" cy="380313"/>
            <a:chOff x="8451414" y="2885431"/>
            <a:chExt cx="335270" cy="336549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3B70F7C-238F-1147-64BD-42746F4004E0}"/>
                </a:ext>
              </a:extLst>
            </p:cNvPr>
            <p:cNvCxnSpPr>
              <a:cxnSpLocks/>
            </p:cNvCxnSpPr>
            <p:nvPr/>
          </p:nvCxnSpPr>
          <p:spPr>
            <a:xfrm>
              <a:off x="8513465" y="2891414"/>
              <a:ext cx="27321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F42B768-B8E8-B325-D165-E2D583BBC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0969DD-9ABE-56F3-1117-DB2438A7AD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87">
            <a:extLst>
              <a:ext uri="{FF2B5EF4-FFF2-40B4-BE49-F238E27FC236}">
                <a16:creationId xmlns:a16="http://schemas.microsoft.com/office/drawing/2014/main" id="{92059C92-DEDB-A430-8FA5-383CF5B2F0D4}"/>
              </a:ext>
            </a:extLst>
          </p:cNvPr>
          <p:cNvSpPr txBox="1"/>
          <p:nvPr/>
        </p:nvSpPr>
        <p:spPr>
          <a:xfrm>
            <a:off x="8763339" y="5250567"/>
            <a:ext cx="83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–1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676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0" grpId="0"/>
      <p:bldP spid="106" grpId="0"/>
      <p:bldP spid="107" grpId="0"/>
      <p:bldP spid="108" grpId="0"/>
      <p:bldP spid="76" grpId="0"/>
      <p:bldP spid="77" grpId="0"/>
      <p:bldP spid="78" grpId="0"/>
      <p:bldP spid="95" grpId="0"/>
      <p:bldP spid="97" grpId="0"/>
      <p:bldP spid="98" grpId="0"/>
      <p:bldP spid="99" grpId="0"/>
      <p:bldP spid="103" grpId="0"/>
      <p:bldP spid="104" grpId="0"/>
      <p:bldP spid="105" grpId="0"/>
      <p:bldP spid="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4D7A5-E88F-2AEE-9816-287B8040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61CD973-9D4D-3F4C-C885-9493287BD114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26062C9-63BD-BD01-14D4-15F670CE10FB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9147F261-C09B-751B-F858-56D851EC96CC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AC196FE8-CA12-C8CD-7D44-282968522DE0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C31BF4D4-0B13-B544-66AE-66CB1266B686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8B9DACE5-55F9-8171-CCD7-6D591723D892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C283BC97-B81E-43A2-5338-A9307D7FC28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8764F47-AF7A-8809-CF8A-AE3A9310D52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804A3683-A4C7-596B-E3B2-95E7501D998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3A82AA81-F518-2C7C-B815-F1FBFF90B88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3C84D72B-0D9D-5186-B37F-C19CE93E4A6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50160C73-9D8D-6328-926F-00E8B6DCCC8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318E5B4B-18E5-751C-E800-550764D2692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2CEA44FD-04FB-5ED6-2698-8C44113744D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75B376D-1683-FB8A-66FD-A667EBC0D0DD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60B97F06-7D85-9609-C43D-1AA735556D20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2235A06-CC7F-A1A9-2E58-898D21E4710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FA765055-AC4A-1529-92CB-9FEA681684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96BC0BB7-E984-312D-3058-7F48F39A62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3AD5E6E1-3973-105D-7F9F-A8FB4B3DE18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21B73E32-4630-E414-67BC-1E5D22A178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2F0C869A-B816-6180-693B-FEEA77DA7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1A7208DC-7BF9-E451-8002-1190ACA2C7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FAD40623-2BE2-E49F-2677-580DD19C607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BE0297B-ED0F-A670-BED5-77F18CAB27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C08757D9-4964-EEB3-943A-5782C7175E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67F7BAC1-ED25-B253-FD7F-6DA796DDA4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680DFF8D-6AA8-5CBB-CB83-9F6F687A33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4BDAB3F3-A419-CC14-B602-05DFB07FE7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37861CC3-9604-32A2-70EF-9F95C1FE97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4E5C280-D275-C643-40CA-3BF94F16F1A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C082D45-738A-D0F9-B668-CEA33C6356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BADD9DCA-0B2E-15AC-6E11-C27CC46B70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CEB413B0-DAE9-E6FD-A614-E53B118A89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016EBA95-99E4-3526-7A75-42E478D6C7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E9D40C73-1F3D-15C1-77BC-969145EA93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603E5367-818C-90F6-3621-B23332FB87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42D5FF2F-338E-E4B5-F35C-B1C0D28D12A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96F73FAB-65C4-13CD-2A2A-63E5A8B9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E2662328-E62F-EE5C-61F1-FE9D230DE0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D3286398-1CAF-C17B-E127-2B252EFA5F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2307D153-64F5-C371-CAFE-30F60179FA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2E8F8926-5109-D5F8-6087-3BC1D961E8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CFF934AE-F7B7-DFCA-3C23-532796FA69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D1AE1A7E-BAD8-FCD1-F630-CEBADA6E685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59740E50-22E0-780A-A2C5-4B512CA34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1CDD2362-E75B-44CC-E578-BEC80C0A58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264E9B6-2B6D-FE6D-3027-D25940034B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74805AE5-44F5-39BC-8F5F-3BF4BDAC6A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B1518409-3743-ECBE-37AC-CF1F144C0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FEFF9D78-CD7E-6561-C7EE-23796A621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FA11451C-A01E-E443-9408-430EDF481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F37B88CD-3BB3-3B60-ACB0-72E3829AB7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1A602085-2608-3ECA-F990-A1289B00BE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0CE7AD0B-EA03-55E6-DB12-E7122B833D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A98E9D36-52E7-FD85-7472-41314E7637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2FC19185-5D54-76D2-E583-CAFE1041D8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A56AE9FD-4767-8818-6F4A-3836EF055F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08B3AEB6-7B32-EBA1-9F73-AB36085885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A2B8A8A6-EFFD-F1DD-62C6-E571550315C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17317DE4-75EB-8058-3DBA-F96036DDBEF8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9A64CC53-A7E5-F445-71C8-B329924A1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B7B222B8-480F-9605-7514-B8E14DDC59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5445EA3A-48C8-671E-6131-BD6465905F5D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C71E1045-77F7-7030-2AD2-0AFCC99F5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474D8DF6-E4BB-05A3-653A-AF6F4B519A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FD3EDCF-3668-F0D9-3DD4-5050868B7784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616D9E63-1A40-CC02-CBFB-9ABBA57A70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C214C0F6-261A-992D-210E-7235C3D94F95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91CACC60-36DF-9A02-55D0-8251E0CC7AFE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AD474CAB-1879-C93E-F469-EF41C219A06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AD20894F-58B7-69E4-5C7D-9331C70AFD23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0DF94C5D-3F9D-916A-CC12-F61FA9F604E9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9D5EC3D3-6C1E-6DFB-AA91-1028FB0A962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72217F98-47A4-437A-F25D-6E8B6CB6DE6C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061E2733-5375-4160-9649-982E62E8CBED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534987C8-7959-2497-CE14-99D6562E26C4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0937FB70-B30A-99E7-85C9-30130813BB9B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A573C77C-4E2C-36B7-CCBE-898914CD5280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006014D3-DBC5-D149-4BED-0332A25A328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870AF75C-7B7E-C123-3631-751E105CBCF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198F48A8-8B00-8848-0CA6-F06B6D393E2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AD832F48-8D37-B881-0F64-AB2673AAB50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B233BB80-CE37-E63E-DBFF-B89E948C811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9F09425F-0475-ED3D-9694-1D837BC576B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8AFB69E-B2A5-C1F1-EE91-F4D94BE960E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C6D1C00D-0559-A566-5E18-6C7B4482C05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4AB4DE54-6ACD-BF36-08E2-9926BB34A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FE7088A-641E-129F-258E-4379BD5904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1908229"/>
            <a:ext cx="312154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738BDCD4-E32F-8EC0-BE89-EE9A40DE0156}"/>
              </a:ext>
            </a:extLst>
          </p:cNvPr>
          <p:cNvSpPr txBox="1"/>
          <p:nvPr/>
        </p:nvSpPr>
        <p:spPr>
          <a:xfrm>
            <a:off x="1395995" y="1832661"/>
            <a:ext cx="573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?3. Giải các phương trình sau: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3EFE1A-E45C-C039-F993-1C374AA04F1D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D75775A-FBFA-2569-ECD5-D2BF78B9F682}"/>
              </a:ext>
            </a:extLst>
          </p:cNvPr>
          <p:cNvSpPr/>
          <p:nvPr/>
        </p:nvSpPr>
        <p:spPr>
          <a:xfrm flipH="1">
            <a:off x="4679570" y="2441610"/>
            <a:ext cx="2402477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96F8DD9F-572A-178C-625B-5F40671D2AAD}"/>
              </a:ext>
            </a:extLst>
          </p:cNvPr>
          <p:cNvSpPr txBox="1"/>
          <p:nvPr/>
        </p:nvSpPr>
        <p:spPr>
          <a:xfrm>
            <a:off x="4827256" y="2455917"/>
            <a:ext cx="219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– 7x – 8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06" name="TextBox 87">
            <a:extLst>
              <a:ext uri="{FF2B5EF4-FFF2-40B4-BE49-F238E27FC236}">
                <a16:creationId xmlns:a16="http://schemas.microsoft.com/office/drawing/2014/main" id="{F2B238D1-7B4E-8DB7-BDF3-4676B62B63BA}"/>
              </a:ext>
            </a:extLst>
          </p:cNvPr>
          <p:cNvSpPr txBox="1"/>
          <p:nvPr/>
        </p:nvSpPr>
        <p:spPr>
          <a:xfrm>
            <a:off x="1916451" y="3345699"/>
            <a:ext cx="360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1; b = –7 và c = –8;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7" name="TextBox 87">
            <a:extLst>
              <a:ext uri="{FF2B5EF4-FFF2-40B4-BE49-F238E27FC236}">
                <a16:creationId xmlns:a16="http://schemas.microsoft.com/office/drawing/2014/main" id="{ED40DB2B-EE56-6CAD-75FD-748DE7FF80FC}"/>
              </a:ext>
            </a:extLst>
          </p:cNvPr>
          <p:cNvSpPr txBox="1"/>
          <p:nvPr/>
        </p:nvSpPr>
        <p:spPr>
          <a:xfrm>
            <a:off x="1916451" y="3893083"/>
            <a:ext cx="41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(–7)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 1. (–8) = 81 &gt;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8" name="TextBox 87">
            <a:extLst>
              <a:ext uri="{FF2B5EF4-FFF2-40B4-BE49-F238E27FC236}">
                <a16:creationId xmlns:a16="http://schemas.microsoft.com/office/drawing/2014/main" id="{1929ACBF-C93A-20A1-1D9C-15A04032B2B5}"/>
              </a:ext>
            </a:extLst>
          </p:cNvPr>
          <p:cNvSpPr txBox="1"/>
          <p:nvPr/>
        </p:nvSpPr>
        <p:spPr>
          <a:xfrm>
            <a:off x="1916451" y="4416478"/>
            <a:ext cx="7026091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>
                <a:latin typeface="#9Slide03 SVNAvo" panose="02040603050506020204" pitchFamily="18" charset="0"/>
              </a:rPr>
              <a:t>Do đó phương trình có hai nghiệm phân biệt: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6" name="TextBox 87">
            <a:extLst>
              <a:ext uri="{FF2B5EF4-FFF2-40B4-BE49-F238E27FC236}">
                <a16:creationId xmlns:a16="http://schemas.microsoft.com/office/drawing/2014/main" id="{1AEF1BA9-3931-F598-3AF5-57F0A66FDB10}"/>
              </a:ext>
            </a:extLst>
          </p:cNvPr>
          <p:cNvSpPr txBox="1"/>
          <p:nvPr/>
        </p:nvSpPr>
        <p:spPr>
          <a:xfrm>
            <a:off x="2506339" y="5294675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1</a:t>
            </a:r>
            <a:r>
              <a:rPr lang="en-US" sz="2400">
                <a:latin typeface="#9Slide03 SVNAvo" panose="02040603050506020204" pitchFamily="18" charset="0"/>
              </a:rPr>
              <a:t> =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7" name="TextBox 87">
            <a:extLst>
              <a:ext uri="{FF2B5EF4-FFF2-40B4-BE49-F238E27FC236}">
                <a16:creationId xmlns:a16="http://schemas.microsoft.com/office/drawing/2014/main" id="{9C075263-EDD1-3E46-6204-984F00F1A84C}"/>
              </a:ext>
            </a:extLst>
          </p:cNvPr>
          <p:cNvSpPr txBox="1"/>
          <p:nvPr/>
        </p:nvSpPr>
        <p:spPr>
          <a:xfrm>
            <a:off x="3289834" y="5083928"/>
            <a:ext cx="192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–(–7) +   81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F8770C-3288-8E80-E932-213E9033586E}"/>
              </a:ext>
            </a:extLst>
          </p:cNvPr>
          <p:cNvSpPr txBox="1"/>
          <p:nvPr/>
        </p:nvSpPr>
        <p:spPr>
          <a:xfrm>
            <a:off x="3831694" y="5526086"/>
            <a:ext cx="88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2. 1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3FB0911-01C0-DE84-F852-7A3EA70A2487}"/>
              </a:ext>
            </a:extLst>
          </p:cNvPr>
          <p:cNvCxnSpPr>
            <a:cxnSpLocks/>
          </p:cNvCxnSpPr>
          <p:nvPr/>
        </p:nvCxnSpPr>
        <p:spPr>
          <a:xfrm flipV="1">
            <a:off x="3301993" y="5552261"/>
            <a:ext cx="173510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20E3B7-DC8A-FDCE-9D4D-AEC119B6486C}"/>
              </a:ext>
            </a:extLst>
          </p:cNvPr>
          <p:cNvGrpSpPr/>
          <p:nvPr/>
        </p:nvGrpSpPr>
        <p:grpSpPr>
          <a:xfrm>
            <a:off x="4460779" y="5070425"/>
            <a:ext cx="512748" cy="380313"/>
            <a:chOff x="8451414" y="2885431"/>
            <a:chExt cx="335270" cy="33654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1B79EDD-86CC-B7E7-9073-759173B18128}"/>
                </a:ext>
              </a:extLst>
            </p:cNvPr>
            <p:cNvCxnSpPr>
              <a:cxnSpLocks/>
            </p:cNvCxnSpPr>
            <p:nvPr/>
          </p:nvCxnSpPr>
          <p:spPr>
            <a:xfrm>
              <a:off x="8513465" y="2891414"/>
              <a:ext cx="27321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B4DAE-4034-433B-B997-D1080E54E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947CABE-F0E3-1826-7E48-FEFADE7706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87">
            <a:extLst>
              <a:ext uri="{FF2B5EF4-FFF2-40B4-BE49-F238E27FC236}">
                <a16:creationId xmlns:a16="http://schemas.microsoft.com/office/drawing/2014/main" id="{0722F2AD-ECF2-CB98-B754-85BCC2010F03}"/>
              </a:ext>
            </a:extLst>
          </p:cNvPr>
          <p:cNvSpPr txBox="1"/>
          <p:nvPr/>
        </p:nvSpPr>
        <p:spPr>
          <a:xfrm>
            <a:off x="5849311" y="5284917"/>
            <a:ext cx="23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7" name="TextBox 87">
            <a:extLst>
              <a:ext uri="{FF2B5EF4-FFF2-40B4-BE49-F238E27FC236}">
                <a16:creationId xmlns:a16="http://schemas.microsoft.com/office/drawing/2014/main" id="{885C745C-7E92-5AF0-8DF6-60B718F3DEAE}"/>
              </a:ext>
            </a:extLst>
          </p:cNvPr>
          <p:cNvSpPr txBox="1"/>
          <p:nvPr/>
        </p:nvSpPr>
        <p:spPr>
          <a:xfrm>
            <a:off x="5054962" y="5287607"/>
            <a:ext cx="69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8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3" name="TextBox 87">
            <a:extLst>
              <a:ext uri="{FF2B5EF4-FFF2-40B4-BE49-F238E27FC236}">
                <a16:creationId xmlns:a16="http://schemas.microsoft.com/office/drawing/2014/main" id="{A34E930D-6E78-2303-2060-830306239552}"/>
              </a:ext>
            </a:extLst>
          </p:cNvPr>
          <p:cNvSpPr txBox="1"/>
          <p:nvPr/>
        </p:nvSpPr>
        <p:spPr>
          <a:xfrm>
            <a:off x="6184899" y="5257635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4" name="TextBox 87">
            <a:extLst>
              <a:ext uri="{FF2B5EF4-FFF2-40B4-BE49-F238E27FC236}">
                <a16:creationId xmlns:a16="http://schemas.microsoft.com/office/drawing/2014/main" id="{8C2147E6-FA44-544F-8AA2-E1F96450BA30}"/>
              </a:ext>
            </a:extLst>
          </p:cNvPr>
          <p:cNvSpPr txBox="1"/>
          <p:nvPr/>
        </p:nvSpPr>
        <p:spPr>
          <a:xfrm>
            <a:off x="6968394" y="5046888"/>
            <a:ext cx="192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–(–7) –   81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CBDF4FA-BFAA-E3DB-BC84-CDFD846ED9AF}"/>
              </a:ext>
            </a:extLst>
          </p:cNvPr>
          <p:cNvSpPr txBox="1"/>
          <p:nvPr/>
        </p:nvSpPr>
        <p:spPr>
          <a:xfrm>
            <a:off x="7510254" y="5489046"/>
            <a:ext cx="88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2. 1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54F64C7-6610-9A83-36DB-B3CD4A862F8B}"/>
              </a:ext>
            </a:extLst>
          </p:cNvPr>
          <p:cNvCxnSpPr>
            <a:cxnSpLocks/>
          </p:cNvCxnSpPr>
          <p:nvPr/>
        </p:nvCxnSpPr>
        <p:spPr>
          <a:xfrm flipV="1">
            <a:off x="6980553" y="5515221"/>
            <a:ext cx="173510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4120BB1-6BC0-AE97-68E8-791210CFDC52}"/>
              </a:ext>
            </a:extLst>
          </p:cNvPr>
          <p:cNvGrpSpPr/>
          <p:nvPr/>
        </p:nvGrpSpPr>
        <p:grpSpPr>
          <a:xfrm>
            <a:off x="8119461" y="5033385"/>
            <a:ext cx="512748" cy="380313"/>
            <a:chOff x="8451414" y="2885431"/>
            <a:chExt cx="335270" cy="336549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BD395A4-A0D1-0BDC-0792-8E92CEC86A12}"/>
                </a:ext>
              </a:extLst>
            </p:cNvPr>
            <p:cNvCxnSpPr>
              <a:cxnSpLocks/>
            </p:cNvCxnSpPr>
            <p:nvPr/>
          </p:nvCxnSpPr>
          <p:spPr>
            <a:xfrm>
              <a:off x="8513465" y="2891414"/>
              <a:ext cx="27321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E181BB3-56BC-A721-1FDA-A1C103E31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BCF9E22-7448-1667-672C-40D28ED022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87">
            <a:extLst>
              <a:ext uri="{FF2B5EF4-FFF2-40B4-BE49-F238E27FC236}">
                <a16:creationId xmlns:a16="http://schemas.microsoft.com/office/drawing/2014/main" id="{BAD7B0C0-A3FA-6333-76B7-7F01680EB044}"/>
              </a:ext>
            </a:extLst>
          </p:cNvPr>
          <p:cNvSpPr txBox="1"/>
          <p:nvPr/>
        </p:nvSpPr>
        <p:spPr>
          <a:xfrm>
            <a:off x="8763339" y="5250567"/>
            <a:ext cx="83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–1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42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76" grpId="0"/>
      <p:bldP spid="77" grpId="0"/>
      <p:bldP spid="78" grpId="0"/>
      <p:bldP spid="95" grpId="0"/>
      <p:bldP spid="97" grpId="0"/>
      <p:bldP spid="103" grpId="0"/>
      <p:bldP spid="104" grpId="0"/>
      <p:bldP spid="105" grpId="0"/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8E9F2-FE88-29A2-B29C-E759B6ED1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79731762-4988-2166-B063-921DEEA18511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730126A-C5D4-9548-AAE3-984512E4D45E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59B3076D-196A-3763-50BC-00103250FC59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0320D47-3BF9-3B42-4FD0-06CD2C45864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6BB630A6-1DF6-1BE1-9298-22BA361C179C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6FE4F89B-69A9-10BC-26A5-4692EF7E81FE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57B6015F-E326-66CE-345D-57EB5846871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1806D9F4-D49D-11BD-7C13-8A60E66433B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E3D06142-254E-058B-7837-E95B3D72E4D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37F3AB8D-E727-257A-B049-E40120A0002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87928E60-E0FB-E17A-2768-A08394015F6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349890EE-FF59-0231-E280-71069509B1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400DDF65-2FD9-32C9-A51B-D2DD3709FD3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ECC9A10D-B1C4-331B-F245-2374B7BA1D0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D7DEE7E1-0068-9459-7368-FACCF23A3CDD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9915E21-9F77-C814-6CB9-372E49B2E2E7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975B6C4D-48F3-852A-DED9-7D9508CB002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400B5AE7-95FB-53A4-D25B-2DFD065230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C76EBCFF-2B4D-C20A-6232-874DC9CCC0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68D9B4D2-AFAB-11C3-A220-CC81D6E727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E7EF758-8782-A66A-D516-9FF8D786C8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40B07D7-1259-66C9-3753-83637FB080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4F5B870C-136B-5960-FB5C-D8F0432ED6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0C687318-1FFF-F291-BF68-DB967E25F7A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9880B263-4176-DBDE-406C-C6603A5F3A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08D9AD97-4387-916A-4A56-605FBA045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2DB18F46-5311-D8D1-6AAB-AAE5B4B23D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1C7F381E-678A-6B2B-A3EB-CD6F81876A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31DC4C15-DFA4-6F77-91EC-31A59D1B5E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3B02278C-0815-315F-DE30-BA72968950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F95C7B18-0663-CDF5-1F29-3510F355358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E296D2BC-0A30-A667-1F6C-C3BEEB32C3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980304BD-F740-9213-C905-B8991EE72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25402D83-0C7C-B371-7E3A-5B7F14C449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0F2C8C91-C67B-9ECA-6C7E-AE3331CC5B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830DA257-AB43-9595-4D28-59A7A1C290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836ABD8A-EC2B-28D7-504F-1879DB79E4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723F28B-2C53-374F-6C2A-0E6A83F1531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4DA2D17F-F74B-0115-BFF6-4574ADF658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4582A7FD-0616-5576-B406-4D32616E6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5A8B9303-6281-DFC8-6EF4-82A02B43C35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9DF4478-2537-42B6-B336-52470D2FB3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D014449D-3805-F422-A766-E995A12D2D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168A59D8-5CE2-3814-9C3F-86BF5A32D1B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FCDE8E2D-0C20-18CA-1A42-38A0AD3057D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879CEC2E-5934-0988-10E9-7B7156DE3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8FE35BDA-79DB-6C84-5DE5-D33C12F874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B882239F-BC70-6E61-97DB-5B7AD71C99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FDEDFAE2-4C4F-97EF-0AA5-F25A9D4075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B1C32892-16B9-6840-E935-2A1E29BA0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2E3CE767-18A0-E329-A97D-6C58923DE16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3E9BEF92-ED52-AAFF-BCC8-17546ED4BC5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C6A86871-93AF-6001-D907-9F2CA02BB1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F3631D6-116D-B5E1-7DB8-2ADAC15F41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FB736878-3A31-A484-B092-3E196FD637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5F4737AF-DC96-AF1F-0707-78DF84EF01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F64D25F8-0722-AC0A-40C3-4604F3565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349686C3-4D7D-F76E-B4B3-05B07E0E4F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FE1E654F-11AD-D6D6-2DF5-CFBA731D7E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9C09FC61-A7EC-2032-0196-4B88EA93B22D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C637DE8B-0B00-768C-D840-D169AE9EAF6D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AF2CC446-6760-9722-4A72-45E815316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ED246FD3-A92A-2EEE-EF73-DC72F7C745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166ECCFB-02BB-2B8A-3A02-DCBADF403C05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546E5FFE-D4E0-85BD-D110-39F3024C8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3D8BCA6B-4107-9787-E993-FF0A56A17B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AC342E4B-C5B0-8C34-76DC-EE3572483590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4B67B0CC-3483-E3DC-EB06-5303FEDDA4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41D723D-83C1-4E01-B50D-8794E37A67B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E431A04E-3C41-89DE-F57F-C7B133DAD2C1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06D29DA1-0175-52AF-9B45-D43838FD99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BA864799-A1E1-CC09-46ED-1D813F3A07A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45D0151F-84B9-0377-4B30-B6DC7AC02C64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781FE99F-5599-DB0D-F116-5C71A1AA63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59129D77-B075-38EC-5441-8EDA7E4E612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87F6E13B-F723-8CC5-2F01-60227873C306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8EF95009-983F-EC6F-5BC5-620870352DC5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F88D8D9F-2CB1-40DC-89BD-17118C53D000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C482C4FB-3EF0-69FD-B930-57672CBA52D3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B69DA5FE-C8DC-F9A7-4FA8-F87A7D14410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E04977C8-F0AD-EA21-4B18-24FA5811794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271CB26-3C58-F150-A9DF-A3AB3B04818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777BF8DE-B20A-2A4C-ABC0-D1499BEAFEC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DAEBE7B5-6F8D-B43B-DE3B-B13107C82E7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B4471A95-2960-EDE6-AF51-1DA871A49D2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E129C359-77C9-8875-303A-867E0C74000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83D88DE0-7FED-55C6-A8DC-D020E34C1D9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6FA0AEFB-0227-2DB1-7D5C-D1AC7EBEC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A95D520-ABCC-5D75-C2A3-3A01FE0D0E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1908229"/>
            <a:ext cx="312154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C667C43A-272A-8D3F-0117-838C3C8C785C}"/>
              </a:ext>
            </a:extLst>
          </p:cNvPr>
          <p:cNvSpPr txBox="1"/>
          <p:nvPr/>
        </p:nvSpPr>
        <p:spPr>
          <a:xfrm>
            <a:off x="1395995" y="1832661"/>
            <a:ext cx="573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?4. Giải các phương trình sau: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97C17F-402D-B752-2E40-367C8C323123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2D781F-AF81-6AE3-4D4A-56364F0F2276}"/>
              </a:ext>
            </a:extLst>
          </p:cNvPr>
          <p:cNvSpPr/>
          <p:nvPr/>
        </p:nvSpPr>
        <p:spPr>
          <a:xfrm flipH="1">
            <a:off x="2045705" y="2441610"/>
            <a:ext cx="2639756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49EC9908-E64D-518A-F643-DE59083A2D00}"/>
              </a:ext>
            </a:extLst>
          </p:cNvPr>
          <p:cNvSpPr txBox="1"/>
          <p:nvPr/>
        </p:nvSpPr>
        <p:spPr>
          <a:xfrm>
            <a:off x="2203331" y="2455917"/>
            <a:ext cx="232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5x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– 2x + 2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0580B6D-9A11-FD03-6796-037AF7FB8E77}"/>
              </a:ext>
            </a:extLst>
          </p:cNvPr>
          <p:cNvSpPr/>
          <p:nvPr/>
        </p:nvSpPr>
        <p:spPr>
          <a:xfrm flipH="1">
            <a:off x="6883115" y="2455105"/>
            <a:ext cx="2639757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7CD15DC0-F4CD-2527-AFBC-93C08126F64A}"/>
              </a:ext>
            </a:extLst>
          </p:cNvPr>
          <p:cNvSpPr txBox="1"/>
          <p:nvPr/>
        </p:nvSpPr>
        <p:spPr>
          <a:xfrm>
            <a:off x="7014872" y="2478024"/>
            <a:ext cx="236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9x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+ 6x + 1 = 0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06" name="TextBox 87">
            <a:extLst>
              <a:ext uri="{FF2B5EF4-FFF2-40B4-BE49-F238E27FC236}">
                <a16:creationId xmlns:a16="http://schemas.microsoft.com/office/drawing/2014/main" id="{1916DFE5-3710-CD38-8826-7B8681E16798}"/>
              </a:ext>
            </a:extLst>
          </p:cNvPr>
          <p:cNvSpPr txBox="1"/>
          <p:nvPr/>
        </p:nvSpPr>
        <p:spPr>
          <a:xfrm>
            <a:off x="1388739" y="3206422"/>
            <a:ext cx="360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5; b = –2 và c = 2;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7" name="TextBox 87">
            <a:extLst>
              <a:ext uri="{FF2B5EF4-FFF2-40B4-BE49-F238E27FC236}">
                <a16:creationId xmlns:a16="http://schemas.microsoft.com/office/drawing/2014/main" id="{4DD96757-3C56-791B-7213-4D530CFCE650}"/>
              </a:ext>
            </a:extLst>
          </p:cNvPr>
          <p:cNvSpPr txBox="1"/>
          <p:nvPr/>
        </p:nvSpPr>
        <p:spPr>
          <a:xfrm>
            <a:off x="1388739" y="3782772"/>
            <a:ext cx="414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(–2)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 5. 2 = –36 &lt;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8" name="TextBox 87">
            <a:extLst>
              <a:ext uri="{FF2B5EF4-FFF2-40B4-BE49-F238E27FC236}">
                <a16:creationId xmlns:a16="http://schemas.microsoft.com/office/drawing/2014/main" id="{A0681DF9-DE33-6810-DE5E-34512EE88F68}"/>
              </a:ext>
            </a:extLst>
          </p:cNvPr>
          <p:cNvSpPr txBox="1"/>
          <p:nvPr/>
        </p:nvSpPr>
        <p:spPr>
          <a:xfrm>
            <a:off x="1385122" y="4359122"/>
            <a:ext cx="3922384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>
                <a:latin typeface="#9Slide03 SVNAvo" panose="02040603050506020204" pitchFamily="18" charset="0"/>
              </a:rPr>
              <a:t>Phương trình vô nghiệm.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4" name="TextBox 87">
            <a:extLst>
              <a:ext uri="{FF2B5EF4-FFF2-40B4-BE49-F238E27FC236}">
                <a16:creationId xmlns:a16="http://schemas.microsoft.com/office/drawing/2014/main" id="{789A7C0A-A50F-39CE-FB7D-5D4482418BD1}"/>
              </a:ext>
            </a:extLst>
          </p:cNvPr>
          <p:cNvSpPr txBox="1"/>
          <p:nvPr/>
        </p:nvSpPr>
        <p:spPr>
          <a:xfrm>
            <a:off x="6334287" y="3206422"/>
            <a:ext cx="339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9; b = 6 và c = 1;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5" name="TextBox 87">
            <a:extLst>
              <a:ext uri="{FF2B5EF4-FFF2-40B4-BE49-F238E27FC236}">
                <a16:creationId xmlns:a16="http://schemas.microsoft.com/office/drawing/2014/main" id="{06257555-7EBA-4487-9BF5-001CB8E660C9}"/>
              </a:ext>
            </a:extLst>
          </p:cNvPr>
          <p:cNvSpPr txBox="1"/>
          <p:nvPr/>
        </p:nvSpPr>
        <p:spPr>
          <a:xfrm>
            <a:off x="6326251" y="3782772"/>
            <a:ext cx="285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6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 9. 1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36" name="TextBox 87">
            <a:extLst>
              <a:ext uri="{FF2B5EF4-FFF2-40B4-BE49-F238E27FC236}">
                <a16:creationId xmlns:a16="http://schemas.microsoft.com/office/drawing/2014/main" id="{193AB068-82B5-D4CB-67AB-AF2A4353808E}"/>
              </a:ext>
            </a:extLst>
          </p:cNvPr>
          <p:cNvSpPr txBox="1"/>
          <p:nvPr/>
        </p:nvSpPr>
        <p:spPr>
          <a:xfrm>
            <a:off x="6326251" y="4386565"/>
            <a:ext cx="445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Phương trình có nghiệm kép: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7" name="TextBox 87">
            <a:extLst>
              <a:ext uri="{FF2B5EF4-FFF2-40B4-BE49-F238E27FC236}">
                <a16:creationId xmlns:a16="http://schemas.microsoft.com/office/drawing/2014/main" id="{FF40FB4C-D5B6-E3B2-C566-EDF5FF746485}"/>
              </a:ext>
            </a:extLst>
          </p:cNvPr>
          <p:cNvSpPr txBox="1"/>
          <p:nvPr/>
        </p:nvSpPr>
        <p:spPr>
          <a:xfrm>
            <a:off x="6815390" y="5099990"/>
            <a:ext cx="135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1</a:t>
            </a:r>
            <a:r>
              <a:rPr lang="en-US" sz="2400">
                <a:latin typeface="#9Slide03 SVNAvo" panose="02040603050506020204" pitchFamily="18" charset="0"/>
              </a:rPr>
              <a:t> = x</a:t>
            </a:r>
            <a:r>
              <a:rPr lang="en-US" sz="2400" baseline="-25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73FC311B-151C-9DEC-005B-5630D82AE2EC}"/>
              </a:ext>
            </a:extLst>
          </p:cNvPr>
          <p:cNvSpPr txBox="1"/>
          <p:nvPr/>
        </p:nvSpPr>
        <p:spPr>
          <a:xfrm>
            <a:off x="8232726" y="4894558"/>
            <a:ext cx="5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–6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9" name="TextBox 87">
            <a:extLst>
              <a:ext uri="{FF2B5EF4-FFF2-40B4-BE49-F238E27FC236}">
                <a16:creationId xmlns:a16="http://schemas.microsoft.com/office/drawing/2014/main" id="{CEF67117-409F-7DF6-3B12-7A6532FB8DCD}"/>
              </a:ext>
            </a:extLst>
          </p:cNvPr>
          <p:cNvSpPr txBox="1"/>
          <p:nvPr/>
        </p:nvSpPr>
        <p:spPr>
          <a:xfrm>
            <a:off x="8153785" y="5328268"/>
            <a:ext cx="70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2. 9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0922741-B031-91C6-3E60-495ED4D9AA0B}"/>
              </a:ext>
            </a:extLst>
          </p:cNvPr>
          <p:cNvCxnSpPr>
            <a:cxnSpLocks/>
          </p:cNvCxnSpPr>
          <p:nvPr/>
        </p:nvCxnSpPr>
        <p:spPr>
          <a:xfrm>
            <a:off x="8197693" y="5354025"/>
            <a:ext cx="61610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7">
            <a:extLst>
              <a:ext uri="{FF2B5EF4-FFF2-40B4-BE49-F238E27FC236}">
                <a16:creationId xmlns:a16="http://schemas.microsoft.com/office/drawing/2014/main" id="{72530DA8-C316-C4EB-504A-5366A599C483}"/>
              </a:ext>
            </a:extLst>
          </p:cNvPr>
          <p:cNvSpPr txBox="1"/>
          <p:nvPr/>
        </p:nvSpPr>
        <p:spPr>
          <a:xfrm>
            <a:off x="8870924" y="5085779"/>
            <a:ext cx="4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   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4" name="TextBox 87">
            <a:extLst>
              <a:ext uri="{FF2B5EF4-FFF2-40B4-BE49-F238E27FC236}">
                <a16:creationId xmlns:a16="http://schemas.microsoft.com/office/drawing/2014/main" id="{39F46E7B-FA70-3DD6-7822-1DABAF801382}"/>
              </a:ext>
            </a:extLst>
          </p:cNvPr>
          <p:cNvSpPr txBox="1"/>
          <p:nvPr/>
        </p:nvSpPr>
        <p:spPr>
          <a:xfrm>
            <a:off x="9197003" y="4880025"/>
            <a:ext cx="5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–1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5" name="TextBox 87">
            <a:extLst>
              <a:ext uri="{FF2B5EF4-FFF2-40B4-BE49-F238E27FC236}">
                <a16:creationId xmlns:a16="http://schemas.microsoft.com/office/drawing/2014/main" id="{421FD476-6927-903C-F4C1-CF25DF7D0C36}"/>
              </a:ext>
            </a:extLst>
          </p:cNvPr>
          <p:cNvSpPr txBox="1"/>
          <p:nvPr/>
        </p:nvSpPr>
        <p:spPr>
          <a:xfrm>
            <a:off x="9294286" y="5313735"/>
            <a:ext cx="32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6ADF17-EF43-3AEF-A7C4-0FC56F9051BF}"/>
              </a:ext>
            </a:extLst>
          </p:cNvPr>
          <p:cNvCxnSpPr>
            <a:cxnSpLocks/>
          </p:cNvCxnSpPr>
          <p:nvPr/>
        </p:nvCxnSpPr>
        <p:spPr>
          <a:xfrm>
            <a:off x="9294286" y="5339492"/>
            <a:ext cx="32028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383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0" grpId="0"/>
      <p:bldP spid="83" grpId="0" animBg="1"/>
      <p:bldP spid="73" grpId="0"/>
      <p:bldP spid="106" grpId="0"/>
      <p:bldP spid="107" grpId="0"/>
      <p:bldP spid="108" grpId="0"/>
      <p:bldP spid="124" grpId="0"/>
      <p:bldP spid="125" grpId="0"/>
      <p:bldP spid="136" grpId="0"/>
      <p:bldP spid="77" grpId="0"/>
      <p:bldP spid="78" grpId="0"/>
      <p:bldP spid="79" grpId="0"/>
      <p:bldP spid="82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2FE30-9759-62BF-BBBB-239ADEE18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CC8D0DB7-BA16-6245-ECFA-AC2B118A6BB5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924BF19-EA77-233E-8171-58DCF64D5ACE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35BC48DD-52E0-16B4-C46B-B14B5BF64EDE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602CBDE-7F2E-D46F-90E5-6A45F7B94955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F07F8464-BFFC-7270-0EE8-B29C13CB522B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899AEDCE-CF01-11D5-73B0-FACC66D2E990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D34E0E87-A8F8-30A2-E29D-2AE21D94FA8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D3C294CF-5588-11D3-9B59-EF4B0FEC23B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881EBB3F-ED90-FB9E-3727-B4EEA184C60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21FAA886-8F43-FFE9-5D5D-2B72EDFB401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FC5C0851-80A0-FFE0-4E8E-924F66ABF07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88334F03-EEDB-284C-58E2-C26FC991D36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5E137E39-CABE-52F2-73CA-F6E86319C1A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F1749E03-BD00-9BF4-A551-607DF8859B7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D54CBE47-584D-8527-85AA-436BD8BE16A3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5EE7F0DA-BD64-48F1-9A1A-6D96F3041F24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49E78A01-3C41-146A-ED0B-3BD992C99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1A69D904-2443-7F37-4532-994E9BEA90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EAEB566C-6997-71EC-5A3C-4242B70C1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356685D7-BF03-FE4D-2C6B-06F5928E9D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39389C6-C976-C1F7-2B77-B4E1323AD6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BFCF2CAD-98CE-9AD0-43D0-90EA1B6590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DA1F0-145C-D56C-E219-963FC236BA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9E7E49A8-9547-E6B4-93F5-A7A47FB0A9C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C45B4F94-D829-55A4-7DD1-2EA9EC0306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25899DDA-23A6-1A2C-8BC3-B72A4DAE4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FF3111FE-063C-7498-84B2-8D69B1E9253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987902C6-C361-47B8-2C05-EF083966AB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0AAAA9A5-A3BA-886C-C24C-B3787D1F6C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9433A17-EF88-B312-3B1C-87E0A051EA5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C0C49AB0-AE2C-522D-C8A4-E2E3E0D869F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7166E310-FDFD-0651-07D0-D1AEF96FDA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68F1B48F-50AE-9948-9687-A29BD16B1A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F78F03-25C6-C5A8-9365-D14D80959F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C2465911-B4A1-6520-9C1F-B58B780808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A7F71163-4409-588C-FD15-A1C1CE3FD2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CD6FAF5-6848-5A13-C9C4-6B13238D96C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8DC89476-5B31-94D0-1CBC-8EE15A1BA1F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1F3857FD-9ABE-F54F-FFA4-ACB8AC981D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6DF9603F-0E62-0CBD-F383-4BEF86A20E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BF5014B9-C15C-7C0E-1686-21C9360449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81E9CB10-BB9C-57B0-43B1-AA7FCB01FA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D389A8E7-C06A-4306-D2C4-AD5EC6DAF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E4BC4A70-5759-3096-13A5-43CD20A1F14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15A29F90-50BF-6F97-BE01-8587B2250DE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F6D7B258-2490-1F1B-AB3E-46A3738CE2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1BD6EA8F-4B01-5E3B-6CB0-45FEFD842E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6B7AC730-4F5F-F1B6-FD6D-6FAC8435A9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AF99A314-781E-1E26-423E-0FFAFF1ECA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EFCFF485-B1EF-F557-6D5F-7967989B99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D2BBA1CF-13A0-C65D-1E16-A7F0882BF7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61F4C4AF-28E8-3207-A37B-A666A7C0E1FE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1E2F7655-8675-B753-5FD4-AA6126FAB0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8357D036-F283-BC20-FD79-AB2CF43E7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0DDA0B49-4DFA-2885-7B09-C1B16B025B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03E61B24-B439-C4E0-3B6C-8A08D75AA4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5292FA1E-D518-467E-6608-32B66772FA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670BD130-6A99-0EA3-C9B8-B4F9674F14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00742CD6-A6D8-9C74-F612-915210909EF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41606D7-5C30-05FF-F74B-6F12A8CF42DB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87CE8641-119C-91AE-9B58-12F6C49169E7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10A1F1F9-1414-ED4A-FAA5-C5404D079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1B1DCC10-ECB1-9C44-9932-1678911DD0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8A47B6A1-405A-2FCA-34D7-798C0A0AD4BD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765F085B-B452-0FC8-B7DD-5BA2DD713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EA44A3F2-6BC2-D9B2-6565-95CA3944C4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AA08BB27-C0DD-74B7-D4A5-21EBF3A46EE8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43710D93-0873-2044-82AF-F1F05A68DF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3679835B-1A7F-82DC-1DC8-9625E652D2FC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E7AFF2E8-8028-C92B-021F-993650A4FE6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DEB69549-025C-45A0-5522-C736EBC0A7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5414F3F1-1598-A08F-842B-06955FABED0D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B3E6C106-2F3C-E067-3BFD-C3E337FA76A5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4F61E3A9-B28B-10FE-D049-F5A14B310A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58FE8852-2163-81DA-E18E-CC8D8C95E05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5240E670-CF8A-850B-171C-309E3CC81FB9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E87C10DF-EDD9-57F5-F271-7F2E60B0771D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BE52A48B-C074-BDEA-C42C-2CC541E0913E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74F31715-7738-DC59-D3C4-F02D47EF8DB8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31BAA8C0-BC43-5167-63E9-81B4C2F1409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D333C83C-5BF4-4351-651F-C8137E4A789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843E717A-B4D7-969D-C1B8-5CC92CBD6B0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E50D3DB0-73AE-4FE5-69E6-BFBA72230E0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A7760D33-FF84-AD79-CE67-AEF0AB4F15E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4B315B86-4254-F9DC-99F1-148AC25468B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E53ADB15-FCCB-1CDE-F117-4976A75C9EB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3F8D47B0-DB3B-75A9-26BE-5700DD3A3DE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B3ACB80C-2927-F943-EA87-3BA33A758F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DDF4F31-7C5D-280D-1639-FFA36FE804DD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F3F929-9670-09DD-4B1D-116707D254C2}"/>
              </a:ext>
            </a:extLst>
          </p:cNvPr>
          <p:cNvSpPr/>
          <p:nvPr/>
        </p:nvSpPr>
        <p:spPr>
          <a:xfrm>
            <a:off x="6163849" y="1742070"/>
            <a:ext cx="45719" cy="4896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03FF8C-F84B-F3FF-DA99-4D6CF6147EE6}"/>
              </a:ext>
            </a:extLst>
          </p:cNvPr>
          <p:cNvSpPr/>
          <p:nvPr/>
        </p:nvSpPr>
        <p:spPr>
          <a:xfrm flipH="1">
            <a:off x="6257092" y="1752009"/>
            <a:ext cx="4358068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36F007E-69C8-473A-9240-E4995E774626}"/>
              </a:ext>
            </a:extLst>
          </p:cNvPr>
          <p:cNvSpPr txBox="1"/>
          <p:nvPr/>
        </p:nvSpPr>
        <p:spPr>
          <a:xfrm>
            <a:off x="6290478" y="1766316"/>
            <a:ext cx="416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Xác định các hệ số a, b, c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7AFAB0-B736-93A5-C1A6-0EF92200873A}"/>
              </a:ext>
            </a:extLst>
          </p:cNvPr>
          <p:cNvSpPr/>
          <p:nvPr/>
        </p:nvSpPr>
        <p:spPr>
          <a:xfrm flipH="1">
            <a:off x="6261629" y="2589616"/>
            <a:ext cx="4389719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87">
            <a:extLst>
              <a:ext uri="{FF2B5EF4-FFF2-40B4-BE49-F238E27FC236}">
                <a16:creationId xmlns:a16="http://schemas.microsoft.com/office/drawing/2014/main" id="{6C8AEE81-6CF5-4021-3B26-B2BB2BA7C1B0}"/>
              </a:ext>
            </a:extLst>
          </p:cNvPr>
          <p:cNvSpPr txBox="1"/>
          <p:nvPr/>
        </p:nvSpPr>
        <p:spPr>
          <a:xfrm>
            <a:off x="6295799" y="2605693"/>
            <a:ext cx="263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Tính biệt thức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95172A9-584F-22B2-0344-5511F198D2A7}"/>
              </a:ext>
            </a:extLst>
          </p:cNvPr>
          <p:cNvSpPr/>
          <p:nvPr/>
        </p:nvSpPr>
        <p:spPr>
          <a:xfrm flipH="1">
            <a:off x="6256307" y="3925897"/>
            <a:ext cx="4389719" cy="10805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87">
            <a:extLst>
              <a:ext uri="{FF2B5EF4-FFF2-40B4-BE49-F238E27FC236}">
                <a16:creationId xmlns:a16="http://schemas.microsoft.com/office/drawing/2014/main" id="{1D581493-D4FF-22F3-8B91-70B8A7E4004A}"/>
              </a:ext>
            </a:extLst>
          </p:cNvPr>
          <p:cNvSpPr txBox="1"/>
          <p:nvPr/>
        </p:nvSpPr>
        <p:spPr>
          <a:xfrm>
            <a:off x="6290479" y="3820037"/>
            <a:ext cx="4355550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Áp dụng công thức nghiệm để giải phương trình đã cho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8F5A0BC-81EF-7774-7F06-E8C952BD41B6}"/>
              </a:ext>
            </a:extLst>
          </p:cNvPr>
          <p:cNvSpPr/>
          <p:nvPr/>
        </p:nvSpPr>
        <p:spPr>
          <a:xfrm>
            <a:off x="1794062" y="1738222"/>
            <a:ext cx="2611993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C6CEC9B-EA48-3C3A-B278-4686D55416A5}"/>
              </a:ext>
            </a:extLst>
          </p:cNvPr>
          <p:cNvSpPr txBox="1"/>
          <p:nvPr/>
        </p:nvSpPr>
        <p:spPr>
          <a:xfrm>
            <a:off x="1934142" y="1752009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bx + c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A4C9758F-D09A-1213-4787-CEE941FF18C4}"/>
              </a:ext>
            </a:extLst>
          </p:cNvPr>
          <p:cNvSpPr txBox="1"/>
          <p:nvPr/>
        </p:nvSpPr>
        <p:spPr>
          <a:xfrm>
            <a:off x="2247203" y="2595835"/>
            <a:ext cx="206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 = b</a:t>
            </a:r>
            <a:r>
              <a:rPr lang="en-US" sz="2400" baseline="30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 – 4ac </a:t>
            </a:r>
            <a:endParaRPr lang="vi-VN" sz="24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7651585-F357-D9DA-FD07-9D6BD3996E6A}"/>
              </a:ext>
            </a:extLst>
          </p:cNvPr>
          <p:cNvCxnSpPr>
            <a:cxnSpLocks/>
          </p:cNvCxnSpPr>
          <p:nvPr/>
        </p:nvCxnSpPr>
        <p:spPr>
          <a:xfrm>
            <a:off x="1163839" y="4498404"/>
            <a:ext cx="452893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87">
            <a:extLst>
              <a:ext uri="{FF2B5EF4-FFF2-40B4-BE49-F238E27FC236}">
                <a16:creationId xmlns:a16="http://schemas.microsoft.com/office/drawing/2014/main" id="{4E832E3B-36DC-DB01-8E44-BC5A184E8159}"/>
              </a:ext>
            </a:extLst>
          </p:cNvPr>
          <p:cNvSpPr txBox="1"/>
          <p:nvPr/>
        </p:nvSpPr>
        <p:spPr>
          <a:xfrm>
            <a:off x="2716577" y="3957175"/>
            <a:ext cx="103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solidFill>
                  <a:srgbClr val="0070C0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rgbClr val="0070C0"/>
                </a:solidFill>
                <a:latin typeface="#9Slide03 SVNAvo" panose="02040603050506020204" pitchFamily="18" charset="0"/>
              </a:rPr>
              <a:t> = 0</a:t>
            </a:r>
            <a:endParaRPr lang="vi-VN" sz="2400" baseline="30000">
              <a:solidFill>
                <a:srgbClr val="0070C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2DB5CC1-3DC8-9AB8-E554-FB067B1C0C59}"/>
              </a:ext>
            </a:extLst>
          </p:cNvPr>
          <p:cNvSpPr/>
          <p:nvPr/>
        </p:nvSpPr>
        <p:spPr>
          <a:xfrm>
            <a:off x="897842" y="4475543"/>
            <a:ext cx="228522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5C55FDA-866A-FE10-A05C-6DAB910D22E0}"/>
              </a:ext>
            </a:extLst>
          </p:cNvPr>
          <p:cNvSpPr/>
          <p:nvPr/>
        </p:nvSpPr>
        <p:spPr>
          <a:xfrm>
            <a:off x="3183070" y="4475543"/>
            <a:ext cx="2430339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87">
            <a:extLst>
              <a:ext uri="{FF2B5EF4-FFF2-40B4-BE49-F238E27FC236}">
                <a16:creationId xmlns:a16="http://schemas.microsoft.com/office/drawing/2014/main" id="{1A7CB2E5-F10D-09FC-E6CF-8A6D34BAA4A7}"/>
              </a:ext>
            </a:extLst>
          </p:cNvPr>
          <p:cNvSpPr txBox="1"/>
          <p:nvPr/>
        </p:nvSpPr>
        <p:spPr>
          <a:xfrm>
            <a:off x="1539428" y="4544123"/>
            <a:ext cx="88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 &lt; 0</a:t>
            </a:r>
            <a:endParaRPr lang="vi-VN" sz="24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15" name="TextBox 87">
            <a:extLst>
              <a:ext uri="{FF2B5EF4-FFF2-40B4-BE49-F238E27FC236}">
                <a16:creationId xmlns:a16="http://schemas.microsoft.com/office/drawing/2014/main" id="{6ED23ED1-6A06-F77E-099E-4B121E40CE44}"/>
              </a:ext>
            </a:extLst>
          </p:cNvPr>
          <p:cNvSpPr txBox="1"/>
          <p:nvPr/>
        </p:nvSpPr>
        <p:spPr>
          <a:xfrm>
            <a:off x="3984748" y="4544122"/>
            <a:ext cx="88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solidFill>
                  <a:srgbClr val="00B050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rgbClr val="00B050"/>
                </a:solidFill>
                <a:latin typeface="#9Slide03 SVNAvo" panose="02040603050506020204" pitchFamily="18" charset="0"/>
              </a:rPr>
              <a:t> &gt; 0</a:t>
            </a:r>
            <a:endParaRPr lang="vi-VN" sz="2400" baseline="30000">
              <a:solidFill>
                <a:srgbClr val="00B05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538FCC5-0413-4624-DEA4-14A0E8BC5C9F}"/>
              </a:ext>
            </a:extLst>
          </p:cNvPr>
          <p:cNvSpPr txBox="1"/>
          <p:nvPr/>
        </p:nvSpPr>
        <p:spPr>
          <a:xfrm>
            <a:off x="3505200" y="5683502"/>
            <a:ext cx="102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1,2</a:t>
            </a:r>
            <a:r>
              <a:rPr lang="en-US" sz="2400">
                <a:latin typeface="#9Slide03 SVNAvo" panose="02040603050506020204" pitchFamily="18" charset="0"/>
              </a:rPr>
              <a:t> =</a:t>
            </a:r>
            <a:endParaRPr lang="el-GR" sz="2400">
              <a:latin typeface="#9Slide03 SVNAvo" panose="02040603050506020204" pitchFamily="18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71D7D12-6307-0C91-56A4-8750EA769734}"/>
              </a:ext>
            </a:extLst>
          </p:cNvPr>
          <p:cNvCxnSpPr>
            <a:cxnSpLocks/>
          </p:cNvCxnSpPr>
          <p:nvPr/>
        </p:nvCxnSpPr>
        <p:spPr>
          <a:xfrm>
            <a:off x="4416090" y="5939734"/>
            <a:ext cx="102579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2B50A-2AC6-D51A-7D0C-1F5B3B811B1B}"/>
              </a:ext>
            </a:extLst>
          </p:cNvPr>
          <p:cNvSpPr txBox="1"/>
          <p:nvPr/>
        </p:nvSpPr>
        <p:spPr>
          <a:xfrm>
            <a:off x="4336036" y="5472535"/>
            <a:ext cx="139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–b +  </a:t>
            </a:r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 </a:t>
            </a:r>
            <a:endParaRPr lang="el-GR" sz="2400">
              <a:latin typeface="#9Slide03 SVNAvo" panose="020406030505060202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2A01372-0B7B-32F3-2DC2-DE99EE6FD7F9}"/>
              </a:ext>
            </a:extLst>
          </p:cNvPr>
          <p:cNvGrpSpPr/>
          <p:nvPr/>
        </p:nvGrpSpPr>
        <p:grpSpPr>
          <a:xfrm>
            <a:off x="5116256" y="5484173"/>
            <a:ext cx="325629" cy="344981"/>
            <a:chOff x="8451414" y="2885431"/>
            <a:chExt cx="309701" cy="336549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1BD5394-23D1-5D2C-E320-A4717F0C5EA9}"/>
                </a:ext>
              </a:extLst>
            </p:cNvPr>
            <p:cNvCxnSpPr/>
            <p:nvPr/>
          </p:nvCxnSpPr>
          <p:spPr>
            <a:xfrm>
              <a:off x="8513465" y="2889307"/>
              <a:ext cx="2476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1CFD433-AB33-2377-97AE-6F4903F358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101A61A-CEEB-1660-F7BE-C758BB5E6E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B95DB518-07C9-FF0B-3BCD-BCD2EE7481B8}"/>
              </a:ext>
            </a:extLst>
          </p:cNvPr>
          <p:cNvSpPr txBox="1"/>
          <p:nvPr/>
        </p:nvSpPr>
        <p:spPr>
          <a:xfrm>
            <a:off x="4715150" y="5943455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el-GR" sz="2400">
              <a:latin typeface="#9Slide03 SVNAvo" panose="020406030505060202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19DEAEB-FCB7-8F2C-4C20-8A43EBE5FF08}"/>
              </a:ext>
            </a:extLst>
          </p:cNvPr>
          <p:cNvSpPr txBox="1"/>
          <p:nvPr/>
        </p:nvSpPr>
        <p:spPr>
          <a:xfrm>
            <a:off x="3224462" y="5016699"/>
            <a:ext cx="278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2 nghiệm phân biệt:</a:t>
            </a:r>
            <a:endParaRPr lang="el-GR" sz="2000">
              <a:latin typeface="#9Slide03 SVNAvo" panose="02040603050506020204" pitchFamily="18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7FF3D28-2104-72DC-4B33-A16019982081}"/>
              </a:ext>
            </a:extLst>
          </p:cNvPr>
          <p:cNvSpPr/>
          <p:nvPr/>
        </p:nvSpPr>
        <p:spPr>
          <a:xfrm flipH="1">
            <a:off x="6163466" y="4037295"/>
            <a:ext cx="45719" cy="8468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4C26F04-8470-DB27-50FA-FFB9CD5DF655}"/>
              </a:ext>
            </a:extLst>
          </p:cNvPr>
          <p:cNvSpPr txBox="1"/>
          <p:nvPr/>
        </p:nvSpPr>
        <p:spPr>
          <a:xfrm>
            <a:off x="1177469" y="4983135"/>
            <a:ext cx="1671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vô nghiệm;</a:t>
            </a:r>
            <a:endParaRPr lang="el-GR" sz="2000"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2FF4DF1-053E-910B-BBF1-E482390146DB}"/>
              </a:ext>
            </a:extLst>
          </p:cNvPr>
          <p:cNvCxnSpPr>
            <a:cxnSpLocks/>
          </p:cNvCxnSpPr>
          <p:nvPr/>
        </p:nvCxnSpPr>
        <p:spPr>
          <a:xfrm>
            <a:off x="3183073" y="4449221"/>
            <a:ext cx="0" cy="9836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0782F3D7-2537-558C-674B-DFE9D915A879}"/>
              </a:ext>
            </a:extLst>
          </p:cNvPr>
          <p:cNvSpPr txBox="1"/>
          <p:nvPr/>
        </p:nvSpPr>
        <p:spPr>
          <a:xfrm>
            <a:off x="4795468" y="5576561"/>
            <a:ext cx="272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–</a:t>
            </a:r>
            <a:endParaRPr lang="en-US" sz="2400"/>
          </a:p>
        </p:txBody>
      </p:sp>
      <p:sp>
        <p:nvSpPr>
          <p:cNvPr id="153" name="TextBox 87">
            <a:extLst>
              <a:ext uri="{FF2B5EF4-FFF2-40B4-BE49-F238E27FC236}">
                <a16:creationId xmlns:a16="http://schemas.microsoft.com/office/drawing/2014/main" id="{E3DEECDF-299E-DEB5-DBC9-FDB3356CDDE4}"/>
              </a:ext>
            </a:extLst>
          </p:cNvPr>
          <p:cNvSpPr txBox="1"/>
          <p:nvPr/>
        </p:nvSpPr>
        <p:spPr>
          <a:xfrm>
            <a:off x="1787719" y="3426668"/>
            <a:ext cx="171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nghiệm kép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F2EC729-2156-3572-F557-AE0817391662}"/>
              </a:ext>
            </a:extLst>
          </p:cNvPr>
          <p:cNvSpPr txBox="1"/>
          <p:nvPr/>
        </p:nvSpPr>
        <p:spPr>
          <a:xfrm>
            <a:off x="3752746" y="3637635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el-GR" sz="2400">
              <a:latin typeface="#9Slide03 SVNAvo" panose="02040603050506020204" pitchFamily="18" charset="0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AFF3D447-C549-F32E-2C3B-AAAE1327442A}"/>
              </a:ext>
            </a:extLst>
          </p:cNvPr>
          <p:cNvCxnSpPr>
            <a:cxnSpLocks/>
          </p:cNvCxnSpPr>
          <p:nvPr/>
        </p:nvCxnSpPr>
        <p:spPr>
          <a:xfrm>
            <a:off x="3714321" y="3640387"/>
            <a:ext cx="5891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AC9BA215-0B5E-89CE-2839-0F0A2776771E}"/>
              </a:ext>
            </a:extLst>
          </p:cNvPr>
          <p:cNvSpPr txBox="1"/>
          <p:nvPr/>
        </p:nvSpPr>
        <p:spPr>
          <a:xfrm>
            <a:off x="3842624" y="3172545"/>
            <a:ext cx="30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el-GR" sz="2400">
              <a:latin typeface="#9Slide03 SVNAvo" panose="020406030505060202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5503493-D07C-07E8-1C8E-CC57E0034184}"/>
              </a:ext>
            </a:extLst>
          </p:cNvPr>
          <p:cNvSpPr txBox="1"/>
          <p:nvPr/>
        </p:nvSpPr>
        <p:spPr>
          <a:xfrm>
            <a:off x="3423009" y="3380740"/>
            <a:ext cx="272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–</a:t>
            </a:r>
            <a:endParaRPr lang="en-US" sz="240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AF51FF8-6C69-EF09-5392-1DBA55357366}"/>
              </a:ext>
            </a:extLst>
          </p:cNvPr>
          <p:cNvSpPr/>
          <p:nvPr/>
        </p:nvSpPr>
        <p:spPr>
          <a:xfrm>
            <a:off x="6161307" y="2588155"/>
            <a:ext cx="45719" cy="4896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206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7" grpId="0" animBg="1"/>
      <p:bldP spid="88" grpId="0"/>
      <p:bldP spid="91" grpId="0" animBg="1"/>
      <p:bldP spid="92" grpId="0"/>
      <p:bldP spid="93" grpId="0" animBg="1"/>
      <p:bldP spid="94" grpId="0"/>
      <p:bldP spid="96" grpId="0" animBg="1"/>
      <p:bldP spid="97" grpId="0"/>
      <p:bldP spid="98" grpId="0"/>
      <p:bldP spid="105" grpId="0"/>
      <p:bldP spid="109" grpId="0" animBg="1"/>
      <p:bldP spid="110" grpId="0" animBg="1"/>
      <p:bldP spid="112" grpId="0"/>
      <p:bldP spid="115" grpId="0"/>
      <p:bldP spid="116" grpId="0"/>
      <p:bldP spid="118" grpId="0"/>
      <p:bldP spid="137" grpId="0"/>
      <p:bldP spid="146" grpId="0"/>
      <p:bldP spid="149" grpId="0" animBg="1"/>
      <p:bldP spid="150" grpId="0"/>
      <p:bldP spid="152" grpId="0"/>
      <p:bldP spid="153" grpId="0"/>
      <p:bldP spid="155" grpId="0"/>
      <p:bldP spid="157" grpId="0"/>
      <p:bldP spid="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C8883-8F4B-A547-F750-E6AE1DCF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86A4808-4573-A6C4-9951-0F3AB90FA718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F2EC2A1-193A-D3A6-5BD7-FF767C6532A8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4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8D3E088-4582-42E8-9C71-8C420F7D2635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F7C195B4-1AEC-5C1C-ADD9-9D7C067CFBA7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AB8AAE36-B511-85E1-5755-7B5A0F40F108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32B6804A-E0EC-BEA8-F340-ED34CFF280C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5B2B24ED-17FB-9C4F-68FB-4F701F7E2A6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EBF87677-ED04-52E9-B972-45B2F0CEA79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375CAF12-4A87-41D8-0964-F7F7FB1E0D5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1F820E79-C172-60B1-653E-D655150A0C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E27EC877-092C-C883-122A-FD1A558229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84D96C02-BBB4-8A57-89AE-498A5BEE881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2900E6A2-6057-5664-BB9E-64B7E21F0AC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8A8AB64-1DC3-4A71-DC3B-CB8A6BA219F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AE6E81F5-C7D4-5887-3106-39B0F49D317E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FC0D94F8-A12F-D9DF-65C1-A3DDA54C345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55352778-1A11-6332-63AA-7C58446D27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B03855C8-4EE7-5363-B956-2710E55D04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FF81B118-5133-BEDF-F1D1-AB03F33A3F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B28DE7C-639D-6946-B91B-6091612B8B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461D96C-F901-C8D7-20BD-8415AD4FA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171756E0-9BAE-0367-6FA7-986B1F2A9D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3C10289A-CA06-D729-B796-6D9A61471CB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097B3CA8-3C36-AB45-4EC5-CC833407FD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5D3F6421-8EFD-9E10-F251-FA547F037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E9D0A2F0-6444-96D3-D553-D553871423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B43215E5-DC79-E8F7-E7AA-6A2514BEC7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449E4286-77E0-547A-2822-E060273CA1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8B912FA-9F72-B61B-146D-BC563A76B64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D0BA270E-55A6-A8E4-9370-EAD38FD2573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1B3D3609-3AED-670A-6A46-EB593DAE4D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437AF38E-BF06-1AC7-B141-088A476802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72B179D7-B748-F32B-0578-E542B25759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3AC75FED-5051-C00A-FF9E-77392BE528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8D42BAD1-6114-D031-DF54-5FE8E59451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97E2A222-14A8-9500-4BB0-E37C798B1B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76294140-D3B0-A719-E016-0AF08F95641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ADA9D382-811D-DE56-1BDB-3A5D6D0D6F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5B0631B4-DD42-7273-CDDF-0A1271D50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A79A4ABD-C720-209C-256E-5A51573FB3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CE26CD9-0DCB-8764-1ECC-3E0B9B4710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0589FBDD-3378-555F-82CE-8263DF8062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519CFBD9-34C3-716C-5BAA-4ECA31C93E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03ABBAD-B6EF-6FC1-B4CD-4D396C987EA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4398ECB4-AC98-3542-FE53-408261D4D5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DFFF0314-D554-F2F4-7815-75D4C32205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D3BABA22-9E3C-5051-3340-82AD257E9C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18A96E5A-0DC8-BBA9-2C8B-3C2E3E5FB1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6E664955-D312-C1D6-C80D-B99EB2F4ED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D7C08F34-4516-2C1E-48F1-8A39FC941D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9F25A806-FEC0-D6FC-5C48-20B395C36F7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138B9598-1C2D-BAA4-0CE9-D44ECCED89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B9D03D4-5777-ECA5-A12A-072B82C7E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444732FF-4439-B8C5-A080-2A3EF55860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74A4A9D6-3834-1EAA-4830-B01B1F1B8C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24202009-A2FA-A65E-068B-091C6B773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10D6C091-C35C-026E-E4CD-9391616C23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E54B06F8-17F8-ABE3-006D-2306CF6721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43151FD6-3458-A24F-CF20-8698588DAC92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D6D3FB9C-101C-9D7C-8BEC-31F0F4971224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E39D12A0-5947-79D3-00EA-77C6B2D71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47A0680D-476E-0757-D181-BC2EE811C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E112691D-66EB-61F4-E4E2-49C5AE4AD718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5AACA4B4-04E8-A088-21DC-9D162660A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E43901DE-78F3-2B8A-6357-7C319F9109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ECAB4B70-8B91-F6DF-19CA-A6E3AE3C5FBF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0314628F-4966-B8DB-475C-CD5D9FACE0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49515972-80BD-085F-6913-91047C630BF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E6D82486-D104-F223-9F04-50CFB532D94A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29BE95B0-60A2-4E1F-1950-45193F47F2B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B19549CE-65BA-0B0E-2A66-0132226E8B5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02A341A7-60B9-07C3-3184-17D07F6455AB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32AFBCD6-D0C9-C66E-CECB-F044F2CE9C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1E6BEDFF-682C-5B4B-DD13-E0012A5B1CB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5B6E1904-E37F-9ABA-F678-A5481C254ADF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54FC3BEB-1ABA-ACD7-F8E8-74776A3E889B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3827B299-3656-B587-6278-B0D97F6302AC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44F2F92B-F8D2-DCCC-E0BC-CF050AA23A17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5AEB8922-E39B-51E2-638E-3B03E9C2524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69D0D3D5-F1BB-F860-4A75-7D9109540CD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A71BE9FF-453B-90E2-0E0E-A79A787B990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694C846-64FA-46D6-DBAF-A254B09C4B8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63D581A-6DE7-C1A2-2D50-DACEB81A74E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D0A0A8C6-9656-16DD-A277-A38F283253A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5DBF9D50-293C-FB8E-EF5E-D32419287E7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CB675326-AB83-2F23-B98D-B2D3F6C0366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F934B0C-8919-0FBA-9890-9F943F8AE418}"/>
              </a:ext>
            </a:extLst>
          </p:cNvPr>
          <p:cNvSpPr txBox="1"/>
          <p:nvPr/>
        </p:nvSpPr>
        <p:spPr>
          <a:xfrm>
            <a:off x="1125982" y="2410478"/>
            <a:ext cx="667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>
                    <a:lumMod val="8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B16C794-C06B-5F5F-A35A-2BF561B4F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EED9433-16AC-A8FD-169A-324551149325}"/>
              </a:ext>
            </a:extLst>
          </p:cNvPr>
          <p:cNvSpPr txBox="1"/>
          <p:nvPr/>
        </p:nvSpPr>
        <p:spPr>
          <a:xfrm>
            <a:off x="1125982" y="3277602"/>
            <a:ext cx="91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chemeClr val="bg1">
                    <a:lumMod val="8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</a:t>
            </a: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#9Slide07 IcielCrocante" panose="02000000000000000000" pitchFamily="2" charset="0"/>
              </a:rPr>
              <a:t> </a:t>
            </a:r>
            <a:r>
              <a:rPr lang="vi-VN" sz="2400">
                <a:solidFill>
                  <a:schemeClr val="bg1">
                    <a:lumMod val="8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13A4BF-AA0C-5E5C-E15D-1F30442BFEB8}"/>
              </a:ext>
            </a:extLst>
          </p:cNvPr>
          <p:cNvSpPr txBox="1"/>
          <p:nvPr/>
        </p:nvSpPr>
        <p:spPr>
          <a:xfrm>
            <a:off x="1125982" y="4144726"/>
            <a:ext cx="736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4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4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55B2E5-7C12-4BB2-09DF-BC9531843FFE}"/>
              </a:ext>
            </a:extLst>
          </p:cNvPr>
          <p:cNvSpPr txBox="1"/>
          <p:nvPr/>
        </p:nvSpPr>
        <p:spPr>
          <a:xfrm>
            <a:off x="1125982" y="5011849"/>
            <a:ext cx="991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7 IcielCrocante" panose="02000000000000000000" pitchFamily="2" charset="0"/>
              </a:rPr>
              <a:t>4</a:t>
            </a:r>
            <a:r>
              <a:rPr lang="vi-VN" sz="2400">
                <a:solidFill>
                  <a:schemeClr val="accent6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7 IcielCrocante" panose="02000000000000000000" pitchFamily="2" charset="0"/>
              </a:rPr>
              <a:t>Tìm nghiệm của phương trình bậc hai bằng máy tính cầm tay</a:t>
            </a:r>
            <a:endParaRPr lang="vi-VN" sz="2400">
              <a:solidFill>
                <a:schemeClr val="accent6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grpSp>
        <p:nvGrpSpPr>
          <p:cNvPr id="80" name="Group 95">
            <a:extLst>
              <a:ext uri="{FF2B5EF4-FFF2-40B4-BE49-F238E27FC236}">
                <a16:creationId xmlns:a16="http://schemas.microsoft.com/office/drawing/2014/main" id="{58D03061-03DB-0FFC-8888-2E3FF1B67F0A}"/>
              </a:ext>
            </a:extLst>
          </p:cNvPr>
          <p:cNvGrpSpPr/>
          <p:nvPr/>
        </p:nvGrpSpPr>
        <p:grpSpPr>
          <a:xfrm>
            <a:off x="4127437" y="807874"/>
            <a:ext cx="3783759" cy="758389"/>
            <a:chOff x="0" y="0"/>
            <a:chExt cx="812800" cy="180072"/>
          </a:xfrm>
        </p:grpSpPr>
        <p:sp>
          <p:nvSpPr>
            <p:cNvPr id="86" name="Freeform 96">
              <a:extLst>
                <a:ext uri="{FF2B5EF4-FFF2-40B4-BE49-F238E27FC236}">
                  <a16:creationId xmlns:a16="http://schemas.microsoft.com/office/drawing/2014/main" id="{946DFE8D-A2CC-908F-6025-B583A0C17989}"/>
                </a:ext>
              </a:extLst>
            </p:cNvPr>
            <p:cNvSpPr/>
            <p:nvPr/>
          </p:nvSpPr>
          <p:spPr>
            <a:xfrm>
              <a:off x="0" y="0"/>
              <a:ext cx="812800" cy="180072"/>
            </a:xfrm>
            <a:custGeom>
              <a:avLst/>
              <a:gdLst/>
              <a:ahLst/>
              <a:cxnLst/>
              <a:rect l="l" t="t" r="r" b="b"/>
              <a:pathLst>
                <a:path w="812800" h="180072">
                  <a:moveTo>
                    <a:pt x="0" y="0"/>
                  </a:moveTo>
                  <a:lnTo>
                    <a:pt x="812800" y="0"/>
                  </a:lnTo>
                  <a:lnTo>
                    <a:pt x="812800" y="180072"/>
                  </a:lnTo>
                  <a:lnTo>
                    <a:pt x="0" y="180072"/>
                  </a:ln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E76262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TextBox 97">
              <a:extLst>
                <a:ext uri="{FF2B5EF4-FFF2-40B4-BE49-F238E27FC236}">
                  <a16:creationId xmlns:a16="http://schemas.microsoft.com/office/drawing/2014/main" id="{ECA6712A-2C52-1321-88C5-4693963800EF}"/>
                </a:ext>
              </a:extLst>
            </p:cNvPr>
            <p:cNvSpPr txBox="1"/>
            <p:nvPr/>
          </p:nvSpPr>
          <p:spPr>
            <a:xfrm>
              <a:off x="0" y="-28575"/>
              <a:ext cx="812800" cy="2086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A605D1F-075F-DEE6-04FD-62FC3F4268D0}"/>
              </a:ext>
            </a:extLst>
          </p:cNvPr>
          <p:cNvSpPr txBox="1"/>
          <p:nvPr/>
        </p:nvSpPr>
        <p:spPr>
          <a:xfrm>
            <a:off x="4245822" y="936287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Neutra" panose="02040603050506020204" pitchFamily="18" charset="0"/>
              </a:rPr>
              <a:t>nội dung bài học</a:t>
            </a:r>
            <a:endParaRPr lang="vi-VN" sz="28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56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80150">
            <a:off x="1079057" y="2386530"/>
            <a:ext cx="223246" cy="223246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4617465" y="1576079"/>
            <a:ext cx="2611993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4757545" y="1589866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− 8x + 3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67C8AF87-5E93-D412-06A1-2CA3B093018C}"/>
              </a:ext>
            </a:extLst>
          </p:cNvPr>
          <p:cNvSpPr txBox="1"/>
          <p:nvPr/>
        </p:nvSpPr>
        <p:spPr>
          <a:xfrm>
            <a:off x="5063588" y="2764858"/>
            <a:ext cx="206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8x = –3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EB288CA9-90CD-1574-4DD5-92407378B51C}"/>
              </a:ext>
            </a:extLst>
          </p:cNvPr>
          <p:cNvSpPr txBox="1"/>
          <p:nvPr/>
        </p:nvSpPr>
        <p:spPr>
          <a:xfrm>
            <a:off x="1353972" y="2256333"/>
            <a:ext cx="572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Chuyển hạng tử tự do sang vế phải: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37BACF-1916-C87A-A469-DC868F70BB0B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EFC7727-04E2-F171-B362-BE55C461A7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80150">
            <a:off x="1085218" y="3552465"/>
            <a:ext cx="223246" cy="223246"/>
          </a:xfrm>
          <a:prstGeom prst="rect">
            <a:avLst/>
          </a:prstGeom>
        </p:spPr>
      </p:pic>
      <p:sp>
        <p:nvSpPr>
          <p:cNvPr id="79" name="TextBox 87">
            <a:extLst>
              <a:ext uri="{FF2B5EF4-FFF2-40B4-BE49-F238E27FC236}">
                <a16:creationId xmlns:a16="http://schemas.microsoft.com/office/drawing/2014/main" id="{318AE816-A2C5-09AD-ECE0-09B039541855}"/>
              </a:ext>
            </a:extLst>
          </p:cNvPr>
          <p:cNvSpPr txBox="1"/>
          <p:nvPr/>
        </p:nvSpPr>
        <p:spPr>
          <a:xfrm>
            <a:off x="1360133" y="3422268"/>
            <a:ext cx="797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Chia cả hai vế của phương trình cho hệ số của 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C5204DA8-A1DD-0DD2-88A0-276582B0D1A3}"/>
              </a:ext>
            </a:extLst>
          </p:cNvPr>
          <p:cNvSpPr/>
          <p:nvPr/>
        </p:nvSpPr>
        <p:spPr>
          <a:xfrm rot="16876794">
            <a:off x="8175580" y="2971089"/>
            <a:ext cx="1065320" cy="1038904"/>
          </a:xfrm>
          <a:prstGeom prst="arc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34B9222-44A4-0160-0CE9-033969BC5E0E}"/>
              </a:ext>
            </a:extLst>
          </p:cNvPr>
          <p:cNvSpPr/>
          <p:nvPr/>
        </p:nvSpPr>
        <p:spPr>
          <a:xfrm>
            <a:off x="8833314" y="2748278"/>
            <a:ext cx="457200" cy="457200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7">
            <a:extLst>
              <a:ext uri="{FF2B5EF4-FFF2-40B4-BE49-F238E27FC236}">
                <a16:creationId xmlns:a16="http://schemas.microsoft.com/office/drawing/2014/main" id="{69605494-65DD-D288-EBDC-22CDCE23E44D}"/>
              </a:ext>
            </a:extLst>
          </p:cNvPr>
          <p:cNvSpPr txBox="1"/>
          <p:nvPr/>
        </p:nvSpPr>
        <p:spPr>
          <a:xfrm>
            <a:off x="8898305" y="2736368"/>
            <a:ext cx="24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D95C0DC2-08A8-448B-22CD-9B41F50589F3}"/>
              </a:ext>
            </a:extLst>
          </p:cNvPr>
          <p:cNvSpPr txBox="1"/>
          <p:nvPr/>
        </p:nvSpPr>
        <p:spPr>
          <a:xfrm>
            <a:off x="5063588" y="3975189"/>
            <a:ext cx="162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4x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7B8C36E8-E598-7843-9A88-CC34F8B8F774}"/>
              </a:ext>
            </a:extLst>
          </p:cNvPr>
          <p:cNvSpPr txBox="1"/>
          <p:nvPr/>
        </p:nvSpPr>
        <p:spPr>
          <a:xfrm>
            <a:off x="6594917" y="3782871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1290B096-A833-9452-A25A-5D91F130801C}"/>
              </a:ext>
            </a:extLst>
          </p:cNvPr>
          <p:cNvSpPr txBox="1"/>
          <p:nvPr/>
        </p:nvSpPr>
        <p:spPr>
          <a:xfrm>
            <a:off x="6602537" y="421147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79C7D1-E785-5E1D-0BD8-97B6CC240785}"/>
              </a:ext>
            </a:extLst>
          </p:cNvPr>
          <p:cNvCxnSpPr/>
          <p:nvPr/>
        </p:nvCxnSpPr>
        <p:spPr>
          <a:xfrm>
            <a:off x="6634380" y="4243585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" name="Picture 203">
            <a:extLst>
              <a:ext uri="{FF2B5EF4-FFF2-40B4-BE49-F238E27FC236}">
                <a16:creationId xmlns:a16="http://schemas.microsoft.com/office/drawing/2014/main" id="{489C695C-2F05-248E-32D6-BD8E898F6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80150">
            <a:off x="1075147" y="4762256"/>
            <a:ext cx="223246" cy="223246"/>
          </a:xfrm>
          <a:prstGeom prst="rect">
            <a:avLst/>
          </a:prstGeom>
        </p:spPr>
      </p:pic>
      <p:sp>
        <p:nvSpPr>
          <p:cNvPr id="205" name="TextBox 87">
            <a:extLst>
              <a:ext uri="{FF2B5EF4-FFF2-40B4-BE49-F238E27FC236}">
                <a16:creationId xmlns:a16="http://schemas.microsoft.com/office/drawing/2014/main" id="{F2DEE440-83D4-D9A3-B047-7CB6FD1B3B56}"/>
              </a:ext>
            </a:extLst>
          </p:cNvPr>
          <p:cNvSpPr txBox="1"/>
          <p:nvPr/>
        </p:nvSpPr>
        <p:spPr>
          <a:xfrm>
            <a:off x="1350062" y="4632059"/>
            <a:ext cx="928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Thêm vào hai vế của phương trình trên với cùng một số để vế trái có thể biến đổi thành một bình phương. Tìm nghiệm x.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06" name="TextBox 87">
            <a:extLst>
              <a:ext uri="{FF2B5EF4-FFF2-40B4-BE49-F238E27FC236}">
                <a16:creationId xmlns:a16="http://schemas.microsoft.com/office/drawing/2014/main" id="{5A76D101-F764-CD30-D910-2CD491CE0760}"/>
              </a:ext>
            </a:extLst>
          </p:cNvPr>
          <p:cNvSpPr txBox="1"/>
          <p:nvPr/>
        </p:nvSpPr>
        <p:spPr>
          <a:xfrm>
            <a:off x="4570638" y="5602303"/>
            <a:ext cx="218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4x + 4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07" name="TextBox 87">
            <a:extLst>
              <a:ext uri="{FF2B5EF4-FFF2-40B4-BE49-F238E27FC236}">
                <a16:creationId xmlns:a16="http://schemas.microsoft.com/office/drawing/2014/main" id="{BE168E97-EBF8-C51C-501A-D5A9F11E7D1B}"/>
              </a:ext>
            </a:extLst>
          </p:cNvPr>
          <p:cNvSpPr txBox="1"/>
          <p:nvPr/>
        </p:nvSpPr>
        <p:spPr>
          <a:xfrm>
            <a:off x="6609967" y="5403635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08" name="TextBox 87">
            <a:extLst>
              <a:ext uri="{FF2B5EF4-FFF2-40B4-BE49-F238E27FC236}">
                <a16:creationId xmlns:a16="http://schemas.microsoft.com/office/drawing/2014/main" id="{658B1E08-60DE-B1F9-1CEF-F4312A74239D}"/>
              </a:ext>
            </a:extLst>
          </p:cNvPr>
          <p:cNvSpPr txBox="1"/>
          <p:nvPr/>
        </p:nvSpPr>
        <p:spPr>
          <a:xfrm>
            <a:off x="6617587" y="583224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CBA3BF88-64DC-296F-37F1-0B624A8E7991}"/>
              </a:ext>
            </a:extLst>
          </p:cNvPr>
          <p:cNvCxnSpPr/>
          <p:nvPr/>
        </p:nvCxnSpPr>
        <p:spPr>
          <a:xfrm>
            <a:off x="6649430" y="5864349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87">
            <a:extLst>
              <a:ext uri="{FF2B5EF4-FFF2-40B4-BE49-F238E27FC236}">
                <a16:creationId xmlns:a16="http://schemas.microsoft.com/office/drawing/2014/main" id="{B5BC70E3-EE9E-49F8-F06E-036AEC7E1136}"/>
              </a:ext>
            </a:extLst>
          </p:cNvPr>
          <p:cNvSpPr txBox="1"/>
          <p:nvPr/>
        </p:nvSpPr>
        <p:spPr>
          <a:xfrm>
            <a:off x="6958792" y="5604403"/>
            <a:ext cx="66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+ 4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05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3" grpId="0"/>
      <p:bldP spid="87" grpId="0"/>
      <p:bldP spid="74" grpId="0"/>
      <p:bldP spid="79" grpId="0"/>
      <p:bldP spid="82" grpId="0" animBg="1"/>
      <p:bldP spid="85" grpId="0" animBg="1"/>
      <p:bldP spid="81" grpId="0"/>
      <p:bldP spid="90" grpId="0"/>
      <p:bldP spid="91" grpId="0"/>
      <p:bldP spid="93" grpId="0"/>
      <p:bldP spid="205" grpId="0"/>
      <p:bldP spid="206" grpId="0"/>
      <p:bldP spid="207" grpId="0"/>
      <p:bldP spid="208" grpId="0"/>
      <p:bldP spid="2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0F5AC9-743B-687A-9741-8277A676F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7BC29BB1-92D5-ABE8-C359-4A44CE2599F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720FEB3-4017-99C0-5735-E796E3BF35A9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79A5C379-278D-2AD6-D61D-5BE354B9F1FC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E2AD1A6-14AC-A0A8-80A2-0F8D119FE5A7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0D6A6DB3-AF78-1CF1-74B7-AADCBC4A2FCC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FE216C4F-4F5A-176B-BB0A-7968F6FB744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7FD700A8-48F4-FAD9-BE58-573640C943B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1B61E029-58B6-2B91-A2FE-B7033FAEF3E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4BE89523-FCDD-D4D8-2B0C-BF2C8243761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1F82D270-DFA1-B025-E01A-875789F3377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DA44851C-94AC-1EDD-8343-CD15D078029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25E474D2-29C9-E686-A0FF-6A1625E0654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1C1FE4F9-012C-0AAA-92BA-3CB299051A1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80BBF69B-C91A-8076-7EFF-997673F837D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013FA06-7E58-9AB4-8CD3-3DBEE7CC359A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48F7F969-51B7-ECD6-8653-461E66938874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CD777E06-A28C-ABDB-24E0-E8F0DC5D20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AD89FEF-ECC4-9A86-87F9-D690B4DDAA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6C2D7FB8-1DEA-3C62-EBA0-07B0753A66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AA5DCD8B-2CE1-6722-888E-6EA9E5F71A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EB6254C7-A0B6-C05D-196B-1491908C9D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D9595C22-50FB-9E84-B091-E4B8ED25DD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8D2AF74A-A9E2-2CFA-071F-2AB5C3B7C9A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562C15F1-FE2E-1491-1D72-918D862F510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F6313FD1-8481-2855-D3B3-89FA430EC3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244B2D28-594E-37D5-493B-A3FEA15013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1961654E-5DD3-AD10-9DF2-8C09C7DB064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61B71DC-B329-BFF7-329C-11F1FA1D84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9DAABD14-A2B4-AF42-FA78-3FA8090FB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0FE887EE-06F3-8DE2-C662-E1B4C09E7B6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9CBAD6FE-F2AC-4C23-E11E-8D79774AB66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456E0104-DF20-7F06-424D-BC4A500484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BCFF9A5B-82A3-84DA-A714-A600BE01F9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7A7D381B-45AD-6988-1B2C-54190B205A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546860C2-3115-555A-C2FF-5A2578E346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BDD1B0D-5D5A-01A8-5F32-E0C2FE7A3A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444189BC-D290-F17B-8D42-384464DF0D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FB8F60A8-20DF-1EDC-8F38-168461D541D0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62BCFEF5-5FD0-03A5-E512-985FB6A279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6E7D6AF-A6E8-91A5-0959-DD1B5196E1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DF1C991F-94C1-48C4-F568-128AACE989D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CA71B0C3-F217-4F8E-8792-152DE936CB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A7ED6973-A181-C700-744D-E0FB06700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F30A9A76-CAE9-972D-D02B-BC63121936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F3A3DAD-E36C-166B-67FD-178F5D49658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176C9C36-091A-FFFB-4563-84B82C9928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9A6D6B53-B3EA-D69A-D97A-A335373051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8BFEA51B-6C44-4BFF-235C-87DB7EFB6D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AE9532BF-987A-8F27-FBFA-F7CC23A91F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E58F5C85-D7A6-46FA-3F31-EA53905B8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5C28F81F-1448-221B-C434-BE3784F36E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5E45D680-9A12-67CB-18E9-3B36E81B162B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77139DD6-FDF2-4D25-A8EB-02472A8CFD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A6A6F06C-31F1-59FA-6559-B1AE9CBAE2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90DDE6F-97C8-61FC-5055-426AD74CA6F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8215A6C8-D7E2-4303-A30F-93F437CFC4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B5ECE394-B5C2-AA7B-8C3A-DC9D199751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177FD16D-A29A-22C6-4C13-AE900BDFA2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2E1814C8-0F4C-A68D-8AA0-F590427019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1C941F79-AC30-059C-C467-08976E98D26D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8AF39C8C-4004-5C65-B616-E423B0B8AF95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8A94A652-DF5C-1D47-6E91-46BAF8AE4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D0F9EB3-73B9-5A85-A9D1-91877614CB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4606A56F-7C53-E836-D660-875F7099866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FBCE292B-913D-9156-B058-78E4E389D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CD5DB8DD-195E-D81B-816A-12F38AA917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9C880784-3E1B-8773-94D6-F7A22ABA41C5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178A98BC-B4E0-2E66-DCDD-CCAEFDC656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4302E644-B313-8897-715E-5EC71291C17D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E4F23D10-E654-F6EA-9861-0BD40E1E0D50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8B766BF1-923E-AF91-A3B3-78F3C496A8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4CEEAB8B-F14C-4609-61DC-69BA61A8705E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6938FD5F-4C30-8FF3-BD15-263561D53F7D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43F71FA2-4308-61F4-31D6-59F427142E8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4DDCB954-98A0-55F3-2EB4-BE1BBDE0AC9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F4F73821-6888-058D-4D81-5B4ED781A139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3F566B39-C0BD-F5B9-CD3D-7A2FE5C6F75E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06BFFDFE-018C-3845-A832-4497DC7AD90D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B0433363-0932-0DCA-87D8-5E4524D0C9F3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3E670A5-0974-4712-1E00-E1F64BD78BA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61BF9A7E-507F-2E57-9599-15BD688AB1A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B676E99A-1327-7FF1-5930-114F9A53F84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FFB186CC-41D4-D31C-3269-AD72F9DBBFC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D84AE51D-F376-2130-65FA-94328FBE560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A6E6E9AA-C013-213B-C672-49CB0C95F73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2AF0C8FD-68D4-D62B-3586-55A3BE2C3DF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9DE28529-2A24-118A-B498-965A4F40BFD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CA72344B-BB44-10FA-67D5-5CAE6174D2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7DE87AE6-4A56-989F-CED8-033F3A1EF333}"/>
              </a:ext>
            </a:extLst>
          </p:cNvPr>
          <p:cNvSpPr/>
          <p:nvPr/>
        </p:nvSpPr>
        <p:spPr>
          <a:xfrm>
            <a:off x="1885654" y="1981052"/>
            <a:ext cx="2611993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F65DC0F-AE50-63A2-1CFD-8567FF99B30D}"/>
              </a:ext>
            </a:extLst>
          </p:cNvPr>
          <p:cNvSpPr txBox="1"/>
          <p:nvPr/>
        </p:nvSpPr>
        <p:spPr>
          <a:xfrm>
            <a:off x="2025734" y="199483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− 8x + 3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CDE371F0-3220-52D5-4B73-DB7C7B2DB04D}"/>
              </a:ext>
            </a:extLst>
          </p:cNvPr>
          <p:cNvSpPr txBox="1"/>
          <p:nvPr/>
        </p:nvSpPr>
        <p:spPr>
          <a:xfrm>
            <a:off x="2025734" y="2614048"/>
            <a:ext cx="206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8x = –3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1BBB2C-DC33-C133-625D-36C4119D00B8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86D7C658-C689-82F4-F224-A9A558553B9E}"/>
              </a:ext>
            </a:extLst>
          </p:cNvPr>
          <p:cNvSpPr txBox="1"/>
          <p:nvPr/>
        </p:nvSpPr>
        <p:spPr>
          <a:xfrm>
            <a:off x="2196178" y="3264400"/>
            <a:ext cx="162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4x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D6305D6F-7045-0C8D-85BD-7EC803985DF9}"/>
              </a:ext>
            </a:extLst>
          </p:cNvPr>
          <p:cNvSpPr txBox="1"/>
          <p:nvPr/>
        </p:nvSpPr>
        <p:spPr>
          <a:xfrm>
            <a:off x="3727507" y="307208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1EAFE3FB-7542-5893-8AD5-4E8D77EAD20E}"/>
              </a:ext>
            </a:extLst>
          </p:cNvPr>
          <p:cNvSpPr txBox="1"/>
          <p:nvPr/>
        </p:nvSpPr>
        <p:spPr>
          <a:xfrm>
            <a:off x="3735127" y="3500689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305B01A-2202-8BD4-8276-CD936BE0B44C}"/>
              </a:ext>
            </a:extLst>
          </p:cNvPr>
          <p:cNvCxnSpPr/>
          <p:nvPr/>
        </p:nvCxnSpPr>
        <p:spPr>
          <a:xfrm>
            <a:off x="3766970" y="3532796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87">
            <a:extLst>
              <a:ext uri="{FF2B5EF4-FFF2-40B4-BE49-F238E27FC236}">
                <a16:creationId xmlns:a16="http://schemas.microsoft.com/office/drawing/2014/main" id="{00E0C39C-BB32-E6C2-065A-0F71A9763EBA}"/>
              </a:ext>
            </a:extLst>
          </p:cNvPr>
          <p:cNvSpPr txBox="1"/>
          <p:nvPr/>
        </p:nvSpPr>
        <p:spPr>
          <a:xfrm>
            <a:off x="1680239" y="4109362"/>
            <a:ext cx="218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4x + 4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07" name="TextBox 87">
            <a:extLst>
              <a:ext uri="{FF2B5EF4-FFF2-40B4-BE49-F238E27FC236}">
                <a16:creationId xmlns:a16="http://schemas.microsoft.com/office/drawing/2014/main" id="{3D6115B0-5837-9DC5-A669-F5446CBA5F07}"/>
              </a:ext>
            </a:extLst>
          </p:cNvPr>
          <p:cNvSpPr txBox="1"/>
          <p:nvPr/>
        </p:nvSpPr>
        <p:spPr>
          <a:xfrm>
            <a:off x="3719568" y="391069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08" name="TextBox 87">
            <a:extLst>
              <a:ext uri="{FF2B5EF4-FFF2-40B4-BE49-F238E27FC236}">
                <a16:creationId xmlns:a16="http://schemas.microsoft.com/office/drawing/2014/main" id="{ABBF8548-C882-88F8-0F25-777A26B5DC7F}"/>
              </a:ext>
            </a:extLst>
          </p:cNvPr>
          <p:cNvSpPr txBox="1"/>
          <p:nvPr/>
        </p:nvSpPr>
        <p:spPr>
          <a:xfrm>
            <a:off x="3727188" y="4339301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DBE1328-D3D1-CE72-B39C-3EB66A1A8528}"/>
              </a:ext>
            </a:extLst>
          </p:cNvPr>
          <p:cNvCxnSpPr/>
          <p:nvPr/>
        </p:nvCxnSpPr>
        <p:spPr>
          <a:xfrm>
            <a:off x="3759031" y="4371408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87">
            <a:extLst>
              <a:ext uri="{FF2B5EF4-FFF2-40B4-BE49-F238E27FC236}">
                <a16:creationId xmlns:a16="http://schemas.microsoft.com/office/drawing/2014/main" id="{887BFE9B-A314-9B48-DBC0-AD141011FF6C}"/>
              </a:ext>
            </a:extLst>
          </p:cNvPr>
          <p:cNvSpPr txBox="1"/>
          <p:nvPr/>
        </p:nvSpPr>
        <p:spPr>
          <a:xfrm>
            <a:off x="4068393" y="4111462"/>
            <a:ext cx="66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+ 4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1" name="TextBox 87">
            <a:extLst>
              <a:ext uri="{FF2B5EF4-FFF2-40B4-BE49-F238E27FC236}">
                <a16:creationId xmlns:a16="http://schemas.microsoft.com/office/drawing/2014/main" id="{49B004C2-C018-4D56-935C-D48274EF1EA3}"/>
              </a:ext>
            </a:extLst>
          </p:cNvPr>
          <p:cNvSpPr txBox="1"/>
          <p:nvPr/>
        </p:nvSpPr>
        <p:spPr>
          <a:xfrm>
            <a:off x="2107170" y="4977206"/>
            <a:ext cx="154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(x – 2)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85CEDD6E-008F-F5D4-7173-B37142C28F85}"/>
              </a:ext>
            </a:extLst>
          </p:cNvPr>
          <p:cNvSpPr txBox="1"/>
          <p:nvPr/>
        </p:nvSpPr>
        <p:spPr>
          <a:xfrm>
            <a:off x="3541681" y="4763517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6" name="TextBox 87">
            <a:extLst>
              <a:ext uri="{FF2B5EF4-FFF2-40B4-BE49-F238E27FC236}">
                <a16:creationId xmlns:a16="http://schemas.microsoft.com/office/drawing/2014/main" id="{05F01564-C709-CB94-A082-201EDDA3AE49}"/>
              </a:ext>
            </a:extLst>
          </p:cNvPr>
          <p:cNvSpPr txBox="1"/>
          <p:nvPr/>
        </p:nvSpPr>
        <p:spPr>
          <a:xfrm>
            <a:off x="3549301" y="519212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489B589-6502-4D27-C3BB-89F6ADFC6876}"/>
              </a:ext>
            </a:extLst>
          </p:cNvPr>
          <p:cNvCxnSpPr/>
          <p:nvPr/>
        </p:nvCxnSpPr>
        <p:spPr>
          <a:xfrm>
            <a:off x="3581144" y="5224231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ED9E89A-190D-7B5C-AE2E-1F4621F55CC4}"/>
              </a:ext>
            </a:extLst>
          </p:cNvPr>
          <p:cNvCxnSpPr/>
          <p:nvPr/>
        </p:nvCxnSpPr>
        <p:spPr>
          <a:xfrm>
            <a:off x="5133975" y="1927060"/>
            <a:ext cx="0" cy="372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D43326A-E2F3-D556-9692-4F85B473CD93}"/>
              </a:ext>
            </a:extLst>
          </p:cNvPr>
          <p:cNvSpPr txBox="1"/>
          <p:nvPr/>
        </p:nvSpPr>
        <p:spPr>
          <a:xfrm>
            <a:off x="7019241" y="2542181"/>
            <a:ext cx="154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(x – 2)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9" name="TextBox 87">
            <a:extLst>
              <a:ext uri="{FF2B5EF4-FFF2-40B4-BE49-F238E27FC236}">
                <a16:creationId xmlns:a16="http://schemas.microsoft.com/office/drawing/2014/main" id="{C5CD57EB-420F-A315-FBE9-01B61C924085}"/>
              </a:ext>
            </a:extLst>
          </p:cNvPr>
          <p:cNvSpPr txBox="1"/>
          <p:nvPr/>
        </p:nvSpPr>
        <p:spPr>
          <a:xfrm>
            <a:off x="8453752" y="232849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5" name="TextBox 87">
            <a:extLst>
              <a:ext uri="{FF2B5EF4-FFF2-40B4-BE49-F238E27FC236}">
                <a16:creationId xmlns:a16="http://schemas.microsoft.com/office/drawing/2014/main" id="{4746F392-09F6-6F63-212E-56DFAFD04748}"/>
              </a:ext>
            </a:extLst>
          </p:cNvPr>
          <p:cNvSpPr txBox="1"/>
          <p:nvPr/>
        </p:nvSpPr>
        <p:spPr>
          <a:xfrm>
            <a:off x="8461372" y="2757099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AA8505-90AB-6890-8856-213B35A746F1}"/>
              </a:ext>
            </a:extLst>
          </p:cNvPr>
          <p:cNvCxnSpPr/>
          <p:nvPr/>
        </p:nvCxnSpPr>
        <p:spPr>
          <a:xfrm>
            <a:off x="8493215" y="2789206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4C00798-7D8B-111D-B028-51A8A84BD050}"/>
              </a:ext>
            </a:extLst>
          </p:cNvPr>
          <p:cNvSpPr txBox="1"/>
          <p:nvPr/>
        </p:nvSpPr>
        <p:spPr>
          <a:xfrm>
            <a:off x="5452754" y="3264400"/>
            <a:ext cx="49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Suy ra  x – 2 =        hoặc x – 2 = –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F96114E0-B9B5-FAAD-0F17-7DC7B4B92C18}"/>
              </a:ext>
            </a:extLst>
          </p:cNvPr>
          <p:cNvSpPr txBox="1"/>
          <p:nvPr/>
        </p:nvSpPr>
        <p:spPr>
          <a:xfrm>
            <a:off x="7706370" y="3066625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9" name="TextBox 87">
            <a:extLst>
              <a:ext uri="{FF2B5EF4-FFF2-40B4-BE49-F238E27FC236}">
                <a16:creationId xmlns:a16="http://schemas.microsoft.com/office/drawing/2014/main" id="{951FE6F2-2C51-2726-3F8F-B77DE9571FE8}"/>
              </a:ext>
            </a:extLst>
          </p:cNvPr>
          <p:cNvSpPr txBox="1"/>
          <p:nvPr/>
        </p:nvSpPr>
        <p:spPr>
          <a:xfrm>
            <a:off x="7713990" y="349523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96D99DF-C882-CF57-24B7-B221A2B3C11A}"/>
              </a:ext>
            </a:extLst>
          </p:cNvPr>
          <p:cNvCxnSpPr/>
          <p:nvPr/>
        </p:nvCxnSpPr>
        <p:spPr>
          <a:xfrm>
            <a:off x="7745833" y="3527339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87">
            <a:extLst>
              <a:ext uri="{FF2B5EF4-FFF2-40B4-BE49-F238E27FC236}">
                <a16:creationId xmlns:a16="http://schemas.microsoft.com/office/drawing/2014/main" id="{882A5D8D-1493-9D48-3119-4CD4DC5F4F0D}"/>
              </a:ext>
            </a:extLst>
          </p:cNvPr>
          <p:cNvSpPr txBox="1"/>
          <p:nvPr/>
        </p:nvSpPr>
        <p:spPr>
          <a:xfrm>
            <a:off x="10368919" y="3076730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02" name="TextBox 87">
            <a:extLst>
              <a:ext uri="{FF2B5EF4-FFF2-40B4-BE49-F238E27FC236}">
                <a16:creationId xmlns:a16="http://schemas.microsoft.com/office/drawing/2014/main" id="{1E8DA630-B5F3-461B-B6EE-DEFD9AC4E4E3}"/>
              </a:ext>
            </a:extLst>
          </p:cNvPr>
          <p:cNvSpPr txBox="1"/>
          <p:nvPr/>
        </p:nvSpPr>
        <p:spPr>
          <a:xfrm>
            <a:off x="10376539" y="3505337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9356375-409A-6046-D34D-5E076E52C470}"/>
              </a:ext>
            </a:extLst>
          </p:cNvPr>
          <p:cNvCxnSpPr/>
          <p:nvPr/>
        </p:nvCxnSpPr>
        <p:spPr>
          <a:xfrm>
            <a:off x="10408382" y="3537444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8E19F5-6D0B-AB20-8192-4E19D2E30944}"/>
              </a:ext>
            </a:extLst>
          </p:cNvPr>
          <p:cNvGrpSpPr/>
          <p:nvPr/>
        </p:nvGrpSpPr>
        <p:grpSpPr>
          <a:xfrm>
            <a:off x="7556425" y="3088782"/>
            <a:ext cx="484848" cy="795147"/>
            <a:chOff x="8400333" y="2885431"/>
            <a:chExt cx="399270" cy="336549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2F26626-CA1F-73A9-7074-91CC90202FF6}"/>
                </a:ext>
              </a:extLst>
            </p:cNvPr>
            <p:cNvCxnSpPr>
              <a:cxnSpLocks/>
            </p:cNvCxnSpPr>
            <p:nvPr/>
          </p:nvCxnSpPr>
          <p:spPr>
            <a:xfrm>
              <a:off x="8513389" y="2887599"/>
              <a:ext cx="2862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CF1BE04-70E4-3C2C-2394-5D572F068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79FD588-DF58-C432-3E4C-546A8E3555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0333" y="3130198"/>
              <a:ext cx="84058" cy="881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845936-522C-1939-7F42-83CC010ADD51}"/>
              </a:ext>
            </a:extLst>
          </p:cNvPr>
          <p:cNvGrpSpPr/>
          <p:nvPr/>
        </p:nvGrpSpPr>
        <p:grpSpPr>
          <a:xfrm>
            <a:off x="10250986" y="3081954"/>
            <a:ext cx="439244" cy="795147"/>
            <a:chOff x="8437888" y="2885431"/>
            <a:chExt cx="361715" cy="336549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429C26F-385C-8DB3-A0AC-1AC7736D97EC}"/>
                </a:ext>
              </a:extLst>
            </p:cNvPr>
            <p:cNvCxnSpPr>
              <a:cxnSpLocks/>
            </p:cNvCxnSpPr>
            <p:nvPr/>
          </p:nvCxnSpPr>
          <p:spPr>
            <a:xfrm>
              <a:off x="8513389" y="2887599"/>
              <a:ext cx="2862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9462130-18BA-9F8F-58B7-C35B95EEAE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08418EA-B656-3098-5410-5289F611CC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37888" y="3138189"/>
              <a:ext cx="46504" cy="801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EF0925B-8A66-D641-BCB4-F233E0234A6E}"/>
              </a:ext>
            </a:extLst>
          </p:cNvPr>
          <p:cNvSpPr txBox="1"/>
          <p:nvPr/>
        </p:nvSpPr>
        <p:spPr>
          <a:xfrm>
            <a:off x="6491495" y="4322232"/>
            <a:ext cx="422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 = 2 +         hoặc x = 2 –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18" name="TextBox 87">
            <a:extLst>
              <a:ext uri="{FF2B5EF4-FFF2-40B4-BE49-F238E27FC236}">
                <a16:creationId xmlns:a16="http://schemas.microsoft.com/office/drawing/2014/main" id="{30B53A80-7028-587B-1969-171B01E29FF9}"/>
              </a:ext>
            </a:extLst>
          </p:cNvPr>
          <p:cNvSpPr txBox="1"/>
          <p:nvPr/>
        </p:nvSpPr>
        <p:spPr>
          <a:xfrm>
            <a:off x="7794045" y="4092963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19" name="TextBox 87">
            <a:extLst>
              <a:ext uri="{FF2B5EF4-FFF2-40B4-BE49-F238E27FC236}">
                <a16:creationId xmlns:a16="http://schemas.microsoft.com/office/drawing/2014/main" id="{C48F49DB-EB2F-A032-C845-2764718FBBE1}"/>
              </a:ext>
            </a:extLst>
          </p:cNvPr>
          <p:cNvSpPr txBox="1"/>
          <p:nvPr/>
        </p:nvSpPr>
        <p:spPr>
          <a:xfrm>
            <a:off x="7801665" y="4521570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F186B5F-0020-158F-FA8E-EB2ACFE9AC2F}"/>
              </a:ext>
            </a:extLst>
          </p:cNvPr>
          <p:cNvCxnSpPr/>
          <p:nvPr/>
        </p:nvCxnSpPr>
        <p:spPr>
          <a:xfrm>
            <a:off x="7833508" y="4553677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932E95C-3D1A-E29B-4A6E-11382EA56DF6}"/>
              </a:ext>
            </a:extLst>
          </p:cNvPr>
          <p:cNvGrpSpPr/>
          <p:nvPr/>
        </p:nvGrpSpPr>
        <p:grpSpPr>
          <a:xfrm>
            <a:off x="7644100" y="4115120"/>
            <a:ext cx="484848" cy="795147"/>
            <a:chOff x="8400333" y="2885431"/>
            <a:chExt cx="399270" cy="336549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A3E5485-259B-8A93-59E0-5273C5670646}"/>
                </a:ext>
              </a:extLst>
            </p:cNvPr>
            <p:cNvCxnSpPr>
              <a:cxnSpLocks/>
            </p:cNvCxnSpPr>
            <p:nvPr/>
          </p:nvCxnSpPr>
          <p:spPr>
            <a:xfrm>
              <a:off x="8513389" y="2887599"/>
              <a:ext cx="2862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937270A-4525-C889-CF49-019BCB93FA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0FEDE81-340C-2476-2C82-1814D1BAF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0333" y="3130198"/>
              <a:ext cx="84058" cy="881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87">
            <a:extLst>
              <a:ext uri="{FF2B5EF4-FFF2-40B4-BE49-F238E27FC236}">
                <a16:creationId xmlns:a16="http://schemas.microsoft.com/office/drawing/2014/main" id="{A77C5DDC-1119-4DAE-F333-FE7D945DC75F}"/>
              </a:ext>
            </a:extLst>
          </p:cNvPr>
          <p:cNvSpPr txBox="1"/>
          <p:nvPr/>
        </p:nvSpPr>
        <p:spPr>
          <a:xfrm>
            <a:off x="10290887" y="4116277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5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37" name="TextBox 87">
            <a:extLst>
              <a:ext uri="{FF2B5EF4-FFF2-40B4-BE49-F238E27FC236}">
                <a16:creationId xmlns:a16="http://schemas.microsoft.com/office/drawing/2014/main" id="{18990669-AA72-5F89-FB1C-2E060557C484}"/>
              </a:ext>
            </a:extLst>
          </p:cNvPr>
          <p:cNvSpPr txBox="1"/>
          <p:nvPr/>
        </p:nvSpPr>
        <p:spPr>
          <a:xfrm>
            <a:off x="10298507" y="454488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297608E-8DB9-C854-F02D-E6A569CE8CBF}"/>
              </a:ext>
            </a:extLst>
          </p:cNvPr>
          <p:cNvCxnSpPr/>
          <p:nvPr/>
        </p:nvCxnSpPr>
        <p:spPr>
          <a:xfrm>
            <a:off x="10330350" y="4576991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A43308C-462E-8FD6-6F7D-2D386B7FA16A}"/>
              </a:ext>
            </a:extLst>
          </p:cNvPr>
          <p:cNvGrpSpPr/>
          <p:nvPr/>
        </p:nvGrpSpPr>
        <p:grpSpPr>
          <a:xfrm>
            <a:off x="10172954" y="4121501"/>
            <a:ext cx="439244" cy="795147"/>
            <a:chOff x="8437888" y="2885431"/>
            <a:chExt cx="361715" cy="336549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06696E0-F334-51B1-3253-0A7DEBC0A14C}"/>
                </a:ext>
              </a:extLst>
            </p:cNvPr>
            <p:cNvCxnSpPr>
              <a:cxnSpLocks/>
            </p:cNvCxnSpPr>
            <p:nvPr/>
          </p:nvCxnSpPr>
          <p:spPr>
            <a:xfrm>
              <a:off x="8513389" y="2887599"/>
              <a:ext cx="2862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AD19343-095E-41E4-56AF-9CFE9B9A4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55736D-2117-6288-8ABB-8AC454547D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37888" y="3138189"/>
              <a:ext cx="46504" cy="801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CE9E0D68-D293-B873-451B-1EAFFB72E738}"/>
              </a:ext>
            </a:extLst>
          </p:cNvPr>
          <p:cNvSpPr txBox="1"/>
          <p:nvPr/>
        </p:nvSpPr>
        <p:spPr>
          <a:xfrm>
            <a:off x="6489010" y="5351630"/>
            <a:ext cx="343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 =                 hoặc x =  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E1B2C54-5B3B-103F-9838-E7A290193CC3}"/>
              </a:ext>
            </a:extLst>
          </p:cNvPr>
          <p:cNvCxnSpPr>
            <a:cxnSpLocks/>
          </p:cNvCxnSpPr>
          <p:nvPr/>
        </p:nvCxnSpPr>
        <p:spPr>
          <a:xfrm>
            <a:off x="7122524" y="5598913"/>
            <a:ext cx="107195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6428E9DE-A315-F54E-EEA0-7C7B8CDFBA86}"/>
              </a:ext>
            </a:extLst>
          </p:cNvPr>
          <p:cNvSpPr txBox="1"/>
          <p:nvPr/>
        </p:nvSpPr>
        <p:spPr>
          <a:xfrm>
            <a:off x="7050304" y="5140711"/>
            <a:ext cx="132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4 +   10</a:t>
            </a:r>
            <a:endParaRPr lang="vi-VN" sz="2400">
              <a:latin typeface="#9Slide03 SVNAvo" panose="02040603050506020204" pitchFamily="18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07290B7-420C-04BC-83BF-0C2E5F82F6CA}"/>
              </a:ext>
            </a:extLst>
          </p:cNvPr>
          <p:cNvGrpSpPr/>
          <p:nvPr/>
        </p:nvGrpSpPr>
        <p:grpSpPr>
          <a:xfrm>
            <a:off x="7721132" y="5132047"/>
            <a:ext cx="461563" cy="399305"/>
            <a:chOff x="8431289" y="2885431"/>
            <a:chExt cx="366424" cy="33654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A8A98D-BE2F-3514-5685-D4B8E48B8EB2}"/>
                </a:ext>
              </a:extLst>
            </p:cNvPr>
            <p:cNvCxnSpPr>
              <a:cxnSpLocks/>
            </p:cNvCxnSpPr>
            <p:nvPr/>
          </p:nvCxnSpPr>
          <p:spPr>
            <a:xfrm>
              <a:off x="8511499" y="2891613"/>
              <a:ext cx="2862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E37052D-DEE6-0DB0-E816-A67B78BF19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31AAD4B-FC9C-652C-D1D4-7EF76C73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31289" y="3121944"/>
              <a:ext cx="53102" cy="963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D6352BB1-13E0-350A-F8F5-644D554FFFCD}"/>
              </a:ext>
            </a:extLst>
          </p:cNvPr>
          <p:cNvSpPr txBox="1"/>
          <p:nvPr/>
        </p:nvSpPr>
        <p:spPr>
          <a:xfrm>
            <a:off x="7510443" y="5598913"/>
            <a:ext cx="32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4A22D5-8E6E-A630-4B30-F816EF531A77}"/>
              </a:ext>
            </a:extLst>
          </p:cNvPr>
          <p:cNvCxnSpPr>
            <a:cxnSpLocks/>
          </p:cNvCxnSpPr>
          <p:nvPr/>
        </p:nvCxnSpPr>
        <p:spPr>
          <a:xfrm>
            <a:off x="9817274" y="5594426"/>
            <a:ext cx="107195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C07303D-8970-79B6-CCA1-45D946DC282A}"/>
              </a:ext>
            </a:extLst>
          </p:cNvPr>
          <p:cNvSpPr txBox="1"/>
          <p:nvPr/>
        </p:nvSpPr>
        <p:spPr>
          <a:xfrm>
            <a:off x="9745054" y="5136224"/>
            <a:ext cx="132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4 –   10</a:t>
            </a:r>
            <a:endParaRPr lang="vi-VN" sz="2400">
              <a:latin typeface="#9Slide03 SVNAvo" panose="02040603050506020204" pitchFamily="18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BD3977D-B616-AD04-F336-CB536DB42B1B}"/>
              </a:ext>
            </a:extLst>
          </p:cNvPr>
          <p:cNvGrpSpPr/>
          <p:nvPr/>
        </p:nvGrpSpPr>
        <p:grpSpPr>
          <a:xfrm>
            <a:off x="10376126" y="5127560"/>
            <a:ext cx="461563" cy="399305"/>
            <a:chOff x="8431289" y="2885431"/>
            <a:chExt cx="366424" cy="336549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EDE09C6-E9B8-5630-256A-F810BEE2C5C1}"/>
                </a:ext>
              </a:extLst>
            </p:cNvPr>
            <p:cNvCxnSpPr>
              <a:cxnSpLocks/>
            </p:cNvCxnSpPr>
            <p:nvPr/>
          </p:nvCxnSpPr>
          <p:spPr>
            <a:xfrm>
              <a:off x="8511499" y="2891613"/>
              <a:ext cx="28621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68FDDA0-B64F-7A1E-86A4-2FBEF8D224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EA04504-F4DF-615B-E0D8-9FE15A9483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31289" y="3121944"/>
              <a:ext cx="53102" cy="963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7DC9DBD2-F13D-EB74-C383-5D7DDC37EFCF}"/>
              </a:ext>
            </a:extLst>
          </p:cNvPr>
          <p:cNvSpPr txBox="1"/>
          <p:nvPr/>
        </p:nvSpPr>
        <p:spPr>
          <a:xfrm>
            <a:off x="10205193" y="5594426"/>
            <a:ext cx="32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79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6" grpId="0"/>
      <p:bldP spid="88" grpId="0"/>
      <p:bldP spid="89" grpId="0"/>
      <p:bldP spid="95" grpId="0"/>
      <p:bldP spid="97" grpId="0"/>
      <p:bldP spid="98" grpId="0"/>
      <p:bldP spid="99" grpId="0"/>
      <p:bldP spid="101" grpId="0"/>
      <p:bldP spid="102" grpId="0"/>
      <p:bldP spid="117" grpId="0"/>
      <p:bldP spid="118" grpId="0"/>
      <p:bldP spid="119" grpId="0"/>
      <p:bldP spid="136" grpId="0"/>
      <p:bldP spid="137" grpId="0"/>
      <p:bldP spid="143" grpId="0"/>
      <p:bldP spid="147" grpId="0"/>
      <p:bldP spid="153" grpId="0"/>
      <p:bldP spid="155" grpId="0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BE686-3DB9-82FF-C5D0-9FA98937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10F3A580-2FCD-F308-A0E9-6319B580CB27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96EE7DA-3603-9402-5E16-526397469D47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3FCF6B80-D391-61B7-F0AC-90AD30AE85D9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70C390D-6EFA-508D-D35F-B7D1CED5AA3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CBBED88-DD2F-23D3-0020-BAF7C7B9221F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906E6C6B-4375-48F3-96A8-DC9C8317E8CA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4288F083-C7EC-6983-B169-D0EE4581BA4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9697CB24-A9B0-8B3F-CF74-C6D2F30A2BC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3DA97FB9-D524-F274-12BD-A8CB9FA6D2D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1B819C57-0BA7-7FFF-6BBC-6E9CC680C26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B421D107-63CD-95B6-A279-C34F32BFEE7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0C6E27E1-9F3F-C42D-575F-CD4B68DAB48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969E3AD5-740D-3419-1006-D20F77F39DD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3DD66900-D950-47BC-A75F-31CE9673C8B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4053988-6C18-7A0D-4AA6-DDC316F6EE94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C9CA8CF8-6F77-0E68-D963-591F0E7F9975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1E1F9BB7-4688-FC74-CFEC-50822774C7D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24CF0115-1C02-0AEA-D7A1-7CBC16FC4E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754F5726-7DFE-CE7B-ABEB-B5CEE2CEAC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E4131FF5-B1B9-59D6-9F7F-2F2C65BDC2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C98423A-884D-F386-ED16-56AD82AF4C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B0B4BFAB-A1CF-2325-6263-10EE21D06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C12407F7-5AD6-A0DE-8C80-522BF9FD81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9F34DD30-97C1-86AB-E123-B4EE682CE20C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3D88713-0A95-5F47-B013-4E8F23034D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37EC0CBD-6388-4A4E-92C5-E967A138F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2D42A759-ADFA-5BE9-5092-88BA590B28A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D11B5B9F-D168-2337-2A4C-01871FF749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067524B3-71F8-C671-3CDE-2F27FFD51A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30EADB08-6339-8AC0-3DBA-DD7763224B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C253721F-6B64-7634-22B0-BC59CE70853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770FAF2E-6A14-1360-5B21-B4D3069A06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D2BC2AAB-5D6C-A921-7210-E59EBE03AD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6A1C3E35-4A63-2531-7075-549F8B37F5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C6D5120A-4096-61AF-37F9-F000EE14F2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60AB8F16-2694-4608-2436-9D12AA6D7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33ECB051-18A2-A950-4236-A501D72BBA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471331F4-55F1-41BD-719B-2BD85421E1A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F1F39807-0775-552D-F27B-34E0D23640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B68A1815-77FF-FE05-75AE-A0E30D632D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60F3BC3C-02C1-F082-5092-E8CED358DC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7FDDE578-A3DF-FB76-F576-CD279A1F46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80A85231-7A7C-D7CD-7AC7-89D5276116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BC3B4BDC-0DDE-1A95-E8B3-B55880DEC0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A628C133-011C-B846-849D-F7015289CEF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EC7964E0-E4ED-42AB-40BE-2733D23A3A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1041A813-E74E-1D1D-63F2-708F1B5F7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82DD0F10-C712-FEBE-7228-E0E146470E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24D63FD1-360B-1D9C-67B9-5D55A3719A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FCE8153B-CD37-D062-E76A-F592895E3E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49306D70-1775-6CAD-B652-64F485ADB1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A9348D4B-8EFE-4C55-A67B-4EF27012CDFB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6D490B37-CB38-F02D-6E3D-3C5B31994B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0B7E0D0E-60DB-3380-2D6C-C308121DB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BD4C5DB-1741-5710-D6E1-5DD724ADC55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83D7AC06-195F-D7B7-0CFE-12E7501956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320AC606-9CFE-6088-B82B-C22E81147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7F7D4A9B-217A-9120-49C6-58EF5D561E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CFFA7AB0-3824-8BD2-CA4B-0011C5BE78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045C8379-6114-B327-3870-8107CD1B043A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FA11CBB3-24B9-5394-51BD-55625E437483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BDAA5000-CC42-8920-A7B0-8053EDAAE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84B86653-49CC-46F7-995B-E987BB67AB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263EA089-1533-3A40-1474-AF48B9FAA040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9D081BC7-E883-1837-55F4-8447BED88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F43F89E0-874F-2B14-3777-6878AD2C9F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E4F0B29A-5BF3-E702-8892-9D0B42018570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289EBA8A-27E0-982F-3C06-0764429AA9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2B4351F2-D96D-4D93-DB75-CAE1B92DB54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A1AA7807-5A78-A3F0-D9A8-171628D6B1D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E7BA22A5-5B23-B5BA-A6A7-45DF17484E2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A6B8226F-D007-F460-6972-2FACD5276961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153551E3-6B4D-5A76-24F9-58FCDDB42143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A1E9BD31-C4AB-F1F4-B41B-C853121B61E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2F801028-CB13-8947-C36F-3906F8EB379E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1A77E470-EA8F-C232-4332-72A848A23C97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60A686DD-8406-7B97-9D94-4F959F1D0409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9A9332A3-F9C3-82DC-91B7-B0998D6D4885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825217A1-7D25-318B-CAD9-EFC6F95ABC37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A867D2D3-B510-4026-62B4-CF1652771F6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7A0482B4-2D3A-FCB3-760A-D90ED33DBCE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74795AEE-8C8B-C0C5-5572-AB36FB89E67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71C31F78-B1B4-15A4-7EB0-7A6DE8ABA8D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FD4A7AF4-24CF-6A30-E73D-23F0AA3FE5B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7DB85EB8-FB5C-7914-FB34-12619BCA414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7870391F-11AA-641F-B815-415E816AFB9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AA7DF7BE-A610-8C02-2AAA-5BD53CD291B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D14F2B08-08F7-77C0-DE15-40DF6F9AFD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6F30609-2391-305A-0C68-4C22ACCE0BFB}"/>
              </a:ext>
            </a:extLst>
          </p:cNvPr>
          <p:cNvSpPr/>
          <p:nvPr/>
        </p:nvSpPr>
        <p:spPr>
          <a:xfrm>
            <a:off x="1428454" y="1765152"/>
            <a:ext cx="2611993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DDE2FF-67C7-8960-26CB-4CC8FE31D22B}"/>
              </a:ext>
            </a:extLst>
          </p:cNvPr>
          <p:cNvSpPr txBox="1"/>
          <p:nvPr/>
        </p:nvSpPr>
        <p:spPr>
          <a:xfrm>
            <a:off x="1568534" y="1778939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bx + c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18DF117-3872-777C-1F58-E8242008D063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1" name="TextBox 87">
            <a:extLst>
              <a:ext uri="{FF2B5EF4-FFF2-40B4-BE49-F238E27FC236}">
                <a16:creationId xmlns:a16="http://schemas.microsoft.com/office/drawing/2014/main" id="{3E5B0DCA-EA6D-994B-F725-8287F0FD848E}"/>
              </a:ext>
            </a:extLst>
          </p:cNvPr>
          <p:cNvSpPr txBox="1"/>
          <p:nvPr/>
        </p:nvSpPr>
        <p:spPr>
          <a:xfrm>
            <a:off x="1565549" y="2481060"/>
            <a:ext cx="230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+ bx = –c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E89B1A-DED6-1DA0-218A-8E2824A451EE}"/>
              </a:ext>
            </a:extLst>
          </p:cNvPr>
          <p:cNvSpPr txBox="1"/>
          <p:nvPr/>
        </p:nvSpPr>
        <p:spPr>
          <a:xfrm>
            <a:off x="1565549" y="3193334"/>
            <a:ext cx="213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+      x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5" name="TextBox 87">
            <a:extLst>
              <a:ext uri="{FF2B5EF4-FFF2-40B4-BE49-F238E27FC236}">
                <a16:creationId xmlns:a16="http://schemas.microsoft.com/office/drawing/2014/main" id="{EB577C0E-4814-DB2D-18B1-56E9BD36A078}"/>
              </a:ext>
            </a:extLst>
          </p:cNvPr>
          <p:cNvSpPr txBox="1"/>
          <p:nvPr/>
        </p:nvSpPr>
        <p:spPr>
          <a:xfrm>
            <a:off x="2248140" y="2977911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85B23BE6-3CEF-F1A3-9F84-D5633C8D56D0}"/>
              </a:ext>
            </a:extLst>
          </p:cNvPr>
          <p:cNvSpPr txBox="1"/>
          <p:nvPr/>
        </p:nvSpPr>
        <p:spPr>
          <a:xfrm>
            <a:off x="2248140" y="341413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1DA07B-37C6-1D09-502B-33433027CC23}"/>
              </a:ext>
            </a:extLst>
          </p:cNvPr>
          <p:cNvCxnSpPr/>
          <p:nvPr/>
        </p:nvCxnSpPr>
        <p:spPr>
          <a:xfrm>
            <a:off x="2295223" y="3446245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7">
            <a:extLst>
              <a:ext uri="{FF2B5EF4-FFF2-40B4-BE49-F238E27FC236}">
                <a16:creationId xmlns:a16="http://schemas.microsoft.com/office/drawing/2014/main" id="{D7C36106-72FF-2F37-966D-FF977FFA0575}"/>
              </a:ext>
            </a:extLst>
          </p:cNvPr>
          <p:cNvSpPr txBox="1"/>
          <p:nvPr/>
        </p:nvSpPr>
        <p:spPr>
          <a:xfrm>
            <a:off x="3371289" y="299460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c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2" name="TextBox 87">
            <a:extLst>
              <a:ext uri="{FF2B5EF4-FFF2-40B4-BE49-F238E27FC236}">
                <a16:creationId xmlns:a16="http://schemas.microsoft.com/office/drawing/2014/main" id="{CCE12C5C-C328-EBD2-4518-53CA169CC6A5}"/>
              </a:ext>
            </a:extLst>
          </p:cNvPr>
          <p:cNvSpPr txBox="1"/>
          <p:nvPr/>
        </p:nvSpPr>
        <p:spPr>
          <a:xfrm>
            <a:off x="3380382" y="343001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9BE464F-FC1E-2F0D-1374-CBFD49989587}"/>
              </a:ext>
            </a:extLst>
          </p:cNvPr>
          <p:cNvCxnSpPr/>
          <p:nvPr/>
        </p:nvCxnSpPr>
        <p:spPr>
          <a:xfrm>
            <a:off x="3427465" y="3462119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0C203060-65E4-59DC-6845-A74961A290C0}"/>
              </a:ext>
            </a:extLst>
          </p:cNvPr>
          <p:cNvSpPr txBox="1"/>
          <p:nvPr/>
        </p:nvSpPr>
        <p:spPr>
          <a:xfrm>
            <a:off x="1565548" y="4059834"/>
            <a:ext cx="275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+      x +          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51" name="TextBox 87">
            <a:extLst>
              <a:ext uri="{FF2B5EF4-FFF2-40B4-BE49-F238E27FC236}">
                <a16:creationId xmlns:a16="http://schemas.microsoft.com/office/drawing/2014/main" id="{D7974EB3-8794-7331-B280-884CF4CC264A}"/>
              </a:ext>
            </a:extLst>
          </p:cNvPr>
          <p:cNvSpPr txBox="1"/>
          <p:nvPr/>
        </p:nvSpPr>
        <p:spPr>
          <a:xfrm>
            <a:off x="2248140" y="3844411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52" name="TextBox 87">
            <a:extLst>
              <a:ext uri="{FF2B5EF4-FFF2-40B4-BE49-F238E27FC236}">
                <a16:creationId xmlns:a16="http://schemas.microsoft.com/office/drawing/2014/main" id="{D5927BBB-238E-77A6-9002-A6008B07D795}"/>
              </a:ext>
            </a:extLst>
          </p:cNvPr>
          <p:cNvSpPr txBox="1"/>
          <p:nvPr/>
        </p:nvSpPr>
        <p:spPr>
          <a:xfrm>
            <a:off x="2248140" y="428063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3C1B0959-62E7-A1AB-01E8-A66C732A75E4}"/>
              </a:ext>
            </a:extLst>
          </p:cNvPr>
          <p:cNvCxnSpPr/>
          <p:nvPr/>
        </p:nvCxnSpPr>
        <p:spPr>
          <a:xfrm>
            <a:off x="2295223" y="4312745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279026DC-A499-B6D8-8D5F-25D78C6952BA}"/>
              </a:ext>
            </a:extLst>
          </p:cNvPr>
          <p:cNvCxnSpPr>
            <a:cxnSpLocks/>
          </p:cNvCxnSpPr>
          <p:nvPr/>
        </p:nvCxnSpPr>
        <p:spPr>
          <a:xfrm>
            <a:off x="3209441" y="4312745"/>
            <a:ext cx="621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87">
            <a:extLst>
              <a:ext uri="{FF2B5EF4-FFF2-40B4-BE49-F238E27FC236}">
                <a16:creationId xmlns:a16="http://schemas.microsoft.com/office/drawing/2014/main" id="{1FC492DF-A5B1-E7EE-3502-5207E75442FE}"/>
              </a:ext>
            </a:extLst>
          </p:cNvPr>
          <p:cNvSpPr txBox="1"/>
          <p:nvPr/>
        </p:nvSpPr>
        <p:spPr>
          <a:xfrm>
            <a:off x="3287945" y="3861463"/>
            <a:ext cx="5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260" name="TextBox 87">
            <a:extLst>
              <a:ext uri="{FF2B5EF4-FFF2-40B4-BE49-F238E27FC236}">
                <a16:creationId xmlns:a16="http://schemas.microsoft.com/office/drawing/2014/main" id="{7083004F-57A8-A281-1144-E8147B2DE8DE}"/>
              </a:ext>
            </a:extLst>
          </p:cNvPr>
          <p:cNvSpPr txBox="1"/>
          <p:nvPr/>
        </p:nvSpPr>
        <p:spPr>
          <a:xfrm>
            <a:off x="3200252" y="4292914"/>
            <a:ext cx="6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07D68C8-D5AC-8389-B7F8-65F606015C3A}"/>
              </a:ext>
            </a:extLst>
          </p:cNvPr>
          <p:cNvCxnSpPr>
            <a:cxnSpLocks/>
          </p:cNvCxnSpPr>
          <p:nvPr/>
        </p:nvCxnSpPr>
        <p:spPr>
          <a:xfrm>
            <a:off x="4357663" y="4312745"/>
            <a:ext cx="6219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87">
            <a:extLst>
              <a:ext uri="{FF2B5EF4-FFF2-40B4-BE49-F238E27FC236}">
                <a16:creationId xmlns:a16="http://schemas.microsoft.com/office/drawing/2014/main" id="{F1964186-B564-AD72-09D7-0C29F08D2D05}"/>
              </a:ext>
            </a:extLst>
          </p:cNvPr>
          <p:cNvSpPr txBox="1"/>
          <p:nvPr/>
        </p:nvSpPr>
        <p:spPr>
          <a:xfrm>
            <a:off x="4436167" y="3861463"/>
            <a:ext cx="5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264" name="TextBox 87">
            <a:extLst>
              <a:ext uri="{FF2B5EF4-FFF2-40B4-BE49-F238E27FC236}">
                <a16:creationId xmlns:a16="http://schemas.microsoft.com/office/drawing/2014/main" id="{BCB1D8CA-1BA8-E349-1D23-582AF3002ABF}"/>
              </a:ext>
            </a:extLst>
          </p:cNvPr>
          <p:cNvSpPr txBox="1"/>
          <p:nvPr/>
        </p:nvSpPr>
        <p:spPr>
          <a:xfrm>
            <a:off x="4348474" y="4292914"/>
            <a:ext cx="6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265" name="TextBox 87">
            <a:extLst>
              <a:ext uri="{FF2B5EF4-FFF2-40B4-BE49-F238E27FC236}">
                <a16:creationId xmlns:a16="http://schemas.microsoft.com/office/drawing/2014/main" id="{E7185127-A5F5-3729-AD02-792630B633CB}"/>
              </a:ext>
            </a:extLst>
          </p:cNvPr>
          <p:cNvSpPr txBox="1"/>
          <p:nvPr/>
        </p:nvSpPr>
        <p:spPr>
          <a:xfrm>
            <a:off x="5005537" y="4042487"/>
            <a:ext cx="40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266" name="TextBox 87">
            <a:extLst>
              <a:ext uri="{FF2B5EF4-FFF2-40B4-BE49-F238E27FC236}">
                <a16:creationId xmlns:a16="http://schemas.microsoft.com/office/drawing/2014/main" id="{463F3792-ADA2-801F-13A9-8056CFA13D9D}"/>
              </a:ext>
            </a:extLst>
          </p:cNvPr>
          <p:cNvSpPr txBox="1"/>
          <p:nvPr/>
        </p:nvSpPr>
        <p:spPr>
          <a:xfrm>
            <a:off x="5324165" y="384523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c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267" name="TextBox 87">
            <a:extLst>
              <a:ext uri="{FF2B5EF4-FFF2-40B4-BE49-F238E27FC236}">
                <a16:creationId xmlns:a16="http://schemas.microsoft.com/office/drawing/2014/main" id="{51CC0633-5AC8-B8A7-FF30-BF246E50E259}"/>
              </a:ext>
            </a:extLst>
          </p:cNvPr>
          <p:cNvSpPr txBox="1"/>
          <p:nvPr/>
        </p:nvSpPr>
        <p:spPr>
          <a:xfrm>
            <a:off x="5333258" y="428063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BB49D18-01EB-5020-F76F-02F061B63C48}"/>
              </a:ext>
            </a:extLst>
          </p:cNvPr>
          <p:cNvCxnSpPr/>
          <p:nvPr/>
        </p:nvCxnSpPr>
        <p:spPr>
          <a:xfrm>
            <a:off x="5380341" y="4312745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050C19FE-2EFE-59A7-517E-80B7AC83A36D}"/>
              </a:ext>
            </a:extLst>
          </p:cNvPr>
          <p:cNvSpPr txBox="1"/>
          <p:nvPr/>
        </p:nvSpPr>
        <p:spPr>
          <a:xfrm>
            <a:off x="1688235" y="5083128"/>
            <a:ext cx="16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 +        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42" name="TextBox 87">
            <a:extLst>
              <a:ext uri="{FF2B5EF4-FFF2-40B4-BE49-F238E27FC236}">
                <a16:creationId xmlns:a16="http://schemas.microsoft.com/office/drawing/2014/main" id="{DA7F84EE-BD39-6D6A-8949-F58DCA29B218}"/>
              </a:ext>
            </a:extLst>
          </p:cNvPr>
          <p:cNvSpPr txBox="1"/>
          <p:nvPr/>
        </p:nvSpPr>
        <p:spPr>
          <a:xfrm>
            <a:off x="2275102" y="4871829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43" name="TextBox 87">
            <a:extLst>
              <a:ext uri="{FF2B5EF4-FFF2-40B4-BE49-F238E27FC236}">
                <a16:creationId xmlns:a16="http://schemas.microsoft.com/office/drawing/2014/main" id="{B213AC27-1237-0D33-6E7C-77A7B6A39B3D}"/>
              </a:ext>
            </a:extLst>
          </p:cNvPr>
          <p:cNvSpPr txBox="1"/>
          <p:nvPr/>
        </p:nvSpPr>
        <p:spPr>
          <a:xfrm>
            <a:off x="2186202" y="5308056"/>
            <a:ext cx="5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67C92E7E-B540-7D18-D06B-ABC777D16AE8}"/>
              </a:ext>
            </a:extLst>
          </p:cNvPr>
          <p:cNvCxnSpPr>
            <a:cxnSpLocks/>
          </p:cNvCxnSpPr>
          <p:nvPr/>
        </p:nvCxnSpPr>
        <p:spPr>
          <a:xfrm>
            <a:off x="2255510" y="5340163"/>
            <a:ext cx="4059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Right Bracket 445">
            <a:extLst>
              <a:ext uri="{FF2B5EF4-FFF2-40B4-BE49-F238E27FC236}">
                <a16:creationId xmlns:a16="http://schemas.microsoft.com/office/drawing/2014/main" id="{97A1F25A-CB3D-A92A-3A6C-E635F989A4EF}"/>
              </a:ext>
            </a:extLst>
          </p:cNvPr>
          <p:cNvSpPr/>
          <p:nvPr/>
        </p:nvSpPr>
        <p:spPr>
          <a:xfrm>
            <a:off x="2692975" y="4952764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ight Bracket 446">
            <a:extLst>
              <a:ext uri="{FF2B5EF4-FFF2-40B4-BE49-F238E27FC236}">
                <a16:creationId xmlns:a16="http://schemas.microsoft.com/office/drawing/2014/main" id="{E689F95E-EC9B-5005-ED13-46607A0FFD0E}"/>
              </a:ext>
            </a:extLst>
          </p:cNvPr>
          <p:cNvSpPr/>
          <p:nvPr/>
        </p:nvSpPr>
        <p:spPr>
          <a:xfrm rot="10800000">
            <a:off x="1656634" y="4952764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202D3C3C-E101-A136-13C4-669C7B143F22}"/>
              </a:ext>
            </a:extLst>
          </p:cNvPr>
          <p:cNvSpPr txBox="1"/>
          <p:nvPr/>
        </p:nvSpPr>
        <p:spPr>
          <a:xfrm>
            <a:off x="2720193" y="4921781"/>
            <a:ext cx="281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449" name="TextBox 87">
            <a:extLst>
              <a:ext uri="{FF2B5EF4-FFF2-40B4-BE49-F238E27FC236}">
                <a16:creationId xmlns:a16="http://schemas.microsoft.com/office/drawing/2014/main" id="{5EACF70B-F272-F9EB-3B45-F0C3D7BE257E}"/>
              </a:ext>
            </a:extLst>
          </p:cNvPr>
          <p:cNvSpPr txBox="1"/>
          <p:nvPr/>
        </p:nvSpPr>
        <p:spPr>
          <a:xfrm>
            <a:off x="3768620" y="5361317"/>
            <a:ext cx="6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450" name="TextBox 87">
            <a:extLst>
              <a:ext uri="{FF2B5EF4-FFF2-40B4-BE49-F238E27FC236}">
                <a16:creationId xmlns:a16="http://schemas.microsoft.com/office/drawing/2014/main" id="{3475470A-A5BD-46DD-27DF-A49C5F69EC5D}"/>
              </a:ext>
            </a:extLst>
          </p:cNvPr>
          <p:cNvSpPr txBox="1"/>
          <p:nvPr/>
        </p:nvSpPr>
        <p:spPr>
          <a:xfrm>
            <a:off x="3352074" y="4899652"/>
            <a:ext cx="153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4ac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70F2CB54-A768-D287-5560-3C8709C9CE42}"/>
              </a:ext>
            </a:extLst>
          </p:cNvPr>
          <p:cNvCxnSpPr>
            <a:cxnSpLocks/>
          </p:cNvCxnSpPr>
          <p:nvPr/>
        </p:nvCxnSpPr>
        <p:spPr>
          <a:xfrm>
            <a:off x="3352590" y="5340126"/>
            <a:ext cx="137100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B9DD77C0-1485-6161-796F-A0630AB1135A}"/>
              </a:ext>
            </a:extLst>
          </p:cNvPr>
          <p:cNvCxnSpPr>
            <a:cxnSpLocks/>
          </p:cNvCxnSpPr>
          <p:nvPr/>
        </p:nvCxnSpPr>
        <p:spPr>
          <a:xfrm>
            <a:off x="5981374" y="2510090"/>
            <a:ext cx="0" cy="331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extBox 454">
            <a:extLst>
              <a:ext uri="{FF2B5EF4-FFF2-40B4-BE49-F238E27FC236}">
                <a16:creationId xmlns:a16="http://schemas.microsoft.com/office/drawing/2014/main" id="{5EBE28A2-4EE8-3465-F80E-2D152ADCDBF2}"/>
              </a:ext>
            </a:extLst>
          </p:cNvPr>
          <p:cNvSpPr txBox="1"/>
          <p:nvPr/>
        </p:nvSpPr>
        <p:spPr>
          <a:xfrm>
            <a:off x="6194695" y="2536790"/>
            <a:ext cx="492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Chuyển hạng tử tự do c sang vế phải</a:t>
            </a:r>
            <a:endParaRPr lang="vi-VN" sz="2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427C0B5B-94E4-9236-26A1-48F473B668B6}"/>
              </a:ext>
            </a:extLst>
          </p:cNvPr>
          <p:cNvSpPr txBox="1"/>
          <p:nvPr/>
        </p:nvSpPr>
        <p:spPr>
          <a:xfrm>
            <a:off x="6194695" y="3214845"/>
            <a:ext cx="492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Chia cả hai vế cho hệ số a của x</a:t>
            </a:r>
            <a:r>
              <a:rPr lang="en-US" sz="2000" baseline="30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2</a:t>
            </a:r>
            <a:endParaRPr lang="vi-VN" sz="20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EF918F9F-01DF-9CF1-BA7C-D9A90D4A0C53}"/>
              </a:ext>
            </a:extLst>
          </p:cNvPr>
          <p:cNvSpPr txBox="1"/>
          <p:nvPr/>
        </p:nvSpPr>
        <p:spPr>
          <a:xfrm>
            <a:off x="6194695" y="4265244"/>
            <a:ext cx="5019408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Cộng vào hai vế phương trình nhận được với</a:t>
            </a:r>
            <a:endParaRPr lang="vi-VN" sz="20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A6447842-2A5E-BCD8-8BFD-618CC4884324}"/>
              </a:ext>
            </a:extLst>
          </p:cNvPr>
          <p:cNvCxnSpPr>
            <a:cxnSpLocks/>
          </p:cNvCxnSpPr>
          <p:nvPr/>
        </p:nvCxnSpPr>
        <p:spPr>
          <a:xfrm>
            <a:off x="7490527" y="5095543"/>
            <a:ext cx="62199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Box 87">
            <a:extLst>
              <a:ext uri="{FF2B5EF4-FFF2-40B4-BE49-F238E27FC236}">
                <a16:creationId xmlns:a16="http://schemas.microsoft.com/office/drawing/2014/main" id="{8411BAC9-FDBC-7039-7159-94EF80618D0B}"/>
              </a:ext>
            </a:extLst>
          </p:cNvPr>
          <p:cNvSpPr txBox="1"/>
          <p:nvPr/>
        </p:nvSpPr>
        <p:spPr>
          <a:xfrm>
            <a:off x="7569031" y="4644261"/>
            <a:ext cx="5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b</a:t>
            </a:r>
            <a:r>
              <a:rPr lang="en-US" sz="2400" baseline="30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2</a:t>
            </a:r>
            <a:endParaRPr lang="vi-VN" sz="24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61" name="TextBox 87">
            <a:extLst>
              <a:ext uri="{FF2B5EF4-FFF2-40B4-BE49-F238E27FC236}">
                <a16:creationId xmlns:a16="http://schemas.microsoft.com/office/drawing/2014/main" id="{78B84C3E-4333-4522-459F-6297ED3D4CE1}"/>
              </a:ext>
            </a:extLst>
          </p:cNvPr>
          <p:cNvSpPr txBox="1"/>
          <p:nvPr/>
        </p:nvSpPr>
        <p:spPr>
          <a:xfrm>
            <a:off x="7481338" y="5075712"/>
            <a:ext cx="6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2</a:t>
            </a:r>
            <a:endParaRPr lang="vi-VN" sz="24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159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83" grpId="0"/>
      <p:bldP spid="71" grpId="0"/>
      <p:bldP spid="74" grpId="0"/>
      <p:bldP spid="75" grpId="0"/>
      <p:bldP spid="78" grpId="0"/>
      <p:bldP spid="81" grpId="0"/>
      <p:bldP spid="82" grpId="0"/>
      <p:bldP spid="250" grpId="0"/>
      <p:bldP spid="251" grpId="0"/>
      <p:bldP spid="252" grpId="0"/>
      <p:bldP spid="259" grpId="0"/>
      <p:bldP spid="260" grpId="0"/>
      <p:bldP spid="263" grpId="0"/>
      <p:bldP spid="264" grpId="0"/>
      <p:bldP spid="265" grpId="0"/>
      <p:bldP spid="266" grpId="0"/>
      <p:bldP spid="267" grpId="0"/>
      <p:bldP spid="355" grpId="0"/>
      <p:bldP spid="442" grpId="0"/>
      <p:bldP spid="443" grpId="0"/>
      <p:bldP spid="446" grpId="0" animBg="1"/>
      <p:bldP spid="447" grpId="0" animBg="1"/>
      <p:bldP spid="448" grpId="0"/>
      <p:bldP spid="449" grpId="0"/>
      <p:bldP spid="450" grpId="0"/>
      <p:bldP spid="455" grpId="0"/>
      <p:bldP spid="457" grpId="0"/>
      <p:bldP spid="458" grpId="0"/>
      <p:bldP spid="460" grpId="0"/>
      <p:bldP spid="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6C38D-A5B6-0334-B197-BA78902C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58478466-98CD-4233-3052-FD5E04AF2072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C14D73D-7BD0-3727-4F1C-6CEBB473E310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7640A642-B4C0-F1F9-FB9C-5B7880498704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1797E1E-A1B4-7BE7-6E41-0F68395FCC7F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CCCECAAE-009A-7F3B-9808-91C1F1BB2187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BDB16BD7-F877-3C37-FD31-ACE6B3ABBD08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D0703902-0EA7-01CC-D1A9-478917BDFFE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17BE47A5-374C-BE49-20E1-5D88A63BDB9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8001CC8B-9ACA-D50A-EA0F-31AB7068053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9109AD78-564A-820B-F42A-9CFF74875AD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4B08DE43-07FF-D34C-F2EA-12B8D9AD901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5FF652B0-4105-65AD-B859-95B04A68BE7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4572F014-6C53-B629-E5F0-97A6E718400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68645B1B-EC79-6800-F85C-91E70DAC34A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C8CB61CD-4F86-C845-F4DE-61B6AA867C05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1E883FE-2494-DFD0-A10E-E4F9E20C2475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A1321AB2-BC0F-F2E6-033E-C579D86C54E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7ED2D2A2-EB9B-895D-9CFD-52B5287C55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2C1F5761-CD76-C9A3-C327-64E822556C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813C5D4B-4E8A-0C06-AE1A-0765E7BD2E4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A0DFFF11-801A-0669-EB10-51F821AFFF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0D40FD87-1F79-B2BC-08D5-C511783350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343742CC-3520-F449-EA2F-3271FB6F6C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0C3DACB-E311-E1AA-CA52-54B6A7D2CCA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D9246352-158B-6E40-3744-DEB2BED48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61F680FD-A76C-1AB8-C1A1-9540B0DBCF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5D2260E3-7036-3C7C-4467-D08A2B022F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02A4AAF0-ECEC-CBAA-40DC-ABE9C0D88F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5EB5804D-6BA2-50AC-FF9C-65088E97A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3EB56F3E-2D78-1244-4B0E-F49AF788F6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2BC0D2BF-CE33-868A-CA8B-54E1539A421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B23831EA-467D-A89A-4B06-CE16DD5064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D8081846-94DA-CF45-B0F5-173F2B593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0D3B6D12-7FCC-B414-3EFE-21BEC83CAD8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EDF730FB-61C5-700D-2011-AC4FEC57B9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161AC0F6-8CF2-6608-6644-933CB86CC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076C0BFA-412B-0263-A2D8-99B55DF4924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77036ED3-B360-267E-E684-6CC749B6A54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CB2B4CDE-7F35-C77B-4B86-EBC26C824A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6E33C191-11F6-16A1-9964-DD8B867B8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623E4E24-BE36-C218-C3FD-EBABD6AAD6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56688E7-DE6D-2890-3C50-E3216D5EBD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94AE8052-C75A-6A50-1CEE-F9B370B31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08BE5AD-885D-6558-EA66-93AE812E22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E64BACCC-007B-AE24-9398-F7CEF37669D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D74683EC-0B0C-F1B2-1D51-8A139B9E99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5CD9BA05-0A60-394D-A550-3576C7C453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41AF2343-2CB3-37C1-0698-4774E55582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35606D7B-3582-CB6B-76EE-E08E3C474E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BDC983B2-CD57-F937-2F7E-A7AAE6E7BD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454BBB28-3B35-54F5-09EE-DFFC125588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2F74A5C2-D646-BEEA-5916-ED70B4033EA4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871149BF-C291-D76B-8E77-7A07F71512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FA4DBE2D-85C9-0224-2078-BFAFE0D813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1B5596EC-24D6-2D6E-80DE-1C2E39D7873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8EE5EABA-1663-318D-1E29-8D5A6AB0ED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0291E0F4-B549-63D4-85A8-8F5E992DCA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4BE0A92F-1285-AF4D-7413-E94F00C3B3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AA056794-8737-EA8D-9F5A-DF1037A727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3C34CF25-6F93-4939-C704-4E9A47E88292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87B296F0-7A86-CA7E-CEF6-D27DD42BE776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ED682840-23E5-A1B5-ED23-BDDC357D5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D186BB76-F6B0-70FE-9B33-946532209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205CA73E-C522-3B34-E827-343264259A11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D41F50B5-0C94-473F-98A2-F01CC90233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952ED6DC-A335-6429-FDE2-E8CC0CF540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E18B9F25-D728-870D-3F3A-F7B3008C0EC8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5E02236-1E2D-E44C-160F-E8F7E030EFB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2F0AB5FC-092C-57B7-8DC5-EC8ACBBA62B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C487939C-1D8E-E6E6-2908-4DC3604380E8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30B6DC0F-5942-2C6E-82D4-3834FBB9EB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8109560F-A777-FFD9-EB5B-252C152E3A8C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76D6D09F-B332-43AE-3331-E534A11B30FB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5868B993-E885-5DE0-A42A-11751B663E1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83883F74-37F4-6398-1B1B-4DC13587BA5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1EE69084-4C10-AE5B-AABB-626908719D7B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1EF0657C-70D9-915E-F289-1E7A49831A7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778D1B5A-6F0A-3E2E-CD82-CDDAB93B9A2B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A1F2BF73-9350-5BA5-446B-B285F2611F87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112CCD02-D18E-9FD5-A62D-7A0E7530C35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90D40331-FF09-2B72-AD5B-39D894FFBEE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DC4B1649-6953-0829-0717-08010B72DAE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13FB4AF7-5E29-7CC2-E0E8-C99FC1A091D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58B317A-5A52-A07A-A893-EB573C48373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C12EB8D8-3D18-F7FD-28F3-0152DBCD4DA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D1B116D3-9E53-65A5-AC10-CA414A770D5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124C1061-8D45-29EB-BF4D-6B73FD9C7E5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40A58F88-1575-CDD8-D054-8C626D4F1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5DFC36EE-660E-9931-DD90-44763FE5A790}"/>
              </a:ext>
            </a:extLst>
          </p:cNvPr>
          <p:cNvSpPr/>
          <p:nvPr/>
        </p:nvSpPr>
        <p:spPr>
          <a:xfrm>
            <a:off x="1428454" y="1765152"/>
            <a:ext cx="2611993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519B80-5212-0619-1603-72B1F00D2E39}"/>
              </a:ext>
            </a:extLst>
          </p:cNvPr>
          <p:cNvSpPr txBox="1"/>
          <p:nvPr/>
        </p:nvSpPr>
        <p:spPr>
          <a:xfrm>
            <a:off x="1568534" y="1778939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bx + c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A0CCFB-DFE7-8BFE-D9E6-F9B320E8FA83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1" name="TextBox 87">
            <a:extLst>
              <a:ext uri="{FF2B5EF4-FFF2-40B4-BE49-F238E27FC236}">
                <a16:creationId xmlns:a16="http://schemas.microsoft.com/office/drawing/2014/main" id="{5FBF460D-9EDA-18FB-D4D4-59A7B9AA4F7E}"/>
              </a:ext>
            </a:extLst>
          </p:cNvPr>
          <p:cNvSpPr txBox="1"/>
          <p:nvPr/>
        </p:nvSpPr>
        <p:spPr>
          <a:xfrm>
            <a:off x="1565549" y="2481060"/>
            <a:ext cx="230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+ bx = –c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2E6F6D-3712-B7EC-7697-4B3D8B7162D6}"/>
              </a:ext>
            </a:extLst>
          </p:cNvPr>
          <p:cNvSpPr txBox="1"/>
          <p:nvPr/>
        </p:nvSpPr>
        <p:spPr>
          <a:xfrm>
            <a:off x="1565549" y="3280419"/>
            <a:ext cx="213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+      x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5" name="TextBox 87">
            <a:extLst>
              <a:ext uri="{FF2B5EF4-FFF2-40B4-BE49-F238E27FC236}">
                <a16:creationId xmlns:a16="http://schemas.microsoft.com/office/drawing/2014/main" id="{6130CA43-E21A-AA99-B73A-E118ABDDB7E3}"/>
              </a:ext>
            </a:extLst>
          </p:cNvPr>
          <p:cNvSpPr txBox="1"/>
          <p:nvPr/>
        </p:nvSpPr>
        <p:spPr>
          <a:xfrm>
            <a:off x="2248140" y="3064996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78954A36-9E6A-21A5-383E-25FBF955E4E6}"/>
              </a:ext>
            </a:extLst>
          </p:cNvPr>
          <p:cNvSpPr txBox="1"/>
          <p:nvPr/>
        </p:nvSpPr>
        <p:spPr>
          <a:xfrm>
            <a:off x="2248140" y="3501223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950CCB-B96F-98AC-4909-216DB2B50904}"/>
              </a:ext>
            </a:extLst>
          </p:cNvPr>
          <p:cNvCxnSpPr/>
          <p:nvPr/>
        </p:nvCxnSpPr>
        <p:spPr>
          <a:xfrm>
            <a:off x="2295223" y="3533330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7">
            <a:extLst>
              <a:ext uri="{FF2B5EF4-FFF2-40B4-BE49-F238E27FC236}">
                <a16:creationId xmlns:a16="http://schemas.microsoft.com/office/drawing/2014/main" id="{4DB4AFBC-B4DE-175D-95F5-280B8AECB960}"/>
              </a:ext>
            </a:extLst>
          </p:cNvPr>
          <p:cNvSpPr txBox="1"/>
          <p:nvPr/>
        </p:nvSpPr>
        <p:spPr>
          <a:xfrm>
            <a:off x="3420463" y="5209967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2" name="TextBox 87">
            <a:extLst>
              <a:ext uri="{FF2B5EF4-FFF2-40B4-BE49-F238E27FC236}">
                <a16:creationId xmlns:a16="http://schemas.microsoft.com/office/drawing/2014/main" id="{61AB5324-4498-AC7E-23E3-3C1AD85B93E4}"/>
              </a:ext>
            </a:extLst>
          </p:cNvPr>
          <p:cNvSpPr txBox="1"/>
          <p:nvPr/>
        </p:nvSpPr>
        <p:spPr>
          <a:xfrm>
            <a:off x="3262957" y="5682957"/>
            <a:ext cx="7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BD2854-F2B3-7467-EE1C-215C5AFA6DA5}"/>
              </a:ext>
            </a:extLst>
          </p:cNvPr>
          <p:cNvCxnSpPr>
            <a:cxnSpLocks/>
          </p:cNvCxnSpPr>
          <p:nvPr/>
        </p:nvCxnSpPr>
        <p:spPr>
          <a:xfrm>
            <a:off x="3299240" y="5695573"/>
            <a:ext cx="5752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E90BDC3E-DE22-D2D6-846C-8AB5BFD86678}"/>
              </a:ext>
            </a:extLst>
          </p:cNvPr>
          <p:cNvSpPr txBox="1"/>
          <p:nvPr/>
        </p:nvSpPr>
        <p:spPr>
          <a:xfrm>
            <a:off x="1688235" y="4357413"/>
            <a:ext cx="16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 +        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42" name="TextBox 87">
            <a:extLst>
              <a:ext uri="{FF2B5EF4-FFF2-40B4-BE49-F238E27FC236}">
                <a16:creationId xmlns:a16="http://schemas.microsoft.com/office/drawing/2014/main" id="{B2021B54-867E-5946-3F8B-5A573D66CE70}"/>
              </a:ext>
            </a:extLst>
          </p:cNvPr>
          <p:cNvSpPr txBox="1"/>
          <p:nvPr/>
        </p:nvSpPr>
        <p:spPr>
          <a:xfrm>
            <a:off x="2275102" y="414611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43" name="TextBox 87">
            <a:extLst>
              <a:ext uri="{FF2B5EF4-FFF2-40B4-BE49-F238E27FC236}">
                <a16:creationId xmlns:a16="http://schemas.microsoft.com/office/drawing/2014/main" id="{CD2A3CE4-87E6-EA3C-160B-3E3EF9742B52}"/>
              </a:ext>
            </a:extLst>
          </p:cNvPr>
          <p:cNvSpPr txBox="1"/>
          <p:nvPr/>
        </p:nvSpPr>
        <p:spPr>
          <a:xfrm>
            <a:off x="2186202" y="4582341"/>
            <a:ext cx="5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9E4E6142-4001-B41C-E924-1CC6E7BFFBC0}"/>
              </a:ext>
            </a:extLst>
          </p:cNvPr>
          <p:cNvCxnSpPr>
            <a:cxnSpLocks/>
          </p:cNvCxnSpPr>
          <p:nvPr/>
        </p:nvCxnSpPr>
        <p:spPr>
          <a:xfrm>
            <a:off x="2255510" y="4614448"/>
            <a:ext cx="4059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Right Bracket 445">
            <a:extLst>
              <a:ext uri="{FF2B5EF4-FFF2-40B4-BE49-F238E27FC236}">
                <a16:creationId xmlns:a16="http://schemas.microsoft.com/office/drawing/2014/main" id="{8512C705-A139-4CE6-278A-D6B2D9BF4642}"/>
              </a:ext>
            </a:extLst>
          </p:cNvPr>
          <p:cNvSpPr/>
          <p:nvPr/>
        </p:nvSpPr>
        <p:spPr>
          <a:xfrm>
            <a:off x="2692975" y="4227049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ight Bracket 446">
            <a:extLst>
              <a:ext uri="{FF2B5EF4-FFF2-40B4-BE49-F238E27FC236}">
                <a16:creationId xmlns:a16="http://schemas.microsoft.com/office/drawing/2014/main" id="{B2EE5362-D6BF-E9B8-713D-EE25F63D36B8}"/>
              </a:ext>
            </a:extLst>
          </p:cNvPr>
          <p:cNvSpPr/>
          <p:nvPr/>
        </p:nvSpPr>
        <p:spPr>
          <a:xfrm rot="10800000">
            <a:off x="1656634" y="4227049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431AC85C-15AB-CB0F-CB2D-6E56E0622612}"/>
              </a:ext>
            </a:extLst>
          </p:cNvPr>
          <p:cNvSpPr txBox="1"/>
          <p:nvPr/>
        </p:nvSpPr>
        <p:spPr>
          <a:xfrm>
            <a:off x="2720193" y="4196066"/>
            <a:ext cx="281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449" name="TextBox 87">
            <a:extLst>
              <a:ext uri="{FF2B5EF4-FFF2-40B4-BE49-F238E27FC236}">
                <a16:creationId xmlns:a16="http://schemas.microsoft.com/office/drawing/2014/main" id="{7172DAC0-23FE-DEA6-2409-78440B189EFD}"/>
              </a:ext>
            </a:extLst>
          </p:cNvPr>
          <p:cNvSpPr txBox="1"/>
          <p:nvPr/>
        </p:nvSpPr>
        <p:spPr>
          <a:xfrm>
            <a:off x="3768620" y="4635602"/>
            <a:ext cx="6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73AB79BA-4E3F-AEE8-9B27-68E4FB99CF18}"/>
              </a:ext>
            </a:extLst>
          </p:cNvPr>
          <p:cNvCxnSpPr>
            <a:cxnSpLocks/>
          </p:cNvCxnSpPr>
          <p:nvPr/>
        </p:nvCxnSpPr>
        <p:spPr>
          <a:xfrm>
            <a:off x="3352590" y="4614411"/>
            <a:ext cx="137100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ectangle 451">
            <a:extLst>
              <a:ext uri="{FF2B5EF4-FFF2-40B4-BE49-F238E27FC236}">
                <a16:creationId xmlns:a16="http://schemas.microsoft.com/office/drawing/2014/main" id="{298C7EB6-E9CC-BC66-7EF1-17BD42EC82DB}"/>
              </a:ext>
            </a:extLst>
          </p:cNvPr>
          <p:cNvSpPr/>
          <p:nvPr/>
        </p:nvSpPr>
        <p:spPr>
          <a:xfrm>
            <a:off x="3352070" y="4215440"/>
            <a:ext cx="1371007" cy="368086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TextBox 87">
            <a:extLst>
              <a:ext uri="{FF2B5EF4-FFF2-40B4-BE49-F238E27FC236}">
                <a16:creationId xmlns:a16="http://schemas.microsoft.com/office/drawing/2014/main" id="{6636FD37-0B69-6A8C-7301-F07A8490627A}"/>
              </a:ext>
            </a:extLst>
          </p:cNvPr>
          <p:cNvSpPr txBox="1"/>
          <p:nvPr/>
        </p:nvSpPr>
        <p:spPr>
          <a:xfrm>
            <a:off x="3352074" y="4173937"/>
            <a:ext cx="153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4ac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453" name="TextBox 87">
            <a:extLst>
              <a:ext uri="{FF2B5EF4-FFF2-40B4-BE49-F238E27FC236}">
                <a16:creationId xmlns:a16="http://schemas.microsoft.com/office/drawing/2014/main" id="{AEB37BD9-17AA-F35F-9D7B-211C3915D5C8}"/>
              </a:ext>
            </a:extLst>
          </p:cNvPr>
          <p:cNvSpPr txBox="1"/>
          <p:nvPr/>
        </p:nvSpPr>
        <p:spPr>
          <a:xfrm>
            <a:off x="6234462" y="3271815"/>
            <a:ext cx="306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Kí hiệu b</a:t>
            </a:r>
            <a:r>
              <a:rPr lang="en-US" sz="2400" baseline="300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 – 4ac = </a:t>
            </a:r>
            <a:r>
              <a:rPr lang="el-GR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 </a:t>
            </a:r>
            <a:endParaRPr lang="vi-VN" sz="24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462" name="Straight Arrow Connector 461">
            <a:extLst>
              <a:ext uri="{FF2B5EF4-FFF2-40B4-BE49-F238E27FC236}">
                <a16:creationId xmlns:a16="http://schemas.microsoft.com/office/drawing/2014/main" id="{A775E2BB-AA35-751B-0081-BB4177D8B073}"/>
              </a:ext>
            </a:extLst>
          </p:cNvPr>
          <p:cNvCxnSpPr>
            <a:cxnSpLocks/>
          </p:cNvCxnSpPr>
          <p:nvPr/>
        </p:nvCxnSpPr>
        <p:spPr>
          <a:xfrm flipV="1">
            <a:off x="4831292" y="3551216"/>
            <a:ext cx="1334255" cy="806197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Box 87">
            <a:extLst>
              <a:ext uri="{FF2B5EF4-FFF2-40B4-BE49-F238E27FC236}">
                <a16:creationId xmlns:a16="http://schemas.microsoft.com/office/drawing/2014/main" id="{8DCC1016-70B2-5F00-F344-335D19EF3C96}"/>
              </a:ext>
            </a:extLst>
          </p:cNvPr>
          <p:cNvSpPr txBox="1"/>
          <p:nvPr/>
        </p:nvSpPr>
        <p:spPr>
          <a:xfrm>
            <a:off x="6234462" y="3823543"/>
            <a:ext cx="449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Biệt thức của phương trình, đọc là Đen – ta</a:t>
            </a:r>
            <a:endParaRPr lang="vi-VN" sz="2400" baseline="30000">
              <a:solidFill>
                <a:schemeClr val="accent2">
                  <a:lumMod val="75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6555EE4F-CC9A-7BEC-7D0E-AB5C382F7603}"/>
              </a:ext>
            </a:extLst>
          </p:cNvPr>
          <p:cNvSpPr txBox="1"/>
          <p:nvPr/>
        </p:nvSpPr>
        <p:spPr>
          <a:xfrm>
            <a:off x="1688235" y="5440800"/>
            <a:ext cx="16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 +        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67" name="TextBox 87">
            <a:extLst>
              <a:ext uri="{FF2B5EF4-FFF2-40B4-BE49-F238E27FC236}">
                <a16:creationId xmlns:a16="http://schemas.microsoft.com/office/drawing/2014/main" id="{63CD88F5-212E-57F5-85DF-8071249ABFFF}"/>
              </a:ext>
            </a:extLst>
          </p:cNvPr>
          <p:cNvSpPr txBox="1"/>
          <p:nvPr/>
        </p:nvSpPr>
        <p:spPr>
          <a:xfrm>
            <a:off x="2275102" y="5229501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68" name="TextBox 87">
            <a:extLst>
              <a:ext uri="{FF2B5EF4-FFF2-40B4-BE49-F238E27FC236}">
                <a16:creationId xmlns:a16="http://schemas.microsoft.com/office/drawing/2014/main" id="{66B39BAE-4140-A353-B80E-A33794C02B9C}"/>
              </a:ext>
            </a:extLst>
          </p:cNvPr>
          <p:cNvSpPr txBox="1"/>
          <p:nvPr/>
        </p:nvSpPr>
        <p:spPr>
          <a:xfrm>
            <a:off x="2186202" y="5665728"/>
            <a:ext cx="5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AB6DD81C-865A-552C-EEA0-25FAB4E7E997}"/>
              </a:ext>
            </a:extLst>
          </p:cNvPr>
          <p:cNvCxnSpPr>
            <a:cxnSpLocks/>
          </p:cNvCxnSpPr>
          <p:nvPr/>
        </p:nvCxnSpPr>
        <p:spPr>
          <a:xfrm>
            <a:off x="2255510" y="5697835"/>
            <a:ext cx="4059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Right Bracket 469">
            <a:extLst>
              <a:ext uri="{FF2B5EF4-FFF2-40B4-BE49-F238E27FC236}">
                <a16:creationId xmlns:a16="http://schemas.microsoft.com/office/drawing/2014/main" id="{F9E79224-0733-2974-4FEF-D3E66EAFBFE1}"/>
              </a:ext>
            </a:extLst>
          </p:cNvPr>
          <p:cNvSpPr/>
          <p:nvPr/>
        </p:nvSpPr>
        <p:spPr>
          <a:xfrm>
            <a:off x="2692975" y="5310436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ight Bracket 470">
            <a:extLst>
              <a:ext uri="{FF2B5EF4-FFF2-40B4-BE49-F238E27FC236}">
                <a16:creationId xmlns:a16="http://schemas.microsoft.com/office/drawing/2014/main" id="{DD6C88D4-D3B3-7B65-E04A-AA402137A247}"/>
              </a:ext>
            </a:extLst>
          </p:cNvPr>
          <p:cNvSpPr/>
          <p:nvPr/>
        </p:nvSpPr>
        <p:spPr>
          <a:xfrm rot="10800000">
            <a:off x="1656634" y="5310436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6FF0244D-C43A-A577-172B-AE47990E9B00}"/>
              </a:ext>
            </a:extLst>
          </p:cNvPr>
          <p:cNvSpPr txBox="1"/>
          <p:nvPr/>
        </p:nvSpPr>
        <p:spPr>
          <a:xfrm>
            <a:off x="2720193" y="5279453"/>
            <a:ext cx="281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454" name="TextBox 87">
            <a:extLst>
              <a:ext uri="{FF2B5EF4-FFF2-40B4-BE49-F238E27FC236}">
                <a16:creationId xmlns:a16="http://schemas.microsoft.com/office/drawing/2014/main" id="{8DEEBBBA-F5B2-4B0B-9F50-F164561BB2AC}"/>
              </a:ext>
            </a:extLst>
          </p:cNvPr>
          <p:cNvSpPr txBox="1"/>
          <p:nvPr/>
        </p:nvSpPr>
        <p:spPr>
          <a:xfrm>
            <a:off x="3375825" y="306899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c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455" name="TextBox 87">
            <a:extLst>
              <a:ext uri="{FF2B5EF4-FFF2-40B4-BE49-F238E27FC236}">
                <a16:creationId xmlns:a16="http://schemas.microsoft.com/office/drawing/2014/main" id="{728B724C-38BF-BE2F-9AFA-5267671E6D0E}"/>
              </a:ext>
            </a:extLst>
          </p:cNvPr>
          <p:cNvSpPr txBox="1"/>
          <p:nvPr/>
        </p:nvSpPr>
        <p:spPr>
          <a:xfrm>
            <a:off x="3384918" y="350439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D9AF2E6F-46C9-D9DF-F8B6-3671B07A133F}"/>
              </a:ext>
            </a:extLst>
          </p:cNvPr>
          <p:cNvCxnSpPr/>
          <p:nvPr/>
        </p:nvCxnSpPr>
        <p:spPr>
          <a:xfrm>
            <a:off x="3432001" y="3536505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826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452" grpId="0" animBg="1"/>
      <p:bldP spid="453" grpId="0"/>
      <p:bldP spid="463" grpId="0"/>
      <p:bldP spid="466" grpId="0"/>
      <p:bldP spid="467" grpId="0"/>
      <p:bldP spid="468" grpId="0"/>
      <p:bldP spid="470" grpId="0" animBg="1"/>
      <p:bldP spid="471" grpId="0" animBg="1"/>
      <p:bldP spid="4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6A90EFC-73E9-77D4-DE79-BD5A6A281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07D856D-EF8F-DA1F-D153-10D60BF25C76}"/>
              </a:ext>
            </a:extLst>
          </p:cNvPr>
          <p:cNvSpPr/>
          <p:nvPr/>
        </p:nvSpPr>
        <p:spPr>
          <a:xfrm>
            <a:off x="1143899" y="1620836"/>
            <a:ext cx="9577404" cy="374024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3911B5-4E81-CFFA-1721-896B61A505B3}"/>
              </a:ext>
            </a:extLst>
          </p:cNvPr>
          <p:cNvSpPr txBox="1"/>
          <p:nvPr/>
        </p:nvSpPr>
        <p:spPr>
          <a:xfrm>
            <a:off x="1488615" y="2239611"/>
            <a:ext cx="529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Xét phương trình bậc hai một ẩn: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391A37-063D-8BA6-3964-2902E2699B5A}"/>
              </a:ext>
            </a:extLst>
          </p:cNvPr>
          <p:cNvSpPr txBox="1"/>
          <p:nvPr/>
        </p:nvSpPr>
        <p:spPr>
          <a:xfrm>
            <a:off x="6609925" y="2239611"/>
            <a:ext cx="262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,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520EB5-C576-BA9E-CB65-85BB2C270909}"/>
              </a:ext>
            </a:extLst>
          </p:cNvPr>
          <p:cNvSpPr txBox="1"/>
          <p:nvPr/>
        </p:nvSpPr>
        <p:spPr>
          <a:xfrm>
            <a:off x="9049088" y="2239611"/>
            <a:ext cx="13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(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)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064365-11D7-BFB9-E237-790F655A60C6}"/>
              </a:ext>
            </a:extLst>
          </p:cNvPr>
          <p:cNvSpPr txBox="1"/>
          <p:nvPr/>
        </p:nvSpPr>
        <p:spPr>
          <a:xfrm>
            <a:off x="1279201" y="1761533"/>
            <a:ext cx="417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#9Slide07 IcielCrocante" panose="02000000000000000000" pitchFamily="2" charset="0"/>
              </a:rPr>
              <a:t>Cách giải phương trình bậc hai</a:t>
            </a:r>
            <a:endParaRPr lang="vi-VN" sz="2000">
              <a:solidFill>
                <a:srgbClr val="FFFF00"/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7F0886-4225-11A8-55BE-829BEBD9648D}"/>
              </a:ext>
            </a:extLst>
          </p:cNvPr>
          <p:cNvSpPr txBox="1"/>
          <p:nvPr/>
        </p:nvSpPr>
        <p:spPr>
          <a:xfrm>
            <a:off x="1468650" y="2765441"/>
            <a:ext cx="411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Tính biệt thức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 b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– 4ac.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17C0B0-4A40-48D9-0A59-72549D5BCCB0}"/>
              </a:ext>
            </a:extLst>
          </p:cNvPr>
          <p:cNvSpPr txBox="1"/>
          <p:nvPr/>
        </p:nvSpPr>
        <p:spPr>
          <a:xfrm>
            <a:off x="1840764" y="3291271"/>
            <a:ext cx="794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Nếu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&gt; 0 thì phương trình có hai nghiệm phân biệt: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5" name="TextBox 87">
            <a:extLst>
              <a:ext uri="{FF2B5EF4-FFF2-40B4-BE49-F238E27FC236}">
                <a16:creationId xmlns:a16="http://schemas.microsoft.com/office/drawing/2014/main" id="{867CA5CF-BF0D-2B4E-F63F-A935D524BE5D}"/>
              </a:ext>
            </a:extLst>
          </p:cNvPr>
          <p:cNvSpPr txBox="1"/>
          <p:nvPr/>
        </p:nvSpPr>
        <p:spPr>
          <a:xfrm>
            <a:off x="10293036" y="5400814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6" name="TextBox 87">
            <a:extLst>
              <a:ext uri="{FF2B5EF4-FFF2-40B4-BE49-F238E27FC236}">
                <a16:creationId xmlns:a16="http://schemas.microsoft.com/office/drawing/2014/main" id="{B6CDDD9B-B239-EB93-6719-0993AC0D2DB4}"/>
              </a:ext>
            </a:extLst>
          </p:cNvPr>
          <p:cNvSpPr txBox="1"/>
          <p:nvPr/>
        </p:nvSpPr>
        <p:spPr>
          <a:xfrm>
            <a:off x="10135530" y="5873804"/>
            <a:ext cx="7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4a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06C0D1E-5CEA-F385-6AEB-F444BBD58162}"/>
              </a:ext>
            </a:extLst>
          </p:cNvPr>
          <p:cNvCxnSpPr>
            <a:cxnSpLocks/>
          </p:cNvCxnSpPr>
          <p:nvPr/>
        </p:nvCxnSpPr>
        <p:spPr>
          <a:xfrm>
            <a:off x="10171813" y="5886420"/>
            <a:ext cx="5752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5F6798E-C545-122B-9928-A48CDAEB281C}"/>
              </a:ext>
            </a:extLst>
          </p:cNvPr>
          <p:cNvSpPr txBox="1"/>
          <p:nvPr/>
        </p:nvSpPr>
        <p:spPr>
          <a:xfrm>
            <a:off x="8560808" y="5631647"/>
            <a:ext cx="160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x +         =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33AEF199-8E7D-7F4A-36BE-C304D0074560}"/>
              </a:ext>
            </a:extLst>
          </p:cNvPr>
          <p:cNvSpPr txBox="1"/>
          <p:nvPr/>
        </p:nvSpPr>
        <p:spPr>
          <a:xfrm>
            <a:off x="9147675" y="542034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4" name="TextBox 87">
            <a:extLst>
              <a:ext uri="{FF2B5EF4-FFF2-40B4-BE49-F238E27FC236}">
                <a16:creationId xmlns:a16="http://schemas.microsoft.com/office/drawing/2014/main" id="{5EC690CD-C558-474D-F15C-4C0223A572DC}"/>
              </a:ext>
            </a:extLst>
          </p:cNvPr>
          <p:cNvSpPr txBox="1"/>
          <p:nvPr/>
        </p:nvSpPr>
        <p:spPr>
          <a:xfrm>
            <a:off x="9058775" y="5856575"/>
            <a:ext cx="56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F3AB094-C529-1B9E-83AA-E39897EF2B85}"/>
              </a:ext>
            </a:extLst>
          </p:cNvPr>
          <p:cNvCxnSpPr>
            <a:cxnSpLocks/>
          </p:cNvCxnSpPr>
          <p:nvPr/>
        </p:nvCxnSpPr>
        <p:spPr>
          <a:xfrm>
            <a:off x="9128083" y="5888682"/>
            <a:ext cx="4059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ight Bracket 95">
            <a:extLst>
              <a:ext uri="{FF2B5EF4-FFF2-40B4-BE49-F238E27FC236}">
                <a16:creationId xmlns:a16="http://schemas.microsoft.com/office/drawing/2014/main" id="{263499DC-70D1-1333-1270-52BB12EABD43}"/>
              </a:ext>
            </a:extLst>
          </p:cNvPr>
          <p:cNvSpPr/>
          <p:nvPr/>
        </p:nvSpPr>
        <p:spPr>
          <a:xfrm>
            <a:off x="9565548" y="5501283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ket 96">
            <a:extLst>
              <a:ext uri="{FF2B5EF4-FFF2-40B4-BE49-F238E27FC236}">
                <a16:creationId xmlns:a16="http://schemas.microsoft.com/office/drawing/2014/main" id="{2E313156-DF0A-8997-BCB9-AABB7A8405A8}"/>
              </a:ext>
            </a:extLst>
          </p:cNvPr>
          <p:cNvSpPr/>
          <p:nvPr/>
        </p:nvSpPr>
        <p:spPr>
          <a:xfrm rot="10800000">
            <a:off x="8529207" y="5501283"/>
            <a:ext cx="88729" cy="743869"/>
          </a:xfrm>
          <a:prstGeom prst="rightBracket">
            <a:avLst>
              <a:gd name="adj" fmla="val 41918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04D8E58-18C2-989B-930E-E470D4DB2FB2}"/>
              </a:ext>
            </a:extLst>
          </p:cNvPr>
          <p:cNvSpPr txBox="1"/>
          <p:nvPr/>
        </p:nvSpPr>
        <p:spPr>
          <a:xfrm>
            <a:off x="9592766" y="5470300"/>
            <a:ext cx="281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7A74C9F-6CF4-DF2C-28B3-714F162DBF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48609">
            <a:off x="1613726" y="3439775"/>
            <a:ext cx="176818" cy="17681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D84F0E79-BDF7-C591-6B8E-3C96B9D1A7DF}"/>
              </a:ext>
            </a:extLst>
          </p:cNvPr>
          <p:cNvSpPr txBox="1"/>
          <p:nvPr/>
        </p:nvSpPr>
        <p:spPr>
          <a:xfrm>
            <a:off x="3887813" y="4092708"/>
            <a:ext cx="77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#9Slide03 SVNAvo" panose="02040603050506020204" pitchFamily="18" charset="0"/>
              </a:rPr>
              <a:t>1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1E3ADC6-506A-0F3D-69C6-D967B3E64E8A}"/>
              </a:ext>
            </a:extLst>
          </p:cNvPr>
          <p:cNvCxnSpPr>
            <a:cxnSpLocks/>
          </p:cNvCxnSpPr>
          <p:nvPr/>
        </p:nvCxnSpPr>
        <p:spPr>
          <a:xfrm>
            <a:off x="4570685" y="4348940"/>
            <a:ext cx="102579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52D19E3-5B3B-6F78-C6E5-72F6841643A5}"/>
              </a:ext>
            </a:extLst>
          </p:cNvPr>
          <p:cNvSpPr txBox="1"/>
          <p:nvPr/>
        </p:nvSpPr>
        <p:spPr>
          <a:xfrm>
            <a:off x="4490631" y="3881741"/>
            <a:ext cx="139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–b + 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5E9F3F0-3F8D-C418-054B-77192D1BB933}"/>
              </a:ext>
            </a:extLst>
          </p:cNvPr>
          <p:cNvGrpSpPr/>
          <p:nvPr/>
        </p:nvGrpSpPr>
        <p:grpSpPr>
          <a:xfrm>
            <a:off x="5270851" y="3893379"/>
            <a:ext cx="325629" cy="344981"/>
            <a:chOff x="8451414" y="2885431"/>
            <a:chExt cx="309701" cy="336549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B2B73F9-D4F6-1BAA-08C7-515DFD5E2BE9}"/>
                </a:ext>
              </a:extLst>
            </p:cNvPr>
            <p:cNvCxnSpPr/>
            <p:nvPr/>
          </p:nvCxnSpPr>
          <p:spPr>
            <a:xfrm>
              <a:off x="8513465" y="2889307"/>
              <a:ext cx="2476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29D26A-D7D2-6BE0-5196-96E3F14B1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2E9637F-F1A8-6E3F-9AD0-64FAB63F67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A4EE0594-6329-AE3D-5008-77EAC0436CFC}"/>
              </a:ext>
            </a:extLst>
          </p:cNvPr>
          <p:cNvSpPr txBox="1"/>
          <p:nvPr/>
        </p:nvSpPr>
        <p:spPr>
          <a:xfrm>
            <a:off x="4869745" y="4352661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2a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556DE12-E805-C38C-C2E1-A303869A12F4}"/>
              </a:ext>
            </a:extLst>
          </p:cNvPr>
          <p:cNvSpPr txBox="1"/>
          <p:nvPr/>
        </p:nvSpPr>
        <p:spPr>
          <a:xfrm>
            <a:off x="6150336" y="4093668"/>
            <a:ext cx="77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300C7E-F161-5081-0004-4F5296F43EB6}"/>
              </a:ext>
            </a:extLst>
          </p:cNvPr>
          <p:cNvCxnSpPr>
            <a:cxnSpLocks/>
          </p:cNvCxnSpPr>
          <p:nvPr/>
        </p:nvCxnSpPr>
        <p:spPr>
          <a:xfrm>
            <a:off x="6833208" y="4349900"/>
            <a:ext cx="102579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6C7779C-60E5-D54A-9218-127A411C3FE1}"/>
              </a:ext>
            </a:extLst>
          </p:cNvPr>
          <p:cNvSpPr txBox="1"/>
          <p:nvPr/>
        </p:nvSpPr>
        <p:spPr>
          <a:xfrm>
            <a:off x="6753154" y="3882701"/>
            <a:ext cx="139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–b –</a:t>
            </a:r>
            <a:r>
              <a:rPr lang="en-US" sz="11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39D7067-88B5-AF47-E4ED-2EB50B53D498}"/>
              </a:ext>
            </a:extLst>
          </p:cNvPr>
          <p:cNvGrpSpPr/>
          <p:nvPr/>
        </p:nvGrpSpPr>
        <p:grpSpPr>
          <a:xfrm>
            <a:off x="7533374" y="3894339"/>
            <a:ext cx="325629" cy="344981"/>
            <a:chOff x="8451414" y="2885431"/>
            <a:chExt cx="309701" cy="336549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C99A60E-239F-7911-00EF-10DA3E2FAE86}"/>
                </a:ext>
              </a:extLst>
            </p:cNvPr>
            <p:cNvCxnSpPr/>
            <p:nvPr/>
          </p:nvCxnSpPr>
          <p:spPr>
            <a:xfrm>
              <a:off x="8513465" y="2889307"/>
              <a:ext cx="2476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DE1D0EE-C2EB-5325-C08E-3DF3B25AD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168EC6-DAB4-55A2-DD13-39D9E614F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6765E55-DC10-0C7C-D17E-70E2E2C66924}"/>
              </a:ext>
            </a:extLst>
          </p:cNvPr>
          <p:cNvSpPr txBox="1"/>
          <p:nvPr/>
        </p:nvSpPr>
        <p:spPr>
          <a:xfrm>
            <a:off x="7132268" y="4353621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2a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335E7C4-A633-8F13-E8B4-826C12AB8236}"/>
              </a:ext>
            </a:extLst>
          </p:cNvPr>
          <p:cNvSpPr txBox="1"/>
          <p:nvPr/>
        </p:nvSpPr>
        <p:spPr>
          <a:xfrm>
            <a:off x="5767923" y="4122449"/>
            <a:ext cx="29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;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DA1972-DEDC-9C65-5A3F-1E8B9F8FBD0B}"/>
              </a:ext>
            </a:extLst>
          </p:cNvPr>
          <p:cNvSpPr txBox="1"/>
          <p:nvPr/>
        </p:nvSpPr>
        <p:spPr>
          <a:xfrm>
            <a:off x="1840764" y="4878806"/>
            <a:ext cx="464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Nếu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 0 thì phương trình có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05A2633A-4A34-820D-080B-9BAC7F5849A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48609">
            <a:off x="1613726" y="5027310"/>
            <a:ext cx="176818" cy="176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0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81" grpId="0"/>
      <p:bldP spid="82" grpId="0"/>
      <p:bldP spid="91" grpId="0"/>
      <p:bldP spid="74" grpId="0"/>
      <p:bldP spid="76" grpId="0"/>
      <p:bldP spid="102" grpId="0"/>
      <p:bldP spid="105" grpId="0"/>
      <p:bldP spid="111" grpId="0"/>
      <p:bldP spid="115" grpId="0"/>
      <p:bldP spid="117" grpId="0"/>
      <p:bldP spid="123" grpId="0"/>
      <p:bldP spid="12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2ECB4-2A8C-2A34-1A88-87DF40163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61C313D4-8470-FF9F-7417-CE4F53ADB274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6B7383B-CA99-5B6B-1AFB-DBE51A0ED8AF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AB42A9FA-CB00-ADD4-AFC7-46EDA00E141F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D1B1FB2-AF60-7BC5-51C8-60C1F3968DC1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5D7814C2-03DA-C8FF-9500-0BF18DC6EE6E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60A9B528-E7D2-8F12-6004-09AB67341BA3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9E552585-9C3D-ABC4-A286-2BF519099A3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7302D438-155C-4E74-8025-B8E5C76D814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A3583234-0474-D004-EC51-4E102EFE323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2A47C7B6-AFFE-F6B2-812E-9D1CAD96251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BBBC3436-5543-5B27-7F86-D0231859021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BA1F02C9-68D1-30A5-19B3-D98DB9FD5BA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2BD76B01-F623-D1C6-2C45-2902211ADD4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349AC5D8-F6ED-A065-4A4B-53CA2A336B7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760DF6A-1378-DDEA-99D7-5A285F12209F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3C3D3C73-F44F-CB9D-B8AD-9EAD117E9B99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7E2FDF9E-E6A9-92FD-BD99-D89ADFA4001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DF9E04F4-B34A-621E-2558-93E1C43159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8919ABC5-9AB2-2DB0-42C1-BEA33A4512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8D1D49AF-AB62-0C83-02A6-1313CEB104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3F66087F-0D05-1829-86A7-F8C720AE15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DEFE491-DAC6-4156-F64E-322D5BF729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310FB989-D44A-9645-DD06-2A3955F677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FAAA078D-A000-C7E2-49A7-7A674E7CFF9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C50BB964-09AB-ECA3-AD21-C3C42DDB76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0F63326A-8D68-ABC2-CD14-49ECEB358C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51B74C79-6837-C1C6-6C55-2448BEEA31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B0EBC176-664E-8069-C19B-4005C3777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3AC66241-18B7-A4DD-C0BE-CB5BEB322F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1233C33C-64ED-BF85-498E-31D0FEFFBF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6E52DB95-3611-1728-141C-DFD22713022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2168EDDD-23F5-60D5-4848-897BD68430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99BF8B94-8D73-6C6A-4FEA-3472AF345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EA2FC3AB-CE54-6D73-FC38-2E60314ADE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64B85635-D8C7-6E61-73E2-62391B913B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3E758722-8A85-8CBA-1E0B-4B42320752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4416774B-017D-8ECE-509E-70A28631150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F3B4BBB0-5E76-6D1E-B371-11B9632D318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723B153A-A622-1FD5-A855-EA6EFD0CC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8E3CCFE6-A485-AFE0-FC7A-CAC9FC3604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99F60B1-F2BF-4C86-1016-F27EF63C21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A6FE6AC-6574-6C89-C9F7-BA5C373DD6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E357426E-FA5F-A245-4437-23EDB119A3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0E7A833-E05D-9214-11DE-D18BE1D95D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9A699B05-961C-F435-D61F-4ADF133DC51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D4E99B9C-5F78-9000-6135-F74FAEA20A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CFC65923-77A9-382A-1617-F8C318151D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AB6BE43E-0923-23A4-DE96-0F7E1D59CB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C7D358A9-DF3D-66C8-6B2F-67A8A8D51E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997C9FE3-1AD4-163B-DE22-2FE4005CE8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D60E5D16-06B9-2C2D-B5BF-10F595DDED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5466DF4C-456D-EF92-0C80-FC5785F260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06ACC8BC-8C27-069E-7286-37766E4A82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0DBB21F1-0106-F819-BA7B-77D93E510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CAAB321-9952-C1C8-EFBD-859D98641C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B90D6C2F-CEC7-E976-9CC0-8D98CCE224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6CA317C3-9C06-4E7E-F20B-939FD55D62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9A94D20E-9AB4-8FD1-33E0-4E7AAF2BCF1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5F855E21-1F3B-12E8-7DA5-145A7D1729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018BC599-079D-6D6C-C79E-2832AF639CA5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E3796C74-4219-FA92-FA8E-7AE155BE8823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AB46094F-A270-796B-DBCC-952FE4002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19099718-1484-7B08-A7D4-1ED42D3EFC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1ACE710D-5419-BF8E-DCC6-FD8791FFFC02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55684167-0C20-FC8C-15F5-8CF09805D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AC359DA5-2F66-7BC6-D6C1-8F2BD602EF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2BCBC1EB-4C02-392B-4A83-958BCF8D8DA6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3559EF2B-A68E-4C27-E700-7AADADFEF24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4534E673-E193-14B8-2713-BBF51766FE5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9A88329A-2363-715B-1CAD-49F9F147BCFD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D182B93D-C917-D705-BDEA-3446826028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404073BA-615E-839F-ECED-4128E87DE45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BEFC98EF-32B0-F964-91A8-396F48FF9DF6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0157E49C-9C5A-F0A7-E8D3-B579FF1AB3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6421C119-3861-4C88-0B07-CA6682AD1A6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A4C9F758-DCBE-2CC2-DFF8-CBD5490138ED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1844C87D-183C-1C27-F23F-250933BBAA10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A1AD4597-CCB2-6237-4C4D-DBB4936D4EA4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17999A1C-5656-2E59-85DD-71EDF2DF1C1B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E461FEA3-A5C8-4832-A16B-9E146FF9535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887C8BC5-750A-B172-1CB1-C629124CA91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10C562A3-BAB1-F20C-C007-2A1CF4E3F6E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D34857E6-2EB5-FD65-4865-D214E743678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E6C4DC58-D533-0EFF-6B75-29467DAEA00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005523D8-F973-D0D9-234A-DC9675AFE90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64C5CEF5-C668-CB5A-D06C-0BEF0D226E8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E1F8C246-1384-C64A-9062-620FCC5C536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2277C687-C572-1CBE-9C10-590AB0B6BF60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707A13CE-6536-1F40-E7A5-C3350FE1A5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F754F28-E0F3-D603-A2D9-6B5262BEA6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2F61AE-7EBF-1602-8D7C-EC96EB302256}"/>
              </a:ext>
            </a:extLst>
          </p:cNvPr>
          <p:cNvSpPr/>
          <p:nvPr/>
        </p:nvSpPr>
        <p:spPr>
          <a:xfrm>
            <a:off x="1143899" y="1620836"/>
            <a:ext cx="9577404" cy="45160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938A80-C78F-A608-10E2-27ECBACDA696}"/>
              </a:ext>
            </a:extLst>
          </p:cNvPr>
          <p:cNvSpPr txBox="1"/>
          <p:nvPr/>
        </p:nvSpPr>
        <p:spPr>
          <a:xfrm>
            <a:off x="1488615" y="2239611"/>
            <a:ext cx="529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Xét phương trình bậc hai một ẩn: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C7ABAB-46C1-D031-E77E-EF09C0EA2F5C}"/>
              </a:ext>
            </a:extLst>
          </p:cNvPr>
          <p:cNvSpPr txBox="1"/>
          <p:nvPr/>
        </p:nvSpPr>
        <p:spPr>
          <a:xfrm>
            <a:off x="6609925" y="2239611"/>
            <a:ext cx="262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,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7BB4DC-2915-707C-9C22-23B1891858ED}"/>
              </a:ext>
            </a:extLst>
          </p:cNvPr>
          <p:cNvSpPr txBox="1"/>
          <p:nvPr/>
        </p:nvSpPr>
        <p:spPr>
          <a:xfrm>
            <a:off x="9049088" y="2239611"/>
            <a:ext cx="13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(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)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B1BD7D4-4F02-CCF8-6EE4-FC93D6361F7D}"/>
              </a:ext>
            </a:extLst>
          </p:cNvPr>
          <p:cNvSpPr txBox="1"/>
          <p:nvPr/>
        </p:nvSpPr>
        <p:spPr>
          <a:xfrm>
            <a:off x="1279201" y="1761533"/>
            <a:ext cx="417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#9Slide07 IcielCrocante" panose="02000000000000000000" pitchFamily="2" charset="0"/>
              </a:rPr>
              <a:t>Cách giải phương trình bậc hai</a:t>
            </a:r>
            <a:endParaRPr lang="vi-VN" sz="2000">
              <a:solidFill>
                <a:srgbClr val="FFFF00"/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7DF5B6-F0F4-9A64-BE5B-03B4EFB0995F}"/>
              </a:ext>
            </a:extLst>
          </p:cNvPr>
          <p:cNvSpPr txBox="1"/>
          <p:nvPr/>
        </p:nvSpPr>
        <p:spPr>
          <a:xfrm>
            <a:off x="1468650" y="2765441"/>
            <a:ext cx="411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Tính biệt thức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 b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– 4ac.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BA2A4B-0D9B-DA8C-1A22-9FAF1DDD1216}"/>
              </a:ext>
            </a:extLst>
          </p:cNvPr>
          <p:cNvSpPr txBox="1"/>
          <p:nvPr/>
        </p:nvSpPr>
        <p:spPr>
          <a:xfrm>
            <a:off x="1840764" y="3291271"/>
            <a:ext cx="794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Nếu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&gt; 0 thì phương trình có hai nghiệm phân biệt: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2C2E0CF-DD8B-8E82-072E-6626DD8A68D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48609">
            <a:off x="1613726" y="3439775"/>
            <a:ext cx="176818" cy="17681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5F227BE-F8A7-51C7-1029-8961BB33DD9A}"/>
              </a:ext>
            </a:extLst>
          </p:cNvPr>
          <p:cNvSpPr txBox="1"/>
          <p:nvPr/>
        </p:nvSpPr>
        <p:spPr>
          <a:xfrm>
            <a:off x="3887813" y="4092708"/>
            <a:ext cx="77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#9Slide03 SVNAvo" panose="02040603050506020204" pitchFamily="18" charset="0"/>
              </a:rPr>
              <a:t>1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2A1D054-6511-44A2-457B-B060FFAB3B56}"/>
              </a:ext>
            </a:extLst>
          </p:cNvPr>
          <p:cNvCxnSpPr>
            <a:cxnSpLocks/>
          </p:cNvCxnSpPr>
          <p:nvPr/>
        </p:nvCxnSpPr>
        <p:spPr>
          <a:xfrm>
            <a:off x="4570685" y="4348940"/>
            <a:ext cx="102579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EC9F6E8-84D1-6849-7EB1-367A1FFF3FA9}"/>
              </a:ext>
            </a:extLst>
          </p:cNvPr>
          <p:cNvSpPr txBox="1"/>
          <p:nvPr/>
        </p:nvSpPr>
        <p:spPr>
          <a:xfrm>
            <a:off x="4490631" y="3881741"/>
            <a:ext cx="139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–b + 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CEB16E8-3BF9-1D2C-33FA-694395810323}"/>
              </a:ext>
            </a:extLst>
          </p:cNvPr>
          <p:cNvGrpSpPr/>
          <p:nvPr/>
        </p:nvGrpSpPr>
        <p:grpSpPr>
          <a:xfrm>
            <a:off x="5270851" y="3893379"/>
            <a:ext cx="325629" cy="344981"/>
            <a:chOff x="8451414" y="2885431"/>
            <a:chExt cx="309701" cy="336549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F153875-7127-FDE6-8A8D-31B0E8DFBCE9}"/>
                </a:ext>
              </a:extLst>
            </p:cNvPr>
            <p:cNvCxnSpPr/>
            <p:nvPr/>
          </p:nvCxnSpPr>
          <p:spPr>
            <a:xfrm>
              <a:off x="8513465" y="2889307"/>
              <a:ext cx="2476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F0889E8-3C63-365E-2121-9E9340FFE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8862873-A459-066F-7FC1-196C444A17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E6B7C62-CEFC-9AEF-BA1C-31099F695ABC}"/>
              </a:ext>
            </a:extLst>
          </p:cNvPr>
          <p:cNvSpPr txBox="1"/>
          <p:nvPr/>
        </p:nvSpPr>
        <p:spPr>
          <a:xfrm>
            <a:off x="4869745" y="4352661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2a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638B71E-3FB0-45CB-4A86-A7CACC978CC6}"/>
              </a:ext>
            </a:extLst>
          </p:cNvPr>
          <p:cNvSpPr txBox="1"/>
          <p:nvPr/>
        </p:nvSpPr>
        <p:spPr>
          <a:xfrm>
            <a:off x="6150336" y="4093668"/>
            <a:ext cx="77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A296B9A-A2F7-F21E-7610-7DB3758EBDAC}"/>
              </a:ext>
            </a:extLst>
          </p:cNvPr>
          <p:cNvCxnSpPr>
            <a:cxnSpLocks/>
          </p:cNvCxnSpPr>
          <p:nvPr/>
        </p:nvCxnSpPr>
        <p:spPr>
          <a:xfrm>
            <a:off x="6833208" y="4349900"/>
            <a:ext cx="102579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C4789AE-4920-3A73-BFFB-E33BB6D62F68}"/>
              </a:ext>
            </a:extLst>
          </p:cNvPr>
          <p:cNvSpPr txBox="1"/>
          <p:nvPr/>
        </p:nvSpPr>
        <p:spPr>
          <a:xfrm>
            <a:off x="6753154" y="3882701"/>
            <a:ext cx="139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–b –</a:t>
            </a:r>
            <a:r>
              <a:rPr lang="en-US" sz="11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325217A-45D3-AE90-8070-C6D7C9D1B321}"/>
              </a:ext>
            </a:extLst>
          </p:cNvPr>
          <p:cNvGrpSpPr/>
          <p:nvPr/>
        </p:nvGrpSpPr>
        <p:grpSpPr>
          <a:xfrm>
            <a:off x="7533374" y="3894339"/>
            <a:ext cx="325629" cy="344981"/>
            <a:chOff x="8451414" y="2885431"/>
            <a:chExt cx="309701" cy="336549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6668B78-90D3-D8BA-7E45-3B2100AE8E06}"/>
                </a:ext>
              </a:extLst>
            </p:cNvPr>
            <p:cNvCxnSpPr/>
            <p:nvPr/>
          </p:nvCxnSpPr>
          <p:spPr>
            <a:xfrm>
              <a:off x="8513465" y="2889307"/>
              <a:ext cx="24765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326625B-F217-EA36-0C30-7AFD92D5A9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1EE07A8-8D29-1483-9F35-39710C9FD7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66B81C8-29E5-D854-8B38-ED1CC9FE5AAE}"/>
              </a:ext>
            </a:extLst>
          </p:cNvPr>
          <p:cNvSpPr txBox="1"/>
          <p:nvPr/>
        </p:nvSpPr>
        <p:spPr>
          <a:xfrm>
            <a:off x="7132268" y="4353621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2a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6924A87-BAF5-C866-2A9B-064E13E68DAC}"/>
              </a:ext>
            </a:extLst>
          </p:cNvPr>
          <p:cNvSpPr txBox="1"/>
          <p:nvPr/>
        </p:nvSpPr>
        <p:spPr>
          <a:xfrm>
            <a:off x="5767923" y="4122449"/>
            <a:ext cx="29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;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9BFA94B-E172-AE35-A7D4-379C02CCC053}"/>
              </a:ext>
            </a:extLst>
          </p:cNvPr>
          <p:cNvSpPr txBox="1"/>
          <p:nvPr/>
        </p:nvSpPr>
        <p:spPr>
          <a:xfrm>
            <a:off x="1840764" y="4878806"/>
            <a:ext cx="464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Nếu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 0 thì phương trình có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5516CA10-218D-0550-2FB9-A62A9E8A8FF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48609">
            <a:off x="1613726" y="5027310"/>
            <a:ext cx="176818" cy="176818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8B1BB3D-FB15-1B1B-5C86-C08E7B295DEC}"/>
              </a:ext>
            </a:extLst>
          </p:cNvPr>
          <p:cNvSpPr txBox="1"/>
          <p:nvPr/>
        </p:nvSpPr>
        <p:spPr>
          <a:xfrm>
            <a:off x="6223701" y="4865709"/>
            <a:ext cx="356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nghiệm kép x</a:t>
            </a:r>
            <a:r>
              <a:rPr lang="en-US" sz="2400" baseline="-25000">
                <a:solidFill>
                  <a:schemeClr val="bg1"/>
                </a:solidFill>
                <a:latin typeface="#9Slide03 SVNAvo" panose="02040603050506020204" pitchFamily="18" charset="0"/>
              </a:rPr>
              <a:t>1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 x</a:t>
            </a:r>
            <a:r>
              <a:rPr lang="en-US" sz="2400" baseline="-25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= –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2B29CE-270B-ACF6-FE8E-7AF786A88E17}"/>
              </a:ext>
            </a:extLst>
          </p:cNvPr>
          <p:cNvSpPr txBox="1"/>
          <p:nvPr/>
        </p:nvSpPr>
        <p:spPr>
          <a:xfrm>
            <a:off x="9663287" y="5127922"/>
            <a:ext cx="56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2a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A9ACCF5-43C0-D55E-CCB7-14F2C9B61549}"/>
              </a:ext>
            </a:extLst>
          </p:cNvPr>
          <p:cNvCxnSpPr>
            <a:cxnSpLocks/>
          </p:cNvCxnSpPr>
          <p:nvPr/>
        </p:nvCxnSpPr>
        <p:spPr>
          <a:xfrm>
            <a:off x="9624862" y="5130674"/>
            <a:ext cx="58911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1B567E40-BC1F-4C08-6363-6C7F58267DD5}"/>
              </a:ext>
            </a:extLst>
          </p:cNvPr>
          <p:cNvSpPr txBox="1"/>
          <p:nvPr/>
        </p:nvSpPr>
        <p:spPr>
          <a:xfrm>
            <a:off x="9753165" y="4662832"/>
            <a:ext cx="30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b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2813C28-BB54-7C9E-396C-320C29378A2C}"/>
              </a:ext>
            </a:extLst>
          </p:cNvPr>
          <p:cNvSpPr txBox="1"/>
          <p:nvPr/>
        </p:nvSpPr>
        <p:spPr>
          <a:xfrm>
            <a:off x="1840764" y="5516693"/>
            <a:ext cx="575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Nếu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&lt; 0 thì phương trình vô nghiệm</a:t>
            </a:r>
            <a:endParaRPr lang="el-GR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616B1DC-0781-214C-168E-30A27BFBD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48609">
            <a:off x="1613726" y="5665197"/>
            <a:ext cx="176818" cy="176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85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84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7868E-A2A9-14F4-C326-A53EACF1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71457DE4-7A41-BF2C-7D87-3A2174F6694F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51669E5-3582-A3DD-4CB7-EB1F70FF9FDC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81A6A3C4-F299-2EB1-945C-A6AF02D012FD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DA9C23A-ABEE-DF47-B9F0-FE419323A49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68EE53F7-AD97-5C89-5704-AA90829FF796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FD9E0223-F690-54AD-A5AA-ED3A181E5467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C6B47AD3-588E-AE65-C20B-FE8B9FBE246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1E3C6804-955E-744A-C482-0759E7F5055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9A9E1A46-D21E-46B1-6859-70C781A0012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6A7C9909-1C40-2840-BF8B-8421450259D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29E4B053-5ECF-C639-8D1D-6EEFD798F2C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CC00850F-01A3-A57E-2344-9C7488542F2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16530E1F-F848-1CE7-63B3-23527BD866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C97E484D-83ED-763A-A789-2B5A2E4DBC93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772F4A-4002-B21F-9F0F-E3EA8E586297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AB8B39B-DBCB-9EA0-E6C8-454170F251FD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FC4F4864-514C-0843-7FFE-675EC1F67F0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1943105B-47A1-CA17-E65E-C0EECFCE9C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41E8C5F7-1C9A-B9FF-00B2-360203194A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C0EFC883-9140-38F6-E06A-3EF3622E257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918E165-526D-0754-B581-13B9981BCD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27D2307-F7D2-2B75-F619-DD2A9D680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74B3AB76-F983-F912-C71E-DF8D952115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CC62558A-E68F-5873-97F5-73362369FE8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68699F26-DC5C-7C86-8F24-0A0647F59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DB07FAB-DC0B-BAF5-A542-BE2266DC49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21AD200C-ED03-6B18-77A3-DE26A433B8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F53C864-B306-E431-2074-F3F70E7D42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595A7755-6895-5DFE-E5DC-385D3DC236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8F55B809-1635-209A-8AEB-D3055EDD09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A1DA0338-7AF7-AD9B-A797-054B947B1D0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E2DF3530-3141-11B6-0E68-667D918509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61BDDBF5-6442-A553-FC27-2A9373AB7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2F4C4EBB-64AA-00F3-50A0-65D133B148B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367D76F2-9024-A0E3-781C-9857301292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5739B53B-3DD0-751E-0583-C663FE8DCE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7808BDA0-E64C-59DC-D2C8-2620DBD7DA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5096CD91-EA72-2ED1-DADC-7D4E16B595C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D751D396-70B7-F1A7-5086-152EF7F9C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0658B60-F66B-F2E8-919D-613F47E14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67FF2D07-3B6C-9D27-3AC5-A8FCDF6499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B724179A-13CC-A8EC-90D4-53EBBCF0C2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4E44F8CB-2322-CB39-075A-999DDAB52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6100229F-47CE-30A0-DE54-2C9D16A466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2AF2B77B-35D3-0931-0766-421E267D42B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6E9033D7-BD1A-CE6E-6016-08AE7DECBB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D3F516EB-0654-B127-1191-6C959B6A97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BAD5C2BE-D705-144A-2E0B-DB7794B10F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CB3A1038-73C7-BE50-CE94-C34823E4A2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CF64A15F-899A-761F-858E-4D1757287B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9A229E6B-4519-22F6-6219-19834089B3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3E1CAE0B-AD1E-4C4C-3AB2-3B8482CE89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D2B297F1-A363-4EAA-C56F-0A8FB6BF67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89AC5A26-0E44-6CF2-C2C6-D865BD72E5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C23B097-AF0B-CA33-0BE5-AADCADB2C6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FB2581B5-15F9-6A29-2F66-FC35F5241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7C4FD6F-7ADF-220E-1F62-E6A2E079E8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A0134ECF-2857-6FD3-1538-E9858616BE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CD3F91DE-6138-6F91-89F2-3230A3BA75D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22B9428E-9223-FD9C-646E-B9E2BFF90FE6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1974AFC9-4EE9-CFF3-3036-A62DAA98FFB7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684D585C-EC7F-086E-817E-2BC68DB4C5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222C3DBB-44DC-EDF7-C59E-C10EFF9537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F3E66A6D-B152-C998-FE9D-8F7A8573A79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F86FB63D-A656-C35C-2440-6BCE53D96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C13699A4-7BFD-4B74-AB95-3496AE7C51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2A342D78-2FDB-A58F-0C4B-48D21F4C18C8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6BEC0045-D957-D308-FDC5-781A7087527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BF7A40C1-F132-E652-3837-FC33D605D15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93608B27-1503-D721-4D30-84BD9BC9C7DA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1ECC08F2-AA36-3585-786D-065CF0AB08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00AED833-52D3-D208-5980-11F66866FAF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7F232468-2EAD-987E-9C10-C95C1341F1DD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B9CBAAD0-99C3-7C45-001C-B7121A3F1F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120958AD-415A-B32F-9C70-D9714B420B13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C84E0E09-9399-EFE1-5B91-5DC9B5515179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550EAAAB-9264-BE97-8767-FFB0D3F816B2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A259794F-BEB0-02A5-D8D3-D492B2ED00E8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A728E15F-7919-C562-0C1C-DA87AC5C316F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9580291-8C7B-B17B-232E-9493955A44A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756BA353-00AD-0604-DFD7-2A86C58FB12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44A4D8AF-73B2-4709-217F-6076F3CE010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45608F39-6D3D-9936-F6DC-43CDCFE58E4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F9A849CD-B3B8-6B5A-0193-76FA4B068E4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2D31299B-DA20-5763-8C1F-1B7268D8D38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BA38D06-695C-8CCD-D134-EBC25753D48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420ECD0A-B4D4-62D9-0CAE-A86B61EF5C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17CE930A-2F10-AB4C-7F48-5E42C2B14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9D2B452-F4A7-7971-5253-1BE15E7615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68" y="1908229"/>
            <a:ext cx="312154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B68E32BB-31A2-9CD8-6179-FFFB691A5117}"/>
              </a:ext>
            </a:extLst>
          </p:cNvPr>
          <p:cNvSpPr txBox="1"/>
          <p:nvPr/>
        </p:nvSpPr>
        <p:spPr>
          <a:xfrm>
            <a:off x="1395995" y="1813611"/>
            <a:ext cx="573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?1. Cho phương trình 3x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+ 7x – 1 = 0.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A763CD4A-EB85-AAFB-324F-B423B5FB7A5E}"/>
              </a:ext>
            </a:extLst>
          </p:cNvPr>
          <p:cNvSpPr txBox="1"/>
          <p:nvPr/>
        </p:nvSpPr>
        <p:spPr>
          <a:xfrm>
            <a:off x="1950214" y="2570383"/>
            <a:ext cx="333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 = 3; b = 7 và c = –1.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14A946-C7CA-D224-64B6-D8D60BA40530}"/>
              </a:ext>
            </a:extLst>
          </p:cNvPr>
          <p:cNvSpPr txBox="1"/>
          <p:nvPr/>
        </p:nvSpPr>
        <p:spPr>
          <a:xfrm>
            <a:off x="1737154" y="762081"/>
            <a:ext cx="855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8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6" name="TextBox 87">
            <a:extLst>
              <a:ext uri="{FF2B5EF4-FFF2-40B4-BE49-F238E27FC236}">
                <a16:creationId xmlns:a16="http://schemas.microsoft.com/office/drawing/2014/main" id="{4AC0DFDA-0155-4586-8B64-FCD5923D9CA0}"/>
              </a:ext>
            </a:extLst>
          </p:cNvPr>
          <p:cNvSpPr txBox="1"/>
          <p:nvPr/>
        </p:nvSpPr>
        <p:spPr>
          <a:xfrm>
            <a:off x="1991575" y="3169657"/>
            <a:ext cx="20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= b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4ac  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7" name="TextBox 87">
            <a:extLst>
              <a:ext uri="{FF2B5EF4-FFF2-40B4-BE49-F238E27FC236}">
                <a16:creationId xmlns:a16="http://schemas.microsoft.com/office/drawing/2014/main" id="{ADA3A3E9-DC06-9D34-ECCE-C9F96BBD3719}"/>
              </a:ext>
            </a:extLst>
          </p:cNvPr>
          <p:cNvSpPr txBox="1"/>
          <p:nvPr/>
        </p:nvSpPr>
        <p:spPr>
          <a:xfrm>
            <a:off x="2254334" y="3692732"/>
            <a:ext cx="295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= 7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4.3.(-1) = 61;  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69ABDA-AC3B-7846-DA03-53C0F3BAE845}"/>
              </a:ext>
            </a:extLst>
          </p:cNvPr>
          <p:cNvSpPr/>
          <p:nvPr/>
        </p:nvSpPr>
        <p:spPr>
          <a:xfrm>
            <a:off x="6508580" y="2546137"/>
            <a:ext cx="45719" cy="4896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1FCBF3-587E-C391-2988-18BCB7D28CE6}"/>
              </a:ext>
            </a:extLst>
          </p:cNvPr>
          <p:cNvSpPr/>
          <p:nvPr/>
        </p:nvSpPr>
        <p:spPr>
          <a:xfrm flipH="1">
            <a:off x="6601823" y="2556076"/>
            <a:ext cx="4358068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9A90AD01-2C8A-4E75-4FBB-3FDF27E99EB7}"/>
              </a:ext>
            </a:extLst>
          </p:cNvPr>
          <p:cNvSpPr txBox="1"/>
          <p:nvPr/>
        </p:nvSpPr>
        <p:spPr>
          <a:xfrm>
            <a:off x="6635209" y="2570383"/>
            <a:ext cx="416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Xác định các hệ số a, b, c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6A6715E-6292-EC0E-658E-A126A3399DC4}"/>
              </a:ext>
            </a:extLst>
          </p:cNvPr>
          <p:cNvSpPr/>
          <p:nvPr/>
        </p:nvSpPr>
        <p:spPr>
          <a:xfrm flipH="1">
            <a:off x="6508199" y="3265042"/>
            <a:ext cx="45719" cy="8468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6BCF9AB-4E19-82BF-C14D-A1FC9A93BAA4}"/>
              </a:ext>
            </a:extLst>
          </p:cNvPr>
          <p:cNvSpPr/>
          <p:nvPr/>
        </p:nvSpPr>
        <p:spPr>
          <a:xfrm flipH="1">
            <a:off x="6606360" y="3457183"/>
            <a:ext cx="4389719" cy="489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8FCD2EDF-82EB-5C1C-EDBF-BE6729799F80}"/>
              </a:ext>
            </a:extLst>
          </p:cNvPr>
          <p:cNvSpPr txBox="1"/>
          <p:nvPr/>
        </p:nvSpPr>
        <p:spPr>
          <a:xfrm>
            <a:off x="6640530" y="3479610"/>
            <a:ext cx="263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Tính biệt thức </a:t>
            </a:r>
            <a:r>
              <a:rPr lang="el-GR" sz="2400">
                <a:solidFill>
                  <a:schemeClr val="bg1"/>
                </a:solidFill>
                <a:latin typeface="#9Slide03 SVNAvo" panose="02040603050506020204" pitchFamily="18" charset="0"/>
              </a:rPr>
              <a:t>Δ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 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TextBox 87">
            <a:extLst>
              <a:ext uri="{FF2B5EF4-FFF2-40B4-BE49-F238E27FC236}">
                <a16:creationId xmlns:a16="http://schemas.microsoft.com/office/drawing/2014/main" id="{D69FB7EE-66CB-603A-CD61-B15FDA80B7D8}"/>
              </a:ext>
            </a:extLst>
          </p:cNvPr>
          <p:cNvSpPr txBox="1"/>
          <p:nvPr/>
        </p:nvSpPr>
        <p:spPr>
          <a:xfrm>
            <a:off x="1498113" y="4307069"/>
            <a:ext cx="480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Do </a:t>
            </a:r>
            <a:r>
              <a:rPr lang="el-GR" sz="2400">
                <a:latin typeface="#9Slide03 SVNAvo" panose="02040603050506020204" pitchFamily="18" charset="0"/>
              </a:rPr>
              <a:t>Δ</a:t>
            </a:r>
            <a:r>
              <a:rPr lang="en-US" sz="2400">
                <a:latin typeface="#9Slide03 SVNAvo" panose="02040603050506020204" pitchFamily="18" charset="0"/>
              </a:rPr>
              <a:t> &gt; 0 nên phương trình có hai nghiệm phân biệt: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6E5D57-C55B-9E90-21FA-835D874D9E09}"/>
              </a:ext>
            </a:extLst>
          </p:cNvPr>
          <p:cNvSpPr/>
          <p:nvPr/>
        </p:nvSpPr>
        <p:spPr>
          <a:xfrm flipH="1">
            <a:off x="6601038" y="4729964"/>
            <a:ext cx="4389719" cy="10805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D858F6FC-C6AE-5AE9-326A-D939553730F1}"/>
              </a:ext>
            </a:extLst>
          </p:cNvPr>
          <p:cNvSpPr txBox="1"/>
          <p:nvPr/>
        </p:nvSpPr>
        <p:spPr>
          <a:xfrm>
            <a:off x="6635210" y="4624104"/>
            <a:ext cx="4355550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Áp dụng công thức nghiệm để giải phương trình đã cho</a:t>
            </a:r>
            <a:endParaRPr lang="vi-VN" sz="24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740844-927D-6BBA-815E-BEA1180789BC}"/>
              </a:ext>
            </a:extLst>
          </p:cNvPr>
          <p:cNvSpPr/>
          <p:nvPr/>
        </p:nvSpPr>
        <p:spPr>
          <a:xfrm flipH="1">
            <a:off x="6508197" y="4367872"/>
            <a:ext cx="58994" cy="17730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2C6D0DF1-4898-58F9-5619-AA4E3B6D713C}"/>
              </a:ext>
            </a:extLst>
          </p:cNvPr>
          <p:cNvSpPr txBox="1"/>
          <p:nvPr/>
        </p:nvSpPr>
        <p:spPr>
          <a:xfrm>
            <a:off x="1525382" y="5501206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1</a:t>
            </a:r>
            <a:r>
              <a:rPr lang="en-US" sz="2400">
                <a:latin typeface="#9Slide03 SVNAvo" panose="02040603050506020204" pitchFamily="18" charset="0"/>
              </a:rPr>
              <a:t> =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2" name="TextBox 87">
            <a:extLst>
              <a:ext uri="{FF2B5EF4-FFF2-40B4-BE49-F238E27FC236}">
                <a16:creationId xmlns:a16="http://schemas.microsoft.com/office/drawing/2014/main" id="{12367564-C320-24B9-FFE8-FC57C6A2E6EF}"/>
              </a:ext>
            </a:extLst>
          </p:cNvPr>
          <p:cNvSpPr txBox="1"/>
          <p:nvPr/>
        </p:nvSpPr>
        <p:spPr>
          <a:xfrm>
            <a:off x="2359678" y="5290459"/>
            <a:ext cx="141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–7 +   61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D92250A-3A1D-3AA7-235F-9FE5F49F2FB8}"/>
              </a:ext>
            </a:extLst>
          </p:cNvPr>
          <p:cNvSpPr txBox="1"/>
          <p:nvPr/>
        </p:nvSpPr>
        <p:spPr>
          <a:xfrm>
            <a:off x="2850737" y="5732617"/>
            <a:ext cx="32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6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DBD7F40-17D7-F48C-7686-F6CDA64E4CAD}"/>
              </a:ext>
            </a:extLst>
          </p:cNvPr>
          <p:cNvCxnSpPr>
            <a:cxnSpLocks/>
          </p:cNvCxnSpPr>
          <p:nvPr/>
        </p:nvCxnSpPr>
        <p:spPr>
          <a:xfrm flipV="1">
            <a:off x="2340086" y="5752124"/>
            <a:ext cx="1348611" cy="666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548D7A-82CC-1812-8DC6-05F5E6402CB1}"/>
              </a:ext>
            </a:extLst>
          </p:cNvPr>
          <p:cNvGrpSpPr/>
          <p:nvPr/>
        </p:nvGrpSpPr>
        <p:grpSpPr>
          <a:xfrm>
            <a:off x="3142798" y="5284063"/>
            <a:ext cx="473644" cy="380313"/>
            <a:chOff x="8451414" y="2885431"/>
            <a:chExt cx="309701" cy="33654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25CCD29-18AE-E389-AA6F-D16003FDA8CF}"/>
                </a:ext>
              </a:extLst>
            </p:cNvPr>
            <p:cNvCxnSpPr/>
            <p:nvPr/>
          </p:nvCxnSpPr>
          <p:spPr>
            <a:xfrm>
              <a:off x="8513465" y="2891414"/>
              <a:ext cx="2476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51B26F3-07D1-21F7-FA01-7854AFC9AF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6C1D03A-D090-63CB-21DD-A79E89877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87">
            <a:extLst>
              <a:ext uri="{FF2B5EF4-FFF2-40B4-BE49-F238E27FC236}">
                <a16:creationId xmlns:a16="http://schemas.microsoft.com/office/drawing/2014/main" id="{A131FB32-9443-5ED8-5817-7B5FC0AD3E8F}"/>
              </a:ext>
            </a:extLst>
          </p:cNvPr>
          <p:cNvSpPr txBox="1"/>
          <p:nvPr/>
        </p:nvSpPr>
        <p:spPr>
          <a:xfrm>
            <a:off x="3944136" y="5491448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-25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56173CE3-75ED-469D-7F0E-BBA2B7172BCB}"/>
              </a:ext>
            </a:extLst>
          </p:cNvPr>
          <p:cNvSpPr txBox="1"/>
          <p:nvPr/>
        </p:nvSpPr>
        <p:spPr>
          <a:xfrm>
            <a:off x="4730431" y="5290459"/>
            <a:ext cx="141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–7 –   61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5757D4B-0A34-9ED5-2B86-81F2C7A6815F}"/>
              </a:ext>
            </a:extLst>
          </p:cNvPr>
          <p:cNvSpPr txBox="1"/>
          <p:nvPr/>
        </p:nvSpPr>
        <p:spPr>
          <a:xfrm>
            <a:off x="5221490" y="5732617"/>
            <a:ext cx="32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6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4541BCE-E26F-CB87-2120-B6D92B6376E4}"/>
              </a:ext>
            </a:extLst>
          </p:cNvPr>
          <p:cNvCxnSpPr>
            <a:cxnSpLocks/>
          </p:cNvCxnSpPr>
          <p:nvPr/>
        </p:nvCxnSpPr>
        <p:spPr>
          <a:xfrm flipV="1">
            <a:off x="4710839" y="5752124"/>
            <a:ext cx="1348611" cy="666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D9BB687-DF35-D7F1-CAA7-79581F6B4160}"/>
              </a:ext>
            </a:extLst>
          </p:cNvPr>
          <p:cNvGrpSpPr/>
          <p:nvPr/>
        </p:nvGrpSpPr>
        <p:grpSpPr>
          <a:xfrm>
            <a:off x="5494501" y="5284063"/>
            <a:ext cx="473644" cy="380313"/>
            <a:chOff x="8451414" y="2885431"/>
            <a:chExt cx="309701" cy="336549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07297C1-E4D5-1F18-5090-343123C1FEFF}"/>
                </a:ext>
              </a:extLst>
            </p:cNvPr>
            <p:cNvCxnSpPr/>
            <p:nvPr/>
          </p:nvCxnSpPr>
          <p:spPr>
            <a:xfrm>
              <a:off x="8513465" y="2891414"/>
              <a:ext cx="2476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0C940E3-EB75-F0CE-AB41-1CFB15AA95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5D57E1-AA3E-3698-1836-7CEF886A99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1414" y="3113565"/>
              <a:ext cx="30956" cy="10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87">
            <a:extLst>
              <a:ext uri="{FF2B5EF4-FFF2-40B4-BE49-F238E27FC236}">
                <a16:creationId xmlns:a16="http://schemas.microsoft.com/office/drawing/2014/main" id="{6FAD3A0D-83D9-C4B2-55CD-E0D978EF1FE8}"/>
              </a:ext>
            </a:extLst>
          </p:cNvPr>
          <p:cNvSpPr txBox="1"/>
          <p:nvPr/>
        </p:nvSpPr>
        <p:spPr>
          <a:xfrm>
            <a:off x="3695536" y="5491448"/>
            <a:ext cx="23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;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52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3" grpId="0"/>
      <p:bldP spid="76" grpId="0"/>
      <p:bldP spid="77" grpId="0"/>
      <p:bldP spid="79" grpId="0" animBg="1"/>
      <p:bldP spid="80" grpId="0" animBg="1"/>
      <p:bldP spid="90" grpId="0"/>
      <p:bldP spid="81" grpId="0" animBg="1"/>
      <p:bldP spid="83" grpId="0" animBg="1"/>
      <p:bldP spid="73" grpId="0"/>
      <p:bldP spid="84" grpId="0"/>
      <p:bldP spid="85" grpId="0" animBg="1"/>
      <p:bldP spid="78" grpId="0"/>
      <p:bldP spid="86" grpId="0" animBg="1"/>
      <p:bldP spid="87" grpId="0"/>
      <p:bldP spid="82" grpId="0"/>
      <p:bldP spid="88" grpId="0"/>
      <p:bldP spid="97" grpId="0"/>
      <p:bldP spid="98" grpId="0"/>
      <p:bldP spid="99" grpId="0"/>
      <p:bldP spid="1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PT bậc hai t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iVJhZ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DiVJhZ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OJUmFk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DiVJhZ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DiVJhZ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OJUmFk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DiVJhZASLxaX0AAAB9AAAAHAAAAHVuaXZlcnNhbC9sb2NhbF9zZXR0aW5ncy54bWyzsa/IzVEoSy0qzszPs1Uy1DNQUkjNS85PycxLt1UKDXHTtVBSKC5JzEtJzMnPS7VVystXUrC347LJyU9OzAlOLSkBKixWKMhJrEwtCknNBTJKUv0Sc4EqwzIf7m4vUcg4vDlRR+HhrpV5CskPd88sUcgvzcnMS1XSt+MCAFBLAwQUAAIACADjVJhZE/7WnoIYAAB9NQAAFwAAAHVuaXZlcnNhbC91bml2ZXJzYWwucG5n7Vv5X1Nn1o+4FlqxFkEUSK0LdKwgIqJAErS1SF3AMpSdKFFQwiJLhCQkkbaWFpBonQ6LbEoFEUiESIKBJCpCHCFkgJArBBKRmkguEEMMIfsb7PR9Z+bzfuYzfwA/JOd7b577POc8Z7nf88m9P4WcCPzAepM1BAL5IOjIF19DICvcIJDlyWtWWc6UrSpbYxHLMr8OPASh9DtNWQ5WJB48fhACaSHbGE6vtBy/d+FIZCYEsrZr8bOMm3bnDATivT7oi4N/zombGec3npkiSNLN2fvinuWUrFF8O1N57c2Xy7o/XhNRddlhK36L3eG4vh2Dn6zbaz0Xf/XbDyMj+p4Nbju5fmXQ91t+siO/t0X+ZmaijCidypRX6MYUrOFhI+5RyWw0Rg40MBkgNnxcLslZVPUCitPiYpGQN4IVi8a8kP6/4laAEkSaR8fO0ZtEpWBCm4u5jpcEE3eWL4dANLN3A1rgW/YxNmsCzc/rPXrY7ZJlkEv47SFjU+0IHRdO8JzvNq6FQMYah/LiCeuTizylw04QSHug1WXPns6ExSleZ9W4gddPZXakk96SCbr46UK9s2VEuFV3ZbG+ljQ95IBCjikgkIes9W6zWc8kxnFynO/Yb6hq9kb9S+JqCGT2l4D0+tDPPsb/83I3VhcoCGY9PxHmX8kxiqBEOUjSXuHg5mnVxunbM9KGSTLdkVZl9sdEIkzK1R7Opo2hLuhlkYybKviDEmwTQdeLNLXOpKfzsMbGNCL4clI96C9kH5GViwh7MXAFW19ZshZZT2/sjbVF+CWSKFli+qZFtcmb3OAaLUJc0bL/jusr8wKNo8l1mVvBsl/Wtq5Ry5PoZoLtz2543/S2lzQ/OA8KLnqDE9GhMo7LvrpUwIGz4PpOlcGVZ7rz1XBHPcf+qFqtMD+Cwl/DsfIGfadLIIYEzPjhSf2qq4QojbETwVXfmZQzh0+D53ticMeaM7PiUHJ2o3537Kl6/cudSG2hDKCybXs0YdzJ19MzcC+MpOLBCQz2/IuGMhIlRuc4hBUlWRwdB0uq2UjTrOiMm2huDym8rNPjDCMNKqjNpajpK5cfjqg67+dEyM55RhYOehVW558Isr+6NUCgbjLS3aUgyAxO6qDpFWGlLVebCEiGa2Rpvf7+yy+6r7UEc4u4j8STpD7vwhe1qk2hwPaR1ahBgqe9eusmIbtBUeal2Na+NzFNMyAgZFwkZa8qOKqoe81MQS3qNL43pKg7nWf4K4jbQDc1rcxwDifN7qLLs1TYvmWn2X3Ku1PPL8bl8vOvcBSHf9AawLkeTHNZMMIjWdhLGWpGUksy926PDBDuFOEZzQniahWROiRIVxH2mTcdGRf7NqWiZzTlzSLvE0jRFUK4iCcSnuXpMcdiNdr0EBu2svgX39wYajmr+8XtIM2UOMXZy8WM16eC+Nq61K6cY8MzThOTg9hh4g2FBCOpqsyfLsScRGrUhv5bTHhbbCzANKkmMKPNiq5aESx4hqHcX/X58crAWDITDqLOJCO5ZGNbXBxPzL+pXKCCcIpqP2+/WUssTUPxDBsjSCdmYqXixcBnRtbccZ1Q279tcWvgkC8fT/HzeNoj6gZUza6z1dpKifG3X0Bfqg7nhOB+r+wvSK9SF2gidgsm1Or9qbmsOHFu1aR/z8ub9utVGAroWdw4JFBicmIBHdM+SEUH3O8cbb3UZOx02ZcQU5IeKzPCizfrmaYKavZMYTrTl/fNqTtGT87QKfQWH3c0oVMgwPafbjDB3espaCPrRHR+WqXpnAuqWug008HKfiWAl0Fd28zF/egPVoBsmN8UO8KDU0fR5G4GTQ1gbKg+day+hG1LTtWU4o7xRMPYIkWXb7Khs4Hb++MOtXpBG+ql6MWaAQmDeDb5C/JoXT/HPXGsqkUh41BLfG7FOYcDGNOD/fHPcGUllio2O8yz6s45hGBXVT8E6Krrc1G7+yZOH9uVLFzZtWm7lMOnfkEpzMccZDHONXWhP7xPTO3BGaWXR3EjIBBdyKz9FHD/mDGbj5WGk9FSI9w+TDUPpjjlA8QRZoXyrhK3kIss6h31Nf4YNQkqDzhiYMCMZpZzdKgtGATLlaXMBAmPBq/rrwB0EVGamZGg+cM8nBY1nzo58s7pdS42oAYQ9mlEawrBfRjDjx+A56Vlkg/28nGiHgmgoGlzAcU1Vm/nXks9pqbau8nBqAtF3TE8g1COeXSv7eFIVG7zyXhQAZ4n9yfCcmMU6jdauqDoUksVoFMLZ2DlGTNWGSCxNBHE9dk8Ud9XzU+aGqkAY5Y8Msq3+CZWWDqqaVtTiTqcgizUYszUelh5VjXFRuabTHTgCmfKNOO6nI00zMIAtlkzwUzjn2j1SBL2Uh0VWXc5gPEbm7fp0LDXfipCTlaHrOFOSIln4BPmWhUVypN04WU0FzbGuQcLoNjuaWs34BEo98q0lFCZFyWR942h/XebNrlJw12BSanrG5VVYhVuDweOlRSuB+PT0pT3GMbcnF1X0Xle1XVrJfjhizCqGlTPV5X9/NnHDLE9os7+goqwR6Fh6S/EKHSZ09e1wxNY+iw1faHTg+GOPlapyenGxfS3T2NEaNkWfRbR5zgvdzM9ld+pEHK7Spu5AotV5NuLqZmFbCpBenGGGuaHDQv79YvmMBJyq4WvriC7NnJ5MoaGdg5mbgbvnRgXKtGf4hkprE5troYdSHFcrOo+Nnaogd1sykpxRNEwXZUezXl2MtTmqpb2iTxj/tYT5pqxaP/pFI4L3F6BWhYKpJlyv8eepi36iLnO12uxAr1MNCQ9wY3lvMKuKMJy0sbzVWqXgRp2nMMwqsfYtupnZoXWRNHHs5o8URygr4TGjmJj9MVSi1W5s4/2J4uRgfpUgn/RiM6QV6u6a9yPWAu2q/37jzE9hNyM2HmnbvlCulFOxBVlh/SRqcoDf/JWoZI7C2tNcKJ9M7lXbWBQunBYdftmAKtI7NPR0oidZMU15XMKFQAx7zxVtS1EcH2+OXwlV/SCW3T4rJFA9LtoJKQNRBc+bomFDVR7JMYda7IpjNpWFJ4h4yhSOJiFiL8DEoBxFcmcVoPM/n+UkgaRL5Kv1Qkwjvk8PQGEOwEddMfCJqVM2GGdJNWjY2ZzdeWjCawmLN2+FROpMnGydCzsU3hsGpDr7D7TodN3mmWR0FAMx7kS6ITKWw7AN2bAFLVBmm7DQkMD2Or+QgZmz+vfvL5IrXcMLTmpb0lgp27YLFXdgJIm3yya+jlPZ7yPwQtF+5AlaiUb/lchIeMPI2PKozqblKc/+1iYwiv89G9Wc54JoLN724uorY8HtlHts/sb7wenwf6JSKh/6d6U9zLnWWPrJSfF947pN01NyK0P5uFjuM/8X3V+pX8r/IOhMLE1z8vVzcPSV59SB60yiL041o2XLgpOeEq1OOMPYkM9U7Ob+298ZWfeyxNc4wBifqqwxWM2e/HW955dtu8s2dQSjCwipHMWmdJXNe1D/xVJGoMa/40eTZpeQ/Vvu587aPwWd4FibXeWsCe5ivj7yNJhXCfWe3Hs+HCelYX11dwIWGYRYxX/QYyF5b10RWh/8uzZiCpa/OqbiAHl7367EDRo+4491oQtgSWwBJbAElgCS2AJLIElsASWwBJYAktgCSyBJbAElsASWAJLYAksgSWwBP4joKy1++MvtyLPEmmXLSLm+uObjVaLj5Y9RK1zs4hLNz76D6LDN8SgIC2Q+GKtyZwzHyzRjtBIcyVm9Uii6S2CNRcK0ChpsQqmyTJfioFHNplGEGahx2wS7PR8YlObHN6sn9+S1Dw/rCAuGAxJwt491NkifdMsJ7/pAdXajrNQbdaMIHQqs2Hwlwf1DSCSsRwCyYkimdJM+qN8Pg/0xkBdTZMeJv441ZvHDdWgxqt/arTqBueWbzfWLYNA9rSdiqwuuQFk/tx9nrUcBYNmckI1iS/vBiiZds1MZ4taQw1IRty7IXI2W4hzkZpc08NqIjzeVK22LOVr1X3Dy+pyQ9Aau4fXQdO98bffXYi1/bfzuGlbEUx/sJ2yGuK/K+8lzzHvsWDbCusXQbDu/Jkq7ccxwHJI1V8DlNKigNNJ660O11abDTI+e4Fv+m1kNdSQr74TizTNVcMQ49N6iTmbz5epqs2TMhUvjQiGcodk+QjDhOviczSKQkWuTELMgOa+8jDNjVCJ6sbgyovt98dvT7qP4GIE5znKK5zR3BgBHVOeHjNO2RUoGj4rUDeBxggX1bgVqj93HQVcBgk+WpOTKcXY2Klj5EbznK1LV/iJQzXnvrZhSczfIXLnR/gm8dFCNmzDHvnexqicb3690x1fCaSZhGnIDbD91FnqKNBWjeYAL1mCQ8Sxkq3xybtGPVKyp9qPzrs4YEZ9yenENt6PGzGsnXGCCQxensGIGU1dQfeVjEpbmiSFZO9A4QwUXdwkQgghD5sjx1gHMhV5t0yFfdbrvUlvPUwiGsmoMAMqs6/607gIXOWOLSF7G7rjRnBhuGDW1wTp+IdAhavsSvbdPrjKj6P/W8caqT6heFXbVajNwlFRrO/sz+qszysvrg1r4+WEfxmriBynKEub7p0kV9fOfGnXKNoR8pZ3DaM/Wo99Sv3OosF7dmn9Y5k1dz4+Cd1j8kHo9LKTh0qfulpW7dixo6j7zTXcLyI/N13KridcIwODEPpFfjXusDU5ZnR2ML1kGuYuHOoHaKYKHqP5k56ckqe3Z9ydheeNcWPld4Vq8qEwMOsk8cy4qUX6lGkUnx80XpjyX/biU8zqAlzVboEEmOTNSKuWH4bZGuXZCMNvoA7vTE/NVqjsJIifbqwqGB6Z9JW2JO/6iiFoHJ0E3nNvCP8bEK6damlbh/jILaGE3pE1VnWUXKi+n7i8+8LFjuYu32ZJoerPLZSvYEer+5wiGQgvPPBqUOscyZD48sSv4rwgF9DO5qorDYcnQ6gXXc3Hs2OrlftMntFAi1jMUd8KgqU51kcHe8FpNVKqxDxcX9xots51YrD3IBmNa6sdnqqKhobPUrm8zKk5tHuspvgBpmajZkRcpM8Yr1YRIxPBTnBlG7PZG09+xGxSd0obVDf4mnJu5OXr6VpvtVpXOnqDyVaRAjmaUvzTbSsKEqILB3epokGNYKcE/PZneLSNMnp1wTubqNE1EWa/Pp1eaDulm4jkDk+UECHQSAZn7yRUyxqacYYXd5wZJ4J71WTuwEfXapddihZFGVxDzTv6fw5nAA5fJGDGOmdy1t6LM1t/0IUzgeaaNvc4bmZVy/7mMoQAN07sCylhufjwB14hmbPOmWCA5ywNNsl26jFVaHrlrztB7agwc6iW4Pm4q41MU8OrmjUasUDTP32T7wNYsp9Ht7/dqJz4qUSwc0pdtjw6TV0fqHO0oy3GYWrvwOQnxvcLJqYvMqztVLZ69WqVf9jdRPXdh0Lboa3gPD7U7NaHwbKKtPzmA62piOq6VNE9DVk8YjGj461C7+3FvYyLu+dC2qv6tiVu4Q4JREuzz/Z5XI3puNDkyA/vOQ+E18u6Xy1oWPGHR3DcrtIJtxCnWNNtUOwZWDi3C8T6n5E/mGhHcidvz4P7kz97kd8c4El39urHTw/5cpRrfzgNsht7N8k8q0TDmE35V2QtgH+/3D9/lFgRPs4Hp8gJxFRWz4P8xfJwcUdI0eVXVR+6ynN7Ft4v4J60mW9JQ9+Ei0+H5Id9tjHvnEHhcPvQ4wXJfvfFWrAr0OI/gNCD+lUwsfUHgfoGgnuLAi5I4O4pPmOfhPSZj6QZTyFUrA7TbnhrlWJkiCLikVIX8zK9XPnknNjHVnt1B6S9TS2Rn5F2n9qk4NrYRqejPvtYxhhC0i40lTmQJ8dd1MU/qVul2SeLsoOdjMxnuz1KgQOZWjzAQqc6u0lHOsxJPzQHtKTipwx0F59or/le4cVoWTQNU9nz6rZkuUowJXOYFPaS3kVh20P/gvfaQpxtena1HYmTDT7+ZWyB6o2GAtWqeILhqydMM/hGW7kGL3J2ZvjiYv5SYDNpkJpbszpBlJMPYhUIfrjdYptAW6VVhISCmnieG0NNlt2GtoKiv8vzzxvXjevyDZYaMDJUPMkwjZVbAsAbpLYVBV8nPqXiLHUIljXh5SF4dvuwTtwna1E3bokufIS2L/aerNy49VJR+BuA1AU4nHuGcwTfL0nVl/VKOmZjVb4rCkaJfQN+ST1GxgaWdMrabqubE+te9kVfNoNuqZyQ4CRjXAUHKpN0jZVrw12e3WbctJQCBH403SCsjs60ZE+aPKhb90Rabom6aIc4oP9zUlttQtyPKbse0+2/Az5zQveonQpHlY2bo/mZUr7EV5W0cA8zzq14YGCBYm9gVYHa2aWSlm0efj86L56uLi5XYs9Pgq3sp/dPhNdsFKZA95CVjS7v5VnlfA1qXhqMOW8/pxcjSUDaeAKMDwPnE4P9iiW6zMU7AtIrWuE0stni91qSjFw3SZrNmQ7wNOMOr8zz5eXknUV/COcUxsPMzY50Cp430ithzlZmptQ8j7qXzRMbw72SVxbo9KXaw7cOHHlfnTNmHQJ23s172WIKJH8fsMy/QY1PNxH9Vd+xEjrX38smqrCz/7ITpmnB9SvNSG0Ex2U5hCFsKcW9buxUmf/SgiF8uaLMQWXZC9mPrWdBydRpD98Y2sz/ru8GYrP+WB8jUhuktuP+OFlvKSXAU7z9Ovv6ucribNeU44dq9k/VI4xTtGwxVjYiSuMYGxq65PtfVKjxLQnExjHcmLAIequkqtTpnVqYjt/rAilBSrojPeIJb4wfZ6+CpKbE5mwfUuYRt2Y0KR7fUblwMjzNqWYDwqNP5hW3u6yaUzQEZN5gpqKkh2dwhB9Yry/w6IkeJPSA6EDaoZrnvpzaB3ZuFGwFjzPfuYFFKdOyfVXoL4FjFvVClDcPPYlOY6mnVyMWHtFs4QsvQlVivAKmHyxhv83dfNOq2HJ38QY6Wemmmr6jaQi/1lSOD4i4B57t+z17aV4Kmo77K9sl+LkwBQ15ISw2XUH4gfkJyI6AzQc5guq2iCbHQj3m2j6OkWVPRulP584GVCruxdWnjwlt3uuKy3o+ejEMkJX3ImjrSE+b+NX9EfxatPvKy6d3hjT1V0gGYqztEqGJIF2FyknmVGnEfeSyVvWjFtuy7wPSHwVCCW/94X/+vv1X+uabt0xrp6M5Dtw+6Po2zXIO8Vw/oshjg9iSeCV1phbfKAM1n8eNtWwwr+9aPD013OJ0ukaB36Pa+bSttONtxSl0Up4Pp5kAp2LSkaH5KSkIM06ecxu/85CgSLYe/ORCzrmaduncygJyYs4Gq8O8Mu5IKYv7ZiR7G6Dpy9U1Z2v8s9Zbda9E6keBKrM1N7ItpXLVcwbRo7gMyXNTL6cRfySXkWT3m8zt1MXwOyfPXxAjdpT0Kyxloo2mXnFqvM7i712Rf5/hGcCNZ9HLshOSDkZ5fRsIcxixtvPGlKH05b997iv5ywiOmHEGRvbBUAgVsbQZf1Uic1gz2HZN0bctdZNb6oFAOeAjd/4QuDskOJ+XYslCf/z2nG+CnVzmrLvupZojFlcvj6ztv61acSkafN9u3ItTbogobKuvKnBXv3yG6txD3GvV3VVHvII1POuBIew/suouxvl8QZA+ubtWP8/gGHPniznSWIc3dZEcB6AB+lj9OZYY9qsACMPx/zph2fF3rI/fH1fhBtK9LQyEmlFzp4EUzfXzIYsbsLZeYkI5u+O3LVtD/JN7zD2txFNSliVfnisve+ROjORDiTrOlFZJJhmmQaRZV1+39sbwefn9h3Q1XvmOWKEWY4+7yVI4wmEhnamhHvIKLDCFKgpQ3nPkSNPnLz8Ix1hcUcwnzGaCBz26f/JsbB6yguILGA3DZ53SYZAX5xdp4Bq7OkvNnH5e8D66dJ3bC5yKdO1tBE3Die6LsbD+qP9j/X50YnctHBl/5SNQFrKwwbZ9ugWRk2T8swL2r11AgbNacpmivJmrwEv0204IJOGYTeZht5hvoAuqjZyPImXYt5xL7yb/p5bCT0wyGxMtWSjEvbnpe7zS3tKJHLRw9i9rdnsvtjco9gfaT2XTq3vCknMULI3wu+xhepDA0pAB40iOubGk6o92hmUmb5AO/aPjsYNK5+0y55dP9siCOvWzHeDJ6rmBQChMkgBm7rRcTEZknyfEpcbxg+BmOSYSXU6WTZfjMWE1OdO2mfiCB5Yr/7RfkPiVIPfNo9XgQLXhT0ecPU5YWig2lajpKqmqvgGg5fATnWvRx1XKmA5pVewGt2coQqkotO9z+G4K3DA3w5AQTcgf+y2pRCjdAYG8adXlWtkMAGly+HE4Pv4if/FK/zO8WEtjuvg60fh/epvovxcmxMQA5gbBWtm6OGnQ4RNfUA6d+vZ/AFBLAwQUAAIACADjVJhZkXUJiEwAAABrAAAAGwAAAHVuaXZlcnNhbC91bml2ZXJzYWwucG5nLnhtbLOxr8jNUShLLSrOzM+zVTLUM1Cyt+PlsikoSi3LTC1XqACKAQUhQEmh0lbJxAjBLc9MKckAqjAwMUAIZqRmpmeU2CqZWyAE9YFmAgBQSwECAAAUAAIACADlCyFRNmFYAkcDAADhCQAAFAAAAAAAAAABAAAAAAAAAAAAdW5pdmVyc2FsL3BsYXllci54bWxQSwECAAAUAAIACADiVJhZpmRal5QGAACRFwAAHQAAAAAAAAABAAAAAAB5AwAAdW5pdmVyc2FsL2NvbW1vbl9tZXNzYWdlcy5sbmdQSwECAAAUAAIACADiVJhZFR5gG6MAAAB/AQAALgAAAAAAAAABAAAAAABICgAAdW5pdmVyc2FsL3BsYXliYWNrX2FuZF9uYXZpZ2F0aW9uX3NldHRpbmdzLnhtbFBLAQIAABQAAgAIAOJUmFkNPB/kAgUAABcZAAAnAAAAAAAAAAEAAAAAADcLAAB1bml2ZXJzYWwvZmxhc2hfcHVibGlzaGluZ19zZXR0aW5ncy54bWxQSwECAAAUAAIACADiVJhZtFD3CpMDAAC0DAAAIQAAAAAAAAABAAAAAAB+EAAAdW5pdmVyc2FsL2ZsYXNoX3NraW5fc2V0dGluZ3MueG1sUEsBAgAAFAACAAgA4lSYWZLIT/X+BAAAoRgAACYAAAAAAAAAAQAAAAAAUBQAAHVuaXZlcnNhbC9odG1sX3B1Ymxpc2hpbmdfc2V0dGluZ3MueG1sUEsBAgAAFAACAAgA4lSYWTdJ7OC8AQAAfwYAAB8AAAAAAAAAAQAAAAAAkhkAAHVuaXZlcnNhbC9odG1sX3NraW5fc2V0dGluZ3MuanNQSwECAAAUAAIACADiVJhZASLxaX0AAAB9AAAAHAAAAAAAAAABAAAAAACLGwAAdW5pdmVyc2FsL2xvY2FsX3NldHRpbmdzLnhtbFBLAQIAABQAAgAIAONUmFkT/taeghgAAH01AAAXAAAAAAAAAAAAAAAAAEIcAAB1bml2ZXJzYWwvdW5pdmVyc2FsLnBuZ1BLAQIAABQAAgAIAONUmFmRdQmITAAAAGsAAAAbAAAAAAAAAAEAAAAAAPk0AAB1bml2ZXJzYWwvdW5pdmVyc2FsLnBuZy54bWxQSwUGAAAAAAoACgAGAwAAfjUAAAAA"/>
  <p:tag name="ISPRING_LMS_API_VERSION" val="SCORM 2004 (4th edition)"/>
  <p:tag name="ISPRING_ULTRA_SCORM_COURSE_ID" val="E1951673-E032-4E2C-8AF7-448279667021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ULTRA_SCORM_COURCE_TITLE" val="PT bậc hai t2"/>
  <p:tag name="ISPRING_PRESENTATION_TITLE" val="PT bậc hai t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n\uFFFD\uFFFDF{532D8254-983C-4E3B-B0A4-AAF7FD1CF8B9}&quot;,&quot;E:\\&quot;],[&quot;`\u0018\uFFFD{F3558BC5-3075-45E6-A7D9-7BB9C018EF27}&quot;,&quot;G:\\ĐANG THỰC H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940FF5-077C-4636-8B55-AB8B76F06B74}:2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1BCE28-DC3D-4513-920F-CFA5054D8B24}:2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6CCFAF-8D6A-4B8E-BA8C-90F3AAC7FE61}:2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9EDA1A-17AA-44F1-9F6E-06322BDA3D40}:2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2E13D-E864-43AE-95D6-10A5041BA750}: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3E2FDA-B320-4E29-999A-78B55E3229B9}:2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55FF5E-DD60-49E9-865A-240FC4A3271B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98A51A-8BE1-4F55-AF45-9EA0CA8ABF5B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12A2A8-0319-4FCA-82F3-3876C68D00E6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EEE238-31B2-49C4-974C-99C6275B5008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663762-1486-4F5C-A35B-5FD575666B07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F5977E-AF04-4393-B0D4-D789054012AB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FCB9B0-0AE6-4307-817D-17F213DA1EDF}: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0E5BA4-824D-411A-8AE5-3929FE2DFF55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8FECBD-FFC8-4061-9A0D-9EBFDC53C4AA}:28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1593</Words>
  <Application>Microsoft Office PowerPoint</Application>
  <PresentationFormat>Màn hình rộng</PresentationFormat>
  <Paragraphs>541</Paragraphs>
  <Slides>15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#9Slide07 IcielCrocante</vt:lpstr>
      <vt:lpstr>Aptos</vt:lpstr>
      <vt:lpstr>Calibri</vt:lpstr>
      <vt:lpstr>Sniglet</vt:lpstr>
      <vt:lpstr>Arial</vt:lpstr>
      <vt:lpstr>#9Slide03 SVNAvo</vt:lpstr>
      <vt:lpstr>#9Slide03 Neutra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bậc hai t2</dc:title>
  <dc:creator>Cao Đô</dc:creator>
  <cp:lastModifiedBy>Cao Đô</cp:lastModifiedBy>
  <cp:revision>49</cp:revision>
  <dcterms:created xsi:type="dcterms:W3CDTF">2024-12-21T03:18:04Z</dcterms:created>
  <dcterms:modified xsi:type="dcterms:W3CDTF">2024-12-25T19:00:55Z</dcterms:modified>
</cp:coreProperties>
</file>