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4"/>
  </p:notesMasterIdLst>
  <p:sldIdLst>
    <p:sldId id="283" r:id="rId3"/>
    <p:sldId id="285" r:id="rId4"/>
    <p:sldId id="306" r:id="rId5"/>
    <p:sldId id="352" r:id="rId6"/>
    <p:sldId id="353" r:id="rId7"/>
    <p:sldId id="354" r:id="rId8"/>
    <p:sldId id="357" r:id="rId9"/>
    <p:sldId id="361" r:id="rId10"/>
    <p:sldId id="362" r:id="rId11"/>
    <p:sldId id="363" r:id="rId12"/>
    <p:sldId id="364" r:id="rId13"/>
    <p:sldId id="358" r:id="rId14"/>
    <p:sldId id="359" r:id="rId15"/>
    <p:sldId id="360" r:id="rId16"/>
    <p:sldId id="344" r:id="rId17"/>
    <p:sldId id="345" r:id="rId18"/>
    <p:sldId id="346" r:id="rId19"/>
    <p:sldId id="348" r:id="rId20"/>
    <p:sldId id="349" r:id="rId21"/>
    <p:sldId id="350" r:id="rId22"/>
    <p:sldId id="351" r:id="rId23"/>
  </p:sldIdLst>
  <p:sldSz cx="12192000" cy="6858000"/>
  <p:notesSz cx="6858000" cy="9144000"/>
  <p:embeddedFontLst>
    <p:embeddedFont>
      <p:font typeface="#9Slide03 Reso" pitchFamily="2" charset="0"/>
      <p:regular r:id="rId25"/>
    </p:embeddedFont>
    <p:embeddedFont>
      <p:font typeface="#9Slide03 SFU Futura_12" panose="00000400000000000000" pitchFamily="2" charset="0"/>
      <p:regular r:id="rId26"/>
    </p:embeddedFont>
    <p:embeddedFont>
      <p:font typeface="#9Slide03 SVNAvo" panose="02040603050506020204" pitchFamily="18" charset="0"/>
      <p:regular r:id="rId27"/>
    </p:embeddedFont>
    <p:embeddedFont>
      <p:font typeface="#9Slide04 SVNWallington" panose="00000500000000000000" pitchFamily="2" charset="0"/>
      <p:regular r:id="rId28"/>
    </p:embeddedFont>
    <p:embeddedFont>
      <p:font typeface="#9Slide07 SVNNexa Rust Slab Bla" panose="020B0606040200020203" pitchFamily="34" charset="0"/>
      <p:bold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FFFFFF"/>
    <a:srgbClr val="E2532A"/>
    <a:srgbClr val="414042"/>
    <a:srgbClr val="F1F2F2"/>
    <a:srgbClr val="ECECF3"/>
    <a:srgbClr val="2D3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68" autoAdjust="0"/>
    <p:restoredTop sz="94660"/>
  </p:normalViewPr>
  <p:slideViewPr>
    <p:cSldViewPr snapToGrid="0">
      <p:cViewPr>
        <p:scale>
          <a:sx n="75" d="100"/>
          <a:sy n="75" d="100"/>
        </p:scale>
        <p:origin x="1878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96B40-E1F3-47CB-B0C5-812C11F0DD4D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4E261-807A-45D3-94A4-B4AD575A9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4E261-807A-45D3-94A4-B4AD575A93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6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BECF2-6BD6-7A11-5EBE-4ED85CF52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62A32B-07F2-AA4B-874F-64BE6376BD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01C3CB-9B9D-D1F0-5522-509F62945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E2C7-5A2A-347D-C91D-369CCCBF8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24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453E8-D189-4ED9-FDD0-19002BD79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5681E-CE0E-882C-0FA5-93FCD4625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F2EBF0-F86D-0B49-FCFA-0AAE2A738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F33FA-3537-C9CE-A103-3095BE128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5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3BC74-7681-B6C6-D740-EF3A46B62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CF411-CABE-83E9-222D-7B2C882B6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902EF-01B9-7CF9-3FB6-9B5D5B3B4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98F0A-89DA-7AF0-8B31-7A02C924A5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13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79EB-9D22-6404-EE22-4C9EDC8AB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94BD9B-DFFF-3689-8E2D-EE41930E6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77811-7684-D0FC-3967-EE0924D8E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DDAEC-AC5F-7555-6927-EE0FA042A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892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15672-174D-A7E5-689C-F11C0FA9D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9B6A9-3EFE-00A8-F56E-0782FDE2A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75459-FE17-B9DF-3AF1-B4EED06DC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5805D-5F24-E909-EBFE-05F3FCCEE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03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0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</a:t>
            </a:r>
            <a:r>
              <a:rPr lang="en-US" dirty="0" err="1"/>
              <a:t>số</a:t>
            </a:r>
            <a:r>
              <a:rPr lang="en-US" dirty="0"/>
              <a:t> 1,2,…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vàn</a:t>
            </a:r>
            <a:r>
              <a:rPr lang="en-US" dirty="0"/>
              <a:t> </a:t>
            </a:r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pirate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slide phonics  </a:t>
            </a:r>
          </a:p>
        </p:txBody>
      </p:sp>
    </p:spTree>
    <p:extLst>
      <p:ext uri="{BB962C8B-B14F-4D97-AF65-F5344CB8AC3E}">
        <p14:creationId xmlns:p14="http://schemas.microsoft.com/office/powerpoint/2010/main" val="925323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43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53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7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4E261-807A-45D3-94A4-B4AD575A93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9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30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24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4E261-807A-45D3-94A4-B4AD575A93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3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27B54-5DF0-F5C5-B9B9-FCF5D58D1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1CD5CA-479E-A11C-47C3-D7B220F7B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8E446-34D6-7713-9485-073A06758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A2136-83EB-777E-25E6-E47388F4D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4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734EA-6917-082A-467D-FAB443AFA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AE490-75C3-A2AE-4995-6FD8CF383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3DC704-3DDA-4574-12D7-6531A1A42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8C9A3-8067-9746-2BE7-0F5D2D095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88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09AE7-1010-6A29-145F-BE4F4C735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8B934-C89A-002F-CC9E-2C65091BE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CA65C0-27AF-2B2A-06EA-CCAB0B9A7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91656-BDA4-4061-3557-55746B0A9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236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D2817-D3CB-BE33-59E3-6AE9BBCF4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4BAE0-13EF-EDF6-81F0-7838E1980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83358-E17D-03FB-D43E-9D94F8AD4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BCB1A-CF2B-3679-C2B9-53F5D5C1F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2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0F6BE-EC8A-6083-6B76-97EE3A27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3E34B-33BC-5B79-5184-AE4556F13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7D1FD1-E2EF-CE43-CA06-9B44468A5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F4C0D-717F-3F66-7DEF-211E81D1D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54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407C5-3643-887E-B513-FFC8E7D40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8C6B54-DF32-C413-C3B3-B0595782E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2436ED-5216-3264-5B70-426219217D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D1930-B3F1-C824-34E9-976A5A36F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CDB77-152A-4D5F-AF70-275B401B45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69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0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6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8925" y="148204"/>
            <a:ext cx="11909784" cy="6683507"/>
            <a:chOff x="126694" y="111153"/>
            <a:chExt cx="8932338" cy="501263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1718433" y="1617205"/>
            <a:ext cx="77392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1980985" y="4366233"/>
            <a:ext cx="5486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01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3"/>
          <p:cNvGrpSpPr/>
          <p:nvPr/>
        </p:nvGrpSpPr>
        <p:grpSpPr>
          <a:xfrm>
            <a:off x="168925" y="148204"/>
            <a:ext cx="11909784" cy="6683507"/>
            <a:chOff x="126694" y="111153"/>
            <a:chExt cx="8932338" cy="5012630"/>
          </a:xfrm>
        </p:grpSpPr>
        <p:grpSp>
          <p:nvGrpSpPr>
            <p:cNvPr id="46" name="Google Shape;46;p3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1878515" y="1372055"/>
            <a:ext cx="1870800" cy="1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1771781" y="4703633"/>
            <a:ext cx="4058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title" idx="2"/>
          </p:nvPr>
        </p:nvSpPr>
        <p:spPr>
          <a:xfrm>
            <a:off x="1771781" y="3258700"/>
            <a:ext cx="4843200" cy="1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9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6"/>
          <p:cNvGrpSpPr/>
          <p:nvPr/>
        </p:nvGrpSpPr>
        <p:grpSpPr>
          <a:xfrm>
            <a:off x="168925" y="148204"/>
            <a:ext cx="11909784" cy="6683507"/>
            <a:chOff x="126694" y="111153"/>
            <a:chExt cx="8932338" cy="5012630"/>
          </a:xfrm>
        </p:grpSpPr>
        <p:grpSp>
          <p:nvGrpSpPr>
            <p:cNvPr id="159" name="Google Shape;159;p6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160" name="Google Shape;160;p6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" name="Google Shape;183;p6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" name="Google Shape;187;p6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188" name="Google Shape;188;p6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91" name="Google Shape;19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685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8"/>
          <p:cNvGrpSpPr/>
          <p:nvPr/>
        </p:nvGrpSpPr>
        <p:grpSpPr>
          <a:xfrm>
            <a:off x="168925" y="148204"/>
            <a:ext cx="11909784" cy="6683507"/>
            <a:chOff x="126694" y="111153"/>
            <a:chExt cx="8932338" cy="5012630"/>
          </a:xfrm>
        </p:grpSpPr>
        <p:grpSp>
          <p:nvGrpSpPr>
            <p:cNvPr id="230" name="Google Shape;230;p8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231" name="Google Shape;231;p8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8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8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8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" name="Google Shape;254;p8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255" name="Google Shape;255;p8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8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259" name="Google Shape;259;p8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2" name="Google Shape;262;p8"/>
          <p:cNvSpPr txBox="1">
            <a:spLocks noGrp="1"/>
          </p:cNvSpPr>
          <p:nvPr>
            <p:ph type="title"/>
          </p:nvPr>
        </p:nvSpPr>
        <p:spPr>
          <a:xfrm>
            <a:off x="1384700" y="1742800"/>
            <a:ext cx="696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36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>
            <a:spLocks noGrp="1"/>
          </p:cNvSpPr>
          <p:nvPr>
            <p:ph type="title"/>
          </p:nvPr>
        </p:nvSpPr>
        <p:spPr>
          <a:xfrm>
            <a:off x="1813433" y="4666667"/>
            <a:ext cx="8218400" cy="13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419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06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>
            <a:off x="168925" y="148204"/>
            <a:ext cx="11909784" cy="6683507"/>
            <a:chOff x="126694" y="111153"/>
            <a:chExt cx="8932338" cy="5012630"/>
          </a:xfrm>
        </p:grpSpPr>
        <p:grpSp>
          <p:nvGrpSpPr>
            <p:cNvPr id="900" name="Google Shape;900;p27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901" name="Google Shape;901;p27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7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7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7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7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7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27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925" name="Google Shape;925;p27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8" name="Google Shape;928;p27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929" name="Google Shape;929;p27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9753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28"/>
          <p:cNvGrpSpPr/>
          <p:nvPr/>
        </p:nvGrpSpPr>
        <p:grpSpPr>
          <a:xfrm>
            <a:off x="378360" y="380200"/>
            <a:ext cx="5396400" cy="6097600"/>
            <a:chOff x="242425" y="285150"/>
            <a:chExt cx="4047300" cy="4573200"/>
          </a:xfrm>
        </p:grpSpPr>
        <p:sp>
          <p:nvSpPr>
            <p:cNvPr id="934" name="Google Shape;934;p28"/>
            <p:cNvSpPr/>
            <p:nvPr/>
          </p:nvSpPr>
          <p:spPr>
            <a:xfrm>
              <a:off x="242425" y="285150"/>
              <a:ext cx="4047300" cy="45732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  <a:effectLst>
              <a:outerShdw dist="76200" dir="24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479270" y="7649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479270" y="11878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479270" y="16108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479270" y="20337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479270" y="24567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479270" y="28796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479270" y="33026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479270" y="37255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479270" y="41485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945675" y="720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945675" y="1028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945675" y="1336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945675" y="16446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945675" y="19525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945675" y="22604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945675" y="25683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945675" y="28762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945675" y="31841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945675" y="34920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945675" y="3799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945675" y="4107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945675" y="4415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7" name="Google Shape;957;p28"/>
          <p:cNvGrpSpPr/>
          <p:nvPr/>
        </p:nvGrpSpPr>
        <p:grpSpPr>
          <a:xfrm rot="-4997741">
            <a:off x="11153479" y="5906530"/>
            <a:ext cx="877383" cy="876641"/>
            <a:chOff x="7317000" y="1925613"/>
            <a:chExt cx="361350" cy="361025"/>
          </a:xfrm>
        </p:grpSpPr>
        <p:sp>
          <p:nvSpPr>
            <p:cNvPr id="958" name="Google Shape;958;p28"/>
            <p:cNvSpPr/>
            <p:nvPr/>
          </p:nvSpPr>
          <p:spPr>
            <a:xfrm>
              <a:off x="7621150" y="2214063"/>
              <a:ext cx="57200" cy="72575"/>
            </a:xfrm>
            <a:custGeom>
              <a:avLst/>
              <a:gdLst/>
              <a:ahLst/>
              <a:cxnLst/>
              <a:rect l="l" t="t" r="r" b="b"/>
              <a:pathLst>
                <a:path w="2288" h="2903" extrusionOk="0">
                  <a:moveTo>
                    <a:pt x="1986" y="1694"/>
                  </a:moveTo>
                  <a:cubicBezTo>
                    <a:pt x="2287" y="491"/>
                    <a:pt x="602" y="1"/>
                    <a:pt x="301" y="1209"/>
                  </a:cubicBezTo>
                  <a:cubicBezTo>
                    <a:pt x="0" y="2412"/>
                    <a:pt x="1685" y="2902"/>
                    <a:pt x="1986" y="1694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7317000" y="1925613"/>
              <a:ext cx="57200" cy="72475"/>
            </a:xfrm>
            <a:custGeom>
              <a:avLst/>
              <a:gdLst/>
              <a:ahLst/>
              <a:cxnLst/>
              <a:rect l="l" t="t" r="r" b="b"/>
              <a:pathLst>
                <a:path w="2288" h="2899" extrusionOk="0">
                  <a:moveTo>
                    <a:pt x="1987" y="1695"/>
                  </a:moveTo>
                  <a:cubicBezTo>
                    <a:pt x="2288" y="487"/>
                    <a:pt x="603" y="1"/>
                    <a:pt x="302" y="1209"/>
                  </a:cubicBezTo>
                  <a:cubicBezTo>
                    <a:pt x="1" y="2412"/>
                    <a:pt x="1686" y="2898"/>
                    <a:pt x="1987" y="1695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7349675" y="1999563"/>
              <a:ext cx="260750" cy="256550"/>
            </a:xfrm>
            <a:custGeom>
              <a:avLst/>
              <a:gdLst/>
              <a:ahLst/>
              <a:cxnLst/>
              <a:rect l="l" t="t" r="r" b="b"/>
              <a:pathLst>
                <a:path w="10430" h="10262" extrusionOk="0">
                  <a:moveTo>
                    <a:pt x="9626" y="8542"/>
                  </a:moveTo>
                  <a:cubicBezTo>
                    <a:pt x="6273" y="7149"/>
                    <a:pt x="2958" y="4652"/>
                    <a:pt x="1548" y="877"/>
                  </a:cubicBezTo>
                  <a:cubicBezTo>
                    <a:pt x="1217" y="0"/>
                    <a:pt x="1" y="619"/>
                    <a:pt x="327" y="1492"/>
                  </a:cubicBezTo>
                  <a:cubicBezTo>
                    <a:pt x="1871" y="5623"/>
                    <a:pt x="5473" y="8400"/>
                    <a:pt x="9144" y="9930"/>
                  </a:cubicBezTo>
                  <a:cubicBezTo>
                    <a:pt x="9948" y="10261"/>
                    <a:pt x="10429" y="8873"/>
                    <a:pt x="9626" y="8542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1" name="Google Shape;961;p28"/>
          <p:cNvGrpSpPr/>
          <p:nvPr/>
        </p:nvGrpSpPr>
        <p:grpSpPr>
          <a:xfrm rot="-10583713" flipH="1">
            <a:off x="195616" y="174920"/>
            <a:ext cx="877408" cy="876667"/>
            <a:chOff x="7317000" y="1925613"/>
            <a:chExt cx="361350" cy="361025"/>
          </a:xfrm>
        </p:grpSpPr>
        <p:sp>
          <p:nvSpPr>
            <p:cNvPr id="962" name="Google Shape;962;p28"/>
            <p:cNvSpPr/>
            <p:nvPr/>
          </p:nvSpPr>
          <p:spPr>
            <a:xfrm>
              <a:off x="7621150" y="2214063"/>
              <a:ext cx="57200" cy="72575"/>
            </a:xfrm>
            <a:custGeom>
              <a:avLst/>
              <a:gdLst/>
              <a:ahLst/>
              <a:cxnLst/>
              <a:rect l="l" t="t" r="r" b="b"/>
              <a:pathLst>
                <a:path w="2288" h="2903" extrusionOk="0">
                  <a:moveTo>
                    <a:pt x="1986" y="1694"/>
                  </a:moveTo>
                  <a:cubicBezTo>
                    <a:pt x="2287" y="491"/>
                    <a:pt x="602" y="1"/>
                    <a:pt x="301" y="1209"/>
                  </a:cubicBezTo>
                  <a:cubicBezTo>
                    <a:pt x="0" y="2412"/>
                    <a:pt x="1685" y="2902"/>
                    <a:pt x="1986" y="1694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7317000" y="1925613"/>
              <a:ext cx="57200" cy="72475"/>
            </a:xfrm>
            <a:custGeom>
              <a:avLst/>
              <a:gdLst/>
              <a:ahLst/>
              <a:cxnLst/>
              <a:rect l="l" t="t" r="r" b="b"/>
              <a:pathLst>
                <a:path w="2288" h="2899" extrusionOk="0">
                  <a:moveTo>
                    <a:pt x="1987" y="1695"/>
                  </a:moveTo>
                  <a:cubicBezTo>
                    <a:pt x="2288" y="487"/>
                    <a:pt x="603" y="1"/>
                    <a:pt x="302" y="1209"/>
                  </a:cubicBezTo>
                  <a:cubicBezTo>
                    <a:pt x="1" y="2412"/>
                    <a:pt x="1686" y="2898"/>
                    <a:pt x="1987" y="1695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7349675" y="1999563"/>
              <a:ext cx="260750" cy="256550"/>
            </a:xfrm>
            <a:custGeom>
              <a:avLst/>
              <a:gdLst/>
              <a:ahLst/>
              <a:cxnLst/>
              <a:rect l="l" t="t" r="r" b="b"/>
              <a:pathLst>
                <a:path w="10430" h="10262" extrusionOk="0">
                  <a:moveTo>
                    <a:pt x="9626" y="8542"/>
                  </a:moveTo>
                  <a:cubicBezTo>
                    <a:pt x="6273" y="7149"/>
                    <a:pt x="2958" y="4652"/>
                    <a:pt x="1548" y="877"/>
                  </a:cubicBezTo>
                  <a:cubicBezTo>
                    <a:pt x="1217" y="0"/>
                    <a:pt x="1" y="619"/>
                    <a:pt x="327" y="1492"/>
                  </a:cubicBezTo>
                  <a:cubicBezTo>
                    <a:pt x="1871" y="5623"/>
                    <a:pt x="5473" y="8400"/>
                    <a:pt x="9144" y="9930"/>
                  </a:cubicBezTo>
                  <a:cubicBezTo>
                    <a:pt x="9948" y="10261"/>
                    <a:pt x="10429" y="8873"/>
                    <a:pt x="9626" y="8542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28"/>
          <p:cNvGrpSpPr/>
          <p:nvPr/>
        </p:nvGrpSpPr>
        <p:grpSpPr>
          <a:xfrm>
            <a:off x="6417240" y="380200"/>
            <a:ext cx="5396400" cy="6097600"/>
            <a:chOff x="242425" y="285150"/>
            <a:chExt cx="4047300" cy="4573200"/>
          </a:xfrm>
        </p:grpSpPr>
        <p:sp>
          <p:nvSpPr>
            <p:cNvPr id="966" name="Google Shape;966;p28"/>
            <p:cNvSpPr/>
            <p:nvPr/>
          </p:nvSpPr>
          <p:spPr>
            <a:xfrm>
              <a:off x="242425" y="285150"/>
              <a:ext cx="4047300" cy="45732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  <a:effectLst>
              <a:outerShdw dist="76200" dir="24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479270" y="7649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479270" y="11878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479270" y="16108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479270" y="20337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479270" y="24567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479270" y="28796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479270" y="33026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479270" y="37255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479270" y="41485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945675" y="720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945675" y="1028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945675" y="1336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945675" y="16446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945675" y="19525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945675" y="22604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945675" y="25683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945675" y="28762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945675" y="31841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945675" y="34920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945675" y="3799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945675" y="4107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945675" y="4415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003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0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5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2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7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0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6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tim"/>
              <a:buNone/>
              <a:defRPr sz="35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416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png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11" Type="http://schemas.openxmlformats.org/officeDocument/2006/relationships/slide" Target="slide20.xml"/><Relationship Id="rId5" Type="http://schemas.openxmlformats.org/officeDocument/2006/relationships/image" Target="../media/image24.png"/><Relationship Id="rId10" Type="http://schemas.openxmlformats.org/officeDocument/2006/relationships/slide" Target="slide19.xml"/><Relationship Id="rId4" Type="http://schemas.openxmlformats.org/officeDocument/2006/relationships/image" Target="../media/image23.pn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9.xml"/><Relationship Id="rId7" Type="http://schemas.openxmlformats.org/officeDocument/2006/relationships/slide" Target="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4" r="-220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4025" y="85958"/>
            <a:ext cx="1309271" cy="1309271"/>
          </a:xfrm>
          <a:custGeom>
            <a:avLst/>
            <a:gdLst/>
            <a:ahLst/>
            <a:cxnLst/>
            <a:rect l="l" t="t" r="r" b="b"/>
            <a:pathLst>
              <a:path w="1042670" h="1042670">
                <a:moveTo>
                  <a:pt x="0" y="0"/>
                </a:moveTo>
                <a:lnTo>
                  <a:pt x="1042670" y="0"/>
                </a:lnTo>
                <a:lnTo>
                  <a:pt x="1042670" y="1042670"/>
                </a:lnTo>
                <a:lnTo>
                  <a:pt x="0" y="104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206527" y="0"/>
            <a:ext cx="2985473" cy="2350381"/>
          </a:xfrm>
          <a:custGeom>
            <a:avLst/>
            <a:gdLst/>
            <a:ahLst/>
            <a:cxnLst/>
            <a:rect l="l" t="t" r="r" b="b"/>
            <a:pathLst>
              <a:path w="4478210" h="3525572">
                <a:moveTo>
                  <a:pt x="4478210" y="0"/>
                </a:moveTo>
                <a:lnTo>
                  <a:pt x="0" y="0"/>
                </a:lnTo>
                <a:lnTo>
                  <a:pt x="0" y="3525572"/>
                </a:lnTo>
                <a:lnTo>
                  <a:pt x="4478210" y="3525572"/>
                </a:lnTo>
                <a:lnTo>
                  <a:pt x="44782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9206527" y="3884078"/>
            <a:ext cx="2985473" cy="2985473"/>
          </a:xfrm>
          <a:custGeom>
            <a:avLst/>
            <a:gdLst/>
            <a:ahLst/>
            <a:cxnLst/>
            <a:rect l="l" t="t" r="r" b="b"/>
            <a:pathLst>
              <a:path w="4478210" h="4478210">
                <a:moveTo>
                  <a:pt x="4478210" y="0"/>
                </a:moveTo>
                <a:lnTo>
                  <a:pt x="0" y="0"/>
                </a:lnTo>
                <a:lnTo>
                  <a:pt x="0" y="4478210"/>
                </a:lnTo>
                <a:lnTo>
                  <a:pt x="4478210" y="4478210"/>
                </a:lnTo>
                <a:lnTo>
                  <a:pt x="447821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2904271" y="2282803"/>
            <a:ext cx="0" cy="2197631"/>
          </a:xfrm>
          <a:prstGeom prst="line">
            <a:avLst/>
          </a:prstGeom>
          <a:ln w="57150" cap="flat">
            <a:solidFill>
              <a:srgbClr val="2D38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AC9388-70C4-DF87-7E01-F5B9E691BF2A}"/>
              </a:ext>
            </a:extLst>
          </p:cNvPr>
          <p:cNvSpPr txBox="1"/>
          <p:nvPr/>
        </p:nvSpPr>
        <p:spPr>
          <a:xfrm>
            <a:off x="3091029" y="3057358"/>
            <a:ext cx="6473247" cy="1597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>
                <a:solidFill>
                  <a:schemeClr val="accent2"/>
                </a:solidFill>
                <a:latin typeface="#9Slide04 SVNWallington" panose="00000500000000000000" pitchFamily="2" charset="0"/>
              </a:rPr>
              <a:t>GÓC  NỘI  TIẾP</a:t>
            </a:r>
            <a:endParaRPr lang="en-US" sz="4400">
              <a:solidFill>
                <a:schemeClr val="accent2"/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A18C84-91E0-1D8E-BFB9-738E84082F01}"/>
              </a:ext>
            </a:extLst>
          </p:cNvPr>
          <p:cNvSpPr/>
          <p:nvPr/>
        </p:nvSpPr>
        <p:spPr>
          <a:xfrm>
            <a:off x="296580" y="278513"/>
            <a:ext cx="931856" cy="9318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orange logo&#10;&#10;Description automatically generated">
            <a:extLst>
              <a:ext uri="{FF2B5EF4-FFF2-40B4-BE49-F238E27FC236}">
                <a16:creationId xmlns:a16="http://schemas.microsoft.com/office/drawing/2014/main" id="{91C9F21A-7226-DB61-E9B5-D5D5EBE8F2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3" y="456180"/>
            <a:ext cx="561814" cy="576998"/>
          </a:xfrm>
          <a:prstGeom prst="rect">
            <a:avLst/>
          </a:prstGeom>
        </p:spPr>
      </p:pic>
      <p:pic>
        <p:nvPicPr>
          <p:cNvPr id="16" name="Picture 15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D98E4EE8-F466-16B1-3A36-DC73B9161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" y="6182323"/>
            <a:ext cx="1089892" cy="601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4E5AE0-2DC9-0ED8-983A-86A71B0F2A5D}"/>
              </a:ext>
            </a:extLst>
          </p:cNvPr>
          <p:cNvSpPr txBox="1"/>
          <p:nvPr/>
        </p:nvSpPr>
        <p:spPr>
          <a:xfrm>
            <a:off x="3147416" y="2308188"/>
            <a:ext cx="1455848" cy="761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  <a:latin typeface="#9Slide04 SVNWallington" panose="00000500000000000000" pitchFamily="2" charset="0"/>
              </a:rPr>
              <a:t>Bài 27.</a:t>
            </a:r>
            <a:endParaRPr lang="en-US" sz="1600">
              <a:solidFill>
                <a:srgbClr val="E2532A"/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722CA-B4CC-94FD-91A0-1DD493DB5DC2}"/>
              </a:ext>
            </a:extLst>
          </p:cNvPr>
          <p:cNvSpPr txBox="1"/>
          <p:nvPr/>
        </p:nvSpPr>
        <p:spPr>
          <a:xfrm rot="18893111">
            <a:off x="9839032" y="5274415"/>
            <a:ext cx="1994457" cy="594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chemeClr val="bg1"/>
                </a:solidFill>
                <a:latin typeface="#9Slide04 SVNWallington" panose="00000500000000000000" pitchFamily="2" charset="0"/>
              </a:rPr>
              <a:t>Kết nối tri thức</a:t>
            </a:r>
            <a:endParaRPr lang="en-US" sz="1200">
              <a:solidFill>
                <a:schemeClr val="bg1"/>
              </a:solidFill>
              <a:latin typeface="#9Slide04 SVNWallington" panose="000005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D44E7-8B45-B18D-9B73-AD7FF62BB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0CF535E-DFC8-CEF9-5E51-3FFE66550EC1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AEECEFBE-EA9A-8E1A-0935-B336838CB967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A5C08F-D5FB-1C4B-B011-601C2EDB4CE2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8876A3B0-F042-C93D-36AF-BD71588D8F84}"/>
              </a:ext>
            </a:extLst>
          </p:cNvPr>
          <p:cNvSpPr/>
          <p:nvPr/>
        </p:nvSpPr>
        <p:spPr>
          <a:xfrm>
            <a:off x="237442" y="1485081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CB01C5-7523-B9BF-03BE-EB22CF788E01}"/>
              </a:ext>
            </a:extLst>
          </p:cNvPr>
          <p:cNvSpPr txBox="1"/>
          <p:nvPr/>
        </p:nvSpPr>
        <p:spPr>
          <a:xfrm>
            <a:off x="254939" y="1648369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3.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74493D-6C22-9CB7-970C-65F56F5E5061}"/>
              </a:ext>
            </a:extLst>
          </p:cNvPr>
          <p:cNvSpPr txBox="1"/>
          <p:nvPr/>
        </p:nvSpPr>
        <p:spPr>
          <a:xfrm>
            <a:off x="854369" y="1303186"/>
            <a:ext cx="8298594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r>
              <a:rPr lang="en-US"/>
              <a:t>Gọi AMB là góc nội tiếp chắn cung AB trên đường tròn (O). Chứng minh định lí: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5C769-7345-0C04-621E-D2242230078E}"/>
              </a:ext>
            </a:extLst>
          </p:cNvPr>
          <p:cNvSpPr txBox="1"/>
          <p:nvPr/>
        </p:nvSpPr>
        <p:spPr>
          <a:xfrm>
            <a:off x="854369" y="2922619"/>
            <a:ext cx="10113989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Vẽ đường kính MC. Áp dụng kết quả trường hợp 1 cho hai góc nội tiếp AMC và BMC ta có: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C9C57-4C94-3D51-8F4A-00C2315BDF28}"/>
              </a:ext>
            </a:extLst>
          </p:cNvPr>
          <p:cNvSpPr txBox="1"/>
          <p:nvPr/>
        </p:nvSpPr>
        <p:spPr>
          <a:xfrm>
            <a:off x="854369" y="2475889"/>
            <a:ext cx="7382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C0504D"/>
                </a:solidFill>
              </a:rPr>
              <a:t>TH2: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BAED65-008D-A4CC-55A4-EF0C1E0298EC}"/>
              </a:ext>
            </a:extLst>
          </p:cNvPr>
          <p:cNvGrpSpPr/>
          <p:nvPr/>
        </p:nvGrpSpPr>
        <p:grpSpPr>
          <a:xfrm>
            <a:off x="980599" y="3487241"/>
            <a:ext cx="660083" cy="81269"/>
            <a:chOff x="9385300" y="4368799"/>
            <a:chExt cx="829310" cy="12377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43D9CA2-62C8-7F33-3229-BDADBB284FD9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E3D3E1-F1DF-D67F-43A3-13BD32249D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F941F2-2EAD-B25E-C408-348231275364}"/>
              </a:ext>
            </a:extLst>
          </p:cNvPr>
          <p:cNvGrpSpPr/>
          <p:nvPr/>
        </p:nvGrpSpPr>
        <p:grpSpPr>
          <a:xfrm>
            <a:off x="2122020" y="3487241"/>
            <a:ext cx="656427" cy="81269"/>
            <a:chOff x="9385300" y="4368799"/>
            <a:chExt cx="829310" cy="12377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CC56904-0473-06C6-FAB3-6DD9778C137D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ECEBBB4-7EE8-F6B0-E8F1-1CEAC467E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D7DE226-56C5-3499-1B3A-F0923F044690}"/>
              </a:ext>
            </a:extLst>
          </p:cNvPr>
          <p:cNvSpPr txBox="1"/>
          <p:nvPr/>
        </p:nvSpPr>
        <p:spPr>
          <a:xfrm>
            <a:off x="854368" y="5071309"/>
            <a:ext cx="3937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suy ra AMB = AMC + BMC =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F84A675-4351-BE94-6B9C-AE38057245E3}"/>
              </a:ext>
            </a:extLst>
          </p:cNvPr>
          <p:cNvGrpSpPr/>
          <p:nvPr/>
        </p:nvGrpSpPr>
        <p:grpSpPr>
          <a:xfrm>
            <a:off x="1817953" y="5018761"/>
            <a:ext cx="599017" cy="81269"/>
            <a:chOff x="9385300" y="4368799"/>
            <a:chExt cx="829310" cy="123778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87CDD61-9C76-6560-4A4E-3F4E3A4CB9F2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EEFA35A7-2C1B-F492-69D3-0075E661DB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79923496-4B1A-8088-75DA-D5E0E3C27E98}"/>
              </a:ext>
            </a:extLst>
          </p:cNvPr>
          <p:cNvSpPr txBox="1"/>
          <p:nvPr/>
        </p:nvSpPr>
        <p:spPr>
          <a:xfrm>
            <a:off x="855430" y="5800269"/>
            <a:ext cx="64889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Vậy trong trường hợp 2, ta có AMB =      sđ AB.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F84208B-7819-0021-8CBE-CD2126131E12}"/>
              </a:ext>
            </a:extLst>
          </p:cNvPr>
          <p:cNvCxnSpPr>
            <a:cxnSpLocks/>
          </p:cNvCxnSpPr>
          <p:nvPr/>
        </p:nvCxnSpPr>
        <p:spPr>
          <a:xfrm>
            <a:off x="6052540" y="6041132"/>
            <a:ext cx="25717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1DF76ACE-6124-0761-3C77-64F60F98308D}"/>
              </a:ext>
            </a:extLst>
          </p:cNvPr>
          <p:cNvSpPr txBox="1"/>
          <p:nvPr/>
        </p:nvSpPr>
        <p:spPr>
          <a:xfrm>
            <a:off x="6030728" y="6045895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9837DD6-2B0F-ADB2-7261-1E4078050084}"/>
              </a:ext>
            </a:extLst>
          </p:cNvPr>
          <p:cNvSpPr txBox="1"/>
          <p:nvPr/>
        </p:nvSpPr>
        <p:spPr>
          <a:xfrm>
            <a:off x="6021202" y="5605584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6B183F11-160B-48DF-DE1F-7D92D67D94C1}"/>
              </a:ext>
            </a:extLst>
          </p:cNvPr>
          <p:cNvSpPr/>
          <p:nvPr/>
        </p:nvSpPr>
        <p:spPr>
          <a:xfrm rot="18947921">
            <a:off x="6697217" y="5781734"/>
            <a:ext cx="537091" cy="528323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1C1CE59-143D-3E54-85EE-D6F7CDF28CFF}"/>
              </a:ext>
            </a:extLst>
          </p:cNvPr>
          <p:cNvSpPr/>
          <p:nvPr/>
        </p:nvSpPr>
        <p:spPr>
          <a:xfrm>
            <a:off x="9200783" y="3997854"/>
            <a:ext cx="1767576" cy="1767576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C3D6760-E170-6AE3-3937-A135B5DF38F9}"/>
              </a:ext>
            </a:extLst>
          </p:cNvPr>
          <p:cNvCxnSpPr>
            <a:cxnSpLocks/>
            <a:endCxn id="2" idx="7"/>
          </p:cNvCxnSpPr>
          <p:nvPr/>
        </p:nvCxnSpPr>
        <p:spPr>
          <a:xfrm flipV="1">
            <a:off x="9230890" y="4256710"/>
            <a:ext cx="1478613" cy="85374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BD715B-2A6C-5B05-FA1D-FECECBA6061F}"/>
              </a:ext>
            </a:extLst>
          </p:cNvPr>
          <p:cNvCxnSpPr>
            <a:cxnSpLocks/>
          </p:cNvCxnSpPr>
          <p:nvPr/>
        </p:nvCxnSpPr>
        <p:spPr>
          <a:xfrm>
            <a:off x="9230890" y="5113427"/>
            <a:ext cx="1598912" cy="23217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C02A3-4D10-8979-96AA-4D359383D2F3}"/>
              </a:ext>
            </a:extLst>
          </p:cNvPr>
          <p:cNvCxnSpPr>
            <a:cxnSpLocks/>
          </p:cNvCxnSpPr>
          <p:nvPr/>
        </p:nvCxnSpPr>
        <p:spPr>
          <a:xfrm flipV="1">
            <a:off x="9230890" y="4652674"/>
            <a:ext cx="1705608" cy="460752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4C66B794-E4DA-608B-39C2-1C4CA63D9CFA}"/>
              </a:ext>
            </a:extLst>
          </p:cNvPr>
          <p:cNvSpPr/>
          <p:nvPr/>
        </p:nvSpPr>
        <p:spPr>
          <a:xfrm>
            <a:off x="10057775" y="4845751"/>
            <a:ext cx="71776" cy="7177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5FA0D-178F-7501-F46A-F4C37670C423}"/>
              </a:ext>
            </a:extLst>
          </p:cNvPr>
          <p:cNvSpPr txBox="1"/>
          <p:nvPr/>
        </p:nvSpPr>
        <p:spPr>
          <a:xfrm>
            <a:off x="10669921" y="3851501"/>
            <a:ext cx="48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95A5D-5809-FE35-39A7-AC948661164D}"/>
              </a:ext>
            </a:extLst>
          </p:cNvPr>
          <p:cNvSpPr txBox="1"/>
          <p:nvPr/>
        </p:nvSpPr>
        <p:spPr>
          <a:xfrm>
            <a:off x="10948681" y="4393700"/>
            <a:ext cx="48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258DF-57A1-EAC1-A8BB-F56B606D7670}"/>
              </a:ext>
            </a:extLst>
          </p:cNvPr>
          <p:cNvSpPr txBox="1"/>
          <p:nvPr/>
        </p:nvSpPr>
        <p:spPr>
          <a:xfrm>
            <a:off x="10857631" y="5124773"/>
            <a:ext cx="48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632CD0-CBF8-148D-722D-77B0F8189FCC}"/>
              </a:ext>
            </a:extLst>
          </p:cNvPr>
          <p:cNvSpPr txBox="1"/>
          <p:nvPr/>
        </p:nvSpPr>
        <p:spPr>
          <a:xfrm>
            <a:off x="10015230" y="4829184"/>
            <a:ext cx="48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947C58-CC06-255E-D731-F69021D9D302}"/>
              </a:ext>
            </a:extLst>
          </p:cNvPr>
          <p:cNvSpPr txBox="1"/>
          <p:nvPr/>
        </p:nvSpPr>
        <p:spPr>
          <a:xfrm>
            <a:off x="8754575" y="4975213"/>
            <a:ext cx="480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1C5414-5AD2-D327-C520-48AC435EBACB}"/>
              </a:ext>
            </a:extLst>
          </p:cNvPr>
          <p:cNvSpPr txBox="1"/>
          <p:nvPr/>
        </p:nvSpPr>
        <p:spPr>
          <a:xfrm>
            <a:off x="1517648" y="2483040"/>
            <a:ext cx="41078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Tâm O nằm bên trong AMB.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E03B7F-4B49-CA4F-702F-58B431B44711}"/>
              </a:ext>
            </a:extLst>
          </p:cNvPr>
          <p:cNvGrpSpPr/>
          <p:nvPr/>
        </p:nvGrpSpPr>
        <p:grpSpPr>
          <a:xfrm>
            <a:off x="4712237" y="2456337"/>
            <a:ext cx="607219" cy="81269"/>
            <a:chOff x="9385300" y="4368799"/>
            <a:chExt cx="829310" cy="12377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CEA2FF-5CB7-AE81-760C-EF9104358978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CA12B4-A292-7FA7-AE75-0A3B656FD7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C6D090F-CB6A-03D7-FBEB-98843ACF29ED}"/>
              </a:ext>
            </a:extLst>
          </p:cNvPr>
          <p:cNvSpPr txBox="1"/>
          <p:nvPr/>
        </p:nvSpPr>
        <p:spPr>
          <a:xfrm>
            <a:off x="2657818" y="4198351"/>
            <a:ext cx="11964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AMC =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1D1EC0-DFC3-39AA-EFF2-23646703D464}"/>
              </a:ext>
            </a:extLst>
          </p:cNvPr>
          <p:cNvGrpSpPr/>
          <p:nvPr/>
        </p:nvGrpSpPr>
        <p:grpSpPr>
          <a:xfrm>
            <a:off x="2765081" y="4145803"/>
            <a:ext cx="675148" cy="81269"/>
            <a:chOff x="9385300" y="4368799"/>
            <a:chExt cx="829310" cy="123778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4C13184-9C7D-C12A-40C0-317A28E0BEA2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57BAABD-EF03-074A-B4C8-96DA041559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3EBCA5F8-D8CD-D852-2EBC-AB5179D826BD}"/>
              </a:ext>
            </a:extLst>
          </p:cNvPr>
          <p:cNvSpPr txBox="1"/>
          <p:nvPr/>
        </p:nvSpPr>
        <p:spPr>
          <a:xfrm>
            <a:off x="3779067" y="3993960"/>
            <a:ext cx="93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sđAC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0BDB8DA-C85B-6FDC-B5E9-D356989214A8}"/>
              </a:ext>
            </a:extLst>
          </p:cNvPr>
          <p:cNvSpPr txBox="1"/>
          <p:nvPr/>
        </p:nvSpPr>
        <p:spPr>
          <a:xfrm>
            <a:off x="4053533" y="4431998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2BF5A16-107B-FA6C-1A64-9D3826CE3F15}"/>
              </a:ext>
            </a:extLst>
          </p:cNvPr>
          <p:cNvCxnSpPr>
            <a:cxnSpLocks/>
          </p:cNvCxnSpPr>
          <p:nvPr/>
        </p:nvCxnSpPr>
        <p:spPr>
          <a:xfrm>
            <a:off x="3779067" y="4436760"/>
            <a:ext cx="8292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c 68">
            <a:extLst>
              <a:ext uri="{FF2B5EF4-FFF2-40B4-BE49-F238E27FC236}">
                <a16:creationId xmlns:a16="http://schemas.microsoft.com/office/drawing/2014/main" id="{432FE155-36D6-6238-4D57-7C7751701729}"/>
              </a:ext>
            </a:extLst>
          </p:cNvPr>
          <p:cNvSpPr/>
          <p:nvPr/>
        </p:nvSpPr>
        <p:spPr>
          <a:xfrm rot="19121034">
            <a:off x="4073825" y="3995846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C323B82-5DAC-F8BE-8BC5-9A5F583DF1E7}"/>
              </a:ext>
            </a:extLst>
          </p:cNvPr>
          <p:cNvSpPr txBox="1"/>
          <p:nvPr/>
        </p:nvSpPr>
        <p:spPr>
          <a:xfrm>
            <a:off x="5158240" y="4198351"/>
            <a:ext cx="11964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BMC = 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4DFEBC-EFF5-51CD-9ECC-E3CFAC11D7BF}"/>
              </a:ext>
            </a:extLst>
          </p:cNvPr>
          <p:cNvGrpSpPr/>
          <p:nvPr/>
        </p:nvGrpSpPr>
        <p:grpSpPr>
          <a:xfrm>
            <a:off x="5228179" y="4145803"/>
            <a:ext cx="675148" cy="81269"/>
            <a:chOff x="9385300" y="4368799"/>
            <a:chExt cx="829310" cy="123778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A280E3D-4751-4B30-8C79-4AD59BC93082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EE715CC-00A6-1D27-3E4C-D18D3D96C9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98D32FC2-EF4A-4154-58E3-620E703184D6}"/>
              </a:ext>
            </a:extLst>
          </p:cNvPr>
          <p:cNvSpPr txBox="1"/>
          <p:nvPr/>
        </p:nvSpPr>
        <p:spPr>
          <a:xfrm>
            <a:off x="6279489" y="3993960"/>
            <a:ext cx="93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BC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3E830D4-77A9-DE55-D87D-2BD0E99C60D7}"/>
              </a:ext>
            </a:extLst>
          </p:cNvPr>
          <p:cNvSpPr txBox="1"/>
          <p:nvPr/>
        </p:nvSpPr>
        <p:spPr>
          <a:xfrm>
            <a:off x="6553955" y="4431998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391EF46-5261-D728-0E0C-DFF20FCCA2EA}"/>
              </a:ext>
            </a:extLst>
          </p:cNvPr>
          <p:cNvCxnSpPr>
            <a:cxnSpLocks/>
          </p:cNvCxnSpPr>
          <p:nvPr/>
        </p:nvCxnSpPr>
        <p:spPr>
          <a:xfrm>
            <a:off x="6279489" y="4436760"/>
            <a:ext cx="8292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rc 80">
            <a:extLst>
              <a:ext uri="{FF2B5EF4-FFF2-40B4-BE49-F238E27FC236}">
                <a16:creationId xmlns:a16="http://schemas.microsoft.com/office/drawing/2014/main" id="{D05CAD36-1782-4425-FCC3-FD0253D0C16D}"/>
              </a:ext>
            </a:extLst>
          </p:cNvPr>
          <p:cNvSpPr/>
          <p:nvPr/>
        </p:nvSpPr>
        <p:spPr>
          <a:xfrm rot="19121034">
            <a:off x="6574247" y="3995846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1EDF407-F950-1FB7-7483-9436A05FF6B8}"/>
              </a:ext>
            </a:extLst>
          </p:cNvPr>
          <p:cNvSpPr txBox="1"/>
          <p:nvPr/>
        </p:nvSpPr>
        <p:spPr>
          <a:xfrm>
            <a:off x="4682500" y="4198351"/>
            <a:ext cx="2705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;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B767BC5-CF3D-1DAB-06BD-37E69DB01EF2}"/>
              </a:ext>
            </a:extLst>
          </p:cNvPr>
          <p:cNvGrpSpPr/>
          <p:nvPr/>
        </p:nvGrpSpPr>
        <p:grpSpPr>
          <a:xfrm>
            <a:off x="2778190" y="5018761"/>
            <a:ext cx="688403" cy="81269"/>
            <a:chOff x="9385300" y="4368799"/>
            <a:chExt cx="829310" cy="123778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BE98DB0-F593-D092-02C2-EE44DFACC85E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8C5B858-6B38-F483-6B10-57C91718E6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002EAF-09C8-6C00-3A18-BE23D817C576}"/>
              </a:ext>
            </a:extLst>
          </p:cNvPr>
          <p:cNvGrpSpPr/>
          <p:nvPr/>
        </p:nvGrpSpPr>
        <p:grpSpPr>
          <a:xfrm>
            <a:off x="3754024" y="5018761"/>
            <a:ext cx="670207" cy="81269"/>
            <a:chOff x="9385300" y="4368799"/>
            <a:chExt cx="829310" cy="12377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AA57860-A5C9-7B99-701A-4A4C0506D9FD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A9A6249-EC47-67D2-3D96-CC5E0D66AF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4CD7BB0-274C-0580-4E07-538E0CA9447A}"/>
              </a:ext>
            </a:extLst>
          </p:cNvPr>
          <p:cNvCxnSpPr>
            <a:cxnSpLocks/>
          </p:cNvCxnSpPr>
          <p:nvPr/>
        </p:nvCxnSpPr>
        <p:spPr>
          <a:xfrm>
            <a:off x="4743629" y="5311414"/>
            <a:ext cx="195047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418E3352-5D63-4909-C994-1B7E0F91F9D7}"/>
              </a:ext>
            </a:extLst>
          </p:cNvPr>
          <p:cNvSpPr txBox="1"/>
          <p:nvPr/>
        </p:nvSpPr>
        <p:spPr>
          <a:xfrm>
            <a:off x="5564775" y="5290414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85A81D5-1E32-958A-DD62-40896486A10D}"/>
              </a:ext>
            </a:extLst>
          </p:cNvPr>
          <p:cNvSpPr txBox="1"/>
          <p:nvPr/>
        </p:nvSpPr>
        <p:spPr>
          <a:xfrm>
            <a:off x="4734787" y="4883711"/>
            <a:ext cx="20490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sđAC + sđ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BC</a:t>
            </a: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5E962EAD-CA5B-A7C1-4EBA-BDF8727B7CB1}"/>
              </a:ext>
            </a:extLst>
          </p:cNvPr>
          <p:cNvSpPr/>
          <p:nvPr/>
        </p:nvSpPr>
        <p:spPr>
          <a:xfrm rot="19121034">
            <a:off x="5037410" y="4876334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303C4D97-20A0-65A4-ED29-CDB8A5AC2CA9}"/>
              </a:ext>
            </a:extLst>
          </p:cNvPr>
          <p:cNvSpPr/>
          <p:nvPr/>
        </p:nvSpPr>
        <p:spPr>
          <a:xfrm rot="19121034">
            <a:off x="6097727" y="4876334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43B767F-036B-AB73-5376-ED60788CED15}"/>
              </a:ext>
            </a:extLst>
          </p:cNvPr>
          <p:cNvSpPr txBox="1"/>
          <p:nvPr/>
        </p:nvSpPr>
        <p:spPr>
          <a:xfrm>
            <a:off x="6694377" y="5069141"/>
            <a:ext cx="3801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35AA82A-7607-58A1-E3E8-5B606E78F64B}"/>
              </a:ext>
            </a:extLst>
          </p:cNvPr>
          <p:cNvSpPr txBox="1"/>
          <p:nvPr/>
        </p:nvSpPr>
        <p:spPr>
          <a:xfrm>
            <a:off x="7055856" y="4863881"/>
            <a:ext cx="93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AB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7A2E36F-7C00-D652-E7DC-22EC80829C15}"/>
              </a:ext>
            </a:extLst>
          </p:cNvPr>
          <p:cNvSpPr txBox="1"/>
          <p:nvPr/>
        </p:nvSpPr>
        <p:spPr>
          <a:xfrm>
            <a:off x="7330322" y="5301919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08A1441-B45A-8122-18D9-C4CA52F41AB6}"/>
              </a:ext>
            </a:extLst>
          </p:cNvPr>
          <p:cNvCxnSpPr>
            <a:cxnSpLocks/>
          </p:cNvCxnSpPr>
          <p:nvPr/>
        </p:nvCxnSpPr>
        <p:spPr>
          <a:xfrm>
            <a:off x="7055856" y="5306681"/>
            <a:ext cx="8292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Arc 122">
            <a:extLst>
              <a:ext uri="{FF2B5EF4-FFF2-40B4-BE49-F238E27FC236}">
                <a16:creationId xmlns:a16="http://schemas.microsoft.com/office/drawing/2014/main" id="{D9A8836E-4A59-CBC1-0618-97D25F08C9DA}"/>
              </a:ext>
            </a:extLst>
          </p:cNvPr>
          <p:cNvSpPr/>
          <p:nvPr/>
        </p:nvSpPr>
        <p:spPr>
          <a:xfrm rot="19121034">
            <a:off x="7359945" y="4865767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orange logo&#10;&#10;Description automatically generated">
            <a:extLst>
              <a:ext uri="{FF2B5EF4-FFF2-40B4-BE49-F238E27FC236}">
                <a16:creationId xmlns:a16="http://schemas.microsoft.com/office/drawing/2014/main" id="{FC0CD526-C4FD-C42B-7C1F-2951B652C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440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5" grpId="0"/>
      <p:bldP spid="114" grpId="0"/>
      <p:bldP spid="117" grpId="0"/>
      <p:bldP spid="118" grpId="0"/>
      <p:bldP spid="119" grpId="0" animBg="1"/>
      <p:bldP spid="14" grpId="0"/>
      <p:bldP spid="41" grpId="0"/>
      <p:bldP spid="65" grpId="0"/>
      <p:bldP spid="66" grpId="0"/>
      <p:bldP spid="69" grpId="0" animBg="1"/>
      <p:bldP spid="70" grpId="0"/>
      <p:bldP spid="74" grpId="0"/>
      <p:bldP spid="76" grpId="0"/>
      <p:bldP spid="81" grpId="0" animBg="1"/>
      <p:bldP spid="82" grpId="0"/>
      <p:bldP spid="106" grpId="0"/>
      <p:bldP spid="107" grpId="0"/>
      <p:bldP spid="109" grpId="0" animBg="1"/>
      <p:bldP spid="110" grpId="0" animBg="1"/>
      <p:bldP spid="112" grpId="0"/>
      <p:bldP spid="120" grpId="0"/>
      <p:bldP spid="121" grpId="0"/>
      <p:bldP spid="1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92416-783A-A030-4810-4B6A5457B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E25743A7-D033-E48F-D795-D141E2979041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707A0286-4126-CB6F-D682-5E10821CA44D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D9DD03-DD4D-7FC4-825C-1E46435BB1FC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5345E1BC-3EDB-3CF3-8EB4-13A88859356B}"/>
              </a:ext>
            </a:extLst>
          </p:cNvPr>
          <p:cNvSpPr/>
          <p:nvPr/>
        </p:nvSpPr>
        <p:spPr>
          <a:xfrm>
            <a:off x="237442" y="1485081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7AD222-9103-AFB8-8108-0181D165EA36}"/>
              </a:ext>
            </a:extLst>
          </p:cNvPr>
          <p:cNvSpPr txBox="1"/>
          <p:nvPr/>
        </p:nvSpPr>
        <p:spPr>
          <a:xfrm>
            <a:off x="254939" y="1648369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3.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35516C-7124-F55D-7852-4DED448248AC}"/>
              </a:ext>
            </a:extLst>
          </p:cNvPr>
          <p:cNvSpPr txBox="1"/>
          <p:nvPr/>
        </p:nvSpPr>
        <p:spPr>
          <a:xfrm>
            <a:off x="854369" y="1303186"/>
            <a:ext cx="8298594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r>
              <a:rPr lang="en-US"/>
              <a:t>Gọi AMB là góc nội tiếp chắn cung AB trên đường tròn (O). Chứng minh định lí: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B8281-2D89-0C94-B5E3-2DEA9489A0E1}"/>
              </a:ext>
            </a:extLst>
          </p:cNvPr>
          <p:cNvSpPr txBox="1"/>
          <p:nvPr/>
        </p:nvSpPr>
        <p:spPr>
          <a:xfrm>
            <a:off x="854369" y="2922619"/>
            <a:ext cx="10113989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Vẽ đường kính MC. Áp dụng kết quả trường hợp 1 cho hai góc nội tiếp BMC và AMC ta có: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2EFA5-8D73-32DB-A30D-B84A45F4C9A4}"/>
              </a:ext>
            </a:extLst>
          </p:cNvPr>
          <p:cNvSpPr txBox="1"/>
          <p:nvPr/>
        </p:nvSpPr>
        <p:spPr>
          <a:xfrm>
            <a:off x="854369" y="2475889"/>
            <a:ext cx="7382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C0504D"/>
                </a:solidFill>
              </a:rPr>
              <a:t>TH3: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162EB8-5FC7-12EC-D08B-B1DE25DDA5C4}"/>
              </a:ext>
            </a:extLst>
          </p:cNvPr>
          <p:cNvGrpSpPr/>
          <p:nvPr/>
        </p:nvGrpSpPr>
        <p:grpSpPr>
          <a:xfrm>
            <a:off x="943275" y="3487241"/>
            <a:ext cx="660083" cy="81269"/>
            <a:chOff x="9385300" y="4368799"/>
            <a:chExt cx="829310" cy="12377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1ECD37-6420-FFFB-BB6A-0E1387C6317E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39599BD-2E3C-875D-B4DD-788571C9C3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06A700-BED8-675F-A2B8-C4722AB3E1E6}"/>
              </a:ext>
            </a:extLst>
          </p:cNvPr>
          <p:cNvGrpSpPr/>
          <p:nvPr/>
        </p:nvGrpSpPr>
        <p:grpSpPr>
          <a:xfrm>
            <a:off x="2112689" y="3487241"/>
            <a:ext cx="656427" cy="81269"/>
            <a:chOff x="9385300" y="4368799"/>
            <a:chExt cx="829310" cy="12377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7DA0205-2041-6781-4DC9-1FBDB833402B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0EBC254-2EC2-49C9-A648-F010BC0110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77AACC06-DA23-B268-9035-CA262ED554EE}"/>
              </a:ext>
            </a:extLst>
          </p:cNvPr>
          <p:cNvSpPr txBox="1"/>
          <p:nvPr/>
        </p:nvSpPr>
        <p:spPr>
          <a:xfrm>
            <a:off x="854368" y="5071309"/>
            <a:ext cx="3937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suy ra AMB = BMC – AMC =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D170444-E89F-0F4D-6D8E-8A06871EB662}"/>
              </a:ext>
            </a:extLst>
          </p:cNvPr>
          <p:cNvGrpSpPr/>
          <p:nvPr/>
        </p:nvGrpSpPr>
        <p:grpSpPr>
          <a:xfrm>
            <a:off x="1817953" y="5018761"/>
            <a:ext cx="599017" cy="81269"/>
            <a:chOff x="9385300" y="4368799"/>
            <a:chExt cx="829310" cy="123778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D2D6DD2-5014-D64E-8A1A-331AB312CFCC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C66AEBB-033E-A9D2-474F-9BCE34D04C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B6046DF7-A0AF-B088-7627-063707996018}"/>
              </a:ext>
            </a:extLst>
          </p:cNvPr>
          <p:cNvSpPr txBox="1"/>
          <p:nvPr/>
        </p:nvSpPr>
        <p:spPr>
          <a:xfrm>
            <a:off x="855430" y="5800269"/>
            <a:ext cx="64889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Vậy trong trường hợp 3, ta có AMB =      sđ AB.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2745DC3-00AB-EFBC-05F3-DF5D33D9E1DB}"/>
              </a:ext>
            </a:extLst>
          </p:cNvPr>
          <p:cNvCxnSpPr>
            <a:cxnSpLocks/>
          </p:cNvCxnSpPr>
          <p:nvPr/>
        </p:nvCxnSpPr>
        <p:spPr>
          <a:xfrm>
            <a:off x="6052540" y="6041132"/>
            <a:ext cx="25717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D9F1E6A9-1D5E-20C8-577E-66BF5758144C}"/>
              </a:ext>
            </a:extLst>
          </p:cNvPr>
          <p:cNvSpPr txBox="1"/>
          <p:nvPr/>
        </p:nvSpPr>
        <p:spPr>
          <a:xfrm>
            <a:off x="6030728" y="6045895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22D83E7-9BDC-D825-AC7E-389D5FE7A307}"/>
              </a:ext>
            </a:extLst>
          </p:cNvPr>
          <p:cNvSpPr txBox="1"/>
          <p:nvPr/>
        </p:nvSpPr>
        <p:spPr>
          <a:xfrm>
            <a:off x="6021202" y="5605584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6D5A7631-FA6C-4746-84A5-4FB01ACABC52}"/>
              </a:ext>
            </a:extLst>
          </p:cNvPr>
          <p:cNvSpPr/>
          <p:nvPr/>
        </p:nvSpPr>
        <p:spPr>
          <a:xfrm rot="18947921">
            <a:off x="6697217" y="5781734"/>
            <a:ext cx="537091" cy="528323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81B77A-7CF5-3D7F-4BE8-4782AF8E59A0}"/>
              </a:ext>
            </a:extLst>
          </p:cNvPr>
          <p:cNvSpPr txBox="1"/>
          <p:nvPr/>
        </p:nvSpPr>
        <p:spPr>
          <a:xfrm>
            <a:off x="1517648" y="2483040"/>
            <a:ext cx="41078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Tâm O nằm bên ngoài AMB.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0D62A1-8A85-C3D5-D2A4-A48C7E844353}"/>
              </a:ext>
            </a:extLst>
          </p:cNvPr>
          <p:cNvGrpSpPr/>
          <p:nvPr/>
        </p:nvGrpSpPr>
        <p:grpSpPr>
          <a:xfrm>
            <a:off x="4786883" y="2456337"/>
            <a:ext cx="607219" cy="81269"/>
            <a:chOff x="9385300" y="4368799"/>
            <a:chExt cx="829310" cy="12377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090CA3-E08F-E3BB-2BE3-0C104878616C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A5753E3-0B24-CD6A-BF68-4A5DC8BC3C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25DC164-1692-A099-4A4E-7DB1553217F8}"/>
              </a:ext>
            </a:extLst>
          </p:cNvPr>
          <p:cNvSpPr txBox="1"/>
          <p:nvPr/>
        </p:nvSpPr>
        <p:spPr>
          <a:xfrm>
            <a:off x="2657818" y="4198351"/>
            <a:ext cx="11964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BMC =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D78691B-2E37-BE9D-8CE4-741F5F5528B3}"/>
              </a:ext>
            </a:extLst>
          </p:cNvPr>
          <p:cNvGrpSpPr/>
          <p:nvPr/>
        </p:nvGrpSpPr>
        <p:grpSpPr>
          <a:xfrm>
            <a:off x="2746419" y="4145803"/>
            <a:ext cx="675148" cy="81269"/>
            <a:chOff x="9385300" y="4368799"/>
            <a:chExt cx="829310" cy="123778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FD1C8B8-AF13-4A49-7FAF-02189221AA66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46386A7-2793-BF14-575D-9A7ADB8770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4BFA88A-D636-D75F-7098-11C9BCDD2DE6}"/>
              </a:ext>
            </a:extLst>
          </p:cNvPr>
          <p:cNvSpPr txBox="1"/>
          <p:nvPr/>
        </p:nvSpPr>
        <p:spPr>
          <a:xfrm>
            <a:off x="3779067" y="3993960"/>
            <a:ext cx="93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CB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8D399B3-7F59-1F6D-17E1-DA54AA4ACD07}"/>
              </a:ext>
            </a:extLst>
          </p:cNvPr>
          <p:cNvSpPr txBox="1"/>
          <p:nvPr/>
        </p:nvSpPr>
        <p:spPr>
          <a:xfrm>
            <a:off x="4053533" y="4431998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8F3D81-8C61-AB7C-F96C-9ADAF4FE71BD}"/>
              </a:ext>
            </a:extLst>
          </p:cNvPr>
          <p:cNvCxnSpPr>
            <a:cxnSpLocks/>
          </p:cNvCxnSpPr>
          <p:nvPr/>
        </p:nvCxnSpPr>
        <p:spPr>
          <a:xfrm>
            <a:off x="3779067" y="4436760"/>
            <a:ext cx="8292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c 68">
            <a:extLst>
              <a:ext uri="{FF2B5EF4-FFF2-40B4-BE49-F238E27FC236}">
                <a16:creationId xmlns:a16="http://schemas.microsoft.com/office/drawing/2014/main" id="{4E6F67E2-40FF-636F-BE00-A939DA8C8912}"/>
              </a:ext>
            </a:extLst>
          </p:cNvPr>
          <p:cNvSpPr/>
          <p:nvPr/>
        </p:nvSpPr>
        <p:spPr>
          <a:xfrm rot="19121034">
            <a:off x="4073825" y="3995846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6B94BE-DD0D-8B7E-DCC8-D9182F58B609}"/>
              </a:ext>
            </a:extLst>
          </p:cNvPr>
          <p:cNvSpPr txBox="1"/>
          <p:nvPr/>
        </p:nvSpPr>
        <p:spPr>
          <a:xfrm>
            <a:off x="5158240" y="4198351"/>
            <a:ext cx="11964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AMC = 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336176C-B9BD-1B0C-F1DF-A594E0E697E9}"/>
              </a:ext>
            </a:extLst>
          </p:cNvPr>
          <p:cNvGrpSpPr/>
          <p:nvPr/>
        </p:nvGrpSpPr>
        <p:grpSpPr>
          <a:xfrm>
            <a:off x="5237510" y="4145803"/>
            <a:ext cx="675148" cy="81269"/>
            <a:chOff x="9385300" y="4368799"/>
            <a:chExt cx="829310" cy="123778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712616A-481B-FFD4-3824-90A6F0A43637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EE2370F-0471-A581-36F1-6BA6014D55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C804BDE-52FE-1978-8076-6FE783DF09E4}"/>
              </a:ext>
            </a:extLst>
          </p:cNvPr>
          <p:cNvSpPr txBox="1"/>
          <p:nvPr/>
        </p:nvSpPr>
        <p:spPr>
          <a:xfrm>
            <a:off x="6279489" y="3993960"/>
            <a:ext cx="93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sđCA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86323E-5AAB-9F19-3367-520286EBCAFE}"/>
              </a:ext>
            </a:extLst>
          </p:cNvPr>
          <p:cNvSpPr txBox="1"/>
          <p:nvPr/>
        </p:nvSpPr>
        <p:spPr>
          <a:xfrm>
            <a:off x="6553955" y="4431998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BAC37F0-2F17-D605-1BDE-F27792E2161D}"/>
              </a:ext>
            </a:extLst>
          </p:cNvPr>
          <p:cNvCxnSpPr>
            <a:cxnSpLocks/>
          </p:cNvCxnSpPr>
          <p:nvPr/>
        </p:nvCxnSpPr>
        <p:spPr>
          <a:xfrm>
            <a:off x="6279489" y="4436760"/>
            <a:ext cx="8292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rc 80">
            <a:extLst>
              <a:ext uri="{FF2B5EF4-FFF2-40B4-BE49-F238E27FC236}">
                <a16:creationId xmlns:a16="http://schemas.microsoft.com/office/drawing/2014/main" id="{725781CC-E54A-35D2-8F68-5544402A10E0}"/>
              </a:ext>
            </a:extLst>
          </p:cNvPr>
          <p:cNvSpPr/>
          <p:nvPr/>
        </p:nvSpPr>
        <p:spPr>
          <a:xfrm rot="19121034">
            <a:off x="6564916" y="3995846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F3459A5-FC17-0B4E-3479-462C7363BDA1}"/>
              </a:ext>
            </a:extLst>
          </p:cNvPr>
          <p:cNvSpPr txBox="1"/>
          <p:nvPr/>
        </p:nvSpPr>
        <p:spPr>
          <a:xfrm>
            <a:off x="4682500" y="4198351"/>
            <a:ext cx="2705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;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32CB919-741C-9DDB-B16B-68B6DBA5DAE8}"/>
              </a:ext>
            </a:extLst>
          </p:cNvPr>
          <p:cNvGrpSpPr/>
          <p:nvPr/>
        </p:nvGrpSpPr>
        <p:grpSpPr>
          <a:xfrm>
            <a:off x="2750197" y="5018761"/>
            <a:ext cx="688403" cy="81269"/>
            <a:chOff x="9385300" y="4368799"/>
            <a:chExt cx="829310" cy="123778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3FB43C1-3F0C-4611-8BE6-2EC639A9DAC5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F65584C-7766-27D4-58EA-4828263777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54C9FB0-814F-7679-EFE5-E483D11FE4BD}"/>
              </a:ext>
            </a:extLst>
          </p:cNvPr>
          <p:cNvGrpSpPr/>
          <p:nvPr/>
        </p:nvGrpSpPr>
        <p:grpSpPr>
          <a:xfrm>
            <a:off x="3698039" y="5018761"/>
            <a:ext cx="670207" cy="81269"/>
            <a:chOff x="9385300" y="4368799"/>
            <a:chExt cx="829310" cy="123778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A603AB1-31DC-0510-9F60-AB759595D0F9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4338579-0C58-3668-58AF-9F81B24028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07B79A1-79C6-7DEE-CE4B-CBE123648B69}"/>
              </a:ext>
            </a:extLst>
          </p:cNvPr>
          <p:cNvCxnSpPr>
            <a:cxnSpLocks/>
          </p:cNvCxnSpPr>
          <p:nvPr/>
        </p:nvCxnSpPr>
        <p:spPr>
          <a:xfrm>
            <a:off x="4743629" y="5311414"/>
            <a:ext cx="195047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86A8331E-ED41-FBA1-D60E-3CDC2B8B70F1}"/>
              </a:ext>
            </a:extLst>
          </p:cNvPr>
          <p:cNvSpPr txBox="1"/>
          <p:nvPr/>
        </p:nvSpPr>
        <p:spPr>
          <a:xfrm>
            <a:off x="5564775" y="5290414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E08B2A3-CED6-F8DE-23DF-06A8AF4E2BB0}"/>
              </a:ext>
            </a:extLst>
          </p:cNvPr>
          <p:cNvSpPr txBox="1"/>
          <p:nvPr/>
        </p:nvSpPr>
        <p:spPr>
          <a:xfrm>
            <a:off x="4734787" y="4883711"/>
            <a:ext cx="20490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</a:t>
            </a:r>
            <a:r>
              <a:rPr lang="en-US" sz="12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CB + sđ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CA</a:t>
            </a:r>
          </a:p>
        </p:txBody>
      </p:sp>
      <p:sp>
        <p:nvSpPr>
          <p:cNvPr id="109" name="Arc 108">
            <a:extLst>
              <a:ext uri="{FF2B5EF4-FFF2-40B4-BE49-F238E27FC236}">
                <a16:creationId xmlns:a16="http://schemas.microsoft.com/office/drawing/2014/main" id="{A5161889-322F-3ABF-3B61-08BBF0092F36}"/>
              </a:ext>
            </a:extLst>
          </p:cNvPr>
          <p:cNvSpPr/>
          <p:nvPr/>
        </p:nvSpPr>
        <p:spPr>
          <a:xfrm rot="19121034">
            <a:off x="5037410" y="4876334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Arc 109">
            <a:extLst>
              <a:ext uri="{FF2B5EF4-FFF2-40B4-BE49-F238E27FC236}">
                <a16:creationId xmlns:a16="http://schemas.microsoft.com/office/drawing/2014/main" id="{F2623D7F-8FE7-AA61-C3CE-39BB4C0F11B5}"/>
              </a:ext>
            </a:extLst>
          </p:cNvPr>
          <p:cNvSpPr/>
          <p:nvPr/>
        </p:nvSpPr>
        <p:spPr>
          <a:xfrm rot="19121034">
            <a:off x="6097727" y="4876334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11A1FCE-C20E-2F57-34E9-763CBCDACFF8}"/>
              </a:ext>
            </a:extLst>
          </p:cNvPr>
          <p:cNvSpPr txBox="1"/>
          <p:nvPr/>
        </p:nvSpPr>
        <p:spPr>
          <a:xfrm>
            <a:off x="6694377" y="5069141"/>
            <a:ext cx="3801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395DB5F-FEB3-1293-117C-7D28AFBBCBE6}"/>
              </a:ext>
            </a:extLst>
          </p:cNvPr>
          <p:cNvSpPr txBox="1"/>
          <p:nvPr/>
        </p:nvSpPr>
        <p:spPr>
          <a:xfrm>
            <a:off x="7055856" y="4863881"/>
            <a:ext cx="93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AB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AD5A58C-8731-4D95-10CC-52A95B9B5736}"/>
              </a:ext>
            </a:extLst>
          </p:cNvPr>
          <p:cNvSpPr txBox="1"/>
          <p:nvPr/>
        </p:nvSpPr>
        <p:spPr>
          <a:xfrm>
            <a:off x="7330322" y="5301919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3E8BEEA-A9E7-5404-910C-AC84861EC3CE}"/>
              </a:ext>
            </a:extLst>
          </p:cNvPr>
          <p:cNvCxnSpPr>
            <a:cxnSpLocks/>
          </p:cNvCxnSpPr>
          <p:nvPr/>
        </p:nvCxnSpPr>
        <p:spPr>
          <a:xfrm>
            <a:off x="7055856" y="5306681"/>
            <a:ext cx="8292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Arc 122">
            <a:extLst>
              <a:ext uri="{FF2B5EF4-FFF2-40B4-BE49-F238E27FC236}">
                <a16:creationId xmlns:a16="http://schemas.microsoft.com/office/drawing/2014/main" id="{1B12138D-AC55-2C3C-B638-112CB4970E69}"/>
              </a:ext>
            </a:extLst>
          </p:cNvPr>
          <p:cNvSpPr/>
          <p:nvPr/>
        </p:nvSpPr>
        <p:spPr>
          <a:xfrm rot="19121034">
            <a:off x="7359945" y="4865767"/>
            <a:ext cx="605841" cy="568542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E7E2EB-4E57-0B41-9CB7-9E89A8D5956F}"/>
              </a:ext>
            </a:extLst>
          </p:cNvPr>
          <p:cNvSpPr/>
          <p:nvPr/>
        </p:nvSpPr>
        <p:spPr>
          <a:xfrm>
            <a:off x="9331276" y="4060426"/>
            <a:ext cx="1767223" cy="1767222"/>
          </a:xfrm>
          <a:prstGeom prst="ellipse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B9D7ED-6567-91A2-3800-31DCF8ED71A5}"/>
              </a:ext>
            </a:extLst>
          </p:cNvPr>
          <p:cNvCxnSpPr>
            <a:cxnSpLocks/>
          </p:cNvCxnSpPr>
          <p:nvPr/>
        </p:nvCxnSpPr>
        <p:spPr>
          <a:xfrm>
            <a:off x="9353588" y="5159608"/>
            <a:ext cx="1221254" cy="58721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7B3DA3-248F-56A6-D8FA-C1E8BECBEF93}"/>
              </a:ext>
            </a:extLst>
          </p:cNvPr>
          <p:cNvSpPr txBox="1"/>
          <p:nvPr/>
        </p:nvSpPr>
        <p:spPr>
          <a:xfrm>
            <a:off x="9942656" y="4466838"/>
            <a:ext cx="480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E68FB5-0A8E-37A0-6702-1755816F372E}"/>
              </a:ext>
            </a:extLst>
          </p:cNvPr>
          <p:cNvSpPr txBox="1"/>
          <p:nvPr/>
        </p:nvSpPr>
        <p:spPr>
          <a:xfrm>
            <a:off x="8945786" y="4940304"/>
            <a:ext cx="480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803F982-A2FB-C6A4-B126-6EF5946035B7}"/>
              </a:ext>
            </a:extLst>
          </p:cNvPr>
          <p:cNvCxnSpPr>
            <a:cxnSpLocks/>
          </p:cNvCxnSpPr>
          <p:nvPr/>
        </p:nvCxnSpPr>
        <p:spPr>
          <a:xfrm flipV="1">
            <a:off x="9353588" y="5138851"/>
            <a:ext cx="1727580" cy="1918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53B3CD3-404A-C9F8-6113-6636FE2CB20F}"/>
              </a:ext>
            </a:extLst>
          </p:cNvPr>
          <p:cNvSpPr txBox="1"/>
          <p:nvPr/>
        </p:nvSpPr>
        <p:spPr>
          <a:xfrm>
            <a:off x="11047705" y="4908018"/>
            <a:ext cx="480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095B82-3812-8646-D0AC-A45E568BA475}"/>
              </a:ext>
            </a:extLst>
          </p:cNvPr>
          <p:cNvSpPr txBox="1"/>
          <p:nvPr/>
        </p:nvSpPr>
        <p:spPr>
          <a:xfrm>
            <a:off x="10542719" y="5682671"/>
            <a:ext cx="480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802E9A-7EE0-E14D-F60A-C331E82E918A}"/>
              </a:ext>
            </a:extLst>
          </p:cNvPr>
          <p:cNvCxnSpPr>
            <a:cxnSpLocks/>
          </p:cNvCxnSpPr>
          <p:nvPr/>
        </p:nvCxnSpPr>
        <p:spPr>
          <a:xfrm flipV="1">
            <a:off x="9361945" y="4691238"/>
            <a:ext cx="1695224" cy="46441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CBEB4848-21E1-200B-A7BE-C08B2D88406C}"/>
              </a:ext>
            </a:extLst>
          </p:cNvPr>
          <p:cNvSpPr/>
          <p:nvPr/>
        </p:nvSpPr>
        <p:spPr>
          <a:xfrm>
            <a:off x="10180307" y="4887224"/>
            <a:ext cx="71762" cy="717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5CA104-410F-A467-3C8B-A1B33256F54E}"/>
              </a:ext>
            </a:extLst>
          </p:cNvPr>
          <p:cNvSpPr txBox="1"/>
          <p:nvPr/>
        </p:nvSpPr>
        <p:spPr>
          <a:xfrm>
            <a:off x="11034253" y="4394196"/>
            <a:ext cx="480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418D722B-9C49-B7EA-EE58-61B7E0788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123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5" grpId="0"/>
      <p:bldP spid="114" grpId="0"/>
      <p:bldP spid="117" grpId="0"/>
      <p:bldP spid="118" grpId="0"/>
      <p:bldP spid="119" grpId="0" animBg="1"/>
      <p:bldP spid="41" grpId="0"/>
      <p:bldP spid="65" grpId="0"/>
      <p:bldP spid="66" grpId="0"/>
      <p:bldP spid="69" grpId="0" animBg="1"/>
      <p:bldP spid="70" grpId="0"/>
      <p:bldP spid="74" grpId="0"/>
      <p:bldP spid="76" grpId="0"/>
      <p:bldP spid="81" grpId="0" animBg="1"/>
      <p:bldP spid="82" grpId="0"/>
      <p:bldP spid="106" grpId="0"/>
      <p:bldP spid="107" grpId="0"/>
      <p:bldP spid="109" grpId="0" animBg="1"/>
      <p:bldP spid="110" grpId="0" animBg="1"/>
      <p:bldP spid="112" grpId="0"/>
      <p:bldP spid="120" grpId="0"/>
      <p:bldP spid="121" grpId="0"/>
      <p:bldP spid="123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B9927-8C47-7F26-F00F-0C639DC2F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39B7A2-5E1A-DBA0-1850-F7E861D85CC7}"/>
              </a:ext>
            </a:extLst>
          </p:cNvPr>
          <p:cNvCxnSpPr>
            <a:cxnSpLocks/>
          </p:cNvCxnSpPr>
          <p:nvPr/>
        </p:nvCxnSpPr>
        <p:spPr>
          <a:xfrm flipH="1">
            <a:off x="9907704" y="3685121"/>
            <a:ext cx="929787" cy="31909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5">
            <a:extLst>
              <a:ext uri="{FF2B5EF4-FFF2-40B4-BE49-F238E27FC236}">
                <a16:creationId xmlns:a16="http://schemas.microsoft.com/office/drawing/2014/main" id="{D3A19B50-E0CF-B615-4292-7693D0781C01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25C41ED0-BA72-F989-96D6-3F540D8FD23E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1DD125-80F1-9502-9E7B-CE964A45D09E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A337F0F5-A1CE-22EB-906A-2B9E6A4E67E6}"/>
              </a:ext>
            </a:extLst>
          </p:cNvPr>
          <p:cNvSpPr/>
          <p:nvPr/>
        </p:nvSpPr>
        <p:spPr>
          <a:xfrm>
            <a:off x="237442" y="1805756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FB7DA8-0733-E0CE-F37E-5C7D3BCA9705}"/>
              </a:ext>
            </a:extLst>
          </p:cNvPr>
          <p:cNvSpPr txBox="1"/>
          <p:nvPr/>
        </p:nvSpPr>
        <p:spPr>
          <a:xfrm>
            <a:off x="254939" y="1969044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4.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A3CF25-1E84-DD55-1913-2ABC065DCA98}"/>
              </a:ext>
            </a:extLst>
          </p:cNvPr>
          <p:cNvSpPr txBox="1"/>
          <p:nvPr/>
        </p:nvSpPr>
        <p:spPr>
          <a:xfrm>
            <a:off x="799299" y="1893200"/>
            <a:ext cx="73826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Tính số đo cung ADB và số đo góc ACB ở hình bên: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A23464-A2F4-4993-0F40-B915F14F6121}"/>
              </a:ext>
            </a:extLst>
          </p:cNvPr>
          <p:cNvSpPr txBox="1"/>
          <p:nvPr/>
        </p:nvSpPr>
        <p:spPr>
          <a:xfrm>
            <a:off x="10145670" y="4904763"/>
            <a:ext cx="3968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24D28DC-038E-2FBB-0E4F-F464FEC3D9AE}"/>
              </a:ext>
            </a:extLst>
          </p:cNvPr>
          <p:cNvSpPr txBox="1"/>
          <p:nvPr/>
        </p:nvSpPr>
        <p:spPr>
          <a:xfrm>
            <a:off x="8653030" y="3193544"/>
            <a:ext cx="3968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803137-5790-864A-D4E6-259B648C878B}"/>
              </a:ext>
            </a:extLst>
          </p:cNvPr>
          <p:cNvSpPr txBox="1"/>
          <p:nvPr/>
        </p:nvSpPr>
        <p:spPr>
          <a:xfrm>
            <a:off x="10116432" y="2675526"/>
            <a:ext cx="2836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C</a:t>
            </a:r>
          </a:p>
        </p:txBody>
      </p:sp>
      <p:sp>
        <p:nvSpPr>
          <p:cNvPr id="103" name="Arc 102">
            <a:extLst>
              <a:ext uri="{FF2B5EF4-FFF2-40B4-BE49-F238E27FC236}">
                <a16:creationId xmlns:a16="http://schemas.microsoft.com/office/drawing/2014/main" id="{578B3105-BC00-5937-DC01-E33C526A7121}"/>
              </a:ext>
            </a:extLst>
          </p:cNvPr>
          <p:cNvSpPr/>
          <p:nvPr/>
        </p:nvSpPr>
        <p:spPr>
          <a:xfrm>
            <a:off x="9718066" y="3843595"/>
            <a:ext cx="386826" cy="404190"/>
          </a:xfrm>
          <a:prstGeom prst="arc">
            <a:avLst>
              <a:gd name="adj1" fmla="val 13112909"/>
              <a:gd name="adj2" fmla="val 19799214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99AA6AD-C5B9-6992-C08B-1CAC9F0898B8}"/>
              </a:ext>
            </a:extLst>
          </p:cNvPr>
          <p:cNvSpPr/>
          <p:nvPr/>
        </p:nvSpPr>
        <p:spPr>
          <a:xfrm>
            <a:off x="8895768" y="3007922"/>
            <a:ext cx="1999459" cy="1999459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3A77E20-300C-5BE0-8E5E-D8533784C968}"/>
              </a:ext>
            </a:extLst>
          </p:cNvPr>
          <p:cNvCxnSpPr>
            <a:cxnSpLocks/>
          </p:cNvCxnSpPr>
          <p:nvPr/>
        </p:nvCxnSpPr>
        <p:spPr>
          <a:xfrm flipV="1">
            <a:off x="9046026" y="3069613"/>
            <a:ext cx="1199084" cy="42352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468DF6E-4B42-DE51-28D1-1FC3834FFAD9}"/>
              </a:ext>
            </a:extLst>
          </p:cNvPr>
          <p:cNvCxnSpPr>
            <a:cxnSpLocks/>
          </p:cNvCxnSpPr>
          <p:nvPr/>
        </p:nvCxnSpPr>
        <p:spPr>
          <a:xfrm flipH="1" flipV="1">
            <a:off x="10240348" y="3069613"/>
            <a:ext cx="604272" cy="61640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26DF0CD-9EE1-82C0-C113-4BD959AE602E}"/>
              </a:ext>
            </a:extLst>
          </p:cNvPr>
          <p:cNvCxnSpPr>
            <a:cxnSpLocks/>
          </p:cNvCxnSpPr>
          <p:nvPr/>
        </p:nvCxnSpPr>
        <p:spPr>
          <a:xfrm flipV="1">
            <a:off x="10267840" y="3677947"/>
            <a:ext cx="575401" cy="1248413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E7E79175-6089-35E1-EB87-A03C73577C6F}"/>
              </a:ext>
            </a:extLst>
          </p:cNvPr>
          <p:cNvCxnSpPr>
            <a:cxnSpLocks/>
          </p:cNvCxnSpPr>
          <p:nvPr/>
        </p:nvCxnSpPr>
        <p:spPr>
          <a:xfrm flipH="1" flipV="1">
            <a:off x="9053662" y="3489101"/>
            <a:ext cx="828352" cy="509563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E7AC9E3E-3FEC-B4F5-BBA9-2FE9E3AEDC88}"/>
              </a:ext>
            </a:extLst>
          </p:cNvPr>
          <p:cNvSpPr/>
          <p:nvPr/>
        </p:nvSpPr>
        <p:spPr>
          <a:xfrm>
            <a:off x="9866772" y="3971460"/>
            <a:ext cx="65519" cy="655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DB26371-FE4B-7792-A8C2-172A2F278B63}"/>
              </a:ext>
            </a:extLst>
          </p:cNvPr>
          <p:cNvSpPr txBox="1"/>
          <p:nvPr/>
        </p:nvSpPr>
        <p:spPr>
          <a:xfrm>
            <a:off x="9715496" y="3973885"/>
            <a:ext cx="542742" cy="542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O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6BCA91C-A729-7CC3-8931-F111E1765796}"/>
              </a:ext>
            </a:extLst>
          </p:cNvPr>
          <p:cNvSpPr txBox="1"/>
          <p:nvPr/>
        </p:nvSpPr>
        <p:spPr>
          <a:xfrm>
            <a:off x="9631285" y="3556631"/>
            <a:ext cx="6634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solidFill>
                  <a:srgbClr val="C00000"/>
                </a:solidFill>
                <a:latin typeface="#9Slide03 SVNAvo" panose="02040603050506020204" pitchFamily="18" charset="0"/>
              </a:rPr>
              <a:t>130</a:t>
            </a:r>
            <a:r>
              <a:rPr lang="en-US" sz="1600" baseline="30000">
                <a:solidFill>
                  <a:srgbClr val="C00000"/>
                </a:solidFill>
                <a:latin typeface="#9Slide03 SVNAvo" panose="02040603050506020204" pitchFamily="18" charset="0"/>
              </a:rPr>
              <a:t>o</a:t>
            </a:r>
            <a:endParaRPr lang="en-US" sz="1600">
              <a:solidFill>
                <a:srgbClr val="C0000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A36078B-2F90-79C5-7C84-F465C3B63B1D}"/>
              </a:ext>
            </a:extLst>
          </p:cNvPr>
          <p:cNvSpPr txBox="1"/>
          <p:nvPr/>
        </p:nvSpPr>
        <p:spPr>
          <a:xfrm>
            <a:off x="854369" y="2932771"/>
            <a:ext cx="40312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Xét đường tròn (O) ta có: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15C4562-A1D1-8976-F776-AA123242149C}"/>
              </a:ext>
            </a:extLst>
          </p:cNvPr>
          <p:cNvGrpSpPr/>
          <p:nvPr/>
        </p:nvGrpSpPr>
        <p:grpSpPr>
          <a:xfrm>
            <a:off x="5871300" y="3514811"/>
            <a:ext cx="603734" cy="81269"/>
            <a:chOff x="9385300" y="4368799"/>
            <a:chExt cx="829310" cy="123778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4ECA124-CEDF-B3BF-0BF7-4CA21FB654BC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856F062-C4F2-BED3-28D3-AE590F597A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EB6647A1-E4B8-E2F6-602E-D45CC3CC2949}"/>
              </a:ext>
            </a:extLst>
          </p:cNvPr>
          <p:cNvSpPr txBox="1"/>
          <p:nvPr/>
        </p:nvSpPr>
        <p:spPr>
          <a:xfrm>
            <a:off x="1441100" y="5562927"/>
            <a:ext cx="50339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ACB =     sđADB =     . 230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r>
              <a:rPr lang="en-US" sz="2200">
                <a:latin typeface="#9Slide03 SVNAvo" panose="02040603050506020204" pitchFamily="18" charset="0"/>
              </a:rPr>
              <a:t>  =  115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endParaRPr lang="en-US" sz="2200">
              <a:latin typeface="#9Slide03 SVNAvo" panose="02040603050506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2966FE8-445A-D748-1DC5-BBB74F581C82}"/>
              </a:ext>
            </a:extLst>
          </p:cNvPr>
          <p:cNvSpPr txBox="1"/>
          <p:nvPr/>
        </p:nvSpPr>
        <p:spPr>
          <a:xfrm>
            <a:off x="2413950" y="5392938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B059B0D-8CC9-2C9C-6224-5F7BE82E89CF}"/>
              </a:ext>
            </a:extLst>
          </p:cNvPr>
          <p:cNvSpPr txBox="1"/>
          <p:nvPr/>
        </p:nvSpPr>
        <p:spPr>
          <a:xfrm>
            <a:off x="2428087" y="5758205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2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30DC52D-A1CB-831E-6434-8358BFB7DE7C}"/>
              </a:ext>
            </a:extLst>
          </p:cNvPr>
          <p:cNvCxnSpPr/>
          <p:nvPr/>
        </p:nvCxnSpPr>
        <p:spPr>
          <a:xfrm>
            <a:off x="2485963" y="5805539"/>
            <a:ext cx="2011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66DCCFC2-9BF7-C87A-08F2-EE8DA4658B68}"/>
              </a:ext>
            </a:extLst>
          </p:cNvPr>
          <p:cNvSpPr txBox="1"/>
          <p:nvPr/>
        </p:nvSpPr>
        <p:spPr>
          <a:xfrm>
            <a:off x="3898745" y="5392938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46933D0-9944-AEF2-5D6E-904C55E22519}"/>
              </a:ext>
            </a:extLst>
          </p:cNvPr>
          <p:cNvSpPr txBox="1"/>
          <p:nvPr/>
        </p:nvSpPr>
        <p:spPr>
          <a:xfrm>
            <a:off x="3912882" y="5758205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2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D7A3E999-0421-9320-1FC6-43645C3526A2}"/>
              </a:ext>
            </a:extLst>
          </p:cNvPr>
          <p:cNvCxnSpPr/>
          <p:nvPr/>
        </p:nvCxnSpPr>
        <p:spPr>
          <a:xfrm>
            <a:off x="3970758" y="5805539"/>
            <a:ext cx="2011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02BDBE3-E21E-AC2C-4A96-F61657DF2F7B}"/>
              </a:ext>
            </a:extLst>
          </p:cNvPr>
          <p:cNvGrpSpPr/>
          <p:nvPr/>
        </p:nvGrpSpPr>
        <p:grpSpPr>
          <a:xfrm>
            <a:off x="1562348" y="5528767"/>
            <a:ext cx="544237" cy="81269"/>
            <a:chOff x="9385300" y="4368799"/>
            <a:chExt cx="829310" cy="123778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844F0B0-2EF1-979C-798E-BED37881BDCC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91CDDD8-F8DA-5044-E65E-B8A89FECA4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FD9E6D-28F2-A93A-BF1E-72F8C22A9654}"/>
              </a:ext>
            </a:extLst>
          </p:cNvPr>
          <p:cNvCxnSpPr>
            <a:cxnSpLocks/>
          </p:cNvCxnSpPr>
          <p:nvPr/>
        </p:nvCxnSpPr>
        <p:spPr>
          <a:xfrm>
            <a:off x="9043604" y="3489382"/>
            <a:ext cx="1222857" cy="143697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FAC736-D3E1-DFBE-E07F-08702F8DE982}"/>
              </a:ext>
            </a:extLst>
          </p:cNvPr>
          <p:cNvCxnSpPr>
            <a:cxnSpLocks/>
          </p:cNvCxnSpPr>
          <p:nvPr/>
        </p:nvCxnSpPr>
        <p:spPr>
          <a:xfrm flipH="1" flipV="1">
            <a:off x="9044322" y="3490190"/>
            <a:ext cx="1798919" cy="19089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03D784E-24B0-4A24-BF7D-CE86B29A75B7}"/>
              </a:ext>
            </a:extLst>
          </p:cNvPr>
          <p:cNvSpPr txBox="1"/>
          <p:nvPr/>
        </p:nvSpPr>
        <p:spPr>
          <a:xfrm>
            <a:off x="10822733" y="3398399"/>
            <a:ext cx="2836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2A3989-E7C7-EA59-B38C-2341362FE1DC}"/>
              </a:ext>
            </a:extLst>
          </p:cNvPr>
          <p:cNvSpPr txBox="1"/>
          <p:nvPr/>
        </p:nvSpPr>
        <p:spPr>
          <a:xfrm>
            <a:off x="1444375" y="3573332"/>
            <a:ext cx="52410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sđ ADB = 360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r>
              <a:rPr lang="en-US" sz="2200">
                <a:latin typeface="#9Slide03 SVNAvo" panose="02040603050506020204" pitchFamily="18" charset="0"/>
              </a:rPr>
              <a:t> – sđ ACB = 360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r>
              <a:rPr lang="en-US" sz="2200">
                <a:latin typeface="#9Slide03 SVNAvo" panose="02040603050506020204" pitchFamily="18" charset="0"/>
              </a:rPr>
              <a:t> – AOB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A4A00A-F551-1AAC-1BB6-3B24D8B26B07}"/>
              </a:ext>
            </a:extLst>
          </p:cNvPr>
          <p:cNvSpPr txBox="1"/>
          <p:nvPr/>
        </p:nvSpPr>
        <p:spPr>
          <a:xfrm>
            <a:off x="4631732" y="4106834"/>
            <a:ext cx="30147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= 360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r>
              <a:rPr lang="en-US" sz="2200">
                <a:latin typeface="#9Slide03 SVNAvo" panose="02040603050506020204" pitchFamily="18" charset="0"/>
              </a:rPr>
              <a:t> – 130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r>
              <a:rPr lang="en-US" sz="2200">
                <a:latin typeface="#9Slide03 SVNAvo" panose="02040603050506020204" pitchFamily="18" charset="0"/>
              </a:rPr>
              <a:t>  =  230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endParaRPr lang="en-US" sz="2200">
              <a:latin typeface="#9Slide03 SVNAvo" panose="02040603050506020204" pitchFamily="18" charset="0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AE661F59-61DF-C113-8ACD-A5221A7C911B}"/>
              </a:ext>
            </a:extLst>
          </p:cNvPr>
          <p:cNvSpPr/>
          <p:nvPr/>
        </p:nvSpPr>
        <p:spPr>
          <a:xfrm rot="19287787">
            <a:off x="3949316" y="3546194"/>
            <a:ext cx="765794" cy="66243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AFCF2140-CDB6-E1CC-8F8B-F741EE57E77A}"/>
              </a:ext>
            </a:extLst>
          </p:cNvPr>
          <p:cNvSpPr/>
          <p:nvPr/>
        </p:nvSpPr>
        <p:spPr>
          <a:xfrm rot="19287787">
            <a:off x="1798778" y="3546193"/>
            <a:ext cx="765794" cy="66243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7D43B3-6767-4E9B-5EBD-0C8C1DD18386}"/>
              </a:ext>
            </a:extLst>
          </p:cNvPr>
          <p:cNvSpPr txBox="1"/>
          <p:nvPr/>
        </p:nvSpPr>
        <p:spPr>
          <a:xfrm>
            <a:off x="854369" y="4881212"/>
            <a:ext cx="60319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Vì ACB là góc nội tiếp chắn cung ADB nên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BC897B-7B75-234C-1484-C7831CE5082F}"/>
              </a:ext>
            </a:extLst>
          </p:cNvPr>
          <p:cNvGrpSpPr/>
          <p:nvPr/>
        </p:nvGrpSpPr>
        <p:grpSpPr>
          <a:xfrm>
            <a:off x="1296773" y="4840576"/>
            <a:ext cx="544237" cy="81269"/>
            <a:chOff x="9385300" y="4368799"/>
            <a:chExt cx="829310" cy="12377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F8FA545-1C09-220A-03EF-7207BC51EDCF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1FBC35-F11F-5A9B-8659-40AC459326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Arc 33">
            <a:extLst>
              <a:ext uri="{FF2B5EF4-FFF2-40B4-BE49-F238E27FC236}">
                <a16:creationId xmlns:a16="http://schemas.microsoft.com/office/drawing/2014/main" id="{CE8C3435-B759-F2D2-1FD8-9C581292B21E}"/>
              </a:ext>
            </a:extLst>
          </p:cNvPr>
          <p:cNvSpPr/>
          <p:nvPr/>
        </p:nvSpPr>
        <p:spPr>
          <a:xfrm rot="19287787">
            <a:off x="2927264" y="5519148"/>
            <a:ext cx="765794" cy="662436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orange logo&#10;&#10;Description automatically generated">
            <a:extLst>
              <a:ext uri="{FF2B5EF4-FFF2-40B4-BE49-F238E27FC236}">
                <a16:creationId xmlns:a16="http://schemas.microsoft.com/office/drawing/2014/main" id="{4A354890-13E7-BAB7-8018-89FAE4011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329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/>
      <p:bldP spid="59" grpId="0"/>
      <p:bldP spid="60" grpId="0"/>
      <p:bldP spid="103" grpId="0" animBg="1"/>
      <p:bldP spid="107" grpId="0" animBg="1"/>
      <p:bldP spid="113" grpId="0" animBg="1"/>
      <p:bldP spid="105" grpId="0"/>
      <p:bldP spid="116" grpId="0"/>
      <p:bldP spid="117" grpId="0"/>
      <p:bldP spid="121" grpId="0"/>
      <p:bldP spid="122" grpId="0"/>
      <p:bldP spid="123" grpId="0"/>
      <p:bldP spid="130" grpId="0"/>
      <p:bldP spid="131" grpId="0"/>
      <p:bldP spid="31" grpId="0"/>
      <p:bldP spid="32" grpId="0"/>
      <p:bldP spid="33" grpId="0"/>
      <p:bldP spid="34" grpId="0" animBg="1"/>
      <p:bldP spid="38" grpId="0" animBg="1"/>
      <p:bldP spid="4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66B50-69C3-2994-1FA7-3248F5D5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CEADE35-0B4C-5263-0EDD-EDCCF95444D5}"/>
              </a:ext>
            </a:extLst>
          </p:cNvPr>
          <p:cNvSpPr/>
          <p:nvPr/>
        </p:nvSpPr>
        <p:spPr>
          <a:xfrm>
            <a:off x="-222618" y="1474925"/>
            <a:ext cx="9526526" cy="2149227"/>
          </a:xfrm>
          <a:custGeom>
            <a:avLst/>
            <a:gdLst/>
            <a:ahLst/>
            <a:cxnLst/>
            <a:rect l="l" t="t" r="r" b="b"/>
            <a:pathLst>
              <a:path w="4274726" h="1378058">
                <a:moveTo>
                  <a:pt x="0" y="0"/>
                </a:moveTo>
                <a:lnTo>
                  <a:pt x="4274726" y="0"/>
                </a:lnTo>
                <a:lnTo>
                  <a:pt x="4274726" y="1378058"/>
                </a:lnTo>
                <a:lnTo>
                  <a:pt x="0" y="1378058"/>
                </a:lnTo>
                <a:close/>
              </a:path>
            </a:pathLst>
          </a:custGeom>
          <a:solidFill>
            <a:srgbClr val="ECEC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C794B5DE-1338-6E3B-7762-D78CDE0D1E84}"/>
              </a:ext>
            </a:extLst>
          </p:cNvPr>
          <p:cNvSpPr/>
          <p:nvPr/>
        </p:nvSpPr>
        <p:spPr>
          <a:xfrm>
            <a:off x="254641" y="1192442"/>
            <a:ext cx="1826086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DD103-4A38-A47F-0A64-D8734DE16199}"/>
              </a:ext>
            </a:extLst>
          </p:cNvPr>
          <p:cNvSpPr txBox="1"/>
          <p:nvPr/>
        </p:nvSpPr>
        <p:spPr>
          <a:xfrm>
            <a:off x="429896" y="1296992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NHẬN  XÉT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C7B8BA0-3BF8-94E2-69C8-9169B73CC0FB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0AE475BA-136E-CE52-C700-68C54B1389A8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DB3054-7664-1EDC-819B-EB49A43DEDB5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18C836-031E-E850-AE35-E6EF358CDC04}"/>
              </a:ext>
            </a:extLst>
          </p:cNvPr>
          <p:cNvSpPr txBox="1"/>
          <p:nvPr/>
        </p:nvSpPr>
        <p:spPr>
          <a:xfrm>
            <a:off x="552116" y="1893595"/>
            <a:ext cx="8545778" cy="493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Các góc nội tiếp bằng nhau chắn các cung bằng nhau.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C04952-C3EF-C992-2096-ED58F68D6F5A}"/>
              </a:ext>
            </a:extLst>
          </p:cNvPr>
          <p:cNvSpPr txBox="1"/>
          <p:nvPr/>
        </p:nvSpPr>
        <p:spPr>
          <a:xfrm>
            <a:off x="555699" y="2521252"/>
            <a:ext cx="8707563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Các góc nội tiếp cùng chắn một cung hoặc chắn các cung bằng nhau thì bằng nhau.</a:t>
            </a: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086038A-3F54-E048-2EFE-9EE1AADDD39E}"/>
              </a:ext>
            </a:extLst>
          </p:cNvPr>
          <p:cNvSpPr/>
          <p:nvPr/>
        </p:nvSpPr>
        <p:spPr>
          <a:xfrm>
            <a:off x="317224" y="2062840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4065FC88-8162-4521-AD3D-26D97EAB9009}"/>
              </a:ext>
            </a:extLst>
          </p:cNvPr>
          <p:cNvSpPr/>
          <p:nvPr/>
        </p:nvSpPr>
        <p:spPr>
          <a:xfrm>
            <a:off x="317224" y="2688704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0C04372D-6286-E6ED-9666-37229E9AD5DD}"/>
              </a:ext>
            </a:extLst>
          </p:cNvPr>
          <p:cNvSpPr/>
          <p:nvPr/>
        </p:nvSpPr>
        <p:spPr>
          <a:xfrm>
            <a:off x="254641" y="3765562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5419C5-1D4B-779C-A20A-C041B09812DD}"/>
              </a:ext>
            </a:extLst>
          </p:cNvPr>
          <p:cNvSpPr txBox="1"/>
          <p:nvPr/>
        </p:nvSpPr>
        <p:spPr>
          <a:xfrm>
            <a:off x="272138" y="3928850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5.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AE26F5-6724-A725-B302-A8776A68CFC1}"/>
              </a:ext>
            </a:extLst>
          </p:cNvPr>
          <p:cNvSpPr txBox="1"/>
          <p:nvPr/>
        </p:nvSpPr>
        <p:spPr>
          <a:xfrm>
            <a:off x="863457" y="3861502"/>
            <a:ext cx="107904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Cho đường tròn (O) và các điểm A, B, C, D trên (O). Biết BAC = 60</a:t>
            </a:r>
            <a:r>
              <a:rPr lang="en-US" sz="22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o</a:t>
            </a: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, tính số đo các góc BOC và BDC. 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40B1091-0659-C4D0-213C-8E4F55BD23F9}"/>
              </a:ext>
            </a:extLst>
          </p:cNvPr>
          <p:cNvSpPr txBox="1"/>
          <p:nvPr/>
        </p:nvSpPr>
        <p:spPr>
          <a:xfrm>
            <a:off x="863457" y="4845031"/>
            <a:ext cx="28477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Xét đường tròn (O):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EF9BAAF-F146-15C2-153A-9CFFA10AB24E}"/>
              </a:ext>
            </a:extLst>
          </p:cNvPr>
          <p:cNvGrpSpPr/>
          <p:nvPr/>
        </p:nvGrpSpPr>
        <p:grpSpPr>
          <a:xfrm>
            <a:off x="3635462" y="5372895"/>
            <a:ext cx="624594" cy="81269"/>
            <a:chOff x="9385300" y="4368799"/>
            <a:chExt cx="829310" cy="123778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3F3EA71-70A9-A41D-472A-B7327A39DD62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C876A1C-8284-B393-EF60-83E0B59EBB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97A7B0-7274-58FB-6152-B4565DA88ED8}"/>
              </a:ext>
            </a:extLst>
          </p:cNvPr>
          <p:cNvGrpSpPr/>
          <p:nvPr/>
        </p:nvGrpSpPr>
        <p:grpSpPr>
          <a:xfrm>
            <a:off x="9939850" y="1773942"/>
            <a:ext cx="1605713" cy="1605713"/>
            <a:chOff x="3980583" y="4342362"/>
            <a:chExt cx="1410926" cy="14109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9BDA98-86E4-3782-95EA-51021EDFF5D2}"/>
                </a:ext>
              </a:extLst>
            </p:cNvPr>
            <p:cNvSpPr/>
            <p:nvPr/>
          </p:nvSpPr>
          <p:spPr>
            <a:xfrm>
              <a:off x="3980583" y="4342362"/>
              <a:ext cx="1410926" cy="1410926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24F0CDF-0569-F9F5-6B70-C3B89A81ECE7}"/>
                </a:ext>
              </a:extLst>
            </p:cNvPr>
            <p:cNvCxnSpPr>
              <a:cxnSpLocks/>
            </p:cNvCxnSpPr>
            <p:nvPr/>
          </p:nvCxnSpPr>
          <p:spPr>
            <a:xfrm>
              <a:off x="4503427" y="4368940"/>
              <a:ext cx="386585" cy="1346060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364929-B607-632F-1A8F-843E1C5F67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1403" y="4375762"/>
              <a:ext cx="472022" cy="903899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8CE41B-EDFB-7970-629C-4441609B3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9290" y="4798515"/>
              <a:ext cx="1311354" cy="481146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E6E4B00-5642-BF15-9904-0D9FCB2A745A}"/>
                </a:ext>
              </a:extLst>
            </p:cNvPr>
            <p:cNvSpPr/>
            <p:nvPr/>
          </p:nvSpPr>
          <p:spPr>
            <a:xfrm>
              <a:off x="4673859" y="5014714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29488B-F457-0BB8-F897-2CF435D01CCC}"/>
              </a:ext>
            </a:extLst>
          </p:cNvPr>
          <p:cNvSpPr txBox="1"/>
          <p:nvPr/>
        </p:nvSpPr>
        <p:spPr>
          <a:xfrm>
            <a:off x="9634931" y="2733325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BF381-CACF-2794-4923-4085EF958A4B}"/>
              </a:ext>
            </a:extLst>
          </p:cNvPr>
          <p:cNvSpPr txBox="1"/>
          <p:nvPr/>
        </p:nvSpPr>
        <p:spPr>
          <a:xfrm>
            <a:off x="10837262" y="3308610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36147C-C52D-FFAA-28B7-45BED6C46403}"/>
              </a:ext>
            </a:extLst>
          </p:cNvPr>
          <p:cNvSpPr txBox="1"/>
          <p:nvPr/>
        </p:nvSpPr>
        <p:spPr>
          <a:xfrm>
            <a:off x="11504505" y="1960124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688CD8-01EC-3E31-41E4-B5D3BA3397BA}"/>
              </a:ext>
            </a:extLst>
          </p:cNvPr>
          <p:cNvSpPr txBox="1"/>
          <p:nvPr/>
        </p:nvSpPr>
        <p:spPr>
          <a:xfrm>
            <a:off x="10333588" y="1362785"/>
            <a:ext cx="264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C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A7E3138-6EAA-E379-268F-1326F7B994DE}"/>
              </a:ext>
            </a:extLst>
          </p:cNvPr>
          <p:cNvSpPr/>
          <p:nvPr/>
        </p:nvSpPr>
        <p:spPr>
          <a:xfrm rot="278549">
            <a:off x="9970326" y="2664835"/>
            <a:ext cx="216302" cy="200030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52C8F0D7-2278-6DFF-AA20-2698CFF41927}"/>
              </a:ext>
            </a:extLst>
          </p:cNvPr>
          <p:cNvSpPr/>
          <p:nvPr/>
        </p:nvSpPr>
        <p:spPr>
          <a:xfrm rot="8228581">
            <a:off x="10410754" y="1811172"/>
            <a:ext cx="216302" cy="200030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B668F5-5427-F5EE-F89C-ADF8DEE46A40}"/>
              </a:ext>
            </a:extLst>
          </p:cNvPr>
          <p:cNvSpPr/>
          <p:nvPr/>
        </p:nvSpPr>
        <p:spPr>
          <a:xfrm>
            <a:off x="9995281" y="4692358"/>
            <a:ext cx="1605713" cy="1605713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B8F623-95B9-A887-1CA3-AD92C428FF42}"/>
              </a:ext>
            </a:extLst>
          </p:cNvPr>
          <p:cNvCxnSpPr>
            <a:cxnSpLocks/>
          </p:cNvCxnSpPr>
          <p:nvPr/>
        </p:nvCxnSpPr>
        <p:spPr>
          <a:xfrm>
            <a:off x="10123525" y="5076330"/>
            <a:ext cx="1107198" cy="109913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4BFC92A-7A57-6C7C-1D6E-9A6C2BB12681}"/>
              </a:ext>
            </a:extLst>
          </p:cNvPr>
          <p:cNvCxnSpPr>
            <a:cxnSpLocks/>
          </p:cNvCxnSpPr>
          <p:nvPr/>
        </p:nvCxnSpPr>
        <p:spPr>
          <a:xfrm flipV="1">
            <a:off x="10118755" y="4797546"/>
            <a:ext cx="1059969" cy="27788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921960-6A85-E907-D3B6-86EE85FCD93F}"/>
              </a:ext>
            </a:extLst>
          </p:cNvPr>
          <p:cNvCxnSpPr>
            <a:cxnSpLocks/>
          </p:cNvCxnSpPr>
          <p:nvPr/>
        </p:nvCxnSpPr>
        <p:spPr>
          <a:xfrm flipV="1">
            <a:off x="10133908" y="4797546"/>
            <a:ext cx="1048848" cy="115884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7F67F17-F163-B761-F78C-21C5C6E01FF0}"/>
              </a:ext>
            </a:extLst>
          </p:cNvPr>
          <p:cNvSpPr/>
          <p:nvPr/>
        </p:nvSpPr>
        <p:spPr>
          <a:xfrm>
            <a:off x="10784268" y="5457532"/>
            <a:ext cx="52031" cy="5203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1F3F22-4203-DF31-1D12-E8731F03AB4A}"/>
              </a:ext>
            </a:extLst>
          </p:cNvPr>
          <p:cNvSpPr txBox="1"/>
          <p:nvPr/>
        </p:nvSpPr>
        <p:spPr>
          <a:xfrm>
            <a:off x="9726999" y="4754079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7F03AB-2E8F-FB64-4B63-4AC078A5290E}"/>
              </a:ext>
            </a:extLst>
          </p:cNvPr>
          <p:cNvSpPr txBox="1"/>
          <p:nvPr/>
        </p:nvSpPr>
        <p:spPr>
          <a:xfrm>
            <a:off x="9798498" y="5846130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8C730C-AFA6-483F-DFCD-A42784EE933C}"/>
              </a:ext>
            </a:extLst>
          </p:cNvPr>
          <p:cNvSpPr txBox="1"/>
          <p:nvPr/>
        </p:nvSpPr>
        <p:spPr>
          <a:xfrm>
            <a:off x="11138816" y="4437904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21584D-11C5-6BFF-D86F-E5C86E07D71F}"/>
              </a:ext>
            </a:extLst>
          </p:cNvPr>
          <p:cNvSpPr txBox="1"/>
          <p:nvPr/>
        </p:nvSpPr>
        <p:spPr>
          <a:xfrm>
            <a:off x="11130690" y="6083972"/>
            <a:ext cx="264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C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D155C67F-BCEA-4CA0-472B-B34B463A59A1}"/>
              </a:ext>
            </a:extLst>
          </p:cNvPr>
          <p:cNvSpPr/>
          <p:nvPr/>
        </p:nvSpPr>
        <p:spPr>
          <a:xfrm rot="4483560">
            <a:off x="10077455" y="4965286"/>
            <a:ext cx="216302" cy="200030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A74DBC1-8349-FD16-03DD-3E7016F308D0}"/>
              </a:ext>
            </a:extLst>
          </p:cNvPr>
          <p:cNvCxnSpPr>
            <a:cxnSpLocks/>
          </p:cNvCxnSpPr>
          <p:nvPr/>
        </p:nvCxnSpPr>
        <p:spPr>
          <a:xfrm>
            <a:off x="10133908" y="5956386"/>
            <a:ext cx="1096815" cy="21524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20A089E-F38A-8676-423B-16C5A3804CF8}"/>
              </a:ext>
            </a:extLst>
          </p:cNvPr>
          <p:cNvSpPr txBox="1"/>
          <p:nvPr/>
        </p:nvSpPr>
        <p:spPr>
          <a:xfrm>
            <a:off x="10231813" y="4963552"/>
            <a:ext cx="551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C00000"/>
                </a:solidFill>
                <a:latin typeface="#9Slide03 SVNAvo" panose="02040603050506020204" pitchFamily="18" charset="0"/>
              </a:rPr>
              <a:t>60</a:t>
            </a:r>
            <a:r>
              <a:rPr lang="en-US" baseline="30000">
                <a:solidFill>
                  <a:srgbClr val="C00000"/>
                </a:solidFill>
                <a:latin typeface="#9Slide03 SVNAvo" panose="02040603050506020204" pitchFamily="18" charset="0"/>
              </a:rPr>
              <a:t>o</a:t>
            </a:r>
            <a:endParaRPr lang="en-US">
              <a:solidFill>
                <a:srgbClr val="C0000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C260AA6-A3BE-04DB-2544-696A88DA1137}"/>
              </a:ext>
            </a:extLst>
          </p:cNvPr>
          <p:cNvSpPr txBox="1"/>
          <p:nvPr/>
        </p:nvSpPr>
        <p:spPr>
          <a:xfrm>
            <a:off x="10822018" y="5266957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1108E08-7AD0-560B-7EAB-528D35122C69}"/>
              </a:ext>
            </a:extLst>
          </p:cNvPr>
          <p:cNvCxnSpPr>
            <a:cxnSpLocks/>
          </p:cNvCxnSpPr>
          <p:nvPr/>
        </p:nvCxnSpPr>
        <p:spPr>
          <a:xfrm flipV="1">
            <a:off x="10828814" y="4810652"/>
            <a:ext cx="349962" cy="643512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0969A11-7B98-1C12-B7EF-82117AFC5F45}"/>
              </a:ext>
            </a:extLst>
          </p:cNvPr>
          <p:cNvCxnSpPr>
            <a:cxnSpLocks/>
          </p:cNvCxnSpPr>
          <p:nvPr/>
        </p:nvCxnSpPr>
        <p:spPr>
          <a:xfrm>
            <a:off x="10827079" y="5505619"/>
            <a:ext cx="410440" cy="67321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822098E-720D-BA4E-F374-F8119A54DAC2}"/>
              </a:ext>
            </a:extLst>
          </p:cNvPr>
          <p:cNvSpPr txBox="1"/>
          <p:nvPr/>
        </p:nvSpPr>
        <p:spPr>
          <a:xfrm>
            <a:off x="854369" y="5313123"/>
            <a:ext cx="8070556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#9Slide03 SVNAvo" panose="02040603050506020204" pitchFamily="18" charset="0"/>
              </a:rPr>
              <a:t>Do hai góc nội tiếp BDC và BAC cùng chắn cung BC nên BDC = BAC = 60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endParaRPr lang="en-US" sz="2200">
              <a:latin typeface="#9Slide03 SVNAvo" panose="020406030505060202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D17DD-A492-BF6D-8FD5-C4D34EEBDC4E}"/>
              </a:ext>
            </a:extLst>
          </p:cNvPr>
          <p:cNvGrpSpPr/>
          <p:nvPr/>
        </p:nvGrpSpPr>
        <p:grpSpPr>
          <a:xfrm>
            <a:off x="4741692" y="5372894"/>
            <a:ext cx="624594" cy="81269"/>
            <a:chOff x="9385300" y="4368799"/>
            <a:chExt cx="829310" cy="12377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E2466A1-C1B6-374A-384E-64B1CD95F39A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4090562-5C93-15BB-D4D8-A1FE086B43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DA2E8F8-EE9A-3F2C-F456-ED7B86BD7A30}"/>
              </a:ext>
            </a:extLst>
          </p:cNvPr>
          <p:cNvGrpSpPr/>
          <p:nvPr/>
        </p:nvGrpSpPr>
        <p:grpSpPr>
          <a:xfrm>
            <a:off x="935431" y="5885161"/>
            <a:ext cx="624594" cy="81269"/>
            <a:chOff x="9385300" y="4368799"/>
            <a:chExt cx="829310" cy="12377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0BE36F7-029C-FAD3-B238-13BC1990ADC2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8D1A57D-FEFF-7CF4-E2A2-DD6B667766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46096B9-618F-E8DD-6E20-8B62FD84B8CD}"/>
              </a:ext>
            </a:extLst>
          </p:cNvPr>
          <p:cNvGrpSpPr/>
          <p:nvPr/>
        </p:nvGrpSpPr>
        <p:grpSpPr>
          <a:xfrm>
            <a:off x="1836871" y="5885160"/>
            <a:ext cx="624594" cy="81269"/>
            <a:chOff x="9385300" y="4368799"/>
            <a:chExt cx="829310" cy="12377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0EC7C3E-70B8-2B9B-7F17-3638CFF7C34D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E180C36-4289-056A-E951-BCCF73A066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1EFAE2D-549A-FDE5-704E-98B23B3ADD80}"/>
              </a:ext>
            </a:extLst>
          </p:cNvPr>
          <p:cNvGrpSpPr/>
          <p:nvPr/>
        </p:nvGrpSpPr>
        <p:grpSpPr>
          <a:xfrm>
            <a:off x="8698366" y="3817112"/>
            <a:ext cx="624594" cy="81269"/>
            <a:chOff x="9385300" y="4368799"/>
            <a:chExt cx="829310" cy="123778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D7332AC-B4AD-8FB7-BAF2-11535AFF4703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1685525-A16D-FABE-CA4B-16EE023989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blue and orange logo&#10;&#10;Description automatically generated">
            <a:extLst>
              <a:ext uri="{FF2B5EF4-FFF2-40B4-BE49-F238E27FC236}">
                <a16:creationId xmlns:a16="http://schemas.microsoft.com/office/drawing/2014/main" id="{2751E1EC-9AD2-6FB6-F55E-1EE0DCC13D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096" y="6514859"/>
            <a:ext cx="613376" cy="226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888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/>
      <p:bldP spid="39" grpId="0"/>
      <p:bldP spid="40" grpId="0" animBg="1"/>
      <p:bldP spid="45" grpId="0" animBg="1"/>
      <p:bldP spid="50" grpId="0" animBg="1"/>
      <p:bldP spid="51" grpId="0"/>
      <p:bldP spid="52" grpId="0"/>
      <p:bldP spid="117" grpId="0"/>
      <p:bldP spid="19" grpId="0"/>
      <p:bldP spid="21" grpId="0"/>
      <p:bldP spid="22" grpId="0"/>
      <p:bldP spid="23" grpId="0"/>
      <p:bldP spid="25" grpId="0" animBg="1"/>
      <p:bldP spid="26" grpId="0" animBg="1"/>
      <p:bldP spid="29" grpId="0" animBg="1"/>
      <p:bldP spid="33" grpId="0" animBg="1"/>
      <p:bldP spid="34" grpId="0"/>
      <p:bldP spid="38" grpId="0"/>
      <p:bldP spid="42" grpId="0"/>
      <p:bldP spid="44" grpId="0"/>
      <p:bldP spid="47" grpId="0" animBg="1"/>
      <p:bldP spid="65" grpId="0"/>
      <p:bldP spid="66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7E25-F26C-F9F4-7FD9-350B0F43F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FB0DE83C-B36D-A37B-EBE8-1D83DA244E51}"/>
              </a:ext>
            </a:extLst>
          </p:cNvPr>
          <p:cNvSpPr/>
          <p:nvPr/>
        </p:nvSpPr>
        <p:spPr>
          <a:xfrm>
            <a:off x="-222618" y="1474925"/>
            <a:ext cx="9526526" cy="2149227"/>
          </a:xfrm>
          <a:custGeom>
            <a:avLst/>
            <a:gdLst/>
            <a:ahLst/>
            <a:cxnLst/>
            <a:rect l="l" t="t" r="r" b="b"/>
            <a:pathLst>
              <a:path w="4274726" h="1378058">
                <a:moveTo>
                  <a:pt x="0" y="0"/>
                </a:moveTo>
                <a:lnTo>
                  <a:pt x="4274726" y="0"/>
                </a:lnTo>
                <a:lnTo>
                  <a:pt x="4274726" y="1378058"/>
                </a:lnTo>
                <a:lnTo>
                  <a:pt x="0" y="1378058"/>
                </a:lnTo>
                <a:close/>
              </a:path>
            </a:pathLst>
          </a:custGeom>
          <a:solidFill>
            <a:srgbClr val="ECEC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9091DC7-310A-00F6-347F-C40D1E4B16E6}"/>
              </a:ext>
            </a:extLst>
          </p:cNvPr>
          <p:cNvSpPr/>
          <p:nvPr/>
        </p:nvSpPr>
        <p:spPr>
          <a:xfrm>
            <a:off x="254641" y="1192442"/>
            <a:ext cx="1826086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204F1F-3AF7-2C6B-6509-84A8A49A2FEF}"/>
              </a:ext>
            </a:extLst>
          </p:cNvPr>
          <p:cNvSpPr txBox="1"/>
          <p:nvPr/>
        </p:nvSpPr>
        <p:spPr>
          <a:xfrm>
            <a:off x="429896" y="1296992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NHẬN  XÉT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F8F1EC5-5A78-ED02-267D-C7F260351C4E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3CA60D2A-0988-1055-6A4F-138AD1C8049D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81C95C-B163-3955-5B24-018860E39F1F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FA575F-D804-AE48-AF8A-57A0438A34C5}"/>
              </a:ext>
            </a:extLst>
          </p:cNvPr>
          <p:cNvSpPr txBox="1"/>
          <p:nvPr/>
        </p:nvSpPr>
        <p:spPr>
          <a:xfrm>
            <a:off x="552116" y="1893595"/>
            <a:ext cx="8545778" cy="493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Các góc nội tiếp bằng nhau chắn các cung bằng nhau.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A79CE1-9143-69DD-EB6E-96D20B2A0A03}"/>
              </a:ext>
            </a:extLst>
          </p:cNvPr>
          <p:cNvSpPr txBox="1"/>
          <p:nvPr/>
        </p:nvSpPr>
        <p:spPr>
          <a:xfrm>
            <a:off x="555699" y="2521252"/>
            <a:ext cx="8707563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Các góc nội tiếp cùng chắn một cung hoặc chắn các cung bằng nhau thì bằng nhau.</a:t>
            </a: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DDFBEA6C-3EAD-8C9A-C5B2-734FDB337F33}"/>
              </a:ext>
            </a:extLst>
          </p:cNvPr>
          <p:cNvSpPr/>
          <p:nvPr/>
        </p:nvSpPr>
        <p:spPr>
          <a:xfrm>
            <a:off x="317224" y="2062840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67CCA4CC-06F0-E9FA-355D-72C582F6DE6F}"/>
              </a:ext>
            </a:extLst>
          </p:cNvPr>
          <p:cNvSpPr/>
          <p:nvPr/>
        </p:nvSpPr>
        <p:spPr>
          <a:xfrm>
            <a:off x="317224" y="2688704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219B2A3E-07EC-4E8E-078B-7A2B77F8ACFC}"/>
              </a:ext>
            </a:extLst>
          </p:cNvPr>
          <p:cNvSpPr/>
          <p:nvPr/>
        </p:nvSpPr>
        <p:spPr>
          <a:xfrm>
            <a:off x="254641" y="3765562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7A5D741-FF74-1FBF-24FB-C28B95906B7C}"/>
              </a:ext>
            </a:extLst>
          </p:cNvPr>
          <p:cNvSpPr txBox="1"/>
          <p:nvPr/>
        </p:nvSpPr>
        <p:spPr>
          <a:xfrm>
            <a:off x="272138" y="3928850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5.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65FF75-7598-BEA5-E3B5-5A37EFBE99EE}"/>
              </a:ext>
            </a:extLst>
          </p:cNvPr>
          <p:cNvSpPr txBox="1"/>
          <p:nvPr/>
        </p:nvSpPr>
        <p:spPr>
          <a:xfrm>
            <a:off x="863457" y="3861502"/>
            <a:ext cx="107904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Cho đường tròn (O) và các điểm A, B, C, D trên (O). Biết BAC = 60</a:t>
            </a:r>
            <a:r>
              <a:rPr lang="en-US" sz="22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o</a:t>
            </a: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, tính số đo các góc </a:t>
            </a:r>
            <a:r>
              <a:rPr lang="en-US" sz="2200">
                <a:solidFill>
                  <a:schemeClr val="bg1">
                    <a:lumMod val="85000"/>
                  </a:schemeClr>
                </a:solidFill>
                <a:latin typeface="#9Slide03 SVNAvo" panose="02040603050506020204" pitchFamily="18" charset="0"/>
              </a:rPr>
              <a:t>BOC và</a:t>
            </a: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 BDC. 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21D24B9-31A7-C905-00E3-8D10665B8EA1}"/>
              </a:ext>
            </a:extLst>
          </p:cNvPr>
          <p:cNvSpPr txBox="1"/>
          <p:nvPr/>
        </p:nvSpPr>
        <p:spPr>
          <a:xfrm>
            <a:off x="863457" y="4794231"/>
            <a:ext cx="28477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Xét đường tròn (O):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AF3A5AE-FE87-135D-B1EF-2604B338C2FF}"/>
              </a:ext>
            </a:extLst>
          </p:cNvPr>
          <p:cNvGrpSpPr/>
          <p:nvPr/>
        </p:nvGrpSpPr>
        <p:grpSpPr>
          <a:xfrm>
            <a:off x="3083012" y="5372895"/>
            <a:ext cx="624594" cy="81269"/>
            <a:chOff x="9385300" y="4368799"/>
            <a:chExt cx="829310" cy="123778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73DA98D-46FF-9C5A-7341-6A8FAE697A90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B9229EB-CDD7-F641-28E6-DF306A4096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99C376-40EC-10A4-19BB-1FB415934049}"/>
              </a:ext>
            </a:extLst>
          </p:cNvPr>
          <p:cNvGrpSpPr/>
          <p:nvPr/>
        </p:nvGrpSpPr>
        <p:grpSpPr>
          <a:xfrm>
            <a:off x="9939850" y="1773942"/>
            <a:ext cx="1605713" cy="1605713"/>
            <a:chOff x="3980583" y="4342362"/>
            <a:chExt cx="1410926" cy="141092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595C911-B7F9-AA04-691F-D68ACA4F2D99}"/>
                </a:ext>
              </a:extLst>
            </p:cNvPr>
            <p:cNvSpPr/>
            <p:nvPr/>
          </p:nvSpPr>
          <p:spPr>
            <a:xfrm>
              <a:off x="3980583" y="4342362"/>
              <a:ext cx="1410926" cy="1410926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7F714E-DBE2-B4D3-4DF5-74DF3796CD49}"/>
                </a:ext>
              </a:extLst>
            </p:cNvPr>
            <p:cNvCxnSpPr>
              <a:cxnSpLocks/>
            </p:cNvCxnSpPr>
            <p:nvPr/>
          </p:nvCxnSpPr>
          <p:spPr>
            <a:xfrm>
              <a:off x="4503427" y="4368940"/>
              <a:ext cx="386585" cy="1346060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871A7D-31EF-A4CD-14E5-62AF865E4E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1403" y="4375762"/>
              <a:ext cx="472022" cy="903899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38AEA2-581F-AD2F-16B0-53125508C2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9290" y="4798515"/>
              <a:ext cx="1311354" cy="481146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73E482A-D847-E277-B19A-AEDF5EC9EE52}"/>
                </a:ext>
              </a:extLst>
            </p:cNvPr>
            <p:cNvSpPr/>
            <p:nvPr/>
          </p:nvSpPr>
          <p:spPr>
            <a:xfrm>
              <a:off x="4673859" y="5014714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340AAFD-140D-AC7E-8CAC-229CF6B46CDC}"/>
              </a:ext>
            </a:extLst>
          </p:cNvPr>
          <p:cNvSpPr txBox="1"/>
          <p:nvPr/>
        </p:nvSpPr>
        <p:spPr>
          <a:xfrm>
            <a:off x="9634931" y="2733325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61A50-A4CC-5624-52B3-29EADAACB47B}"/>
              </a:ext>
            </a:extLst>
          </p:cNvPr>
          <p:cNvSpPr txBox="1"/>
          <p:nvPr/>
        </p:nvSpPr>
        <p:spPr>
          <a:xfrm>
            <a:off x="10837262" y="3308610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EB643F-1B18-FA8E-1A46-5FB1BEC79022}"/>
              </a:ext>
            </a:extLst>
          </p:cNvPr>
          <p:cNvSpPr txBox="1"/>
          <p:nvPr/>
        </p:nvSpPr>
        <p:spPr>
          <a:xfrm>
            <a:off x="11504505" y="1960124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82322C-6218-F97A-943A-A7F040BDB663}"/>
              </a:ext>
            </a:extLst>
          </p:cNvPr>
          <p:cNvSpPr txBox="1"/>
          <p:nvPr/>
        </p:nvSpPr>
        <p:spPr>
          <a:xfrm>
            <a:off x="10333588" y="1362785"/>
            <a:ext cx="264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C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80DBF9C8-4266-472E-8E3B-DE5F625C7B9B}"/>
              </a:ext>
            </a:extLst>
          </p:cNvPr>
          <p:cNvSpPr/>
          <p:nvPr/>
        </p:nvSpPr>
        <p:spPr>
          <a:xfrm rot="278549">
            <a:off x="9970326" y="2664835"/>
            <a:ext cx="216302" cy="200030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CCE1354C-81E6-A2F9-451D-AFF4B107153E}"/>
              </a:ext>
            </a:extLst>
          </p:cNvPr>
          <p:cNvSpPr/>
          <p:nvPr/>
        </p:nvSpPr>
        <p:spPr>
          <a:xfrm rot="8228581">
            <a:off x="10410754" y="1811172"/>
            <a:ext cx="216302" cy="200030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DCA7F44-1DDD-D6A0-4D65-C95294F23734}"/>
              </a:ext>
            </a:extLst>
          </p:cNvPr>
          <p:cNvSpPr/>
          <p:nvPr/>
        </p:nvSpPr>
        <p:spPr>
          <a:xfrm>
            <a:off x="9319006" y="4692358"/>
            <a:ext cx="1605713" cy="1605713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9033681-751D-BDDA-EC2A-A7B3736942AA}"/>
              </a:ext>
            </a:extLst>
          </p:cNvPr>
          <p:cNvCxnSpPr>
            <a:cxnSpLocks/>
          </p:cNvCxnSpPr>
          <p:nvPr/>
        </p:nvCxnSpPr>
        <p:spPr>
          <a:xfrm>
            <a:off x="9447250" y="5076330"/>
            <a:ext cx="1107198" cy="109913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B65C2D9-046E-7F7A-2E4C-69DB0685C77D}"/>
              </a:ext>
            </a:extLst>
          </p:cNvPr>
          <p:cNvCxnSpPr>
            <a:cxnSpLocks/>
          </p:cNvCxnSpPr>
          <p:nvPr/>
        </p:nvCxnSpPr>
        <p:spPr>
          <a:xfrm flipV="1">
            <a:off x="9442480" y="4797546"/>
            <a:ext cx="1059969" cy="27788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BD1A8D-5B57-E59F-4383-CA73FA474DBB}"/>
              </a:ext>
            </a:extLst>
          </p:cNvPr>
          <p:cNvCxnSpPr>
            <a:cxnSpLocks/>
          </p:cNvCxnSpPr>
          <p:nvPr/>
        </p:nvCxnSpPr>
        <p:spPr>
          <a:xfrm flipV="1">
            <a:off x="9457633" y="4797546"/>
            <a:ext cx="1048848" cy="115884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74D0014D-F74B-0DDB-DC62-E7D5CCF78F07}"/>
              </a:ext>
            </a:extLst>
          </p:cNvPr>
          <p:cNvSpPr/>
          <p:nvPr/>
        </p:nvSpPr>
        <p:spPr>
          <a:xfrm>
            <a:off x="10107993" y="5457532"/>
            <a:ext cx="52031" cy="5203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9FD845-56C4-D3CA-7246-150F41C54EBD}"/>
              </a:ext>
            </a:extLst>
          </p:cNvPr>
          <p:cNvSpPr txBox="1"/>
          <p:nvPr/>
        </p:nvSpPr>
        <p:spPr>
          <a:xfrm>
            <a:off x="9050724" y="4754079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DE2B2C-674C-45A0-31DF-2E91D250831D}"/>
              </a:ext>
            </a:extLst>
          </p:cNvPr>
          <p:cNvSpPr txBox="1"/>
          <p:nvPr/>
        </p:nvSpPr>
        <p:spPr>
          <a:xfrm>
            <a:off x="9122223" y="5846130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A78E18-8A23-95BC-4C8A-6BAD449C06A8}"/>
              </a:ext>
            </a:extLst>
          </p:cNvPr>
          <p:cNvSpPr txBox="1"/>
          <p:nvPr/>
        </p:nvSpPr>
        <p:spPr>
          <a:xfrm>
            <a:off x="10462541" y="4437904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1267D7-8BBD-AF70-6481-801028F60BEC}"/>
              </a:ext>
            </a:extLst>
          </p:cNvPr>
          <p:cNvSpPr txBox="1"/>
          <p:nvPr/>
        </p:nvSpPr>
        <p:spPr>
          <a:xfrm>
            <a:off x="10454415" y="6083972"/>
            <a:ext cx="264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C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CDEC16ED-0E69-BA37-9973-949D41C245FC}"/>
              </a:ext>
            </a:extLst>
          </p:cNvPr>
          <p:cNvSpPr/>
          <p:nvPr/>
        </p:nvSpPr>
        <p:spPr>
          <a:xfrm rot="4483560">
            <a:off x="9401180" y="4965286"/>
            <a:ext cx="216302" cy="200030"/>
          </a:xfrm>
          <a:prstGeom prst="arc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96E16B4-AE11-3F67-E065-008A1DAB5D6D}"/>
              </a:ext>
            </a:extLst>
          </p:cNvPr>
          <p:cNvCxnSpPr>
            <a:cxnSpLocks/>
          </p:cNvCxnSpPr>
          <p:nvPr/>
        </p:nvCxnSpPr>
        <p:spPr>
          <a:xfrm>
            <a:off x="9457633" y="5956386"/>
            <a:ext cx="1096815" cy="21524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7516AC7-D454-079C-A301-3D3771C41B03}"/>
              </a:ext>
            </a:extLst>
          </p:cNvPr>
          <p:cNvSpPr txBox="1"/>
          <p:nvPr/>
        </p:nvSpPr>
        <p:spPr>
          <a:xfrm>
            <a:off x="9555538" y="4963552"/>
            <a:ext cx="551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C00000"/>
                </a:solidFill>
                <a:latin typeface="#9Slide03 SVNAvo" panose="02040603050506020204" pitchFamily="18" charset="0"/>
              </a:rPr>
              <a:t>60</a:t>
            </a:r>
            <a:r>
              <a:rPr lang="en-US" baseline="30000">
                <a:solidFill>
                  <a:srgbClr val="C00000"/>
                </a:solidFill>
                <a:latin typeface="#9Slide03 SVNAvo" panose="02040603050506020204" pitchFamily="18" charset="0"/>
              </a:rPr>
              <a:t>o</a:t>
            </a:r>
            <a:endParaRPr lang="en-US">
              <a:solidFill>
                <a:srgbClr val="C0000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D892BA2-8C74-B75C-AF10-B0061B8DE676}"/>
              </a:ext>
            </a:extLst>
          </p:cNvPr>
          <p:cNvSpPr txBox="1"/>
          <p:nvPr/>
        </p:nvSpPr>
        <p:spPr>
          <a:xfrm>
            <a:off x="10145743" y="5266957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270275C-B07F-F175-081C-AB94369BA7C2}"/>
              </a:ext>
            </a:extLst>
          </p:cNvPr>
          <p:cNvCxnSpPr>
            <a:cxnSpLocks/>
          </p:cNvCxnSpPr>
          <p:nvPr/>
        </p:nvCxnSpPr>
        <p:spPr>
          <a:xfrm flipV="1">
            <a:off x="10152539" y="4810652"/>
            <a:ext cx="349962" cy="643512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BD30D8-F9A8-5F03-F0C9-8A02E051EABA}"/>
              </a:ext>
            </a:extLst>
          </p:cNvPr>
          <p:cNvCxnSpPr>
            <a:cxnSpLocks/>
          </p:cNvCxnSpPr>
          <p:nvPr/>
        </p:nvCxnSpPr>
        <p:spPr>
          <a:xfrm>
            <a:off x="10150804" y="5505619"/>
            <a:ext cx="410440" cy="67321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48551AA-53C7-3293-39D8-845D0F806BCA}"/>
              </a:ext>
            </a:extLst>
          </p:cNvPr>
          <p:cNvSpPr txBox="1"/>
          <p:nvPr/>
        </p:nvSpPr>
        <p:spPr>
          <a:xfrm>
            <a:off x="854369" y="5313123"/>
            <a:ext cx="7365706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#9Slide03 SVNAvo" panose="02040603050506020204" pitchFamily="18" charset="0"/>
              </a:rPr>
              <a:t>Vì góc nội tiếp BAC và góc ở tâm BOC cùng chắn cung nhỏ BC nên BOC = 2 BAC = 120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endParaRPr lang="en-US" sz="2200">
              <a:latin typeface="#9Slide03 SVNAvo" panose="020406030505060202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A4F5405-94FE-78FA-4133-7A166F493746}"/>
              </a:ext>
            </a:extLst>
          </p:cNvPr>
          <p:cNvGrpSpPr/>
          <p:nvPr/>
        </p:nvGrpSpPr>
        <p:grpSpPr>
          <a:xfrm>
            <a:off x="5856117" y="5372894"/>
            <a:ext cx="624594" cy="81269"/>
            <a:chOff x="9385300" y="4368799"/>
            <a:chExt cx="829310" cy="12377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97B425C-855A-4A0C-C8A0-47B519ED1160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934E6B2-33D7-1361-84B6-847BE50D7C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2E49D3E-99C0-A729-9206-44E85CD28FE4}"/>
              </a:ext>
            </a:extLst>
          </p:cNvPr>
          <p:cNvGrpSpPr/>
          <p:nvPr/>
        </p:nvGrpSpPr>
        <p:grpSpPr>
          <a:xfrm>
            <a:off x="3392881" y="5885161"/>
            <a:ext cx="624594" cy="81269"/>
            <a:chOff x="9385300" y="4368799"/>
            <a:chExt cx="829310" cy="12377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EF5373B-F20C-2E2F-26C0-2124626C1BCA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14855C7-C25F-1200-1975-E13C42F05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5C25395-6C32-4E3F-8248-11A2C66950A8}"/>
              </a:ext>
            </a:extLst>
          </p:cNvPr>
          <p:cNvGrpSpPr/>
          <p:nvPr/>
        </p:nvGrpSpPr>
        <p:grpSpPr>
          <a:xfrm>
            <a:off x="4570546" y="5885160"/>
            <a:ext cx="624594" cy="81269"/>
            <a:chOff x="9385300" y="4368799"/>
            <a:chExt cx="829310" cy="12377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6486F4E-6FEC-7D73-C2FC-32FEFF047BEC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D05E3F5-FB99-FE3E-3D19-2CC1325A59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A blue and orange logo&#10;&#10;Description automatically generated">
            <a:extLst>
              <a:ext uri="{FF2B5EF4-FFF2-40B4-BE49-F238E27FC236}">
                <a16:creationId xmlns:a16="http://schemas.microsoft.com/office/drawing/2014/main" id="{7EB15D30-5C41-472D-25BB-6CFB8928D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41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pirate on a beach with a ship and a rainbow&#10;&#10;Description automatically generated">
            <a:extLst>
              <a:ext uri="{FF2B5EF4-FFF2-40B4-BE49-F238E27FC236}">
                <a16:creationId xmlns:a16="http://schemas.microsoft.com/office/drawing/2014/main" id="{60F01FFC-D78B-E0A6-97A4-24AEE2CCD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12908-D655-19FF-9419-B22095182297}"/>
              </a:ext>
            </a:extLst>
          </p:cNvPr>
          <p:cNvSpPr txBox="1"/>
          <p:nvPr/>
        </p:nvSpPr>
        <p:spPr>
          <a:xfrm>
            <a:off x="3306899" y="2198098"/>
            <a:ext cx="9114972" cy="34060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773802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rgbClr val="FFA4AC">
                    <a:lumMod val="25000"/>
                  </a:srgbClr>
                </a:solidFill>
                <a:effectLst>
                  <a:glow rad="292100">
                    <a:srgbClr val="FD6085">
                      <a:lumMod val="20000"/>
                      <a:lumOff val="80000"/>
                      <a:alpha val="93000"/>
                    </a:srgbClr>
                  </a:glow>
                  <a:outerShdw blurRad="63500" sx="102000" sy="102000" algn="ctr" rotWithShape="0">
                    <a:srgbClr val="FD6085">
                      <a:lumMod val="40000"/>
                      <a:lumOff val="60000"/>
                      <a:alpha val="40000"/>
                    </a:srgbClr>
                  </a:outerShdw>
                </a:effectLst>
                <a:uLnTx/>
                <a:uFillTx/>
                <a:latin typeface="#9Slide07 SVNNexa Rust Slab Bla" panose="020B0606040200020203" pitchFamily="34" charset="0"/>
                <a:ea typeface="+mn-ea"/>
                <a:cs typeface="Arial"/>
                <a:sym typeface="Arial"/>
              </a:rPr>
              <a:t>truy tìm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FFA4AC">
                    <a:lumMod val="25000"/>
                  </a:srgbClr>
                </a:solidFill>
                <a:effectLst>
                  <a:glow rad="292100">
                    <a:srgbClr val="FD6085">
                      <a:lumMod val="20000"/>
                      <a:lumOff val="80000"/>
                      <a:alpha val="93000"/>
                    </a:srgbClr>
                  </a:glow>
                  <a:outerShdw blurRad="63500" sx="102000" sy="102000" algn="ctr" rotWithShape="0">
                    <a:srgbClr val="FD6085">
                      <a:lumMod val="40000"/>
                      <a:lumOff val="60000"/>
                      <a:alpha val="40000"/>
                    </a:srgbClr>
                  </a:outerShdw>
                </a:effectLst>
                <a:uLnTx/>
                <a:uFillTx/>
                <a:latin typeface="#9Slide07 SVNNexa Rust Slab Bla" panose="020B0606040200020203" pitchFamily="34" charset="0"/>
                <a:ea typeface="+mn-ea"/>
                <a:cs typeface="Arial"/>
                <a:sym typeface="Arial"/>
              </a:rPr>
              <a:t>kho báu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A4AC">
                  <a:lumMod val="25000"/>
                </a:srgbClr>
              </a:solidFill>
              <a:effectLst>
                <a:glow rad="292100">
                  <a:srgbClr val="FD6085">
                    <a:lumMod val="20000"/>
                    <a:lumOff val="80000"/>
                    <a:alpha val="93000"/>
                  </a:srgbClr>
                </a:glow>
                <a:outerShdw blurRad="63500" sx="102000" sy="102000" algn="ctr" rotWithShape="0">
                  <a:srgbClr val="FD6085">
                    <a:lumMod val="40000"/>
                    <a:lumOff val="60000"/>
                    <a:alpha val="40000"/>
                  </a:srgbClr>
                </a:outerShdw>
              </a:effectLst>
              <a:uLnTx/>
              <a:uFillTx/>
              <a:latin typeface="#9Slide07 SVNNexa Rust Slab Bla" panose="020B0606040200020203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9C6C78D3-A656-5445-45C4-9930A1F3A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124">
            <a:off x="11195624" y="6279396"/>
            <a:ext cx="476512" cy="17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9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ach with shells and a rock in the background&#10;&#10;Description automatically generated">
            <a:extLst>
              <a:ext uri="{FF2B5EF4-FFF2-40B4-BE49-F238E27FC236}">
                <a16:creationId xmlns:a16="http://schemas.microsoft.com/office/drawing/2014/main" id="{A9C5009A-27BF-1093-EB9B-CB486DD7D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7" t="13875" r="1022" b="63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irate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DFB60B70-6B5E-6734-2DF3-C60A32283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47" y="1384244"/>
            <a:ext cx="3287632" cy="4233817"/>
          </a:xfrm>
          <a:prstGeom prst="rect">
            <a:avLst/>
          </a:prstGeom>
        </p:spPr>
      </p:pic>
      <p:pic>
        <p:nvPicPr>
          <p:cNvPr id="9" name="Picture 8" descr="A wooden frame with rope around it&#10;&#10;Description automatically generated">
            <a:extLst>
              <a:ext uri="{FF2B5EF4-FFF2-40B4-BE49-F238E27FC236}">
                <a16:creationId xmlns:a16="http://schemas.microsoft.com/office/drawing/2014/main" id="{F3D9EC58-90B7-A383-C439-9B8B8CA5B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380" y="1260261"/>
            <a:ext cx="2114713" cy="2044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46D5550D-0AA3-3D5F-2868-A21F32CE0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001" y="1590198"/>
            <a:ext cx="1329467" cy="1384879"/>
          </a:xfrm>
          <a:prstGeom prst="rect">
            <a:avLst/>
          </a:prstGeom>
        </p:spPr>
      </p:pic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2FC5610E-7AF0-B2FB-B2E5-7785D9EFE35A}"/>
              </a:ext>
            </a:extLst>
          </p:cNvPr>
          <p:cNvSpPr/>
          <p:nvPr/>
        </p:nvSpPr>
        <p:spPr>
          <a:xfrm>
            <a:off x="3832491" y="1495218"/>
            <a:ext cx="1408931" cy="1467655"/>
          </a:xfrm>
          <a:prstGeom prst="rect">
            <a:avLst/>
          </a:prstGeom>
          <a:solidFill>
            <a:srgbClr val="3D1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pic>
        <p:nvPicPr>
          <p:cNvPr id="31" name="Picture 30" descr="A wooden frame with rope around it&#10;&#10;Description automatically generated">
            <a:extLst>
              <a:ext uri="{FF2B5EF4-FFF2-40B4-BE49-F238E27FC236}">
                <a16:creationId xmlns:a16="http://schemas.microsoft.com/office/drawing/2014/main" id="{1C2F8E6B-31B7-7AD5-B1DB-FCF4D435A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380" y="3552983"/>
            <a:ext cx="2114713" cy="2044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9A0F93D9-500D-8235-9C40-6CAB3F54F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001" y="3882921"/>
            <a:ext cx="1329467" cy="1384879"/>
          </a:xfrm>
          <a:prstGeom prst="rect">
            <a:avLst/>
          </a:prstGeom>
        </p:spPr>
      </p:pic>
      <p:sp>
        <p:nvSpPr>
          <p:cNvPr id="33" name="Rectangle 32">
            <a:hlinkClick r:id="rId9" action="ppaction://hlinksldjump"/>
            <a:extLst>
              <a:ext uri="{FF2B5EF4-FFF2-40B4-BE49-F238E27FC236}">
                <a16:creationId xmlns:a16="http://schemas.microsoft.com/office/drawing/2014/main" id="{238B5212-D592-8EF9-5B3B-A55DB083C64D}"/>
              </a:ext>
            </a:extLst>
          </p:cNvPr>
          <p:cNvSpPr/>
          <p:nvPr/>
        </p:nvSpPr>
        <p:spPr>
          <a:xfrm>
            <a:off x="3832491" y="3787941"/>
            <a:ext cx="1408931" cy="1467655"/>
          </a:xfrm>
          <a:prstGeom prst="rect">
            <a:avLst/>
          </a:prstGeom>
          <a:solidFill>
            <a:srgbClr val="3D1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  <a:sym typeface="Arial"/>
              </a:rPr>
              <a:t>2</a:t>
            </a:r>
            <a:endParaRPr kumimoji="0" lang="en-US" sz="66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4" name="Picture 33" descr="A wooden frame with rope around it&#10;&#10;Description automatically generated">
            <a:extLst>
              <a:ext uri="{FF2B5EF4-FFF2-40B4-BE49-F238E27FC236}">
                <a16:creationId xmlns:a16="http://schemas.microsoft.com/office/drawing/2014/main" id="{15A568F1-3B57-B34E-E026-7DC17489A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209" y="3552983"/>
            <a:ext cx="2114713" cy="2044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57FF9F0B-2132-F698-4DB6-C8430BDB7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831" y="3882921"/>
            <a:ext cx="1329467" cy="1384879"/>
          </a:xfrm>
          <a:prstGeom prst="rect">
            <a:avLst/>
          </a:prstGeom>
        </p:spPr>
      </p:pic>
      <p:sp>
        <p:nvSpPr>
          <p:cNvPr id="36" name="Rectangle 35">
            <a:hlinkClick r:id="rId10" action="ppaction://hlinksldjump"/>
            <a:extLst>
              <a:ext uri="{FF2B5EF4-FFF2-40B4-BE49-F238E27FC236}">
                <a16:creationId xmlns:a16="http://schemas.microsoft.com/office/drawing/2014/main" id="{165EFFA9-0BDE-D022-EBE3-09159A436D0B}"/>
              </a:ext>
            </a:extLst>
          </p:cNvPr>
          <p:cNvSpPr/>
          <p:nvPr/>
        </p:nvSpPr>
        <p:spPr>
          <a:xfrm>
            <a:off x="6456320" y="3787941"/>
            <a:ext cx="1408931" cy="1467655"/>
          </a:xfrm>
          <a:prstGeom prst="rect">
            <a:avLst/>
          </a:prstGeom>
          <a:solidFill>
            <a:srgbClr val="3D1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  <a:sym typeface="Arial"/>
              </a:rPr>
              <a:t>3</a:t>
            </a:r>
            <a:endParaRPr kumimoji="0" lang="en-US" sz="66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7" name="Picture 36" descr="A wooden frame with rope around it&#10;&#10;Description automatically generated">
            <a:extLst>
              <a:ext uri="{FF2B5EF4-FFF2-40B4-BE49-F238E27FC236}">
                <a16:creationId xmlns:a16="http://schemas.microsoft.com/office/drawing/2014/main" id="{35447397-AE0B-4916-CEC0-949F57F96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625" y="2282639"/>
            <a:ext cx="2114713" cy="20447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1E8FFA52-E028-72F0-85AA-2EA71D2A3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247" y="2612577"/>
            <a:ext cx="1329467" cy="1384879"/>
          </a:xfrm>
          <a:prstGeom prst="rect">
            <a:avLst/>
          </a:prstGeom>
        </p:spPr>
      </p:pic>
      <p:sp>
        <p:nvSpPr>
          <p:cNvPr id="39" name="Rectangle 38">
            <a:hlinkClick r:id="rId11" action="ppaction://hlinksldjump"/>
            <a:extLst>
              <a:ext uri="{FF2B5EF4-FFF2-40B4-BE49-F238E27FC236}">
                <a16:creationId xmlns:a16="http://schemas.microsoft.com/office/drawing/2014/main" id="{526C949D-C189-16B8-F9B7-67AE2417F828}"/>
              </a:ext>
            </a:extLst>
          </p:cNvPr>
          <p:cNvSpPr/>
          <p:nvPr/>
        </p:nvSpPr>
        <p:spPr>
          <a:xfrm>
            <a:off x="9113736" y="2517597"/>
            <a:ext cx="1408931" cy="1467655"/>
          </a:xfrm>
          <a:prstGeom prst="rect">
            <a:avLst/>
          </a:prstGeom>
          <a:solidFill>
            <a:srgbClr val="3D1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  <a:sym typeface="Arial"/>
              </a:rPr>
              <a:t>4</a:t>
            </a:r>
            <a:endParaRPr kumimoji="0" lang="en-US" sz="66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Win Sticker by Waggel for iOS &amp; Android | GIPHY">
            <a:extLst>
              <a:ext uri="{FF2B5EF4-FFF2-40B4-BE49-F238E27FC236}">
                <a16:creationId xmlns:a16="http://schemas.microsoft.com/office/drawing/2014/main" id="{3B406F53-26F6-13F6-7130-6CA78002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571" y="1351355"/>
            <a:ext cx="8129143" cy="36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1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0" grpId="0" animBg="1"/>
      <p:bldP spid="33" grpId="0" animBg="1"/>
      <p:bldP spid="36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041727-41DF-B1A7-FFFF-AF11ECDC14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40" b="19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rown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819FC392-C8A0-671D-7AAD-92E4167E8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020" y="1"/>
            <a:ext cx="9107960" cy="2719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92255-CA5F-B4C8-2E6B-FB7A3B7297FD}"/>
              </a:ext>
            </a:extLst>
          </p:cNvPr>
          <p:cNvSpPr txBox="1"/>
          <p:nvPr/>
        </p:nvSpPr>
        <p:spPr>
          <a:xfrm>
            <a:off x="2523599" y="472185"/>
            <a:ext cx="5479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C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oi khung đồng hồ là một đường tròn, kim giờ, kim phút là các tia. Số đo góc ở tâm trong hình 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bên</a:t>
            </a:r>
            <a:r>
              <a:rPr kumimoji="0" lang="vi-V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 là bao nhiêu</a:t>
            </a: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Reso" pitchFamily="2" charset="0"/>
                <a:ea typeface="+mn-ea"/>
                <a:cs typeface="Arial"/>
                <a:sym typeface="Arial"/>
              </a:rPr>
              <a:t>?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Res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325D6A79-4D28-ACEA-EDB0-858F94F8D733}"/>
              </a:ext>
            </a:extLst>
          </p:cNvPr>
          <p:cNvSpPr/>
          <p:nvPr/>
        </p:nvSpPr>
        <p:spPr>
          <a:xfrm>
            <a:off x="2260879" y="2636777"/>
            <a:ext cx="7670243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150</a:t>
            </a:r>
            <a:r>
              <a:rPr kumimoji="0" lang="en-US" sz="4267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 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Sai 1">
            <a:extLst>
              <a:ext uri="{FF2B5EF4-FFF2-40B4-BE49-F238E27FC236}">
                <a16:creationId xmlns:a16="http://schemas.microsoft.com/office/drawing/2014/main" id="{317D5845-0622-57F6-A645-BC773076C7CA}"/>
              </a:ext>
            </a:extLst>
          </p:cNvPr>
          <p:cNvSpPr/>
          <p:nvPr/>
        </p:nvSpPr>
        <p:spPr>
          <a:xfrm>
            <a:off x="2260879" y="3846523"/>
            <a:ext cx="7670243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120</a:t>
            </a:r>
            <a:r>
              <a:rPr kumimoji="0" lang="en-US" sz="4267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o</a:t>
            </a:r>
            <a:endParaRPr kumimoji="0" lang="en-US" sz="4267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 descr="A cartoon of a treasure chest full of gold coins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2507116-7131-E4AC-01A9-DFBE52477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362" y="5595980"/>
            <a:ext cx="1262407" cy="1246397"/>
          </a:xfrm>
          <a:prstGeom prst="rect">
            <a:avLst/>
          </a:prstGeom>
        </p:spPr>
      </p:pic>
      <p:pic>
        <p:nvPicPr>
          <p:cNvPr id="19" name="Picture 18" descr="A cartoon of a bomb with a skull and crossbones&#10;&#10;Description automatically generated">
            <a:extLst>
              <a:ext uri="{FF2B5EF4-FFF2-40B4-BE49-F238E27FC236}">
                <a16:creationId xmlns:a16="http://schemas.microsoft.com/office/drawing/2014/main" id="{441EF45B-667D-07B9-5416-3B6326091D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3338" y="3753064"/>
            <a:ext cx="886885" cy="1061976"/>
          </a:xfrm>
          <a:prstGeom prst="rect">
            <a:avLst/>
          </a:prstGeom>
        </p:spPr>
      </p:pic>
      <p:pic>
        <p:nvPicPr>
          <p:cNvPr id="21" name="Picture 20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4F8C7710-480A-2516-C02C-6C2BF19066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3338" y="2697785"/>
            <a:ext cx="894559" cy="931844"/>
          </a:xfrm>
          <a:prstGeom prst="rect">
            <a:avLst/>
          </a:prstGeom>
        </p:spPr>
      </p:pic>
      <p:sp>
        <p:nvSpPr>
          <p:cNvPr id="23" name="Sai 1">
            <a:extLst>
              <a:ext uri="{FF2B5EF4-FFF2-40B4-BE49-F238E27FC236}">
                <a16:creationId xmlns:a16="http://schemas.microsoft.com/office/drawing/2014/main" id="{1A74B068-E0D0-B41D-8DF8-D29C49361956}"/>
              </a:ext>
            </a:extLst>
          </p:cNvPr>
          <p:cNvSpPr/>
          <p:nvPr/>
        </p:nvSpPr>
        <p:spPr>
          <a:xfrm>
            <a:off x="2260879" y="5027111"/>
            <a:ext cx="7670243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70</a:t>
            </a:r>
            <a:r>
              <a:rPr kumimoji="0" lang="en-US" sz="4267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 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 descr="A cartoon of a bomb with a skull and crossbones&#10;&#10;Description automatically generated">
            <a:extLst>
              <a:ext uri="{FF2B5EF4-FFF2-40B4-BE49-F238E27FC236}">
                <a16:creationId xmlns:a16="http://schemas.microsoft.com/office/drawing/2014/main" id="{9D58A08C-A176-A1E8-AEAB-121681AA6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3338" y="4933652"/>
            <a:ext cx="886885" cy="1061976"/>
          </a:xfrm>
          <a:prstGeom prst="rect">
            <a:avLst/>
          </a:prstGeom>
        </p:spPr>
      </p:pic>
      <p:pic>
        <p:nvPicPr>
          <p:cNvPr id="1026" name="Picture 2" descr="Toán 2 - Tập một - Theo SGK Kết nối tri thức với cuộc sống | Chủ đề 6 Ngày  – Giờ, Giờ – Phút, Ngày – Tháng | Bài 29. Ngày –">
            <a:extLst>
              <a:ext uri="{FF2B5EF4-FFF2-40B4-BE49-F238E27FC236}">
                <a16:creationId xmlns:a16="http://schemas.microsoft.com/office/drawing/2014/main" id="{4F4149DF-6327-0A33-53DB-2846E090B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377" y="281113"/>
            <a:ext cx="2203541" cy="22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3CCB4E3D-A499-A58D-0EBD-9C59D22E2A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72" y="472185"/>
            <a:ext cx="647700" cy="23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2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uiExpand="1" build="p" animBg="1"/>
      <p:bldP spid="2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041727-41DF-B1A7-FFFF-AF11ECDC14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40" b="19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rown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819FC392-C8A0-671D-7AAD-92E4167E8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020" y="1"/>
            <a:ext cx="9107960" cy="2719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92255-CA5F-B4C8-2E6B-FB7A3B7297FD}"/>
              </a:ext>
            </a:extLst>
          </p:cNvPr>
          <p:cNvSpPr txBox="1"/>
          <p:nvPr/>
        </p:nvSpPr>
        <p:spPr>
          <a:xfrm>
            <a:off x="2793748" y="1088292"/>
            <a:ext cx="5608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Tính số đo góc MIN trong hình vẽ bên.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325D6A79-4D28-ACEA-EDB0-858F94F8D733}"/>
              </a:ext>
            </a:extLst>
          </p:cNvPr>
          <p:cNvSpPr/>
          <p:nvPr/>
        </p:nvSpPr>
        <p:spPr>
          <a:xfrm>
            <a:off x="2368061" y="3879490"/>
            <a:ext cx="7670243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50</a:t>
            </a:r>
            <a:r>
              <a:rPr kumimoji="0" lang="en-US" sz="36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Sai 1">
            <a:extLst>
              <a:ext uri="{FF2B5EF4-FFF2-40B4-BE49-F238E27FC236}">
                <a16:creationId xmlns:a16="http://schemas.microsoft.com/office/drawing/2014/main" id="{317D5845-0622-57F6-A645-BC773076C7CA}"/>
              </a:ext>
            </a:extLst>
          </p:cNvPr>
          <p:cNvSpPr/>
          <p:nvPr/>
        </p:nvSpPr>
        <p:spPr>
          <a:xfrm>
            <a:off x="2368061" y="2731706"/>
            <a:ext cx="7670243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100</a:t>
            </a:r>
            <a:r>
              <a:rPr kumimoji="0" lang="en-US" sz="36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0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 descr="A cartoon of a treasure chest full of gold coins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2507116-7131-E4AC-01A9-DFBE52477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362" y="5595980"/>
            <a:ext cx="1262407" cy="1246397"/>
          </a:xfrm>
          <a:prstGeom prst="rect">
            <a:avLst/>
          </a:prstGeom>
        </p:spPr>
      </p:pic>
      <p:pic>
        <p:nvPicPr>
          <p:cNvPr id="19" name="Picture 18" descr="A cartoon of a bomb with a skull and crossbones&#10;&#10;Description automatically generated">
            <a:extLst>
              <a:ext uri="{FF2B5EF4-FFF2-40B4-BE49-F238E27FC236}">
                <a16:creationId xmlns:a16="http://schemas.microsoft.com/office/drawing/2014/main" id="{441EF45B-667D-07B9-5416-3B6326091D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0520" y="2638247"/>
            <a:ext cx="886885" cy="1061976"/>
          </a:xfrm>
          <a:prstGeom prst="rect">
            <a:avLst/>
          </a:prstGeom>
        </p:spPr>
      </p:pic>
      <p:pic>
        <p:nvPicPr>
          <p:cNvPr id="21" name="Picture 20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4F8C7710-480A-2516-C02C-6C2BF19066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8959" y="3902237"/>
            <a:ext cx="894559" cy="931844"/>
          </a:xfrm>
          <a:prstGeom prst="rect">
            <a:avLst/>
          </a:prstGeom>
        </p:spPr>
      </p:pic>
      <p:sp>
        <p:nvSpPr>
          <p:cNvPr id="23" name="Sai 1">
            <a:extLst>
              <a:ext uri="{FF2B5EF4-FFF2-40B4-BE49-F238E27FC236}">
                <a16:creationId xmlns:a16="http://schemas.microsoft.com/office/drawing/2014/main" id="{1A74B068-E0D0-B41D-8DF8-D29C49361956}"/>
              </a:ext>
            </a:extLst>
          </p:cNvPr>
          <p:cNvSpPr/>
          <p:nvPr/>
        </p:nvSpPr>
        <p:spPr>
          <a:xfrm>
            <a:off x="2260879" y="5027111"/>
            <a:ext cx="7670243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</a:t>
            </a:r>
            <a:r>
              <a:rPr lang="en-US" sz="3600" kern="0">
                <a:solidFill>
                  <a:srgbClr val="FFFFFF"/>
                </a:solidFill>
                <a:latin typeface="#9Slide03 SFU Futura_12" panose="00000400000000000000" pitchFamily="2" charset="0"/>
                <a:sym typeface="Arial"/>
              </a:rPr>
              <a:t>25</a:t>
            </a:r>
            <a:r>
              <a:rPr lang="en-US" sz="3600" kern="0" baseline="30000">
                <a:solidFill>
                  <a:srgbClr val="FFFFFF"/>
                </a:solidFill>
                <a:latin typeface="#9Slide03 SFU Futura_12" panose="00000400000000000000" pitchFamily="2" charset="0"/>
                <a:sym typeface="Arial"/>
              </a:rPr>
              <a:t>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 descr="A cartoon of a bomb with a skull and crossbones&#10;&#10;Description automatically generated">
            <a:extLst>
              <a:ext uri="{FF2B5EF4-FFF2-40B4-BE49-F238E27FC236}">
                <a16:creationId xmlns:a16="http://schemas.microsoft.com/office/drawing/2014/main" id="{9D58A08C-A176-A1E8-AEAB-121681AA6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0520" y="4872341"/>
            <a:ext cx="886885" cy="1061976"/>
          </a:xfrm>
          <a:prstGeom prst="rect">
            <a:avLst/>
          </a:prstGeom>
        </p:spPr>
      </p:pic>
      <p:pic>
        <p:nvPicPr>
          <p:cNvPr id="3" name="Picture 2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AB8DF230-398E-657B-E9FF-1AEC3070A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72" y="472185"/>
            <a:ext cx="647700" cy="23927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CC6CC6A-83C9-74A1-5E9E-50B20F77135C}"/>
              </a:ext>
            </a:extLst>
          </p:cNvPr>
          <p:cNvSpPr/>
          <p:nvPr/>
        </p:nvSpPr>
        <p:spPr>
          <a:xfrm>
            <a:off x="8603962" y="628345"/>
            <a:ext cx="1470814" cy="1470814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19BF80-0463-B886-EEE0-187D4EB97E5C}"/>
              </a:ext>
            </a:extLst>
          </p:cNvPr>
          <p:cNvCxnSpPr>
            <a:cxnSpLocks/>
          </p:cNvCxnSpPr>
          <p:nvPr/>
        </p:nvCxnSpPr>
        <p:spPr>
          <a:xfrm flipH="1" flipV="1">
            <a:off x="8992590" y="722459"/>
            <a:ext cx="1063388" cy="821174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11B11A-D956-C2F1-C5A2-CED38C7A54E0}"/>
              </a:ext>
            </a:extLst>
          </p:cNvPr>
          <p:cNvSpPr txBox="1"/>
          <p:nvPr/>
        </p:nvSpPr>
        <p:spPr>
          <a:xfrm>
            <a:off x="9077667" y="1019699"/>
            <a:ext cx="30284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3 SVNAvo" panose="020406030505060202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1750E-C2B3-8800-0F1C-10E80EBFC2F9}"/>
              </a:ext>
            </a:extLst>
          </p:cNvPr>
          <p:cNvSpPr txBox="1"/>
          <p:nvPr/>
        </p:nvSpPr>
        <p:spPr>
          <a:xfrm>
            <a:off x="8841166" y="388645"/>
            <a:ext cx="30284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accent6"/>
                </a:solidFill>
                <a:latin typeface="#9Slide03 SVNAvo" panose="02040603050506020204" pitchFamily="18" charset="0"/>
              </a:rPr>
              <a:t>I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#9Slide03 SVN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BA9A1C-AF9B-3160-5BD7-EA0E81E4DEC9}"/>
              </a:ext>
            </a:extLst>
          </p:cNvPr>
          <p:cNvCxnSpPr>
            <a:cxnSpLocks/>
          </p:cNvCxnSpPr>
          <p:nvPr/>
        </p:nvCxnSpPr>
        <p:spPr>
          <a:xfrm flipH="1" flipV="1">
            <a:off x="8986972" y="711220"/>
            <a:ext cx="226044" cy="1383177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9A9891-3B71-712C-1C28-E948A56A7F7E}"/>
              </a:ext>
            </a:extLst>
          </p:cNvPr>
          <p:cNvCxnSpPr>
            <a:cxnSpLocks/>
          </p:cNvCxnSpPr>
          <p:nvPr/>
        </p:nvCxnSpPr>
        <p:spPr>
          <a:xfrm flipV="1">
            <a:off x="9217778" y="1359636"/>
            <a:ext cx="126353" cy="734761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C40F2A-4921-ECFB-0153-DC247B67F645}"/>
              </a:ext>
            </a:extLst>
          </p:cNvPr>
          <p:cNvCxnSpPr>
            <a:cxnSpLocks/>
          </p:cNvCxnSpPr>
          <p:nvPr/>
        </p:nvCxnSpPr>
        <p:spPr>
          <a:xfrm>
            <a:off x="9333853" y="1366860"/>
            <a:ext cx="712754" cy="175919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2755436-73CC-7AE4-6719-3DF8E8E901F4}"/>
              </a:ext>
            </a:extLst>
          </p:cNvPr>
          <p:cNvSpPr txBox="1"/>
          <p:nvPr/>
        </p:nvSpPr>
        <p:spPr>
          <a:xfrm>
            <a:off x="9280954" y="1454819"/>
            <a:ext cx="52884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3 SVNAvo" panose="02040603050506020204" pitchFamily="18" charset="0"/>
                <a:ea typeface="+mn-ea"/>
                <a:cs typeface="+mn-cs"/>
              </a:rPr>
              <a:t>100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#9Slide03 SVNAvo" panose="02040603050506020204" pitchFamily="18" charset="0"/>
                <a:ea typeface="+mn-ea"/>
                <a:cs typeface="+mn-cs"/>
              </a:rPr>
              <a:t>o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#9Slide03 SVN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27FD41-8437-85D4-8490-D73D446FD0BC}"/>
              </a:ext>
            </a:extLst>
          </p:cNvPr>
          <p:cNvSpPr txBox="1"/>
          <p:nvPr/>
        </p:nvSpPr>
        <p:spPr>
          <a:xfrm>
            <a:off x="8926243" y="2050998"/>
            <a:ext cx="30284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accent6"/>
                </a:solidFill>
                <a:latin typeface="#9Slide03 SVNAvo" panose="02040603050506020204" pitchFamily="18" charset="0"/>
              </a:rPr>
              <a:t>M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#9Slide03 SVN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5B760E-7AC4-71C5-7EDD-B69D3EA0F705}"/>
              </a:ext>
            </a:extLst>
          </p:cNvPr>
          <p:cNvSpPr txBox="1"/>
          <p:nvPr/>
        </p:nvSpPr>
        <p:spPr>
          <a:xfrm>
            <a:off x="10004762" y="1426365"/>
            <a:ext cx="30284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chemeClr val="accent6"/>
                </a:solidFill>
                <a:latin typeface="#9Slide03 SVNAvo" panose="02040603050506020204" pitchFamily="18" charset="0"/>
              </a:rPr>
              <a:t>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#9Slide03 SVN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176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uiExpand="1" build="p" animBg="1"/>
      <p:bldP spid="23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041727-41DF-B1A7-FFFF-AF11ECDC1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40" b="19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rown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819FC392-C8A0-671D-7AAD-92E4167E8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83" y="0"/>
            <a:ext cx="10315035" cy="315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92255-CA5F-B4C8-2E6B-FB7A3B7297FD}"/>
              </a:ext>
            </a:extLst>
          </p:cNvPr>
          <p:cNvSpPr txBox="1"/>
          <p:nvPr/>
        </p:nvSpPr>
        <p:spPr>
          <a:xfrm>
            <a:off x="2050474" y="926040"/>
            <a:ext cx="5542631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So sánh số đo các góc AIB và AKB trong hình vẽ bên.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325D6A79-4D28-ACEA-EDB0-858F94F8D733}"/>
              </a:ext>
            </a:extLst>
          </p:cNvPr>
          <p:cNvSpPr/>
          <p:nvPr/>
        </p:nvSpPr>
        <p:spPr>
          <a:xfrm>
            <a:off x="1646255" y="3563861"/>
            <a:ext cx="8899491" cy="1508744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bằng</a:t>
            </a:r>
            <a:r>
              <a:rPr kumimoji="0" lang="en-US" sz="4267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 nhau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 descr="A cartoon of a treasure chest full of gold coins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02507116-7131-E4AC-01A9-DFBE52477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62" y="5595980"/>
            <a:ext cx="1262407" cy="1246397"/>
          </a:xfrm>
          <a:prstGeom prst="rect">
            <a:avLst/>
          </a:prstGeom>
        </p:spPr>
      </p:pic>
      <p:pic>
        <p:nvPicPr>
          <p:cNvPr id="21" name="Picture 20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4F8C7710-480A-2516-C02C-6C2BF1906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9754" y="3852311"/>
            <a:ext cx="894559" cy="931844"/>
          </a:xfrm>
          <a:prstGeom prst="rect">
            <a:avLst/>
          </a:prstGeom>
        </p:spPr>
      </p:pic>
      <p:pic>
        <p:nvPicPr>
          <p:cNvPr id="14" name="Picture 13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43A1A5CD-F3AF-7DAD-F220-E839FE9EB9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41" y="586623"/>
            <a:ext cx="647700" cy="2392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74911C-23DE-DF02-3674-25C00F007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0986" y="606648"/>
            <a:ext cx="1800476" cy="1943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5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64504"/>
            <a:ext cx="3802362" cy="2993496"/>
          </a:xfrm>
          <a:custGeom>
            <a:avLst/>
            <a:gdLst/>
            <a:ahLst/>
            <a:cxnLst/>
            <a:rect l="l" t="t" r="r" b="b"/>
            <a:pathLst>
              <a:path w="5703543" h="4490244">
                <a:moveTo>
                  <a:pt x="0" y="4490244"/>
                </a:moveTo>
                <a:lnTo>
                  <a:pt x="5703543" y="4490244"/>
                </a:lnTo>
                <a:lnTo>
                  <a:pt x="5703543" y="0"/>
                </a:lnTo>
                <a:lnTo>
                  <a:pt x="0" y="0"/>
                </a:lnTo>
                <a:lnTo>
                  <a:pt x="0" y="4490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744246" y="4322033"/>
            <a:ext cx="2466804" cy="2535967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062870" y="2167256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D3880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E6D3D4-64CB-F66A-3A47-E4B3A6A35B92}"/>
              </a:ext>
            </a:extLst>
          </p:cNvPr>
          <p:cNvSpPr txBox="1"/>
          <p:nvPr/>
        </p:nvSpPr>
        <p:spPr>
          <a:xfrm>
            <a:off x="1224804" y="289646"/>
            <a:ext cx="4099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  <a:latin typeface="#9Slide04 SVNWallington" panose="00000500000000000000" pitchFamily="2" charset="0"/>
              </a:rPr>
              <a:t>Mục tiêu bài học</a:t>
            </a:r>
            <a:endParaRPr lang="en-US" sz="2800">
              <a:solidFill>
                <a:schemeClr val="accent2">
                  <a:lumMod val="7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D94CF87D-7472-D6FB-C9EB-9104114540AA}"/>
              </a:ext>
            </a:extLst>
          </p:cNvPr>
          <p:cNvSpPr/>
          <p:nvPr/>
        </p:nvSpPr>
        <p:spPr>
          <a:xfrm>
            <a:off x="2113085" y="3233825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D3880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43" name="AutoShape 10">
            <a:extLst>
              <a:ext uri="{FF2B5EF4-FFF2-40B4-BE49-F238E27FC236}">
                <a16:creationId xmlns:a16="http://schemas.microsoft.com/office/drawing/2014/main" id="{0A4610C8-027C-4C09-021B-9F2BC7DEA1C9}"/>
              </a:ext>
            </a:extLst>
          </p:cNvPr>
          <p:cNvSpPr/>
          <p:nvPr/>
        </p:nvSpPr>
        <p:spPr>
          <a:xfrm flipH="1">
            <a:off x="1055175" y="331460"/>
            <a:ext cx="0" cy="544709"/>
          </a:xfrm>
          <a:prstGeom prst="line">
            <a:avLst/>
          </a:prstGeom>
          <a:ln w="57150" cap="flat">
            <a:solidFill>
              <a:schemeClr val="accent2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" name="Picture 43" descr="A blue and orange logo&#10;&#10;Description automatically generated">
            <a:extLst>
              <a:ext uri="{FF2B5EF4-FFF2-40B4-BE49-F238E27FC236}">
                <a16:creationId xmlns:a16="http://schemas.microsoft.com/office/drawing/2014/main" id="{DCD68CCB-25DD-B942-F11D-2E6E6EBF2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3" y="299171"/>
            <a:ext cx="561814" cy="57699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A174FA9-2FB2-7534-6D83-3012A7DDD8FF}"/>
              </a:ext>
            </a:extLst>
          </p:cNvPr>
          <p:cNvSpPr txBox="1"/>
          <p:nvPr/>
        </p:nvSpPr>
        <p:spPr>
          <a:xfrm>
            <a:off x="2235121" y="2292966"/>
            <a:ext cx="264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4 SVNWallington" panose="00000500000000000000" pitchFamily="2" charset="0"/>
              </a:rPr>
              <a:t>1</a:t>
            </a:r>
            <a:endParaRPr lang="en-US" sz="1100">
              <a:solidFill>
                <a:schemeClr val="bg1"/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F6EC91C-6CD4-7717-2D3A-7A8C12EB5AAF}"/>
              </a:ext>
            </a:extLst>
          </p:cNvPr>
          <p:cNvSpPr txBox="1"/>
          <p:nvPr/>
        </p:nvSpPr>
        <p:spPr>
          <a:xfrm>
            <a:off x="2222398" y="336271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4 SVNWallington" panose="00000500000000000000" pitchFamily="2" charset="0"/>
              </a:rPr>
              <a:t>2</a:t>
            </a:r>
            <a:endParaRPr lang="en-US" sz="1100">
              <a:solidFill>
                <a:schemeClr val="bg1"/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EA5B88FD-66A7-87D0-B6D8-9D1251FDF8D2}"/>
              </a:ext>
            </a:extLst>
          </p:cNvPr>
          <p:cNvSpPr/>
          <p:nvPr/>
        </p:nvSpPr>
        <p:spPr>
          <a:xfrm>
            <a:off x="2111296" y="426397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D3880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6E70E-883C-5CB3-D1BD-7B0A6E3E4704}"/>
              </a:ext>
            </a:extLst>
          </p:cNvPr>
          <p:cNvSpPr txBox="1"/>
          <p:nvPr/>
        </p:nvSpPr>
        <p:spPr>
          <a:xfrm>
            <a:off x="2672188" y="2205894"/>
            <a:ext cx="5979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4 SVNWallington" panose="00000500000000000000" pitchFamily="2" charset="0"/>
              </a:rPr>
              <a:t>Nhận biết góc nội tiếp của một đường tròn </a:t>
            </a:r>
            <a:endParaRPr lang="en-US" sz="1400">
              <a:latin typeface="#9Slide04 SVNWallington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48B91-C921-918A-87D0-0BE2C5A88268}"/>
              </a:ext>
            </a:extLst>
          </p:cNvPr>
          <p:cNvSpPr txBox="1"/>
          <p:nvPr/>
        </p:nvSpPr>
        <p:spPr>
          <a:xfrm>
            <a:off x="2209286" y="439286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#9Slide04 SVNWallington" panose="00000500000000000000" pitchFamily="2" charset="0"/>
              </a:rPr>
              <a:t>3</a:t>
            </a:r>
            <a:endParaRPr lang="en-US" sz="1100">
              <a:solidFill>
                <a:schemeClr val="bg1"/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C9C3F-0539-3A89-FF16-A21473B119EE}"/>
              </a:ext>
            </a:extLst>
          </p:cNvPr>
          <p:cNvSpPr txBox="1"/>
          <p:nvPr/>
        </p:nvSpPr>
        <p:spPr>
          <a:xfrm>
            <a:off x="2668504" y="3316005"/>
            <a:ext cx="881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4 SVNWallington" panose="00000500000000000000" pitchFamily="2" charset="0"/>
              </a:rPr>
              <a:t>Nhận biết cung bị chắn bởi một góc nội tiếp của một đường tròn </a:t>
            </a:r>
            <a:endParaRPr lang="en-US" sz="1400">
              <a:latin typeface="#9Slide04 SVNWallington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3A2F7-A4E4-4AA7-78BF-908F9D7E1206}"/>
              </a:ext>
            </a:extLst>
          </p:cNvPr>
          <p:cNvSpPr txBox="1"/>
          <p:nvPr/>
        </p:nvSpPr>
        <p:spPr>
          <a:xfrm>
            <a:off x="2674943" y="4322033"/>
            <a:ext cx="6250429" cy="1108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#9Slide04 SVNWallington" panose="00000500000000000000" pitchFamily="2" charset="0"/>
              </a:rPr>
              <a:t>Giải thích mối liên hệ giữa số đo góc nội tiếp 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#9Slide04 SVNWallington" panose="00000500000000000000" pitchFamily="2" charset="0"/>
              </a:rPr>
              <a:t>với số đo góc ở tâm cùng chắn một cung</a:t>
            </a:r>
            <a:endParaRPr lang="en-US" sz="1400">
              <a:latin typeface="#9Slide04 SVNWallington" panose="000005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D3041727-41DF-B1A7-FFFF-AF11ECDC14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40" b="19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rown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819FC392-C8A0-671D-7AAD-92E4167E8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966" y="-34777"/>
            <a:ext cx="10114068" cy="2719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B92255-CA5F-B4C8-2E6B-FB7A3B7297FD}"/>
              </a:ext>
            </a:extLst>
          </p:cNvPr>
          <p:cNvSpPr txBox="1"/>
          <p:nvPr/>
        </p:nvSpPr>
        <p:spPr>
          <a:xfrm>
            <a:off x="2275296" y="519449"/>
            <a:ext cx="5843365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 Xác định số đo cung AB trong hình ngôi sao năm cánh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11" name="Đúng">
            <a:extLst>
              <a:ext uri="{FF2B5EF4-FFF2-40B4-BE49-F238E27FC236}">
                <a16:creationId xmlns:a16="http://schemas.microsoft.com/office/drawing/2014/main" id="{325D6A79-4D28-ACEA-EDB0-858F94F8D733}"/>
              </a:ext>
            </a:extLst>
          </p:cNvPr>
          <p:cNvSpPr/>
          <p:nvPr/>
        </p:nvSpPr>
        <p:spPr>
          <a:xfrm>
            <a:off x="1406768" y="3879490"/>
            <a:ext cx="8631536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72</a:t>
            </a:r>
            <a:r>
              <a:rPr kumimoji="0" lang="en-US" sz="4267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Sai 1">
            <a:extLst>
              <a:ext uri="{FF2B5EF4-FFF2-40B4-BE49-F238E27FC236}">
                <a16:creationId xmlns:a16="http://schemas.microsoft.com/office/drawing/2014/main" id="{317D5845-0622-57F6-A645-BC773076C7CA}"/>
              </a:ext>
            </a:extLst>
          </p:cNvPr>
          <p:cNvSpPr/>
          <p:nvPr/>
        </p:nvSpPr>
        <p:spPr>
          <a:xfrm>
            <a:off x="1406768" y="2731706"/>
            <a:ext cx="8631536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45</a:t>
            </a:r>
            <a:r>
              <a:rPr kumimoji="0" lang="en-US" sz="4267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7" name="Picture 16" descr="A cartoon of a treasure chest full of gold coins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2507116-7131-E4AC-01A9-DFBE524777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362" y="5595980"/>
            <a:ext cx="1262407" cy="1246397"/>
          </a:xfrm>
          <a:prstGeom prst="rect">
            <a:avLst/>
          </a:prstGeom>
        </p:spPr>
      </p:pic>
      <p:pic>
        <p:nvPicPr>
          <p:cNvPr id="19" name="Picture 18" descr="A cartoon of a bomb with a skull and crossbones&#10;&#10;Description automatically generated">
            <a:extLst>
              <a:ext uri="{FF2B5EF4-FFF2-40B4-BE49-F238E27FC236}">
                <a16:creationId xmlns:a16="http://schemas.microsoft.com/office/drawing/2014/main" id="{441EF45B-667D-07B9-5416-3B6326091D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6942" y="2556947"/>
            <a:ext cx="886885" cy="1061976"/>
          </a:xfrm>
          <a:prstGeom prst="rect">
            <a:avLst/>
          </a:prstGeom>
        </p:spPr>
      </p:pic>
      <p:pic>
        <p:nvPicPr>
          <p:cNvPr id="21" name="Picture 20" descr="A gold coin with a skull in the middle&#10;&#10;Description automatically generated">
            <a:extLst>
              <a:ext uri="{FF2B5EF4-FFF2-40B4-BE49-F238E27FC236}">
                <a16:creationId xmlns:a16="http://schemas.microsoft.com/office/drawing/2014/main" id="{4F8C7710-480A-2516-C02C-6C2BF19066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6507" y="3941317"/>
            <a:ext cx="894559" cy="931844"/>
          </a:xfrm>
          <a:prstGeom prst="rect">
            <a:avLst/>
          </a:prstGeom>
        </p:spPr>
      </p:pic>
      <p:sp>
        <p:nvSpPr>
          <p:cNvPr id="23" name="Sai 1">
            <a:extLst>
              <a:ext uri="{FF2B5EF4-FFF2-40B4-BE49-F238E27FC236}">
                <a16:creationId xmlns:a16="http://schemas.microsoft.com/office/drawing/2014/main" id="{1A74B068-E0D0-B41D-8DF8-D29C49361956}"/>
              </a:ext>
            </a:extLst>
          </p:cNvPr>
          <p:cNvSpPr/>
          <p:nvPr/>
        </p:nvSpPr>
        <p:spPr>
          <a:xfrm>
            <a:off x="1406768" y="5027274"/>
            <a:ext cx="8631536" cy="993671"/>
          </a:xfrm>
          <a:prstGeom prst="roundRect">
            <a:avLst>
              <a:gd name="adj" fmla="val 50000"/>
            </a:avLst>
          </a:prstGeom>
          <a:solidFill>
            <a:srgbClr val="964106"/>
          </a:solidFill>
          <a:ln>
            <a:noFill/>
          </a:ln>
          <a:effectLst>
            <a:outerShdw blurRad="63500" sx="102000" sy="102000" algn="ctr" rotWithShape="0">
              <a:srgbClr val="964106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 60</a:t>
            </a:r>
            <a:r>
              <a:rPr kumimoji="0" lang="en-US" sz="4267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o</a:t>
            </a:r>
            <a:r>
              <a:rPr kumimoji="0" lang="en-US" sz="4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+mn-cs"/>
                <a:sym typeface="Arial"/>
              </a:rPr>
              <a:t>.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 descr="A cartoon of a bomb with a skull and crossbones&#10;&#10;Description automatically generated">
            <a:extLst>
              <a:ext uri="{FF2B5EF4-FFF2-40B4-BE49-F238E27FC236}">
                <a16:creationId xmlns:a16="http://schemas.microsoft.com/office/drawing/2014/main" id="{9D58A08C-A176-A1E8-AEAB-121681AA6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6942" y="4791041"/>
            <a:ext cx="886885" cy="1061976"/>
          </a:xfrm>
          <a:prstGeom prst="rect">
            <a:avLst/>
          </a:prstGeom>
        </p:spPr>
      </p:pic>
      <p:pic>
        <p:nvPicPr>
          <p:cNvPr id="13" name="Picture 12" descr="A star in a circle&#10;&#10;Description automatically generated">
            <a:extLst>
              <a:ext uri="{FF2B5EF4-FFF2-40B4-BE49-F238E27FC236}">
                <a16:creationId xmlns:a16="http://schemas.microsoft.com/office/drawing/2014/main" id="{CEAD5029-7610-5DFE-27DF-7B6ABAA77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1" t="6646" r="20855" b="5566"/>
          <a:stretch/>
        </p:blipFill>
        <p:spPr>
          <a:xfrm rot="10800000">
            <a:off x="8731243" y="639890"/>
            <a:ext cx="1445086" cy="1445086"/>
          </a:xfrm>
          <a:custGeom>
            <a:avLst/>
            <a:gdLst>
              <a:gd name="connsiteX0" fmla="*/ 722543 w 1445086"/>
              <a:gd name="connsiteY0" fmla="*/ 1445086 h 1445086"/>
              <a:gd name="connsiteX1" fmla="*/ 0 w 1445086"/>
              <a:gd name="connsiteY1" fmla="*/ 722543 h 1445086"/>
              <a:gd name="connsiteX2" fmla="*/ 722543 w 1445086"/>
              <a:gd name="connsiteY2" fmla="*/ 0 h 1445086"/>
              <a:gd name="connsiteX3" fmla="*/ 1445086 w 1445086"/>
              <a:gd name="connsiteY3" fmla="*/ 722543 h 1445086"/>
              <a:gd name="connsiteX4" fmla="*/ 722543 w 1445086"/>
              <a:gd name="connsiteY4" fmla="*/ 1445086 h 144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5086" h="1445086">
                <a:moveTo>
                  <a:pt x="722543" y="1445086"/>
                </a:moveTo>
                <a:cubicBezTo>
                  <a:pt x="323494" y="1445086"/>
                  <a:pt x="0" y="1121592"/>
                  <a:pt x="0" y="722543"/>
                </a:cubicBezTo>
                <a:cubicBezTo>
                  <a:pt x="0" y="323494"/>
                  <a:pt x="323494" y="0"/>
                  <a:pt x="722543" y="0"/>
                </a:cubicBezTo>
                <a:cubicBezTo>
                  <a:pt x="1121592" y="0"/>
                  <a:pt x="1445086" y="323494"/>
                  <a:pt x="1445086" y="722543"/>
                </a:cubicBezTo>
                <a:cubicBezTo>
                  <a:pt x="1445086" y="1121592"/>
                  <a:pt x="1121592" y="1445086"/>
                  <a:pt x="722543" y="1445086"/>
                </a:cubicBezTo>
                <a:close/>
              </a:path>
            </a:pathLst>
          </a:cu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3432FE-DCC5-76AF-C3B9-B3D81441AC29}"/>
              </a:ext>
            </a:extLst>
          </p:cNvPr>
          <p:cNvCxnSpPr>
            <a:cxnSpLocks/>
          </p:cNvCxnSpPr>
          <p:nvPr/>
        </p:nvCxnSpPr>
        <p:spPr>
          <a:xfrm>
            <a:off x="9453786" y="644652"/>
            <a:ext cx="0" cy="73395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9B5694-9DDD-51FA-87D8-AEE84EBF1DEA}"/>
              </a:ext>
            </a:extLst>
          </p:cNvPr>
          <p:cNvCxnSpPr>
            <a:cxnSpLocks/>
          </p:cNvCxnSpPr>
          <p:nvPr/>
        </p:nvCxnSpPr>
        <p:spPr>
          <a:xfrm flipH="1">
            <a:off x="9453786" y="1156120"/>
            <a:ext cx="685576" cy="217724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BE866FC-28AC-62A3-09EE-0BF21D11A274}"/>
              </a:ext>
            </a:extLst>
          </p:cNvPr>
          <p:cNvSpPr txBox="1"/>
          <p:nvPr/>
        </p:nvSpPr>
        <p:spPr>
          <a:xfrm>
            <a:off x="9274664" y="286664"/>
            <a:ext cx="41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18F879-E15C-AEDA-C059-143F4B0EDB17}"/>
              </a:ext>
            </a:extLst>
          </p:cNvPr>
          <p:cNvSpPr txBox="1"/>
          <p:nvPr/>
        </p:nvSpPr>
        <p:spPr>
          <a:xfrm>
            <a:off x="10108362" y="867496"/>
            <a:ext cx="41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B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FF2EF4-150C-0A08-9BFE-587330EFFA12}"/>
              </a:ext>
            </a:extLst>
          </p:cNvPr>
          <p:cNvSpPr txBox="1"/>
          <p:nvPr/>
        </p:nvSpPr>
        <p:spPr>
          <a:xfrm>
            <a:off x="9185940" y="1273142"/>
            <a:ext cx="41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D6085">
                    <a:lumMod val="50000"/>
                  </a:srgbClr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O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D6085">
                  <a:lumMod val="50000"/>
                </a:srgbClr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7960BE-AEBA-CAB7-6734-76D7620D9DEE}"/>
              </a:ext>
            </a:extLst>
          </p:cNvPr>
          <p:cNvSpPr txBox="1"/>
          <p:nvPr/>
        </p:nvSpPr>
        <p:spPr>
          <a:xfrm>
            <a:off x="9814717" y="1873235"/>
            <a:ext cx="41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9718E3-201F-D6BA-6797-B427F6CD42B9}"/>
              </a:ext>
            </a:extLst>
          </p:cNvPr>
          <p:cNvSpPr txBox="1"/>
          <p:nvPr/>
        </p:nvSpPr>
        <p:spPr>
          <a:xfrm>
            <a:off x="8731243" y="1870073"/>
            <a:ext cx="41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323C19-66C7-DA9C-C4F4-A00EDB7BE7BF}"/>
              </a:ext>
            </a:extLst>
          </p:cNvPr>
          <p:cNvSpPr txBox="1"/>
          <p:nvPr/>
        </p:nvSpPr>
        <p:spPr>
          <a:xfrm>
            <a:off x="8482228" y="873032"/>
            <a:ext cx="410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SFU Futura_12" panose="00000400000000000000" pitchFamily="2" charset="0"/>
                <a:ea typeface="+mn-ea"/>
                <a:cs typeface="Arial"/>
                <a:sym typeface="Arial"/>
              </a:rPr>
              <a:t>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A4AC"/>
              </a:solidFill>
              <a:effectLst/>
              <a:uLnTx/>
              <a:uFillTx/>
              <a:latin typeface="#9Slide03 SFU Futura_12" panose="000004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34" name="Picture 33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6D49EEB3-B4C0-9C81-4DED-D72832196B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29" y="520251"/>
            <a:ext cx="647700" cy="239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9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4A4A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uiExpand="1" build="p" animBg="1"/>
      <p:bldP spid="23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4" r="-220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4025" y="85958"/>
            <a:ext cx="1309271" cy="1309271"/>
          </a:xfrm>
          <a:custGeom>
            <a:avLst/>
            <a:gdLst/>
            <a:ahLst/>
            <a:cxnLst/>
            <a:rect l="l" t="t" r="r" b="b"/>
            <a:pathLst>
              <a:path w="1042670" h="1042670">
                <a:moveTo>
                  <a:pt x="0" y="0"/>
                </a:moveTo>
                <a:lnTo>
                  <a:pt x="1042670" y="0"/>
                </a:lnTo>
                <a:lnTo>
                  <a:pt x="1042670" y="1042670"/>
                </a:lnTo>
                <a:lnTo>
                  <a:pt x="0" y="10426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9206527" y="0"/>
            <a:ext cx="2985473" cy="2350381"/>
          </a:xfrm>
          <a:custGeom>
            <a:avLst/>
            <a:gdLst/>
            <a:ahLst/>
            <a:cxnLst/>
            <a:rect l="l" t="t" r="r" b="b"/>
            <a:pathLst>
              <a:path w="4478210" h="3525572">
                <a:moveTo>
                  <a:pt x="4478210" y="0"/>
                </a:moveTo>
                <a:lnTo>
                  <a:pt x="0" y="0"/>
                </a:lnTo>
                <a:lnTo>
                  <a:pt x="0" y="3525572"/>
                </a:lnTo>
                <a:lnTo>
                  <a:pt x="4478210" y="3525572"/>
                </a:lnTo>
                <a:lnTo>
                  <a:pt x="447821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9206527" y="3884078"/>
            <a:ext cx="2985473" cy="2985473"/>
          </a:xfrm>
          <a:custGeom>
            <a:avLst/>
            <a:gdLst/>
            <a:ahLst/>
            <a:cxnLst/>
            <a:rect l="l" t="t" r="r" b="b"/>
            <a:pathLst>
              <a:path w="4478210" h="4478210">
                <a:moveTo>
                  <a:pt x="4478210" y="0"/>
                </a:moveTo>
                <a:lnTo>
                  <a:pt x="0" y="0"/>
                </a:lnTo>
                <a:lnTo>
                  <a:pt x="0" y="4478210"/>
                </a:lnTo>
                <a:lnTo>
                  <a:pt x="4478210" y="4478210"/>
                </a:lnTo>
                <a:lnTo>
                  <a:pt x="447821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10"/>
          <p:cNvSpPr/>
          <p:nvPr/>
        </p:nvSpPr>
        <p:spPr>
          <a:xfrm flipH="1">
            <a:off x="999121" y="2194505"/>
            <a:ext cx="0" cy="2549423"/>
          </a:xfrm>
          <a:prstGeom prst="line">
            <a:avLst/>
          </a:prstGeom>
          <a:ln w="57150" cap="flat">
            <a:solidFill>
              <a:srgbClr val="2D388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AC9388-70C4-DF87-7E01-F5B9E691BF2A}"/>
              </a:ext>
            </a:extLst>
          </p:cNvPr>
          <p:cNvSpPr txBox="1"/>
          <p:nvPr/>
        </p:nvSpPr>
        <p:spPr>
          <a:xfrm>
            <a:off x="1193917" y="2069478"/>
            <a:ext cx="10142520" cy="2674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SVNWallington" panose="00000500000000000000" pitchFamily="2" charset="0"/>
                <a:ea typeface="+mn-ea"/>
                <a:cs typeface="+mn-cs"/>
              </a:rPr>
              <a:t>Cảm ơn sự theo dõi của các em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SVNWallington" panose="000005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4 SVNWallington" panose="00000500000000000000" pitchFamily="2" charset="0"/>
                <a:ea typeface="+mn-ea"/>
                <a:cs typeface="+mn-cs"/>
              </a:rPr>
              <a:t>Hẹn gặp lại các em trong các bài học tiếp theo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A18C84-91E0-1D8E-BFB9-738E84082F01}"/>
              </a:ext>
            </a:extLst>
          </p:cNvPr>
          <p:cNvSpPr/>
          <p:nvPr/>
        </p:nvSpPr>
        <p:spPr>
          <a:xfrm>
            <a:off x="296580" y="278513"/>
            <a:ext cx="931856" cy="9318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blue and orange logo&#10;&#10;Description automatically generated">
            <a:extLst>
              <a:ext uri="{FF2B5EF4-FFF2-40B4-BE49-F238E27FC236}">
                <a16:creationId xmlns:a16="http://schemas.microsoft.com/office/drawing/2014/main" id="{91C9F21A-7226-DB61-E9B5-D5D5EBE8F2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3" y="456180"/>
            <a:ext cx="561814" cy="576998"/>
          </a:xfrm>
          <a:prstGeom prst="rect">
            <a:avLst/>
          </a:prstGeom>
        </p:spPr>
      </p:pic>
      <p:pic>
        <p:nvPicPr>
          <p:cNvPr id="16" name="Picture 15" descr="A blue and orange text on a black background&#10;&#10;Description automatically generated">
            <a:extLst>
              <a:ext uri="{FF2B5EF4-FFF2-40B4-BE49-F238E27FC236}">
                <a16:creationId xmlns:a16="http://schemas.microsoft.com/office/drawing/2014/main" id="{D98E4EE8-F466-16B1-3A36-DC73B9161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" y="6182323"/>
            <a:ext cx="1089892" cy="601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6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FEA70B7-C515-37BF-547E-44EF0A7011A4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4C211-65A6-E3B3-01B2-00E8FBF086FE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F0599-EC88-E0ED-8FCE-B5DC67EDFE49}"/>
              </a:ext>
            </a:extLst>
          </p:cNvPr>
          <p:cNvSpPr txBox="1"/>
          <p:nvPr/>
        </p:nvSpPr>
        <p:spPr>
          <a:xfrm>
            <a:off x="1223810" y="1703906"/>
            <a:ext cx="10011252" cy="932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200">
                <a:latin typeface="#9Slide03 SVNAvo" panose="02040603050506020204" pitchFamily="18" charset="0"/>
              </a:rPr>
              <a:t>Trong hình vẽ dưới, đỉnh của góc AIB có thuộc đường tròn hay không? Hai cạnh của góc chứa hai dây cung nào của đường tròn?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175E309-F32F-074B-985F-12171E196E48}"/>
              </a:ext>
            </a:extLst>
          </p:cNvPr>
          <p:cNvSpPr/>
          <p:nvPr/>
        </p:nvSpPr>
        <p:spPr>
          <a:xfrm>
            <a:off x="1007431" y="1859055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C7C363-7F78-FDDF-57CE-7E60DC840E83}"/>
              </a:ext>
            </a:extLst>
          </p:cNvPr>
          <p:cNvSpPr/>
          <p:nvPr/>
        </p:nvSpPr>
        <p:spPr>
          <a:xfrm>
            <a:off x="2969280" y="3446402"/>
            <a:ext cx="2035834" cy="20358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BA0B74-B676-4F04-C33E-AE781DFD33EC}"/>
              </a:ext>
            </a:extLst>
          </p:cNvPr>
          <p:cNvCxnSpPr>
            <a:cxnSpLocks/>
          </p:cNvCxnSpPr>
          <p:nvPr/>
        </p:nvCxnSpPr>
        <p:spPr>
          <a:xfrm>
            <a:off x="3097449" y="4941354"/>
            <a:ext cx="1776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34773188-7A23-C854-4B17-9FD9F8B09B5E}"/>
              </a:ext>
            </a:extLst>
          </p:cNvPr>
          <p:cNvSpPr/>
          <p:nvPr/>
        </p:nvSpPr>
        <p:spPr>
          <a:xfrm>
            <a:off x="3964337" y="4441459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4A33D4-97BB-DD34-66EB-0B021EA290A3}"/>
              </a:ext>
            </a:extLst>
          </p:cNvPr>
          <p:cNvCxnSpPr>
            <a:cxnSpLocks/>
          </p:cNvCxnSpPr>
          <p:nvPr/>
        </p:nvCxnSpPr>
        <p:spPr>
          <a:xfrm flipV="1">
            <a:off x="3097449" y="3490605"/>
            <a:ext cx="607611" cy="14507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68C4E56-A897-EDBB-2F97-10D7586A45F7}"/>
              </a:ext>
            </a:extLst>
          </p:cNvPr>
          <p:cNvSpPr txBox="1"/>
          <p:nvPr/>
        </p:nvSpPr>
        <p:spPr>
          <a:xfrm>
            <a:off x="3619684" y="4382491"/>
            <a:ext cx="5020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O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01BF206-2457-6E1A-D3CC-7D6920DCEA6C}"/>
              </a:ext>
            </a:extLst>
          </p:cNvPr>
          <p:cNvSpPr/>
          <p:nvPr/>
        </p:nvSpPr>
        <p:spPr>
          <a:xfrm rot="7061827">
            <a:off x="3540595" y="3422212"/>
            <a:ext cx="308373" cy="29225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5CDCCE-ACD1-E2E3-4C12-4121EEB07A31}"/>
              </a:ext>
            </a:extLst>
          </p:cNvPr>
          <p:cNvSpPr txBox="1"/>
          <p:nvPr/>
        </p:nvSpPr>
        <p:spPr>
          <a:xfrm>
            <a:off x="4848435" y="4835906"/>
            <a:ext cx="333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1CDD57-125B-17FA-AEBE-DCCCF34566FA}"/>
              </a:ext>
            </a:extLst>
          </p:cNvPr>
          <p:cNvSpPr txBox="1"/>
          <p:nvPr/>
        </p:nvSpPr>
        <p:spPr>
          <a:xfrm>
            <a:off x="2764829" y="4835906"/>
            <a:ext cx="333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A5EAC51-508F-2040-6384-C394416876FB}"/>
              </a:ext>
            </a:extLst>
          </p:cNvPr>
          <p:cNvGrpSpPr/>
          <p:nvPr/>
        </p:nvGrpSpPr>
        <p:grpSpPr>
          <a:xfrm>
            <a:off x="6714752" y="4012669"/>
            <a:ext cx="481014" cy="81269"/>
            <a:chOff x="9385300" y="4368799"/>
            <a:chExt cx="829310" cy="12377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5026184-EFF1-635B-E137-E6EA01227F66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22AD56C-5242-2FB4-73BA-7D66AFE0FC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6786E7-89C0-C732-3747-1FDE19E13C3B}"/>
              </a:ext>
            </a:extLst>
          </p:cNvPr>
          <p:cNvSpPr txBox="1"/>
          <p:nvPr/>
        </p:nvSpPr>
        <p:spPr>
          <a:xfrm>
            <a:off x="6626534" y="4052051"/>
            <a:ext cx="4586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AIB có đỉnh thuộc đường tròn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2960EE-8E8C-5885-29D2-51CB9DF14299}"/>
              </a:ext>
            </a:extLst>
          </p:cNvPr>
          <p:cNvCxnSpPr>
            <a:cxnSpLocks/>
          </p:cNvCxnSpPr>
          <p:nvPr/>
        </p:nvCxnSpPr>
        <p:spPr>
          <a:xfrm flipH="1" flipV="1">
            <a:off x="3705060" y="3490604"/>
            <a:ext cx="1168971" cy="14507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4120B2-661D-3E45-0C21-B4F155B58C69}"/>
              </a:ext>
            </a:extLst>
          </p:cNvPr>
          <p:cNvSpPr txBox="1"/>
          <p:nvPr/>
        </p:nvSpPr>
        <p:spPr>
          <a:xfrm>
            <a:off x="3574879" y="3059716"/>
            <a:ext cx="2158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64C6C0-A04E-55CD-A722-482332F9B71F}"/>
              </a:ext>
            </a:extLst>
          </p:cNvPr>
          <p:cNvSpPr txBox="1"/>
          <p:nvPr/>
        </p:nvSpPr>
        <p:spPr>
          <a:xfrm>
            <a:off x="5975464" y="4582545"/>
            <a:ext cx="5259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hai cạnh chứa hai dây cung IA, IB</a:t>
            </a:r>
          </a:p>
        </p:txBody>
      </p:sp>
      <p:pic>
        <p:nvPicPr>
          <p:cNvPr id="6" name="Picture 5" descr="A blue and orange logo&#10;&#10;Description automatically generated">
            <a:extLst>
              <a:ext uri="{FF2B5EF4-FFF2-40B4-BE49-F238E27FC236}">
                <a16:creationId xmlns:a16="http://schemas.microsoft.com/office/drawing/2014/main" id="{451D2350-3D89-9A0A-DEAA-EB4467131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  <p:pic>
        <p:nvPicPr>
          <p:cNvPr id="7" name="Picture 6" descr="A blue and orange logo&#10;&#10;Description automatically generated">
            <a:extLst>
              <a:ext uri="{FF2B5EF4-FFF2-40B4-BE49-F238E27FC236}">
                <a16:creationId xmlns:a16="http://schemas.microsoft.com/office/drawing/2014/main" id="{B8338239-03EF-51A6-D806-137159E85C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1" y="-19424783"/>
            <a:ext cx="10698393" cy="3952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11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0" grpId="0" animBg="1"/>
      <p:bldP spid="26" grpId="0" animBg="1"/>
      <p:bldP spid="30" grpId="0"/>
      <p:bldP spid="32" grpId="0" animBg="1"/>
      <p:bldP spid="33" grpId="0"/>
      <p:bldP spid="34" grpId="0"/>
      <p:bldP spid="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8A30E-C0B2-5373-34BE-1C05102C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3DA5B140-5694-F538-3E57-9AA31C4AA395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33C3348E-9A42-5320-21A6-9B96C7676041}"/>
              </a:ext>
            </a:extLst>
          </p:cNvPr>
          <p:cNvSpPr/>
          <p:nvPr/>
        </p:nvSpPr>
        <p:spPr>
          <a:xfrm>
            <a:off x="-170809" y="1552403"/>
            <a:ext cx="12637235" cy="2439336"/>
          </a:xfrm>
          <a:custGeom>
            <a:avLst/>
            <a:gdLst/>
            <a:ahLst/>
            <a:cxnLst/>
            <a:rect l="l" t="t" r="r" b="b"/>
            <a:pathLst>
              <a:path w="4274726" h="1378058">
                <a:moveTo>
                  <a:pt x="0" y="0"/>
                </a:moveTo>
                <a:lnTo>
                  <a:pt x="4274726" y="0"/>
                </a:lnTo>
                <a:lnTo>
                  <a:pt x="4274726" y="1378058"/>
                </a:lnTo>
                <a:lnTo>
                  <a:pt x="0" y="1378058"/>
                </a:lnTo>
                <a:close/>
              </a:path>
            </a:pathLst>
          </a:custGeom>
          <a:solidFill>
            <a:srgbClr val="ECEC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E5F86455-F902-4C59-026F-DA22D3C56DB6}"/>
              </a:ext>
            </a:extLst>
          </p:cNvPr>
          <p:cNvSpPr/>
          <p:nvPr/>
        </p:nvSpPr>
        <p:spPr>
          <a:xfrm>
            <a:off x="306450" y="1269920"/>
            <a:ext cx="2017650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292DC7-056E-FF0A-F24B-C0EF4EC0046A}"/>
              </a:ext>
            </a:extLst>
          </p:cNvPr>
          <p:cNvSpPr txBox="1"/>
          <p:nvPr/>
        </p:nvSpPr>
        <p:spPr>
          <a:xfrm>
            <a:off x="473079" y="1365844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ĐỊNH  NGHĨA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185BD5D-3CCB-B36E-07CB-530594DF2C3C}"/>
              </a:ext>
            </a:extLst>
          </p:cNvPr>
          <p:cNvSpPr/>
          <p:nvPr/>
        </p:nvSpPr>
        <p:spPr>
          <a:xfrm>
            <a:off x="600119" y="2174298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B9FE9F-8AE5-6810-6770-78783A076166}"/>
              </a:ext>
            </a:extLst>
          </p:cNvPr>
          <p:cNvSpPr txBox="1"/>
          <p:nvPr/>
        </p:nvSpPr>
        <p:spPr>
          <a:xfrm>
            <a:off x="854369" y="3293330"/>
            <a:ext cx="77565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VNAvo" panose="02040603050506020204" pitchFamily="18" charset="0"/>
                <a:ea typeface="+mn-ea"/>
                <a:cs typeface="+mn-cs"/>
              </a:rPr>
              <a:t>Cung nằm bên trong góc được gọi là cung bị chắn.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703F23B5-C562-61CE-2B5F-F0F8B7F38C86}"/>
              </a:ext>
            </a:extLst>
          </p:cNvPr>
          <p:cNvSpPr/>
          <p:nvPr/>
        </p:nvSpPr>
        <p:spPr>
          <a:xfrm>
            <a:off x="595372" y="3396101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EF9D5-92E5-E251-0BC3-5B6C249D96C4}"/>
              </a:ext>
            </a:extLst>
          </p:cNvPr>
          <p:cNvSpPr txBox="1"/>
          <p:nvPr/>
        </p:nvSpPr>
        <p:spPr>
          <a:xfrm>
            <a:off x="829613" y="1955459"/>
            <a:ext cx="10879787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prstClr val="black"/>
                </a:solidFill>
                <a:latin typeface="#9Slide03 SVNAvo" panose="02040603050506020204" pitchFamily="18" charset="0"/>
              </a:rPr>
              <a:t>Góc nội tiếp là góc có đỉnh thuộc đường tròn và hai cạnh chứa hai dây cung của đường tròn đó.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VN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D083F2-9909-A343-E798-69F8B82215A9}"/>
              </a:ext>
            </a:extLst>
          </p:cNvPr>
          <p:cNvSpPr/>
          <p:nvPr/>
        </p:nvSpPr>
        <p:spPr>
          <a:xfrm>
            <a:off x="8213973" y="4426444"/>
            <a:ext cx="2035834" cy="20358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E1E1FE-1111-4371-4DFB-F2B7C1B92B92}"/>
              </a:ext>
            </a:extLst>
          </p:cNvPr>
          <p:cNvCxnSpPr>
            <a:cxnSpLocks/>
          </p:cNvCxnSpPr>
          <p:nvPr/>
        </p:nvCxnSpPr>
        <p:spPr>
          <a:xfrm>
            <a:off x="8342142" y="5921396"/>
            <a:ext cx="177658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E89684B-86DA-DDC1-F0C7-57B197EE2B3C}"/>
              </a:ext>
            </a:extLst>
          </p:cNvPr>
          <p:cNvSpPr/>
          <p:nvPr/>
        </p:nvSpPr>
        <p:spPr>
          <a:xfrm>
            <a:off x="9209030" y="5421501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6ACEF7-C72D-A145-CE86-A24A3CFEE904}"/>
              </a:ext>
            </a:extLst>
          </p:cNvPr>
          <p:cNvCxnSpPr>
            <a:cxnSpLocks/>
          </p:cNvCxnSpPr>
          <p:nvPr/>
        </p:nvCxnSpPr>
        <p:spPr>
          <a:xfrm flipV="1">
            <a:off x="8342142" y="4470647"/>
            <a:ext cx="607611" cy="14507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0362509-36CD-8008-00C5-19662DAE2184}"/>
              </a:ext>
            </a:extLst>
          </p:cNvPr>
          <p:cNvSpPr txBox="1"/>
          <p:nvPr/>
        </p:nvSpPr>
        <p:spPr>
          <a:xfrm>
            <a:off x="8864377" y="5362533"/>
            <a:ext cx="5020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O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5F7B721-D1A0-1712-556D-C7A138839065}"/>
              </a:ext>
            </a:extLst>
          </p:cNvPr>
          <p:cNvSpPr/>
          <p:nvPr/>
        </p:nvSpPr>
        <p:spPr>
          <a:xfrm rot="7061827">
            <a:off x="8785288" y="4402254"/>
            <a:ext cx="308373" cy="29225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17A22-2336-D809-5EE0-B55A4E237155}"/>
              </a:ext>
            </a:extLst>
          </p:cNvPr>
          <p:cNvSpPr txBox="1"/>
          <p:nvPr/>
        </p:nvSpPr>
        <p:spPr>
          <a:xfrm>
            <a:off x="10093128" y="5815948"/>
            <a:ext cx="333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56F2AE-96C7-1582-8C23-F2D940F05926}"/>
              </a:ext>
            </a:extLst>
          </p:cNvPr>
          <p:cNvSpPr txBox="1"/>
          <p:nvPr/>
        </p:nvSpPr>
        <p:spPr>
          <a:xfrm>
            <a:off x="8009522" y="5815948"/>
            <a:ext cx="3339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81846B-6ABE-925D-729E-8BAA1E714632}"/>
              </a:ext>
            </a:extLst>
          </p:cNvPr>
          <p:cNvCxnSpPr>
            <a:cxnSpLocks/>
          </p:cNvCxnSpPr>
          <p:nvPr/>
        </p:nvCxnSpPr>
        <p:spPr>
          <a:xfrm flipH="1" flipV="1">
            <a:off x="8949753" y="4470646"/>
            <a:ext cx="1168971" cy="14507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2FBAF3-C14D-757E-52CD-0E77306F0CD9}"/>
              </a:ext>
            </a:extLst>
          </p:cNvPr>
          <p:cNvSpPr txBox="1"/>
          <p:nvPr/>
        </p:nvSpPr>
        <p:spPr>
          <a:xfrm>
            <a:off x="8819572" y="4039758"/>
            <a:ext cx="2158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9FF5F9-EEF2-6072-FB1F-297CAF75B863}"/>
              </a:ext>
            </a:extLst>
          </p:cNvPr>
          <p:cNvGrpSpPr/>
          <p:nvPr/>
        </p:nvGrpSpPr>
        <p:grpSpPr>
          <a:xfrm>
            <a:off x="945753" y="5253763"/>
            <a:ext cx="481014" cy="81269"/>
            <a:chOff x="9385300" y="4368799"/>
            <a:chExt cx="829310" cy="12377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E976C7-1B99-8BA2-8CA6-4CEA5029B051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D57CA5-E1BB-8287-A278-825F7D46DE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A804AEC-A8B1-3B8B-068C-7C4C8E6C7015}"/>
              </a:ext>
            </a:extLst>
          </p:cNvPr>
          <p:cNvSpPr txBox="1"/>
          <p:nvPr/>
        </p:nvSpPr>
        <p:spPr>
          <a:xfrm>
            <a:off x="857535" y="5293145"/>
            <a:ext cx="2941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AIB là góc nội tiếp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0D7E7A-EE69-B37F-FBE7-CAA0D31EB716}"/>
              </a:ext>
            </a:extLst>
          </p:cNvPr>
          <p:cNvSpPr txBox="1"/>
          <p:nvPr/>
        </p:nvSpPr>
        <p:spPr>
          <a:xfrm>
            <a:off x="3645693" y="5293144"/>
            <a:ext cx="2450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chắn cung AB;</a:t>
            </a:r>
          </a:p>
        </p:txBody>
      </p:sp>
      <p:sp>
        <p:nvSpPr>
          <p:cNvPr id="33" name="Freeform 18">
            <a:extLst>
              <a:ext uri="{FF2B5EF4-FFF2-40B4-BE49-F238E27FC236}">
                <a16:creationId xmlns:a16="http://schemas.microsoft.com/office/drawing/2014/main" id="{3CC1F4AA-933A-2683-37C1-DEBF7EFB4DB1}"/>
              </a:ext>
            </a:extLst>
          </p:cNvPr>
          <p:cNvSpPr/>
          <p:nvPr/>
        </p:nvSpPr>
        <p:spPr>
          <a:xfrm>
            <a:off x="306450" y="4528222"/>
            <a:ext cx="2017650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325F5F-9BF2-8A18-82B9-9CEC9A2F7904}"/>
              </a:ext>
            </a:extLst>
          </p:cNvPr>
          <p:cNvSpPr txBox="1"/>
          <p:nvPr/>
        </p:nvSpPr>
        <p:spPr>
          <a:xfrm>
            <a:off x="854369" y="4623501"/>
            <a:ext cx="763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Ví dụ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10B3D7EC-516F-0D41-CD4A-BE2C1F4F09F0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DF99F1-CD8A-5D30-2840-169C9A9F4605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E76B54-30DD-20EA-2AF8-826BE2821E4A}"/>
              </a:ext>
            </a:extLst>
          </p:cNvPr>
          <p:cNvSpPr txBox="1"/>
          <p:nvPr/>
        </p:nvSpPr>
        <p:spPr>
          <a:xfrm>
            <a:off x="829613" y="5815491"/>
            <a:ext cx="5610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Cung AB được gọi là cung bị chắn.</a:t>
            </a:r>
          </a:p>
        </p:txBody>
      </p:sp>
      <p:pic>
        <p:nvPicPr>
          <p:cNvPr id="2" name="Picture 1" descr="A blue and orange logo&#10;&#10;Description automatically generated">
            <a:extLst>
              <a:ext uri="{FF2B5EF4-FFF2-40B4-BE49-F238E27FC236}">
                <a16:creationId xmlns:a16="http://schemas.microsoft.com/office/drawing/2014/main" id="{1B52C2EE-3653-0F6C-953F-83B5ED0508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972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/>
      <p:bldP spid="23" grpId="0" animBg="1"/>
      <p:bldP spid="7" grpId="0"/>
      <p:bldP spid="11" grpId="0" animBg="1"/>
      <p:bldP spid="15" grpId="0" animBg="1"/>
      <p:bldP spid="18" grpId="0"/>
      <p:bldP spid="19" grpId="0" animBg="1"/>
      <p:bldP spid="24" grpId="0"/>
      <p:bldP spid="25" grpId="0"/>
      <p:bldP spid="27" grpId="0"/>
      <p:bldP spid="31" grpId="0"/>
      <p:bldP spid="32" grpId="0"/>
      <p:bldP spid="33" grpId="0" animBg="1"/>
      <p:bldP spid="34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68453-65DD-D54D-8084-76FC509E4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rc 58">
            <a:extLst>
              <a:ext uri="{FF2B5EF4-FFF2-40B4-BE49-F238E27FC236}">
                <a16:creationId xmlns:a16="http://schemas.microsoft.com/office/drawing/2014/main" id="{447D4914-7DB6-D648-E40F-04CA50866595}"/>
              </a:ext>
            </a:extLst>
          </p:cNvPr>
          <p:cNvSpPr/>
          <p:nvPr/>
        </p:nvSpPr>
        <p:spPr>
          <a:xfrm rot="5676441">
            <a:off x="4007713" y="4689224"/>
            <a:ext cx="235931" cy="222407"/>
          </a:xfrm>
          <a:prstGeom prst="arc">
            <a:avLst>
              <a:gd name="adj1" fmla="val 16680231"/>
              <a:gd name="adj2" fmla="val 1698002"/>
            </a:avLst>
          </a:prstGeom>
          <a:ln>
            <a:solidFill>
              <a:schemeClr val="accent6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BA799A3-C813-40D8-D6DE-899D6E7D1669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4056D141-9EDE-110A-4EF7-A37C45ED7901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2D17CA-E1F7-3DE1-E000-7BBAAFE88C43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064953DC-A737-648D-01AC-1C5D74CC4643}"/>
              </a:ext>
            </a:extLst>
          </p:cNvPr>
          <p:cNvSpPr/>
          <p:nvPr/>
        </p:nvSpPr>
        <p:spPr>
          <a:xfrm rot="4124485">
            <a:off x="6932405" y="4078870"/>
            <a:ext cx="387322" cy="386307"/>
          </a:xfrm>
          <a:prstGeom prst="arc">
            <a:avLst>
              <a:gd name="adj1" fmla="val 16680231"/>
              <a:gd name="adj2" fmla="val 1161746"/>
            </a:avLst>
          </a:prstGeom>
          <a:ln>
            <a:solidFill>
              <a:srgbClr val="7030A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BC6B048-FAD7-59E0-1F89-E1194EA509AE}"/>
              </a:ext>
            </a:extLst>
          </p:cNvPr>
          <p:cNvSpPr/>
          <p:nvPr/>
        </p:nvSpPr>
        <p:spPr>
          <a:xfrm rot="6470166">
            <a:off x="1328695" y="4315674"/>
            <a:ext cx="200112" cy="223328"/>
          </a:xfrm>
          <a:prstGeom prst="arc">
            <a:avLst>
              <a:gd name="adj1" fmla="val 16200000"/>
              <a:gd name="adj2" fmla="val 2159456"/>
            </a:avLst>
          </a:prstGeom>
          <a:ln>
            <a:solidFill>
              <a:srgbClr val="00B05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5CBD303C-0025-5F16-938B-10F0159A0E64}"/>
              </a:ext>
            </a:extLst>
          </p:cNvPr>
          <p:cNvSpPr/>
          <p:nvPr/>
        </p:nvSpPr>
        <p:spPr>
          <a:xfrm>
            <a:off x="306450" y="3223398"/>
            <a:ext cx="561858" cy="649987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CD0D7-F4AD-6B37-D7F4-A8BAAA157246}"/>
              </a:ext>
            </a:extLst>
          </p:cNvPr>
          <p:cNvSpPr txBox="1"/>
          <p:nvPr/>
        </p:nvSpPr>
        <p:spPr>
          <a:xfrm>
            <a:off x="367078" y="3399518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#9Slide04 SVNWallington" panose="00000500000000000000" pitchFamily="2" charset="0"/>
              </a:rPr>
              <a:t>? 1.  </a:t>
            </a:r>
            <a:endParaRPr lang="en-US" sz="1100" b="1">
              <a:latin typeface="#9Slide04 SVNWallington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51A52E-5FCF-B373-E71D-9FE06D746EF1}"/>
              </a:ext>
            </a:extLst>
          </p:cNvPr>
          <p:cNvSpPr txBox="1"/>
          <p:nvPr/>
        </p:nvSpPr>
        <p:spPr>
          <a:xfrm>
            <a:off x="854369" y="3352630"/>
            <a:ext cx="61811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Hình nào sau đây là góc nội tiếp? Vì sao?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4B578-AC16-B9AA-06D4-91CA66D6978F}"/>
              </a:ext>
            </a:extLst>
          </p:cNvPr>
          <p:cNvSpPr txBox="1"/>
          <p:nvPr/>
        </p:nvSpPr>
        <p:spPr>
          <a:xfrm>
            <a:off x="3111794" y="5675214"/>
            <a:ext cx="2657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Đỉnh không thuộc đường tròn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93F21C-7743-00C7-209B-00D2A8B355BC}"/>
              </a:ext>
            </a:extLst>
          </p:cNvPr>
          <p:cNvSpPr/>
          <p:nvPr/>
        </p:nvSpPr>
        <p:spPr>
          <a:xfrm>
            <a:off x="1006329" y="4249874"/>
            <a:ext cx="1314327" cy="1314327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3EAD15B-FC0A-3969-D6B5-DDE9130C6A0C}"/>
              </a:ext>
            </a:extLst>
          </p:cNvPr>
          <p:cNvSpPr/>
          <p:nvPr/>
        </p:nvSpPr>
        <p:spPr>
          <a:xfrm>
            <a:off x="3760309" y="4242160"/>
            <a:ext cx="1314327" cy="1314327"/>
          </a:xfrm>
          <a:prstGeom prst="ellipse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38200FF-4259-DA91-44FA-9D27449E3F46}"/>
              </a:ext>
            </a:extLst>
          </p:cNvPr>
          <p:cNvSpPr/>
          <p:nvPr/>
        </p:nvSpPr>
        <p:spPr>
          <a:xfrm>
            <a:off x="6729947" y="4249874"/>
            <a:ext cx="1314327" cy="1314327"/>
          </a:xfrm>
          <a:prstGeom prst="ellipse">
            <a:avLst/>
          </a:prstGeom>
          <a:noFill/>
          <a:ln w="158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75A4A7-9749-5367-C9BA-276E4CF4F16C}"/>
              </a:ext>
            </a:extLst>
          </p:cNvPr>
          <p:cNvCxnSpPr>
            <a:cxnSpLocks/>
          </p:cNvCxnSpPr>
          <p:nvPr/>
        </p:nvCxnSpPr>
        <p:spPr>
          <a:xfrm flipV="1">
            <a:off x="7023664" y="4294175"/>
            <a:ext cx="124161" cy="116177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3E4658-8DFF-DA17-2A08-E6D080D9011C}"/>
              </a:ext>
            </a:extLst>
          </p:cNvPr>
          <p:cNvCxnSpPr>
            <a:cxnSpLocks/>
          </p:cNvCxnSpPr>
          <p:nvPr/>
        </p:nvCxnSpPr>
        <p:spPr>
          <a:xfrm flipV="1">
            <a:off x="1088382" y="4307987"/>
            <a:ext cx="308735" cy="908966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5EBC55-35BE-F65F-D8F7-BD9043AF5813}"/>
              </a:ext>
            </a:extLst>
          </p:cNvPr>
          <p:cNvCxnSpPr>
            <a:cxnSpLocks/>
          </p:cNvCxnSpPr>
          <p:nvPr/>
        </p:nvCxnSpPr>
        <p:spPr>
          <a:xfrm>
            <a:off x="1397117" y="4307471"/>
            <a:ext cx="821715" cy="949626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9C6B3ADD-86D3-E18B-4121-82A6B2DE3A02}"/>
              </a:ext>
            </a:extLst>
          </p:cNvPr>
          <p:cNvSpPr/>
          <p:nvPr/>
        </p:nvSpPr>
        <p:spPr>
          <a:xfrm>
            <a:off x="1640631" y="4888940"/>
            <a:ext cx="45719" cy="4571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765EE3D-0060-1FBB-7FB0-7E29FFE88110}"/>
              </a:ext>
            </a:extLst>
          </p:cNvPr>
          <p:cNvSpPr/>
          <p:nvPr/>
        </p:nvSpPr>
        <p:spPr>
          <a:xfrm>
            <a:off x="1374257" y="4288025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D409062-6F0E-974E-70B1-DA6CFA456205}"/>
              </a:ext>
            </a:extLst>
          </p:cNvPr>
          <p:cNvCxnSpPr>
            <a:cxnSpLocks/>
          </p:cNvCxnSpPr>
          <p:nvPr/>
        </p:nvCxnSpPr>
        <p:spPr>
          <a:xfrm>
            <a:off x="4085387" y="4755835"/>
            <a:ext cx="932161" cy="40570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A2D8AA1-94F0-D61D-B867-CAB88BE777F5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3952788" y="4751808"/>
            <a:ext cx="139915" cy="61220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610960C5-65B8-D3C8-EBED-25966D933D0C}"/>
              </a:ext>
            </a:extLst>
          </p:cNvPr>
          <p:cNvSpPr/>
          <p:nvPr/>
        </p:nvSpPr>
        <p:spPr>
          <a:xfrm>
            <a:off x="4394612" y="4876002"/>
            <a:ext cx="45719" cy="4571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1C02ACC-4410-998A-F3E3-196F4CEE2A3B}"/>
              </a:ext>
            </a:extLst>
          </p:cNvPr>
          <p:cNvSpPr/>
          <p:nvPr/>
        </p:nvSpPr>
        <p:spPr>
          <a:xfrm>
            <a:off x="4069843" y="4730962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84F32BB-3266-B2B9-12D7-912BC5BAC377}"/>
              </a:ext>
            </a:extLst>
          </p:cNvPr>
          <p:cNvSpPr/>
          <p:nvPr/>
        </p:nvSpPr>
        <p:spPr>
          <a:xfrm>
            <a:off x="7364253" y="4883716"/>
            <a:ext cx="45719" cy="4571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13ACFB68-B2C8-520D-094F-E1D72143687D}"/>
              </a:ext>
            </a:extLst>
          </p:cNvPr>
          <p:cNvSpPr/>
          <p:nvPr/>
        </p:nvSpPr>
        <p:spPr>
          <a:xfrm>
            <a:off x="-170809" y="1552403"/>
            <a:ext cx="12637235" cy="1470940"/>
          </a:xfrm>
          <a:custGeom>
            <a:avLst/>
            <a:gdLst/>
            <a:ahLst/>
            <a:cxnLst/>
            <a:rect l="l" t="t" r="r" b="b"/>
            <a:pathLst>
              <a:path w="4274726" h="1378058">
                <a:moveTo>
                  <a:pt x="0" y="0"/>
                </a:moveTo>
                <a:lnTo>
                  <a:pt x="4274726" y="0"/>
                </a:lnTo>
                <a:lnTo>
                  <a:pt x="4274726" y="1378058"/>
                </a:lnTo>
                <a:lnTo>
                  <a:pt x="0" y="1378058"/>
                </a:lnTo>
                <a:close/>
              </a:path>
            </a:pathLst>
          </a:custGeom>
          <a:solidFill>
            <a:srgbClr val="ECEC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Freeform 18">
            <a:extLst>
              <a:ext uri="{FF2B5EF4-FFF2-40B4-BE49-F238E27FC236}">
                <a16:creationId xmlns:a16="http://schemas.microsoft.com/office/drawing/2014/main" id="{C11FAAA8-29EC-0C07-A669-40DDE277B1F3}"/>
              </a:ext>
            </a:extLst>
          </p:cNvPr>
          <p:cNvSpPr/>
          <p:nvPr/>
        </p:nvSpPr>
        <p:spPr>
          <a:xfrm>
            <a:off x="306450" y="1269920"/>
            <a:ext cx="2017650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583674-230A-83F7-AF81-5FF2BBCC2ECF}"/>
              </a:ext>
            </a:extLst>
          </p:cNvPr>
          <p:cNvSpPr txBox="1"/>
          <p:nvPr/>
        </p:nvSpPr>
        <p:spPr>
          <a:xfrm>
            <a:off x="473079" y="1365844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ĐỊNH  NGHĨA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69" name="Freeform 5">
            <a:extLst>
              <a:ext uri="{FF2B5EF4-FFF2-40B4-BE49-F238E27FC236}">
                <a16:creationId xmlns:a16="http://schemas.microsoft.com/office/drawing/2014/main" id="{4B981400-924D-D6E3-AC49-EF30067CA875}"/>
              </a:ext>
            </a:extLst>
          </p:cNvPr>
          <p:cNvSpPr/>
          <p:nvPr/>
        </p:nvSpPr>
        <p:spPr>
          <a:xfrm>
            <a:off x="600119" y="2047298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D6F834-C2B0-71B9-445A-A8AA98851E4C}"/>
              </a:ext>
            </a:extLst>
          </p:cNvPr>
          <p:cNvSpPr txBox="1"/>
          <p:nvPr/>
        </p:nvSpPr>
        <p:spPr>
          <a:xfrm>
            <a:off x="829613" y="1828459"/>
            <a:ext cx="10879787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prstClr val="black"/>
                </a:solidFill>
                <a:latin typeface="#9Slide03 SVNAvo" panose="02040603050506020204" pitchFamily="18" charset="0"/>
              </a:rPr>
              <a:t>Góc nội tiếp là góc có đỉnh thuộc đường tròn và hai cạnh chứa hai dây cung của đường tròn đó.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VN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9A25D35-FE24-25EC-81C6-745B874C0C3D}"/>
              </a:ext>
            </a:extLst>
          </p:cNvPr>
          <p:cNvCxnSpPr>
            <a:cxnSpLocks/>
          </p:cNvCxnSpPr>
          <p:nvPr/>
        </p:nvCxnSpPr>
        <p:spPr>
          <a:xfrm flipV="1">
            <a:off x="7147825" y="3947870"/>
            <a:ext cx="825838" cy="348586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32F735DD-F277-8BA1-B405-308C0BA105EE}"/>
              </a:ext>
            </a:extLst>
          </p:cNvPr>
          <p:cNvSpPr/>
          <p:nvPr/>
        </p:nvSpPr>
        <p:spPr>
          <a:xfrm>
            <a:off x="7122876" y="4278159"/>
            <a:ext cx="45719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6AB340AE-8DB8-3D2E-E284-CB225C01D558}"/>
              </a:ext>
            </a:extLst>
          </p:cNvPr>
          <p:cNvSpPr/>
          <p:nvPr/>
        </p:nvSpPr>
        <p:spPr>
          <a:xfrm>
            <a:off x="9458050" y="4254065"/>
            <a:ext cx="1314327" cy="1314327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4359FA-9F92-0974-9C2C-8B2CEE65E4A6}"/>
              </a:ext>
            </a:extLst>
          </p:cNvPr>
          <p:cNvCxnSpPr>
            <a:cxnSpLocks/>
          </p:cNvCxnSpPr>
          <p:nvPr/>
        </p:nvCxnSpPr>
        <p:spPr>
          <a:xfrm flipV="1">
            <a:off x="10319494" y="3894535"/>
            <a:ext cx="126906" cy="390305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F524DCDB-6FFA-27E6-D59D-3DABF0769AB1}"/>
              </a:ext>
            </a:extLst>
          </p:cNvPr>
          <p:cNvSpPr/>
          <p:nvPr/>
        </p:nvSpPr>
        <p:spPr>
          <a:xfrm>
            <a:off x="10092356" y="4887907"/>
            <a:ext cx="45719" cy="457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E0E3849-7845-A151-EEC1-739F60C076B8}"/>
              </a:ext>
            </a:extLst>
          </p:cNvPr>
          <p:cNvCxnSpPr>
            <a:cxnSpLocks/>
          </p:cNvCxnSpPr>
          <p:nvPr/>
        </p:nvCxnSpPr>
        <p:spPr>
          <a:xfrm>
            <a:off x="10319494" y="4280643"/>
            <a:ext cx="982348" cy="29339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Arc 91">
            <a:extLst>
              <a:ext uri="{FF2B5EF4-FFF2-40B4-BE49-F238E27FC236}">
                <a16:creationId xmlns:a16="http://schemas.microsoft.com/office/drawing/2014/main" id="{3A66A278-C91A-6865-7B8E-FB8EFF9D1570}"/>
              </a:ext>
            </a:extLst>
          </p:cNvPr>
          <p:cNvSpPr/>
          <p:nvPr/>
        </p:nvSpPr>
        <p:spPr>
          <a:xfrm rot="303534">
            <a:off x="10131491" y="4106012"/>
            <a:ext cx="387322" cy="386307"/>
          </a:xfrm>
          <a:prstGeom prst="arc">
            <a:avLst>
              <a:gd name="adj1" fmla="val 16680231"/>
              <a:gd name="adj2" fmla="val 556240"/>
            </a:avLst>
          </a:prstGeom>
          <a:ln>
            <a:solidFill>
              <a:srgbClr val="0070C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59FED-717A-654F-D230-5AE86FE2B0AB}"/>
              </a:ext>
            </a:extLst>
          </p:cNvPr>
          <p:cNvSpPr txBox="1"/>
          <p:nvPr/>
        </p:nvSpPr>
        <p:spPr>
          <a:xfrm>
            <a:off x="6035716" y="5675213"/>
            <a:ext cx="2657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Một cạnh không chứa dây cung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89F65-C694-8329-D3FE-13BA2F730745}"/>
              </a:ext>
            </a:extLst>
          </p:cNvPr>
          <p:cNvSpPr txBox="1"/>
          <p:nvPr/>
        </p:nvSpPr>
        <p:spPr>
          <a:xfrm>
            <a:off x="8988828" y="5675212"/>
            <a:ext cx="2657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Hai cạnh không chứa dây cung</a:t>
            </a:r>
          </a:p>
        </p:txBody>
      </p:sp>
      <p:pic>
        <p:nvPicPr>
          <p:cNvPr id="1026" name="Picture 2" descr="Hướng dẫn đăng ký tích xanh Facebook miễn phí">
            <a:extLst>
              <a:ext uri="{FF2B5EF4-FFF2-40B4-BE49-F238E27FC236}">
                <a16:creationId xmlns:a16="http://schemas.microsoft.com/office/drawing/2014/main" id="{E0DAF36A-D99A-9FD0-B004-CB53A627C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74" y="5395930"/>
            <a:ext cx="321114" cy="3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Png Giả Miễn Phí PNG , Sai, Biểu Tượng Sai, Sai Png PNG và Vector  với nền trong suốt để tải xuống miễn phí">
            <a:extLst>
              <a:ext uri="{FF2B5EF4-FFF2-40B4-BE49-F238E27FC236}">
                <a16:creationId xmlns:a16="http://schemas.microsoft.com/office/drawing/2014/main" id="{7321CB82-9351-952F-A22E-35B6C27C6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31" b="90000" l="9219" r="90469">
                        <a14:foregroundMark x1="51563" y1="10156" x2="51563" y2="10156"/>
                        <a14:foregroundMark x1="48906" y1="90156" x2="48906" y2="90156"/>
                        <a14:foregroundMark x1="9219" y1="49219" x2="9219" y2="49219"/>
                        <a14:foregroundMark x1="90469" y1="50000" x2="90469" y2="50000"/>
                        <a14:foregroundMark x1="64531" y1="38438" x2="37344" y2="63594"/>
                        <a14:foregroundMark x1="37344" y1="63594" x2="36875" y2="63594"/>
                        <a14:foregroundMark x1="36875" y1="40625" x2="67969" y2="67344"/>
                        <a14:foregroundMark x1="67969" y1="67344" x2="69219" y2="67656"/>
                        <a14:foregroundMark x1="60469" y1="38438" x2="43438" y2="48906"/>
                        <a14:foregroundMark x1="43906" y1="9688" x2="43906" y2="9688"/>
                        <a14:foregroundMark x1="54375" y1="9531" x2="54375" y2="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70" y="5395930"/>
            <a:ext cx="321114" cy="3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Png Giả Miễn Phí PNG , Sai, Biểu Tượng Sai, Sai Png PNG và Vector  với nền trong suốt để tải xuống miễn phí">
            <a:extLst>
              <a:ext uri="{FF2B5EF4-FFF2-40B4-BE49-F238E27FC236}">
                <a16:creationId xmlns:a16="http://schemas.microsoft.com/office/drawing/2014/main" id="{DC242B1E-A1A0-7348-4B3D-60DF23E9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31" b="90000" l="9219" r="90469">
                        <a14:foregroundMark x1="51563" y1="10156" x2="51563" y2="10156"/>
                        <a14:foregroundMark x1="48906" y1="90156" x2="48906" y2="90156"/>
                        <a14:foregroundMark x1="9219" y1="49219" x2="9219" y2="49219"/>
                        <a14:foregroundMark x1="90469" y1="50000" x2="90469" y2="50000"/>
                        <a14:foregroundMark x1="64531" y1="38438" x2="37344" y2="63594"/>
                        <a14:foregroundMark x1="37344" y1="63594" x2="36875" y2="63594"/>
                        <a14:foregroundMark x1="36875" y1="40625" x2="67969" y2="67344"/>
                        <a14:foregroundMark x1="67969" y1="67344" x2="69219" y2="67656"/>
                        <a14:foregroundMark x1="60469" y1="38438" x2="43438" y2="48906"/>
                        <a14:foregroundMark x1="43906" y1="9688" x2="43906" y2="9688"/>
                        <a14:foregroundMark x1="54375" y1="9531" x2="54375" y2="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827" y="5395930"/>
            <a:ext cx="321114" cy="3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Png Giả Miễn Phí PNG , Sai, Biểu Tượng Sai, Sai Png PNG và Vector  với nền trong suốt để tải xuống miễn phí">
            <a:extLst>
              <a:ext uri="{FF2B5EF4-FFF2-40B4-BE49-F238E27FC236}">
                <a16:creationId xmlns:a16="http://schemas.microsoft.com/office/drawing/2014/main" id="{5DEB80E8-D815-81E9-44BB-F425D1E4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31" b="90000" l="9219" r="90469">
                        <a14:foregroundMark x1="51563" y1="10156" x2="51563" y2="10156"/>
                        <a14:foregroundMark x1="48906" y1="90156" x2="48906" y2="90156"/>
                        <a14:foregroundMark x1="9219" y1="49219" x2="9219" y2="49219"/>
                        <a14:foregroundMark x1="90469" y1="50000" x2="90469" y2="50000"/>
                        <a14:foregroundMark x1="64531" y1="38438" x2="37344" y2="63594"/>
                        <a14:foregroundMark x1="37344" y1="63594" x2="36875" y2="63594"/>
                        <a14:foregroundMark x1="36875" y1="40625" x2="67969" y2="67344"/>
                        <a14:foregroundMark x1="67969" y1="67344" x2="69219" y2="67656"/>
                        <a14:foregroundMark x1="60469" y1="38438" x2="43438" y2="48906"/>
                        <a14:foregroundMark x1="43906" y1="9688" x2="43906" y2="9688"/>
                        <a14:foregroundMark x1="54375" y1="9531" x2="54375" y2="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170" y="5395930"/>
            <a:ext cx="321114" cy="3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ue and orange logo&#10;&#10;Description automatically generated">
            <a:extLst>
              <a:ext uri="{FF2B5EF4-FFF2-40B4-BE49-F238E27FC236}">
                <a16:creationId xmlns:a16="http://schemas.microsoft.com/office/drawing/2014/main" id="{737B97EC-D73E-4F69-34CA-512B22B90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100" y="6526682"/>
            <a:ext cx="581372" cy="214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133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" grpId="0" animBg="1"/>
      <p:bldP spid="3" grpId="0" animBg="1"/>
      <p:bldP spid="8" grpId="0" animBg="1"/>
      <p:bldP spid="10" grpId="0"/>
      <p:bldP spid="13" grpId="0"/>
      <p:bldP spid="14" grpId="0"/>
      <p:bldP spid="16" grpId="0" animBg="1"/>
      <p:bldP spid="20" grpId="0" animBg="1"/>
      <p:bldP spid="39" grpId="0" animBg="1"/>
      <p:bldP spid="43" grpId="0" animBg="1"/>
      <p:bldP spid="45" grpId="0" animBg="1"/>
      <p:bldP spid="52" grpId="0" animBg="1"/>
      <p:bldP spid="55" grpId="0" animBg="1"/>
      <p:bldP spid="60" grpId="0" animBg="1"/>
      <p:bldP spid="61" grpId="0" animBg="1"/>
      <p:bldP spid="83" grpId="0" animBg="1"/>
      <p:bldP spid="85" grpId="0" animBg="1"/>
      <p:bldP spid="92" grpId="0" animBg="1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BCB7A-5273-7A1A-8A67-8980B769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A5392AB3-8DDA-AE82-6922-9515720A4F39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739D349E-E008-0D91-7DBC-A05C813E02E4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373EBD-D210-FF32-BF48-56C7FE96D5A9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587B1C8B-0F75-DE3E-5894-8AD142ED818A}"/>
              </a:ext>
            </a:extLst>
          </p:cNvPr>
          <p:cNvSpPr/>
          <p:nvPr/>
        </p:nvSpPr>
        <p:spPr>
          <a:xfrm>
            <a:off x="306450" y="4379422"/>
            <a:ext cx="561858" cy="711469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63FB44-ACCF-57C7-2E64-86BCD7AD24DB}"/>
              </a:ext>
            </a:extLst>
          </p:cNvPr>
          <p:cNvSpPr txBox="1"/>
          <p:nvPr/>
        </p:nvSpPr>
        <p:spPr>
          <a:xfrm>
            <a:off x="323947" y="4590046"/>
            <a:ext cx="642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#9Slide04 SVNWallington" panose="00000500000000000000" pitchFamily="2" charset="0"/>
              </a:rPr>
              <a:t>? 2.  </a:t>
            </a:r>
            <a:endParaRPr lang="en-US" sz="1100" b="1">
              <a:latin typeface="#9Slide04 SVNWallington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A913A4-39DE-319A-656C-983BB4A5ECC8}"/>
              </a:ext>
            </a:extLst>
          </p:cNvPr>
          <p:cNvSpPr txBox="1"/>
          <p:nvPr/>
        </p:nvSpPr>
        <p:spPr>
          <a:xfrm>
            <a:off x="984269" y="4519712"/>
            <a:ext cx="72785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Tìm góc nội tiếp chắn cung AB của đường tròn (O).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C2DEE63-65D5-BD30-964A-6F384BC1865F}"/>
              </a:ext>
            </a:extLst>
          </p:cNvPr>
          <p:cNvGrpSpPr/>
          <p:nvPr/>
        </p:nvGrpSpPr>
        <p:grpSpPr>
          <a:xfrm>
            <a:off x="9526265" y="4404588"/>
            <a:ext cx="1605713" cy="1605713"/>
            <a:chOff x="3980583" y="4342362"/>
            <a:chExt cx="1410926" cy="141092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222F547-F32B-4102-7662-30219EE831D4}"/>
                </a:ext>
              </a:extLst>
            </p:cNvPr>
            <p:cNvSpPr/>
            <p:nvPr/>
          </p:nvSpPr>
          <p:spPr>
            <a:xfrm>
              <a:off x="3980583" y="4342362"/>
              <a:ext cx="1410926" cy="1410926"/>
            </a:xfrm>
            <a:prstGeom prst="ellipse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7A9150-10C9-BDD7-70BE-14CAE11ED9FD}"/>
                </a:ext>
              </a:extLst>
            </p:cNvPr>
            <p:cNvCxnSpPr>
              <a:cxnSpLocks/>
            </p:cNvCxnSpPr>
            <p:nvPr/>
          </p:nvCxnSpPr>
          <p:spPr>
            <a:xfrm>
              <a:off x="4503427" y="4368940"/>
              <a:ext cx="194974" cy="678886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EF72955-FA40-425F-5F41-1654B7D2E8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1403" y="4375762"/>
              <a:ext cx="472022" cy="903899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4E49379-F1E1-AD86-47AD-3AB97B4B9A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08187" y="4368940"/>
              <a:ext cx="847244" cy="910721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2EEE96C-04C2-748B-F240-EB79D6422CB8}"/>
                </a:ext>
              </a:extLst>
            </p:cNvPr>
            <p:cNvCxnSpPr>
              <a:cxnSpLocks/>
            </p:cNvCxnSpPr>
            <p:nvPr/>
          </p:nvCxnSpPr>
          <p:spPr>
            <a:xfrm>
              <a:off x="4029292" y="5279661"/>
              <a:ext cx="1326139" cy="0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CAF82C0-6C5C-79AB-AC82-F520668177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9290" y="5036375"/>
              <a:ext cx="663071" cy="243286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65A095F-B3D0-677D-486D-A07443FDB9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92360" y="5035192"/>
              <a:ext cx="663071" cy="243286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F4105D-60F8-5A8D-D601-96D2AB1AA218}"/>
                </a:ext>
              </a:extLst>
            </p:cNvPr>
            <p:cNvSpPr/>
            <p:nvPr/>
          </p:nvSpPr>
          <p:spPr>
            <a:xfrm>
              <a:off x="4673859" y="5014714"/>
              <a:ext cx="45719" cy="457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DB48F59A-4863-53E2-0330-DC0AE7B8364A}"/>
              </a:ext>
            </a:extLst>
          </p:cNvPr>
          <p:cNvSpPr txBox="1"/>
          <p:nvPr/>
        </p:nvSpPr>
        <p:spPr>
          <a:xfrm>
            <a:off x="9221346" y="5363971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EF41978-40D3-B7EE-2608-D2890D5574FE}"/>
              </a:ext>
            </a:extLst>
          </p:cNvPr>
          <p:cNvSpPr txBox="1"/>
          <p:nvPr/>
        </p:nvSpPr>
        <p:spPr>
          <a:xfrm>
            <a:off x="11098593" y="5363970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2C6C6C4-9A33-79B5-B756-0EE70A065286}"/>
              </a:ext>
            </a:extLst>
          </p:cNvPr>
          <p:cNvSpPr txBox="1"/>
          <p:nvPr/>
        </p:nvSpPr>
        <p:spPr>
          <a:xfrm>
            <a:off x="9915221" y="3993125"/>
            <a:ext cx="264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3A48D70-F725-5565-F2E9-10ADE5E243BC}"/>
              </a:ext>
            </a:extLst>
          </p:cNvPr>
          <p:cNvSpPr txBox="1"/>
          <p:nvPr/>
        </p:nvSpPr>
        <p:spPr>
          <a:xfrm>
            <a:off x="9905299" y="4860931"/>
            <a:ext cx="4310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O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83CD348-8C1A-91A5-76B3-A7B80F6BCD9C}"/>
              </a:ext>
            </a:extLst>
          </p:cNvPr>
          <p:cNvSpPr txBox="1"/>
          <p:nvPr/>
        </p:nvSpPr>
        <p:spPr>
          <a:xfrm>
            <a:off x="956737" y="5218081"/>
            <a:ext cx="77023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ACB là góc nội tiếp chắn cung AB của đường tròn (O).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A0FABC6-918B-5B40-0D3F-975F36963403}"/>
              </a:ext>
            </a:extLst>
          </p:cNvPr>
          <p:cNvGrpSpPr/>
          <p:nvPr/>
        </p:nvGrpSpPr>
        <p:grpSpPr>
          <a:xfrm>
            <a:off x="1055072" y="5164643"/>
            <a:ext cx="583227" cy="81269"/>
            <a:chOff x="9385300" y="4368799"/>
            <a:chExt cx="829310" cy="123778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D18181A-4BC7-3DED-9378-1852C1A15033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772C937-57C5-A399-C4E5-0CAAF5218F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reeform 5">
            <a:extLst>
              <a:ext uri="{FF2B5EF4-FFF2-40B4-BE49-F238E27FC236}">
                <a16:creationId xmlns:a16="http://schemas.microsoft.com/office/drawing/2014/main" id="{95A8314C-2331-52CB-F91E-DEDC338D4EC8}"/>
              </a:ext>
            </a:extLst>
          </p:cNvPr>
          <p:cNvSpPr/>
          <p:nvPr/>
        </p:nvSpPr>
        <p:spPr>
          <a:xfrm>
            <a:off x="-170809" y="1885778"/>
            <a:ext cx="12637235" cy="1470940"/>
          </a:xfrm>
          <a:custGeom>
            <a:avLst/>
            <a:gdLst/>
            <a:ahLst/>
            <a:cxnLst/>
            <a:rect l="l" t="t" r="r" b="b"/>
            <a:pathLst>
              <a:path w="4274726" h="1378058">
                <a:moveTo>
                  <a:pt x="0" y="0"/>
                </a:moveTo>
                <a:lnTo>
                  <a:pt x="4274726" y="0"/>
                </a:lnTo>
                <a:lnTo>
                  <a:pt x="4274726" y="1378058"/>
                </a:lnTo>
                <a:lnTo>
                  <a:pt x="0" y="1378058"/>
                </a:lnTo>
                <a:close/>
              </a:path>
            </a:pathLst>
          </a:custGeom>
          <a:solidFill>
            <a:srgbClr val="ECEC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6DB6EDF-BCA7-7BEC-241E-70B5C894E35B}"/>
              </a:ext>
            </a:extLst>
          </p:cNvPr>
          <p:cNvSpPr/>
          <p:nvPr/>
        </p:nvSpPr>
        <p:spPr>
          <a:xfrm>
            <a:off x="306450" y="1603295"/>
            <a:ext cx="2017650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85B210-3B5E-E184-2F6A-F2943D964E27}"/>
              </a:ext>
            </a:extLst>
          </p:cNvPr>
          <p:cNvSpPr txBox="1"/>
          <p:nvPr/>
        </p:nvSpPr>
        <p:spPr>
          <a:xfrm>
            <a:off x="473079" y="1699219"/>
            <a:ext cx="164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ĐỊNH  NGHĨA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10BDE47-1285-9D29-8CA6-7CFFE50908A0}"/>
              </a:ext>
            </a:extLst>
          </p:cNvPr>
          <p:cNvSpPr/>
          <p:nvPr/>
        </p:nvSpPr>
        <p:spPr>
          <a:xfrm>
            <a:off x="600119" y="2380673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26F665-409D-4DBB-2E10-F6062910B319}"/>
              </a:ext>
            </a:extLst>
          </p:cNvPr>
          <p:cNvSpPr txBox="1"/>
          <p:nvPr/>
        </p:nvSpPr>
        <p:spPr>
          <a:xfrm>
            <a:off x="829613" y="2161834"/>
            <a:ext cx="10879787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prstClr val="black"/>
                </a:solidFill>
                <a:latin typeface="#9Slide03 SVNAvo" panose="02040603050506020204" pitchFamily="18" charset="0"/>
              </a:rPr>
              <a:t>Góc nội tiếp là góc có đỉnh thuộc đường tròn và hai cạnh chứa hai dây cung của đường tròn đó.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VN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blue and orange logo&#10;&#10;Description automatically generated">
            <a:extLst>
              <a:ext uri="{FF2B5EF4-FFF2-40B4-BE49-F238E27FC236}">
                <a16:creationId xmlns:a16="http://schemas.microsoft.com/office/drawing/2014/main" id="{6CEB763B-53F4-5473-CC30-839CB9228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009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3" grpId="0"/>
      <p:bldP spid="95" grpId="0"/>
      <p:bldP spid="96" grpId="0"/>
      <p:bldP spid="97" grpId="0"/>
      <p:bldP spid="1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BBD5-2BDF-FA94-FF52-BDCCB90CF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5C3258C0-D0B0-08A4-C5D1-9916C97EB28C}"/>
              </a:ext>
            </a:extLst>
          </p:cNvPr>
          <p:cNvSpPr/>
          <p:nvPr/>
        </p:nvSpPr>
        <p:spPr>
          <a:xfrm>
            <a:off x="-135793" y="1494907"/>
            <a:ext cx="9526526" cy="2621949"/>
          </a:xfrm>
          <a:custGeom>
            <a:avLst/>
            <a:gdLst/>
            <a:ahLst/>
            <a:cxnLst/>
            <a:rect l="l" t="t" r="r" b="b"/>
            <a:pathLst>
              <a:path w="4274726" h="1378058">
                <a:moveTo>
                  <a:pt x="0" y="0"/>
                </a:moveTo>
                <a:lnTo>
                  <a:pt x="4274726" y="0"/>
                </a:lnTo>
                <a:lnTo>
                  <a:pt x="4274726" y="1378058"/>
                </a:lnTo>
                <a:lnTo>
                  <a:pt x="0" y="1378058"/>
                </a:lnTo>
                <a:close/>
              </a:path>
            </a:pathLst>
          </a:custGeom>
          <a:solidFill>
            <a:srgbClr val="ECEC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93E2A68-41B9-A75A-01D3-789380C445E2}"/>
              </a:ext>
            </a:extLst>
          </p:cNvPr>
          <p:cNvSpPr/>
          <p:nvPr/>
        </p:nvSpPr>
        <p:spPr>
          <a:xfrm>
            <a:off x="254641" y="1192442"/>
            <a:ext cx="1441351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BE4673-3869-988B-13F1-546C3F364153}"/>
              </a:ext>
            </a:extLst>
          </p:cNvPr>
          <p:cNvSpPr txBox="1"/>
          <p:nvPr/>
        </p:nvSpPr>
        <p:spPr>
          <a:xfrm>
            <a:off x="429896" y="1296992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ĐỊNH  LÍ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AFA3210-D18C-6B7B-ED0A-17BD23F7D5A0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93B5D258-6920-A136-AC69-39B5BDFE7330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26FC1F-48A4-23DE-FBC7-32EA7EBE216C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9255FC1-FB1B-4081-F114-D76F37BD62F3}"/>
              </a:ext>
            </a:extLst>
          </p:cNvPr>
          <p:cNvSpPr txBox="1"/>
          <p:nvPr/>
        </p:nvSpPr>
        <p:spPr>
          <a:xfrm>
            <a:off x="9413183" y="3035455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3DB29E8-C080-F48A-2833-2392F5BB81B4}"/>
              </a:ext>
            </a:extLst>
          </p:cNvPr>
          <p:cNvSpPr txBox="1"/>
          <p:nvPr/>
        </p:nvSpPr>
        <p:spPr>
          <a:xfrm>
            <a:off x="11484187" y="3035455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A795280-2F66-9456-EBA2-07A0E89309EB}"/>
              </a:ext>
            </a:extLst>
          </p:cNvPr>
          <p:cNvSpPr txBox="1"/>
          <p:nvPr/>
        </p:nvSpPr>
        <p:spPr>
          <a:xfrm>
            <a:off x="10231369" y="1529293"/>
            <a:ext cx="264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F14A44-218A-3DEA-A894-328B5F857D41}"/>
              </a:ext>
            </a:extLst>
          </p:cNvPr>
          <p:cNvGrpSpPr/>
          <p:nvPr/>
        </p:nvGrpSpPr>
        <p:grpSpPr>
          <a:xfrm>
            <a:off x="9694940" y="1905448"/>
            <a:ext cx="1865712" cy="1867061"/>
            <a:chOff x="9669063" y="4535599"/>
            <a:chExt cx="1587828" cy="1588976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92B49305-7FB0-230A-9A2F-80599791EB10}"/>
                </a:ext>
              </a:extLst>
            </p:cNvPr>
            <p:cNvSpPr/>
            <p:nvPr/>
          </p:nvSpPr>
          <p:spPr>
            <a:xfrm rot="9984462">
              <a:off x="10362594" y="5237782"/>
              <a:ext cx="216302" cy="200030"/>
            </a:xfrm>
            <a:prstGeom prst="arc">
              <a:avLst>
                <a:gd name="adj1" fmla="val 12425402"/>
                <a:gd name="adj2" fmla="val 0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240FBB85-E054-D60E-DB72-8E839799D714}"/>
                </a:ext>
              </a:extLst>
            </p:cNvPr>
            <p:cNvSpPr/>
            <p:nvPr/>
          </p:nvSpPr>
          <p:spPr>
            <a:xfrm rot="9820498">
              <a:off x="10314509" y="5162554"/>
              <a:ext cx="307190" cy="320979"/>
            </a:xfrm>
            <a:prstGeom prst="arc">
              <a:avLst>
                <a:gd name="adj1" fmla="val 13112909"/>
                <a:gd name="adj2" fmla="val 0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ECBC962-2B77-2F20-E2B1-033752E4DC3D}"/>
                </a:ext>
              </a:extLst>
            </p:cNvPr>
            <p:cNvGrpSpPr/>
            <p:nvPr/>
          </p:nvGrpSpPr>
          <p:grpSpPr>
            <a:xfrm>
              <a:off x="9669063" y="4536747"/>
              <a:ext cx="1587828" cy="1587828"/>
              <a:chOff x="3996298" y="4342363"/>
              <a:chExt cx="1395211" cy="139521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1E2B4C1-7364-4A11-FC67-C454AA25D426}"/>
                  </a:ext>
                </a:extLst>
              </p:cNvPr>
              <p:cNvSpPr/>
              <p:nvPr/>
            </p:nvSpPr>
            <p:spPr>
              <a:xfrm>
                <a:off x="3996298" y="4342363"/>
                <a:ext cx="1395211" cy="1395211"/>
              </a:xfrm>
              <a:prstGeom prst="ellipse">
                <a:avLst/>
              </a:prstGeom>
              <a:noFill/>
              <a:ln w="158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F3C3ADD-F726-8BC6-CBFD-C7185A0EFE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5587" y="4373670"/>
                <a:ext cx="472022" cy="903899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1DDA96C7-0544-1808-E192-0DDA3514B0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06095" y="4368940"/>
                <a:ext cx="847244" cy="910721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0EC685B-450D-52BA-0C24-0AA0CB21B8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1382" y="5032189"/>
                <a:ext cx="663071" cy="243286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54E4EF1-A49D-3527-454F-83F3E88388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0267" y="5033100"/>
                <a:ext cx="663071" cy="243286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02DC1E07-9D90-A20D-6EAE-857300449A79}"/>
                  </a:ext>
                </a:extLst>
              </p:cNvPr>
              <p:cNvSpPr/>
              <p:nvPr/>
            </p:nvSpPr>
            <p:spPr>
              <a:xfrm>
                <a:off x="4673859" y="5014714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34EAC10-20EB-2A1D-E184-F9C80777DCD3}"/>
                </a:ext>
              </a:extLst>
            </p:cNvPr>
            <p:cNvSpPr txBox="1"/>
            <p:nvPr/>
          </p:nvSpPr>
          <p:spPr>
            <a:xfrm>
              <a:off x="10125595" y="4950206"/>
              <a:ext cx="43100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200">
                  <a:latin typeface="#9Slide03 SVNAvo" panose="02040603050506020204" pitchFamily="18" charset="0"/>
                </a:rPr>
                <a:t>O</a:t>
              </a: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2C6AE224-DED7-53C7-9AE8-A2D5A691BE3B}"/>
                </a:ext>
              </a:extLst>
            </p:cNvPr>
            <p:cNvSpPr/>
            <p:nvPr/>
          </p:nvSpPr>
          <p:spPr>
            <a:xfrm rot="8368469">
              <a:off x="10152361" y="4535599"/>
              <a:ext cx="216302" cy="200030"/>
            </a:xfrm>
            <a:prstGeom prst="arc">
              <a:avLst>
                <a:gd name="adj1" fmla="val 14865773"/>
                <a:gd name="adj2" fmla="val 0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4F10171-1465-922D-7751-34E04DA5F890}"/>
              </a:ext>
            </a:extLst>
          </p:cNvPr>
          <p:cNvSpPr txBox="1"/>
          <p:nvPr/>
        </p:nvSpPr>
        <p:spPr>
          <a:xfrm>
            <a:off x="552116" y="1893595"/>
            <a:ext cx="854577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Mỗi góc ở tâm có số đo gấp hai lần số đo góc nội tiếp cùng chắn một cung.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7964E2-19FC-CE14-8914-681AEF41BA9A}"/>
              </a:ext>
            </a:extLst>
          </p:cNvPr>
          <p:cNvSpPr txBox="1"/>
          <p:nvPr/>
        </p:nvSpPr>
        <p:spPr>
          <a:xfrm>
            <a:off x="555699" y="2941129"/>
            <a:ext cx="8707563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Trong một đường tròn, góc nội tiếp có số đo bằng nửa số đo cung bị chắn. Góc nội tiếp chắn nửa đường tròn có số đo 90</a:t>
            </a:r>
            <a:r>
              <a:rPr lang="en-US" sz="22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o</a:t>
            </a: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.</a:t>
            </a: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EFD129D-5B29-7D6B-18B6-F214C542E251}"/>
              </a:ext>
            </a:extLst>
          </p:cNvPr>
          <p:cNvSpPr/>
          <p:nvPr/>
        </p:nvSpPr>
        <p:spPr>
          <a:xfrm>
            <a:off x="317224" y="2062840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1146CFA7-DD78-EF21-4B07-869D9C0AFFE5}"/>
              </a:ext>
            </a:extLst>
          </p:cNvPr>
          <p:cNvSpPr/>
          <p:nvPr/>
        </p:nvSpPr>
        <p:spPr>
          <a:xfrm>
            <a:off x="317224" y="3108581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EF16DCBA-A8CD-FC52-5384-7332B98117EE}"/>
              </a:ext>
            </a:extLst>
          </p:cNvPr>
          <p:cNvSpPr/>
          <p:nvPr/>
        </p:nvSpPr>
        <p:spPr>
          <a:xfrm>
            <a:off x="237442" y="4390206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92D8C9-FD4A-8C7B-2958-70019348A26F}"/>
              </a:ext>
            </a:extLst>
          </p:cNvPr>
          <p:cNvSpPr txBox="1"/>
          <p:nvPr/>
        </p:nvSpPr>
        <p:spPr>
          <a:xfrm>
            <a:off x="254939" y="4553494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3.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A0523C-14CD-2524-8995-11F97CC484E0}"/>
              </a:ext>
            </a:extLst>
          </p:cNvPr>
          <p:cNvSpPr txBox="1"/>
          <p:nvPr/>
        </p:nvSpPr>
        <p:spPr>
          <a:xfrm>
            <a:off x="799300" y="4477650"/>
            <a:ext cx="44489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Tính số đo góc MIN ở hình bên: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C14146D-3DA7-F059-1B8F-0887AC554317}"/>
              </a:ext>
            </a:extLst>
          </p:cNvPr>
          <p:cNvSpPr txBox="1"/>
          <p:nvPr/>
        </p:nvSpPr>
        <p:spPr>
          <a:xfrm>
            <a:off x="9771297" y="6167738"/>
            <a:ext cx="3015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5F8854B-3EB7-7F31-F352-F9AA76AE7A90}"/>
              </a:ext>
            </a:extLst>
          </p:cNvPr>
          <p:cNvSpPr txBox="1"/>
          <p:nvPr/>
        </p:nvSpPr>
        <p:spPr>
          <a:xfrm>
            <a:off x="11372033" y="5804006"/>
            <a:ext cx="3015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26949D-FF91-67D2-5CFD-4C4771EDCDC2}"/>
              </a:ext>
            </a:extLst>
          </p:cNvPr>
          <p:cNvSpPr txBox="1"/>
          <p:nvPr/>
        </p:nvSpPr>
        <p:spPr>
          <a:xfrm>
            <a:off x="10306800" y="4571444"/>
            <a:ext cx="2155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I</a:t>
            </a:r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23FB78AB-3287-1D40-E59F-FE8EB4DDC31F}"/>
              </a:ext>
            </a:extLst>
          </p:cNvPr>
          <p:cNvSpPr/>
          <p:nvPr/>
        </p:nvSpPr>
        <p:spPr>
          <a:xfrm rot="9984462">
            <a:off x="10585710" y="5596175"/>
            <a:ext cx="206980" cy="191409"/>
          </a:xfrm>
          <a:prstGeom prst="arc">
            <a:avLst>
              <a:gd name="adj1" fmla="val 12425402"/>
              <a:gd name="adj2" fmla="val 20369647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c 102">
            <a:extLst>
              <a:ext uri="{FF2B5EF4-FFF2-40B4-BE49-F238E27FC236}">
                <a16:creationId xmlns:a16="http://schemas.microsoft.com/office/drawing/2014/main" id="{98D4BE43-F9DC-3D52-F219-66BE733BF6BA}"/>
              </a:ext>
            </a:extLst>
          </p:cNvPr>
          <p:cNvSpPr/>
          <p:nvPr/>
        </p:nvSpPr>
        <p:spPr>
          <a:xfrm rot="9820498">
            <a:off x="10539697" y="5524189"/>
            <a:ext cx="293951" cy="307146"/>
          </a:xfrm>
          <a:prstGeom prst="arc">
            <a:avLst>
              <a:gd name="adj1" fmla="val 13112909"/>
              <a:gd name="adj2" fmla="val 19799214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0A85C113-7EA7-1ECF-704F-F14C1B52081B}"/>
              </a:ext>
            </a:extLst>
          </p:cNvPr>
          <p:cNvSpPr/>
          <p:nvPr/>
        </p:nvSpPr>
        <p:spPr>
          <a:xfrm>
            <a:off x="9922068" y="4925352"/>
            <a:ext cx="1519398" cy="1519398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DF56E5E-164A-361F-B9AD-2F3ED8F5454F}"/>
              </a:ext>
            </a:extLst>
          </p:cNvPr>
          <p:cNvCxnSpPr>
            <a:cxnSpLocks/>
            <a:stCxn id="107" idx="3"/>
          </p:cNvCxnSpPr>
          <p:nvPr/>
        </p:nvCxnSpPr>
        <p:spPr>
          <a:xfrm flipV="1">
            <a:off x="10144579" y="4959446"/>
            <a:ext cx="334311" cy="1262793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9729A63-B18D-EC05-F1D1-40799130512A}"/>
              </a:ext>
            </a:extLst>
          </p:cNvPr>
          <p:cNvCxnSpPr>
            <a:cxnSpLocks/>
          </p:cNvCxnSpPr>
          <p:nvPr/>
        </p:nvCxnSpPr>
        <p:spPr>
          <a:xfrm flipH="1" flipV="1">
            <a:off x="10477242" y="4954295"/>
            <a:ext cx="922657" cy="99178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9F9797E-849F-438E-0EB5-0D62871020CF}"/>
              </a:ext>
            </a:extLst>
          </p:cNvPr>
          <p:cNvCxnSpPr>
            <a:cxnSpLocks/>
            <a:stCxn id="107" idx="3"/>
          </p:cNvCxnSpPr>
          <p:nvPr/>
        </p:nvCxnSpPr>
        <p:spPr>
          <a:xfrm flipV="1">
            <a:off x="10144579" y="5676579"/>
            <a:ext cx="537787" cy="54566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34366FF-EBA8-2F75-9737-7BBC3B990C6E}"/>
              </a:ext>
            </a:extLst>
          </p:cNvPr>
          <p:cNvCxnSpPr>
            <a:cxnSpLocks/>
          </p:cNvCxnSpPr>
          <p:nvPr/>
        </p:nvCxnSpPr>
        <p:spPr>
          <a:xfrm flipH="1" flipV="1">
            <a:off x="10677807" y="5677571"/>
            <a:ext cx="722091" cy="26494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D55D2301-1B71-7F14-E0F4-6C416D0CC1C2}"/>
              </a:ext>
            </a:extLst>
          </p:cNvPr>
          <p:cNvSpPr/>
          <p:nvPr/>
        </p:nvSpPr>
        <p:spPr>
          <a:xfrm>
            <a:off x="10659938" y="5657549"/>
            <a:ext cx="49788" cy="4978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FB5444-278E-A3DD-56DA-323A4E54554E}"/>
              </a:ext>
            </a:extLst>
          </p:cNvPr>
          <p:cNvSpPr txBox="1"/>
          <p:nvPr/>
        </p:nvSpPr>
        <p:spPr>
          <a:xfrm>
            <a:off x="10435348" y="5279341"/>
            <a:ext cx="412432" cy="412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O</a:t>
            </a:r>
          </a:p>
        </p:txBody>
      </p:sp>
      <p:sp>
        <p:nvSpPr>
          <p:cNvPr id="106" name="Arc 105">
            <a:extLst>
              <a:ext uri="{FF2B5EF4-FFF2-40B4-BE49-F238E27FC236}">
                <a16:creationId xmlns:a16="http://schemas.microsoft.com/office/drawing/2014/main" id="{45456DCA-5F3E-9153-CF30-C8430C09B188}"/>
              </a:ext>
            </a:extLst>
          </p:cNvPr>
          <p:cNvSpPr/>
          <p:nvPr/>
        </p:nvSpPr>
        <p:spPr>
          <a:xfrm rot="8791844">
            <a:off x="10398964" y="4926377"/>
            <a:ext cx="206980" cy="191409"/>
          </a:xfrm>
          <a:prstGeom prst="arc">
            <a:avLst>
              <a:gd name="adj1" fmla="val 14865773"/>
              <a:gd name="adj2" fmla="val 20543042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6F76A43-958E-D80F-7DF7-1493F112F75F}"/>
              </a:ext>
            </a:extLst>
          </p:cNvPr>
          <p:cNvSpPr txBox="1"/>
          <p:nvPr/>
        </p:nvSpPr>
        <p:spPr>
          <a:xfrm>
            <a:off x="10467821" y="5806060"/>
            <a:ext cx="6373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solidFill>
                  <a:srgbClr val="C00000"/>
                </a:solidFill>
                <a:latin typeface="#9Slide03 SVNAvo" panose="02040603050506020204" pitchFamily="18" charset="0"/>
              </a:rPr>
              <a:t>100</a:t>
            </a:r>
            <a:r>
              <a:rPr lang="en-US" sz="1600" baseline="30000">
                <a:solidFill>
                  <a:srgbClr val="C00000"/>
                </a:solidFill>
                <a:latin typeface="#9Slide03 SVNAvo" panose="02040603050506020204" pitchFamily="18" charset="0"/>
              </a:rPr>
              <a:t>o</a:t>
            </a:r>
            <a:endParaRPr lang="en-US" sz="1600">
              <a:solidFill>
                <a:srgbClr val="C0000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82B9635-6C59-32A6-1D88-EF0F5C077E14}"/>
              </a:ext>
            </a:extLst>
          </p:cNvPr>
          <p:cNvSpPr txBox="1"/>
          <p:nvPr/>
        </p:nvSpPr>
        <p:spPr>
          <a:xfrm>
            <a:off x="854370" y="5099858"/>
            <a:ext cx="8644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Xét đường tròn (O): MON là góc ở tâm và MIN là góc nội tiếp cùng chắn cung MN nên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9086AF7-A340-4AAA-DF95-5124F6EAFF69}"/>
              </a:ext>
            </a:extLst>
          </p:cNvPr>
          <p:cNvGrpSpPr/>
          <p:nvPr/>
        </p:nvGrpSpPr>
        <p:grpSpPr>
          <a:xfrm>
            <a:off x="3702137" y="5048836"/>
            <a:ext cx="688888" cy="81269"/>
            <a:chOff x="9385300" y="4368799"/>
            <a:chExt cx="829310" cy="123778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89B9F25-AB3F-C13A-86AA-D4D5159934B3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255CABA-52DD-FBEC-3B49-EAC8B3E596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F1EC79BB-E342-C448-ADE7-F2F6F0E24EAC}"/>
              </a:ext>
            </a:extLst>
          </p:cNvPr>
          <p:cNvSpPr txBox="1"/>
          <p:nvPr/>
        </p:nvSpPr>
        <p:spPr>
          <a:xfrm>
            <a:off x="2524400" y="6062838"/>
            <a:ext cx="43982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MIN =     MON =     . 100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r>
              <a:rPr lang="en-US" sz="2200">
                <a:latin typeface="#9Slide03 SVNAvo" panose="02040603050506020204" pitchFamily="18" charset="0"/>
              </a:rPr>
              <a:t>  =  50</a:t>
            </a:r>
            <a:r>
              <a:rPr lang="en-US" sz="2200" baseline="30000">
                <a:latin typeface="#9Slide03 SVNAvo" panose="02040603050506020204" pitchFamily="18" charset="0"/>
              </a:rPr>
              <a:t>o</a:t>
            </a:r>
            <a:endParaRPr lang="en-US" sz="2200">
              <a:latin typeface="#9Slide03 SVNAvo" panose="02040603050506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D620796-DE2D-8EDA-8C98-7615818EB06E}"/>
              </a:ext>
            </a:extLst>
          </p:cNvPr>
          <p:cNvSpPr txBox="1"/>
          <p:nvPr/>
        </p:nvSpPr>
        <p:spPr>
          <a:xfrm>
            <a:off x="3423637" y="5895646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9614A8E-124B-A3F7-AB2D-9BF74588C270}"/>
              </a:ext>
            </a:extLst>
          </p:cNvPr>
          <p:cNvSpPr txBox="1"/>
          <p:nvPr/>
        </p:nvSpPr>
        <p:spPr>
          <a:xfrm>
            <a:off x="3437774" y="6260913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2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71EFDDA-B37C-C19C-827B-584DB1C505F9}"/>
              </a:ext>
            </a:extLst>
          </p:cNvPr>
          <p:cNvCxnSpPr/>
          <p:nvPr/>
        </p:nvCxnSpPr>
        <p:spPr>
          <a:xfrm>
            <a:off x="3495650" y="6308247"/>
            <a:ext cx="2011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3E2462D5-4A8A-1E71-D247-6F0F4A512505}"/>
              </a:ext>
            </a:extLst>
          </p:cNvPr>
          <p:cNvSpPr txBox="1"/>
          <p:nvPr/>
        </p:nvSpPr>
        <p:spPr>
          <a:xfrm>
            <a:off x="4767464" y="5895646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E4E9F5F-81DA-F860-9AF1-86B624EFF6B4}"/>
              </a:ext>
            </a:extLst>
          </p:cNvPr>
          <p:cNvSpPr txBox="1"/>
          <p:nvPr/>
        </p:nvSpPr>
        <p:spPr>
          <a:xfrm>
            <a:off x="4781601" y="6260913"/>
            <a:ext cx="3324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2</a:t>
            </a: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EB14B42A-F814-B575-0EDD-19EC20799ADC}"/>
              </a:ext>
            </a:extLst>
          </p:cNvPr>
          <p:cNvCxnSpPr/>
          <p:nvPr/>
        </p:nvCxnSpPr>
        <p:spPr>
          <a:xfrm>
            <a:off x="4839477" y="6308247"/>
            <a:ext cx="20114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5D19827-6E81-51AE-1F9E-82964EECFA3F}"/>
              </a:ext>
            </a:extLst>
          </p:cNvPr>
          <p:cNvGrpSpPr/>
          <p:nvPr/>
        </p:nvGrpSpPr>
        <p:grpSpPr>
          <a:xfrm>
            <a:off x="3790092" y="6027064"/>
            <a:ext cx="688888" cy="81269"/>
            <a:chOff x="9385300" y="4368799"/>
            <a:chExt cx="829310" cy="123778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5DE7C0A7-4BF2-8029-7475-9553F151010B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AA366155-B45D-1386-5077-9C5FAA47CE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218F7F5-4AFC-83C8-9FD1-9046A3ED0CE6}"/>
              </a:ext>
            </a:extLst>
          </p:cNvPr>
          <p:cNvGrpSpPr/>
          <p:nvPr/>
        </p:nvGrpSpPr>
        <p:grpSpPr>
          <a:xfrm>
            <a:off x="2612518" y="6031475"/>
            <a:ext cx="544237" cy="81269"/>
            <a:chOff x="9385300" y="4368799"/>
            <a:chExt cx="829310" cy="123778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172A747E-F5C7-D321-A67C-7BB8C7F77108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5E9B5EC0-628A-709C-A9E0-EEF48D8743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17">
            <a:extLst>
              <a:ext uri="{FF2B5EF4-FFF2-40B4-BE49-F238E27FC236}">
                <a16:creationId xmlns:a16="http://schemas.microsoft.com/office/drawing/2014/main" id="{A659ECDE-2901-DC4E-016C-04175DE6A6EF}"/>
              </a:ext>
            </a:extLst>
          </p:cNvPr>
          <p:cNvGrpSpPr/>
          <p:nvPr/>
        </p:nvGrpSpPr>
        <p:grpSpPr>
          <a:xfrm>
            <a:off x="6762649" y="5048835"/>
            <a:ext cx="574184" cy="81269"/>
            <a:chOff x="9385300" y="4368799"/>
            <a:chExt cx="829310" cy="123778"/>
          </a:xfrm>
        </p:grpSpPr>
        <p:cxnSp>
          <p:nvCxnSpPr>
            <p:cNvPr id="8" name="Straight Connector 118">
              <a:extLst>
                <a:ext uri="{FF2B5EF4-FFF2-40B4-BE49-F238E27FC236}">
                  <a16:creationId xmlns:a16="http://schemas.microsoft.com/office/drawing/2014/main" id="{C3B4C9C2-82B2-8296-87C8-26C5E4F2690D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9">
              <a:extLst>
                <a:ext uri="{FF2B5EF4-FFF2-40B4-BE49-F238E27FC236}">
                  <a16:creationId xmlns:a16="http://schemas.microsoft.com/office/drawing/2014/main" id="{4859C5F0-861F-C8BD-A7E9-14B1C59882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A blue and orange logo&#10;&#10;Description automatically generated">
            <a:extLst>
              <a:ext uri="{FF2B5EF4-FFF2-40B4-BE49-F238E27FC236}">
                <a16:creationId xmlns:a16="http://schemas.microsoft.com/office/drawing/2014/main" id="{1403F4C6-2640-9A8F-FDDB-7340B8823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888" y="6493725"/>
            <a:ext cx="670583" cy="247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5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3" grpId="0"/>
      <p:bldP spid="95" grpId="0"/>
      <p:bldP spid="96" grpId="0"/>
      <p:bldP spid="20" grpId="0"/>
      <p:bldP spid="39" grpId="0"/>
      <p:bldP spid="40" grpId="0" animBg="1"/>
      <p:bldP spid="45" grpId="0" animBg="1"/>
      <p:bldP spid="50" grpId="0" animBg="1"/>
      <p:bldP spid="51" grpId="0"/>
      <p:bldP spid="52" grpId="0"/>
      <p:bldP spid="55" grpId="0"/>
      <p:bldP spid="59" grpId="0"/>
      <p:bldP spid="60" grpId="0"/>
      <p:bldP spid="89" grpId="0" animBg="1"/>
      <p:bldP spid="103" grpId="0" animBg="1"/>
      <p:bldP spid="107" grpId="0" animBg="1"/>
      <p:bldP spid="113" grpId="0" animBg="1"/>
      <p:bldP spid="105" grpId="0"/>
      <p:bldP spid="106" grpId="0" animBg="1"/>
      <p:bldP spid="116" grpId="0"/>
      <p:bldP spid="117" grpId="0"/>
      <p:bldP spid="121" grpId="0"/>
      <p:bldP spid="122" grpId="0"/>
      <p:bldP spid="123" grpId="0"/>
      <p:bldP spid="130" grpId="0"/>
      <p:bldP spid="1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11CEB-7828-D2C7-D15D-20132033B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8093856-760F-5F52-B5CD-C84945235801}"/>
              </a:ext>
            </a:extLst>
          </p:cNvPr>
          <p:cNvSpPr/>
          <p:nvPr/>
        </p:nvSpPr>
        <p:spPr>
          <a:xfrm>
            <a:off x="-222618" y="1474925"/>
            <a:ext cx="9526526" cy="2621949"/>
          </a:xfrm>
          <a:custGeom>
            <a:avLst/>
            <a:gdLst/>
            <a:ahLst/>
            <a:cxnLst/>
            <a:rect l="l" t="t" r="r" b="b"/>
            <a:pathLst>
              <a:path w="4274726" h="1378058">
                <a:moveTo>
                  <a:pt x="0" y="0"/>
                </a:moveTo>
                <a:lnTo>
                  <a:pt x="4274726" y="0"/>
                </a:lnTo>
                <a:lnTo>
                  <a:pt x="4274726" y="1378058"/>
                </a:lnTo>
                <a:lnTo>
                  <a:pt x="0" y="1378058"/>
                </a:lnTo>
                <a:close/>
              </a:path>
            </a:pathLst>
          </a:custGeom>
          <a:solidFill>
            <a:srgbClr val="ECEC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B5E51EE9-B8BF-80BA-773A-376DB00FD73D}"/>
              </a:ext>
            </a:extLst>
          </p:cNvPr>
          <p:cNvSpPr/>
          <p:nvPr/>
        </p:nvSpPr>
        <p:spPr>
          <a:xfrm>
            <a:off x="254641" y="1192442"/>
            <a:ext cx="1441351" cy="523220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solidFill>
              <a:srgbClr val="2D3880"/>
            </a:solidFill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D38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E5BB73-F11D-55FD-8DB0-67F7954E5CC0}"/>
              </a:ext>
            </a:extLst>
          </p:cNvPr>
          <p:cNvSpPr txBox="1"/>
          <p:nvPr/>
        </p:nvSpPr>
        <p:spPr>
          <a:xfrm>
            <a:off x="429896" y="1296992"/>
            <a:ext cx="1080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ECECF3"/>
                </a:solidFill>
                <a:latin typeface="#9Slide04 SVNWallington" panose="00000500000000000000" pitchFamily="2" charset="0"/>
              </a:rPr>
              <a:t>ĐỊNH  LÍ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CECF3"/>
              </a:solidFill>
              <a:effectLst/>
              <a:uLnTx/>
              <a:uFillTx/>
              <a:latin typeface="#9Slide04 SVNWallington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E48F01-F83E-92EC-0DAB-7B72CF3697F7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0C4F882D-EB67-3C63-0E10-E8BCD9583E16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6047E7-8EAA-B442-6A3E-924060FC4ECD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9AFC460-0F3A-BD0C-7B21-BED00142916F}"/>
              </a:ext>
            </a:extLst>
          </p:cNvPr>
          <p:cNvSpPr txBox="1"/>
          <p:nvPr/>
        </p:nvSpPr>
        <p:spPr>
          <a:xfrm>
            <a:off x="9413183" y="3035455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61B603-898F-2287-A5E7-AD186D0AAF52}"/>
              </a:ext>
            </a:extLst>
          </p:cNvPr>
          <p:cNvSpPr txBox="1"/>
          <p:nvPr/>
        </p:nvSpPr>
        <p:spPr>
          <a:xfrm>
            <a:off x="11484187" y="3035455"/>
            <a:ext cx="3702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B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F331795-1B47-1A09-A539-7D079E9435C2}"/>
              </a:ext>
            </a:extLst>
          </p:cNvPr>
          <p:cNvSpPr txBox="1"/>
          <p:nvPr/>
        </p:nvSpPr>
        <p:spPr>
          <a:xfrm>
            <a:off x="10231369" y="1529293"/>
            <a:ext cx="2646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latin typeface="#9Slide03 SVNAvo" panose="02040603050506020204" pitchFamily="18" charset="0"/>
              </a:rPr>
              <a:t>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A5787E-195C-5193-997A-D4D0F286DE40}"/>
              </a:ext>
            </a:extLst>
          </p:cNvPr>
          <p:cNvGrpSpPr/>
          <p:nvPr/>
        </p:nvGrpSpPr>
        <p:grpSpPr>
          <a:xfrm>
            <a:off x="9694940" y="1905448"/>
            <a:ext cx="1865712" cy="1867061"/>
            <a:chOff x="9669063" y="4535599"/>
            <a:chExt cx="1587828" cy="1588976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EA66623C-E0D3-0C00-F2F3-E4037CC180C5}"/>
                </a:ext>
              </a:extLst>
            </p:cNvPr>
            <p:cNvSpPr/>
            <p:nvPr/>
          </p:nvSpPr>
          <p:spPr>
            <a:xfrm rot="9984462">
              <a:off x="10362594" y="5237782"/>
              <a:ext cx="216302" cy="200030"/>
            </a:xfrm>
            <a:prstGeom prst="arc">
              <a:avLst>
                <a:gd name="adj1" fmla="val 12425402"/>
                <a:gd name="adj2" fmla="val 0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67">
              <a:extLst>
                <a:ext uri="{FF2B5EF4-FFF2-40B4-BE49-F238E27FC236}">
                  <a16:creationId xmlns:a16="http://schemas.microsoft.com/office/drawing/2014/main" id="{2FEFF6F0-2D54-5351-C3B2-D34CEED57B7B}"/>
                </a:ext>
              </a:extLst>
            </p:cNvPr>
            <p:cNvSpPr/>
            <p:nvPr/>
          </p:nvSpPr>
          <p:spPr>
            <a:xfrm rot="9820498">
              <a:off x="10314509" y="5162554"/>
              <a:ext cx="307190" cy="320979"/>
            </a:xfrm>
            <a:prstGeom prst="arc">
              <a:avLst>
                <a:gd name="adj1" fmla="val 13112909"/>
                <a:gd name="adj2" fmla="val 0"/>
              </a:avLst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B8DCFB5-6739-9CFF-E945-4BA5E8432BF5}"/>
                </a:ext>
              </a:extLst>
            </p:cNvPr>
            <p:cNvGrpSpPr/>
            <p:nvPr/>
          </p:nvGrpSpPr>
          <p:grpSpPr>
            <a:xfrm>
              <a:off x="9669063" y="4536747"/>
              <a:ext cx="1587828" cy="1587828"/>
              <a:chOff x="3996298" y="4342363"/>
              <a:chExt cx="1395211" cy="139521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A239562-C309-BB80-5779-442FA22C974E}"/>
                  </a:ext>
                </a:extLst>
              </p:cNvPr>
              <p:cNvSpPr/>
              <p:nvPr/>
            </p:nvSpPr>
            <p:spPr>
              <a:xfrm>
                <a:off x="3996298" y="4342363"/>
                <a:ext cx="1395211" cy="1395211"/>
              </a:xfrm>
              <a:prstGeom prst="ellipse">
                <a:avLst/>
              </a:prstGeom>
              <a:noFill/>
              <a:ln w="158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5D1F524-F150-1458-18D4-6DBF8BE4EA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5587" y="4373670"/>
                <a:ext cx="472022" cy="903899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F512AEA-B28F-4DBD-5B01-6D36652A46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06095" y="4368940"/>
                <a:ext cx="847244" cy="910721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8B6FC4F-9521-F451-8FBA-7550936F74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1382" y="5032189"/>
                <a:ext cx="663071" cy="243286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DA61440-75E7-ADD1-A12E-C2BC26A16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690267" y="5033100"/>
                <a:ext cx="663071" cy="243286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0F55A99-CA13-2ADA-12BF-BDD0AF34C4F1}"/>
                  </a:ext>
                </a:extLst>
              </p:cNvPr>
              <p:cNvSpPr/>
              <p:nvPr/>
            </p:nvSpPr>
            <p:spPr>
              <a:xfrm>
                <a:off x="4673859" y="5014714"/>
                <a:ext cx="45719" cy="4571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A95A502-39B3-7F50-E87B-67FF4DC9EF90}"/>
                </a:ext>
              </a:extLst>
            </p:cNvPr>
            <p:cNvSpPr txBox="1"/>
            <p:nvPr/>
          </p:nvSpPr>
          <p:spPr>
            <a:xfrm>
              <a:off x="10125595" y="4950206"/>
              <a:ext cx="43100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200">
                  <a:latin typeface="#9Slide03 SVNAvo" panose="02040603050506020204" pitchFamily="18" charset="0"/>
                </a:rPr>
                <a:t>O</a:t>
              </a:r>
            </a:p>
          </p:txBody>
        </p:sp>
        <p:sp>
          <p:nvSpPr>
            <p:cNvPr id="67" name="Arc 66">
              <a:extLst>
                <a:ext uri="{FF2B5EF4-FFF2-40B4-BE49-F238E27FC236}">
                  <a16:creationId xmlns:a16="http://schemas.microsoft.com/office/drawing/2014/main" id="{B4AA8FC2-470B-817D-B00A-6E781ECC9515}"/>
                </a:ext>
              </a:extLst>
            </p:cNvPr>
            <p:cNvSpPr/>
            <p:nvPr/>
          </p:nvSpPr>
          <p:spPr>
            <a:xfrm rot="8368469">
              <a:off x="10152361" y="4535599"/>
              <a:ext cx="216302" cy="200030"/>
            </a:xfrm>
            <a:prstGeom prst="arc">
              <a:avLst>
                <a:gd name="adj1" fmla="val 14865773"/>
                <a:gd name="adj2" fmla="val 0"/>
              </a:avLst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C0E8CFC-ED27-43EA-0ECA-8A19F21C37B0}"/>
              </a:ext>
            </a:extLst>
          </p:cNvPr>
          <p:cNvSpPr txBox="1"/>
          <p:nvPr/>
        </p:nvSpPr>
        <p:spPr>
          <a:xfrm>
            <a:off x="552116" y="1893595"/>
            <a:ext cx="8545778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Mỗi góc ở tâm có số đo gấp hai lần số đo góc nội tiếp cùng chắn một cung.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090F64-4F9F-F04A-92C8-77A90B5E787A}"/>
              </a:ext>
            </a:extLst>
          </p:cNvPr>
          <p:cNvSpPr txBox="1"/>
          <p:nvPr/>
        </p:nvSpPr>
        <p:spPr>
          <a:xfrm>
            <a:off x="555699" y="2941129"/>
            <a:ext cx="8707563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Trong một đường tròn, góc nội tiếp có số đo bằng nửa số đo cung bị chắn. Góc nội tiếp chắn nửa đường tròn có số đo 90</a:t>
            </a:r>
            <a:r>
              <a:rPr lang="en-US" sz="22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o</a:t>
            </a:r>
            <a:r>
              <a:rPr lang="en-US" sz="2200">
                <a:solidFill>
                  <a:srgbClr val="002060"/>
                </a:solidFill>
                <a:latin typeface="#9Slide03 SVNAvo" panose="02040603050506020204" pitchFamily="18" charset="0"/>
              </a:rPr>
              <a:t>.</a:t>
            </a:r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F7F6B1B8-DE19-7B0C-9C74-00D8B1820176}"/>
              </a:ext>
            </a:extLst>
          </p:cNvPr>
          <p:cNvSpPr/>
          <p:nvPr/>
        </p:nvSpPr>
        <p:spPr>
          <a:xfrm>
            <a:off x="317224" y="2062840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EA7E10FD-A7D3-4303-B385-CDAD9BFB438D}"/>
              </a:ext>
            </a:extLst>
          </p:cNvPr>
          <p:cNvSpPr/>
          <p:nvPr/>
        </p:nvSpPr>
        <p:spPr>
          <a:xfrm>
            <a:off x="317224" y="3108581"/>
            <a:ext cx="225344" cy="225344"/>
          </a:xfrm>
          <a:custGeom>
            <a:avLst/>
            <a:gdLst/>
            <a:ahLst/>
            <a:cxnLst/>
            <a:rect l="l" t="t" r="r" b="b"/>
            <a:pathLst>
              <a:path w="1466396" h="1466396">
                <a:moveTo>
                  <a:pt x="0" y="0"/>
                </a:moveTo>
                <a:lnTo>
                  <a:pt x="1466396" y="0"/>
                </a:lnTo>
                <a:lnTo>
                  <a:pt x="1466396" y="1466396"/>
                </a:lnTo>
                <a:lnTo>
                  <a:pt x="0" y="14663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596117EF-9140-AED8-5B79-EA22D7F11324}"/>
              </a:ext>
            </a:extLst>
          </p:cNvPr>
          <p:cNvSpPr/>
          <p:nvPr/>
        </p:nvSpPr>
        <p:spPr>
          <a:xfrm>
            <a:off x="237442" y="4485456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077B72-5612-F77E-81A2-8C3A3FCAEE26}"/>
              </a:ext>
            </a:extLst>
          </p:cNvPr>
          <p:cNvSpPr txBox="1"/>
          <p:nvPr/>
        </p:nvSpPr>
        <p:spPr>
          <a:xfrm>
            <a:off x="254939" y="4648744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3.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285DAD-CE3A-7AA8-FCE1-C64A1FA32CEE}"/>
              </a:ext>
            </a:extLst>
          </p:cNvPr>
          <p:cNvSpPr txBox="1"/>
          <p:nvPr/>
        </p:nvSpPr>
        <p:spPr>
          <a:xfrm>
            <a:off x="854369" y="4303561"/>
            <a:ext cx="8298594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r>
              <a:rPr lang="en-US"/>
              <a:t>Gọi AMB là góc nội tiếp chắn cung AB trên đường tròn (O). Chứng minh định lí: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287BC-EAC4-A226-370D-788AFE96D79A}"/>
              </a:ext>
            </a:extLst>
          </p:cNvPr>
          <p:cNvSpPr txBox="1"/>
          <p:nvPr/>
        </p:nvSpPr>
        <p:spPr>
          <a:xfrm>
            <a:off x="3607487" y="4765226"/>
            <a:ext cx="6455591" cy="4936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Ta xét 3 trường hợp ứng với 3 vị trí của tâm O.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134FB6-A873-E0CF-C475-365E1E8BC090}"/>
              </a:ext>
            </a:extLst>
          </p:cNvPr>
          <p:cNvSpPr/>
          <p:nvPr/>
        </p:nvSpPr>
        <p:spPr>
          <a:xfrm>
            <a:off x="2937739" y="5457447"/>
            <a:ext cx="1125883" cy="1125883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DA8A55-8285-2E3B-E2F5-FB76E09A5CBD}"/>
              </a:ext>
            </a:extLst>
          </p:cNvPr>
          <p:cNvSpPr/>
          <p:nvPr/>
        </p:nvSpPr>
        <p:spPr>
          <a:xfrm>
            <a:off x="5797655" y="5457447"/>
            <a:ext cx="1125883" cy="1125883"/>
          </a:xfrm>
          <a:prstGeom prst="ellipse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A19FE6-0ED8-AD3A-F6F6-A256AA49BB44}"/>
              </a:ext>
            </a:extLst>
          </p:cNvPr>
          <p:cNvSpPr/>
          <p:nvPr/>
        </p:nvSpPr>
        <p:spPr>
          <a:xfrm>
            <a:off x="8657571" y="5457447"/>
            <a:ext cx="1125883" cy="1125883"/>
          </a:xfrm>
          <a:prstGeom prst="ellipse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F2A7A8-EF30-D9C6-7B1C-F4B0D5E0CAF2}"/>
              </a:ext>
            </a:extLst>
          </p:cNvPr>
          <p:cNvCxnSpPr>
            <a:cxnSpLocks/>
            <a:stCxn id="11" idx="3"/>
            <a:endCxn id="11" idx="7"/>
          </p:cNvCxnSpPr>
          <p:nvPr/>
        </p:nvCxnSpPr>
        <p:spPr>
          <a:xfrm flipV="1">
            <a:off x="3102621" y="5622329"/>
            <a:ext cx="796119" cy="796119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7C1EA2-92ED-F8F4-D95A-9303080BFC5F}"/>
              </a:ext>
            </a:extLst>
          </p:cNvPr>
          <p:cNvCxnSpPr>
            <a:cxnSpLocks/>
            <a:endCxn id="11" idx="5"/>
          </p:cNvCxnSpPr>
          <p:nvPr/>
        </p:nvCxnSpPr>
        <p:spPr>
          <a:xfrm>
            <a:off x="3500680" y="6020388"/>
            <a:ext cx="398060" cy="39806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5E96D5-D767-58B8-647A-9A7139F306E1}"/>
              </a:ext>
            </a:extLst>
          </p:cNvPr>
          <p:cNvCxnSpPr>
            <a:cxnSpLocks/>
          </p:cNvCxnSpPr>
          <p:nvPr/>
        </p:nvCxnSpPr>
        <p:spPr>
          <a:xfrm>
            <a:off x="3102621" y="6413976"/>
            <a:ext cx="796119" cy="4472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C76B3D8-1174-00F5-34B5-07DF8B88E6FD}"/>
              </a:ext>
            </a:extLst>
          </p:cNvPr>
          <p:cNvSpPr txBox="1"/>
          <p:nvPr/>
        </p:nvSpPr>
        <p:spPr>
          <a:xfrm>
            <a:off x="3898740" y="5324753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0E6B9A-93E3-D61C-3EC7-007B2EC87469}"/>
              </a:ext>
            </a:extLst>
          </p:cNvPr>
          <p:cNvSpPr txBox="1"/>
          <p:nvPr/>
        </p:nvSpPr>
        <p:spPr>
          <a:xfrm>
            <a:off x="3194738" y="5706684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8A916-4CE0-E7A7-6267-CFBDD3167DCB}"/>
              </a:ext>
            </a:extLst>
          </p:cNvPr>
          <p:cNvSpPr txBox="1"/>
          <p:nvPr/>
        </p:nvSpPr>
        <p:spPr>
          <a:xfrm>
            <a:off x="2714238" y="6315914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ABFA0F-D7AF-4B53-2E54-C007D871B20F}"/>
              </a:ext>
            </a:extLst>
          </p:cNvPr>
          <p:cNvSpPr txBox="1"/>
          <p:nvPr/>
        </p:nvSpPr>
        <p:spPr>
          <a:xfrm>
            <a:off x="3898740" y="6315914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55FB1F5-EC70-5CA3-24A2-E4765083108E}"/>
              </a:ext>
            </a:extLst>
          </p:cNvPr>
          <p:cNvCxnSpPr>
            <a:cxnSpLocks/>
            <a:endCxn id="13" idx="7"/>
          </p:cNvCxnSpPr>
          <p:nvPr/>
        </p:nvCxnSpPr>
        <p:spPr>
          <a:xfrm flipV="1">
            <a:off x="5816832" y="5622329"/>
            <a:ext cx="941824" cy="54380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CB2A27A-507E-D58E-2145-CA514850B4A2}"/>
              </a:ext>
            </a:extLst>
          </p:cNvPr>
          <p:cNvCxnSpPr>
            <a:cxnSpLocks/>
          </p:cNvCxnSpPr>
          <p:nvPr/>
        </p:nvCxnSpPr>
        <p:spPr>
          <a:xfrm>
            <a:off x="5816832" y="6168027"/>
            <a:ext cx="1018450" cy="14788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04CF8EE9-25C2-C4A3-1DE8-12C7D7B12BCD}"/>
              </a:ext>
            </a:extLst>
          </p:cNvPr>
          <p:cNvSpPr/>
          <p:nvPr/>
        </p:nvSpPr>
        <p:spPr>
          <a:xfrm>
            <a:off x="3480386" y="5997528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DD82EF8-8B7B-3E5F-2CD8-6954A817A09C}"/>
              </a:ext>
            </a:extLst>
          </p:cNvPr>
          <p:cNvSpPr/>
          <p:nvPr/>
        </p:nvSpPr>
        <p:spPr>
          <a:xfrm>
            <a:off x="6343528" y="5997527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C4CEDD-18CA-5B3E-7863-487EA6A2DFBB}"/>
              </a:ext>
            </a:extLst>
          </p:cNvPr>
          <p:cNvSpPr txBox="1"/>
          <p:nvPr/>
        </p:nvSpPr>
        <p:spPr>
          <a:xfrm>
            <a:off x="6740715" y="5320442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A07BC42-98BF-B867-8CC8-0B875AB4FD76}"/>
              </a:ext>
            </a:extLst>
          </p:cNvPr>
          <p:cNvSpPr txBox="1"/>
          <p:nvPr/>
        </p:nvSpPr>
        <p:spPr>
          <a:xfrm>
            <a:off x="6853008" y="6175254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CB90A2-0FE3-0AA1-23CF-690DC86DF81E}"/>
              </a:ext>
            </a:extLst>
          </p:cNvPr>
          <p:cNvSpPr txBox="1"/>
          <p:nvPr/>
        </p:nvSpPr>
        <p:spPr>
          <a:xfrm>
            <a:off x="6333724" y="5927239"/>
            <a:ext cx="30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83B85F-A035-C031-6272-874BFFFA4A5F}"/>
              </a:ext>
            </a:extLst>
          </p:cNvPr>
          <p:cNvSpPr txBox="1"/>
          <p:nvPr/>
        </p:nvSpPr>
        <p:spPr>
          <a:xfrm>
            <a:off x="5421182" y="6041915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CFAE0C0-A83E-45B2-2C8F-9071FBCC586A}"/>
              </a:ext>
            </a:extLst>
          </p:cNvPr>
          <p:cNvCxnSpPr>
            <a:cxnSpLocks/>
          </p:cNvCxnSpPr>
          <p:nvPr/>
        </p:nvCxnSpPr>
        <p:spPr>
          <a:xfrm>
            <a:off x="8671786" y="6157727"/>
            <a:ext cx="754309" cy="37411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C1A0264D-9FDD-7115-68F1-1881BD715BC7}"/>
              </a:ext>
            </a:extLst>
          </p:cNvPr>
          <p:cNvSpPr/>
          <p:nvPr/>
        </p:nvSpPr>
        <p:spPr>
          <a:xfrm>
            <a:off x="9198482" y="5987227"/>
            <a:ext cx="45719" cy="4571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729CD4E-A859-5AD6-25BB-24CCB06F5B07}"/>
              </a:ext>
            </a:extLst>
          </p:cNvPr>
          <p:cNvSpPr txBox="1"/>
          <p:nvPr/>
        </p:nvSpPr>
        <p:spPr>
          <a:xfrm>
            <a:off x="8988747" y="5648703"/>
            <a:ext cx="305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103477D-EBE8-AF61-B377-A7474EF47EE9}"/>
              </a:ext>
            </a:extLst>
          </p:cNvPr>
          <p:cNvSpPr txBox="1"/>
          <p:nvPr/>
        </p:nvSpPr>
        <p:spPr>
          <a:xfrm>
            <a:off x="8276136" y="6031615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FD8DF9E-0E26-DB74-6DD4-3CE22F419AF5}"/>
              </a:ext>
            </a:extLst>
          </p:cNvPr>
          <p:cNvCxnSpPr>
            <a:cxnSpLocks/>
          </p:cNvCxnSpPr>
          <p:nvPr/>
        </p:nvCxnSpPr>
        <p:spPr>
          <a:xfrm flipV="1">
            <a:off x="8701368" y="6144503"/>
            <a:ext cx="1071045" cy="18417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C33A0BAA-8CEB-3347-4DE2-2599D2E30A7E}"/>
              </a:ext>
            </a:extLst>
          </p:cNvPr>
          <p:cNvSpPr txBox="1"/>
          <p:nvPr/>
        </p:nvSpPr>
        <p:spPr>
          <a:xfrm>
            <a:off x="9752573" y="6023267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2E19239-E444-C6DE-6AD5-3B055D270548}"/>
              </a:ext>
            </a:extLst>
          </p:cNvPr>
          <p:cNvSpPr txBox="1"/>
          <p:nvPr/>
        </p:nvSpPr>
        <p:spPr>
          <a:xfrm>
            <a:off x="9412878" y="6409021"/>
            <a:ext cx="3059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8" name="Picture 7" descr="A blue and orange logo&#10;&#10;Description automatically generated">
            <a:extLst>
              <a:ext uri="{FF2B5EF4-FFF2-40B4-BE49-F238E27FC236}">
                <a16:creationId xmlns:a16="http://schemas.microsoft.com/office/drawing/2014/main" id="{39F10468-5837-EE69-23DE-24A0A48AA2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534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" grpId="0"/>
      <p:bldP spid="11" grpId="0" animBg="1"/>
      <p:bldP spid="13" grpId="0" animBg="1"/>
      <p:bldP spid="15" grpId="0" animBg="1"/>
      <p:bldP spid="29" grpId="0"/>
      <p:bldP spid="30" grpId="0"/>
      <p:bldP spid="31" grpId="0"/>
      <p:bldP spid="32" grpId="0"/>
      <p:bldP spid="49" grpId="0" animBg="1"/>
      <p:bldP spid="53" grpId="0" animBg="1"/>
      <p:bldP spid="62" grpId="0"/>
      <p:bldP spid="64" grpId="0"/>
      <p:bldP spid="65" grpId="0"/>
      <p:bldP spid="66" grpId="0"/>
      <p:bldP spid="71" grpId="0" animBg="1"/>
      <p:bldP spid="73" grpId="0"/>
      <p:bldP spid="74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93BF6-1F08-C954-2771-079CFACFC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DA64AB9-6740-F6D9-E2DB-FF9E6A646A1A}"/>
              </a:ext>
            </a:extLst>
          </p:cNvPr>
          <p:cNvSpPr/>
          <p:nvPr/>
        </p:nvSpPr>
        <p:spPr>
          <a:xfrm>
            <a:off x="10515771" y="-109220"/>
            <a:ext cx="1695279" cy="1433195"/>
          </a:xfrm>
          <a:custGeom>
            <a:avLst/>
            <a:gdLst/>
            <a:ahLst/>
            <a:cxnLst/>
            <a:rect l="l" t="t" r="r" b="b"/>
            <a:pathLst>
              <a:path w="3700206" h="3803950">
                <a:moveTo>
                  <a:pt x="0" y="0"/>
                </a:moveTo>
                <a:lnTo>
                  <a:pt x="3700206" y="0"/>
                </a:lnTo>
                <a:lnTo>
                  <a:pt x="3700206" y="3803950"/>
                </a:lnTo>
                <a:lnTo>
                  <a:pt x="0" y="380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8B0DBB1B-F52C-7AD1-11A5-267CF5A2948D}"/>
              </a:ext>
            </a:extLst>
          </p:cNvPr>
          <p:cNvSpPr/>
          <p:nvPr/>
        </p:nvSpPr>
        <p:spPr>
          <a:xfrm>
            <a:off x="237442" y="239037"/>
            <a:ext cx="561858" cy="56185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pPr defTabSz="609630"/>
            <a:endParaRPr lang="en-US" sz="1200">
              <a:latin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378019-2201-4945-3A67-3FD512210BB3}"/>
              </a:ext>
            </a:extLst>
          </p:cNvPr>
          <p:cNvSpPr txBox="1"/>
          <p:nvPr/>
        </p:nvSpPr>
        <p:spPr>
          <a:xfrm>
            <a:off x="854369" y="28104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#9Slide04 SVNWallington" panose="00000500000000000000" pitchFamily="2" charset="0"/>
              </a:rPr>
              <a:t>Góc nội tiếp</a:t>
            </a:r>
            <a:endParaRPr lang="en-US" sz="1600">
              <a:solidFill>
                <a:schemeClr val="bg1">
                  <a:lumMod val="85000"/>
                </a:schemeClr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50" name="Freeform 18">
            <a:extLst>
              <a:ext uri="{FF2B5EF4-FFF2-40B4-BE49-F238E27FC236}">
                <a16:creationId xmlns:a16="http://schemas.microsoft.com/office/drawing/2014/main" id="{06BC27C9-D9C0-458E-D6F3-FB330FC044B5}"/>
              </a:ext>
            </a:extLst>
          </p:cNvPr>
          <p:cNvSpPr/>
          <p:nvPr/>
        </p:nvSpPr>
        <p:spPr>
          <a:xfrm>
            <a:off x="237442" y="1485081"/>
            <a:ext cx="561858" cy="629636"/>
          </a:xfrm>
          <a:custGeom>
            <a:avLst/>
            <a:gdLst/>
            <a:ahLst/>
            <a:cxnLst/>
            <a:rect l="l" t="t" r="r" b="b"/>
            <a:pathLst>
              <a:path w="2132412" h="490259">
                <a:moveTo>
                  <a:pt x="0" y="0"/>
                </a:moveTo>
                <a:lnTo>
                  <a:pt x="2132412" y="0"/>
                </a:lnTo>
                <a:lnTo>
                  <a:pt x="2132412" y="490259"/>
                </a:lnTo>
                <a:lnTo>
                  <a:pt x="0" y="490259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/>
          <a:lstStyle/>
          <a:p>
            <a:pPr defTabSz="609630"/>
            <a:endParaRPr lang="en-US" sz="1200">
              <a:solidFill>
                <a:srgbClr val="2D3880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88F3D2C-7175-2670-F4F2-5562AD041D16}"/>
              </a:ext>
            </a:extLst>
          </p:cNvPr>
          <p:cNvSpPr txBox="1"/>
          <p:nvPr/>
        </p:nvSpPr>
        <p:spPr>
          <a:xfrm>
            <a:off x="254939" y="1648369"/>
            <a:ext cx="64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#9Slide04 SVNWallington" panose="00000500000000000000" pitchFamily="2" charset="0"/>
              </a:rPr>
              <a:t>? 3.  </a:t>
            </a:r>
            <a:endParaRPr lang="en-US" sz="1050" b="1">
              <a:latin typeface="#9Slide04 SVNWallington" panose="000005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81E383-55F4-29F7-0536-2011CC995891}"/>
              </a:ext>
            </a:extLst>
          </p:cNvPr>
          <p:cNvSpPr txBox="1"/>
          <p:nvPr/>
        </p:nvSpPr>
        <p:spPr>
          <a:xfrm>
            <a:off x="854369" y="1303186"/>
            <a:ext cx="8298594" cy="955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r>
              <a:rPr lang="en-US"/>
              <a:t>Gọi AMB là góc nội tiếp chắn cung AB trên đường tròn (O). Chứng minh định lí: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1CFFBE-3521-2B56-936B-6A01DEACAA0E}"/>
              </a:ext>
            </a:extLst>
          </p:cNvPr>
          <p:cNvSpPr txBox="1"/>
          <p:nvPr/>
        </p:nvSpPr>
        <p:spPr>
          <a:xfrm>
            <a:off x="854369" y="3046444"/>
            <a:ext cx="82574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Tâm O nằm trên một cạnh của AMB, chẳng hạn cạnh MA.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0F2A081-F615-18A1-AE08-59B435677B50}"/>
              </a:ext>
            </a:extLst>
          </p:cNvPr>
          <p:cNvSpPr/>
          <p:nvPr/>
        </p:nvSpPr>
        <p:spPr>
          <a:xfrm>
            <a:off x="9416519" y="4089042"/>
            <a:ext cx="1602104" cy="1602103"/>
          </a:xfrm>
          <a:prstGeom prst="ellipse">
            <a:avLst/>
          </a:prstGeom>
          <a:noFill/>
          <a:ln w="158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1BCA3E-CF38-30A7-EE1B-D7239E589307}"/>
              </a:ext>
            </a:extLst>
          </p:cNvPr>
          <p:cNvCxnSpPr>
            <a:cxnSpLocks/>
            <a:stCxn id="11" idx="3"/>
            <a:endCxn id="11" idx="7"/>
          </p:cNvCxnSpPr>
          <p:nvPr/>
        </p:nvCxnSpPr>
        <p:spPr>
          <a:xfrm flipV="1">
            <a:off x="9651142" y="4323665"/>
            <a:ext cx="1132858" cy="1132858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0130D-0FFC-35A3-7D19-DF9239C1F83D}"/>
              </a:ext>
            </a:extLst>
          </p:cNvPr>
          <p:cNvCxnSpPr>
            <a:cxnSpLocks/>
            <a:endCxn id="11" idx="5"/>
          </p:cNvCxnSpPr>
          <p:nvPr/>
        </p:nvCxnSpPr>
        <p:spPr>
          <a:xfrm>
            <a:off x="10217571" y="4890093"/>
            <a:ext cx="566430" cy="566429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DFD976C-C6B1-6167-4EA0-784F90ABF6A6}"/>
              </a:ext>
            </a:extLst>
          </p:cNvPr>
          <p:cNvCxnSpPr>
            <a:cxnSpLocks/>
          </p:cNvCxnSpPr>
          <p:nvPr/>
        </p:nvCxnSpPr>
        <p:spPr>
          <a:xfrm>
            <a:off x="9651142" y="5450159"/>
            <a:ext cx="1132858" cy="636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EB5ACE-5D0C-B1A8-4C1B-D04A07615FEE}"/>
              </a:ext>
            </a:extLst>
          </p:cNvPr>
          <p:cNvSpPr txBox="1"/>
          <p:nvPr/>
        </p:nvSpPr>
        <p:spPr>
          <a:xfrm>
            <a:off x="10795162" y="3889783"/>
            <a:ext cx="43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499ABC-C1CB-EFF7-43CA-02997F201A93}"/>
              </a:ext>
            </a:extLst>
          </p:cNvPr>
          <p:cNvSpPr txBox="1"/>
          <p:nvPr/>
        </p:nvSpPr>
        <p:spPr>
          <a:xfrm>
            <a:off x="9818402" y="4511281"/>
            <a:ext cx="43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7BFC43-08D7-85B2-7C06-5297D35FBBED}"/>
              </a:ext>
            </a:extLst>
          </p:cNvPr>
          <p:cNvSpPr txBox="1"/>
          <p:nvPr/>
        </p:nvSpPr>
        <p:spPr>
          <a:xfrm>
            <a:off x="9236973" y="5377459"/>
            <a:ext cx="43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FA1241-EFE7-7916-595E-5C92CC765BD6}"/>
              </a:ext>
            </a:extLst>
          </p:cNvPr>
          <p:cNvSpPr txBox="1"/>
          <p:nvPr/>
        </p:nvSpPr>
        <p:spPr>
          <a:xfrm>
            <a:off x="10729161" y="5377458"/>
            <a:ext cx="43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6495420-7F16-0EA1-8E51-CDEB05BA0135}"/>
              </a:ext>
            </a:extLst>
          </p:cNvPr>
          <p:cNvSpPr/>
          <p:nvPr/>
        </p:nvSpPr>
        <p:spPr>
          <a:xfrm>
            <a:off x="10188693" y="4857564"/>
            <a:ext cx="65057" cy="6505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AB7AD2-B514-1A3E-89B4-FDE9C182573C}"/>
              </a:ext>
            </a:extLst>
          </p:cNvPr>
          <p:cNvSpPr txBox="1"/>
          <p:nvPr/>
        </p:nvSpPr>
        <p:spPr>
          <a:xfrm>
            <a:off x="854369" y="2590189"/>
            <a:ext cx="7382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C0504D"/>
                </a:solidFill>
              </a:rPr>
              <a:t>TH1: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E04A1F-119C-103F-4116-75C801DE928E}"/>
              </a:ext>
            </a:extLst>
          </p:cNvPr>
          <p:cNvGrpSpPr/>
          <p:nvPr/>
        </p:nvGrpSpPr>
        <p:grpSpPr>
          <a:xfrm>
            <a:off x="5262562" y="2990938"/>
            <a:ext cx="607219" cy="81269"/>
            <a:chOff x="9385300" y="4368799"/>
            <a:chExt cx="829310" cy="12377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6EC5CB-58EC-205B-DE28-9DB40EB41587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9DCF42-0158-FB33-541C-2F07E791D9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32A1B45-3B99-9B9E-9D20-D3B09E85080D}"/>
              </a:ext>
            </a:extLst>
          </p:cNvPr>
          <p:cNvSpPr txBox="1"/>
          <p:nvPr/>
        </p:nvSpPr>
        <p:spPr>
          <a:xfrm>
            <a:off x="854369" y="4239706"/>
            <a:ext cx="68045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Ta có AOB = 180</a:t>
            </a:r>
            <a:r>
              <a:rPr lang="en-US" baseline="30000">
                <a:solidFill>
                  <a:schemeClr val="tx1"/>
                </a:solidFill>
              </a:rPr>
              <a:t>o</a:t>
            </a:r>
            <a:r>
              <a:rPr lang="en-US">
                <a:solidFill>
                  <a:schemeClr val="tx1"/>
                </a:solidFill>
              </a:rPr>
              <a:t> – MOB = AMB + OBM = 2 AMB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89569F-3551-336A-15F7-3B00322E7015}"/>
              </a:ext>
            </a:extLst>
          </p:cNvPr>
          <p:cNvSpPr txBox="1"/>
          <p:nvPr/>
        </p:nvSpPr>
        <p:spPr>
          <a:xfrm>
            <a:off x="854369" y="3629078"/>
            <a:ext cx="71101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Ta có tam giác OMB cân tại O, suy ra AMB = OBM.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ACE171-197D-EAA0-860F-8E290D594D60}"/>
              </a:ext>
            </a:extLst>
          </p:cNvPr>
          <p:cNvGrpSpPr/>
          <p:nvPr/>
        </p:nvGrpSpPr>
        <p:grpSpPr>
          <a:xfrm>
            <a:off x="6141244" y="3594089"/>
            <a:ext cx="607219" cy="81269"/>
            <a:chOff x="9385300" y="4368799"/>
            <a:chExt cx="829310" cy="12377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C94E7BF-BACF-C026-B743-24DA9A0D5C34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C029830-BAA4-EBDC-BA77-6408B13B99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BE5F61-3FC3-F54F-3E6E-57574F227031}"/>
              </a:ext>
            </a:extLst>
          </p:cNvPr>
          <p:cNvGrpSpPr/>
          <p:nvPr/>
        </p:nvGrpSpPr>
        <p:grpSpPr>
          <a:xfrm>
            <a:off x="7073110" y="3594089"/>
            <a:ext cx="656427" cy="81269"/>
            <a:chOff x="9385300" y="4368799"/>
            <a:chExt cx="829310" cy="12377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320D3EE-ADD2-BDEB-C57E-09BDA1C49F1E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EE35E9A-B7E6-91D3-D750-2482F5BF4F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53F98AD-831D-7C9C-5052-D9D333DAF878}"/>
              </a:ext>
            </a:extLst>
          </p:cNvPr>
          <p:cNvGrpSpPr/>
          <p:nvPr/>
        </p:nvGrpSpPr>
        <p:grpSpPr>
          <a:xfrm>
            <a:off x="1774517" y="4186370"/>
            <a:ext cx="607219" cy="81269"/>
            <a:chOff x="9385300" y="4368799"/>
            <a:chExt cx="829310" cy="12377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9AB6012-57F9-3FFE-B88B-540175781132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E200C6F-4178-5072-EB16-E2630E48B5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AA0D6EE-01C3-BB00-C790-10887061B497}"/>
              </a:ext>
            </a:extLst>
          </p:cNvPr>
          <p:cNvGrpSpPr/>
          <p:nvPr/>
        </p:nvGrpSpPr>
        <p:grpSpPr>
          <a:xfrm>
            <a:off x="3571567" y="4186370"/>
            <a:ext cx="676583" cy="81269"/>
            <a:chOff x="9385300" y="4368799"/>
            <a:chExt cx="829310" cy="123778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3C25113-36A4-2192-957F-E26A360AA5DB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7F7CDD5-BCD0-F796-DED2-5DA5784939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67CAA7-1EBB-2FC2-94D3-5EFA116267E1}"/>
              </a:ext>
            </a:extLst>
          </p:cNvPr>
          <p:cNvGrpSpPr/>
          <p:nvPr/>
        </p:nvGrpSpPr>
        <p:grpSpPr>
          <a:xfrm>
            <a:off x="4594000" y="4186370"/>
            <a:ext cx="610081" cy="81269"/>
            <a:chOff x="9385300" y="4368799"/>
            <a:chExt cx="829310" cy="123778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7F26C70-D8A5-A4BC-1C0F-59818383F378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1A94482-FFE5-75F5-1664-414918819E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10A3AB-026F-738A-D576-4F002B735426}"/>
              </a:ext>
            </a:extLst>
          </p:cNvPr>
          <p:cNvGrpSpPr/>
          <p:nvPr/>
        </p:nvGrpSpPr>
        <p:grpSpPr>
          <a:xfrm>
            <a:off x="5524399" y="4186370"/>
            <a:ext cx="673201" cy="81269"/>
            <a:chOff x="9385300" y="4368799"/>
            <a:chExt cx="829310" cy="123778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98BBB0E-4CE7-6A64-9F98-E660F93547B0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AEE51EC-6AA1-DC91-66F2-14348B6216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5C4A751-8036-4E8E-6F38-1FD91227D3B7}"/>
              </a:ext>
            </a:extLst>
          </p:cNvPr>
          <p:cNvGrpSpPr/>
          <p:nvPr/>
        </p:nvGrpSpPr>
        <p:grpSpPr>
          <a:xfrm>
            <a:off x="6753791" y="4186370"/>
            <a:ext cx="614499" cy="81269"/>
            <a:chOff x="9385300" y="4368799"/>
            <a:chExt cx="829310" cy="123778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1709C1B-A046-270E-37AB-B717DD1BAA02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8108EAD-4EE7-DDA0-B7B2-2204C50B75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D9313F58-0B63-D4E2-80D3-27F4BF3BE828}"/>
              </a:ext>
            </a:extLst>
          </p:cNvPr>
          <p:cNvSpPr txBox="1"/>
          <p:nvPr/>
        </p:nvSpPr>
        <p:spPr>
          <a:xfrm>
            <a:off x="854369" y="5005992"/>
            <a:ext cx="19688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suy ra AMB =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5CFACA-F139-3F5B-A8ED-695B78BC8F5C}"/>
              </a:ext>
            </a:extLst>
          </p:cNvPr>
          <p:cNvSpPr txBox="1"/>
          <p:nvPr/>
        </p:nvSpPr>
        <p:spPr>
          <a:xfrm>
            <a:off x="2681194" y="4810932"/>
            <a:ext cx="8292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AOB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A8F6B95-2A51-1E84-CD23-546EE70CC83F}"/>
              </a:ext>
            </a:extLst>
          </p:cNvPr>
          <p:cNvSpPr txBox="1"/>
          <p:nvPr/>
        </p:nvSpPr>
        <p:spPr>
          <a:xfrm>
            <a:off x="2932800" y="5248970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AB5815D-8834-DBD8-E5D9-E1D009AD8FCF}"/>
              </a:ext>
            </a:extLst>
          </p:cNvPr>
          <p:cNvCxnSpPr/>
          <p:nvPr/>
        </p:nvCxnSpPr>
        <p:spPr>
          <a:xfrm>
            <a:off x="2740358" y="5253732"/>
            <a:ext cx="66783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FD6DEA2-57A7-0ADB-079B-8116A7FE44BB}"/>
              </a:ext>
            </a:extLst>
          </p:cNvPr>
          <p:cNvGrpSpPr/>
          <p:nvPr/>
        </p:nvGrpSpPr>
        <p:grpSpPr>
          <a:xfrm>
            <a:off x="2789955" y="4774097"/>
            <a:ext cx="599017" cy="81269"/>
            <a:chOff x="9385300" y="4368799"/>
            <a:chExt cx="829310" cy="123778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B24060E-AC76-3466-1FA6-296FD0D6E905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10C9EA9-CE2B-79C0-8BA1-16A0DCE3EC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1A2C7AB-D205-ECA6-EABF-29ED3A43975A}"/>
              </a:ext>
            </a:extLst>
          </p:cNvPr>
          <p:cNvGrpSpPr/>
          <p:nvPr/>
        </p:nvGrpSpPr>
        <p:grpSpPr>
          <a:xfrm>
            <a:off x="1817953" y="4953444"/>
            <a:ext cx="599017" cy="81269"/>
            <a:chOff x="9385300" y="4368799"/>
            <a:chExt cx="829310" cy="123778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CDEA8A3-C44B-385F-CC5A-98B292E63893}"/>
                </a:ext>
              </a:extLst>
            </p:cNvPr>
            <p:cNvCxnSpPr/>
            <p:nvPr/>
          </p:nvCxnSpPr>
          <p:spPr>
            <a:xfrm flipV="1">
              <a:off x="9385300" y="4368800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6462FD4-AB4C-A29C-4563-064FD8225D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5510" y="4368799"/>
              <a:ext cx="419100" cy="123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66C65A91-E09B-35ED-1964-049328C9D574}"/>
              </a:ext>
            </a:extLst>
          </p:cNvPr>
          <p:cNvSpPr txBox="1"/>
          <p:nvPr/>
        </p:nvSpPr>
        <p:spPr>
          <a:xfrm>
            <a:off x="3867635" y="4810932"/>
            <a:ext cx="9329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sđAB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768C5FC-CDC2-1D52-5BBC-01D6849786D7}"/>
              </a:ext>
            </a:extLst>
          </p:cNvPr>
          <p:cNvSpPr txBox="1"/>
          <p:nvPr/>
        </p:nvSpPr>
        <p:spPr>
          <a:xfrm>
            <a:off x="4142101" y="5248970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3239D23-D002-FE1A-0903-CFC52CA29676}"/>
              </a:ext>
            </a:extLst>
          </p:cNvPr>
          <p:cNvCxnSpPr>
            <a:cxnSpLocks/>
          </p:cNvCxnSpPr>
          <p:nvPr/>
        </p:nvCxnSpPr>
        <p:spPr>
          <a:xfrm>
            <a:off x="3867635" y="5253732"/>
            <a:ext cx="8292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DE68CBD0-B33E-AA79-D51E-3A859D3C9D79}"/>
              </a:ext>
            </a:extLst>
          </p:cNvPr>
          <p:cNvSpPr txBox="1"/>
          <p:nvPr/>
        </p:nvSpPr>
        <p:spPr>
          <a:xfrm>
            <a:off x="3482991" y="5005991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13" name="Arc 112">
            <a:extLst>
              <a:ext uri="{FF2B5EF4-FFF2-40B4-BE49-F238E27FC236}">
                <a16:creationId xmlns:a16="http://schemas.microsoft.com/office/drawing/2014/main" id="{6C3CBAF7-43C3-E40A-758F-04F109FAFFAD}"/>
              </a:ext>
            </a:extLst>
          </p:cNvPr>
          <p:cNvSpPr/>
          <p:nvPr/>
        </p:nvSpPr>
        <p:spPr>
          <a:xfrm rot="18947921">
            <a:off x="4176151" y="4815760"/>
            <a:ext cx="537091" cy="528323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9D793CD-0300-C5B7-407E-1E8010862A0B}"/>
              </a:ext>
            </a:extLst>
          </p:cNvPr>
          <p:cNvSpPr txBox="1"/>
          <p:nvPr/>
        </p:nvSpPr>
        <p:spPr>
          <a:xfrm>
            <a:off x="855430" y="5772276"/>
            <a:ext cx="64889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Vậy trong trường hợp 1, ta có AMB =     sđ AB.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132F72EF-295F-BAB1-60A8-125406D6A504}"/>
              </a:ext>
            </a:extLst>
          </p:cNvPr>
          <p:cNvCxnSpPr>
            <a:cxnSpLocks/>
          </p:cNvCxnSpPr>
          <p:nvPr/>
        </p:nvCxnSpPr>
        <p:spPr>
          <a:xfrm>
            <a:off x="6052540" y="6013139"/>
            <a:ext cx="25717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C038D7EF-A296-EB95-C0D0-79C12C61F31C}"/>
              </a:ext>
            </a:extLst>
          </p:cNvPr>
          <p:cNvSpPr txBox="1"/>
          <p:nvPr/>
        </p:nvSpPr>
        <p:spPr>
          <a:xfrm>
            <a:off x="6030728" y="6017902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2F52C28-4C27-F7DD-ACC4-A609030A819B}"/>
              </a:ext>
            </a:extLst>
          </p:cNvPr>
          <p:cNvSpPr txBox="1"/>
          <p:nvPr/>
        </p:nvSpPr>
        <p:spPr>
          <a:xfrm>
            <a:off x="6021202" y="5577591"/>
            <a:ext cx="3432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ts val="3600"/>
              </a:lnSpc>
              <a:defRPr sz="22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9" name="Arc 118">
            <a:extLst>
              <a:ext uri="{FF2B5EF4-FFF2-40B4-BE49-F238E27FC236}">
                <a16:creationId xmlns:a16="http://schemas.microsoft.com/office/drawing/2014/main" id="{E324829D-7958-52CF-9D62-724082B76B83}"/>
              </a:ext>
            </a:extLst>
          </p:cNvPr>
          <p:cNvSpPr/>
          <p:nvPr/>
        </p:nvSpPr>
        <p:spPr>
          <a:xfrm rot="18947921">
            <a:off x="6613239" y="5753741"/>
            <a:ext cx="537091" cy="528323"/>
          </a:xfrm>
          <a:prstGeom prst="arc">
            <a:avLst>
              <a:gd name="adj1" fmla="val 16480330"/>
              <a:gd name="adj2" fmla="val 21385212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orange logo&#10;&#10;Description automatically generated">
            <a:extLst>
              <a:ext uri="{FF2B5EF4-FFF2-40B4-BE49-F238E27FC236}">
                <a16:creationId xmlns:a16="http://schemas.microsoft.com/office/drawing/2014/main" id="{4F7A5B96-DBC8-4AB6-4D9C-1EA0A23D1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34" y="6432417"/>
            <a:ext cx="836538" cy="309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88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1" grpId="0"/>
      <p:bldP spid="85" grpId="0"/>
      <p:bldP spid="87" grpId="0"/>
      <p:bldP spid="88" grpId="0"/>
      <p:bldP spid="103" grpId="0"/>
      <p:bldP spid="104" grpId="0"/>
      <p:bldP spid="111" grpId="0"/>
      <p:bldP spid="113" grpId="0" animBg="1"/>
      <p:bldP spid="114" grpId="0"/>
      <p:bldP spid="117" grpId="0"/>
      <p:bldP spid="118" grpId="0"/>
      <p:bldP spid="1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14. Cung và dây (tiết 1)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rXf1Y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BrXf1Y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Gtd/Vg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BrXf1Y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BrXf1Y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Gtd/Vg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BrXf1YASLxaX0AAAB9AAAAHAAAAHVuaXZlcnNhbC9sb2NhbF9zZXR0aW5ncy54bWyzsa/IzVEoSy0qzszPs1Uy1DNQUkjNS85PycxLt1UKDXHTtVBSKC5JzEtJzMnPS7VVystXUrC347LJyU9OzAlOLSkBKixWKMhJrEwtCknNBTJKUv0Sc4EqwzIf7m4vUcg4vDlRR+HhrpV5CskPd88sUcgvzcnMS1XSt+MCAFBLAwQUAAIACABsXf1YwTFqPx4ZAAChLgAAFwAAAHVuaXZlcnNhbC91bml2ZXJzYWwucG5n7Xp7VFJp2zflZDNm0zQ6lWVaaamZmpp5QsiZGuuxUcvxlAdqxCwTTBlF5FQ5NWXmsUQ8gM805ZQHRk0MU8wxRQVhOijZVmg8QImASoKIwIc9z7zr+9613vW8/35ryVqw197cv/u+rmv/ruv63XvtGyFBAetNtpqAQKD1x44ePgkCfWIPAhklf2psuEI2Jn9qOKxCnQz4GlTPtXxvOPkk0f87fxCoIX/d0pk1hvPPLh6NQoFAn3ctf1exUn6Dg0DOB48d9v8+M046yruZ/P6M1dsl9MG4/kzSp/Ir0tiCmW9Xde/4NJJydbMNdqf5kbhzZuc3flp0pW3Lr6ePb9rU1Hjg2O3D/l+eObqrO/7r6z5taFG5ZuB5RPrDoAgVViIQXybV1yvuBlWiWluZLQ9r9J1GBisOka+sNhx+Cw0x/ILSTZb9qQryX2U4vHIwOAS61PrNmm4aYd7RISHBgxpDqRsEp5ykhyt6azaDQI/REV+Z19h1v7gxnqp5Xe0SDxtJAYHexjnYyw7ksaTxVGYuPrVjFegSNj3VvyFr175du2hxhgFWDvaHD8c1gUBP/ebsrNBbWePKhmBYD/Ox0HCp/WTIyHnLfIAFwVtoxggGK1X/8E+tvtGhBaydq/sa/ts6Z0AY4P+6NLguR47Xa1wayzJsiQpP6MIzlX7uAnF25iVV98GMjyh+j1XkJvOhdi3zd63bWyoyJM9C1+9AWSMxx2W7g5uDibM3YSPTbY/PxuqntgnBWCaFHSq9eZcxCeFkMbVS+b7qgT4cY3TwUWDa+/F+J3m0IXyqqWPrcng45QaSRXY22EEfQNWNbsZwzD6Yrnb7IpAw7kmUjPtHmWRDdWPUpTdLAJwJ90CU1xLT8UWaeTVP/zztTZ1ZwNoCB2s6Cz6tNy2Z08q1OuuRH//88KrPlYe5PV6pQb+frVCU4svioXJew3ZyCYKdDiR8y60MBabrLtiynFkz70Cad8yFFyTddLdyUnx6KWZ0DNz6gQArsiwPpDu0eFoF5sEJMWSXFBRbU7Ic56wSdEhF1mpKRGaoM/z3AjbwnrRHYm10yVTZc+jti3TKNnByk2cpp+qDt7EyFQ7yNrmenKgEMvZT5ajjbsL4vD5UoqltkxxFzDPl5Mte3jZzCOiBbLcQ+ztTt13KQ3TYYiVb++iWTnZFdzW7gBKE5b0zyu8IZ50xdp2MmKwOVVF82nudlSrBQ1rEyXdk6KuVnXUywJA4IzVJ/q7GrL7MiCNFEWcUHkYTx9n80Oy6fZ60eOcvRIAlrSwPI+5U4UYf4x7CS/lUYBtQxmHzjMqliESGVBUvCDQLMC7AJGhe4QNFWm+5al/xeYUre7IhRpZSz8YPEILDVRf2UdU9TDZO0caow3TkwQGxYocRczbvTgyU7ujttgPSGhw8yi9M1VHfoBUYHzvVmYpQBjWKJ2htFIrGn4y2kESumh8gqmJLSWpFUXKwiE0/qxFLmqanxBflBF4fgd3aAx6v6PNp3D5MOV7OK3Ql3s/XNre3T7waDxmqfD+sbBiIJ8dwfVhZxWrIHkadqxM7XyKmdgYuM/5heMjEsUzBFYqdlExhq8vOk9FWBZNplFoe2w4zpnsg1FVuzr7OIaVPalzxzmZp3pItEo6jIP5pgUShLT3ItGZzLSSWki3ZP5vaihDcjNzzUXteovB0D2FiwQEeVnrJJ890RxM1gm8XH91D52rwx7dpfGBiKZe5hZ1ADuss0Baqe3zCjRi2L+niwKJ00cEeFQOMtAPK2FEH+bQSITt0+qUt8CNSOCB+XzFdrAb36YDoCBm6nsp3lQOBqB9hySnQvgyeypVlB1TChbfiy6TgeVSpnDcqL6wIVeCiWAvenPTx2T3iQLchPytiEQbG1UBJxanRNlG8UhcJTzqxiBHySO5CHDYqo4I2PHR8G0A+H8/4Oz65dh/GNerPcKJK6u3EpwX+rAWCrYEBl85YfYpwyb/8DzdhHBO59lW18S0GJLvKtKIH5DuMFIJDAIFSqcEYKML/fEcE60yQ8am7j46JtJSEFqNZKd6Sn9hRi7RjXYDU2ygajgYhEod8U75xFrcmizN0oSx5DLI5WIF34z64oBytGPTuaKlXpzUuk6GXeZTeAk2bgnABEq2a8LlKpjrKvbrPXY+rK5psxDmL22AI1P38xp1kErmYVSXNsAM0B51TiFzRPJL4bdCoiLGckw+/MldDjPJw2y2C36Awvqcj118U2WltFLhqZztFI1YyHAelY7FaHKzoxOlkfrMWokDK5XFjQ2u6k3x76BSfa/G6GCva4tnf6aPUviQorR7aUjmssviJm3BExDsNYXOGnZ+Q7mp+9L3ITbc4l4eIHKXiqBIUBgvJra0XRvNx3t7NPFUaHGYLAMEnN+U27mY5GX3gkH59tw1oeTMUyOvwdvgqbRvqRilii/z7oyLqX6EGmzreXLOVcL2pQPnNHLWOQ+LVeSrgfmoCPIxQse7f+dzhw6g8CL1MXeuFmoMTNBN4q1eVrRUco2vqud6ki171PJC3UQWGHEOcCgOkrXRhily++4aNUe80K1mfdMr4osKVrNI8iPei+8JYEDJsO6X4fE3nUIaehrxgK7GiReYDFi3tlao34LPUvMszvTjrcFWiAC3mNku9m//rJr1jvhYQ3DpeOmiSIFCRNBohee2JVWHvzKLKgMAzrvSdZD6JVsP6RboYAfz+neyCybUYSLqQ3uJJ81TERB9N/pt6/l0LEKM21y3sNsUjzCV3O6MC1y1H03wVp+WvJidevT0D99UrF10zrY1Kk2F0FMezPpgueUOganx5xGNjvSC3bKrpG7rRFLxtDmySi+mg5f3VNkp2kXBV1TllqW30NceQiRCB9yYA2Gqh8SOn2EkqYU6w0Y52g3NnsUHrfVTK0QcoJ82P2DhZnaMmFbLBHfEkLzDtRxgHKJqgN6X0uPI+NOC9g7yR8Zq59Cd18cLpUbm3Qn1H6zrkS41ngIc8rW7SxZMZ2hrEUdFkmuAWgiLn4TCa1yQJK6upfro4FSnWSDOkBqUiG2wyN8e8YGaF7Te6A3a1tsjuj+G+TY6hshWnfwwyvhrPBD+nptjx65ztLGxtAbYNoI7g56/COydqRAiKGKi/oMHT1W9WpVtaHNrDoCkyuEAxwoI/oMGnm7IyEimuvVth7vaxo9XqzN0MZBykDwwAZcWYYnXryFCbnudE3Js/XA1oPFK6GHgSm4ymHGz0q04bUQ55yH+uKB+ulzLwx/JkN5PZrwW2QOP2pzzAUz89QApwE0bKRrQUdyEBaaNxJbc4JXS1MdVL2/gp/GW+AuCS7wwUYVZwgEY/YYv4RdvI7mWlMr9vTTcDPlPU2YWLpdymxVncId24m/0+OpFQ3X3UOAb48oxLQJwTMyHuHv5N3r/VTZiLPZ22b49JjvZZzfchE6W30nbCFIm2fKuuQcZMBeaO8ryvsltrUIaysPaqyATNUJJ6/lnNgUsVwkYKOnRkfBY7qDzv/u8hg45RIb2EP0Bz9P+oiVLBSGvNh4Tpm5r1hixzXNNd2TP7GD/9ktTgIvMEgS7SzM3/d+Lq/52opsYkJ9JvZ4l4INkjtp6X7KH9rn8oyQozv6x1ZFMfFePbIXPzZf1Y+T/rx9iwkKUFFnTTxn99hgea652XJSWIe+J/VJs+a5a1cUh11fKAqf+4xApoBbQCWgGtgFZAK6AV0ApoBbQCWgGtgFZAK6AV0ApoBbQC+v8QJIsyMfn3c8NCFEavVUGTvnRGh32casb8Pz96jA1ZknfoiRtgep0+c6Eapn/fBdUp9IszD6C6YBqusXJYkIymW4NA7xZqrHWjXVC9iCdPAu+sdu855X3fm55f2PCG1KHR3ZzfXQMUR7iPl04u+J3l4MP8ZxV6NdFa9xdVJ540Hg1s1DIMszxVLL4kKoQk3vPJ+WN5sxv1s2K9WMYqmzuTZokC5z9+WJUZaxWSp/vTYBwL/rQxC+lMg+WZBik+zx1snYAUj2Oeha3plrw4N0kwjODZEZHtH4ek1dKaT+WPoPMMM0SOvms3BoEyISY5nnYmJsfyQkJAPNmQNR37IfsiYi0ITF2KO6UVFPFdvIf4p+oCZL4B9vaXEudfWdPL02Fz/o/pRiAK6crYwI0rXxfZmJs/bcrK2wC0T/wL7LKmu9xszVVbAwb5LhGqGe4S64et/dpUAuLCuzI8bGmM2haJVGrl+iebJerpRP3MEebsrRTCgavRms4NhJlZJpevjsSJffXK8fiZe1CN4meYbo5k/Z36V5QitjWvbhBTmNChbO5YyMQrMIWYJk5piaa50ROGtAHIUsLeYDXycuFIjxWwCsQL9J8VTaQ72s/FTI3q51TcvxxRP10Z+9btT027UJ/9czBxER38+ectJ+Fwcp0pOPQk/PfSdG1Pim4o7N5aEnu2n8klcAm8t35uBdYst2OYhq2PqOXyF+nJlT4ujclDrkMkTNq2QmkQplCCIqY9cRSL2K2NulpPBfjOIG88FM5LIlf3UgbdgjeCzrk/xqLS5GuO6I6cNbkxQV26qVfO0PRafdYsLZQ6fvUe32E5YLbZ7V6qqfnwuAfMidGN/Npi9mRpwiGI5lWKnsuS7yrNH4jZCt8BNZ4Ri3w9pRWh4iMllTcfcooxTe3DsigZ38suNHliabjcBeYeLCu/MpYxjBpwy1ejvgCdCw1p82aIr+y6ehgCX6IRFtAu//is+9ms5T+rHjdc6P/JdYugOIIhvuzQ0rD1ev54i08exi5wIjL3h/ERnPh+JWqq7bWzb0oikyvSlHxpM9klwHVNtUaf0oKRxUM+HeYvTllvvy2PclKYD6Peu+Vra01A556k+xeKP/vGmSYqDJIxqnoVf7oQVdr8Dt5kjCdP4TPhTSDk/bbJPJoU9OQIpT8ppLUooplFNasojuhroc2httVcXgC/FVqxwhgXkcxAvqsvOs7Syf5aoDg6Fh1YQ2UVHhg6/yAxgMqZjnJqIoUCaUg81jlKtCn4HahKWrLmiPGtb+KkkLmU1iY/i9KBKES8QEA9D2xeN9eWsM8TRs3l7TuqmxuFEX44pftqoZSOT4CoHPk8ownveMaIMmmxlwEEcxEapyJtZt1gVt5Zy6ZQC1YaDqoUt8HoUXW+Lr9NMvdUcztHhtooiEYmBz0BDkx1Q0L7VCQmYAP46n0XQ8Uj8WkGxvWEZ7+4o66br564I5deKgKi1j8Tr9IrvSAB/qmytszRdTngUq7+c3dSxIYXmBnOoxiibFWmgT2hFh0TwU7oqUU4bzd7gsQSmBW2gw5FG4fUCE/w93SYJQbEjQqYO9zYjzCCWcvTT7QOW6+pF215oWeBTkkm1924+hglxbTa+Mk3SKwHHi5X8pb9waf/7U9Pg2WPrkLFHhK0KnCI+ZEfU2BwvCLLxY9HZ2VmTC0N74H6NrEgwhHRp2u6b9UZ34se7zLj9Tm+V3MuB+o++Sn+5CfJwsq0vsQQDncA/d7nWrti7F1iiCmJy99rL1qrkRopKg4MNrXt/T1r/2hTpf77ucAzSJL4/LhmNv2On7ikD78tSPviyQHQnxkylcaDzL4KdokcQDkrLrm64CbQ+CJ219LqvmYjFhwMs2AjYZWUtaRxFbY/J7J9/Ay8F0G7nz89qmMgOo6I8LgHBqf28NazUreLA5WSx0jTtz/HkOSK9C2KvNz0fHzZ/C30ftOaeBKwVbKFJ238brx1FqwsU+yTWLrpIyPyFBnqdg6vrmVyJH65SPQ4O9j3PJ27fSII7mejeHob6LuEnwZMX7F8TdNi+6+c+OKWnrDR4cu03LHl/KibrtxMhmzeO255IwbaX5AsXPLeNDwUs1ks2rZ1TfdS4OKIy+TEbWn2LAUjQHCHuZ7E2ATeg4Qes7sY4QSp53nRatCb+u1edUXppgFszewfXQ9Hthj1mm5ipfNNLYsxM14CaSH6OEdhq3hinwbdBWTIBuU7W9rLKDFpmmq6Npyc//JeuIRxJGh7B3yLRlGkbTwlnGqLSpgmDeL4FYnjSivN6vCiSRbvcK3y5fOPOW+6X9X/k+n3rEupu7MnENz1Md7OrJ3ZyulxXOVaicUSTUmspwpvXExienkiLsjbrt9eF4+/a3sjGT0EvT8gPs20vveMob5Wi45T1dURrAJQ5TCK2ArekvINO/u81eGIjl5VspiK4pYyF1v7DTVQUXPwGCVmgrnnbkLHQdCfyteXeeCQm66/te1R+IQTtzZuNY1zv3i8x9f121VucZ1C3edC5iEzrOacF1rowtCGAoSaCULMhWZK9MSr2cBrDVCxtkgdIBKfrZm/Nd6yt10EJ2cm+7uaXB2RgeXPOS0b44nggx/bVrpMnKrz5YT1ZOsvyhDnsOHs3Ar3+zRmfWNiM2cv5mTqo4qjoCqE70zrwfiq7VijzlDy2h9q/F8n7c9E+LvSUaZJLCqyliLORZ84bFyJpV3bIDYuII3oHiA6wnoOLZ2sQZeO7A1YlzMcY587n1COwuCsgc1kuoUmIU7YG8nbLR7+vTU4wD1ufy6K10Dr22hi8jaqUoMZwRYMfJAKF+tEgcraEgvvxOMwvIETSeRAlMypCgAdAuLXho5XrirsXPLoWBsg6hRsuU0pg9Q/OfvWS485YnJ5n3vc6aj1f4jRJ2IaidcG6XYkgS4JSCGPyDzCjZTRk/8VJraN4ubheHxTRX7N6qTyBli4SlWmSI4crbbpw7gL7mwEePu8yz62cR+VIrPPCFukvjb4Ybl5FaJ6Pgzywwz2MWwxjYUwWwAdVpFFWgN6NPrD/vnXERhWot+zJOy3n7ltENEsvLi7+/unVB8K5hHVCPeKMtULAGYoN8Ufyw2y8O6a7gxBYQMTvJm91HePauSqZMevy5l1Jt+V2745W+uCbOZOGKrMVcJcMRWM00pgxEyNtAVaGEM6/zQhHJo/vkr9okV1a+1zVPDxf0XMV7hkqCI1CUo3/S9lgTm4ARWgNgOdi17/BW3ACfJnym3LKN6Sc26tL+/IrmxeqjZz7R9KDCuzE07QuZXwUOXJQC/4t0p+oalay6ykD1xMEgSmED3etSeklRtkj3iThcoPeFR5MFeL6SN4tzDbc7VF6cnVsSjKLcz4q5uhpLOQcDX58aNkxrLWyfgVd3Tj7FB0it/SPEw/34WVt6tutCm4vhtgC39sjuPc/e0S3tCzLggEXsQQEaOFKjU0rf6lqu2KR7PahY8pQoILEtUJRXKWGX1wyVAS4Yda+pXfNNG2V936Gjrnkd0NN5W1ZD9SS+UW4Dz1z7MMoyj576P3XZ0kZFrwtQsmOXXJPI8WWtXC/q6HVa+3siuihXE9hD4f+ktnQ0FXiCSlaA6UpooRofaEW1tqSg1lwGs8ewMk8wTk15+87BS3ftlFuvzSEOq+zJNfVFvNKKq8oVuoFzJVtSXed5Yat7Y8KSMstyIDR91J5k2DbR9tRO9VOPZacGI1D1OMM6OQjnzEWtWx+ugBqB4zlXnPl2chSgjoQd2Q7rhoSNDUAamjPYQzs9fcvM+QGb0PUJmE6m7GROLZOMK8jMJa7jMWMHV/RNzSZ6x7biklq4KiteA9mENWHV42G0oxX1iT9aIDyq0Cw23n7t4wVk0gG7w0xI4PX/qlvE5kdIm+xD2lzfMpWoqjwEYi1791Pmb8a589eC4GHhZiyxhwJRatGkuCYJpNcrDsZvGwh4JrcTV8ItHB4Jzc1fuXUyEHmuyIzEL04RhHNjzqNGJe4ZX28DPK5I1vrC5FsHnDTadEDsuV495wiU9XUpxB5ST4p0rgFw9SssGDp6WM4he7XerB3Y7j2BMhYGe1u8jyyQSF123IL7uJ0S/UnBt1Maq6FLzkSNB3HaLYzTP3o7Rgbl/2Ravb4ogju4TV79sfWQj+XmS3d1jQsyQC6Bz2zroc247oplt9dfpNHYWzspd35c6Y4+bm+eyFlH0OA+Ev5bsNJAxaGBFDVDM6DXXJ0w+6+Dzfirk4SCPsYiBLEhr3/U5fxOBypj+KtOUVVoMQtCz/2dbdLlMxc/Uvq69fGUvtW5fB1/X11JQuG4wTuVPV714EAmk/wC8075v5pziz/BQyPl8KuiS+V5WJ+qWqYDllPzMxydyq6Dia9bBiUb7J/W/hfdh/p6Ha5ZiFE8cKeaTXJWYA758zdlYXBaHEme+H2rVLOV/996Fz8q8jrK+o2+V4+XjaLlJLYy7Rw0Q8aUSkjKXsauK261e7NW0HzeDMzVOCzM2Llgn81yhaiM+U1LVAFmVpUXvYhp2ci4O9oMLe3tZ77OGVMQfhtaWKPu3jw/3X0AKM+K5cmSCwuWfY/rTJlsWfM7WcLSFZSi6Maoi1BcF7WIrrNSY54oX9LeLee9ZbPCHBY4BQpwzg1+JnOte6iKLwSMO+c+YvsXMdZRlpQyXOt+Z6THZZaguUBmS1bhnZbL2F9MdOqkOhYdeDtY7VvFgILTgeEWTY3p2H6WQatvjd3KIta+E6/0ytg7Xojatq+uGVXZSprhGKTb766WPcwiSQ0qEdg13n9qXXbHj5CQhEiIVQnx76MB+Y976QRykdVUSGQjjx0F+1/+uXaP7Tttkem7mg/+t5evlQU63z8r/HjgQdrv/69JX/A1BLAwQUAAIACABsXf1YkXUJiEwAAABrAAAAGwAAAHVuaXZlcnNhbC91bml2ZXJzYWwucG5nLnhtbLOxr8jNUShLLSrOzM+zVTLUM1Cyt+PlsikoSi3LTC1XqACKAQUhQEmh0lbJxAjBLc9MKckAqjAwMUAIZqRmpmeU2CqZWyAE9YFmAgBQSwECAAAUAAIACADlCyFRNmFYAkcDAADhCQAAFAAAAAAAAAABAAAAAAAAAAAAdW5pdmVyc2FsL3BsYXllci54bWxQSwECAAAUAAIACABrXf1YpmRal5QGAACRFwAAHQAAAAAAAAABAAAAAAB5AwAAdW5pdmVyc2FsL2NvbW1vbl9tZXNzYWdlcy5sbmdQSwECAAAUAAIACABrXf1YFR5gG6MAAAB/AQAALgAAAAAAAAABAAAAAABICgAAdW5pdmVyc2FsL3BsYXliYWNrX2FuZF9uYXZpZ2F0aW9uX3NldHRpbmdzLnhtbFBLAQIAABQAAgAIAGtd/VgNPB/kAgUAABcZAAAnAAAAAAAAAAEAAAAAADcLAAB1bml2ZXJzYWwvZmxhc2hfcHVibGlzaGluZ19zZXR0aW5ncy54bWxQSwECAAAUAAIACABrXf1YtFD3CpMDAAC0DAAAIQAAAAAAAAABAAAAAAB+EAAAdW5pdmVyc2FsL2ZsYXNoX3NraW5fc2V0dGluZ3MueG1sUEsBAgAAFAACAAgAa139WJLIT/X+BAAAoRgAACYAAAAAAAAAAQAAAAAAUBQAAHVuaXZlcnNhbC9odG1sX3B1Ymxpc2hpbmdfc2V0dGluZ3MueG1sUEsBAgAAFAACAAgAa139WDdJ7OC8AQAAfwYAAB8AAAAAAAAAAQAAAAAAkhkAAHVuaXZlcnNhbC9odG1sX3NraW5fc2V0dGluZ3MuanNQSwECAAAUAAIACABrXf1YASLxaX0AAAB9AAAAHAAAAAAAAAABAAAAAACLGwAAdW5pdmVyc2FsL2xvY2FsX3NldHRpbmdzLnhtbFBLAQIAABQAAgAIAGxd/VjBMWo/HhkAAKEuAAAXAAAAAAAAAAAAAAAAAEIcAAB1bml2ZXJzYWwvdW5pdmVyc2FsLnBuZ1BLAQIAABQAAgAIAGxd/ViRdQmITAAAAGsAAAAbAAAAAAAAAAEAAAAAAJU1AAB1bml2ZXJzYWwvdW5pdmVyc2FsLnBuZy54bWxQSwUGAAAAAAoACgAGAwAAGjYAAAAA"/>
  <p:tag name="ISPRING_LMS_API_VERSION" val="SCORM 2004 (4th edition)"/>
  <p:tag name="ISPRING_ULTRA_SCORM_COURSE_ID" val="D58DB2BA-919A-4FAC-A97F-21E135D3ED4B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FIRST_PUBLISH" val="1"/>
  <p:tag name="ISPRING_ULTRA_SCORM_COURCE_TITLE" val="KNTT_T9_C9_B2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`\u0018\uFFFD{F3558BC5-3075-45E6-A7D9-7BB9C018EF27}&quot;,&quot;G:\\&quot;],[&quot;n\uFFFD\uFFFDF{532D8254-983C-4E3B-B0A4-AAF7FD1CF8B9}&quot;,&quot;E:\\[HOÀN THÀNH] PPT 9\\Bộ CTST\\Chương 5_Bài 3. Góc ở tâm, góc nội tiế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QUIZZES" val="0"/>
  <p:tag name="ISPRING_PRESENTATION_TITLE" val="KNTT_T9_C9_B2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2180C3-184F-4F33-B25B-F0379F700AAE}:3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A7BCF4-4CA1-43CC-A913-3A682DFBA40D}:3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8FF353-29D1-4CA8-980A-E08D3BCDCD49}:3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92957-8155-4CE3-9F60-360FA2FEEDF5}:35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47A257-5A9C-4A7F-92B2-C6B59BE143D9}:3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CAB629-DC35-4864-A733-0D13B6405B7A}:3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5E2CEC-DFFD-41D1-9081-1C2E460EFF3A}:3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405AE4-328A-405F-883C-D2D359E725BB}:3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E2BEF2-542D-42FD-8855-F59AD0CFE557}:34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CBA303-8748-4A82-A952-0CE4D48F7489}:3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0E50BB-5500-4702-8788-C72918593571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17D77-5C2B-4469-B09A-3EDDCA044DA6}:3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8B96F6-BE1E-459A-AB64-4E21939ACDB3}:35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269D1D-D026-4924-A902-DAEB0B90FBC9}:35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EF957B-1074-49C9-92D7-4B1BA9A79DDD}:2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751BD-0065-47CA-8673-521F502EE911}:3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1A253F-C5B9-4E72-AD39-0D5E6015261B}:35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2169A6-2893-4664-B2B1-17D9D0FB5638}:3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FF2A6-318C-44EA-8588-087B6B98BCEE}:35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F753EF-0920-4B80-878E-68EA7EA08222}:35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FF1297-7C6E-4FDA-A7BC-400905FD7537}:36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s of Transport for Pre-K by Slidesgo">
  <a:themeElements>
    <a:clrScheme name="Simple Light">
      <a:dk1>
        <a:srgbClr val="074785"/>
      </a:dk1>
      <a:lt1>
        <a:srgbClr val="FD6085"/>
      </a:lt1>
      <a:dk2>
        <a:srgbClr val="F1854F"/>
      </a:dk2>
      <a:lt2>
        <a:srgbClr val="A089E4"/>
      </a:lt2>
      <a:accent1>
        <a:srgbClr val="FFA4AC"/>
      </a:accent1>
      <a:accent2>
        <a:srgbClr val="29AEFD"/>
      </a:accent2>
      <a:accent3>
        <a:srgbClr val="7BEFE5"/>
      </a:accent3>
      <a:accent4>
        <a:srgbClr val="F9D555"/>
      </a:accent4>
      <a:accent5>
        <a:srgbClr val="FFF9ED"/>
      </a:accent5>
      <a:accent6>
        <a:srgbClr val="FFFFFF"/>
      </a:accent6>
      <a:hlink>
        <a:srgbClr val="07478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1338</Words>
  <Application>Microsoft Office PowerPoint</Application>
  <PresentationFormat>Widescreen</PresentationFormat>
  <Paragraphs>276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Aptos</vt:lpstr>
      <vt:lpstr>#9Slide03 Reso</vt:lpstr>
      <vt:lpstr>#9Slide04 SVNWallington</vt:lpstr>
      <vt:lpstr>Itim</vt:lpstr>
      <vt:lpstr>#9Slide07 SVNNexa Rust Slab Bla</vt:lpstr>
      <vt:lpstr>Comfortaa SemiBold</vt:lpstr>
      <vt:lpstr>Calibri</vt:lpstr>
      <vt:lpstr>Arial</vt:lpstr>
      <vt:lpstr>#9Slide03 SFU Futura_12</vt:lpstr>
      <vt:lpstr>#9Slide03 SVNAvo</vt:lpstr>
      <vt:lpstr>1_Office Theme</vt:lpstr>
      <vt:lpstr>Modes of Transport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KNTT_T9_C9_B27</dc:title>
  <dc:creator>Cao Đô</dc:creator>
  <cp:lastModifiedBy>Cao Đô</cp:lastModifiedBy>
  <cp:revision>62</cp:revision>
  <dcterms:created xsi:type="dcterms:W3CDTF">2024-06-26T08:15:55Z</dcterms:created>
  <dcterms:modified xsi:type="dcterms:W3CDTF">2024-12-27T02:01:16Z</dcterms:modified>
</cp:coreProperties>
</file>