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3" r:id="rId3"/>
    <p:sldId id="354" r:id="rId4"/>
    <p:sldId id="270" r:id="rId5"/>
    <p:sldId id="281" r:id="rId6"/>
    <p:sldId id="275" r:id="rId7"/>
    <p:sldId id="278" r:id="rId8"/>
    <p:sldId id="356" r:id="rId9"/>
    <p:sldId id="294" r:id="rId10"/>
    <p:sldId id="284" r:id="rId11"/>
    <p:sldId id="357" r:id="rId12"/>
    <p:sldId id="258" r:id="rId13"/>
    <p:sldId id="343" r:id="rId14"/>
    <p:sldId id="346" r:id="rId15"/>
    <p:sldId id="345" r:id="rId16"/>
    <p:sldId id="344" r:id="rId17"/>
    <p:sldId id="358" r:id="rId18"/>
    <p:sldId id="348" r:id="rId19"/>
    <p:sldId id="337" r:id="rId20"/>
    <p:sldId id="349" r:id="rId21"/>
    <p:sldId id="326" r:id="rId22"/>
    <p:sldId id="327" r:id="rId23"/>
    <p:sldId id="352" r:id="rId24"/>
    <p:sldId id="359" r:id="rId25"/>
    <p:sldId id="361" r:id="rId26"/>
    <p:sldId id="261" r:id="rId27"/>
    <p:sldId id="353"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0.svg"/><Relationship Id="rId2" Type="http://schemas.openxmlformats.org/officeDocument/2006/relationships/image" Target="../media/image31.png"/><Relationship Id="rId1" Type="http://schemas.openxmlformats.org/officeDocument/2006/relationships/slideLayout" Target="../slideLayouts/slideLayout7.xml"/><Relationship Id="rId24" Type="http://schemas.openxmlformats.org/officeDocument/2006/relationships/image" Target="../media/image34.png"/><Relationship Id="rId23" Type="http://schemas.openxmlformats.org/officeDocument/2006/relationships/image" Target="../media/image33.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43.png"/><Relationship Id="rId4" Type="http://schemas.openxmlformats.org/officeDocument/2006/relationships/audio" Target="../media/media2.mp3"/><Relationship Id="rId9" Type="http://schemas.openxmlformats.org/officeDocument/2006/relationships/image" Target="../media/image42.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4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7.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51.png"/><Relationship Id="rId4" Type="http://schemas.openxmlformats.org/officeDocument/2006/relationships/audio" Target="../media/media2.mp3"/><Relationship Id="rId9" Type="http://schemas.openxmlformats.org/officeDocument/2006/relationships/image" Target="../media/image50.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5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56.png"/><Relationship Id="rId4" Type="http://schemas.openxmlformats.org/officeDocument/2006/relationships/audio" Target="../media/media2.mp3"/><Relationship Id="rId9" Type="http://schemas.openxmlformats.org/officeDocument/2006/relationships/image" Target="../media/image55.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5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60.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6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66.png"/><Relationship Id="rId4" Type="http://schemas.openxmlformats.org/officeDocument/2006/relationships/audio" Target="../media/media2.mp3"/><Relationship Id="rId9" Type="http://schemas.openxmlformats.org/officeDocument/2006/relationships/image" Target="../media/image65.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14.sv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95141" y="342900"/>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0" name="Picture 9"/>
          <p:cNvPicPr>
            <a:picLocks noChangeAspect="1"/>
          </p:cNvPicPr>
          <p:nvPr/>
        </p:nvPicPr>
        <p:blipFill>
          <a:blip r:embed="rId2"/>
          <a:stretch>
            <a:fillRect/>
          </a:stretch>
        </p:blipFill>
        <p:spPr>
          <a:xfrm rot="2614959">
            <a:off x="16757706" y="8393214"/>
            <a:ext cx="1371719" cy="1414395"/>
          </a:xfrm>
          <a:prstGeom prst="rect">
            <a:avLst/>
          </a:prstGeom>
        </p:spPr>
      </p:pic>
      <p:sp>
        <p:nvSpPr>
          <p:cNvPr id="12" name="Freeform 21"/>
          <p:cNvSpPr/>
          <p:nvPr/>
        </p:nvSpPr>
        <p:spPr>
          <a:xfrm rot="-5400000">
            <a:off x="1345964" y="8217136"/>
            <a:ext cx="614901" cy="2087628"/>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3">
              <a:extLst>
                <a:ext uri="{96DAC541-7B7A-43D3-8B79-37D633B846F1}">
                  <asvg:svgBlip xmlns:asvg="http://schemas.microsoft.com/office/drawing/2016/SVG/main" xmlns="" r:embed="rId21"/>
                </a:ext>
              </a:extLst>
            </a:blip>
            <a:stretch>
              <a:fillRect/>
            </a:stretch>
          </a:blipFill>
        </p:spPr>
      </p:sp>
      <p:sp>
        <p:nvSpPr>
          <p:cNvPr id="13" name="Rounded Rectangle 12"/>
          <p:cNvSpPr/>
          <p:nvPr/>
        </p:nvSpPr>
        <p:spPr>
          <a:xfrm>
            <a:off x="1092770" y="952500"/>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a:t>
            </a:r>
            <a:r>
              <a:rPr lang="en-US" sz="4000" b="1" dirty="0" smtClean="0">
                <a:latin typeface="Arial" panose="020B0604020202020204" pitchFamily="34" charset="0"/>
                <a:cs typeface="Arial" panose="020B0604020202020204" pitchFamily="34" charset="0"/>
              </a:rPr>
              <a:t>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4368085" y="1078345"/>
                <a:ext cx="13639800" cy="967509"/>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Rút gọn biểu thức </a:t>
                </a:r>
                <a14:m>
                  <m:oMath xmlns:m="http://schemas.openxmlformats.org/officeDocument/2006/math">
                    <m:r>
                      <a:rPr lang="en-US" sz="3800" i="1">
                        <a:latin typeface="Cambria Math" panose="02040503050406030204" pitchFamily="18" charset="0"/>
                      </a:rPr>
                      <m:t>𝑃</m:t>
                    </m:r>
                    <m:r>
                      <a:rPr lang="en-US" sz="3800" b="0" i="1" smtClean="0">
                        <a:latin typeface="Cambria Math" panose="02040503050406030204" pitchFamily="18" charset="0"/>
                      </a:rPr>
                      <m:t>=</m:t>
                    </m:r>
                    <m:f>
                      <m:fPr>
                        <m:ctrlPr>
                          <a:rPr lang="en-US" sz="3800" i="1" smtClean="0">
                            <a:latin typeface="Cambria Math" panose="02040503050406030204" pitchFamily="18" charset="0"/>
                          </a:rPr>
                        </m:ctrlPr>
                      </m:fPr>
                      <m:num>
                        <m:r>
                          <a:rPr lang="en-US" sz="3800" b="0" i="1" smtClean="0">
                            <a:latin typeface="Cambria Math" panose="02040503050406030204" pitchFamily="18" charset="0"/>
                          </a:rPr>
                          <m:t>𝑥</m:t>
                        </m:r>
                        <m:r>
                          <a:rPr lang="en-US" sz="3800" b="0" i="1" smtClean="0">
                            <a:latin typeface="Cambria Math" panose="02040503050406030204" pitchFamily="18" charset="0"/>
                          </a:rPr>
                          <m:t>+1</m:t>
                        </m:r>
                      </m:num>
                      <m:den>
                        <m:sSup>
                          <m:sSupPr>
                            <m:ctrlPr>
                              <a:rPr lang="en-US" sz="3800" b="0" i="1" smtClean="0">
                                <a:latin typeface="Cambria Math" panose="02040503050406030204" pitchFamily="18" charset="0"/>
                              </a:rPr>
                            </m:ctrlPr>
                          </m:sSupPr>
                          <m:e>
                            <m:r>
                              <a:rPr lang="en-US" sz="3800" i="1">
                                <a:latin typeface="Cambria Math" panose="02040503050406030204" pitchFamily="18" charset="0"/>
                              </a:rPr>
                              <m:t>𝑥</m:t>
                            </m:r>
                          </m:e>
                          <m:sup>
                            <m:r>
                              <a:rPr lang="en-US" sz="3800" b="0" i="1" smtClean="0">
                                <a:latin typeface="Cambria Math" panose="02040503050406030204" pitchFamily="18" charset="0"/>
                              </a:rPr>
                              <m:t>3</m:t>
                            </m:r>
                          </m:sup>
                        </m:sSup>
                        <m:r>
                          <a:rPr lang="en-US" sz="3800" b="0" i="1" smtClean="0">
                            <a:latin typeface="Cambria Math" panose="02040503050406030204" pitchFamily="18" charset="0"/>
                          </a:rPr>
                          <m:t>−1</m:t>
                        </m:r>
                      </m:den>
                    </m:f>
                    <m:d>
                      <m:dPr>
                        <m:begChr m:val="["/>
                        <m:endChr m:val="]"/>
                        <m:ctrlPr>
                          <a:rPr lang="en-US" sz="3800" i="1" smtClean="0">
                            <a:latin typeface="Cambria Math" panose="02040503050406030204" pitchFamily="18" charset="0"/>
                          </a:rPr>
                        </m:ctrlPr>
                      </m:dPr>
                      <m:e>
                        <m:d>
                          <m:dPr>
                            <m:ctrlPr>
                              <a:rPr lang="en-US" sz="3800" i="1" smtClean="0">
                                <a:latin typeface="Cambria Math" panose="02040503050406030204" pitchFamily="18" charset="0"/>
                              </a:rPr>
                            </m:ctrlPr>
                          </m:dPr>
                          <m:e>
                            <m:r>
                              <a:rPr lang="en-US" sz="3800" b="0" i="1" smtClean="0">
                                <a:latin typeface="Cambria Math" panose="02040503050406030204" pitchFamily="18" charset="0"/>
                              </a:rPr>
                              <m:t>4</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−1</m:t>
                            </m:r>
                          </m:e>
                        </m:d>
                        <m:d>
                          <m:dPr>
                            <m:ctrlPr>
                              <a:rPr lang="en-US" sz="3800" i="1" smtClean="0">
                                <a:latin typeface="Cambria Math" panose="02040503050406030204" pitchFamily="18" charset="0"/>
                              </a:rPr>
                            </m:ctrlPr>
                          </m:dPr>
                          <m:e>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+1</m:t>
                            </m:r>
                          </m:e>
                        </m:d>
                        <m:r>
                          <a:rPr lang="en-US" sz="3800" b="0" i="1" smtClean="0">
                            <a:latin typeface="Cambria Math" panose="02040503050406030204" pitchFamily="18" charset="0"/>
                          </a:rPr>
                          <m:t>−5</m:t>
                        </m:r>
                      </m:e>
                    </m:d>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68085" y="1078345"/>
                <a:ext cx="13639800" cy="967509"/>
              </a:xfrm>
              <a:prstGeom prst="rect">
                <a:avLst/>
              </a:prstGeom>
              <a:blipFill rotWithShape="0">
                <a:blip r:embed="rId22"/>
                <a:stretch>
                  <a:fillRect l="-1475" b="-8805"/>
                </a:stretch>
              </a:blipFill>
            </p:spPr>
            <p:txBody>
              <a:bodyPr/>
              <a:lstStyle/>
              <a:p>
                <a:r>
                  <a:rPr lang="en-US">
                    <a:noFill/>
                  </a:rPr>
                  <a:t> </a:t>
                </a:r>
              </a:p>
            </p:txBody>
          </p:sp>
        </mc:Fallback>
      </mc:AlternateContent>
      <p:sp>
        <p:nvSpPr>
          <p:cNvPr id="16" name="TextBox 15"/>
          <p:cNvSpPr txBox="1"/>
          <p:nvPr/>
        </p:nvSpPr>
        <p:spPr>
          <a:xfrm>
            <a:off x="1905000" y="2942392"/>
            <a:ext cx="1397000" cy="677108"/>
          </a:xfrm>
          <a:prstGeom prst="rect">
            <a:avLst/>
          </a:prstGeom>
          <a:noFill/>
        </p:spPr>
        <p:txBody>
          <a:bodyPr wrap="square" rtlCol="0">
            <a:spAutoFit/>
          </a:bodyPr>
          <a:lstStyle/>
          <a:p>
            <a:r>
              <a:rPr lang="vi-VN" sz="3800" b="1" u="sng" dirty="0" smtClean="0">
                <a:solidFill>
                  <a:srgbClr val="C00000"/>
                </a:solidFill>
                <a:latin typeface="Arial" panose="020B0604020202020204" pitchFamily="34" charset="0"/>
                <a:cs typeface="Arial" panose="020B0604020202020204" pitchFamily="34" charset="0"/>
              </a:rPr>
              <a:t>Giải</a:t>
            </a:r>
            <a:r>
              <a:rPr lang="vi-VN" sz="3800" b="1" dirty="0" smtClean="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1088477" y="4000500"/>
                <a:ext cx="16208923" cy="2359107"/>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Ta có </a:t>
                </a:r>
                <a14:m>
                  <m:oMath xmlns:m="http://schemas.openxmlformats.org/officeDocument/2006/math">
                    <m:d>
                      <m:dPr>
                        <m:ctrlPr>
                          <a:rPr lang="en-US" sz="3800" i="1">
                            <a:latin typeface="Cambria Math" panose="02040503050406030204" pitchFamily="18" charset="0"/>
                          </a:rPr>
                        </m:ctrlPr>
                      </m:dPr>
                      <m:e>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e>
                    </m:d>
                    <m:d>
                      <m:dPr>
                        <m:ctrlPr>
                          <a:rPr lang="en-US" sz="3800" i="1">
                            <a:latin typeface="Cambria Math" panose="02040503050406030204" pitchFamily="18" charset="0"/>
                          </a:rPr>
                        </m:ctrlPr>
                      </m:dPr>
                      <m:e>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+1</m:t>
                        </m:r>
                      </m:e>
                    </m:d>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m:t>
                    </m:r>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endParaRPr lang="en-US" sz="3800" i="1" dirty="0" smtClean="0">
                  <a:latin typeface="Cambria Math" panose="02040503050406030204" pitchFamily="18" charset="0"/>
                </a:endParaRPr>
              </a:p>
              <a:p>
                <a:pPr>
                  <a:lnSpc>
                    <a:spcPct val="150000"/>
                  </a:lnSpc>
                </a:pPr>
                <a:r>
                  <a:rPr lang="en-US" sz="3800" b="0" dirty="0" smtClean="0"/>
                  <a:t>                                                                  </a:t>
                </a:r>
                <a14:m>
                  <m:oMath xmlns:m="http://schemas.openxmlformats.org/officeDocument/2006/math">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e>
                    </m:d>
                    <m:r>
                      <a:rPr lang="en-US" sz="3800" b="0" i="1" smtClean="0">
                        <a:latin typeface="Cambria Math" panose="02040503050406030204" pitchFamily="18" charset="0"/>
                      </a:rPr>
                      <m:t>+</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b="0" i="1" smtClean="0">
                        <a:latin typeface="Cambria Math" panose="02040503050406030204" pitchFamily="18" charset="0"/>
                      </a:rPr>
                      <m:t>+</m:t>
                    </m:r>
                    <m:r>
                      <a:rPr lang="en-US" sz="3800" i="1">
                        <a:latin typeface="Cambria Math" panose="02040503050406030204" pitchFamily="18" charset="0"/>
                      </a:rPr>
                      <m:t>1</m:t>
                    </m:r>
                  </m:oMath>
                </a14:m>
                <a:r>
                  <a:rPr lang="en-US" sz="3800" dirty="0" smtClean="0">
                    <a:latin typeface="Arial" panose="020B0604020202020204" pitchFamily="34"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88477" y="4000500"/>
                <a:ext cx="16208923" cy="2359107"/>
              </a:xfrm>
              <a:prstGeom prst="rect">
                <a:avLst/>
              </a:prstGeom>
              <a:blipFill rotWithShape="0">
                <a:blip r:embed="rId23"/>
                <a:stretch>
                  <a:fillRect l="-1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88477" y="6798132"/>
                <a:ext cx="16437524" cy="1088568"/>
              </a:xfrm>
              <a:prstGeom prst="rect">
                <a:avLst/>
              </a:prstGeom>
            </p:spPr>
            <p:txBody>
              <a:bodyPr wrap="square">
                <a:spAutoFit/>
              </a:bodyPr>
              <a:lstStyle/>
              <a:p>
                <a:r>
                  <a:rPr lang="en-US" sz="3800" dirty="0" smtClean="0">
                    <a:solidFill>
                      <a:prstClr val="black"/>
                    </a:solidFill>
                    <a:latin typeface="Arial" panose="020B060402020202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rPr>
                      <m:t>𝑃</m:t>
                    </m:r>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3</m:t>
                            </m:r>
                          </m:sup>
                        </m:sSup>
                        <m:r>
                          <a:rPr lang="en-US" sz="3800" i="1">
                            <a:solidFill>
                              <a:prstClr val="black"/>
                            </a:solidFill>
                            <a:latin typeface="Cambria Math" panose="02040503050406030204" pitchFamily="18" charset="0"/>
                          </a:rPr>
                          <m:t>−1</m:t>
                        </m:r>
                      </m:den>
                    </m:f>
                    <m:d>
                      <m:dPr>
                        <m:begChr m:val="["/>
                        <m:endChr m:val="]"/>
                        <m:ctrlPr>
                          <a:rPr lang="en-US" sz="3800" i="1">
                            <a:solidFill>
                              <a:prstClr val="black"/>
                            </a:solidFill>
                            <a:latin typeface="Cambria Math" panose="02040503050406030204" pitchFamily="18" charset="0"/>
                          </a:rPr>
                        </m:ctrlPr>
                      </m:d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r>
                          <a:rPr lang="en-US" sz="3800" i="1">
                            <a:solidFill>
                              <a:prstClr val="black"/>
                            </a:solidFill>
                            <a:latin typeface="Cambria Math" panose="02040503050406030204" pitchFamily="18" charset="0"/>
                          </a:rPr>
                          <m:t>−5</m:t>
                        </m:r>
                      </m:e>
                    </m:d>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
                          <m:dPr>
                            <m:ctrlPr>
                              <a:rPr lang="en-US" sz="3800" b="0" i="1" smtClean="0">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−4</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r>
                          <a:rPr lang="en-US" sz="3800" b="0" i="1" smtClean="0">
                            <a:solidFill>
                              <a:prstClr val="black"/>
                            </a:solidFill>
                            <a:latin typeface="Cambria Math" panose="02040503050406030204" pitchFamily="18" charset="0"/>
                          </a:rPr>
                          <m:t>4</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4</m:t>
                        </m:r>
                        <m:sSup>
                          <m:sSupPr>
                            <m:ctrlPr>
                              <a:rPr lang="en-US" sz="3800" i="1" smtClean="0">
                                <a:solidFill>
                                  <a:prstClr val="black"/>
                                </a:solidFill>
                                <a:latin typeface="Cambria Math" panose="02040503050406030204" pitchFamily="18" charset="0"/>
                              </a:rPr>
                            </m:ctrlPr>
                          </m:sSup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e>
                          <m:sup>
                            <m:r>
                              <a:rPr lang="en-US" sz="3800" b="0" i="1" smtClean="0">
                                <a:solidFill>
                                  <a:prstClr val="black"/>
                                </a:solidFill>
                                <a:latin typeface="Cambria Math" panose="02040503050406030204" pitchFamily="18" charset="0"/>
                              </a:rPr>
                              <m:t>2</m:t>
                            </m:r>
                          </m:sup>
                        </m:sSup>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den>
                    </m:f>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088477" y="6798132"/>
                <a:ext cx="16437524" cy="1088568"/>
              </a:xfrm>
              <a:prstGeom prst="rect">
                <a:avLst/>
              </a:prstGeom>
              <a:blipFill rotWithShape="0">
                <a:blip r:embed="rId24"/>
                <a:stretch>
                  <a:fillRect l="-1224" b="-3911"/>
                </a:stretch>
              </a:blipFill>
            </p:spPr>
            <p:txBody>
              <a:bodyPr/>
              <a:lstStyle/>
              <a:p>
                <a:r>
                  <a:rPr lang="en-US">
                    <a:noFill/>
                  </a:rPr>
                  <a:t> </a:t>
                </a:r>
              </a:p>
            </p:txBody>
          </p:sp>
        </mc:Fallback>
      </mc:AlternateContent>
    </p:spTree>
    <p:extLst>
      <p:ext uri="{BB962C8B-B14F-4D97-AF65-F5344CB8AC3E}">
        <p14:creationId xmlns:p14="http://schemas.microsoft.com/office/powerpoint/2010/main" val="131390912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mc:AlternateContent xmlns:mc="http://schemas.openxmlformats.org/markup-compatibility/2006" xmlns:a14="http://schemas.microsoft.com/office/drawing/2010/main">
        <mc:Choice Requires="a14">
          <p:sp>
            <p:nvSpPr>
              <p:cNvPr id="32" name="Rectangle 31"/>
              <p:cNvSpPr/>
              <p:nvPr/>
            </p:nvSpPr>
            <p:spPr>
              <a:xfrm>
                <a:off x="887850" y="1054466"/>
                <a:ext cx="10640625" cy="4207819"/>
              </a:xfrm>
              <a:prstGeom prst="rect">
                <a:avLst/>
              </a:prstGeom>
            </p:spPr>
            <p:txBody>
              <a:bodyPr wrap="square">
                <a:spAutoFit/>
              </a:bodyPr>
              <a:lstStyle/>
              <a:p>
                <a:r>
                  <a:rPr lang="vi-VN" sz="4300" b="1" dirty="0">
                    <a:solidFill>
                      <a:srgbClr val="C00000"/>
                    </a:solidFill>
                    <a:cs typeface="Arial" panose="020B0604020202020204" pitchFamily="34" charset="0"/>
                  </a:rPr>
                  <a:t>Câu hỏi </a:t>
                </a:r>
                <a:r>
                  <a:rPr lang="vi-VN" sz="4300" b="1" dirty="0" smtClean="0">
                    <a:solidFill>
                      <a:srgbClr val="C00000"/>
                    </a:solidFill>
                    <a:cs typeface="Arial" panose="020B0604020202020204" pitchFamily="34" charset="0"/>
                  </a:rPr>
                  <a:t>phụ</a:t>
                </a:r>
                <a:r>
                  <a:rPr lang="en-US" sz="4300" b="1" dirty="0" smtClean="0">
                    <a:solidFill>
                      <a:srgbClr val="C00000"/>
                    </a:solidFill>
                    <a:latin typeface="Arial" panose="020B0604020202020204" pitchFamily="34" charset="0"/>
                    <a:cs typeface="Arial" panose="020B0604020202020204" pitchFamily="34" charset="0"/>
                  </a:rPr>
                  <a:t>: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50−5</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Tìm điều kiện xác định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Rút gọn biểu thức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Tính giá trị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887850" y="1054466"/>
                <a:ext cx="10640625" cy="4207819"/>
              </a:xfrm>
              <a:prstGeom prst="rect">
                <a:avLst/>
              </a:prstGeom>
              <a:blipFill rotWithShape="0">
                <a:blip r:embed="rId4"/>
                <a:stretch>
                  <a:fillRect l="-2292" b="-2609"/>
                </a:stretch>
              </a:blipFill>
            </p:spPr>
            <p:txBody>
              <a:bodyPr/>
              <a:lstStyle/>
              <a:p>
                <a:r>
                  <a:rPr lang="en-US">
                    <a:noFill/>
                  </a:rPr>
                  <a:t> </a:t>
                </a:r>
              </a:p>
            </p:txBody>
          </p:sp>
        </mc:Fallback>
      </mc:AlternateContent>
      <p:pic>
        <p:nvPicPr>
          <p:cNvPr id="40" name="Picture 39"/>
          <p:cNvPicPr>
            <a:picLocks noChangeAspect="1"/>
          </p:cNvPicPr>
          <p:nvPr/>
        </p:nvPicPr>
        <p:blipFill>
          <a:blip r:embed="rId5"/>
          <a:stretch>
            <a:fillRect/>
          </a:stretch>
        </p:blipFill>
        <p:spPr>
          <a:xfrm>
            <a:off x="13203640" y="1703211"/>
            <a:ext cx="3080554" cy="2905405"/>
          </a:xfrm>
          <a:prstGeom prst="rect">
            <a:avLst/>
          </a:prstGeom>
        </p:spPr>
      </p:pic>
      <p:sp>
        <p:nvSpPr>
          <p:cNvPr id="41" name="TextBox 40"/>
          <p:cNvSpPr txBox="1"/>
          <p:nvPr/>
        </p:nvSpPr>
        <p:spPr>
          <a:xfrm>
            <a:off x="7663692" y="5615918"/>
            <a:ext cx="1397000" cy="707886"/>
          </a:xfrm>
          <a:prstGeom prst="rect">
            <a:avLst/>
          </a:prstGeom>
          <a:noFill/>
        </p:spPr>
        <p:txBody>
          <a:bodyPr wrap="square" rtlCol="0">
            <a:spAutoFit/>
          </a:bodyPr>
          <a:lstStyle/>
          <a:p>
            <a:r>
              <a:rPr lang="vi-VN" sz="4000" b="1" i="1" u="sng" dirty="0" smtClean="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Rectangle 32"/>
              <p:cNvSpPr/>
              <p:nvPr/>
            </p:nvSpPr>
            <p:spPr>
              <a:xfrm>
                <a:off x="887850" y="6108317"/>
                <a:ext cx="15666213" cy="3040191"/>
              </a:xfrm>
              <a:prstGeom prst="rect">
                <a:avLst/>
              </a:prstGeom>
            </p:spPr>
            <p:txBody>
              <a:bodyPr wrap="square">
                <a:spAutoFit/>
              </a:bodyPr>
              <a:lstStyle/>
              <a:p>
                <a:pPr algn="just">
                  <a:lnSpc>
                    <a:spcPct val="150000"/>
                  </a:lnSpc>
                  <a:spcBef>
                    <a:spcPts val="600"/>
                  </a:spcBef>
                  <a:spcAft>
                    <a:spcPts val="600"/>
                  </a:spcAft>
                </a:pP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 Điều kiện xác định</a:t>
                </a:r>
                <a:r>
                  <a:rPr lang="nl-NL"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+5≠0         </m:t>
                            </m:r>
                          </m:e>
                          <m:e>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887850" y="6108317"/>
                <a:ext cx="15666213" cy="3040191"/>
              </a:xfrm>
              <a:prstGeom prst="rect">
                <a:avLst/>
              </a:prstGeom>
              <a:blipFill rotWithShape="0">
                <a:blip r:embed="rId6"/>
                <a:stretch>
                  <a:fillRect l="-1401"/>
                </a:stretch>
              </a:blipFill>
            </p:spPr>
            <p:txBody>
              <a:bodyPr/>
              <a:lstStyle/>
              <a:p>
                <a:r>
                  <a:rPr lang="en-US">
                    <a:noFill/>
                  </a:rPr>
                  <a:t> </a:t>
                </a:r>
              </a:p>
            </p:txBody>
          </p:sp>
        </mc:Fallback>
      </mc:AlternateContent>
      <p:sp>
        <p:nvSpPr>
          <p:cNvPr id="31"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094927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mc:AlternateContent xmlns:mc="http://schemas.openxmlformats.org/markup-compatibility/2006" xmlns:a14="http://schemas.microsoft.com/office/drawing/2010/main">
        <mc:Choice Requires="a14">
          <p:sp>
            <p:nvSpPr>
              <p:cNvPr id="33" name="Rectangle 32"/>
              <p:cNvSpPr/>
              <p:nvPr/>
            </p:nvSpPr>
            <p:spPr>
              <a:xfrm>
                <a:off x="2669696" y="1686594"/>
                <a:ext cx="11790104" cy="850591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sty m:val="p"/>
                        </m:rPr>
                        <a:rPr lang="en-US" sz="38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(thỏa mãn điều kiện xác định) thì:</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669696" y="1686594"/>
                <a:ext cx="11790104" cy="8505918"/>
              </a:xfrm>
              <a:prstGeom prst="rect">
                <a:avLst/>
              </a:prstGeom>
              <a:blipFill rotWithShape="0">
                <a:blip r:embed="rId4"/>
                <a:stretch>
                  <a:fillRect l="-1706"/>
                </a:stretch>
              </a:blipFill>
            </p:spPr>
            <p:txBody>
              <a:bodyPr/>
              <a:lstStyle/>
              <a:p>
                <a:r>
                  <a:rPr lang="en-US">
                    <a:noFill/>
                  </a:rPr>
                  <a:t> </a:t>
                </a:r>
              </a:p>
            </p:txBody>
          </p:sp>
        </mc:Fallback>
      </mc:AlternateContent>
      <p:sp>
        <p:nvSpPr>
          <p:cNvPr id="42"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43" name="TextBox 42"/>
          <p:cNvSpPr txBox="1"/>
          <p:nvPr/>
        </p:nvSpPr>
        <p:spPr>
          <a:xfrm>
            <a:off x="944785" y="1033258"/>
            <a:ext cx="1397000" cy="707886"/>
          </a:xfrm>
          <a:prstGeom prst="rect">
            <a:avLst/>
          </a:prstGeom>
          <a:noFill/>
        </p:spPr>
        <p:txBody>
          <a:bodyPr wrap="square" rtlCol="0">
            <a:spAutoFit/>
          </a:bodyPr>
          <a:lstStyle/>
          <a:p>
            <a:r>
              <a:rPr lang="vi-VN" sz="4000" b="1" i="1" u="sng" dirty="0" smtClean="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anim calcmode="lin" valueType="num">
                                      <p:cBhvr>
                                        <p:cTn id="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anim calcmode="lin" valueType="num">
                                      <p:cBhvr>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anim calcmode="lin" valueType="num">
                                      <p:cBhvr>
                                        <p:cTn id="18"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24" dur="500"/>
                                        <p:tgtEl>
                                          <p:spTgt spid="3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2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1.</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cộng.</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13812981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trừ phân thức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được kết quả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xmlns:a14="http://schemas.microsoft.com/office/drawing/2010/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9394247"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4756640"/>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9001" y="5238957"/>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7941681"/>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6447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35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3.</a:t>
                </a:r>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Chọn đáp án đúng về biểu thức</a:t>
                </a:r>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𝑦𝑧</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𝑧𝑥</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29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0&lt;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&lt;−2</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68847" y="480842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&gt;0</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68847" y="480842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9001" y="7873485"/>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8640" y="535893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7845545"/>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1854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50000"/>
                  </a:lnSpc>
                  <a:spcBef>
                    <a:spcPts val="600"/>
                  </a:spcBef>
                  <a:spcAft>
                    <a:spcPts val="600"/>
                  </a:spcAft>
                </a:pPr>
                <a:r>
                  <a:rPr lang="fr-FR" sz="38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biết:</a:t>
                </a:r>
              </a:p>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44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66800"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066800"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9396393" y="475071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oMath>
                </a14:m>
                <a:endParaRPr lang="vi-VN" sz="5400" noProof="1">
                  <a:solidFill>
                    <a:schemeClr val="tx1"/>
                  </a:solidFill>
                  <a:latin typeface="Arial" panose="020B0604020202020204" pitchFamily="34"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396393" y="4750712"/>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288147" y="7873485"/>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61282" y="5301225"/>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579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5.</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hãy so sánh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b="-28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A</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r>
                        <m:rPr>
                          <m:nor/>
                        </m:rPr>
                        <a:rPr lang="fr-FR" sz="4000">
                          <a:solidFill>
                            <a:schemeClr val="tx1"/>
                          </a:solidFill>
                          <a:effectLst/>
                          <a:latin typeface="Arial" panose="020B0604020202020204" pitchFamily="34" charset="0"/>
                          <a:ea typeface="Arial" panose="020B0604020202020204" pitchFamily="34" charset="0"/>
                          <a:cs typeface="Arial" panose="020B0604020202020204" pitchFamily="34" charset="0"/>
                        </a:rPr>
                        <m:t>	</m:t>
                      </m:r>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B</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C</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4000" b="0" i="0" smtClean="0">
                          <a:solidFill>
                            <a:schemeClr val="tx1"/>
                          </a:solidFill>
                          <a:latin typeface="Arial" panose="020B0604020202020204" pitchFamily="34" charset="0"/>
                          <a:ea typeface="Times New Roman" panose="02020603050405020304" pitchFamily="18" charset="0"/>
                          <a:cs typeface="Arial" panose="020B0604020202020204" pitchFamily="34" charset="0"/>
                        </a:rPr>
                        <m:t>D</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42744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TextBox 12"/>
          <p:cNvSpPr txBox="1"/>
          <p:nvPr/>
        </p:nvSpPr>
        <p:spPr>
          <a:xfrm>
            <a:off x="5600700" y="454104"/>
            <a:ext cx="7086600" cy="1107996"/>
          </a:xfrm>
          <a:prstGeom prst="rect">
            <a:avLst/>
          </a:prstGeom>
          <a:noFill/>
        </p:spPr>
        <p:txBody>
          <a:bodyPr wrap="square" rtlCol="0">
            <a:spAutoFit/>
          </a:bodyPr>
          <a:lstStyle/>
          <a:p>
            <a:pPr algn="ct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443507" y="1943100"/>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6.31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443507" y="2848170"/>
                <a:ext cx="7239000" cy="5292987"/>
              </a:xfrm>
              <a:prstGeom prst="rect">
                <a:avLst/>
              </a:prstGeom>
            </p:spPr>
            <p:txBody>
              <a:bodyPr wrap="square">
                <a:spAutoFit/>
              </a:bodyPr>
              <a:lstStyle/>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𝑦𝑧</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𝑧𝑥</m:t>
                          </m:r>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3507" y="2848170"/>
                <a:ext cx="7239000" cy="52929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131694" y="3812523"/>
                <a:ext cx="2888932" cy="13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𝑧</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𝑥𝑦𝑧</m:t>
                          </m:r>
                        </m:den>
                      </m:f>
                    </m:oMath>
                  </m:oMathPara>
                </a14:m>
                <a:endParaRPr lang="en-US" sz="4000" dirty="0">
                  <a:solidFill>
                    <a:srgbClr val="C0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31694" y="3812523"/>
                <a:ext cx="2888932" cy="13156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453907" y="5861492"/>
                <a:ext cx="9144000" cy="4052776"/>
              </a:xfrm>
              <a:prstGeom prst="rect">
                <a:avLst/>
              </a:prstGeom>
            </p:spPr>
            <p:txBody>
              <a:bodyPr>
                <a:spAutoFit/>
              </a:bodyPr>
              <a:lstStyle/>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i="1" dirty="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453907" y="5861492"/>
                <a:ext cx="9144000" cy="4052776"/>
              </a:xfrm>
              <a:prstGeom prst="rect">
                <a:avLst/>
              </a:prstGeom>
              <a:blipFill rotWithShape="0">
                <a:blip r:embed="rId4"/>
                <a:stretch>
                  <a:fillRect/>
                </a:stretch>
              </a:blipFill>
            </p:spPr>
            <p:txBody>
              <a:bodyPr/>
              <a:lstStyle/>
              <a:p>
                <a:r>
                  <a:rPr lang="en-US">
                    <a:noFill/>
                  </a:rPr>
                  <a:t> </a:t>
                </a:r>
              </a:p>
            </p:txBody>
          </p:sp>
        </mc:Fallback>
      </mc:AlternateContent>
      <p:sp>
        <p:nvSpPr>
          <p:cNvPr id="18" name="Freeform 39"/>
          <p:cNvSpPr/>
          <p:nvPr/>
        </p:nvSpPr>
        <p:spPr>
          <a:xfrm rot="2101870">
            <a:off x="16061215" y="137745"/>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5">
              <a:extLst>
                <a:ext uri="{96DAC541-7B7A-43D3-8B79-37D633B846F1}">
                  <asvg:svgBlip xmlns:asvg="http://schemas.microsoft.com/office/drawing/2016/SVG/main" xmlns="" r:embed="rId13"/>
                </a:ext>
              </a:extLst>
            </a:blip>
            <a:stretch>
              <a:fillRect/>
            </a:stretch>
          </a:blipFill>
        </p:spPr>
      </p:sp>
      <p:sp>
        <p:nvSpPr>
          <p:cNvPr id="19" name="Freeform 40"/>
          <p:cNvSpPr/>
          <p:nvPr/>
        </p:nvSpPr>
        <p:spPr>
          <a:xfrm rot="2934504">
            <a:off x="17391974" y="32794"/>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5">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0" y="5005912"/>
            <a:ext cx="4273666" cy="4938188"/>
          </a:xfrm>
          <a:prstGeom prst="rect">
            <a:avLst/>
          </a:prstGeom>
        </p:spPr>
      </p:pic>
      <p:sp>
        <p:nvSpPr>
          <p:cNvPr id="8" name="Rectangle 7"/>
          <p:cNvSpPr/>
          <p:nvPr/>
        </p:nvSpPr>
        <p:spPr>
          <a:xfrm>
            <a:off x="1140853" y="700023"/>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2</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066800" y="1233427"/>
                <a:ext cx="7239000" cy="2948243"/>
              </a:xfrm>
              <a:prstGeom prst="rect">
                <a:avLst/>
              </a:prstGeom>
            </p:spPr>
            <p:txBody>
              <a:bodyPr wrap="square">
                <a:spAutoFit/>
              </a:bodyPr>
              <a:lstStyle/>
              <a:p>
                <a:pPr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4</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−10</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27−8</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66800" y="1233427"/>
                <a:ext cx="7239000" cy="29482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921321" y="2034940"/>
                <a:ext cx="7895688" cy="3607462"/>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e>
                            <m:sup>
                              <m:r>
                                <a:rPr lang="en-US" sz="3600" i="0">
                                  <a:solidFill>
                                    <a:srgbClr val="C00000"/>
                                  </a:solidFill>
                                  <a:latin typeface="Cambria Math" panose="02040503050406030204" pitchFamily="18" charset="0"/>
                                </a:rPr>
                                <m:t>2</m:t>
                              </m:r>
                            </m:sup>
                          </m:sSup>
                        </m:num>
                        <m:den>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3−2</m:t>
                              </m:r>
                              <m:r>
                                <a:rPr lang="en-US" sz="3600" i="1">
                                  <a:solidFill>
                                    <a:srgbClr val="C00000"/>
                                  </a:solidFill>
                                  <a:latin typeface="Cambria Math" panose="02040503050406030204" pitchFamily="18" charset="0"/>
                                </a:rPr>
                                <m:t>𝑥</m:t>
                              </m:r>
                            </m:e>
                          </m:d>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i="1" dirty="0" smtClean="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921321" y="2034940"/>
                <a:ext cx="7895688" cy="36074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7647" y="5067300"/>
                <a:ext cx="4650247" cy="3144130"/>
              </a:xfrm>
              <a:prstGeom prst="rect">
                <a:avLst/>
              </a:prstGeom>
            </p:spPr>
            <p:txBody>
              <a:bodyPr wrap="none">
                <a:spAutoFit/>
              </a:bodyPr>
              <a:lstStyle/>
              <a:p>
                <a:pPr lvl="0"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17647" y="5067300"/>
                <a:ext cx="4650247" cy="314413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867894" y="6001122"/>
                <a:ext cx="5704254" cy="3552767"/>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b="0" i="0" smtClean="0">
                          <a:solidFill>
                            <a:srgbClr val="C00000"/>
                          </a:solidFill>
                          <a:latin typeface="Cambria Math" panose="02040503050406030204" pitchFamily="18" charset="0"/>
                        </a:rPr>
                        <m:t>=</m:t>
                      </m:r>
                      <m:f>
                        <m:fPr>
                          <m:ctrlPr>
                            <a:rPr lang="en-US" sz="3600" i="1" smtClean="0">
                              <a:solidFill>
                                <a:srgbClr val="C00000"/>
                              </a:solidFill>
                              <a:latin typeface="Cambria Math" panose="02040503050406030204" pitchFamily="18" charset="0"/>
                            </a:rPr>
                          </m:ctrlPr>
                        </m:fPr>
                        <m:num>
                          <m:r>
                            <a:rPr lang="en-US" sz="360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e>
                            <m:sup>
                              <m:r>
                                <a:rPr lang="en-US" sz="3600" i="0">
                                  <a:solidFill>
                                    <a:srgbClr val="C00000"/>
                                  </a:solidFill>
                                  <a:latin typeface="Cambria Math" panose="02040503050406030204" pitchFamily="18" charset="0"/>
                                </a:rPr>
                                <m:t>2</m:t>
                              </m:r>
                            </m:sup>
                          </m:sSup>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3</m:t>
                              </m:r>
                            </m:sup>
                          </m:sSup>
                        </m:den>
                      </m:f>
                    </m:oMath>
                  </m:oMathPara>
                </a14:m>
                <a:endParaRPr lang="en-US" sz="3600" i="1" dirty="0" smtClean="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867894" y="6001122"/>
                <a:ext cx="5704254" cy="355276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26931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spid="_x0000_s1048"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911630"/>
            <a:ext cx="6629400" cy="1107996"/>
          </a:xfrm>
          <a:prstGeom prst="rect">
            <a:avLst/>
          </a:prstGeom>
          <a:noFill/>
        </p:spPr>
        <p:txBody>
          <a:bodyPr wrap="square" rtlCol="0">
            <a:spAutoFit/>
          </a:bodyPr>
          <a:lstStyle/>
          <a:p>
            <a:pPr algn="ct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grpSp>
        <p:nvGrpSpPr>
          <p:cNvPr id="37" name="Group 36"/>
          <p:cNvGrpSpPr/>
          <p:nvPr/>
        </p:nvGrpSpPr>
        <p:grpSpPr>
          <a:xfrm>
            <a:off x="4405044" y="2095500"/>
            <a:ext cx="13815374" cy="1153678"/>
            <a:chOff x="1813402" y="850910"/>
            <a:chExt cx="13815374" cy="1153678"/>
          </a:xfrm>
        </p:grpSpPr>
        <p:sp>
          <p:nvSpPr>
            <p:cNvPr id="38" name="Rectangle 37"/>
            <p:cNvSpPr/>
            <p:nvPr/>
          </p:nvSpPr>
          <p:spPr>
            <a:xfrm>
              <a:off x="2785746" y="988925"/>
              <a:ext cx="12843030" cy="1015663"/>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T</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hực hiện </a:t>
              </a:r>
              <a:r>
                <a:rPr lang="vi-VN" sz="4000" b="1" i="1" dirty="0" smtClean="0">
                  <a:solidFill>
                    <a:srgbClr val="002060"/>
                  </a:solidFill>
                  <a:cs typeface="Arial" panose="020B0604020202020204" pitchFamily="34" charset="0"/>
                </a:rPr>
                <a:t>làm bài </a:t>
              </a:r>
              <a:r>
                <a:rPr lang="vi-VN" sz="4000" b="1" i="1" dirty="0">
                  <a:solidFill>
                    <a:srgbClr val="002060"/>
                  </a:solidFill>
                  <a:cs typeface="Arial" panose="020B0604020202020204" pitchFamily="34" charset="0"/>
                </a:rPr>
                <a:t>toán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13402" y="850910"/>
              <a:ext cx="990600" cy="904805"/>
            </a:xfrm>
            <a:prstGeom prst="rect">
              <a:avLst/>
            </a:prstGeom>
          </p:spPr>
        </p:pic>
      </p:grpSp>
      <p:sp>
        <p:nvSpPr>
          <p:cNvPr id="32" name="Rectangle 31"/>
          <p:cNvSpPr/>
          <p:nvPr/>
        </p:nvSpPr>
        <p:spPr>
          <a:xfrm>
            <a:off x="393706" y="3409313"/>
            <a:ext cx="16370294" cy="6740307"/>
          </a:xfrm>
          <a:prstGeom prst="rect">
            <a:avLst/>
          </a:prstGeom>
        </p:spPr>
        <p:txBody>
          <a:bodyPr wrap="square">
            <a:spAutoFit/>
          </a:bodyPr>
          <a:lstStyle/>
          <a:p>
            <a:pPr algn="just">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Đầu tháng 5 năm 2017, toàn thế giới ghi nhận hàng chục ngàn máy tính bị nhiễm một loại virus mới mang tên WannaCry. Theo ước tính, có 150 000 thiết bị điện tử trở thành nạn nhân của cuộc tấn công mạng này. Trong thời gian đầu virus mới được phát tán, trung bình một ngàyghi nhậnxthiết bị nhiễm virus và giai đoạn này khiến 60 000 thiết bị bị thiệt hại. Sau đó tốc độ lan truyền gia tăng 500 thiết bị nhiễm virus mỗi ngày</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Hãy biểu diễn:</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a) Thời gian 60 000 thiết bị đầu tiên nhiễm virus;</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b) Thời gian số thiết bị còn lại bị lây nhiễm;</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c) Thời gian để 150 000 thiết bị nêu trên bị nhiễm virus.</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0"/>
          <a:stretch>
            <a:fillRect/>
          </a:stretch>
        </p:blipFill>
        <p:spPr>
          <a:xfrm>
            <a:off x="15183982" y="8668882"/>
            <a:ext cx="1503818" cy="1503818"/>
          </a:xfrm>
          <a:prstGeom prst="rect">
            <a:avLst/>
          </a:prstGeom>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Rectangle 12"/>
          <p:cNvSpPr/>
          <p:nvPr/>
        </p:nvSpPr>
        <p:spPr>
          <a:xfrm>
            <a:off x="533400" y="571500"/>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3</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762000" y="1834490"/>
                <a:ext cx="11277600" cy="210557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oMath>
                  </m:oMathPara>
                </a14:m>
                <a:endParaRPr lang="fr-FR" sz="3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000" y="1834490"/>
                <a:ext cx="11277600" cy="21055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400" y="7499347"/>
                <a:ext cx="5264390" cy="2105576"/>
              </a:xfrm>
              <a:prstGeom prst="rect">
                <a:avLst/>
              </a:prstGeom>
            </p:spPr>
            <p:txBody>
              <a:bodyPr wrap="none">
                <a:spAutoFit/>
              </a:bodyPr>
              <a:lstStyle/>
              <a:p>
                <a:pPr lvl="0"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en>
                          </m:f>
                        </m:e>
                      </m:d>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7499347"/>
                <a:ext cx="5264390" cy="21055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96400" y="1861002"/>
                <a:ext cx="8077200" cy="550272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 </m:t>
                      </m:r>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e>
                      </m:d>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296400" y="1861002"/>
                <a:ext cx="8077200" cy="55027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62600" y="7979080"/>
                <a:ext cx="10882531" cy="1298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𝑦</m:t>
                          </m:r>
                        </m:num>
                        <m:den>
                          <m:r>
                            <a:rPr lang="en-US" sz="3600" i="1">
                              <a:solidFill>
                                <a:srgbClr val="C00000"/>
                              </a:solidFill>
                              <a:latin typeface="Cambria Math" panose="02040503050406030204" pitchFamily="18" charset="0"/>
                            </a:rPr>
                            <m:t>𝑥𝑦</m:t>
                          </m:r>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3</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3</m:t>
                              </m:r>
                            </m:sup>
                          </m:sSup>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e>
                          </m:d>
                          <m:d>
                            <m:dPr>
                              <m:ctrlPr>
                                <a:rPr lang="en-US" sz="3600" i="1">
                                  <a:solidFill>
                                    <a:srgbClr val="C00000"/>
                                  </a:solidFill>
                                  <a:latin typeface="Cambria Math" panose="02040503050406030204" pitchFamily="18" charset="0"/>
                                </a:rPr>
                              </m:ctrlPr>
                            </m:dPr>
                            <m:e>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e>
                          </m:d>
                        </m:den>
                      </m:f>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num>
                        <m:den>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62600" y="7979080"/>
                <a:ext cx="10882531" cy="1298625"/>
              </a:xfrm>
              <a:prstGeom prst="rect">
                <a:avLst/>
              </a:prstGeom>
              <a:blipFill rotWithShape="0">
                <a:blip r:embed="rId5"/>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6"/>
          <a:stretch>
            <a:fillRect/>
          </a:stretch>
        </p:blipFill>
        <p:spPr>
          <a:xfrm>
            <a:off x="16445131" y="513540"/>
            <a:ext cx="1765044" cy="1039785"/>
          </a:xfrm>
          <a:prstGeom prst="rect">
            <a:avLst/>
          </a:prstGeom>
        </p:spPr>
      </p:pic>
      <p:pic>
        <p:nvPicPr>
          <p:cNvPr id="16" name="Picture 15"/>
          <p:cNvPicPr>
            <a:picLocks noChangeAspect="1"/>
          </p:cNvPicPr>
          <p:nvPr/>
        </p:nvPicPr>
        <p:blipFill>
          <a:blip r:embed="rId7"/>
          <a:stretch>
            <a:fillRect/>
          </a:stretch>
        </p:blipFill>
        <p:spPr>
          <a:xfrm>
            <a:off x="-228600" y="4484756"/>
            <a:ext cx="1192813" cy="1752518"/>
          </a:xfrm>
          <a:prstGeom prst="rect">
            <a:avLst/>
          </a:prstGeom>
        </p:spPr>
      </p:pic>
    </p:spTree>
    <p:extLst>
      <p:ext uri="{BB962C8B-B14F-4D97-AF65-F5344CB8AC3E}">
        <p14:creationId xmlns:p14="http://schemas.microsoft.com/office/powerpoint/2010/main" val="16130531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dissolv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8" name="TextBox 7"/>
          <p:cNvSpPr txBox="1"/>
          <p:nvPr/>
        </p:nvSpPr>
        <p:spPr>
          <a:xfrm>
            <a:off x="5600700" y="647700"/>
            <a:ext cx="7086600" cy="1107996"/>
          </a:xfrm>
          <a:prstGeom prst="rect">
            <a:avLst/>
          </a:prstGeom>
          <a:noFill/>
        </p:spPr>
        <p:txBody>
          <a:bodyPr wrap="square" rtlCol="0">
            <a:spAutoFit/>
          </a:bodyPr>
          <a:lstStyle/>
          <a:p>
            <a:pPr algn="ctr"/>
            <a:r>
              <a:rPr lang="vi-VN" sz="6600" b="1" dirty="0" smtClean="0">
                <a:solidFill>
                  <a:srgbClr val="1F497D">
                    <a:lumMod val="75000"/>
                  </a:srgbClr>
                </a:solidFill>
                <a:cs typeface="Arial" panose="020B0604020202020204" pitchFamily="34" charset="0"/>
              </a:rPr>
              <a:t>VẬN DỤNG</a:t>
            </a:r>
            <a:endParaRPr lang="en-US" sz="6600" b="1"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181100" y="1866900"/>
                <a:ext cx="15925800" cy="5690404"/>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4</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Cho biểu </a:t>
                </a:r>
                <a:r>
                  <a:rPr lang="vi-VN" sz="4000" dirty="0" smtClean="0">
                    <a:cs typeface="Arial" panose="020B0604020202020204" pitchFamily="34" charset="0"/>
                  </a:rPr>
                  <a:t>thức</a:t>
                </a:r>
                <a:r>
                  <a:rPr lang="en-US" sz="4000" dirty="0" smtClean="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4000" dirty="0">
                  <a:cs typeface="Arial" panose="020B0604020202020204" pitchFamily="34" charset="0"/>
                </a:endParaRPr>
              </a:p>
              <a:p>
                <a:pPr algn="just">
                  <a:lnSpc>
                    <a:spcPct val="150000"/>
                  </a:lnSpc>
                </a:pPr>
                <a:r>
                  <a:rPr lang="vi-VN" sz="4000" dirty="0">
                    <a:cs typeface="Arial" panose="020B0604020202020204" pitchFamily="34" charset="0"/>
                  </a:rPr>
                  <a:t>a) Rút </a:t>
                </a:r>
                <a:r>
                  <a:rPr lang="vi-VN" sz="4000" dirty="0" smtClean="0">
                    <a:cs typeface="Arial" panose="020B0604020202020204" pitchFamily="34" charset="0"/>
                  </a:rPr>
                  <a:t>gọn</a:t>
                </a:r>
                <a:r>
                  <a:rPr lang="en-US" sz="4000" dirty="0" smtClean="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smtClean="0">
                    <a:cs typeface="Arial" panose="020B0604020202020204" pitchFamily="34" charset="0"/>
                  </a:rPr>
                  <a:t> </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b) Tính giá trị của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a:cs typeface="Arial" panose="020B0604020202020204" pitchFamily="34" charset="0"/>
                  </a:rPr>
                  <a:t> 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7</m:t>
                    </m:r>
                  </m:oMath>
                </a14:m>
                <a:endParaRPr lang="vi-VN" sz="4000" dirty="0">
                  <a:cs typeface="Arial" panose="020B0604020202020204" pitchFamily="34" charset="0"/>
                </a:endParaRPr>
              </a:p>
              <a:p>
                <a:pPr algn="just">
                  <a:lnSpc>
                    <a:spcPct val="150000"/>
                  </a:lnSpc>
                  <a:spcBef>
                    <a:spcPts val="600"/>
                  </a:spcBef>
                  <a:spcAft>
                    <a:spcPts val="600"/>
                  </a:spcAft>
                </a:pPr>
                <a:r>
                  <a:rPr lang="vi-VN" sz="4000" dirty="0">
                    <a:cs typeface="Arial" panose="020B0604020202020204" pitchFamily="34" charset="0"/>
                  </a:rPr>
                  <a:t>c) Chứng tỏ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vi-VN" sz="4000" dirty="0" smtClean="0">
                    <a:cs typeface="Arial" panose="020B0604020202020204" pitchFamily="34" charset="0"/>
                  </a:rPr>
                  <a:t>. </a:t>
                </a:r>
                <a:r>
                  <a:rPr lang="vi-VN" sz="4000" dirty="0">
                    <a:cs typeface="Arial" panose="020B0604020202020204" pitchFamily="34" charset="0"/>
                  </a:rPr>
                  <a:t>Từ đó tìm tất cả các giá trị nguyên của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oMath>
                </a14:m>
                <a:r>
                  <a:rPr lang="vi-VN" sz="4000" dirty="0">
                    <a:cs typeface="Arial" panose="020B0604020202020204" pitchFamily="34" charset="0"/>
                  </a:rPr>
                  <a:t> sao cho biểu thức đã cho nhận giá trị </a:t>
                </a:r>
                <a:r>
                  <a:rPr lang="vi-VN" sz="4000" dirty="0" smtClean="0">
                    <a:cs typeface="Arial" panose="020B0604020202020204" pitchFamily="34" charset="0"/>
                  </a:rPr>
                  <a:t>nguyên</a:t>
                </a:r>
                <a:r>
                  <a:rPr lang="en-US" sz="4000" dirty="0" smtClean="0">
                    <a:cs typeface="Arial" panose="020B0604020202020204" pitchFamily="34" charset="0"/>
                  </a:rPr>
                  <a:t>.</a:t>
                </a:r>
                <a:r>
                  <a:rPr lang="vi-VN" sz="4000" dirty="0" smtClean="0">
                    <a:cs typeface="Arial" panose="020B0604020202020204" pitchFamily="34" charset="0"/>
                  </a:rPr>
                  <a:t> </a:t>
                </a:r>
                <a:endParaRPr lang="vi-VN" sz="4000" dirty="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81100" y="1866900"/>
                <a:ext cx="15925800" cy="5690404"/>
              </a:xfrm>
              <a:prstGeom prst="rect">
                <a:avLst/>
              </a:prstGeom>
              <a:blipFill rotWithShape="0">
                <a:blip r:embed="rId2"/>
                <a:stretch>
                  <a:fillRect l="-1378" b="-1927"/>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5925800" y="7816291"/>
            <a:ext cx="1534361" cy="1801207"/>
          </a:xfrm>
          <a:prstGeom prst="rect">
            <a:avLst/>
          </a:prstGeom>
        </p:spPr>
      </p:pic>
    </p:spTree>
    <p:extLst>
      <p:ext uri="{BB962C8B-B14F-4D97-AF65-F5344CB8AC3E}">
        <p14:creationId xmlns:p14="http://schemas.microsoft.com/office/powerpoint/2010/main" val="28443166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7" name="TextBox 6"/>
          <p:cNvSpPr txBox="1"/>
          <p:nvPr/>
        </p:nvSpPr>
        <p:spPr>
          <a:xfrm>
            <a:off x="8445500" y="571500"/>
            <a:ext cx="13970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714500" y="1509629"/>
                <a:ext cx="14859000" cy="8075609"/>
              </a:xfrm>
              <a:prstGeom prst="rect">
                <a:avLst/>
              </a:prstGeom>
            </p:spPr>
            <p:txBody>
              <a:bodyPr wrap="square">
                <a:spAutoFit/>
              </a:bodyPr>
              <a:lstStyle/>
              <a:p>
                <a:pPr algn="just">
                  <a:lnSpc>
                    <a:spcPct val="150000"/>
                  </a:lnSpc>
                </a:pPr>
                <a:r>
                  <a:rPr lang="fr-FR" sz="3900" dirty="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−6</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900" dirty="0">
                    <a:effectLst/>
                    <a:latin typeface="Arial" panose="020B0604020202020204" pitchFamily="34" charset="0"/>
                    <a:ea typeface="Calibri" panose="020F0502020204030204" pitchFamily="34" charset="0"/>
                    <a:cs typeface="Arial" panose="020B0604020202020204" pitchFamily="34" charset="0"/>
                  </a:rPr>
                  <a:t>. Do đó :</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900" dirty="0" smtClean="0">
                    <a:effectLst/>
                    <a:latin typeface="Arial" panose="020B0604020202020204" pitchFamily="34" charset="0"/>
                    <a:ea typeface="Arial" panose="020B0604020202020204" pitchFamily="34" charset="0"/>
                    <a:cs typeface="Arial" panose="020B0604020202020204" pitchFamily="34" charset="0"/>
                  </a:rPr>
                  <a:t> </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7</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 . 7+11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7+3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=3,2</m:t>
                    </m:r>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9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những số nguyên thì </a:t>
                </a:r>
                <a14:m>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+3 </m:t>
                        </m:r>
                      </m:den>
                    </m:f>
                  </m:oMath>
                </a14:m>
                <a:r>
                  <a:rPr lang="fr-FR" sz="3900" dirty="0">
                    <a:effectLst/>
                    <a:latin typeface="Arial" panose="020B0604020202020204" pitchFamily="34" charset="0"/>
                    <a:ea typeface="Calibri" panose="020F0502020204030204" pitchFamily="34" charset="0"/>
                    <a:cs typeface="Arial" panose="020B0604020202020204" pitchFamily="34" charset="0"/>
                  </a:rPr>
                  <a:t> là số nguyên, do đó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ước số nguyên của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900" dirty="0">
                    <a:effectLst/>
                    <a:latin typeface="Arial" panose="020B0604020202020204" pitchFamily="34" charset="0"/>
                    <a:ea typeface="Calibri" panose="020F0502020204030204" pitchFamily="34" charset="0"/>
                    <a:cs typeface="Arial" panose="020B0604020202020204" pitchFamily="34" charset="0"/>
                  </a:rPr>
                  <a:t>. </a:t>
                </a:r>
                <a:endParaRPr lang="fr-FR" sz="3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900" dirty="0" smtClean="0">
                    <a:effectLst/>
                    <a:latin typeface="Arial" panose="020B0604020202020204" pitchFamily="34" charset="0"/>
                    <a:ea typeface="Calibri" panose="020F0502020204030204" pitchFamily="34" charset="0"/>
                    <a:cs typeface="Arial" panose="020B0604020202020204" pitchFamily="34" charset="0"/>
                  </a:rPr>
                  <a:t>Vì </a:t>
                </a:r>
                <a:r>
                  <a:rPr lang="fr-FR" sz="39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1;2; −1; −2</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900" dirty="0">
                    <a:effectLst/>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−2; −1; −4; −5</m:t>
                        </m:r>
                      </m:e>
                    </m:d>
                  </m:oMath>
                </a14:m>
                <a:r>
                  <a:rPr lang="fr-FR" sz="3900" dirty="0">
                    <a:effectLst/>
                    <a:latin typeface="Arial" panose="020B0604020202020204" pitchFamily="34" charset="0"/>
                    <a:ea typeface="Calibri" panose="020F0502020204030204" pitchFamily="34" charset="0"/>
                    <a:cs typeface="Arial" panose="020B0604020202020204" pitchFamily="34" charset="0"/>
                  </a:rPr>
                  <a:t>.</a:t>
                </a:r>
                <a:endParaRPr lang="en-US" sz="39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4500" y="1509629"/>
                <a:ext cx="14859000" cy="8075609"/>
              </a:xfrm>
              <a:prstGeom prst="rect">
                <a:avLst/>
              </a:prstGeom>
              <a:blipFill rotWithShape="0">
                <a:blip r:embed="rId2"/>
                <a:stretch>
                  <a:fillRect l="-1395" b="-2115"/>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925800" y="4152900"/>
            <a:ext cx="1670992" cy="1580179"/>
          </a:xfrm>
          <a:prstGeom prst="rect">
            <a:avLst/>
          </a:prstGeom>
        </p:spPr>
      </p:pic>
    </p:spTree>
    <p:extLst>
      <p:ext uri="{BB962C8B-B14F-4D97-AF65-F5344CB8AC3E}">
        <p14:creationId xmlns:p14="http://schemas.microsoft.com/office/powerpoint/2010/main" val="19936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Rectangle 8"/>
          <p:cNvSpPr/>
          <p:nvPr/>
        </p:nvSpPr>
        <p:spPr>
          <a:xfrm>
            <a:off x="647700" y="419100"/>
            <a:ext cx="16992600" cy="9487213"/>
          </a:xfrm>
          <a:prstGeom prst="rect">
            <a:avLst/>
          </a:prstGeom>
        </p:spPr>
        <p:txBody>
          <a:bodyPr wrap="square">
            <a:spAutoFit/>
          </a:bodyPr>
          <a:lstStyle/>
          <a:p>
            <a:pPr algn="just">
              <a:lnSpc>
                <a:spcPct val="150000"/>
              </a:lnSpc>
            </a:pPr>
            <a:r>
              <a:rPr lang="vi-VN" sz="3700" b="1" dirty="0" smtClean="0">
                <a:solidFill>
                  <a:schemeClr val="accent6">
                    <a:lumMod val="75000"/>
                  </a:schemeClr>
                </a:solidFill>
                <a:latin typeface="Arial" panose="020B0604020202020204" pitchFamily="34" charset="0"/>
                <a:cs typeface="Arial" panose="020B0604020202020204" pitchFamily="34" charset="0"/>
              </a:rPr>
              <a:t>Bài </a:t>
            </a:r>
            <a:r>
              <a:rPr lang="vi-VN" sz="3700" b="1" dirty="0" smtClean="0">
                <a:solidFill>
                  <a:schemeClr val="accent6">
                    <a:lumMod val="75000"/>
                  </a:schemeClr>
                </a:solidFill>
                <a:cs typeface="Arial" panose="020B0604020202020204" pitchFamily="34" charset="0"/>
              </a:rPr>
              <a:t>6.3</a:t>
            </a:r>
            <a:r>
              <a:rPr lang="en-US" sz="3700" b="1" dirty="0" smtClean="0">
                <a:solidFill>
                  <a:schemeClr val="accent6">
                    <a:lumMod val="75000"/>
                  </a:schemeClr>
                </a:solidFill>
                <a:latin typeface="Arial" panose="020B0604020202020204" pitchFamily="34" charset="0"/>
                <a:cs typeface="Arial" panose="020B0604020202020204" pitchFamily="34" charset="0"/>
              </a:rPr>
              <a:t>5</a:t>
            </a:r>
            <a:r>
              <a:rPr lang="vi-VN" sz="3700" b="1" dirty="0" smtClean="0">
                <a:solidFill>
                  <a:schemeClr val="accent6">
                    <a:lumMod val="75000"/>
                  </a:schemeClr>
                </a:solidFill>
                <a:cs typeface="Arial" panose="020B0604020202020204" pitchFamily="34" charset="0"/>
              </a:rPr>
              <a:t> </a:t>
            </a:r>
            <a:r>
              <a:rPr lang="vi-VN" sz="3700" b="1" dirty="0" smtClean="0">
                <a:solidFill>
                  <a:schemeClr val="accent6">
                    <a:lumMod val="75000"/>
                  </a:schemeClr>
                </a:solidFill>
                <a:latin typeface="Arial" panose="020B0604020202020204" pitchFamily="34" charset="0"/>
                <a:cs typeface="Arial" panose="020B0604020202020204" pitchFamily="34" charset="0"/>
              </a:rPr>
              <a:t>(SGK-tr.</a:t>
            </a:r>
            <a:r>
              <a:rPr lang="en-US" sz="3700" b="1" dirty="0" smtClean="0">
                <a:solidFill>
                  <a:schemeClr val="accent6">
                    <a:lumMod val="75000"/>
                  </a:schemeClr>
                </a:solidFill>
                <a:latin typeface="Arial" panose="020B0604020202020204" pitchFamily="34" charset="0"/>
                <a:cs typeface="Arial" panose="020B0604020202020204" pitchFamily="34" charset="0"/>
              </a:rPr>
              <a:t>24</a:t>
            </a:r>
            <a:r>
              <a:rPr lang="vi-VN" sz="3700" b="1" dirty="0" smtClean="0">
                <a:solidFill>
                  <a:schemeClr val="accent6">
                    <a:lumMod val="75000"/>
                  </a:schemeClr>
                </a:solidFill>
                <a:latin typeface="Arial" panose="020B0604020202020204" pitchFamily="34" charset="0"/>
                <a:cs typeface="Arial" panose="020B0604020202020204" pitchFamily="34" charset="0"/>
              </a:rPr>
              <a:t>). </a:t>
            </a:r>
            <a:r>
              <a:rPr lang="vi-VN" sz="3700" dirty="0">
                <a:cs typeface="Arial" panose="020B0604020202020204" pitchFamily="34" charset="0"/>
              </a:rPr>
              <a:t>Một xưởng may lập kế hoạch may 80000 bộ quần áo trong x (ngày). Nhờ cải tiến kĩ thuật, xưởng đã hoàn thành kế hoạch sớm 11 ngày và may vượt kế hoạch 100 bộ quần áo</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a) Hãy viết phân thức theo biến x biểu thị số bộ quần áo mỗi ngày xưởng may được theo kế </a:t>
            </a:r>
            <a:r>
              <a:rPr lang="vi-VN" sz="3700" dirty="0" smtClean="0">
                <a:cs typeface="Arial" panose="020B0604020202020204" pitchFamily="34" charset="0"/>
              </a:rPr>
              <a:t>hoạch</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b) Viết phân thức biểu thị số bộ quần áo thực tế xưởng may được mỗi </a:t>
            </a:r>
            <a:r>
              <a:rPr lang="vi-VN" sz="3700" dirty="0" smtClean="0">
                <a:cs typeface="Arial" panose="020B0604020202020204" pitchFamily="34" charset="0"/>
              </a:rPr>
              <a:t>ngày</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c) Viết biểu thức biểu thị số bộ quần áo mỗi ngày xưởng may được nhiều hơn so với kế </a:t>
            </a:r>
            <a:r>
              <a:rPr lang="vi-VN" sz="3700" dirty="0" smtClean="0">
                <a:cs typeface="Arial" panose="020B0604020202020204" pitchFamily="34" charset="0"/>
              </a:rPr>
              <a:t>hoạch</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d) Nếu theo kế hoạch, mỗi ngày xí nghiệp may 800 bộ quần áo thì nhờ cải tiến kĩ thuật, mỗi ngày xưởng may được nhiều hơn so với kế hoạch bao nhiêu bộ quần </a:t>
            </a:r>
            <a:r>
              <a:rPr lang="vi-VN" sz="3700" dirty="0" smtClean="0">
                <a:cs typeface="Arial" panose="020B0604020202020204" pitchFamily="34" charset="0"/>
              </a:rPr>
              <a:t>áo</a:t>
            </a:r>
            <a:r>
              <a:rPr lang="en-US" sz="3700" dirty="0" smtClean="0">
                <a:cs typeface="Arial" panose="020B0604020202020204" pitchFamily="34" charset="0"/>
              </a:rPr>
              <a:t>.</a:t>
            </a:r>
            <a:endParaRPr lang="vi-VN" sz="3700" dirty="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6535400" y="8838669"/>
            <a:ext cx="1501712" cy="1486744"/>
          </a:xfrm>
          <a:prstGeom prst="rect">
            <a:avLst/>
          </a:prstGeom>
        </p:spPr>
      </p:pic>
    </p:spTree>
    <p:extLst>
      <p:ext uri="{BB962C8B-B14F-4D97-AF65-F5344CB8AC3E}">
        <p14:creationId xmlns:p14="http://schemas.microsoft.com/office/powerpoint/2010/main" val="2595637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28700" y="1790146"/>
                <a:ext cx="16230600" cy="6706708"/>
              </a:xfrm>
              <a:prstGeom prst="rect">
                <a:avLst/>
              </a:prstGeom>
            </p:spPr>
            <p:txBody>
              <a:bodyPr wrap="square">
                <a:spAutoFit/>
              </a:bodyPr>
              <a:lstStyle/>
              <a:p>
                <a:pPr algn="just">
                  <a:lnSpc>
                    <a:spcPct val="150000"/>
                  </a:lnSpc>
                  <a:spcBef>
                    <a:spcPts val="600"/>
                  </a:spcBef>
                  <a:spcAft>
                    <a:spcPts val="600"/>
                  </a:spcAft>
                </a:pPr>
                <a:r>
                  <a:rPr lang="fr-FR" sz="3800" dirty="0">
                    <a:latin typeface="Arial" panose="020B0604020202020204" pitchFamily="34" charset="0"/>
                    <a:ea typeface="Calibri" panose="020F0502020204030204" pitchFamily="34" charset="0"/>
                    <a:cs typeface="Arial" panose="020B0604020202020204" pitchFamily="34" charset="0"/>
                  </a:rPr>
                  <a:t>a) Theo kế hoạch, xưởng dựng định may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quần áo mỗi ngày xưởng dự định may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b) Thực tế, xưởng vượt kế hoạch 100 bộ quần áo và hoàn thành sớm </a:t>
                </a:r>
                <a:r>
                  <a:rPr lang="fr-FR" sz="3800" dirty="0" smtClean="0">
                    <a:effectLst/>
                    <a:latin typeface="Arial" panose="020B0604020202020204" pitchFamily="34" charset="0"/>
                    <a:ea typeface="Calibri" panose="020F0502020204030204" pitchFamily="34" charset="0"/>
                    <a:cs typeface="Arial" panose="020B0604020202020204" pitchFamily="34" charset="0"/>
                  </a:rPr>
                  <a:t>    11 </a:t>
                </a:r>
                <a:r>
                  <a:rPr lang="fr-FR" sz="3800" dirty="0">
                    <a:effectLst/>
                    <a:latin typeface="Arial" panose="020B0604020202020204" pitchFamily="34" charset="0"/>
                    <a:ea typeface="Calibri" panose="020F0502020204030204" pitchFamily="34" charset="0"/>
                    <a:cs typeface="Arial" panose="020B0604020202020204" pitchFamily="34" charset="0"/>
                  </a:rPr>
                  <a:t>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Thực tế xưởng may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80 100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bộ quần áo mỗi ngay xưởng may được trong thực tế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r>
                  <a:rPr lang="fr-FR"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8700" y="1790146"/>
                <a:ext cx="16230600" cy="6706708"/>
              </a:xfrm>
              <a:prstGeom prst="rect">
                <a:avLst/>
              </a:prstGeom>
              <a:blipFill rotWithShape="0">
                <a:blip r:embed="rId2"/>
                <a:stretch>
                  <a:fillRect l="-1240" r="-124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42709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smtClean="0">
                <a:solidFill>
                  <a:srgbClr val="C00000"/>
                </a:solidFill>
                <a:cs typeface="Arial" panose="020B0604020202020204" pitchFamily="34" charset="0"/>
              </a:rPr>
              <a:t>Giải</a:t>
            </a:r>
            <a:r>
              <a:rPr lang="vi-VN" sz="4000" b="1" dirty="0" smtClean="0">
                <a:solidFill>
                  <a:srgbClr val="C00000"/>
                </a:solidFill>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95350" y="1789761"/>
                <a:ext cx="16497300" cy="6707477"/>
              </a:xfrm>
              <a:prstGeom prst="rect">
                <a:avLst/>
              </a:prstGeom>
            </p:spPr>
            <p:txBody>
              <a:bodyPr wrap="square">
                <a:spAutoFit/>
              </a:bodyPr>
              <a:lstStyle/>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c) Mỗi ngày xưởng may được nhiều hơn so với kế hoạch là </a:t>
                </a:r>
                <a:endParaRPr lang="fr-FR" sz="3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d) Nếu theo kế hoạch mỗi ngày xí nghiệp may được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 quần áo thì thời gian hoàn thành theo kế hoạch là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80 000 :800=100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ngày, do đó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Mỗi ngày xưởng may được nhiều hơn so với kế hoạch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là:</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=900−800=100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95350" y="1789761"/>
                <a:ext cx="16497300" cy="6707477"/>
              </a:xfrm>
              <a:prstGeom prst="rect">
                <a:avLst/>
              </a:prstGeom>
              <a:blipFill rotWithShape="0">
                <a:blip r:embed="rId2"/>
                <a:stretch>
                  <a:fillRect l="-1220" r="-122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33012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smtClean="0">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smtClean="0">
                <a:latin typeface="Arial" panose="020B0604020202020204" pitchFamily="34" charset="0"/>
                <a:cs typeface="Arial" panose="020B0604020202020204" pitchFamily="34" charset="0"/>
              </a:rPr>
              <a:t>Ôn lại các kiến thức đã học trong bài</a:t>
            </a:r>
            <a:endParaRPr lang="en-US" sz="440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cs typeface="Arial" panose="020B0604020202020204" pitchFamily="34" charset="0"/>
              </a:rPr>
              <a:t>Hoàn thành bài tập trong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906576" y="7459909"/>
            <a:ext cx="11562024" cy="1107996"/>
          </a:xfrm>
          <a:prstGeom prst="rect">
            <a:avLst/>
          </a:prstGeom>
          <a:noFill/>
        </p:spPr>
        <p:txBody>
          <a:bodyPr wrap="square" rtlCol="0">
            <a:spAutoFit/>
          </a:bodyPr>
          <a:lstStyle/>
          <a:p>
            <a:pPr algn="just">
              <a:lnSpc>
                <a:spcPct val="150000"/>
              </a:lnSpc>
            </a:pPr>
            <a:r>
              <a:rPr lang="vi-VN" sz="4400" dirty="0" smtClean="0">
                <a:latin typeface="Arial" panose="020B0604020202020204" pitchFamily="34" charset="0"/>
                <a:cs typeface="Arial" panose="020B0604020202020204" pitchFamily="34" charset="0"/>
              </a:rPr>
              <a:t>Chuẩn bị bài sau - </a:t>
            </a:r>
            <a:r>
              <a:rPr lang="vi-VN" sz="4400" b="1" dirty="0">
                <a:cs typeface="Arial" panose="020B0604020202020204" pitchFamily="34" charset="0"/>
              </a:rPr>
              <a:t>Bài tập cuối chương VI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anim calcmode="lin" valueType="num">
                                      <p:cBhvr>
                                        <p:cTn id="24" dur="500" fill="hold"/>
                                        <p:tgtEl>
                                          <p:spTgt spid="47"/>
                                        </p:tgtEl>
                                        <p:attrNameLst>
                                          <p:attrName>ppt_x</p:attrName>
                                        </p:attrNameLst>
                                      </p:cBhvr>
                                      <p:tavLst>
                                        <p:tav tm="0">
                                          <p:val>
                                            <p:strVal val="#ppt_x"/>
                                          </p:val>
                                        </p:tav>
                                        <p:tav tm="100000">
                                          <p:val>
                                            <p:strVal val="#ppt_x"/>
                                          </p:val>
                                        </p:tav>
                                      </p:tavLst>
                                    </p:anim>
                                    <p:anim calcmode="lin" valueType="num">
                                      <p:cBhvr>
                                        <p:cTn id="25" dur="5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anim calcmode="lin" valueType="num">
                                      <p:cBhvr>
                                        <p:cTn id="35" dur="500" fill="hold"/>
                                        <p:tgtEl>
                                          <p:spTgt spid="48"/>
                                        </p:tgtEl>
                                        <p:attrNameLst>
                                          <p:attrName>ppt_x</p:attrName>
                                        </p:attrNameLst>
                                      </p:cBhvr>
                                      <p:tavLst>
                                        <p:tav tm="0">
                                          <p:val>
                                            <p:strVal val="#ppt_x"/>
                                          </p:val>
                                        </p:tav>
                                        <p:tav tm="100000">
                                          <p:val>
                                            <p:strVal val="#ppt_x"/>
                                          </p:val>
                                        </p:tav>
                                      </p:tavLst>
                                    </p:anim>
                                    <p:anim calcmode="lin" valueType="num">
                                      <p:cBhvr>
                                        <p:cTn id="3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spid="_x0000_s4105"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pic>
        <p:nvPicPr>
          <p:cNvPr id="40"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6336" y="9008498"/>
            <a:ext cx="1269812" cy="1159835"/>
          </a:xfrm>
          <a:prstGeom prst="rect">
            <a:avLst/>
          </a:prstGeom>
        </p:spPr>
      </p:pic>
      <p:sp>
        <p:nvSpPr>
          <p:cNvPr id="27" name="Rectangle 26"/>
          <p:cNvSpPr/>
          <p:nvPr/>
        </p:nvSpPr>
        <p:spPr>
          <a:xfrm>
            <a:off x="6203360" y="1153853"/>
            <a:ext cx="4309193" cy="738664"/>
          </a:xfrm>
          <a:prstGeom prst="rect">
            <a:avLst/>
          </a:prstGeom>
        </p:spPr>
        <p:txBody>
          <a:bodyPr wrap="none">
            <a:spAutoFit/>
          </a:bodyPr>
          <a:lstStyle/>
          <a:p>
            <a:pPr lvl="0" algn="ctr">
              <a:defRPr/>
            </a:pPr>
            <a:r>
              <a:rPr lang="vi-VN" sz="4200" b="1" i="1" u="sng" dirty="0">
                <a:solidFill>
                  <a:srgbClr val="C00000"/>
                </a:solidFill>
              </a:rPr>
              <a:t>Hướng dẫn </a:t>
            </a:r>
            <a:r>
              <a:rPr lang="vi-VN" sz="4200" b="1" i="1" u="sng" dirty="0" smtClean="0">
                <a:solidFill>
                  <a:srgbClr val="C00000"/>
                </a:solidFill>
              </a:rPr>
              <a:t>giải</a:t>
            </a:r>
            <a:r>
              <a:rPr lang="en-US" sz="4200" b="1" i="1" u="sng" dirty="0" smtClean="0">
                <a:solidFill>
                  <a:srgbClr val="C00000"/>
                </a:solidFill>
              </a:rPr>
              <a:t>:</a:t>
            </a:r>
            <a:endParaRPr lang="en-US" sz="4200" b="1" i="1" u="sng" dirty="0">
              <a:solidFill>
                <a:srgbClr val="C00000"/>
              </a:solidFill>
            </a:endParaRPr>
          </a:p>
        </p:txBody>
      </p:sp>
      <mc:AlternateContent xmlns:mc="http://schemas.openxmlformats.org/markup-compatibility/2006" xmlns:a14="http://schemas.microsoft.com/office/drawing/2010/main">
        <mc:Choice Requires="a14">
          <p:sp>
            <p:nvSpPr>
              <p:cNvPr id="29" name="Rectangle 28"/>
              <p:cNvSpPr/>
              <p:nvPr/>
            </p:nvSpPr>
            <p:spPr>
              <a:xfrm>
                <a:off x="2106798" y="2476500"/>
                <a:ext cx="12915900" cy="7578741"/>
              </a:xfrm>
              <a:prstGeom prst="rect">
                <a:avLst/>
              </a:prstGeom>
            </p:spPr>
            <p:txBody>
              <a:bodyPr wrap="square">
                <a:spAutoFit/>
              </a:bodyPr>
              <a:lstStyle/>
              <a:p>
                <a:pPr algn="just">
                  <a:lnSpc>
                    <a:spcPct val="150000"/>
                  </a:lnSpc>
                  <a:spcBef>
                    <a:spcPts val="600"/>
                  </a:spcBef>
                  <a:spcAft>
                    <a:spcPts val="600"/>
                  </a:spcAft>
                  <a:tabLst>
                    <a:tab pos="1972945" algn="l"/>
                  </a:tabLst>
                </a:pPr>
                <a:r>
                  <a:rPr lang="da-DK" sz="4000" dirty="0" smtClean="0">
                    <a:latin typeface="Arial" panose="020B0604020202020204" pitchFamily="34" charset="0"/>
                    <a:ea typeface="Calibri" panose="020F0502020204030204" pitchFamily="34" charset="0"/>
                    <a:cs typeface="Arial" panose="020B0604020202020204" pitchFamily="34" charset="0"/>
                  </a:rPr>
                  <a:t>a) Thời </a:t>
                </a:r>
                <a:r>
                  <a:rPr lang="da-DK" sz="4000" dirty="0">
                    <a:latin typeface="Arial" panose="020B0604020202020204" pitchFamily="34" charset="0"/>
                    <a:ea typeface="Calibri" panose="020F0502020204030204" pitchFamily="34" charset="0"/>
                    <a:cs typeface="Arial" panose="020B0604020202020204" pitchFamily="34" charset="0"/>
                  </a:rPr>
                  <a:t>gian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đầu tiên nhiễm virus: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b) Thời gian số thiết bị còn lại bị lây nhiễm: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150 000−6 000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c) Thời gian để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150 000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nêu trên bị lây nhiễm là: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106798" y="2476500"/>
                <a:ext cx="12915900" cy="7578741"/>
              </a:xfrm>
              <a:prstGeom prst="rect">
                <a:avLst/>
              </a:prstGeom>
              <a:blipFill rotWithShape="0">
                <a:blip r:embed="rId10"/>
                <a:stretch>
                  <a:fillRect l="-1700"/>
                </a:stretch>
              </a:blipFill>
            </p:spPr>
            <p:txBody>
              <a:bodyPr/>
              <a:lstStyle/>
              <a:p>
                <a:r>
                  <a:rPr lang="en-US">
                    <a:noFill/>
                  </a:rPr>
                  <a:t> </a:t>
                </a:r>
              </a:p>
            </p:txBody>
          </p:sp>
        </mc:Fallback>
      </mc:AlternateContent>
    </p:spTree>
    <p:extLst>
      <p:ext uri="{BB962C8B-B14F-4D97-AF65-F5344CB8AC3E}">
        <p14:creationId xmlns:p14="http://schemas.microsoft.com/office/powerpoint/2010/main" val="4123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 dur="500"/>
                                        <p:tgtEl>
                                          <p:spTgt spid="2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5" dur="500"/>
                                        <p:tgtEl>
                                          <p:spTgt spid="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Effect transition="in" filter="fade">
                                      <p:cBhvr>
                                        <p:cTn id="20" dur="500"/>
                                        <p:tgtEl>
                                          <p:spTgt spid="2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fade">
                                      <p:cBhvr>
                                        <p:cTn id="23" dur="500"/>
                                        <p:tgtEl>
                                          <p:spTgt spid="2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fade">
                                      <p:cBhvr>
                                        <p:cTn id="28" dur="500"/>
                                        <p:tgtEl>
                                          <p:spTgt spid="29">
                                            <p:txEl>
                                              <p:pRg st="4" end="4"/>
                                            </p:txEl>
                                          </p:spTgt>
                                        </p:tgtEl>
                                      </p:cBhvr>
                                    </p:animEffect>
                                    <p:anim calcmode="lin" valueType="num">
                                      <p:cBhvr>
                                        <p:cTn id="29"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9">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9">
                                            <p:txEl>
                                              <p:pRg st="5" end="5"/>
                                            </p:txEl>
                                          </p:spTgt>
                                        </p:tgtEl>
                                        <p:attrNameLst>
                                          <p:attrName>style.visibility</p:attrName>
                                        </p:attrNameLst>
                                      </p:cBhvr>
                                      <p:to>
                                        <p:strVal val="visible"/>
                                      </p:to>
                                    </p:set>
                                    <p:animEffect transition="in" filter="fade">
                                      <p:cBhvr>
                                        <p:cTn id="33" dur="500"/>
                                        <p:tgtEl>
                                          <p:spTgt spid="29">
                                            <p:txEl>
                                              <p:pRg st="5" end="5"/>
                                            </p:txEl>
                                          </p:spTgt>
                                        </p:tgtEl>
                                      </p:cBhvr>
                                    </p:animEffect>
                                    <p:anim calcmode="lin" valueType="num">
                                      <p:cBhvr>
                                        <p:cTn id="34"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600200" y="2596721"/>
            <a:ext cx="15087600" cy="1708160"/>
          </a:xfrm>
          <a:prstGeom prst="rect">
            <a:avLst/>
          </a:prstGeom>
        </p:spPr>
        <p:txBody>
          <a:bodyPr wrap="square">
            <a:spAutoFit/>
          </a:bodyPr>
          <a:lstStyle/>
          <a:p>
            <a:pPr algn="ctr">
              <a:lnSpc>
                <a:spcPct val="150000"/>
              </a:lnSpc>
              <a:spcBef>
                <a:spcPts val="1200"/>
              </a:spcBef>
              <a:spcAft>
                <a:spcPts val="0"/>
              </a:spcAft>
            </a:pPr>
            <a:r>
              <a:rPr lang="vi-VN" sz="7000" b="1" kern="0" dirty="0">
                <a:solidFill>
                  <a:srgbClr val="C00000"/>
                </a:solidFill>
                <a:ea typeface="Times New Roman" panose="02020603050405020304" pitchFamily="18" charset="0"/>
                <a:cs typeface="Arial" panose="020B0604020202020204" pitchFamily="34" charset="0"/>
              </a:rPr>
              <a:t>CHƯƠNG VI – PHÂN THỨC ĐẠI SỐ</a:t>
            </a:r>
            <a:endParaRPr lang="en-US" sz="70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3500" y="4453262"/>
            <a:ext cx="15621000" cy="2862322"/>
          </a:xfrm>
          <a:prstGeom prst="rect">
            <a:avLst/>
          </a:prstGeom>
        </p:spPr>
        <p:txBody>
          <a:bodyPr wrap="square">
            <a:spAutoFit/>
          </a:bodyPr>
          <a:lstStyle/>
          <a:p>
            <a:pPr algn="ctr">
              <a:lnSpc>
                <a:spcPct val="150000"/>
              </a:lnSpc>
            </a:pPr>
            <a:r>
              <a:rPr lang="vi-VN" sz="7000" b="1" dirty="0">
                <a:solidFill>
                  <a:srgbClr val="002060"/>
                </a:solidFill>
                <a:cs typeface="Arial" panose="020B0604020202020204" pitchFamily="34" charset="0"/>
              </a:rPr>
              <a:t>LUYỆN TẬP CHUNG </a:t>
            </a:r>
            <a:endParaRPr lang="en-US" sz="7000" b="1" dirty="0" smtClean="0">
              <a:solidFill>
                <a:srgbClr val="002060"/>
              </a:solidFill>
              <a:cs typeface="Arial" panose="020B0604020202020204" pitchFamily="34" charset="0"/>
            </a:endParaRPr>
          </a:p>
          <a:p>
            <a:pPr algn="ctr">
              <a:lnSpc>
                <a:spcPct val="150000"/>
              </a:lnSpc>
            </a:pPr>
            <a:r>
              <a:rPr lang="en-US" sz="5000" b="1" i="1" dirty="0">
                <a:solidFill>
                  <a:srgbClr val="002060"/>
                </a:solidFill>
                <a:latin typeface="Arial" panose="020B0604020202020204" pitchFamily="34" charset="0"/>
                <a:cs typeface="Arial" panose="020B0604020202020204" pitchFamily="34" charset="0"/>
              </a:rPr>
              <a:t>Trang </a:t>
            </a:r>
            <a:r>
              <a:rPr lang="en-US" sz="5000" b="1" i="1" dirty="0" smtClean="0">
                <a:solidFill>
                  <a:srgbClr val="002060"/>
                </a:solidFill>
                <a:latin typeface="Arial" panose="020B0604020202020204" pitchFamily="34" charset="0"/>
                <a:cs typeface="Arial" panose="020B0604020202020204" pitchFamily="34" charset="0"/>
              </a:rPr>
              <a:t>23</a:t>
            </a:r>
            <a:endParaRPr lang="en-US" sz="5000" b="1" i="1" dirty="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rot="21133110">
            <a:off x="14155906" y="8048102"/>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838200" y="8022627"/>
            <a:ext cx="2943028" cy="1235673"/>
          </a:xfrm>
          <a:prstGeom prst="rect">
            <a:avLst/>
          </a:prstGeom>
        </p:spPr>
      </p:pic>
    </p:spTree>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accent5">
                <a:lumMod val="20000"/>
                <a:lumOff val="80000"/>
              </a:schemeClr>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4"/>
          <p:cNvGrpSpPr/>
          <p:nvPr/>
        </p:nvGrpSpPr>
        <p:grpSpPr>
          <a:xfrm>
            <a:off x="1295400" y="636839"/>
            <a:ext cx="15125700" cy="2007127"/>
            <a:chOff x="533400" y="510366"/>
            <a:chExt cx="15125700" cy="2007127"/>
          </a:xfrm>
        </p:grpSpPr>
        <p:sp>
          <p:nvSpPr>
            <p:cNvPr id="6" name="Rounded Rectangular Callout 5"/>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cs typeface="Arial" panose="020B0604020202020204" pitchFamily="34" charset="0"/>
                </a:rPr>
                <a:t>Hãy nêu quy tắc thực hiện phép cộng hai phân thức?</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33400" y="510366"/>
              <a:ext cx="1434456" cy="2007127"/>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391991" y="4132507"/>
                <a:ext cx="15504017" cy="619259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en-US" sz="3700" dirty="0" smtClean="0">
                    <a:effectLst/>
                    <a:latin typeface="Arial" panose="020B0604020202020204" pitchFamily="34" charset="0"/>
                    <a:ea typeface="Times New Roman" panose="02020603050405020304" pitchFamily="18" charset="0"/>
                    <a:cs typeface="Arial" panose="020B0604020202020204" pitchFamily="34" charset="0"/>
                  </a:rPr>
                  <a:t>Phép </a:t>
                </a:r>
                <a:r>
                  <a:rPr lang="en-US" sz="3700" dirty="0">
                    <a:effectLst/>
                    <a:latin typeface="Arial" panose="020B0604020202020204" pitchFamily="34" charset="0"/>
                    <a:ea typeface="Times New Roman" panose="02020603050405020304" pitchFamily="18" charset="0"/>
                    <a:cs typeface="Arial" panose="020B0604020202020204" pitchFamily="34" charset="0"/>
                  </a:rPr>
                  <a:t>cộng phân thức cùng mẫu: Muốn cộng hai phân thức có cùng mẫu thức, ta cộng các tử thức với nhau và giữ nguyên mẫu thức:</a:t>
                </a:r>
                <a:endParaRPr lang="en-US" sz="37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oMath>
                  </m:oMathPara>
                </a14:m>
                <a:endParaRPr lang="en-US" sz="3700" dirty="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en-US" sz="3700" dirty="0" smtClean="0">
                    <a:effectLst/>
                    <a:latin typeface="Arial" panose="020B0604020202020204" pitchFamily="34" charset="0"/>
                    <a:ea typeface="Times New Roman" panose="02020603050405020304" pitchFamily="18" charset="0"/>
                    <a:cs typeface="Arial" panose="020B0604020202020204" pitchFamily="34" charset="0"/>
                  </a:rPr>
                  <a:t>Phép </a:t>
                </a:r>
                <a:r>
                  <a:rPr lang="en-US" sz="3700" dirty="0">
                    <a:effectLst/>
                    <a:latin typeface="Arial" panose="020B0604020202020204" pitchFamily="34" charset="0"/>
                    <a:ea typeface="Times New Roman" panose="02020603050405020304" pitchFamily="18" charset="0"/>
                    <a:cs typeface="Arial" panose="020B0604020202020204" pitchFamily="34" charset="0"/>
                  </a:rPr>
                  <a:t>cộng phân thức khác mẫu: Muốn cộng hai phân thức có mẫu thức khác nhau, ta quy đồng mẫu thức rồi cộng các phân thức có cùng mẫu thức vừa tìm được.</a:t>
                </a:r>
                <a:endParaRPr lang="en-US" sz="37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91991" y="4132507"/>
                <a:ext cx="15504017" cy="6192593"/>
              </a:xfrm>
              <a:prstGeom prst="rect">
                <a:avLst/>
              </a:prstGeom>
              <a:blipFill rotWithShape="0">
                <a:blip r:embed="rId3"/>
                <a:stretch>
                  <a:fillRect l="-1101" r="-1219"/>
                </a:stretch>
              </a:blipFill>
            </p:spPr>
            <p:txBody>
              <a:bodyPr/>
              <a:lstStyle/>
              <a:p>
                <a:r>
                  <a:rPr lang="en-US">
                    <a:noFill/>
                  </a:rPr>
                  <a:t> </a:t>
                </a:r>
              </a:p>
            </p:txBody>
          </p:sp>
        </mc:Fallback>
      </mc:AlternateContent>
      <p:sp>
        <p:nvSpPr>
          <p:cNvPr id="19" name="Freeform 37"/>
          <p:cNvSpPr/>
          <p:nvPr/>
        </p:nvSpPr>
        <p:spPr>
          <a:xfrm rot="782942">
            <a:off x="16507227" y="2659908"/>
            <a:ext cx="1395651" cy="922525"/>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grpSp>
        <p:nvGrpSpPr>
          <p:cNvPr id="20" name="Group 19"/>
          <p:cNvGrpSpPr/>
          <p:nvPr/>
        </p:nvGrpSpPr>
        <p:grpSpPr>
          <a:xfrm>
            <a:off x="7124699" y="2295157"/>
            <a:ext cx="4038600" cy="1857743"/>
            <a:chOff x="522669" y="639422"/>
            <a:chExt cx="4038600" cy="1857743"/>
          </a:xfrm>
        </p:grpSpPr>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669" y="639422"/>
              <a:ext cx="4038600" cy="1857743"/>
            </a:xfrm>
            <a:prstGeom prst="rect">
              <a:avLst/>
            </a:prstGeom>
          </p:spPr>
        </p:pic>
        <p:sp>
          <p:nvSpPr>
            <p:cNvPr id="23" name="TextBox 22"/>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cộng</a:t>
              </a:r>
            </a:p>
          </p:txBody>
        </p:sp>
      </p:grpSp>
    </p:spTree>
    <p:extLst>
      <p:ext uri="{BB962C8B-B14F-4D97-AF65-F5344CB8AC3E}">
        <p14:creationId xmlns:p14="http://schemas.microsoft.com/office/powerpoint/2010/main" val="942230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9" name="Group 8"/>
          <p:cNvGrpSpPr/>
          <p:nvPr/>
        </p:nvGrpSpPr>
        <p:grpSpPr>
          <a:xfrm>
            <a:off x="1247104" y="876300"/>
            <a:ext cx="15125700" cy="2007127"/>
            <a:chOff x="533400" y="510366"/>
            <a:chExt cx="15125700" cy="2007127"/>
          </a:xfrm>
        </p:grpSpPr>
        <p:sp>
          <p:nvSpPr>
            <p:cNvPr id="10" name="Rounded Rectangular Callout 9"/>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Hãy nêu quy tắc thực hiện phép trừ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533400" y="510366"/>
              <a:ext cx="1434456" cy="2007127"/>
            </a:xfrm>
            <a:prstGeom prst="rect">
              <a:avLst/>
            </a:prstGeom>
          </p:spPr>
        </p:pic>
      </p:grpSp>
      <p:sp>
        <p:nvSpPr>
          <p:cNvPr id="12" name="Rectangle 11"/>
          <p:cNvSpPr/>
          <p:nvPr/>
        </p:nvSpPr>
        <p:spPr>
          <a:xfrm>
            <a:off x="1915194" y="4986159"/>
            <a:ext cx="14457610" cy="366254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vi-VN" sz="3700" dirty="0" smtClean="0">
                <a:solidFill>
                  <a:prstClr val="black"/>
                </a:solidFill>
                <a:ea typeface="Times New Roman" panose="02020603050405020304" pitchFamily="18" charset="0"/>
                <a:cs typeface="Arial" panose="020B0604020202020204" pitchFamily="34" charset="0"/>
              </a:rPr>
              <a:t>Muốn </a:t>
            </a:r>
            <a:r>
              <a:rPr lang="vi-VN" sz="3700" dirty="0">
                <a:solidFill>
                  <a:prstClr val="black"/>
                </a:solidFill>
                <a:ea typeface="Times New Roman" panose="02020603050405020304" pitchFamily="18" charset="0"/>
                <a:cs typeface="Arial" panose="020B0604020202020204" pitchFamily="34" charset="0"/>
              </a:rPr>
              <a:t>trừ hai phân thức có cùng mẫu thức ta trừ các tử thức và giữ nguyên mẫu thức.</a:t>
            </a:r>
          </a:p>
          <a:p>
            <a:pPr marL="571500" indent="-571500" algn="just">
              <a:lnSpc>
                <a:spcPct val="150000"/>
              </a:lnSpc>
              <a:spcBef>
                <a:spcPts val="600"/>
              </a:spcBef>
              <a:spcAft>
                <a:spcPts val="600"/>
              </a:spcAft>
              <a:buFont typeface="Wingdings" panose="05000000000000000000" pitchFamily="2" charset="2"/>
              <a:buChar char="§"/>
            </a:pPr>
            <a:r>
              <a:rPr lang="vi-VN" sz="3700" dirty="0" smtClean="0">
                <a:solidFill>
                  <a:prstClr val="black"/>
                </a:solidFill>
                <a:ea typeface="Times New Roman" panose="02020603050405020304" pitchFamily="18" charset="0"/>
                <a:cs typeface="Arial" panose="020B0604020202020204" pitchFamily="34" charset="0"/>
              </a:rPr>
              <a:t>Muốn </a:t>
            </a:r>
            <a:r>
              <a:rPr lang="vi-VN" sz="3700" dirty="0">
                <a:solidFill>
                  <a:prstClr val="black"/>
                </a:solidFill>
                <a:ea typeface="Times New Roman" panose="02020603050405020304" pitchFamily="18" charset="0"/>
                <a:cs typeface="Arial" panose="020B0604020202020204" pitchFamily="34" charset="0"/>
              </a:rPr>
              <a:t>trừ hai phân thức có mẫu thức khác nhau, ta quy đồng mẫu thức rồi trừ các </a:t>
            </a:r>
            <a:r>
              <a:rPr lang="vi-VN" sz="3700" dirty="0" smtClean="0">
                <a:solidFill>
                  <a:prstClr val="black"/>
                </a:solidFill>
                <a:ea typeface="Times New Roman" panose="02020603050405020304" pitchFamily="18" charset="0"/>
                <a:cs typeface="Arial" panose="020B0604020202020204" pitchFamily="34" charset="0"/>
              </a:rPr>
              <a:t>phân</a:t>
            </a:r>
            <a:r>
              <a:rPr lang="en-US" sz="3700" dirty="0" smtClean="0">
                <a:solidFill>
                  <a:prstClr val="black"/>
                </a:solidFill>
                <a:ea typeface="Times New Roman" panose="02020603050405020304" pitchFamily="18" charset="0"/>
                <a:cs typeface="Arial" panose="020B0604020202020204" pitchFamily="34" charset="0"/>
              </a:rPr>
              <a:t> </a:t>
            </a:r>
            <a:r>
              <a:rPr lang="vi-VN" sz="3700" dirty="0" smtClean="0">
                <a:solidFill>
                  <a:prstClr val="black"/>
                </a:solidFill>
                <a:ea typeface="Times New Roman" panose="02020603050405020304" pitchFamily="18" charset="0"/>
                <a:cs typeface="Arial" panose="020B0604020202020204" pitchFamily="34" charset="0"/>
              </a:rPr>
              <a:t>thức </a:t>
            </a:r>
            <a:r>
              <a:rPr lang="vi-VN" sz="3700" dirty="0">
                <a:solidFill>
                  <a:prstClr val="black"/>
                </a:solidFill>
                <a:ea typeface="Times New Roman" panose="02020603050405020304" pitchFamily="18" charset="0"/>
                <a:cs typeface="Arial" panose="020B0604020202020204" pitchFamily="34" charset="0"/>
              </a:rPr>
              <a:t>có cùng mẫu thức vừa tìm được.</a:t>
            </a:r>
          </a:p>
        </p:txBody>
      </p:sp>
      <p:grpSp>
        <p:nvGrpSpPr>
          <p:cNvPr id="13" name="Group 12"/>
          <p:cNvGrpSpPr/>
          <p:nvPr/>
        </p:nvGrpSpPr>
        <p:grpSpPr>
          <a:xfrm>
            <a:off x="7124699" y="2883427"/>
            <a:ext cx="4038600" cy="1857743"/>
            <a:chOff x="598870" y="581998"/>
            <a:chExt cx="4038600" cy="18577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70" y="581998"/>
              <a:ext cx="4038600" cy="1857743"/>
            </a:xfrm>
            <a:prstGeom prst="rect">
              <a:avLst/>
            </a:prstGeom>
          </p:spPr>
        </p:pic>
        <p:sp>
          <p:nvSpPr>
            <p:cNvPr id="15" name="TextBox 14"/>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a:t>
              </a:r>
              <a:r>
                <a:rPr lang="en-US" sz="4000" b="1" dirty="0" smtClean="0">
                  <a:solidFill>
                    <a:srgbClr val="C00000"/>
                  </a:solidFill>
                  <a:latin typeface="Arial" panose="020B0604020202020204" pitchFamily="34" charset="0"/>
                  <a:cs typeface="Arial" panose="020B0604020202020204" pitchFamily="34" charset="0"/>
                </a:rPr>
                <a:t>trừ</a:t>
              </a:r>
              <a:endParaRPr lang="vi-VN" sz="4000" b="1" dirty="0">
                <a:solidFill>
                  <a:srgbClr val="C00000"/>
                </a:solidFill>
                <a:latin typeface="Arial" panose="020B0604020202020204" pitchFamily="34" charset="0"/>
                <a:cs typeface="Arial" panose="020B0604020202020204" pitchFamily="34" charset="0"/>
              </a:endParaRPr>
            </a:p>
          </p:txBody>
        </p:sp>
      </p:grpSp>
      <p:sp>
        <p:nvSpPr>
          <p:cNvPr id="16" name="Freeform 36"/>
          <p:cNvSpPr/>
          <p:nvPr/>
        </p:nvSpPr>
        <p:spPr>
          <a:xfrm rot="-1729736">
            <a:off x="1002188" y="7154273"/>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31997246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 name="Rounded Rectangle 1"/>
          <p:cNvSpPr/>
          <p:nvPr/>
        </p:nvSpPr>
        <p:spPr>
          <a:xfrm>
            <a:off x="737457" y="727275"/>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a:t>
            </a:r>
            <a:r>
              <a:rPr lang="en-US" sz="4000" b="1" dirty="0" smtClean="0">
                <a:latin typeface="Arial" panose="020B0604020202020204" pitchFamily="34" charset="0"/>
                <a:cs typeface="Arial" panose="020B0604020202020204" pitchFamily="34" charset="0"/>
              </a:rPr>
              <a:t>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4114800" y="876300"/>
                <a:ext cx="5791200" cy="921150"/>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a) Tính hiệu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14800" y="876300"/>
                <a:ext cx="5791200" cy="921150"/>
              </a:xfrm>
              <a:prstGeom prst="rect">
                <a:avLst/>
              </a:prstGeom>
              <a:blipFill rotWithShape="0">
                <a:blip r:embed="rId2"/>
                <a:stretch>
                  <a:fillRect l="-3474" b="-10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8859" y="2324758"/>
                <a:ext cx="17145000" cy="981359"/>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b) Sử dụng kết quả câu a, rút gọn biểu thức sau: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38859" y="2324758"/>
                <a:ext cx="17145000" cy="981359"/>
              </a:xfrm>
              <a:prstGeom prst="rect">
                <a:avLst/>
              </a:prstGeom>
              <a:blipFill rotWithShape="0">
                <a:blip r:embed="rId3"/>
                <a:stretch>
                  <a:fillRect l="-1174"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8859" y="3433949"/>
                <a:ext cx="17145000" cy="92095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c) Sử dụng kết quả câu b, tính nhanh: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1.2</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i="1" smtClean="0">
                            <a:latin typeface="Cambria Math" panose="02040503050406030204" pitchFamily="18" charset="0"/>
                          </a:rPr>
                          <m:t>2</m:t>
                        </m:r>
                        <m:r>
                          <a:rPr lang="en-US" sz="3800" b="0" i="1" smtClean="0">
                            <a:latin typeface="Cambria Math" panose="02040503050406030204" pitchFamily="18" charset="0"/>
                          </a:rPr>
                          <m:t>.3</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smtClean="0">
                            <a:latin typeface="Cambria Math" panose="02040503050406030204" pitchFamily="18" charset="0"/>
                          </a:rPr>
                          <m:t>3</m:t>
                        </m:r>
                        <m:r>
                          <a:rPr lang="en-US" sz="3800" b="0" i="1" smtClean="0">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38859" y="3433949"/>
                <a:ext cx="17145000" cy="920958"/>
              </a:xfrm>
              <a:prstGeom prst="rect">
                <a:avLst/>
              </a:prstGeom>
              <a:blipFill rotWithShape="0">
                <a:blip r:embed="rId4"/>
                <a:stretch>
                  <a:fillRect l="-1174" b="-11258"/>
                </a:stretch>
              </a:blipFill>
            </p:spPr>
            <p:txBody>
              <a:bodyPr/>
              <a:lstStyle/>
              <a:p>
                <a:r>
                  <a:rPr lang="en-US">
                    <a:noFill/>
                  </a:rPr>
                  <a:t> </a:t>
                </a:r>
              </a:p>
            </p:txBody>
          </p:sp>
        </mc:Fallback>
      </mc:AlternateContent>
      <p:sp>
        <p:nvSpPr>
          <p:cNvPr id="21" name="TextBox 20"/>
          <p:cNvSpPr txBox="1"/>
          <p:nvPr/>
        </p:nvSpPr>
        <p:spPr>
          <a:xfrm>
            <a:off x="1902855" y="4576310"/>
            <a:ext cx="1397000" cy="677108"/>
          </a:xfrm>
          <a:prstGeom prst="rect">
            <a:avLst/>
          </a:prstGeom>
          <a:noFill/>
        </p:spPr>
        <p:txBody>
          <a:bodyPr wrap="square" rtlCol="0">
            <a:spAutoFit/>
          </a:bodyPr>
          <a:lstStyle/>
          <a:p>
            <a:r>
              <a:rPr lang="vi-VN" sz="3800" b="1" u="sng" dirty="0" smtClean="0">
                <a:solidFill>
                  <a:srgbClr val="C00000"/>
                </a:solidFill>
                <a:latin typeface="Arial" panose="020B0604020202020204" pitchFamily="34" charset="0"/>
                <a:cs typeface="Arial" panose="020B0604020202020204" pitchFamily="34" charset="0"/>
              </a:rPr>
              <a:t>Giải</a:t>
            </a:r>
            <a:r>
              <a:rPr lang="vi-VN" sz="3800" b="1" dirty="0" smtClean="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905000" y="5625100"/>
                <a:ext cx="6597995" cy="1023806"/>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a)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r>
                          <a:rPr lang="en-US" sz="3800" b="0" i="1" smtClean="0">
                            <a:latin typeface="Cambria Math" panose="02040503050406030204" pitchFamily="18" charset="0"/>
                          </a:rPr>
                          <m:t>−</m:t>
                        </m:r>
                        <m:r>
                          <a:rPr lang="en-US" sz="3800" b="0" i="1" smtClean="0">
                            <a:latin typeface="Cambria Math" panose="02040503050406030204" pitchFamily="18" charset="0"/>
                          </a:rPr>
                          <m:t>𝑥</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05000" y="5625100"/>
                <a:ext cx="6597995" cy="1023806"/>
              </a:xfrm>
              <a:prstGeom prst="rect">
                <a:avLst/>
              </a:prstGeom>
              <a:blipFill rotWithShape="0">
                <a:blip r:embed="rId5"/>
                <a:stretch>
                  <a:fillRect l="-3050"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02855" y="6803730"/>
                <a:ext cx="13153341" cy="2759473"/>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b) Theo câu a, ta có: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oMath>
                </a14:m>
                <a:endParaRPr lang="en-US" sz="3800" dirty="0" smtClean="0">
                  <a:latin typeface="Arial" panose="020B0604020202020204" pitchFamily="34" charset="0"/>
                  <a:cs typeface="Arial" panose="020B0604020202020204" pitchFamily="34" charset="0"/>
                </a:endParaRPr>
              </a:p>
              <a:p>
                <a:pPr>
                  <a:lnSpc>
                    <a:spcPct val="150000"/>
                  </a:lnSpc>
                </a:pPr>
                <a:r>
                  <a:rPr lang="en-US" sz="3800" dirty="0" smtClean="0">
                    <a:latin typeface="Arial" panose="020B0604020202020204" pitchFamily="34" charset="0"/>
                    <a:cs typeface="Arial" panose="020B0604020202020204" pitchFamily="34" charset="0"/>
                  </a:rPr>
                  <a:t>Do đó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b="0" i="1" smtClean="0">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b="0" i="1" smtClean="0">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+3</m:t>
                        </m:r>
                      </m:den>
                    </m:f>
                  </m:oMath>
                </a14:m>
                <a:endParaRPr lang="en-US" sz="3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02855" y="6803730"/>
                <a:ext cx="13153341" cy="2759473"/>
              </a:xfrm>
              <a:prstGeom prst="rect">
                <a:avLst/>
              </a:prstGeom>
              <a:blipFill rotWithShape="0">
                <a:blip r:embed="rId6"/>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7"/>
          <a:stretch>
            <a:fillRect/>
          </a:stretch>
        </p:blipFill>
        <p:spPr>
          <a:xfrm>
            <a:off x="16611600" y="571500"/>
            <a:ext cx="1078635" cy="1078635"/>
          </a:xfrm>
          <a:prstGeom prst="rect">
            <a:avLst/>
          </a:prstGeom>
        </p:spPr>
      </p:pic>
      <p:pic>
        <p:nvPicPr>
          <p:cNvPr id="28" name="Picture 27"/>
          <p:cNvPicPr>
            <a:picLocks noChangeAspect="1"/>
          </p:cNvPicPr>
          <p:nvPr/>
        </p:nvPicPr>
        <p:blipFill>
          <a:blip r:embed="rId8"/>
          <a:stretch>
            <a:fillRect/>
          </a:stretch>
        </p:blipFill>
        <p:spPr>
          <a:xfrm flipH="1">
            <a:off x="14475790" y="5905500"/>
            <a:ext cx="3234837" cy="3758200"/>
          </a:xfrm>
          <a:prstGeom prst="rect">
            <a:avLst/>
          </a:prstGeom>
        </p:spPr>
      </p:pic>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wipe(up)">
                                      <p:cBhvr>
                                        <p:cTn id="4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1" name="TextBox 20"/>
          <p:cNvSpPr txBox="1"/>
          <p:nvPr/>
        </p:nvSpPr>
        <p:spPr>
          <a:xfrm>
            <a:off x="1066800" y="717832"/>
            <a:ext cx="1397000" cy="677108"/>
          </a:xfrm>
          <a:prstGeom prst="rect">
            <a:avLst/>
          </a:prstGeom>
          <a:noFill/>
        </p:spPr>
        <p:txBody>
          <a:bodyPr wrap="square" rtlCol="0">
            <a:spAutoFit/>
          </a:bodyPr>
          <a:lstStyle/>
          <a:p>
            <a:r>
              <a:rPr lang="vi-VN" sz="3800" b="1" u="sng" dirty="0" smtClean="0">
                <a:solidFill>
                  <a:srgbClr val="C00000"/>
                </a:solidFill>
                <a:cs typeface="Arial" panose="020B0604020202020204" pitchFamily="34" charset="0"/>
              </a:rPr>
              <a:t>Giải</a:t>
            </a:r>
            <a:r>
              <a:rPr lang="vi-VN" sz="3800" b="1" dirty="0" smtClean="0">
                <a:solidFill>
                  <a:srgbClr val="C00000"/>
                </a:solidFill>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086118" y="1650135"/>
                <a:ext cx="13153341" cy="4914872"/>
              </a:xfrm>
              <a:prstGeom prst="rect">
                <a:avLst/>
              </a:prstGeom>
              <a:noFill/>
            </p:spPr>
            <p:txBody>
              <a:bodyPr wrap="square" rtlCol="0">
                <a:spAutoFit/>
              </a:bodyPr>
              <a:lstStyle/>
              <a:p>
                <a:pPr>
                  <a:lnSpc>
                    <a:spcPct val="150000"/>
                  </a:lnSpc>
                </a:pPr>
                <a:r>
                  <a:rPr lang="en-US" sz="3800" dirty="0" smtClean="0">
                    <a:solidFill>
                      <a:prstClr val="black"/>
                    </a:solidFill>
                    <a:latin typeface="Arial" panose="020B0604020202020204" pitchFamily="34" charset="0"/>
                    <a:cs typeface="Arial" panose="020B0604020202020204" pitchFamily="34" charset="0"/>
                  </a:rPr>
                  <a:t>Vậy</a:t>
                </a:r>
                <a:r>
                  <a:rPr lang="en-US" sz="3800" dirty="0" smtClean="0">
                    <a:solidFill>
                      <a:prstClr val="black"/>
                    </a:solidFill>
                  </a:rPr>
                  <a:t>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smtClean="0">
                              <a:solidFill>
                                <a:prstClr val="black"/>
                              </a:solidFill>
                              <a:latin typeface="Cambria Math" panose="02040503050406030204" pitchFamily="18" charset="0"/>
                            </a:rPr>
                            <m:t>+1</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oMath>
                  </m:oMathPara>
                </a14:m>
                <a:endParaRPr lang="en-US" sz="3800" i="1" dirty="0" smtClean="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0" smtClean="0">
                          <a:solidFill>
                            <a:prstClr val="black"/>
                          </a:solidFill>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+3</m:t>
                              </m:r>
                            </m:e>
                          </m:d>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num>
                        <m:den>
                          <m:r>
                            <a:rPr lang="en-US" sz="3800" b="0" i="1" smtClean="0">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3</m:t>
                          </m:r>
                        </m:num>
                        <m:den>
                          <m:r>
                            <a:rPr lang="en-US" sz="3800" i="1">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e>
                          </m:d>
                        </m:den>
                      </m:f>
                    </m:oMath>
                  </m:oMathPara>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86118" y="1650135"/>
                <a:ext cx="13153341" cy="4914872"/>
              </a:xfrm>
              <a:prstGeom prst="rect">
                <a:avLst/>
              </a:prstGeom>
              <a:blipFill rotWithShape="0">
                <a:blip r:embed="rId2"/>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3"/>
          <a:stretch>
            <a:fillRect/>
          </a:stretch>
        </p:blipFill>
        <p:spPr>
          <a:xfrm>
            <a:off x="16466778" y="1042971"/>
            <a:ext cx="1078635" cy="1078635"/>
          </a:xfrm>
          <a:prstGeom prst="rect">
            <a:avLst/>
          </a:prstGeom>
        </p:spPr>
      </p:pic>
      <p:pic>
        <p:nvPicPr>
          <p:cNvPr id="28" name="Picture 27"/>
          <p:cNvPicPr>
            <a:picLocks noChangeAspect="1"/>
          </p:cNvPicPr>
          <p:nvPr/>
        </p:nvPicPr>
        <p:blipFill>
          <a:blip r:embed="rId4"/>
          <a:stretch>
            <a:fillRect/>
          </a:stretch>
        </p:blipFill>
        <p:spPr>
          <a:xfrm flipH="1">
            <a:off x="14455398" y="5829300"/>
            <a:ext cx="3234837" cy="37582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066800" y="6972300"/>
                <a:ext cx="13868400" cy="2304862"/>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c) Giá trị của biểu thức số cần tính chính là giá trị của biểu thức vừa rút gọn tại  </a:t>
                </a:r>
                <a14:m>
                  <m:oMath xmlns:m="http://schemas.openxmlformats.org/officeDocument/2006/math">
                    <m:r>
                      <a:rPr lang="en-US" sz="3800" i="1" smtClean="0">
                        <a:latin typeface="Cambria Math" panose="02040503050406030204" pitchFamily="18" charset="0"/>
                      </a:rPr>
                      <m:t>𝑥</m:t>
                    </m:r>
                    <m:r>
                      <a:rPr lang="en-US" sz="3800" b="0" i="1" smtClean="0">
                        <a:latin typeface="Cambria Math" panose="02040503050406030204" pitchFamily="18" charset="0"/>
                      </a:rPr>
                      <m:t>=1,</m:t>
                    </m:r>
                  </m:oMath>
                </a14:m>
                <a:r>
                  <a:rPr lang="en-US" sz="3800" dirty="0" smtClean="0">
                    <a:latin typeface="Arial" panose="020B0604020202020204" pitchFamily="34" charset="0"/>
                    <a:cs typeface="Arial" panose="020B0604020202020204" pitchFamily="34" charset="0"/>
                  </a:rPr>
                  <a:t> do đó bằng </a:t>
                </a:r>
                <a14:m>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1.</m:t>
                        </m:r>
                        <m:d>
                          <m:dPr>
                            <m:ctrlPr>
                              <a:rPr lang="en-US" sz="3800" i="1">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1</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66800" y="6972300"/>
                <a:ext cx="13868400" cy="2304862"/>
              </a:xfrm>
              <a:prstGeom prst="rect">
                <a:avLst/>
              </a:prstGeom>
              <a:blipFill rotWithShape="0">
                <a:blip r:embed="rId5"/>
                <a:stretch>
                  <a:fillRect l="-1451" r="-1538"/>
                </a:stretch>
              </a:blipFill>
            </p:spPr>
            <p:txBody>
              <a:bodyPr/>
              <a:lstStyle/>
              <a:p>
                <a:r>
                  <a:rPr lang="en-US">
                    <a:noFill/>
                  </a:rPr>
                  <a:t> </a:t>
                </a:r>
              </a:p>
            </p:txBody>
          </p:sp>
        </mc:Fallback>
      </mc:AlternateContent>
    </p:spTree>
    <p:extLst>
      <p:ext uri="{BB962C8B-B14F-4D97-AF65-F5344CB8AC3E}">
        <p14:creationId xmlns:p14="http://schemas.microsoft.com/office/powerpoint/2010/main" val="294128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0" y="752856"/>
            <a:ext cx="2715944" cy="1900345"/>
          </a:xfrm>
          <a:prstGeom prst="rect">
            <a:avLst/>
          </a:prstGeom>
        </p:spPr>
      </p:pic>
      <p:grpSp>
        <p:nvGrpSpPr>
          <p:cNvPr id="8" name="Group 7"/>
          <p:cNvGrpSpPr/>
          <p:nvPr/>
        </p:nvGrpSpPr>
        <p:grpSpPr>
          <a:xfrm>
            <a:off x="2694904" y="723900"/>
            <a:ext cx="11678992" cy="1964617"/>
            <a:chOff x="866104" y="517342"/>
            <a:chExt cx="11678992" cy="1964617"/>
          </a:xfrm>
        </p:grpSpPr>
        <p:sp>
          <p:nvSpPr>
            <p:cNvPr id="9" name="Rounded Rectangular Callout 8"/>
            <p:cNvSpPr/>
            <p:nvPr/>
          </p:nvSpPr>
          <p:spPr>
            <a:xfrm>
              <a:off x="2628900" y="517342"/>
              <a:ext cx="9916196"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Nêu quy tắc nhân và chia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866104" y="800105"/>
              <a:ext cx="1201989" cy="1681854"/>
            </a:xfrm>
            <a:prstGeom prst="rect">
              <a:avLst/>
            </a:prstGeom>
          </p:spPr>
        </p:pic>
      </p:grpSp>
      <p:grpSp>
        <p:nvGrpSpPr>
          <p:cNvPr id="11" name="Group 10"/>
          <p:cNvGrpSpPr/>
          <p:nvPr/>
        </p:nvGrpSpPr>
        <p:grpSpPr>
          <a:xfrm>
            <a:off x="1295400" y="3238500"/>
            <a:ext cx="7353300" cy="6400800"/>
            <a:chOff x="952500" y="2944548"/>
            <a:chExt cx="7353300" cy="6400800"/>
          </a:xfrm>
        </p:grpSpPr>
        <p:sp>
          <p:nvSpPr>
            <p:cNvPr id="3" name="Folded Corner 2"/>
            <p:cNvSpPr/>
            <p:nvPr/>
          </p:nvSpPr>
          <p:spPr>
            <a:xfrm>
              <a:off x="952500" y="2944548"/>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57300" y="3020748"/>
                  <a:ext cx="6934200" cy="5514395"/>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Nhân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Muốn nhân hai phân thức, ta nhân các tử thức với nhau, nhân các nhau thức với nhau.</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257300" y="3020748"/>
                  <a:ext cx="6934200" cy="5514395"/>
                </a:xfrm>
                <a:prstGeom prst="rect">
                  <a:avLst/>
                </a:prstGeom>
                <a:blipFill rotWithShape="0">
                  <a:blip r:embed="rId4"/>
                  <a:stretch>
                    <a:fillRect l="-3166" r="-3078"/>
                  </a:stretch>
                </a:blipFill>
              </p:spPr>
              <p:txBody>
                <a:bodyPr/>
                <a:lstStyle/>
                <a:p>
                  <a:r>
                    <a:rPr lang="en-US">
                      <a:noFill/>
                    </a:rPr>
                    <a:t> </a:t>
                  </a:r>
                </a:p>
              </p:txBody>
            </p:sp>
          </mc:Fallback>
        </mc:AlternateContent>
      </p:grpSp>
      <p:grpSp>
        <p:nvGrpSpPr>
          <p:cNvPr id="13" name="Group 12"/>
          <p:cNvGrpSpPr/>
          <p:nvPr/>
        </p:nvGrpSpPr>
        <p:grpSpPr>
          <a:xfrm>
            <a:off x="9677400" y="3314700"/>
            <a:ext cx="7353300" cy="6400800"/>
            <a:chOff x="952500" y="2941695"/>
            <a:chExt cx="7353300" cy="6400800"/>
          </a:xfrm>
        </p:grpSpPr>
        <p:sp>
          <p:nvSpPr>
            <p:cNvPr id="14" name="Folded Corner 13"/>
            <p:cNvSpPr/>
            <p:nvPr/>
          </p:nvSpPr>
          <p:spPr>
            <a:xfrm>
              <a:off x="952500" y="2941695"/>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181100" y="2983941"/>
                  <a:ext cx="6934200" cy="6267806"/>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Chia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Muốn </a:t>
                  </a:r>
                  <a:r>
                    <a:rPr lang="en-US" sz="4000" dirty="0">
                      <a:effectLst/>
                      <a:latin typeface="Arial" panose="020B0604020202020204" pitchFamily="34" charset="0"/>
                      <a:ea typeface="Times New Roman" panose="02020603050405020304" pitchFamily="18" charset="0"/>
                      <a:cs typeface="Arial" panose="020B0604020202020204" pitchFamily="34" charset="0"/>
                    </a:rPr>
                    <a:t>chia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cho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nhân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với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40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81100" y="2983941"/>
                  <a:ext cx="6934200" cy="6267806"/>
                </a:xfrm>
                <a:prstGeom prst="rect">
                  <a:avLst/>
                </a:prstGeom>
                <a:blipFill rotWithShape="0">
                  <a:blip r:embed="rId5"/>
                  <a:stretch>
                    <a:fillRect l="-3076" r="-2988"/>
                  </a:stretch>
                </a:blipFill>
              </p:spPr>
              <p:txBody>
                <a:bodyPr/>
                <a:lstStyle/>
                <a:p>
                  <a:r>
                    <a:rPr lang="en-US">
                      <a:noFill/>
                    </a:rPr>
                    <a:t> </a:t>
                  </a:r>
                </a:p>
              </p:txBody>
            </p:sp>
          </mc:Fallback>
        </mc:AlternateContent>
      </p:grpSp>
    </p:spTree>
    <p:extLst>
      <p:ext uri="{BB962C8B-B14F-4D97-AF65-F5344CB8AC3E}">
        <p14:creationId xmlns:p14="http://schemas.microsoft.com/office/powerpoint/2010/main" val="9392200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976</Words>
  <Application>Microsoft Office PowerPoint</Application>
  <PresentationFormat>Custom</PresentationFormat>
  <Paragraphs>156</Paragraphs>
  <Slides>27</Slides>
  <Notes>0</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Calibri</vt:lpstr>
      <vt:lpstr>Times New Roman</vt:lpstr>
      <vt:lpstr>Wingdings</vt:lpstr>
      <vt:lpstr>Arial</vt:lpstr>
      <vt:lpstr>Cambria Math</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dc:title>
  <dc:creator>Xinh Đẹp Dịu Hiền Huế Thị</dc:creator>
  <cp:lastModifiedBy>OliverFang</cp:lastModifiedBy>
  <cp:revision>97</cp:revision>
  <dcterms:created xsi:type="dcterms:W3CDTF">2006-08-16T00:00:00Z</dcterms:created>
  <dcterms:modified xsi:type="dcterms:W3CDTF">2023-11-01T17:31:55Z</dcterms:modified>
  <dc:identifier>DAFn2dd0_sY</dc:identifier>
</cp:coreProperties>
</file>