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3"/>
  </p:notesMasterIdLst>
  <p:sldIdLst>
    <p:sldId id="279" r:id="rId2"/>
    <p:sldId id="283" r:id="rId3"/>
    <p:sldId id="284" r:id="rId4"/>
    <p:sldId id="256" r:id="rId5"/>
    <p:sldId id="281" r:id="rId6"/>
    <p:sldId id="282" r:id="rId7"/>
    <p:sldId id="285" r:id="rId8"/>
    <p:sldId id="290" r:id="rId9"/>
    <p:sldId id="286" r:id="rId10"/>
    <p:sldId id="287" r:id="rId11"/>
    <p:sldId id="288" r:id="rId12"/>
    <p:sldId id="289" r:id="rId13"/>
    <p:sldId id="291" r:id="rId14"/>
    <p:sldId id="294" r:id="rId15"/>
    <p:sldId id="295" r:id="rId16"/>
    <p:sldId id="296" r:id="rId17"/>
    <p:sldId id="298" r:id="rId18"/>
    <p:sldId id="299" r:id="rId19"/>
    <p:sldId id="302" r:id="rId20"/>
    <p:sldId id="300" r:id="rId21"/>
    <p:sldId id="301" r:id="rId22"/>
    <p:sldId id="303" r:id="rId23"/>
    <p:sldId id="304" r:id="rId24"/>
    <p:sldId id="306" r:id="rId25"/>
    <p:sldId id="305" r:id="rId26"/>
    <p:sldId id="307" r:id="rId27"/>
    <p:sldId id="308" r:id="rId28"/>
    <p:sldId id="310" r:id="rId29"/>
    <p:sldId id="309"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6" r:id="rId44"/>
    <p:sldId id="324" r:id="rId45"/>
    <p:sldId id="327" r:id="rId46"/>
    <p:sldId id="325" r:id="rId47"/>
    <p:sldId id="337" r:id="rId48"/>
    <p:sldId id="328" r:id="rId49"/>
    <p:sldId id="329" r:id="rId50"/>
    <p:sldId id="330" r:id="rId51"/>
    <p:sldId id="331" r:id="rId52"/>
    <p:sldId id="332" r:id="rId53"/>
    <p:sldId id="333" r:id="rId54"/>
    <p:sldId id="334" r:id="rId55"/>
    <p:sldId id="335" r:id="rId56"/>
    <p:sldId id="336" r:id="rId57"/>
    <p:sldId id="338" r:id="rId58"/>
    <p:sldId id="339" r:id="rId59"/>
    <p:sldId id="340" r:id="rId60"/>
    <p:sldId id="257" r:id="rId61"/>
    <p:sldId id="342" r:id="rId62"/>
  </p:sldIdLst>
  <p:sldSz cx="18288000" cy="10287000"/>
  <p:notesSz cx="6858000" cy="9144000"/>
  <p:embeddedFontLst>
    <p:embeddedFont>
      <p:font typeface="Calibri"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C0008C-8568-4922-9FC5-D5960462CE7E}">
          <p14:sldIdLst>
            <p14:sldId id="279"/>
            <p14:sldId id="283"/>
            <p14:sldId id="284"/>
            <p14:sldId id="256"/>
            <p14:sldId id="281"/>
            <p14:sldId id="282"/>
            <p14:sldId id="285"/>
            <p14:sldId id="290"/>
            <p14:sldId id="286"/>
            <p14:sldId id="287"/>
            <p14:sldId id="288"/>
            <p14:sldId id="289"/>
            <p14:sldId id="291"/>
            <p14:sldId id="294"/>
            <p14:sldId id="295"/>
            <p14:sldId id="296"/>
            <p14:sldId id="298"/>
            <p14:sldId id="299"/>
            <p14:sldId id="302"/>
            <p14:sldId id="300"/>
            <p14:sldId id="301"/>
            <p14:sldId id="303"/>
            <p14:sldId id="304"/>
            <p14:sldId id="306"/>
            <p14:sldId id="305"/>
            <p14:sldId id="307"/>
            <p14:sldId id="308"/>
            <p14:sldId id="310"/>
            <p14:sldId id="309"/>
            <p14:sldId id="311"/>
            <p14:sldId id="312"/>
            <p14:sldId id="313"/>
            <p14:sldId id="314"/>
            <p14:sldId id="315"/>
            <p14:sldId id="316"/>
            <p14:sldId id="317"/>
            <p14:sldId id="318"/>
            <p14:sldId id="319"/>
            <p14:sldId id="320"/>
            <p14:sldId id="321"/>
            <p14:sldId id="322"/>
            <p14:sldId id="323"/>
            <p14:sldId id="326"/>
            <p14:sldId id="324"/>
            <p14:sldId id="327"/>
            <p14:sldId id="325"/>
            <p14:sldId id="337"/>
            <p14:sldId id="328"/>
            <p14:sldId id="329"/>
            <p14:sldId id="330"/>
            <p14:sldId id="331"/>
            <p14:sldId id="332"/>
            <p14:sldId id="333"/>
            <p14:sldId id="334"/>
            <p14:sldId id="335"/>
            <p14:sldId id="336"/>
            <p14:sldId id="338"/>
            <p14:sldId id="339"/>
            <p14:sldId id="340"/>
            <p14:sldId id="257"/>
            <p14:sldId id="34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E6"/>
    <a:srgbClr val="FDDCB5"/>
    <a:srgbClr val="EDC0BD"/>
    <a:srgbClr val="FAD6A5"/>
    <a:srgbClr val="EFD9C4"/>
    <a:srgbClr val="E8B5BE"/>
    <a:srgbClr val="A67B5B"/>
    <a:srgbClr val="D99F6D"/>
    <a:srgbClr val="C3B17F"/>
    <a:srgbClr val="CEB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562"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0T01:37:55.630"/>
    </inkml:context>
    <inkml:brush xml:id="br0">
      <inkml:brushProperty name="width" value="0.05" units="cm"/>
      <inkml:brushProperty name="height" value="0.05" units="cm"/>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0T01:45:40.892"/>
    </inkml:context>
    <inkml:brush xml:id="br0">
      <inkml:brushProperty name="width" value="0.05" units="cm"/>
      <inkml:brushProperty name="height" value="0.0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53041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484580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46803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17918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65837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9783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0216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965767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91100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12074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6866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29234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169171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83842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55961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144246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64162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67916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63927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891815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16886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213283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75807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90398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115038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109065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74606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81475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039333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67718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867932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989601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67429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19506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175579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88625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12705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3305057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863544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343489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417792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096148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19073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535337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31955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695464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890503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9120540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914460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2821129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556318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546717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911370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24400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158346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2960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706082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529684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62081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png"/><Relationship Id="rId3" Type="http://schemas.openxmlformats.org/officeDocument/2006/relationships/image" Target="../media/image40.jpeg"/><Relationship Id="rId7" Type="http://schemas.openxmlformats.org/officeDocument/2006/relationships/image" Target="../media/image43.jpeg"/><Relationship Id="rId12" Type="http://schemas.openxmlformats.org/officeDocument/2006/relationships/image" Target="../media/image56.svg"/><Relationship Id="rId2" Type="http://schemas.openxmlformats.org/officeDocument/2006/relationships/notesSlide" Target="../notesSlides/notesSlide13.xml"/><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9.svg"/><Relationship Id="rId15" Type="http://schemas.openxmlformats.org/officeDocument/2006/relationships/image" Target="../media/image49.png"/><Relationship Id="rId10" Type="http://schemas.openxmlformats.org/officeDocument/2006/relationships/image" Target="../media/image46.jpeg"/><Relationship Id="rId4" Type="http://schemas.openxmlformats.org/officeDocument/2006/relationships/image" Target="../media/image41.png"/><Relationship Id="rId9" Type="http://schemas.openxmlformats.org/officeDocument/2006/relationships/image" Target="../media/image45.jpeg"/><Relationship Id="rId14" Type="http://schemas.openxmlformats.org/officeDocument/2006/relationships/image" Target="../media/image58.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2.svg"/></Relationships>
</file>

<file path=ppt/slides/_rels/slide15.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customXml" Target="../ink/ink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customXml" Target="../ink/ink1.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9.sv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jpeg"/><Relationship Id="rId7" Type="http://schemas.openxmlformats.org/officeDocument/2006/relationships/image" Target="../media/image76.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6.svg"/><Relationship Id="rId4" Type="http://schemas.openxmlformats.org/officeDocument/2006/relationships/image" Target="../media/image39.png"/><Relationship Id="rId9" Type="http://schemas.openxmlformats.org/officeDocument/2006/relationships/image" Target="../media/image78.sv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1.png"/><Relationship Id="rId7" Type="http://schemas.openxmlformats.org/officeDocument/2006/relationships/image" Target="../media/image2.png"/><Relationship Id="rId12" Type="http://schemas.openxmlformats.org/officeDocument/2006/relationships/image" Target="../media/image15.jpeg"/><Relationship Id="rId2" Type="http://schemas.openxmlformats.org/officeDocument/2006/relationships/notesSlide" Target="../notesSlides/notesSlide2.xml"/><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jpeg"/><Relationship Id="rId5" Type="http://schemas.openxmlformats.org/officeDocument/2006/relationships/image" Target="../media/image10.png"/><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9.png"/><Relationship Id="rId9" Type="http://schemas.openxmlformats.org/officeDocument/2006/relationships/image" Target="../media/image12.jpeg"/><Relationship Id="rId14"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3.jpe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35.sv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69.jpe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57.jpeg"/><Relationship Id="rId9" Type="http://schemas.openxmlformats.org/officeDocument/2006/relationships/image" Target="../media/image7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75.pn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3.svg"/></Relationships>
</file>

<file path=ppt/slides/_rels/slide2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39.png"/><Relationship Id="rId7"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6.svg"/></Relationships>
</file>

<file path=ppt/slides/_rels/slide2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32.png"/><Relationship Id="rId7"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75.png"/><Relationship Id="rId10" Type="http://schemas.openxmlformats.org/officeDocument/2006/relationships/image" Target="../media/image82.jpeg"/><Relationship Id="rId4" Type="http://schemas.openxmlformats.org/officeDocument/2006/relationships/image" Target="../media/image35.sv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4.png"/><Relationship Id="rId1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24.svg"/><Relationship Id="rId4" Type="http://schemas.openxmlformats.org/officeDocument/2006/relationships/image" Target="../media/image19.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02.sv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91.jpeg"/><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94.jpeg"/><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8.png"/><Relationship Id="rId12" Type="http://schemas.openxmlformats.org/officeDocument/2006/relationships/image" Target="../media/image9.png"/><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21.png"/><Relationship Id="rId1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60.svg"/></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4.png"/><Relationship Id="rId14" Type="http://schemas.openxmlformats.org/officeDocument/2006/relationships/image" Target="../media/image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24.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26.png"/><Relationship Id="rId1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9.png"/><Relationship Id="rId7"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10" Type="http://schemas.openxmlformats.org/officeDocument/2006/relationships/image" Target="../media/image142.svg"/><Relationship Id="rId4" Type="http://schemas.openxmlformats.org/officeDocument/2006/relationships/image" Target="../media/image138.svg"/><Relationship Id="rId9"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45.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38.svg"/></Relationships>
</file>

<file path=ppt/slides/_rels/slide5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4.png"/><Relationship Id="rId1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47.svg"/></Relationships>
</file>

<file path=ppt/slides/_rels/slide5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6.png"/><Relationship Id="rId7" Type="http://schemas.openxmlformats.org/officeDocument/2006/relationships/hyperlink" Target="https://suckhoedoisong.vn/viec-lam-nganh-dinh-duong-con-trien-vong-phat-trien-tai-viet-nam-khong-169230422102806179.htm"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hyperlink" Target="https://chinhphu.vn/default.aspx?pageid=27160&amp;docid=182516" TargetMode="External"/><Relationship Id="rId5" Type="http://schemas.openxmlformats.org/officeDocument/2006/relationships/image" Target="../media/image150.svg"/><Relationship Id="rId4" Type="http://schemas.openxmlformats.org/officeDocument/2006/relationships/image" Target="../media/image127.png"/><Relationship Id="rId9" Type="http://schemas.openxmlformats.org/officeDocument/2006/relationships/image" Target="../media/image152.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4.png"/><Relationship Id="rId1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4.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37.svg"/><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0.png"/><Relationship Id="rId5" Type="http://schemas.openxmlformats.org/officeDocument/2006/relationships/image" Target="../media/image35.svg"/><Relationship Id="rId1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image" Target="../media/image32.png"/><Relationship Id="rId9" Type="http://schemas.openxmlformats.org/officeDocument/2006/relationships/image" Target="../media/image2.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2" name="Freeform 2"/>
          <p:cNvSpPr/>
          <p:nvPr/>
        </p:nvSpPr>
        <p:spPr>
          <a:xfrm>
            <a:off x="-2153278" y="-1159698"/>
            <a:ext cx="8560052" cy="8372900"/>
          </a:xfrm>
          <a:custGeom>
            <a:avLst/>
            <a:gdLst/>
            <a:ahLst/>
            <a:cxnLst/>
            <a:rect l="l" t="t" r="r" b="b"/>
            <a:pathLst>
              <a:path w="8560052" h="8372900">
                <a:moveTo>
                  <a:pt x="0" y="0"/>
                </a:moveTo>
                <a:lnTo>
                  <a:pt x="8560052" y="0"/>
                </a:lnTo>
                <a:lnTo>
                  <a:pt x="8560052" y="8372900"/>
                </a:lnTo>
                <a:lnTo>
                  <a:pt x="0" y="8372900"/>
                </a:lnTo>
                <a:lnTo>
                  <a:pt x="0" y="0"/>
                </a:lnTo>
                <a:close/>
              </a:path>
            </a:pathLst>
          </a:custGeom>
          <a:blipFill>
            <a:blip r:embed="rId3"/>
            <a:stretch>
              <a:fillRect/>
            </a:stretch>
          </a:blipFill>
        </p:spPr>
      </p:sp>
      <p:sp>
        <p:nvSpPr>
          <p:cNvPr id="3" name="Freeform 3"/>
          <p:cNvSpPr/>
          <p:nvPr/>
        </p:nvSpPr>
        <p:spPr>
          <a:xfrm rot="7939655">
            <a:off x="92076" y="-294352"/>
            <a:ext cx="2472312" cy="3061002"/>
          </a:xfrm>
          <a:custGeom>
            <a:avLst/>
            <a:gdLst/>
            <a:ahLst/>
            <a:cxnLst/>
            <a:rect l="l" t="t" r="r" b="b"/>
            <a:pathLst>
              <a:path w="2472312" h="3061002">
                <a:moveTo>
                  <a:pt x="0" y="0"/>
                </a:moveTo>
                <a:lnTo>
                  <a:pt x="2472312" y="0"/>
                </a:lnTo>
                <a:lnTo>
                  <a:pt x="2472312" y="3061002"/>
                </a:lnTo>
                <a:lnTo>
                  <a:pt x="0" y="3061002"/>
                </a:lnTo>
                <a:lnTo>
                  <a:pt x="0" y="0"/>
                </a:lnTo>
                <a:close/>
              </a:path>
            </a:pathLst>
          </a:custGeom>
          <a:blipFill>
            <a:blip r:embed="rId4"/>
            <a:stretch>
              <a:fillRect/>
            </a:stretch>
          </a:blipFill>
        </p:spPr>
      </p:sp>
      <p:sp>
        <p:nvSpPr>
          <p:cNvPr id="4" name="Freeform 4"/>
          <p:cNvSpPr/>
          <p:nvPr/>
        </p:nvSpPr>
        <p:spPr>
          <a:xfrm rot="-5400000">
            <a:off x="15956000" y="5605748"/>
            <a:ext cx="2472314" cy="3061000"/>
          </a:xfrm>
          <a:custGeom>
            <a:avLst/>
            <a:gdLst/>
            <a:ahLst/>
            <a:cxnLst/>
            <a:rect l="l" t="t" r="r" b="b"/>
            <a:pathLst>
              <a:path w="2472314" h="3061000">
                <a:moveTo>
                  <a:pt x="0" y="0"/>
                </a:moveTo>
                <a:lnTo>
                  <a:pt x="2472314" y="0"/>
                </a:lnTo>
                <a:lnTo>
                  <a:pt x="2472314" y="3061000"/>
                </a:lnTo>
                <a:lnTo>
                  <a:pt x="0" y="3061000"/>
                </a:lnTo>
                <a:lnTo>
                  <a:pt x="0" y="0"/>
                </a:lnTo>
                <a:close/>
              </a:path>
            </a:pathLst>
          </a:custGeom>
          <a:blipFill>
            <a:blip r:embed="rId4"/>
            <a:stretch>
              <a:fillRect/>
            </a:stretch>
          </a:blipFill>
        </p:spPr>
      </p:sp>
      <p:grpSp>
        <p:nvGrpSpPr>
          <p:cNvPr id="5" name="Group 5"/>
          <p:cNvGrpSpPr/>
          <p:nvPr/>
        </p:nvGrpSpPr>
        <p:grpSpPr>
          <a:xfrm>
            <a:off x="612650" y="462600"/>
            <a:ext cx="17062800" cy="9361800"/>
            <a:chOff x="0" y="0"/>
            <a:chExt cx="22750400" cy="12482400"/>
          </a:xfrm>
        </p:grpSpPr>
        <p:sp>
          <p:nvSpPr>
            <p:cNvPr id="6" name="Freeform 6"/>
            <p:cNvSpPr/>
            <p:nvPr/>
          </p:nvSpPr>
          <p:spPr>
            <a:xfrm>
              <a:off x="0" y="0"/>
              <a:ext cx="22750399" cy="12482449"/>
            </a:xfrm>
            <a:custGeom>
              <a:avLst/>
              <a:gdLst/>
              <a:ahLst/>
              <a:cxnLst/>
              <a:rect l="l" t="t" r="r" b="b"/>
              <a:pathLst>
                <a:path w="22750399" h="12482449">
                  <a:moveTo>
                    <a:pt x="0" y="0"/>
                  </a:moveTo>
                  <a:lnTo>
                    <a:pt x="22750399" y="0"/>
                  </a:lnTo>
                  <a:lnTo>
                    <a:pt x="22750399" y="12482449"/>
                  </a:lnTo>
                  <a:lnTo>
                    <a:pt x="0" y="12482449"/>
                  </a:lnTo>
                  <a:close/>
                </a:path>
              </a:pathLst>
            </a:custGeom>
            <a:solidFill>
              <a:srgbClr val="FFFFFF"/>
            </a:solidFill>
          </p:spPr>
        </p:sp>
      </p:grpSp>
      <p:sp>
        <p:nvSpPr>
          <p:cNvPr id="7" name="Freeform 7"/>
          <p:cNvSpPr/>
          <p:nvPr/>
        </p:nvSpPr>
        <p:spPr>
          <a:xfrm>
            <a:off x="612650" y="462600"/>
            <a:ext cx="5048300" cy="3845950"/>
          </a:xfrm>
          <a:custGeom>
            <a:avLst/>
            <a:gdLst/>
            <a:ahLst/>
            <a:cxnLst/>
            <a:rect l="l" t="t" r="r" b="b"/>
            <a:pathLst>
              <a:path w="5048300" h="3845950">
                <a:moveTo>
                  <a:pt x="0" y="0"/>
                </a:moveTo>
                <a:lnTo>
                  <a:pt x="5048300" y="0"/>
                </a:lnTo>
                <a:lnTo>
                  <a:pt x="5048300" y="3845950"/>
                </a:lnTo>
                <a:lnTo>
                  <a:pt x="0" y="3845950"/>
                </a:lnTo>
                <a:lnTo>
                  <a:pt x="0" y="0"/>
                </a:lnTo>
                <a:close/>
              </a:path>
            </a:pathLst>
          </a:custGeom>
          <a:blipFill>
            <a:blip r:embed="rId5"/>
            <a:stretch>
              <a:fillRect l="-34650" t="-67948" r="-3"/>
            </a:stretch>
          </a:blipFill>
        </p:spPr>
      </p:sp>
      <p:sp>
        <p:nvSpPr>
          <p:cNvPr id="8" name="Freeform 8"/>
          <p:cNvSpPr/>
          <p:nvPr/>
        </p:nvSpPr>
        <p:spPr>
          <a:xfrm rot="-1018956">
            <a:off x="220542" y="8553664"/>
            <a:ext cx="1173020" cy="1685364"/>
          </a:xfrm>
          <a:custGeom>
            <a:avLst/>
            <a:gdLst/>
            <a:ahLst/>
            <a:cxnLst/>
            <a:rect l="l" t="t" r="r" b="b"/>
            <a:pathLst>
              <a:path w="1173020" h="1685364">
                <a:moveTo>
                  <a:pt x="0" y="0"/>
                </a:moveTo>
                <a:lnTo>
                  <a:pt x="1173020" y="0"/>
                </a:lnTo>
                <a:lnTo>
                  <a:pt x="1173020" y="1685364"/>
                </a:lnTo>
                <a:lnTo>
                  <a:pt x="0" y="1685364"/>
                </a:lnTo>
                <a:lnTo>
                  <a:pt x="0" y="0"/>
                </a:lnTo>
                <a:close/>
              </a:path>
            </a:pathLst>
          </a:custGeom>
          <a:blipFill>
            <a:blip r:embed="rId6"/>
            <a:stretch>
              <a:fillRect/>
            </a:stretch>
          </a:blipFill>
        </p:spPr>
      </p:sp>
      <p:sp>
        <p:nvSpPr>
          <p:cNvPr id="9" name="TextBox 9"/>
          <p:cNvSpPr txBox="1"/>
          <p:nvPr/>
        </p:nvSpPr>
        <p:spPr>
          <a:xfrm>
            <a:off x="1241093" y="2465318"/>
            <a:ext cx="15805814" cy="531183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8000" b="1">
                <a:solidFill>
                  <a:srgbClr val="35621C"/>
                </a:solidFill>
                <a:latin typeface="Arial" panose="020B0604020202020204" pitchFamily="34" charset="0"/>
                <a:cs typeface="Arial" panose="020B0604020202020204" pitchFamily="34" charset="0"/>
              </a:rPr>
              <a:t>XIN CHÀO CÁC EM!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35621C"/>
                </a:solidFill>
                <a:effectLst/>
                <a:uLnTx/>
                <a:uFillTx/>
                <a:latin typeface="Arial" panose="020B0604020202020204" pitchFamily="34" charset="0"/>
                <a:cs typeface="Arial" panose="020B0604020202020204" pitchFamily="34" charset="0"/>
              </a:rPr>
              <a:t>CH</a:t>
            </a:r>
            <a:r>
              <a:rPr lang="en-US" sz="8000" b="1">
                <a:solidFill>
                  <a:srgbClr val="35621C"/>
                </a:solidFill>
                <a:latin typeface="Arial" panose="020B0604020202020204" pitchFamily="34" charset="0"/>
                <a:cs typeface="Arial" panose="020B0604020202020204" pitchFamily="34" charset="0"/>
              </a:rPr>
              <a:t>ÀO MỪNG CÁC EM ĐẾN VỚI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8000" b="1">
                <a:solidFill>
                  <a:srgbClr val="35621C"/>
                </a:solidFill>
                <a:latin typeface="Arial" panose="020B0604020202020204" pitchFamily="34" charset="0"/>
                <a:cs typeface="Arial" panose="020B0604020202020204" pitchFamily="34" charset="0"/>
              </a:rPr>
              <a:t>BÀI HỌC NGÀY HÔM NAY!</a:t>
            </a:r>
            <a:endParaRPr kumimoji="0" lang="en-US" sz="8000" b="1" i="0" u="none" strike="noStrike" kern="1200" cap="none" spc="0" normalizeH="0" baseline="0" noProof="0">
              <a:ln>
                <a:noFill/>
              </a:ln>
              <a:solidFill>
                <a:srgbClr val="35621C"/>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a:off x="14745872" y="6961272"/>
            <a:ext cx="3841800" cy="3757826"/>
          </a:xfrm>
          <a:custGeom>
            <a:avLst/>
            <a:gdLst/>
            <a:ahLst/>
            <a:cxnLst/>
            <a:rect l="l" t="t" r="r" b="b"/>
            <a:pathLst>
              <a:path w="3841800" h="3757826">
                <a:moveTo>
                  <a:pt x="0" y="0"/>
                </a:moveTo>
                <a:lnTo>
                  <a:pt x="3841800" y="0"/>
                </a:lnTo>
                <a:lnTo>
                  <a:pt x="3841800" y="3757826"/>
                </a:lnTo>
                <a:lnTo>
                  <a:pt x="0" y="3757826"/>
                </a:lnTo>
                <a:lnTo>
                  <a:pt x="0" y="0"/>
                </a:lnTo>
                <a:close/>
              </a:path>
            </a:pathLst>
          </a:custGeom>
          <a:blipFill>
            <a:blip r:embed="rId3"/>
            <a:stretch>
              <a:fillRect l="-1" r="-1"/>
            </a:stretch>
          </a:blipFill>
        </p:spPr>
      </p:sp>
      <p:sp>
        <p:nvSpPr>
          <p:cNvPr id="15" name="Freeform 15"/>
          <p:cNvSpPr/>
          <p:nvPr/>
        </p:nvSpPr>
        <p:spPr>
          <a:xfrm rot="6120007">
            <a:off x="16104274" y="672174"/>
            <a:ext cx="1988566" cy="1647950"/>
          </a:xfrm>
          <a:custGeom>
            <a:avLst/>
            <a:gdLst/>
            <a:ahLst/>
            <a:cxnLst/>
            <a:rect l="l" t="t" r="r" b="b"/>
            <a:pathLst>
              <a:path w="1988566" h="1647950">
                <a:moveTo>
                  <a:pt x="0" y="0"/>
                </a:moveTo>
                <a:lnTo>
                  <a:pt x="1988566" y="0"/>
                </a:lnTo>
                <a:lnTo>
                  <a:pt x="1988566" y="1647950"/>
                </a:lnTo>
                <a:lnTo>
                  <a:pt x="0" y="1647950"/>
                </a:lnTo>
                <a:lnTo>
                  <a:pt x="0" y="0"/>
                </a:lnTo>
                <a:close/>
              </a:path>
            </a:pathLst>
          </a:custGeom>
          <a:blipFill>
            <a:blip r:embed="rId7"/>
            <a:stretch>
              <a:fillRect/>
            </a:stretch>
          </a:blipFill>
        </p:spPr>
      </p:sp>
      <p:sp>
        <p:nvSpPr>
          <p:cNvPr id="16" name="Freeform 16"/>
          <p:cNvSpPr/>
          <p:nvPr/>
        </p:nvSpPr>
        <p:spPr>
          <a:xfrm>
            <a:off x="15222300" y="-421002"/>
            <a:ext cx="2012350" cy="2527120"/>
          </a:xfrm>
          <a:custGeom>
            <a:avLst/>
            <a:gdLst/>
            <a:ahLst/>
            <a:cxnLst/>
            <a:rect l="l" t="t" r="r" b="b"/>
            <a:pathLst>
              <a:path w="2012350" h="2527120">
                <a:moveTo>
                  <a:pt x="0" y="0"/>
                </a:moveTo>
                <a:lnTo>
                  <a:pt x="2012350" y="0"/>
                </a:lnTo>
                <a:lnTo>
                  <a:pt x="2012350" y="2527120"/>
                </a:lnTo>
                <a:lnTo>
                  <a:pt x="0" y="2527120"/>
                </a:lnTo>
                <a:lnTo>
                  <a:pt x="0" y="0"/>
                </a:lnTo>
                <a:close/>
              </a:path>
            </a:pathLst>
          </a:custGeom>
          <a:blipFill>
            <a:blip r:embed="rId8"/>
            <a:stretch>
              <a:fillRect/>
            </a:stretch>
          </a:blipFill>
        </p:spPr>
      </p:sp>
      <p:sp>
        <p:nvSpPr>
          <p:cNvPr id="17" name="Freeform 17"/>
          <p:cNvSpPr/>
          <p:nvPr/>
        </p:nvSpPr>
        <p:spPr>
          <a:xfrm rot="-10800000">
            <a:off x="1858450" y="8865950"/>
            <a:ext cx="2967500" cy="1421050"/>
          </a:xfrm>
          <a:custGeom>
            <a:avLst/>
            <a:gdLst/>
            <a:ahLst/>
            <a:cxnLst/>
            <a:rect l="l" t="t" r="r" b="b"/>
            <a:pathLst>
              <a:path w="2967500" h="1421050">
                <a:moveTo>
                  <a:pt x="0" y="0"/>
                </a:moveTo>
                <a:lnTo>
                  <a:pt x="2967500" y="0"/>
                </a:lnTo>
                <a:lnTo>
                  <a:pt x="2967500" y="1421050"/>
                </a:lnTo>
                <a:lnTo>
                  <a:pt x="0" y="1421050"/>
                </a:lnTo>
                <a:lnTo>
                  <a:pt x="0" y="0"/>
                </a:lnTo>
                <a:close/>
              </a:path>
            </a:pathLst>
          </a:custGeom>
          <a:blipFill>
            <a:blip r:embed="rId9"/>
            <a:stretch>
              <a:fillRect/>
            </a:stretch>
          </a:blipFill>
        </p:spPr>
      </p:sp>
      <p:sp>
        <p:nvSpPr>
          <p:cNvPr id="18" name="Freeform 18"/>
          <p:cNvSpPr/>
          <p:nvPr/>
        </p:nvSpPr>
        <p:spPr>
          <a:xfrm>
            <a:off x="1080076" y="8042404"/>
            <a:ext cx="1622570" cy="2331200"/>
          </a:xfrm>
          <a:custGeom>
            <a:avLst/>
            <a:gdLst/>
            <a:ahLst/>
            <a:cxnLst/>
            <a:rect l="l" t="t" r="r" b="b"/>
            <a:pathLst>
              <a:path w="1622570" h="2331200">
                <a:moveTo>
                  <a:pt x="0" y="0"/>
                </a:moveTo>
                <a:lnTo>
                  <a:pt x="1622570" y="0"/>
                </a:lnTo>
                <a:lnTo>
                  <a:pt x="1622570" y="2331200"/>
                </a:lnTo>
                <a:lnTo>
                  <a:pt x="0" y="2331200"/>
                </a:lnTo>
                <a:lnTo>
                  <a:pt x="0" y="0"/>
                </a:lnTo>
                <a:close/>
              </a:path>
            </a:pathLst>
          </a:custGeom>
          <a:blipFill>
            <a:blip r:embed="rId6"/>
            <a:stretch>
              <a:fillRect/>
            </a:stretch>
          </a:blipFill>
        </p:spPr>
      </p:sp>
      <p:sp>
        <p:nvSpPr>
          <p:cNvPr id="19" name="Freeform 11">
            <a:extLst>
              <a:ext uri="{FF2B5EF4-FFF2-40B4-BE49-F238E27FC236}">
                <a16:creationId xmlns:a16="http://schemas.microsoft.com/office/drawing/2014/main" xmlns="" id="{DF3251CA-8E36-A129-7D67-A98E21640C42}"/>
              </a:ext>
            </a:extLst>
          </p:cNvPr>
          <p:cNvSpPr/>
          <p:nvPr/>
        </p:nvSpPr>
        <p:spPr>
          <a:xfrm>
            <a:off x="-137450" y="117840"/>
            <a:ext cx="2955302" cy="2301010"/>
          </a:xfrm>
          <a:custGeom>
            <a:avLst/>
            <a:gdLst/>
            <a:ahLst/>
            <a:cxnLst/>
            <a:rect l="l" t="t" r="r" b="b"/>
            <a:pathLst>
              <a:path w="2955302" h="2301010">
                <a:moveTo>
                  <a:pt x="0" y="0"/>
                </a:moveTo>
                <a:lnTo>
                  <a:pt x="2955302" y="0"/>
                </a:lnTo>
                <a:lnTo>
                  <a:pt x="2955302" y="2301010"/>
                </a:lnTo>
                <a:lnTo>
                  <a:pt x="0" y="2301010"/>
                </a:lnTo>
                <a:lnTo>
                  <a:pt x="0" y="0"/>
                </a:lnTo>
                <a:close/>
              </a:path>
            </a:pathLst>
          </a:custGeom>
          <a:blipFill>
            <a:blip r:embed="rId10"/>
            <a:stretch>
              <a:fillRect/>
            </a:stretch>
          </a:blipFill>
        </p:spPr>
        <p:txBody>
          <a:bodyPr/>
          <a:lstStyle/>
          <a:p>
            <a:endParaRPr lang="en-US"/>
          </a:p>
        </p:txBody>
      </p:sp>
      <p:sp>
        <p:nvSpPr>
          <p:cNvPr id="20" name="Freeform 12">
            <a:extLst>
              <a:ext uri="{FF2B5EF4-FFF2-40B4-BE49-F238E27FC236}">
                <a16:creationId xmlns:a16="http://schemas.microsoft.com/office/drawing/2014/main" xmlns="" id="{61EC1EE9-CFD5-37F0-E020-272A532EFF57}"/>
              </a:ext>
            </a:extLst>
          </p:cNvPr>
          <p:cNvSpPr/>
          <p:nvPr/>
        </p:nvSpPr>
        <p:spPr>
          <a:xfrm rot="4286693">
            <a:off x="1941900" y="-28046"/>
            <a:ext cx="1745418" cy="2161000"/>
          </a:xfrm>
          <a:custGeom>
            <a:avLst/>
            <a:gdLst/>
            <a:ahLst/>
            <a:cxnLst/>
            <a:rect l="l" t="t" r="r" b="b"/>
            <a:pathLst>
              <a:path w="1745418" h="2161000">
                <a:moveTo>
                  <a:pt x="0" y="0"/>
                </a:moveTo>
                <a:lnTo>
                  <a:pt x="1745418" y="0"/>
                </a:lnTo>
                <a:lnTo>
                  <a:pt x="1745418" y="2161000"/>
                </a:lnTo>
                <a:lnTo>
                  <a:pt x="0" y="2161000"/>
                </a:lnTo>
                <a:lnTo>
                  <a:pt x="0" y="0"/>
                </a:lnTo>
                <a:close/>
              </a:path>
            </a:pathLst>
          </a:custGeom>
          <a:blipFill>
            <a:blip r:embed="rId4"/>
            <a:stretch>
              <a:fillRect/>
            </a:stretch>
          </a:blipFill>
        </p:spPr>
      </p:sp>
      <p:sp>
        <p:nvSpPr>
          <p:cNvPr id="21" name="Freeform 14">
            <a:extLst>
              <a:ext uri="{FF2B5EF4-FFF2-40B4-BE49-F238E27FC236}">
                <a16:creationId xmlns:a16="http://schemas.microsoft.com/office/drawing/2014/main" xmlns="" id="{695A7BF7-1F55-E630-3AA4-DD0F72E62703}"/>
              </a:ext>
            </a:extLst>
          </p:cNvPr>
          <p:cNvSpPr/>
          <p:nvPr/>
        </p:nvSpPr>
        <p:spPr>
          <a:xfrm>
            <a:off x="2212044" y="-471846"/>
            <a:ext cx="2955300" cy="2890704"/>
          </a:xfrm>
          <a:custGeom>
            <a:avLst/>
            <a:gdLst/>
            <a:ahLst/>
            <a:cxnLst/>
            <a:rect l="l" t="t" r="r" b="b"/>
            <a:pathLst>
              <a:path w="2955300" h="2890704">
                <a:moveTo>
                  <a:pt x="0" y="0"/>
                </a:moveTo>
                <a:lnTo>
                  <a:pt x="2955300" y="0"/>
                </a:lnTo>
                <a:lnTo>
                  <a:pt x="2955300" y="2890704"/>
                </a:lnTo>
                <a:lnTo>
                  <a:pt x="0" y="2890704"/>
                </a:lnTo>
                <a:lnTo>
                  <a:pt x="0" y="0"/>
                </a:lnTo>
                <a:close/>
              </a:path>
            </a:pathLst>
          </a:custGeom>
          <a:blipFill>
            <a:blip r:embed="rId3"/>
            <a:stretch>
              <a:fillRect l="-1" r="-1"/>
            </a:stretch>
          </a:blipFill>
        </p:spPr>
      </p:sp>
    </p:spTree>
    <p:extLst>
      <p:ext uri="{BB962C8B-B14F-4D97-AF65-F5344CB8AC3E}">
        <p14:creationId xmlns:p14="http://schemas.microsoft.com/office/powerpoint/2010/main" val="1724459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7A8B7F48-1A80-E5A8-3FC2-E236DF3ADECE}"/>
              </a:ext>
            </a:extLst>
          </p:cNvPr>
          <p:cNvGrpSpPr/>
          <p:nvPr/>
        </p:nvGrpSpPr>
        <p:grpSpPr>
          <a:xfrm>
            <a:off x="8534400" y="5476336"/>
            <a:ext cx="8494426" cy="3209544"/>
            <a:chOff x="8574374" y="5406794"/>
            <a:chExt cx="8494426" cy="3209544"/>
          </a:xfrm>
        </p:grpSpPr>
        <p:sp>
          <p:nvSpPr>
            <p:cNvPr id="20" name="Freeform 2">
              <a:extLst>
                <a:ext uri="{FF2B5EF4-FFF2-40B4-BE49-F238E27FC236}">
                  <a16:creationId xmlns:a16="http://schemas.microsoft.com/office/drawing/2014/main" xmlns="" id="{296CD466-3F9A-2E23-1DDA-9BDC81B9BF59}"/>
                </a:ext>
              </a:extLst>
            </p:cNvPr>
            <p:cNvSpPr/>
            <p:nvPr/>
          </p:nvSpPr>
          <p:spPr>
            <a:xfrm flipV="1">
              <a:off x="8574374" y="5406794"/>
              <a:ext cx="8494426" cy="3209544"/>
            </a:xfrm>
            <a:custGeom>
              <a:avLst/>
              <a:gdLst/>
              <a:ahLst/>
              <a:cxnLst/>
              <a:rect l="l" t="t" r="r" b="b"/>
              <a:pathLst>
                <a:path w="7315200" h="2962656">
                  <a:moveTo>
                    <a:pt x="0" y="0"/>
                  </a:moveTo>
                  <a:lnTo>
                    <a:pt x="7315200" y="0"/>
                  </a:lnTo>
                  <a:lnTo>
                    <a:pt x="7315200" y="2962656"/>
                  </a:lnTo>
                  <a:lnTo>
                    <a:pt x="0" y="29626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2" name="TextBox 21">
              <a:extLst>
                <a:ext uri="{FF2B5EF4-FFF2-40B4-BE49-F238E27FC236}">
                  <a16:creationId xmlns:a16="http://schemas.microsoft.com/office/drawing/2014/main" xmlns="" id="{E84D7A9C-5316-8F00-1ACC-9EDB57DEB64B}"/>
                </a:ext>
              </a:extLst>
            </p:cNvPr>
            <p:cNvSpPr txBox="1"/>
            <p:nvPr/>
          </p:nvSpPr>
          <p:spPr>
            <a:xfrm>
              <a:off x="10210800" y="6142418"/>
              <a:ext cx="65532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9/22 loại amino acid thiết yếu đối với người trưởng thành. </a:t>
              </a:r>
            </a:p>
          </p:txBody>
        </p:sp>
      </p:grpSp>
      <p:grpSp>
        <p:nvGrpSpPr>
          <p:cNvPr id="2" name="Group 1">
            <a:extLst>
              <a:ext uri="{FF2B5EF4-FFF2-40B4-BE49-F238E27FC236}">
                <a16:creationId xmlns:a16="http://schemas.microsoft.com/office/drawing/2014/main" xmlns="" id="{1EA93101-9B1C-706B-D53A-771C84840DA5}"/>
              </a:ext>
            </a:extLst>
          </p:cNvPr>
          <p:cNvGrpSpPr/>
          <p:nvPr/>
        </p:nvGrpSpPr>
        <p:grpSpPr>
          <a:xfrm>
            <a:off x="569626" y="1866900"/>
            <a:ext cx="7583774" cy="6834464"/>
            <a:chOff x="179697" y="259386"/>
            <a:chExt cx="7583774" cy="6834464"/>
          </a:xfrm>
        </p:grpSpPr>
        <p:pic>
          <p:nvPicPr>
            <p:cNvPr id="3074" name="Picture 2" descr="undefined">
              <a:extLst>
                <a:ext uri="{FF2B5EF4-FFF2-40B4-BE49-F238E27FC236}">
                  <a16:creationId xmlns:a16="http://schemas.microsoft.com/office/drawing/2014/main" xmlns="" id="{6C86BAE5-D8CE-A60F-827D-AD9FBC321C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697" y="259386"/>
              <a:ext cx="7583774" cy="54034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80B50C33-4104-335A-32EB-4F72B43BDD9D}"/>
                </a:ext>
              </a:extLst>
            </p:cNvPr>
            <p:cNvSpPr txBox="1"/>
            <p:nvPr/>
          </p:nvSpPr>
          <p:spPr>
            <a:xfrm rot="10800000" flipV="1">
              <a:off x="509631" y="5702122"/>
              <a:ext cx="6060284" cy="1391728"/>
            </a:xfrm>
            <a:prstGeom prst="rect">
              <a:avLst/>
            </a:prstGeom>
            <a:noFill/>
          </p:spPr>
          <p:txBody>
            <a:bodyPr wrap="square">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Cấu trúc chung của </a:t>
              </a:r>
            </a:p>
            <a:p>
              <a:pPr algn="ctr">
                <a:lnSpc>
                  <a:spcPct val="150000"/>
                </a:lnSpc>
              </a:pPr>
              <a:r>
                <a:rPr lang="en-US" sz="3000" i="1">
                  <a:solidFill>
                    <a:srgbClr val="002060"/>
                  </a:solidFill>
                  <a:latin typeface="Arial" panose="020B0604020202020204" pitchFamily="34" charset="0"/>
                  <a:cs typeface="Arial" panose="020B0604020202020204" pitchFamily="34" charset="0"/>
                </a:rPr>
                <a:t>một phân tử amino acid</a:t>
              </a:r>
            </a:p>
          </p:txBody>
        </p:sp>
      </p:grpSp>
      <p:grpSp>
        <p:nvGrpSpPr>
          <p:cNvPr id="9" name="Group 8">
            <a:extLst>
              <a:ext uri="{FF2B5EF4-FFF2-40B4-BE49-F238E27FC236}">
                <a16:creationId xmlns:a16="http://schemas.microsoft.com/office/drawing/2014/main" xmlns="" id="{C513880E-1AAD-9E5D-C79F-CA465A4BC0B0}"/>
              </a:ext>
            </a:extLst>
          </p:cNvPr>
          <p:cNvGrpSpPr/>
          <p:nvPr/>
        </p:nvGrpSpPr>
        <p:grpSpPr>
          <a:xfrm>
            <a:off x="8458200" y="1375006"/>
            <a:ext cx="8494426" cy="2962656"/>
            <a:chOff x="8763000" y="1333500"/>
            <a:chExt cx="8494426" cy="2962656"/>
          </a:xfrm>
        </p:grpSpPr>
        <p:sp>
          <p:nvSpPr>
            <p:cNvPr id="3" name="Freeform 2">
              <a:extLst>
                <a:ext uri="{FF2B5EF4-FFF2-40B4-BE49-F238E27FC236}">
                  <a16:creationId xmlns:a16="http://schemas.microsoft.com/office/drawing/2014/main" xmlns="" id="{D90E2DC7-F7F7-ED65-8E89-C2145BA302F4}"/>
                </a:ext>
              </a:extLst>
            </p:cNvPr>
            <p:cNvSpPr/>
            <p:nvPr/>
          </p:nvSpPr>
          <p:spPr>
            <a:xfrm>
              <a:off x="8763000" y="1333500"/>
              <a:ext cx="8494426" cy="2962656"/>
            </a:xfrm>
            <a:custGeom>
              <a:avLst/>
              <a:gdLst/>
              <a:ahLst/>
              <a:cxnLst/>
              <a:rect l="l" t="t" r="r" b="b"/>
              <a:pathLst>
                <a:path w="7315200" h="2962656">
                  <a:moveTo>
                    <a:pt x="0" y="0"/>
                  </a:moveTo>
                  <a:lnTo>
                    <a:pt x="7315200" y="0"/>
                  </a:lnTo>
                  <a:lnTo>
                    <a:pt x="7315200" y="2962656"/>
                  </a:lnTo>
                  <a:lnTo>
                    <a:pt x="0" y="29626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4">
              <a:extLst>
                <a:ext uri="{FF2B5EF4-FFF2-40B4-BE49-F238E27FC236}">
                  <a16:creationId xmlns:a16="http://schemas.microsoft.com/office/drawing/2014/main" xmlns="" id="{49F79FBE-196A-2176-E010-7B9F691E3D64}"/>
                </a:ext>
              </a:extLst>
            </p:cNvPr>
            <p:cNvSpPr txBox="1"/>
            <p:nvPr/>
          </p:nvSpPr>
          <p:spPr>
            <a:xfrm>
              <a:off x="10363200" y="1945680"/>
              <a:ext cx="67056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có 22 loại amino acid thường gặp trong thức ăn.</a:t>
              </a:r>
            </a:p>
          </p:txBody>
        </p:sp>
      </p:grpSp>
      <p:sp>
        <p:nvSpPr>
          <p:cNvPr id="25" name="Rectangle: Rounded Corners 24">
            <a:extLst>
              <a:ext uri="{FF2B5EF4-FFF2-40B4-BE49-F238E27FC236}">
                <a16:creationId xmlns:a16="http://schemas.microsoft.com/office/drawing/2014/main" xmlns="" id="{0DD72E10-1E15-323D-E60D-CC3BFBF56D28}"/>
              </a:ext>
            </a:extLst>
          </p:cNvPr>
          <p:cNvSpPr/>
          <p:nvPr/>
        </p:nvSpPr>
        <p:spPr>
          <a:xfrm rot="1236501">
            <a:off x="-3755068" y="-2484357"/>
            <a:ext cx="5752216" cy="5687731"/>
          </a:xfrm>
          <a:custGeom>
            <a:avLst/>
            <a:gdLst>
              <a:gd name="connsiteX0" fmla="*/ 0 w 3962400"/>
              <a:gd name="connsiteY0" fmla="*/ 381008 h 2286000"/>
              <a:gd name="connsiteX1" fmla="*/ 381008 w 3962400"/>
              <a:gd name="connsiteY1" fmla="*/ 0 h 2286000"/>
              <a:gd name="connsiteX2" fmla="*/ 3581392 w 3962400"/>
              <a:gd name="connsiteY2" fmla="*/ 0 h 2286000"/>
              <a:gd name="connsiteX3" fmla="*/ 3962400 w 3962400"/>
              <a:gd name="connsiteY3" fmla="*/ 381008 h 2286000"/>
              <a:gd name="connsiteX4" fmla="*/ 3962400 w 3962400"/>
              <a:gd name="connsiteY4" fmla="*/ 1904992 h 2286000"/>
              <a:gd name="connsiteX5" fmla="*/ 3581392 w 3962400"/>
              <a:gd name="connsiteY5" fmla="*/ 2286000 h 2286000"/>
              <a:gd name="connsiteX6" fmla="*/ 381008 w 3962400"/>
              <a:gd name="connsiteY6" fmla="*/ 2286000 h 2286000"/>
              <a:gd name="connsiteX7" fmla="*/ 0 w 3962400"/>
              <a:gd name="connsiteY7" fmla="*/ 1904992 h 2286000"/>
              <a:gd name="connsiteX8" fmla="*/ 0 w 3962400"/>
              <a:gd name="connsiteY8" fmla="*/ 381008 h 2286000"/>
              <a:gd name="connsiteX0" fmla="*/ 0 w 3962400"/>
              <a:gd name="connsiteY0" fmla="*/ 381008 h 3429000"/>
              <a:gd name="connsiteX1" fmla="*/ 381008 w 3962400"/>
              <a:gd name="connsiteY1" fmla="*/ 0 h 3429000"/>
              <a:gd name="connsiteX2" fmla="*/ 3581392 w 3962400"/>
              <a:gd name="connsiteY2" fmla="*/ 0 h 3429000"/>
              <a:gd name="connsiteX3" fmla="*/ 3962400 w 3962400"/>
              <a:gd name="connsiteY3" fmla="*/ 381008 h 3429000"/>
              <a:gd name="connsiteX4" fmla="*/ 3962400 w 3962400"/>
              <a:gd name="connsiteY4" fmla="*/ 1904992 h 3429000"/>
              <a:gd name="connsiteX5" fmla="*/ 2624129 w 3962400"/>
              <a:gd name="connsiteY5" fmla="*/ 3429000 h 3429000"/>
              <a:gd name="connsiteX6" fmla="*/ 381008 w 3962400"/>
              <a:gd name="connsiteY6" fmla="*/ 2286000 h 3429000"/>
              <a:gd name="connsiteX7" fmla="*/ 0 w 3962400"/>
              <a:gd name="connsiteY7" fmla="*/ 1904992 h 3429000"/>
              <a:gd name="connsiteX8" fmla="*/ 0 w 3962400"/>
              <a:gd name="connsiteY8" fmla="*/ 381008 h 3429000"/>
              <a:gd name="connsiteX0" fmla="*/ 0 w 4442570"/>
              <a:gd name="connsiteY0" fmla="*/ 381008 h 3633360"/>
              <a:gd name="connsiteX1" fmla="*/ 381008 w 4442570"/>
              <a:gd name="connsiteY1" fmla="*/ 0 h 3633360"/>
              <a:gd name="connsiteX2" fmla="*/ 3581392 w 4442570"/>
              <a:gd name="connsiteY2" fmla="*/ 0 h 3633360"/>
              <a:gd name="connsiteX3" fmla="*/ 3962400 w 4442570"/>
              <a:gd name="connsiteY3" fmla="*/ 381008 h 3633360"/>
              <a:gd name="connsiteX4" fmla="*/ 3962400 w 4442570"/>
              <a:gd name="connsiteY4" fmla="*/ 1904992 h 3633360"/>
              <a:gd name="connsiteX5" fmla="*/ 2624129 w 4442570"/>
              <a:gd name="connsiteY5" fmla="*/ 3429000 h 3633360"/>
              <a:gd name="connsiteX6" fmla="*/ 381008 w 4442570"/>
              <a:gd name="connsiteY6" fmla="*/ 2286000 h 3633360"/>
              <a:gd name="connsiteX7" fmla="*/ 0 w 4442570"/>
              <a:gd name="connsiteY7" fmla="*/ 1904992 h 3633360"/>
              <a:gd name="connsiteX8" fmla="*/ 0 w 4442570"/>
              <a:gd name="connsiteY8" fmla="*/ 381008 h 3633360"/>
              <a:gd name="connsiteX0" fmla="*/ 0 w 5019675"/>
              <a:gd name="connsiteY0" fmla="*/ 381008 h 3633360"/>
              <a:gd name="connsiteX1" fmla="*/ 381008 w 5019675"/>
              <a:gd name="connsiteY1" fmla="*/ 0 h 3633360"/>
              <a:gd name="connsiteX2" fmla="*/ 3581392 w 5019675"/>
              <a:gd name="connsiteY2" fmla="*/ 0 h 3633360"/>
              <a:gd name="connsiteX3" fmla="*/ 5019675 w 5019675"/>
              <a:gd name="connsiteY3" fmla="*/ 409583 h 3633360"/>
              <a:gd name="connsiteX4" fmla="*/ 3962400 w 5019675"/>
              <a:gd name="connsiteY4" fmla="*/ 1904992 h 3633360"/>
              <a:gd name="connsiteX5" fmla="*/ 2624129 w 5019675"/>
              <a:gd name="connsiteY5" fmla="*/ 3429000 h 3633360"/>
              <a:gd name="connsiteX6" fmla="*/ 381008 w 5019675"/>
              <a:gd name="connsiteY6" fmla="*/ 2286000 h 3633360"/>
              <a:gd name="connsiteX7" fmla="*/ 0 w 5019675"/>
              <a:gd name="connsiteY7" fmla="*/ 1904992 h 3633360"/>
              <a:gd name="connsiteX8" fmla="*/ 0 w 5019675"/>
              <a:gd name="connsiteY8" fmla="*/ 381008 h 3633360"/>
              <a:gd name="connsiteX0" fmla="*/ 0 w 5490940"/>
              <a:gd name="connsiteY0" fmla="*/ 381008 h 3633360"/>
              <a:gd name="connsiteX1" fmla="*/ 381008 w 5490940"/>
              <a:gd name="connsiteY1" fmla="*/ 0 h 3633360"/>
              <a:gd name="connsiteX2" fmla="*/ 3581392 w 5490940"/>
              <a:gd name="connsiteY2" fmla="*/ 0 h 3633360"/>
              <a:gd name="connsiteX3" fmla="*/ 5019675 w 5490940"/>
              <a:gd name="connsiteY3" fmla="*/ 409583 h 3633360"/>
              <a:gd name="connsiteX4" fmla="*/ 3962400 w 5490940"/>
              <a:gd name="connsiteY4" fmla="*/ 1904992 h 3633360"/>
              <a:gd name="connsiteX5" fmla="*/ 2624129 w 5490940"/>
              <a:gd name="connsiteY5" fmla="*/ 3429000 h 3633360"/>
              <a:gd name="connsiteX6" fmla="*/ 381008 w 5490940"/>
              <a:gd name="connsiteY6" fmla="*/ 2286000 h 3633360"/>
              <a:gd name="connsiteX7" fmla="*/ 0 w 5490940"/>
              <a:gd name="connsiteY7" fmla="*/ 1904992 h 3633360"/>
              <a:gd name="connsiteX8" fmla="*/ 0 w 5490940"/>
              <a:gd name="connsiteY8" fmla="*/ 381008 h 3633360"/>
              <a:gd name="connsiteX0" fmla="*/ 0 w 5490940"/>
              <a:gd name="connsiteY0" fmla="*/ 569951 h 3822303"/>
              <a:gd name="connsiteX1" fmla="*/ 381008 w 5490940"/>
              <a:gd name="connsiteY1" fmla="*/ 188943 h 3822303"/>
              <a:gd name="connsiteX2" fmla="*/ 3581392 w 5490940"/>
              <a:gd name="connsiteY2" fmla="*/ 188943 h 3822303"/>
              <a:gd name="connsiteX3" fmla="*/ 5019675 w 5490940"/>
              <a:gd name="connsiteY3" fmla="*/ 598526 h 3822303"/>
              <a:gd name="connsiteX4" fmla="*/ 3962400 w 5490940"/>
              <a:gd name="connsiteY4" fmla="*/ 2093935 h 3822303"/>
              <a:gd name="connsiteX5" fmla="*/ 2624129 w 5490940"/>
              <a:gd name="connsiteY5" fmla="*/ 3617943 h 3822303"/>
              <a:gd name="connsiteX6" fmla="*/ 381008 w 5490940"/>
              <a:gd name="connsiteY6" fmla="*/ 2474943 h 3822303"/>
              <a:gd name="connsiteX7" fmla="*/ 0 w 5490940"/>
              <a:gd name="connsiteY7" fmla="*/ 2093935 h 3822303"/>
              <a:gd name="connsiteX8" fmla="*/ 0 w 5490940"/>
              <a:gd name="connsiteY8" fmla="*/ 569951 h 3822303"/>
              <a:gd name="connsiteX0" fmla="*/ 0 w 5490940"/>
              <a:gd name="connsiteY0" fmla="*/ 802594 h 4054946"/>
              <a:gd name="connsiteX1" fmla="*/ 381008 w 5490940"/>
              <a:gd name="connsiteY1" fmla="*/ 421586 h 4054946"/>
              <a:gd name="connsiteX2" fmla="*/ 2352667 w 5490940"/>
              <a:gd name="connsiteY2" fmla="*/ 21536 h 4054946"/>
              <a:gd name="connsiteX3" fmla="*/ 5019675 w 5490940"/>
              <a:gd name="connsiteY3" fmla="*/ 831169 h 4054946"/>
              <a:gd name="connsiteX4" fmla="*/ 3962400 w 5490940"/>
              <a:gd name="connsiteY4" fmla="*/ 2326578 h 4054946"/>
              <a:gd name="connsiteX5" fmla="*/ 2624129 w 5490940"/>
              <a:gd name="connsiteY5" fmla="*/ 3850586 h 4054946"/>
              <a:gd name="connsiteX6" fmla="*/ 381008 w 5490940"/>
              <a:gd name="connsiteY6" fmla="*/ 2707586 h 4054946"/>
              <a:gd name="connsiteX7" fmla="*/ 0 w 5490940"/>
              <a:gd name="connsiteY7" fmla="*/ 2326578 h 4054946"/>
              <a:gd name="connsiteX8" fmla="*/ 0 w 5490940"/>
              <a:gd name="connsiteY8" fmla="*/ 802594 h 4054946"/>
              <a:gd name="connsiteX0" fmla="*/ 0 w 5752216"/>
              <a:gd name="connsiteY0" fmla="*/ 802594 h 4122343"/>
              <a:gd name="connsiteX1" fmla="*/ 381008 w 5752216"/>
              <a:gd name="connsiteY1" fmla="*/ 421586 h 4122343"/>
              <a:gd name="connsiteX2" fmla="*/ 2352667 w 5752216"/>
              <a:gd name="connsiteY2" fmla="*/ 21536 h 4122343"/>
              <a:gd name="connsiteX3" fmla="*/ 5019675 w 5752216"/>
              <a:gd name="connsiteY3" fmla="*/ 831169 h 4122343"/>
              <a:gd name="connsiteX4" fmla="*/ 5105400 w 5752216"/>
              <a:gd name="connsiteY4" fmla="*/ 3026665 h 4122343"/>
              <a:gd name="connsiteX5" fmla="*/ 2624129 w 5752216"/>
              <a:gd name="connsiteY5" fmla="*/ 3850586 h 4122343"/>
              <a:gd name="connsiteX6" fmla="*/ 381008 w 5752216"/>
              <a:gd name="connsiteY6" fmla="*/ 2707586 h 4122343"/>
              <a:gd name="connsiteX7" fmla="*/ 0 w 5752216"/>
              <a:gd name="connsiteY7" fmla="*/ 2326578 h 4122343"/>
              <a:gd name="connsiteX8" fmla="*/ 0 w 5752216"/>
              <a:gd name="connsiteY8" fmla="*/ 802594 h 4122343"/>
              <a:gd name="connsiteX0" fmla="*/ 0 w 5752216"/>
              <a:gd name="connsiteY0" fmla="*/ 802594 h 5687731"/>
              <a:gd name="connsiteX1" fmla="*/ 381008 w 5752216"/>
              <a:gd name="connsiteY1" fmla="*/ 421586 h 5687731"/>
              <a:gd name="connsiteX2" fmla="*/ 2352667 w 5752216"/>
              <a:gd name="connsiteY2" fmla="*/ 21536 h 5687731"/>
              <a:gd name="connsiteX3" fmla="*/ 5019675 w 5752216"/>
              <a:gd name="connsiteY3" fmla="*/ 831169 h 5687731"/>
              <a:gd name="connsiteX4" fmla="*/ 5105400 w 5752216"/>
              <a:gd name="connsiteY4" fmla="*/ 3026665 h 5687731"/>
              <a:gd name="connsiteX5" fmla="*/ 2967029 w 5752216"/>
              <a:gd name="connsiteY5" fmla="*/ 5536511 h 5687731"/>
              <a:gd name="connsiteX6" fmla="*/ 381008 w 5752216"/>
              <a:gd name="connsiteY6" fmla="*/ 2707586 h 5687731"/>
              <a:gd name="connsiteX7" fmla="*/ 0 w 5752216"/>
              <a:gd name="connsiteY7" fmla="*/ 2326578 h 5687731"/>
              <a:gd name="connsiteX8" fmla="*/ 0 w 5752216"/>
              <a:gd name="connsiteY8" fmla="*/ 802594 h 568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2216" h="5687731">
                <a:moveTo>
                  <a:pt x="0" y="802594"/>
                </a:moveTo>
                <a:cubicBezTo>
                  <a:pt x="0" y="592169"/>
                  <a:pt x="170583" y="421586"/>
                  <a:pt x="381008" y="421586"/>
                </a:cubicBezTo>
                <a:lnTo>
                  <a:pt x="2352667" y="21536"/>
                </a:lnTo>
                <a:cubicBezTo>
                  <a:pt x="2563092" y="21536"/>
                  <a:pt x="4748213" y="-207931"/>
                  <a:pt x="5019675" y="831169"/>
                </a:cubicBezTo>
                <a:cubicBezTo>
                  <a:pt x="6410325" y="2115451"/>
                  <a:pt x="5457825" y="2528195"/>
                  <a:pt x="5105400" y="3026665"/>
                </a:cubicBezTo>
                <a:cubicBezTo>
                  <a:pt x="5105400" y="3237090"/>
                  <a:pt x="6020667" y="6408049"/>
                  <a:pt x="2967029" y="5536511"/>
                </a:cubicBezTo>
                <a:cubicBezTo>
                  <a:pt x="1900234" y="5536511"/>
                  <a:pt x="1447803" y="2707586"/>
                  <a:pt x="381008" y="2707586"/>
                </a:cubicBezTo>
                <a:cubicBezTo>
                  <a:pt x="170583" y="2707586"/>
                  <a:pt x="0" y="2537003"/>
                  <a:pt x="0" y="2326578"/>
                </a:cubicBezTo>
                <a:lnTo>
                  <a:pt x="0" y="802594"/>
                </a:lnTo>
                <a:close/>
              </a:path>
            </a:pathLst>
          </a:custGeom>
          <a:solidFill>
            <a:srgbClr val="FDDC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xmlns="" id="{253066E3-4EA0-F0B5-3C24-ACB7083DB33B}"/>
              </a:ext>
            </a:extLst>
          </p:cNvPr>
          <p:cNvSpPr/>
          <p:nvPr/>
        </p:nvSpPr>
        <p:spPr>
          <a:xfrm rot="20432721">
            <a:off x="-2265736" y="192973"/>
            <a:ext cx="6736527" cy="3106780"/>
          </a:xfrm>
          <a:custGeom>
            <a:avLst/>
            <a:gdLst>
              <a:gd name="connsiteX0" fmla="*/ 0 w 3429000"/>
              <a:gd name="connsiteY0" fmla="*/ 1385887 h 1385887"/>
              <a:gd name="connsiteX1" fmla="*/ 885825 w 3429000"/>
              <a:gd name="connsiteY1" fmla="*/ 628650 h 1385887"/>
              <a:gd name="connsiteX2" fmla="*/ 3429000 w 3429000"/>
              <a:gd name="connsiteY2" fmla="*/ 0 h 1385887"/>
            </a:gdLst>
            <a:ahLst/>
            <a:cxnLst>
              <a:cxn ang="0">
                <a:pos x="connsiteX0" y="connsiteY0"/>
              </a:cxn>
              <a:cxn ang="0">
                <a:pos x="connsiteX1" y="connsiteY1"/>
              </a:cxn>
              <a:cxn ang="0">
                <a:pos x="connsiteX2" y="connsiteY2"/>
              </a:cxn>
            </a:cxnLst>
            <a:rect l="l" t="t" r="r" b="b"/>
            <a:pathLst>
              <a:path w="3429000" h="1385887">
                <a:moveTo>
                  <a:pt x="0" y="1385887"/>
                </a:moveTo>
                <a:cubicBezTo>
                  <a:pt x="157162" y="1122759"/>
                  <a:pt x="314325" y="859631"/>
                  <a:pt x="885825" y="628650"/>
                </a:cubicBezTo>
                <a:cubicBezTo>
                  <a:pt x="1457325" y="397669"/>
                  <a:pt x="3071812" y="778669"/>
                  <a:pt x="3429000" y="0"/>
                </a:cubicBezTo>
              </a:path>
            </a:pathLst>
          </a:cu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4">
            <a:extLst>
              <a:ext uri="{FF2B5EF4-FFF2-40B4-BE49-F238E27FC236}">
                <a16:creationId xmlns:a16="http://schemas.microsoft.com/office/drawing/2014/main" xmlns="" id="{4EA370A0-10F3-1D1D-3E76-C7115D8D1CD4}"/>
              </a:ext>
            </a:extLst>
          </p:cNvPr>
          <p:cNvSpPr/>
          <p:nvPr/>
        </p:nvSpPr>
        <p:spPr>
          <a:xfrm rot="6155646">
            <a:off x="15411893" y="7654864"/>
            <a:ext cx="5752216" cy="5687731"/>
          </a:xfrm>
          <a:custGeom>
            <a:avLst/>
            <a:gdLst>
              <a:gd name="connsiteX0" fmla="*/ 0 w 3962400"/>
              <a:gd name="connsiteY0" fmla="*/ 381008 h 2286000"/>
              <a:gd name="connsiteX1" fmla="*/ 381008 w 3962400"/>
              <a:gd name="connsiteY1" fmla="*/ 0 h 2286000"/>
              <a:gd name="connsiteX2" fmla="*/ 3581392 w 3962400"/>
              <a:gd name="connsiteY2" fmla="*/ 0 h 2286000"/>
              <a:gd name="connsiteX3" fmla="*/ 3962400 w 3962400"/>
              <a:gd name="connsiteY3" fmla="*/ 381008 h 2286000"/>
              <a:gd name="connsiteX4" fmla="*/ 3962400 w 3962400"/>
              <a:gd name="connsiteY4" fmla="*/ 1904992 h 2286000"/>
              <a:gd name="connsiteX5" fmla="*/ 3581392 w 3962400"/>
              <a:gd name="connsiteY5" fmla="*/ 2286000 h 2286000"/>
              <a:gd name="connsiteX6" fmla="*/ 381008 w 3962400"/>
              <a:gd name="connsiteY6" fmla="*/ 2286000 h 2286000"/>
              <a:gd name="connsiteX7" fmla="*/ 0 w 3962400"/>
              <a:gd name="connsiteY7" fmla="*/ 1904992 h 2286000"/>
              <a:gd name="connsiteX8" fmla="*/ 0 w 3962400"/>
              <a:gd name="connsiteY8" fmla="*/ 381008 h 2286000"/>
              <a:gd name="connsiteX0" fmla="*/ 0 w 3962400"/>
              <a:gd name="connsiteY0" fmla="*/ 381008 h 3429000"/>
              <a:gd name="connsiteX1" fmla="*/ 381008 w 3962400"/>
              <a:gd name="connsiteY1" fmla="*/ 0 h 3429000"/>
              <a:gd name="connsiteX2" fmla="*/ 3581392 w 3962400"/>
              <a:gd name="connsiteY2" fmla="*/ 0 h 3429000"/>
              <a:gd name="connsiteX3" fmla="*/ 3962400 w 3962400"/>
              <a:gd name="connsiteY3" fmla="*/ 381008 h 3429000"/>
              <a:gd name="connsiteX4" fmla="*/ 3962400 w 3962400"/>
              <a:gd name="connsiteY4" fmla="*/ 1904992 h 3429000"/>
              <a:gd name="connsiteX5" fmla="*/ 2624129 w 3962400"/>
              <a:gd name="connsiteY5" fmla="*/ 3429000 h 3429000"/>
              <a:gd name="connsiteX6" fmla="*/ 381008 w 3962400"/>
              <a:gd name="connsiteY6" fmla="*/ 2286000 h 3429000"/>
              <a:gd name="connsiteX7" fmla="*/ 0 w 3962400"/>
              <a:gd name="connsiteY7" fmla="*/ 1904992 h 3429000"/>
              <a:gd name="connsiteX8" fmla="*/ 0 w 3962400"/>
              <a:gd name="connsiteY8" fmla="*/ 381008 h 3429000"/>
              <a:gd name="connsiteX0" fmla="*/ 0 w 4442570"/>
              <a:gd name="connsiteY0" fmla="*/ 381008 h 3633360"/>
              <a:gd name="connsiteX1" fmla="*/ 381008 w 4442570"/>
              <a:gd name="connsiteY1" fmla="*/ 0 h 3633360"/>
              <a:gd name="connsiteX2" fmla="*/ 3581392 w 4442570"/>
              <a:gd name="connsiteY2" fmla="*/ 0 h 3633360"/>
              <a:gd name="connsiteX3" fmla="*/ 3962400 w 4442570"/>
              <a:gd name="connsiteY3" fmla="*/ 381008 h 3633360"/>
              <a:gd name="connsiteX4" fmla="*/ 3962400 w 4442570"/>
              <a:gd name="connsiteY4" fmla="*/ 1904992 h 3633360"/>
              <a:gd name="connsiteX5" fmla="*/ 2624129 w 4442570"/>
              <a:gd name="connsiteY5" fmla="*/ 3429000 h 3633360"/>
              <a:gd name="connsiteX6" fmla="*/ 381008 w 4442570"/>
              <a:gd name="connsiteY6" fmla="*/ 2286000 h 3633360"/>
              <a:gd name="connsiteX7" fmla="*/ 0 w 4442570"/>
              <a:gd name="connsiteY7" fmla="*/ 1904992 h 3633360"/>
              <a:gd name="connsiteX8" fmla="*/ 0 w 4442570"/>
              <a:gd name="connsiteY8" fmla="*/ 381008 h 3633360"/>
              <a:gd name="connsiteX0" fmla="*/ 0 w 5019675"/>
              <a:gd name="connsiteY0" fmla="*/ 381008 h 3633360"/>
              <a:gd name="connsiteX1" fmla="*/ 381008 w 5019675"/>
              <a:gd name="connsiteY1" fmla="*/ 0 h 3633360"/>
              <a:gd name="connsiteX2" fmla="*/ 3581392 w 5019675"/>
              <a:gd name="connsiteY2" fmla="*/ 0 h 3633360"/>
              <a:gd name="connsiteX3" fmla="*/ 5019675 w 5019675"/>
              <a:gd name="connsiteY3" fmla="*/ 409583 h 3633360"/>
              <a:gd name="connsiteX4" fmla="*/ 3962400 w 5019675"/>
              <a:gd name="connsiteY4" fmla="*/ 1904992 h 3633360"/>
              <a:gd name="connsiteX5" fmla="*/ 2624129 w 5019675"/>
              <a:gd name="connsiteY5" fmla="*/ 3429000 h 3633360"/>
              <a:gd name="connsiteX6" fmla="*/ 381008 w 5019675"/>
              <a:gd name="connsiteY6" fmla="*/ 2286000 h 3633360"/>
              <a:gd name="connsiteX7" fmla="*/ 0 w 5019675"/>
              <a:gd name="connsiteY7" fmla="*/ 1904992 h 3633360"/>
              <a:gd name="connsiteX8" fmla="*/ 0 w 5019675"/>
              <a:gd name="connsiteY8" fmla="*/ 381008 h 3633360"/>
              <a:gd name="connsiteX0" fmla="*/ 0 w 5490940"/>
              <a:gd name="connsiteY0" fmla="*/ 381008 h 3633360"/>
              <a:gd name="connsiteX1" fmla="*/ 381008 w 5490940"/>
              <a:gd name="connsiteY1" fmla="*/ 0 h 3633360"/>
              <a:gd name="connsiteX2" fmla="*/ 3581392 w 5490940"/>
              <a:gd name="connsiteY2" fmla="*/ 0 h 3633360"/>
              <a:gd name="connsiteX3" fmla="*/ 5019675 w 5490940"/>
              <a:gd name="connsiteY3" fmla="*/ 409583 h 3633360"/>
              <a:gd name="connsiteX4" fmla="*/ 3962400 w 5490940"/>
              <a:gd name="connsiteY4" fmla="*/ 1904992 h 3633360"/>
              <a:gd name="connsiteX5" fmla="*/ 2624129 w 5490940"/>
              <a:gd name="connsiteY5" fmla="*/ 3429000 h 3633360"/>
              <a:gd name="connsiteX6" fmla="*/ 381008 w 5490940"/>
              <a:gd name="connsiteY6" fmla="*/ 2286000 h 3633360"/>
              <a:gd name="connsiteX7" fmla="*/ 0 w 5490940"/>
              <a:gd name="connsiteY7" fmla="*/ 1904992 h 3633360"/>
              <a:gd name="connsiteX8" fmla="*/ 0 w 5490940"/>
              <a:gd name="connsiteY8" fmla="*/ 381008 h 3633360"/>
              <a:gd name="connsiteX0" fmla="*/ 0 w 5490940"/>
              <a:gd name="connsiteY0" fmla="*/ 569951 h 3822303"/>
              <a:gd name="connsiteX1" fmla="*/ 381008 w 5490940"/>
              <a:gd name="connsiteY1" fmla="*/ 188943 h 3822303"/>
              <a:gd name="connsiteX2" fmla="*/ 3581392 w 5490940"/>
              <a:gd name="connsiteY2" fmla="*/ 188943 h 3822303"/>
              <a:gd name="connsiteX3" fmla="*/ 5019675 w 5490940"/>
              <a:gd name="connsiteY3" fmla="*/ 598526 h 3822303"/>
              <a:gd name="connsiteX4" fmla="*/ 3962400 w 5490940"/>
              <a:gd name="connsiteY4" fmla="*/ 2093935 h 3822303"/>
              <a:gd name="connsiteX5" fmla="*/ 2624129 w 5490940"/>
              <a:gd name="connsiteY5" fmla="*/ 3617943 h 3822303"/>
              <a:gd name="connsiteX6" fmla="*/ 381008 w 5490940"/>
              <a:gd name="connsiteY6" fmla="*/ 2474943 h 3822303"/>
              <a:gd name="connsiteX7" fmla="*/ 0 w 5490940"/>
              <a:gd name="connsiteY7" fmla="*/ 2093935 h 3822303"/>
              <a:gd name="connsiteX8" fmla="*/ 0 w 5490940"/>
              <a:gd name="connsiteY8" fmla="*/ 569951 h 3822303"/>
              <a:gd name="connsiteX0" fmla="*/ 0 w 5490940"/>
              <a:gd name="connsiteY0" fmla="*/ 802594 h 4054946"/>
              <a:gd name="connsiteX1" fmla="*/ 381008 w 5490940"/>
              <a:gd name="connsiteY1" fmla="*/ 421586 h 4054946"/>
              <a:gd name="connsiteX2" fmla="*/ 2352667 w 5490940"/>
              <a:gd name="connsiteY2" fmla="*/ 21536 h 4054946"/>
              <a:gd name="connsiteX3" fmla="*/ 5019675 w 5490940"/>
              <a:gd name="connsiteY3" fmla="*/ 831169 h 4054946"/>
              <a:gd name="connsiteX4" fmla="*/ 3962400 w 5490940"/>
              <a:gd name="connsiteY4" fmla="*/ 2326578 h 4054946"/>
              <a:gd name="connsiteX5" fmla="*/ 2624129 w 5490940"/>
              <a:gd name="connsiteY5" fmla="*/ 3850586 h 4054946"/>
              <a:gd name="connsiteX6" fmla="*/ 381008 w 5490940"/>
              <a:gd name="connsiteY6" fmla="*/ 2707586 h 4054946"/>
              <a:gd name="connsiteX7" fmla="*/ 0 w 5490940"/>
              <a:gd name="connsiteY7" fmla="*/ 2326578 h 4054946"/>
              <a:gd name="connsiteX8" fmla="*/ 0 w 5490940"/>
              <a:gd name="connsiteY8" fmla="*/ 802594 h 4054946"/>
              <a:gd name="connsiteX0" fmla="*/ 0 w 5752216"/>
              <a:gd name="connsiteY0" fmla="*/ 802594 h 4122343"/>
              <a:gd name="connsiteX1" fmla="*/ 381008 w 5752216"/>
              <a:gd name="connsiteY1" fmla="*/ 421586 h 4122343"/>
              <a:gd name="connsiteX2" fmla="*/ 2352667 w 5752216"/>
              <a:gd name="connsiteY2" fmla="*/ 21536 h 4122343"/>
              <a:gd name="connsiteX3" fmla="*/ 5019675 w 5752216"/>
              <a:gd name="connsiteY3" fmla="*/ 831169 h 4122343"/>
              <a:gd name="connsiteX4" fmla="*/ 5105400 w 5752216"/>
              <a:gd name="connsiteY4" fmla="*/ 3026665 h 4122343"/>
              <a:gd name="connsiteX5" fmla="*/ 2624129 w 5752216"/>
              <a:gd name="connsiteY5" fmla="*/ 3850586 h 4122343"/>
              <a:gd name="connsiteX6" fmla="*/ 381008 w 5752216"/>
              <a:gd name="connsiteY6" fmla="*/ 2707586 h 4122343"/>
              <a:gd name="connsiteX7" fmla="*/ 0 w 5752216"/>
              <a:gd name="connsiteY7" fmla="*/ 2326578 h 4122343"/>
              <a:gd name="connsiteX8" fmla="*/ 0 w 5752216"/>
              <a:gd name="connsiteY8" fmla="*/ 802594 h 4122343"/>
              <a:gd name="connsiteX0" fmla="*/ 0 w 5752216"/>
              <a:gd name="connsiteY0" fmla="*/ 802594 h 5687731"/>
              <a:gd name="connsiteX1" fmla="*/ 381008 w 5752216"/>
              <a:gd name="connsiteY1" fmla="*/ 421586 h 5687731"/>
              <a:gd name="connsiteX2" fmla="*/ 2352667 w 5752216"/>
              <a:gd name="connsiteY2" fmla="*/ 21536 h 5687731"/>
              <a:gd name="connsiteX3" fmla="*/ 5019675 w 5752216"/>
              <a:gd name="connsiteY3" fmla="*/ 831169 h 5687731"/>
              <a:gd name="connsiteX4" fmla="*/ 5105400 w 5752216"/>
              <a:gd name="connsiteY4" fmla="*/ 3026665 h 5687731"/>
              <a:gd name="connsiteX5" fmla="*/ 2967029 w 5752216"/>
              <a:gd name="connsiteY5" fmla="*/ 5536511 h 5687731"/>
              <a:gd name="connsiteX6" fmla="*/ 381008 w 5752216"/>
              <a:gd name="connsiteY6" fmla="*/ 2707586 h 5687731"/>
              <a:gd name="connsiteX7" fmla="*/ 0 w 5752216"/>
              <a:gd name="connsiteY7" fmla="*/ 2326578 h 5687731"/>
              <a:gd name="connsiteX8" fmla="*/ 0 w 5752216"/>
              <a:gd name="connsiteY8" fmla="*/ 802594 h 568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2216" h="5687731">
                <a:moveTo>
                  <a:pt x="0" y="802594"/>
                </a:moveTo>
                <a:cubicBezTo>
                  <a:pt x="0" y="592169"/>
                  <a:pt x="170583" y="421586"/>
                  <a:pt x="381008" y="421586"/>
                </a:cubicBezTo>
                <a:lnTo>
                  <a:pt x="2352667" y="21536"/>
                </a:lnTo>
                <a:cubicBezTo>
                  <a:pt x="2563092" y="21536"/>
                  <a:pt x="4748213" y="-207931"/>
                  <a:pt x="5019675" y="831169"/>
                </a:cubicBezTo>
                <a:cubicBezTo>
                  <a:pt x="6410325" y="2115451"/>
                  <a:pt x="5457825" y="2528195"/>
                  <a:pt x="5105400" y="3026665"/>
                </a:cubicBezTo>
                <a:cubicBezTo>
                  <a:pt x="5105400" y="3237090"/>
                  <a:pt x="6020667" y="6408049"/>
                  <a:pt x="2967029" y="5536511"/>
                </a:cubicBezTo>
                <a:cubicBezTo>
                  <a:pt x="1900234" y="5536511"/>
                  <a:pt x="1447803" y="2707586"/>
                  <a:pt x="381008" y="2707586"/>
                </a:cubicBezTo>
                <a:cubicBezTo>
                  <a:pt x="170583" y="2707586"/>
                  <a:pt x="0" y="2537003"/>
                  <a:pt x="0" y="2326578"/>
                </a:cubicBezTo>
                <a:lnTo>
                  <a:pt x="0" y="802594"/>
                </a:lnTo>
                <a:close/>
              </a:path>
            </a:pathLst>
          </a:custGeom>
          <a:solidFill>
            <a:srgbClr val="FDDC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xmlns="" id="{A7419602-657F-40F7-5A7B-9B18AB0960CD}"/>
              </a:ext>
            </a:extLst>
          </p:cNvPr>
          <p:cNvSpPr/>
          <p:nvPr/>
        </p:nvSpPr>
        <p:spPr>
          <a:xfrm rot="20213381">
            <a:off x="13207430" y="7992267"/>
            <a:ext cx="6736527" cy="3106780"/>
          </a:xfrm>
          <a:custGeom>
            <a:avLst/>
            <a:gdLst>
              <a:gd name="connsiteX0" fmla="*/ 0 w 3429000"/>
              <a:gd name="connsiteY0" fmla="*/ 1385887 h 1385887"/>
              <a:gd name="connsiteX1" fmla="*/ 885825 w 3429000"/>
              <a:gd name="connsiteY1" fmla="*/ 628650 h 1385887"/>
              <a:gd name="connsiteX2" fmla="*/ 3429000 w 3429000"/>
              <a:gd name="connsiteY2" fmla="*/ 0 h 1385887"/>
            </a:gdLst>
            <a:ahLst/>
            <a:cxnLst>
              <a:cxn ang="0">
                <a:pos x="connsiteX0" y="connsiteY0"/>
              </a:cxn>
              <a:cxn ang="0">
                <a:pos x="connsiteX1" y="connsiteY1"/>
              </a:cxn>
              <a:cxn ang="0">
                <a:pos x="connsiteX2" y="connsiteY2"/>
              </a:cxn>
            </a:cxnLst>
            <a:rect l="l" t="t" r="r" b="b"/>
            <a:pathLst>
              <a:path w="3429000" h="1385887">
                <a:moveTo>
                  <a:pt x="0" y="1385887"/>
                </a:moveTo>
                <a:cubicBezTo>
                  <a:pt x="157162" y="1122759"/>
                  <a:pt x="314325" y="859631"/>
                  <a:pt x="885825" y="628650"/>
                </a:cubicBezTo>
                <a:cubicBezTo>
                  <a:pt x="1457325" y="397669"/>
                  <a:pt x="3071812" y="778669"/>
                  <a:pt x="3429000" y="0"/>
                </a:cubicBezTo>
              </a:path>
            </a:pathLst>
          </a:cu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6">
            <a:extLst>
              <a:ext uri="{FF2B5EF4-FFF2-40B4-BE49-F238E27FC236}">
                <a16:creationId xmlns:a16="http://schemas.microsoft.com/office/drawing/2014/main" xmlns="" id="{809E94DF-4470-9F51-701B-EE95D433845B}"/>
              </a:ext>
            </a:extLst>
          </p:cNvPr>
          <p:cNvSpPr/>
          <p:nvPr/>
        </p:nvSpPr>
        <p:spPr>
          <a:xfrm rot="7221885">
            <a:off x="15993424" y="8248826"/>
            <a:ext cx="2012350" cy="2527122"/>
          </a:xfrm>
          <a:custGeom>
            <a:avLst/>
            <a:gdLst/>
            <a:ahLst/>
            <a:cxnLst/>
            <a:rect l="l" t="t" r="r" b="b"/>
            <a:pathLst>
              <a:path w="2012350" h="2527122">
                <a:moveTo>
                  <a:pt x="0" y="0"/>
                </a:moveTo>
                <a:lnTo>
                  <a:pt x="2012350" y="0"/>
                </a:lnTo>
                <a:lnTo>
                  <a:pt x="2012350" y="2527122"/>
                </a:lnTo>
                <a:lnTo>
                  <a:pt x="0" y="2527122"/>
                </a:lnTo>
                <a:lnTo>
                  <a:pt x="0" y="0"/>
                </a:lnTo>
                <a:close/>
              </a:path>
            </a:pathLst>
          </a:custGeom>
          <a:blipFill>
            <a:blip r:embed="rId6"/>
            <a:stretch>
              <a:fillRect/>
            </a:stretch>
          </a:blipFill>
        </p:spPr>
      </p:sp>
      <p:sp>
        <p:nvSpPr>
          <p:cNvPr id="30" name="Freeform 7">
            <a:extLst>
              <a:ext uri="{FF2B5EF4-FFF2-40B4-BE49-F238E27FC236}">
                <a16:creationId xmlns:a16="http://schemas.microsoft.com/office/drawing/2014/main" xmlns="" id="{C21B0FFD-3EEF-BECA-5AC3-0A4CAC1F68B5}"/>
              </a:ext>
            </a:extLst>
          </p:cNvPr>
          <p:cNvSpPr/>
          <p:nvPr/>
        </p:nvSpPr>
        <p:spPr>
          <a:xfrm rot="-1117523">
            <a:off x="13942650" y="8972420"/>
            <a:ext cx="2285684" cy="883522"/>
          </a:xfrm>
          <a:custGeom>
            <a:avLst/>
            <a:gdLst/>
            <a:ahLst/>
            <a:cxnLst/>
            <a:rect l="l" t="t" r="r" b="b"/>
            <a:pathLst>
              <a:path w="2285684" h="883522">
                <a:moveTo>
                  <a:pt x="0" y="0"/>
                </a:moveTo>
                <a:lnTo>
                  <a:pt x="2285684" y="0"/>
                </a:lnTo>
                <a:lnTo>
                  <a:pt x="2285684" y="883522"/>
                </a:lnTo>
                <a:lnTo>
                  <a:pt x="0" y="883522"/>
                </a:lnTo>
                <a:lnTo>
                  <a:pt x="0" y="0"/>
                </a:lnTo>
                <a:close/>
              </a:path>
            </a:pathLst>
          </a:custGeom>
          <a:blipFill>
            <a:blip r:embed="rId7"/>
            <a:stretch>
              <a:fillRect/>
            </a:stretch>
          </a:blipFill>
        </p:spPr>
      </p:sp>
      <p:sp>
        <p:nvSpPr>
          <p:cNvPr id="31" name="Freeform 8">
            <a:extLst>
              <a:ext uri="{FF2B5EF4-FFF2-40B4-BE49-F238E27FC236}">
                <a16:creationId xmlns:a16="http://schemas.microsoft.com/office/drawing/2014/main" xmlns="" id="{C53098AD-665C-05B3-8811-492E7E07EEFB}"/>
              </a:ext>
            </a:extLst>
          </p:cNvPr>
          <p:cNvSpPr/>
          <p:nvPr/>
        </p:nvSpPr>
        <p:spPr>
          <a:xfrm rot="10094535">
            <a:off x="14747850" y="9227342"/>
            <a:ext cx="2285686" cy="883522"/>
          </a:xfrm>
          <a:custGeom>
            <a:avLst/>
            <a:gdLst/>
            <a:ahLst/>
            <a:cxnLst/>
            <a:rect l="l" t="t" r="r" b="b"/>
            <a:pathLst>
              <a:path w="2285686" h="883522">
                <a:moveTo>
                  <a:pt x="0" y="0"/>
                </a:moveTo>
                <a:lnTo>
                  <a:pt x="2285686" y="0"/>
                </a:lnTo>
                <a:lnTo>
                  <a:pt x="2285686" y="883522"/>
                </a:lnTo>
                <a:lnTo>
                  <a:pt x="0" y="883522"/>
                </a:lnTo>
                <a:lnTo>
                  <a:pt x="0" y="0"/>
                </a:lnTo>
                <a:close/>
              </a:path>
            </a:pathLst>
          </a:custGeom>
          <a:blipFill>
            <a:blip r:embed="rId7"/>
            <a:stretch>
              <a:fillRect/>
            </a:stretch>
          </a:blipFill>
        </p:spPr>
      </p:sp>
    </p:spTree>
    <p:extLst>
      <p:ext uri="{BB962C8B-B14F-4D97-AF65-F5344CB8AC3E}">
        <p14:creationId xmlns:p14="http://schemas.microsoft.com/office/powerpoint/2010/main" val="340596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27" name="Rectangle: Rounded Corners 24">
            <a:extLst>
              <a:ext uri="{FF2B5EF4-FFF2-40B4-BE49-F238E27FC236}">
                <a16:creationId xmlns:a16="http://schemas.microsoft.com/office/drawing/2014/main" xmlns="" id="{4EA370A0-10F3-1D1D-3E76-C7115D8D1CD4}"/>
              </a:ext>
            </a:extLst>
          </p:cNvPr>
          <p:cNvSpPr/>
          <p:nvPr/>
        </p:nvSpPr>
        <p:spPr>
          <a:xfrm rot="6155646">
            <a:off x="14964473" y="7603692"/>
            <a:ext cx="5752216" cy="5687731"/>
          </a:xfrm>
          <a:custGeom>
            <a:avLst/>
            <a:gdLst>
              <a:gd name="connsiteX0" fmla="*/ 0 w 3962400"/>
              <a:gd name="connsiteY0" fmla="*/ 381008 h 2286000"/>
              <a:gd name="connsiteX1" fmla="*/ 381008 w 3962400"/>
              <a:gd name="connsiteY1" fmla="*/ 0 h 2286000"/>
              <a:gd name="connsiteX2" fmla="*/ 3581392 w 3962400"/>
              <a:gd name="connsiteY2" fmla="*/ 0 h 2286000"/>
              <a:gd name="connsiteX3" fmla="*/ 3962400 w 3962400"/>
              <a:gd name="connsiteY3" fmla="*/ 381008 h 2286000"/>
              <a:gd name="connsiteX4" fmla="*/ 3962400 w 3962400"/>
              <a:gd name="connsiteY4" fmla="*/ 1904992 h 2286000"/>
              <a:gd name="connsiteX5" fmla="*/ 3581392 w 3962400"/>
              <a:gd name="connsiteY5" fmla="*/ 2286000 h 2286000"/>
              <a:gd name="connsiteX6" fmla="*/ 381008 w 3962400"/>
              <a:gd name="connsiteY6" fmla="*/ 2286000 h 2286000"/>
              <a:gd name="connsiteX7" fmla="*/ 0 w 3962400"/>
              <a:gd name="connsiteY7" fmla="*/ 1904992 h 2286000"/>
              <a:gd name="connsiteX8" fmla="*/ 0 w 3962400"/>
              <a:gd name="connsiteY8" fmla="*/ 381008 h 2286000"/>
              <a:gd name="connsiteX0" fmla="*/ 0 w 3962400"/>
              <a:gd name="connsiteY0" fmla="*/ 381008 h 3429000"/>
              <a:gd name="connsiteX1" fmla="*/ 381008 w 3962400"/>
              <a:gd name="connsiteY1" fmla="*/ 0 h 3429000"/>
              <a:gd name="connsiteX2" fmla="*/ 3581392 w 3962400"/>
              <a:gd name="connsiteY2" fmla="*/ 0 h 3429000"/>
              <a:gd name="connsiteX3" fmla="*/ 3962400 w 3962400"/>
              <a:gd name="connsiteY3" fmla="*/ 381008 h 3429000"/>
              <a:gd name="connsiteX4" fmla="*/ 3962400 w 3962400"/>
              <a:gd name="connsiteY4" fmla="*/ 1904992 h 3429000"/>
              <a:gd name="connsiteX5" fmla="*/ 2624129 w 3962400"/>
              <a:gd name="connsiteY5" fmla="*/ 3429000 h 3429000"/>
              <a:gd name="connsiteX6" fmla="*/ 381008 w 3962400"/>
              <a:gd name="connsiteY6" fmla="*/ 2286000 h 3429000"/>
              <a:gd name="connsiteX7" fmla="*/ 0 w 3962400"/>
              <a:gd name="connsiteY7" fmla="*/ 1904992 h 3429000"/>
              <a:gd name="connsiteX8" fmla="*/ 0 w 3962400"/>
              <a:gd name="connsiteY8" fmla="*/ 381008 h 3429000"/>
              <a:gd name="connsiteX0" fmla="*/ 0 w 4442570"/>
              <a:gd name="connsiteY0" fmla="*/ 381008 h 3633360"/>
              <a:gd name="connsiteX1" fmla="*/ 381008 w 4442570"/>
              <a:gd name="connsiteY1" fmla="*/ 0 h 3633360"/>
              <a:gd name="connsiteX2" fmla="*/ 3581392 w 4442570"/>
              <a:gd name="connsiteY2" fmla="*/ 0 h 3633360"/>
              <a:gd name="connsiteX3" fmla="*/ 3962400 w 4442570"/>
              <a:gd name="connsiteY3" fmla="*/ 381008 h 3633360"/>
              <a:gd name="connsiteX4" fmla="*/ 3962400 w 4442570"/>
              <a:gd name="connsiteY4" fmla="*/ 1904992 h 3633360"/>
              <a:gd name="connsiteX5" fmla="*/ 2624129 w 4442570"/>
              <a:gd name="connsiteY5" fmla="*/ 3429000 h 3633360"/>
              <a:gd name="connsiteX6" fmla="*/ 381008 w 4442570"/>
              <a:gd name="connsiteY6" fmla="*/ 2286000 h 3633360"/>
              <a:gd name="connsiteX7" fmla="*/ 0 w 4442570"/>
              <a:gd name="connsiteY7" fmla="*/ 1904992 h 3633360"/>
              <a:gd name="connsiteX8" fmla="*/ 0 w 4442570"/>
              <a:gd name="connsiteY8" fmla="*/ 381008 h 3633360"/>
              <a:gd name="connsiteX0" fmla="*/ 0 w 5019675"/>
              <a:gd name="connsiteY0" fmla="*/ 381008 h 3633360"/>
              <a:gd name="connsiteX1" fmla="*/ 381008 w 5019675"/>
              <a:gd name="connsiteY1" fmla="*/ 0 h 3633360"/>
              <a:gd name="connsiteX2" fmla="*/ 3581392 w 5019675"/>
              <a:gd name="connsiteY2" fmla="*/ 0 h 3633360"/>
              <a:gd name="connsiteX3" fmla="*/ 5019675 w 5019675"/>
              <a:gd name="connsiteY3" fmla="*/ 409583 h 3633360"/>
              <a:gd name="connsiteX4" fmla="*/ 3962400 w 5019675"/>
              <a:gd name="connsiteY4" fmla="*/ 1904992 h 3633360"/>
              <a:gd name="connsiteX5" fmla="*/ 2624129 w 5019675"/>
              <a:gd name="connsiteY5" fmla="*/ 3429000 h 3633360"/>
              <a:gd name="connsiteX6" fmla="*/ 381008 w 5019675"/>
              <a:gd name="connsiteY6" fmla="*/ 2286000 h 3633360"/>
              <a:gd name="connsiteX7" fmla="*/ 0 w 5019675"/>
              <a:gd name="connsiteY7" fmla="*/ 1904992 h 3633360"/>
              <a:gd name="connsiteX8" fmla="*/ 0 w 5019675"/>
              <a:gd name="connsiteY8" fmla="*/ 381008 h 3633360"/>
              <a:gd name="connsiteX0" fmla="*/ 0 w 5490940"/>
              <a:gd name="connsiteY0" fmla="*/ 381008 h 3633360"/>
              <a:gd name="connsiteX1" fmla="*/ 381008 w 5490940"/>
              <a:gd name="connsiteY1" fmla="*/ 0 h 3633360"/>
              <a:gd name="connsiteX2" fmla="*/ 3581392 w 5490940"/>
              <a:gd name="connsiteY2" fmla="*/ 0 h 3633360"/>
              <a:gd name="connsiteX3" fmla="*/ 5019675 w 5490940"/>
              <a:gd name="connsiteY3" fmla="*/ 409583 h 3633360"/>
              <a:gd name="connsiteX4" fmla="*/ 3962400 w 5490940"/>
              <a:gd name="connsiteY4" fmla="*/ 1904992 h 3633360"/>
              <a:gd name="connsiteX5" fmla="*/ 2624129 w 5490940"/>
              <a:gd name="connsiteY5" fmla="*/ 3429000 h 3633360"/>
              <a:gd name="connsiteX6" fmla="*/ 381008 w 5490940"/>
              <a:gd name="connsiteY6" fmla="*/ 2286000 h 3633360"/>
              <a:gd name="connsiteX7" fmla="*/ 0 w 5490940"/>
              <a:gd name="connsiteY7" fmla="*/ 1904992 h 3633360"/>
              <a:gd name="connsiteX8" fmla="*/ 0 w 5490940"/>
              <a:gd name="connsiteY8" fmla="*/ 381008 h 3633360"/>
              <a:gd name="connsiteX0" fmla="*/ 0 w 5490940"/>
              <a:gd name="connsiteY0" fmla="*/ 569951 h 3822303"/>
              <a:gd name="connsiteX1" fmla="*/ 381008 w 5490940"/>
              <a:gd name="connsiteY1" fmla="*/ 188943 h 3822303"/>
              <a:gd name="connsiteX2" fmla="*/ 3581392 w 5490940"/>
              <a:gd name="connsiteY2" fmla="*/ 188943 h 3822303"/>
              <a:gd name="connsiteX3" fmla="*/ 5019675 w 5490940"/>
              <a:gd name="connsiteY3" fmla="*/ 598526 h 3822303"/>
              <a:gd name="connsiteX4" fmla="*/ 3962400 w 5490940"/>
              <a:gd name="connsiteY4" fmla="*/ 2093935 h 3822303"/>
              <a:gd name="connsiteX5" fmla="*/ 2624129 w 5490940"/>
              <a:gd name="connsiteY5" fmla="*/ 3617943 h 3822303"/>
              <a:gd name="connsiteX6" fmla="*/ 381008 w 5490940"/>
              <a:gd name="connsiteY6" fmla="*/ 2474943 h 3822303"/>
              <a:gd name="connsiteX7" fmla="*/ 0 w 5490940"/>
              <a:gd name="connsiteY7" fmla="*/ 2093935 h 3822303"/>
              <a:gd name="connsiteX8" fmla="*/ 0 w 5490940"/>
              <a:gd name="connsiteY8" fmla="*/ 569951 h 3822303"/>
              <a:gd name="connsiteX0" fmla="*/ 0 w 5490940"/>
              <a:gd name="connsiteY0" fmla="*/ 802594 h 4054946"/>
              <a:gd name="connsiteX1" fmla="*/ 381008 w 5490940"/>
              <a:gd name="connsiteY1" fmla="*/ 421586 h 4054946"/>
              <a:gd name="connsiteX2" fmla="*/ 2352667 w 5490940"/>
              <a:gd name="connsiteY2" fmla="*/ 21536 h 4054946"/>
              <a:gd name="connsiteX3" fmla="*/ 5019675 w 5490940"/>
              <a:gd name="connsiteY3" fmla="*/ 831169 h 4054946"/>
              <a:gd name="connsiteX4" fmla="*/ 3962400 w 5490940"/>
              <a:gd name="connsiteY4" fmla="*/ 2326578 h 4054946"/>
              <a:gd name="connsiteX5" fmla="*/ 2624129 w 5490940"/>
              <a:gd name="connsiteY5" fmla="*/ 3850586 h 4054946"/>
              <a:gd name="connsiteX6" fmla="*/ 381008 w 5490940"/>
              <a:gd name="connsiteY6" fmla="*/ 2707586 h 4054946"/>
              <a:gd name="connsiteX7" fmla="*/ 0 w 5490940"/>
              <a:gd name="connsiteY7" fmla="*/ 2326578 h 4054946"/>
              <a:gd name="connsiteX8" fmla="*/ 0 w 5490940"/>
              <a:gd name="connsiteY8" fmla="*/ 802594 h 4054946"/>
              <a:gd name="connsiteX0" fmla="*/ 0 w 5752216"/>
              <a:gd name="connsiteY0" fmla="*/ 802594 h 4122343"/>
              <a:gd name="connsiteX1" fmla="*/ 381008 w 5752216"/>
              <a:gd name="connsiteY1" fmla="*/ 421586 h 4122343"/>
              <a:gd name="connsiteX2" fmla="*/ 2352667 w 5752216"/>
              <a:gd name="connsiteY2" fmla="*/ 21536 h 4122343"/>
              <a:gd name="connsiteX3" fmla="*/ 5019675 w 5752216"/>
              <a:gd name="connsiteY3" fmla="*/ 831169 h 4122343"/>
              <a:gd name="connsiteX4" fmla="*/ 5105400 w 5752216"/>
              <a:gd name="connsiteY4" fmla="*/ 3026665 h 4122343"/>
              <a:gd name="connsiteX5" fmla="*/ 2624129 w 5752216"/>
              <a:gd name="connsiteY5" fmla="*/ 3850586 h 4122343"/>
              <a:gd name="connsiteX6" fmla="*/ 381008 w 5752216"/>
              <a:gd name="connsiteY6" fmla="*/ 2707586 h 4122343"/>
              <a:gd name="connsiteX7" fmla="*/ 0 w 5752216"/>
              <a:gd name="connsiteY7" fmla="*/ 2326578 h 4122343"/>
              <a:gd name="connsiteX8" fmla="*/ 0 w 5752216"/>
              <a:gd name="connsiteY8" fmla="*/ 802594 h 4122343"/>
              <a:gd name="connsiteX0" fmla="*/ 0 w 5752216"/>
              <a:gd name="connsiteY0" fmla="*/ 802594 h 5687731"/>
              <a:gd name="connsiteX1" fmla="*/ 381008 w 5752216"/>
              <a:gd name="connsiteY1" fmla="*/ 421586 h 5687731"/>
              <a:gd name="connsiteX2" fmla="*/ 2352667 w 5752216"/>
              <a:gd name="connsiteY2" fmla="*/ 21536 h 5687731"/>
              <a:gd name="connsiteX3" fmla="*/ 5019675 w 5752216"/>
              <a:gd name="connsiteY3" fmla="*/ 831169 h 5687731"/>
              <a:gd name="connsiteX4" fmla="*/ 5105400 w 5752216"/>
              <a:gd name="connsiteY4" fmla="*/ 3026665 h 5687731"/>
              <a:gd name="connsiteX5" fmla="*/ 2967029 w 5752216"/>
              <a:gd name="connsiteY5" fmla="*/ 5536511 h 5687731"/>
              <a:gd name="connsiteX6" fmla="*/ 381008 w 5752216"/>
              <a:gd name="connsiteY6" fmla="*/ 2707586 h 5687731"/>
              <a:gd name="connsiteX7" fmla="*/ 0 w 5752216"/>
              <a:gd name="connsiteY7" fmla="*/ 2326578 h 5687731"/>
              <a:gd name="connsiteX8" fmla="*/ 0 w 5752216"/>
              <a:gd name="connsiteY8" fmla="*/ 802594 h 568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2216" h="5687731">
                <a:moveTo>
                  <a:pt x="0" y="802594"/>
                </a:moveTo>
                <a:cubicBezTo>
                  <a:pt x="0" y="592169"/>
                  <a:pt x="170583" y="421586"/>
                  <a:pt x="381008" y="421586"/>
                </a:cubicBezTo>
                <a:lnTo>
                  <a:pt x="2352667" y="21536"/>
                </a:lnTo>
                <a:cubicBezTo>
                  <a:pt x="2563092" y="21536"/>
                  <a:pt x="4748213" y="-207931"/>
                  <a:pt x="5019675" y="831169"/>
                </a:cubicBezTo>
                <a:cubicBezTo>
                  <a:pt x="6410325" y="2115451"/>
                  <a:pt x="5457825" y="2528195"/>
                  <a:pt x="5105400" y="3026665"/>
                </a:cubicBezTo>
                <a:cubicBezTo>
                  <a:pt x="5105400" y="3237090"/>
                  <a:pt x="6020667" y="6408049"/>
                  <a:pt x="2967029" y="5536511"/>
                </a:cubicBezTo>
                <a:cubicBezTo>
                  <a:pt x="1900234" y="5536511"/>
                  <a:pt x="1447803" y="2707586"/>
                  <a:pt x="381008" y="2707586"/>
                </a:cubicBezTo>
                <a:cubicBezTo>
                  <a:pt x="170583" y="2707586"/>
                  <a:pt x="0" y="2537003"/>
                  <a:pt x="0" y="2326578"/>
                </a:cubicBezTo>
                <a:lnTo>
                  <a:pt x="0" y="802594"/>
                </a:lnTo>
                <a:close/>
              </a:path>
            </a:pathLst>
          </a:custGeom>
          <a:solidFill>
            <a:srgbClr val="FDDC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xmlns="" id="{A7419602-657F-40F7-5A7B-9B18AB0960CD}"/>
              </a:ext>
            </a:extLst>
          </p:cNvPr>
          <p:cNvSpPr/>
          <p:nvPr/>
        </p:nvSpPr>
        <p:spPr>
          <a:xfrm rot="20213381">
            <a:off x="12760010" y="7941095"/>
            <a:ext cx="6736527" cy="3106780"/>
          </a:xfrm>
          <a:custGeom>
            <a:avLst/>
            <a:gdLst>
              <a:gd name="connsiteX0" fmla="*/ 0 w 3429000"/>
              <a:gd name="connsiteY0" fmla="*/ 1385887 h 1385887"/>
              <a:gd name="connsiteX1" fmla="*/ 885825 w 3429000"/>
              <a:gd name="connsiteY1" fmla="*/ 628650 h 1385887"/>
              <a:gd name="connsiteX2" fmla="*/ 3429000 w 3429000"/>
              <a:gd name="connsiteY2" fmla="*/ 0 h 1385887"/>
            </a:gdLst>
            <a:ahLst/>
            <a:cxnLst>
              <a:cxn ang="0">
                <a:pos x="connsiteX0" y="connsiteY0"/>
              </a:cxn>
              <a:cxn ang="0">
                <a:pos x="connsiteX1" y="connsiteY1"/>
              </a:cxn>
              <a:cxn ang="0">
                <a:pos x="connsiteX2" y="connsiteY2"/>
              </a:cxn>
            </a:cxnLst>
            <a:rect l="l" t="t" r="r" b="b"/>
            <a:pathLst>
              <a:path w="3429000" h="1385887">
                <a:moveTo>
                  <a:pt x="0" y="1385887"/>
                </a:moveTo>
                <a:cubicBezTo>
                  <a:pt x="157162" y="1122759"/>
                  <a:pt x="314325" y="859631"/>
                  <a:pt x="885825" y="628650"/>
                </a:cubicBezTo>
                <a:cubicBezTo>
                  <a:pt x="1457325" y="397669"/>
                  <a:pt x="3071812" y="778669"/>
                  <a:pt x="3429000" y="0"/>
                </a:cubicBezTo>
              </a:path>
            </a:pathLst>
          </a:cu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Protein thực vật hoàn chỉnh: Ý nghĩa và cách bổ sung hiệu quả">
            <a:extLst>
              <a:ext uri="{FF2B5EF4-FFF2-40B4-BE49-F238E27FC236}">
                <a16:creationId xmlns:a16="http://schemas.microsoft.com/office/drawing/2014/main" xmlns="" id="{ACD3DF24-366B-D2B2-3810-17CDA2001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705100"/>
            <a:ext cx="7620000" cy="4857750"/>
          </a:xfrm>
          <a:prstGeom prst="roundRect">
            <a:avLst/>
          </a:prstGeom>
          <a:noFill/>
          <a:extLst>
            <a:ext uri="{909E8E84-426E-40DD-AFC4-6F175D3DCCD1}">
              <a14:hiddenFill xmlns:a14="http://schemas.microsoft.com/office/drawing/2010/main">
                <a:solidFill>
                  <a:srgbClr val="FFFFFF"/>
                </a:solidFill>
              </a14:hiddenFill>
            </a:ext>
          </a:extLst>
        </p:spPr>
      </p:pic>
      <p:pic>
        <p:nvPicPr>
          <p:cNvPr id="4102" name="Picture 6" descr="Sự khác biệt giữa đạm động vật và đạm thực vật - Shiokaze">
            <a:extLst>
              <a:ext uri="{FF2B5EF4-FFF2-40B4-BE49-F238E27FC236}">
                <a16:creationId xmlns:a16="http://schemas.microsoft.com/office/drawing/2014/main" xmlns="" id="{9286E273-A0AA-2BA5-C255-0C7ACECF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9718" y="2744488"/>
            <a:ext cx="7231349" cy="4818362"/>
          </a:xfrm>
          <a:prstGeom prst="round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2B34A5ED-08CE-95CD-CE51-55687AD0FC96}"/>
              </a:ext>
            </a:extLst>
          </p:cNvPr>
          <p:cNvSpPr/>
          <p:nvPr/>
        </p:nvSpPr>
        <p:spPr>
          <a:xfrm>
            <a:off x="6362700" y="800100"/>
            <a:ext cx="5562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PHÂN LOẠI </a:t>
            </a:r>
          </a:p>
        </p:txBody>
      </p:sp>
      <p:grpSp>
        <p:nvGrpSpPr>
          <p:cNvPr id="11" name="Group 10">
            <a:extLst>
              <a:ext uri="{FF2B5EF4-FFF2-40B4-BE49-F238E27FC236}">
                <a16:creationId xmlns:a16="http://schemas.microsoft.com/office/drawing/2014/main" xmlns="" id="{BC4CD64B-27B3-0523-A348-782A5FCE2EFD}"/>
              </a:ext>
            </a:extLst>
          </p:cNvPr>
          <p:cNvGrpSpPr/>
          <p:nvPr/>
        </p:nvGrpSpPr>
        <p:grpSpPr>
          <a:xfrm>
            <a:off x="1143000" y="7715250"/>
            <a:ext cx="6407989" cy="1847850"/>
            <a:chOff x="1219200" y="8029575"/>
            <a:chExt cx="6407989" cy="1847850"/>
          </a:xfrm>
        </p:grpSpPr>
        <p:sp>
          <p:nvSpPr>
            <p:cNvPr id="7" name="Freeform 3">
              <a:extLst>
                <a:ext uri="{FF2B5EF4-FFF2-40B4-BE49-F238E27FC236}">
                  <a16:creationId xmlns:a16="http://schemas.microsoft.com/office/drawing/2014/main" xmlns="" id="{BDF052A1-9C60-8B5A-09B1-99C5C3E5555A}"/>
                </a:ext>
              </a:extLst>
            </p:cNvPr>
            <p:cNvSpPr/>
            <p:nvPr/>
          </p:nvSpPr>
          <p:spPr>
            <a:xfrm flipH="1" flipV="1">
              <a:off x="1219200" y="8029575"/>
              <a:ext cx="6407989" cy="1847850"/>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9">
              <a:extLst>
                <a:ext uri="{FF2B5EF4-FFF2-40B4-BE49-F238E27FC236}">
                  <a16:creationId xmlns:a16="http://schemas.microsoft.com/office/drawing/2014/main" xmlns="" id="{0F623D5C-FBDC-0EC5-176F-DE0EC249FDC6}"/>
                </a:ext>
              </a:extLst>
            </p:cNvPr>
            <p:cNvSpPr txBox="1"/>
            <p:nvPr/>
          </p:nvSpPr>
          <p:spPr>
            <a:xfrm>
              <a:off x="2061772" y="8139129"/>
              <a:ext cx="5172856" cy="1738296"/>
            </a:xfrm>
            <a:prstGeom prst="rect">
              <a:avLst/>
            </a:prstGeom>
            <a:noFill/>
          </p:spPr>
          <p:txBody>
            <a:bodyPr wrap="square">
              <a:spAutoFit/>
            </a:bodyPr>
            <a:lstStyle/>
            <a:p>
              <a:pPr algn="ctr">
                <a:lnSpc>
                  <a:spcPct val="150000"/>
                </a:lnSpc>
              </a:pPr>
              <a:r>
                <a:rPr lang="en-US" sz="3800">
                  <a:latin typeface="Arial" panose="020B0604020202020204" pitchFamily="34" charset="0"/>
                  <a:cs typeface="Arial" panose="020B0604020202020204" pitchFamily="34" charset="0"/>
                </a:rPr>
                <a:t>Protein có nguồn gốc thực vật</a:t>
              </a:r>
            </a:p>
          </p:txBody>
        </p:sp>
      </p:grpSp>
      <p:grpSp>
        <p:nvGrpSpPr>
          <p:cNvPr id="12" name="Group 11">
            <a:extLst>
              <a:ext uri="{FF2B5EF4-FFF2-40B4-BE49-F238E27FC236}">
                <a16:creationId xmlns:a16="http://schemas.microsoft.com/office/drawing/2014/main" xmlns="" id="{6C1D311D-C942-2E08-0795-8CEBC4A4DB7D}"/>
              </a:ext>
            </a:extLst>
          </p:cNvPr>
          <p:cNvGrpSpPr/>
          <p:nvPr/>
        </p:nvGrpSpPr>
        <p:grpSpPr>
          <a:xfrm>
            <a:off x="10633966" y="7715250"/>
            <a:ext cx="6546011" cy="1847850"/>
            <a:chOff x="1697274" y="7905109"/>
            <a:chExt cx="6546011" cy="1847850"/>
          </a:xfrm>
        </p:grpSpPr>
        <p:sp>
          <p:nvSpPr>
            <p:cNvPr id="13" name="Freeform 3">
              <a:extLst>
                <a:ext uri="{FF2B5EF4-FFF2-40B4-BE49-F238E27FC236}">
                  <a16:creationId xmlns:a16="http://schemas.microsoft.com/office/drawing/2014/main" xmlns="" id="{5F3EDD9C-AC07-E03F-9C69-92DCF9422808}"/>
                </a:ext>
              </a:extLst>
            </p:cNvPr>
            <p:cNvSpPr/>
            <p:nvPr/>
          </p:nvSpPr>
          <p:spPr>
            <a:xfrm flipV="1">
              <a:off x="1697274" y="7905109"/>
              <a:ext cx="6546011" cy="1847850"/>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TextBox 13">
              <a:extLst>
                <a:ext uri="{FF2B5EF4-FFF2-40B4-BE49-F238E27FC236}">
                  <a16:creationId xmlns:a16="http://schemas.microsoft.com/office/drawing/2014/main" xmlns="" id="{99F9D087-39D2-3FD5-C37D-13727DC77913}"/>
                </a:ext>
              </a:extLst>
            </p:cNvPr>
            <p:cNvSpPr txBox="1"/>
            <p:nvPr/>
          </p:nvSpPr>
          <p:spPr>
            <a:xfrm>
              <a:off x="2133600" y="7959886"/>
              <a:ext cx="5172856" cy="1738296"/>
            </a:xfrm>
            <a:prstGeom prst="rect">
              <a:avLst/>
            </a:prstGeom>
            <a:noFill/>
          </p:spPr>
          <p:txBody>
            <a:bodyPr wrap="square">
              <a:spAutoFit/>
            </a:bodyPr>
            <a:lstStyle/>
            <a:p>
              <a:pPr algn="ctr">
                <a:lnSpc>
                  <a:spcPct val="150000"/>
                </a:lnSpc>
              </a:pPr>
              <a:r>
                <a:rPr lang="en-US" sz="3800">
                  <a:latin typeface="Arial" panose="020B0604020202020204" pitchFamily="34" charset="0"/>
                  <a:cs typeface="Arial" panose="020B0604020202020204" pitchFamily="34" charset="0"/>
                </a:rPr>
                <a:t>Protein có nguồn gốc động vật</a:t>
              </a:r>
            </a:p>
          </p:txBody>
        </p:sp>
      </p:grpSp>
    </p:spTree>
    <p:extLst>
      <p:ext uri="{BB962C8B-B14F-4D97-AF65-F5344CB8AC3E}">
        <p14:creationId xmlns:p14="http://schemas.microsoft.com/office/powerpoint/2010/main" val="65442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left)">
                                      <p:cBhvr>
                                        <p:cTn id="12" dur="500"/>
                                        <p:tgtEl>
                                          <p:spTgt spid="4098"/>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102"/>
                                        </p:tgtEl>
                                        <p:attrNameLst>
                                          <p:attrName>style.visibility</p:attrName>
                                        </p:attrNameLst>
                                      </p:cBhvr>
                                      <p:to>
                                        <p:strVal val="visible"/>
                                      </p:to>
                                    </p:set>
                                    <p:animEffect transition="in" filter="wipe(right)">
                                      <p:cBhvr>
                                        <p:cTn id="20" dur="500"/>
                                        <p:tgtEl>
                                          <p:spTgt spid="4102"/>
                                        </p:tgtEl>
                                      </p:cBhvr>
                                    </p:animEffect>
                                  </p:childTnLst>
                                </p:cTn>
                              </p:par>
                              <p:par>
                                <p:cTn id="21" presetID="2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2A8A5DA-C65D-1C15-1CD7-2FC75AE3387D}"/>
              </a:ext>
            </a:extLst>
          </p:cNvPr>
          <p:cNvGrpSpPr/>
          <p:nvPr/>
        </p:nvGrpSpPr>
        <p:grpSpPr>
          <a:xfrm>
            <a:off x="1219200" y="571500"/>
            <a:ext cx="15621000" cy="1738296"/>
            <a:chOff x="1143000" y="723900"/>
            <a:chExt cx="15621000" cy="1738296"/>
          </a:xfrm>
        </p:grpSpPr>
        <p:sp>
          <p:nvSpPr>
            <p:cNvPr id="2" name="Freeform 4">
              <a:extLst>
                <a:ext uri="{FF2B5EF4-FFF2-40B4-BE49-F238E27FC236}">
                  <a16:creationId xmlns:a16="http://schemas.microsoft.com/office/drawing/2014/main" xmlns="" id="{16E22CF5-1527-1D7E-30CD-F629AB040660}"/>
                </a:ext>
              </a:extLst>
            </p:cNvPr>
            <p:cNvSpPr/>
            <p:nvPr/>
          </p:nvSpPr>
          <p:spPr>
            <a:xfrm>
              <a:off x="1143000" y="1039407"/>
              <a:ext cx="1143000" cy="1107282"/>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xmlns="" id="{9B3D62C3-0AAA-40B5-36AA-190326BE9BDA}"/>
                </a:ext>
              </a:extLst>
            </p:cNvPr>
            <p:cNvSpPr txBox="1"/>
            <p:nvPr/>
          </p:nvSpPr>
          <p:spPr>
            <a:xfrm>
              <a:off x="2819400" y="723900"/>
              <a:ext cx="13944600" cy="1738296"/>
            </a:xfrm>
            <a:prstGeom prst="rect">
              <a:avLst/>
            </a:prstGeom>
            <a:noFill/>
          </p:spPr>
          <p:txBody>
            <a:bodyPr wrap="square" rtlCol="0">
              <a:spAutoFit/>
            </a:bodyPr>
            <a:lstStyle/>
            <a:p>
              <a:pPr algn="just">
                <a:lnSpc>
                  <a:spcPct val="150000"/>
                </a:lnSpc>
              </a:pPr>
              <a:r>
                <a:rPr lang="en-US" sz="3800" i="1">
                  <a:solidFill>
                    <a:srgbClr val="C00000"/>
                  </a:solidFill>
                  <a:latin typeface="Arial" panose="020B0604020202020204" pitchFamily="34" charset="0"/>
                  <a:cs typeface="Arial" panose="020B0604020202020204" pitchFamily="34" charset="0"/>
                </a:rPr>
                <a:t>Thảo luận nhóm: Đọc thông tin trong bài và hoàn thành phiếu học tập số 1: </a:t>
              </a:r>
            </a:p>
          </p:txBody>
        </p:sp>
      </p:grpSp>
      <p:sp>
        <p:nvSpPr>
          <p:cNvPr id="8" name="TextBox 7">
            <a:extLst>
              <a:ext uri="{FF2B5EF4-FFF2-40B4-BE49-F238E27FC236}">
                <a16:creationId xmlns:a16="http://schemas.microsoft.com/office/drawing/2014/main" xmlns="" id="{950A7B37-F954-7F44-46A4-817AF09F2AC5}"/>
              </a:ext>
            </a:extLst>
          </p:cNvPr>
          <p:cNvSpPr txBox="1"/>
          <p:nvPr/>
        </p:nvSpPr>
        <p:spPr>
          <a:xfrm>
            <a:off x="2311598" y="2444780"/>
            <a:ext cx="13664803" cy="1621213"/>
          </a:xfrm>
          <a:prstGeom prst="rect">
            <a:avLst/>
          </a:prstGeom>
          <a:noFill/>
        </p:spPr>
        <p:txBody>
          <a:bodyPr wrap="square">
            <a:spAutoFit/>
          </a:bodyPr>
          <a:lstStyle/>
          <a:p>
            <a:pPr marL="0" marR="0" algn="ctr">
              <a:lnSpc>
                <a:spcPct val="150000"/>
              </a:lnSpc>
              <a:spcBef>
                <a:spcPts val="0"/>
              </a:spcBef>
              <a:spcAft>
                <a:spcPts val="0"/>
              </a:spcAft>
            </a:pPr>
            <a:r>
              <a:rPr lang="vi-VN" sz="3500" b="1">
                <a:solidFill>
                  <a:schemeClr val="accent6">
                    <a:lumMod val="50000"/>
                  </a:schemeClr>
                </a:solidFill>
                <a:effectLst/>
                <a:ea typeface="Times New Roman" panose="02020603050405020304" pitchFamily="18" charset="0"/>
              </a:rPr>
              <a:t>PHIẾU HỌC TẬP SỐ 1</a:t>
            </a:r>
            <a:endParaRPr lang="en-US" sz="3500">
              <a:solidFill>
                <a:schemeClr val="accent6">
                  <a:lumMod val="50000"/>
                </a:schemeClr>
              </a:solidFill>
              <a:effectLst/>
              <a:ea typeface="Calibri" panose="020F0502020204030204" pitchFamily="34" charset="0"/>
            </a:endParaRPr>
          </a:p>
          <a:p>
            <a:pPr marL="0" marR="0" algn="ctr">
              <a:lnSpc>
                <a:spcPct val="150000"/>
              </a:lnSpc>
              <a:spcBef>
                <a:spcPts val="0"/>
              </a:spcBef>
              <a:spcAft>
                <a:spcPts val="0"/>
              </a:spcAft>
            </a:pPr>
            <a:r>
              <a:rPr lang="vi-VN" sz="3500" b="1">
                <a:solidFill>
                  <a:schemeClr val="accent6">
                    <a:lumMod val="50000"/>
                  </a:schemeClr>
                </a:solidFill>
                <a:effectLst/>
                <a:ea typeface="Times New Roman" panose="02020603050405020304" pitchFamily="18" charset="0"/>
              </a:rPr>
              <a:t>PROTEIN - CHẤT DINH DƯỠNG KHÔNG THỂ THIẾU</a:t>
            </a:r>
            <a:endParaRPr lang="en-US" sz="3500">
              <a:solidFill>
                <a:schemeClr val="accent6">
                  <a:lumMod val="50000"/>
                </a:schemeClr>
              </a:solidFill>
              <a:effectLst/>
              <a:ea typeface="Calibri" panose="020F0502020204030204" pitchFamily="34" charset="0"/>
            </a:endParaRPr>
          </a:p>
        </p:txBody>
      </p:sp>
      <p:graphicFrame>
        <p:nvGraphicFramePr>
          <p:cNvPr id="9" name="Table 8">
            <a:extLst>
              <a:ext uri="{FF2B5EF4-FFF2-40B4-BE49-F238E27FC236}">
                <a16:creationId xmlns:a16="http://schemas.microsoft.com/office/drawing/2014/main" xmlns="" id="{EE13A4DA-3392-17BD-B301-7B4E248D3D98}"/>
              </a:ext>
            </a:extLst>
          </p:cNvPr>
          <p:cNvGraphicFramePr>
            <a:graphicFrameLocks noGrp="1"/>
          </p:cNvGraphicFramePr>
          <p:nvPr>
            <p:extLst>
              <p:ext uri="{D42A27DB-BD31-4B8C-83A1-F6EECF244321}">
                <p14:modId xmlns:p14="http://schemas.microsoft.com/office/powerpoint/2010/main" val="3990285069"/>
              </p:ext>
            </p:extLst>
          </p:nvPr>
        </p:nvGraphicFramePr>
        <p:xfrm>
          <a:off x="476250" y="4459739"/>
          <a:ext cx="17335498" cy="5504100"/>
        </p:xfrm>
        <a:graphic>
          <a:graphicData uri="http://schemas.openxmlformats.org/drawingml/2006/table">
            <a:tbl>
              <a:tblPr/>
              <a:tblGrid>
                <a:gridCol w="5457472">
                  <a:extLst>
                    <a:ext uri="{9D8B030D-6E8A-4147-A177-3AD203B41FA5}">
                      <a16:colId xmlns:a16="http://schemas.microsoft.com/office/drawing/2014/main" xmlns="" val="1937215130"/>
                    </a:ext>
                  </a:extLst>
                </a:gridCol>
                <a:gridCol w="6420554">
                  <a:extLst>
                    <a:ext uri="{9D8B030D-6E8A-4147-A177-3AD203B41FA5}">
                      <a16:colId xmlns:a16="http://schemas.microsoft.com/office/drawing/2014/main" xmlns="" val="694274227"/>
                    </a:ext>
                  </a:extLst>
                </a:gridCol>
                <a:gridCol w="5457472">
                  <a:extLst>
                    <a:ext uri="{9D8B030D-6E8A-4147-A177-3AD203B41FA5}">
                      <a16:colId xmlns:a16="http://schemas.microsoft.com/office/drawing/2014/main" xmlns="" val="600068363"/>
                    </a:ext>
                  </a:extLst>
                </a:gridCol>
              </a:tblGrid>
              <a:tr h="1043452">
                <a:tc>
                  <a:txBody>
                    <a:bodyPr/>
                    <a:lstStyle/>
                    <a:p>
                      <a:pPr marL="0" marR="0" algn="ctr">
                        <a:lnSpc>
                          <a:spcPct val="150000"/>
                        </a:lnSpc>
                        <a:spcBef>
                          <a:spcPts val="0"/>
                        </a:spcBef>
                        <a:spcAft>
                          <a:spcPts val="800"/>
                        </a:spcAft>
                      </a:pPr>
                      <a:r>
                        <a:rPr lang="vi-VN" sz="3000" b="1">
                          <a:solidFill>
                            <a:srgbClr val="000000"/>
                          </a:solidFill>
                          <a:effectLst/>
                          <a:latin typeface="+mn-lt"/>
                          <a:ea typeface="Calibri" panose="020F0502020204030204" pitchFamily="34" charset="0"/>
                        </a:rPr>
                        <a:t>Nguồn gốc</a:t>
                      </a:r>
                      <a:endParaRPr lang="en-US" sz="3000" b="1">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CB5"/>
                    </a:solidFill>
                  </a:tcPr>
                </a:tc>
                <a:tc>
                  <a:txBody>
                    <a:bodyPr/>
                    <a:lstStyle/>
                    <a:p>
                      <a:pPr marL="0" marR="0" algn="ctr">
                        <a:lnSpc>
                          <a:spcPct val="150000"/>
                        </a:lnSpc>
                        <a:spcBef>
                          <a:spcPts val="0"/>
                        </a:spcBef>
                        <a:spcAft>
                          <a:spcPts val="800"/>
                        </a:spcAft>
                      </a:pPr>
                      <a:r>
                        <a:rPr lang="vi-VN" sz="3000" b="1">
                          <a:solidFill>
                            <a:srgbClr val="000000"/>
                          </a:solidFill>
                          <a:effectLst/>
                          <a:latin typeface="+mn-lt"/>
                          <a:ea typeface="Calibri" panose="020F0502020204030204" pitchFamily="34" charset="0"/>
                        </a:rPr>
                        <a:t>Protein động vật</a:t>
                      </a:r>
                      <a:endParaRPr lang="en-US" sz="3000" b="1">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CB5"/>
                    </a:solidFill>
                  </a:tcPr>
                </a:tc>
                <a:tc>
                  <a:txBody>
                    <a:bodyPr/>
                    <a:lstStyle/>
                    <a:p>
                      <a:pPr marL="0" marR="0" algn="ctr">
                        <a:lnSpc>
                          <a:spcPct val="150000"/>
                        </a:lnSpc>
                        <a:spcBef>
                          <a:spcPts val="0"/>
                        </a:spcBef>
                        <a:spcAft>
                          <a:spcPts val="800"/>
                        </a:spcAft>
                      </a:pPr>
                      <a:r>
                        <a:rPr lang="vi-VN" sz="3000" b="1">
                          <a:solidFill>
                            <a:srgbClr val="000000"/>
                          </a:solidFill>
                          <a:effectLst/>
                          <a:latin typeface="+mn-lt"/>
                          <a:ea typeface="Calibri" panose="020F0502020204030204" pitchFamily="34" charset="0"/>
                        </a:rPr>
                        <a:t>Protein thực vật</a:t>
                      </a:r>
                      <a:endParaRPr lang="en-US" sz="3000" b="1">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CB5"/>
                    </a:solidFill>
                  </a:tcPr>
                </a:tc>
                <a:extLst>
                  <a:ext uri="{0D108BD9-81ED-4DB2-BD59-A6C34878D82A}">
                    <a16:rowId xmlns:a16="http://schemas.microsoft.com/office/drawing/2014/main" xmlns="" val="768371151"/>
                  </a:ext>
                </a:extLst>
              </a:tr>
              <a:tr h="1152725">
                <a:tc>
                  <a:txBody>
                    <a:bodyPr/>
                    <a:lstStyle/>
                    <a:p>
                      <a:pPr marL="0" marR="0" algn="just">
                        <a:lnSpc>
                          <a:spcPct val="150000"/>
                        </a:lnSpc>
                        <a:spcBef>
                          <a:spcPts val="0"/>
                        </a:spcBef>
                        <a:spcAft>
                          <a:spcPts val="800"/>
                        </a:spcAft>
                      </a:pPr>
                      <a:r>
                        <a:rPr lang="vi-VN" sz="3000">
                          <a:solidFill>
                            <a:srgbClr val="000000"/>
                          </a:solidFill>
                          <a:effectLst/>
                          <a:latin typeface="+mn-lt"/>
                          <a:ea typeface="Calibri" panose="020F0502020204030204" pitchFamily="34" charset="0"/>
                        </a:rPr>
                        <a:t>Loại thực phẩm cung cấp</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50000"/>
                        </a:lnSpc>
                        <a:spcBef>
                          <a:spcPts val="0"/>
                        </a:spcBef>
                        <a:spcAft>
                          <a:spcPts val="800"/>
                        </a:spcAft>
                      </a:pPr>
                      <a:r>
                        <a:rPr lang="vi-VN" sz="3000" b="1">
                          <a:effectLst/>
                          <a:latin typeface="+mn-lt"/>
                          <a:ea typeface="Calibri" panose="020F0502020204030204" pitchFamily="34" charset="0"/>
                        </a:rPr>
                        <a:t> </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800"/>
                        </a:spcAft>
                      </a:pPr>
                      <a:r>
                        <a:rPr lang="vi-VN" sz="3000" b="1">
                          <a:effectLst/>
                          <a:latin typeface="+mn-lt"/>
                          <a:ea typeface="Calibri" panose="020F0502020204030204" pitchFamily="34" charset="0"/>
                        </a:rPr>
                        <a:t> </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43658451"/>
                  </a:ext>
                </a:extLst>
              </a:tr>
              <a:tr h="1532068">
                <a:tc>
                  <a:txBody>
                    <a:bodyPr/>
                    <a:lstStyle/>
                    <a:p>
                      <a:pPr marL="0" marR="0" algn="just">
                        <a:lnSpc>
                          <a:spcPct val="150000"/>
                        </a:lnSpc>
                        <a:spcBef>
                          <a:spcPts val="0"/>
                        </a:spcBef>
                        <a:spcAft>
                          <a:spcPts val="800"/>
                        </a:spcAft>
                      </a:pPr>
                      <a:r>
                        <a:rPr lang="vi-VN" sz="3000">
                          <a:solidFill>
                            <a:srgbClr val="000000"/>
                          </a:solidFill>
                          <a:effectLst/>
                          <a:latin typeface="+mn-lt"/>
                          <a:ea typeface="Calibri" panose="020F0502020204030204" pitchFamily="34" charset="0"/>
                        </a:rPr>
                        <a:t>Vai trò đối với cơ thể người</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50000"/>
                        </a:lnSpc>
                        <a:spcBef>
                          <a:spcPts val="0"/>
                        </a:spcBef>
                        <a:spcAft>
                          <a:spcPts val="800"/>
                        </a:spcAft>
                      </a:pPr>
                      <a:r>
                        <a:rPr lang="vi-VN" sz="3000" b="1">
                          <a:effectLst/>
                          <a:latin typeface="+mn-lt"/>
                          <a:ea typeface="Calibri" panose="020F0502020204030204" pitchFamily="34" charset="0"/>
                        </a:rPr>
                        <a:t> </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800"/>
                        </a:spcAft>
                      </a:pPr>
                      <a:r>
                        <a:rPr lang="vi-VN" sz="3000" b="1">
                          <a:effectLst/>
                          <a:latin typeface="+mn-lt"/>
                          <a:ea typeface="Calibri" panose="020F0502020204030204" pitchFamily="34" charset="0"/>
                        </a:rPr>
                        <a:t> </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92913483"/>
                  </a:ext>
                </a:extLst>
              </a:tr>
              <a:tr h="963055">
                <a:tc>
                  <a:txBody>
                    <a:bodyPr/>
                    <a:lstStyle/>
                    <a:p>
                      <a:pPr marL="0" marR="0" algn="just">
                        <a:lnSpc>
                          <a:spcPct val="150000"/>
                        </a:lnSpc>
                        <a:spcBef>
                          <a:spcPts val="0"/>
                        </a:spcBef>
                        <a:spcAft>
                          <a:spcPts val="800"/>
                        </a:spcAft>
                      </a:pPr>
                      <a:r>
                        <a:rPr lang="vi-VN" sz="3000">
                          <a:solidFill>
                            <a:srgbClr val="000000"/>
                          </a:solidFill>
                          <a:effectLst/>
                          <a:latin typeface="+mn-lt"/>
                          <a:ea typeface="Calibri" panose="020F0502020204030204" pitchFamily="34" charset="0"/>
                        </a:rPr>
                        <a:t>Nhu cầu của cơ thể</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50000"/>
                        </a:lnSpc>
                        <a:spcBef>
                          <a:spcPts val="0"/>
                        </a:spcBef>
                        <a:spcAft>
                          <a:spcPts val="800"/>
                        </a:spcAft>
                      </a:pPr>
                      <a:r>
                        <a:rPr lang="vi-VN" sz="3000" b="1">
                          <a:effectLst/>
                          <a:latin typeface="+mn-lt"/>
                          <a:ea typeface="Calibri" panose="020F0502020204030204" pitchFamily="34" charset="0"/>
                        </a:rPr>
                        <a:t> </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800"/>
                        </a:spcAft>
                      </a:pPr>
                      <a:r>
                        <a:rPr lang="vi-VN" sz="3000" b="1">
                          <a:effectLst/>
                          <a:latin typeface="+mn-lt"/>
                          <a:ea typeface="Calibri" panose="020F0502020204030204" pitchFamily="34" charset="0"/>
                        </a:rPr>
                        <a:t> </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51148260"/>
                  </a:ext>
                </a:extLst>
              </a:tr>
              <a:tr h="793061">
                <a:tc>
                  <a:txBody>
                    <a:bodyPr/>
                    <a:lstStyle/>
                    <a:p>
                      <a:pPr marL="0" marR="0" algn="just">
                        <a:lnSpc>
                          <a:spcPct val="150000"/>
                        </a:lnSpc>
                        <a:spcBef>
                          <a:spcPts val="0"/>
                        </a:spcBef>
                        <a:spcAft>
                          <a:spcPts val="800"/>
                        </a:spcAft>
                      </a:pPr>
                      <a:r>
                        <a:rPr lang="vi-VN" sz="3000">
                          <a:solidFill>
                            <a:srgbClr val="000000"/>
                          </a:solidFill>
                          <a:effectLst/>
                          <a:latin typeface="+mn-lt"/>
                          <a:ea typeface="Calibri" panose="020F0502020204030204" pitchFamily="34" charset="0"/>
                        </a:rPr>
                        <a:t>Đặc điểm</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50000"/>
                        </a:lnSpc>
                        <a:spcBef>
                          <a:spcPts val="0"/>
                        </a:spcBef>
                        <a:spcAft>
                          <a:spcPts val="800"/>
                        </a:spcAft>
                      </a:pPr>
                      <a:r>
                        <a:rPr lang="vi-VN" sz="3000" b="1">
                          <a:effectLst/>
                          <a:latin typeface="+mn-lt"/>
                          <a:ea typeface="Calibri" panose="020F0502020204030204" pitchFamily="34" charset="0"/>
                        </a:rPr>
                        <a:t> </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800"/>
                        </a:spcAft>
                      </a:pPr>
                      <a:r>
                        <a:rPr lang="vi-VN" sz="3000" b="1">
                          <a:effectLst/>
                          <a:latin typeface="+mn-lt"/>
                          <a:ea typeface="Calibri" panose="020F0502020204030204" pitchFamily="34" charset="0"/>
                        </a:rPr>
                        <a:t> </a:t>
                      </a:r>
                      <a:endParaRPr lang="en-US" sz="3000">
                        <a:effectLst/>
                        <a:latin typeface="+mn-lt"/>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15218649"/>
                  </a:ext>
                </a:extLst>
              </a:tr>
            </a:tbl>
          </a:graphicData>
        </a:graphic>
      </p:graphicFrame>
      <p:grpSp>
        <p:nvGrpSpPr>
          <p:cNvPr id="18" name="Group 17">
            <a:extLst>
              <a:ext uri="{FF2B5EF4-FFF2-40B4-BE49-F238E27FC236}">
                <a16:creationId xmlns:a16="http://schemas.microsoft.com/office/drawing/2014/main" xmlns="" id="{A7559DC8-27A7-D9D6-3066-8151CD2D3850}"/>
              </a:ext>
            </a:extLst>
          </p:cNvPr>
          <p:cNvGrpSpPr/>
          <p:nvPr/>
        </p:nvGrpSpPr>
        <p:grpSpPr>
          <a:xfrm>
            <a:off x="23812" y="3420969"/>
            <a:ext cx="2583654" cy="1290047"/>
            <a:chOff x="23812" y="3420969"/>
            <a:chExt cx="2583654" cy="1290047"/>
          </a:xfrm>
        </p:grpSpPr>
        <p:sp>
          <p:nvSpPr>
            <p:cNvPr id="15" name="Thought Bubble: Cloud 14">
              <a:extLst>
                <a:ext uri="{FF2B5EF4-FFF2-40B4-BE49-F238E27FC236}">
                  <a16:creationId xmlns:a16="http://schemas.microsoft.com/office/drawing/2014/main" xmlns="" id="{8A7635C8-1147-DC68-2E72-DC7C8D818C49}"/>
                </a:ext>
              </a:extLst>
            </p:cNvPr>
            <p:cNvSpPr/>
            <p:nvPr/>
          </p:nvSpPr>
          <p:spPr>
            <a:xfrm>
              <a:off x="23812" y="3420969"/>
              <a:ext cx="2583654" cy="1290047"/>
            </a:xfrm>
            <a:prstGeom prst="cloudCallout">
              <a:avLst>
                <a:gd name="adj1" fmla="val -45151"/>
                <a:gd name="adj2" fmla="val 114291"/>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00">
                <a:solidFill>
                  <a:schemeClr val="tx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A6351B61-4D1C-D29E-2170-D3A2968E5C22}"/>
                </a:ext>
              </a:extLst>
            </p:cNvPr>
            <p:cNvSpPr txBox="1"/>
            <p:nvPr/>
          </p:nvSpPr>
          <p:spPr>
            <a:xfrm>
              <a:off x="57149" y="3750521"/>
              <a:ext cx="2245518"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Nhóm:...</a:t>
              </a:r>
            </a:p>
          </p:txBody>
        </p:sp>
      </p:grpSp>
    </p:spTree>
    <p:extLst>
      <p:ext uri="{BB962C8B-B14F-4D97-AF65-F5344CB8AC3E}">
        <p14:creationId xmlns:p14="http://schemas.microsoft.com/office/powerpoint/2010/main" val="83612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pic>
        <p:nvPicPr>
          <p:cNvPr id="7170" name="Picture 2" descr="Trứng luộc chín để trong tủ lạnh được bao lâu?">
            <a:extLst>
              <a:ext uri="{FF2B5EF4-FFF2-40B4-BE49-F238E27FC236}">
                <a16:creationId xmlns:a16="http://schemas.microsoft.com/office/drawing/2014/main" xmlns="" id="{67D145C5-0EBB-9358-1DBD-4CB25F7F1D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2933700"/>
            <a:ext cx="3581400" cy="261610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06EA442E-AEA7-3437-A75D-53BDC52AB9BF}"/>
              </a:ext>
            </a:extLst>
          </p:cNvPr>
          <p:cNvGrpSpPr/>
          <p:nvPr/>
        </p:nvGrpSpPr>
        <p:grpSpPr>
          <a:xfrm>
            <a:off x="457200" y="3238500"/>
            <a:ext cx="6629400" cy="1676400"/>
            <a:chOff x="1219200" y="723900"/>
            <a:chExt cx="6629400" cy="1676400"/>
          </a:xfrm>
        </p:grpSpPr>
        <p:sp>
          <p:nvSpPr>
            <p:cNvPr id="6" name="Freeform 3">
              <a:extLst>
                <a:ext uri="{FF2B5EF4-FFF2-40B4-BE49-F238E27FC236}">
                  <a16:creationId xmlns:a16="http://schemas.microsoft.com/office/drawing/2014/main" xmlns="" id="{29871AFD-17DF-0A66-9970-A48C759EB415}"/>
                </a:ext>
              </a:extLst>
            </p:cNvPr>
            <p:cNvSpPr/>
            <p:nvPr/>
          </p:nvSpPr>
          <p:spPr>
            <a:xfrm>
              <a:off x="1219200" y="723900"/>
              <a:ext cx="6629400" cy="1676400"/>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6273936E-80DE-63AC-3492-4F17461D1E42}"/>
                </a:ext>
              </a:extLst>
            </p:cNvPr>
            <p:cNvSpPr txBox="1"/>
            <p:nvPr/>
          </p:nvSpPr>
          <p:spPr>
            <a:xfrm>
              <a:off x="1219200" y="1257300"/>
              <a:ext cx="601980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Protein động vật </a:t>
              </a:r>
            </a:p>
          </p:txBody>
        </p:sp>
        <p:sp>
          <p:nvSpPr>
            <p:cNvPr id="7" name="Oval 6">
              <a:extLst>
                <a:ext uri="{FF2B5EF4-FFF2-40B4-BE49-F238E27FC236}">
                  <a16:creationId xmlns:a16="http://schemas.microsoft.com/office/drawing/2014/main" xmlns="" id="{4B1C65B2-F8D3-7954-4866-5C16736D5D77}"/>
                </a:ext>
              </a:extLst>
            </p:cNvPr>
            <p:cNvSpPr/>
            <p:nvPr/>
          </p:nvSpPr>
          <p:spPr>
            <a:xfrm>
              <a:off x="1524000" y="979557"/>
              <a:ext cx="228600" cy="228600"/>
            </a:xfrm>
            <a:prstGeom prst="ellipse">
              <a:avLst/>
            </a:prstGeom>
            <a:solidFill>
              <a:srgbClr val="CEB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2A00F4B7-20CD-A288-48B1-936F6421440E}"/>
                </a:ext>
              </a:extLst>
            </p:cNvPr>
            <p:cNvSpPr/>
            <p:nvPr/>
          </p:nvSpPr>
          <p:spPr>
            <a:xfrm>
              <a:off x="1943100" y="979557"/>
              <a:ext cx="228600" cy="228600"/>
            </a:xfrm>
            <a:prstGeom prst="ellipse">
              <a:avLst/>
            </a:prstGeom>
            <a:solidFill>
              <a:srgbClr val="C3B1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1E81C1C7-3AD7-42C4-96CA-6C032F4726DA}"/>
                </a:ext>
              </a:extLst>
            </p:cNvPr>
            <p:cNvSpPr/>
            <p:nvPr/>
          </p:nvSpPr>
          <p:spPr>
            <a:xfrm>
              <a:off x="2362200" y="979557"/>
              <a:ext cx="228600" cy="228600"/>
            </a:xfrm>
            <a:prstGeom prst="ellipse">
              <a:avLst/>
            </a:prstGeom>
            <a:solidFill>
              <a:srgbClr val="A67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72" name="Picture 4" descr="Giáo sư dinh dưỡng tiết lộ công thức ăn thịt, cá, trứng theo cách điều độ,  lành mạnh nhất">
            <a:extLst>
              <a:ext uri="{FF2B5EF4-FFF2-40B4-BE49-F238E27FC236}">
                <a16:creationId xmlns:a16="http://schemas.microsoft.com/office/drawing/2014/main" xmlns="" id="{915E9CAB-E641-792E-FB1B-98CC26120B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714" t="6164" r="11143" b="2511"/>
          <a:stretch/>
        </p:blipFill>
        <p:spPr bwMode="auto">
          <a:xfrm>
            <a:off x="10593895" y="2962274"/>
            <a:ext cx="3348610" cy="261610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p 6 điều sẽ xảy ra với cơ thể khi bạn ngừng dùng các sản phẩm từ sữa |  TopXepHang.com - Top Xếp Hạng - Top Danh Sách - Danh Sách Xếp Hạng">
            <a:extLst>
              <a:ext uri="{FF2B5EF4-FFF2-40B4-BE49-F238E27FC236}">
                <a16:creationId xmlns:a16="http://schemas.microsoft.com/office/drawing/2014/main" xmlns="" id="{892B6F5A-B6CC-2EA8-69E8-D6EC7C34F9A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494" r="8343"/>
          <a:stretch/>
        </p:blipFill>
        <p:spPr bwMode="auto">
          <a:xfrm>
            <a:off x="14197586" y="2962274"/>
            <a:ext cx="3614736" cy="258752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juma Garden - Đậu Hữu Cơ Các Loại (Đậu Mix)">
            <a:extLst>
              <a:ext uri="{FF2B5EF4-FFF2-40B4-BE49-F238E27FC236}">
                <a16:creationId xmlns:a16="http://schemas.microsoft.com/office/drawing/2014/main" xmlns="" id="{7F31C154-7AD9-A8EA-EB86-A06A0A91CB5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57987" y="6357033"/>
            <a:ext cx="3596959" cy="270042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Lợi ích sức khỏe của cải bó xôi">
            <a:extLst>
              <a:ext uri="{FF2B5EF4-FFF2-40B4-BE49-F238E27FC236}">
                <a16:creationId xmlns:a16="http://schemas.microsoft.com/office/drawing/2014/main" xmlns="" id="{3CF3063B-5F2A-D1D4-BFBE-04280440AC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200"/>
          <a:stretch/>
        </p:blipFill>
        <p:spPr bwMode="auto">
          <a:xfrm>
            <a:off x="10528012" y="6357033"/>
            <a:ext cx="3432750" cy="2700419"/>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ác thành phần dinh dưỡng của đậu phụ | Vinmec">
            <a:extLst>
              <a:ext uri="{FF2B5EF4-FFF2-40B4-BE49-F238E27FC236}">
                <a16:creationId xmlns:a16="http://schemas.microsoft.com/office/drawing/2014/main" xmlns="" id="{A6D1F71C-22E3-BA62-FC8E-932CACE08A9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27" r="9591"/>
          <a:stretch/>
        </p:blipFill>
        <p:spPr bwMode="auto">
          <a:xfrm>
            <a:off x="14197586" y="6327803"/>
            <a:ext cx="3614736" cy="26605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F4CCA952-8B00-6A55-22BC-C654B0B0BCD3}"/>
              </a:ext>
            </a:extLst>
          </p:cNvPr>
          <p:cNvGrpSpPr/>
          <p:nvPr/>
        </p:nvGrpSpPr>
        <p:grpSpPr>
          <a:xfrm>
            <a:off x="457200" y="7173843"/>
            <a:ext cx="6629400" cy="1676400"/>
            <a:chOff x="1219200" y="723900"/>
            <a:chExt cx="6629400" cy="1676400"/>
          </a:xfrm>
        </p:grpSpPr>
        <p:sp>
          <p:nvSpPr>
            <p:cNvPr id="16" name="Freeform 3">
              <a:extLst>
                <a:ext uri="{FF2B5EF4-FFF2-40B4-BE49-F238E27FC236}">
                  <a16:creationId xmlns:a16="http://schemas.microsoft.com/office/drawing/2014/main" xmlns="" id="{9B4B0D7B-6384-666A-F16D-D0B94C7FEDFB}"/>
                </a:ext>
              </a:extLst>
            </p:cNvPr>
            <p:cNvSpPr/>
            <p:nvPr/>
          </p:nvSpPr>
          <p:spPr>
            <a:xfrm>
              <a:off x="1219200" y="723900"/>
              <a:ext cx="6629400" cy="1676400"/>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TextBox 18">
              <a:extLst>
                <a:ext uri="{FF2B5EF4-FFF2-40B4-BE49-F238E27FC236}">
                  <a16:creationId xmlns:a16="http://schemas.microsoft.com/office/drawing/2014/main" xmlns="" id="{AE6720A8-852B-D9DE-3925-82B56B423A14}"/>
                </a:ext>
              </a:extLst>
            </p:cNvPr>
            <p:cNvSpPr txBox="1"/>
            <p:nvPr/>
          </p:nvSpPr>
          <p:spPr>
            <a:xfrm>
              <a:off x="1219200" y="1257300"/>
              <a:ext cx="6019800" cy="707886"/>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Protein thực vật </a:t>
              </a:r>
            </a:p>
          </p:txBody>
        </p:sp>
        <p:sp>
          <p:nvSpPr>
            <p:cNvPr id="20" name="Oval 19">
              <a:extLst>
                <a:ext uri="{FF2B5EF4-FFF2-40B4-BE49-F238E27FC236}">
                  <a16:creationId xmlns:a16="http://schemas.microsoft.com/office/drawing/2014/main" xmlns="" id="{8A9F9581-F926-46FF-191A-A36A9D4E6CAB}"/>
                </a:ext>
              </a:extLst>
            </p:cNvPr>
            <p:cNvSpPr/>
            <p:nvPr/>
          </p:nvSpPr>
          <p:spPr>
            <a:xfrm>
              <a:off x="1524000" y="979557"/>
              <a:ext cx="228600" cy="228600"/>
            </a:xfrm>
            <a:prstGeom prst="ellipse">
              <a:avLst/>
            </a:prstGeom>
            <a:solidFill>
              <a:srgbClr val="EFD9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D06D70B3-FFE9-ED67-1765-6E15EACF0CED}"/>
                </a:ext>
              </a:extLst>
            </p:cNvPr>
            <p:cNvSpPr/>
            <p:nvPr/>
          </p:nvSpPr>
          <p:spPr>
            <a:xfrm>
              <a:off x="1943100" y="979557"/>
              <a:ext cx="228600" cy="228600"/>
            </a:xfrm>
            <a:prstGeom prst="ellipse">
              <a:avLst/>
            </a:prstGeom>
            <a:solidFill>
              <a:srgbClr val="FEF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F75A6A96-A32E-0360-77B9-08535CB8B2A0}"/>
                </a:ext>
              </a:extLst>
            </p:cNvPr>
            <p:cNvSpPr/>
            <p:nvPr/>
          </p:nvSpPr>
          <p:spPr>
            <a:xfrm>
              <a:off x="2362200" y="979557"/>
              <a:ext cx="228600" cy="228600"/>
            </a:xfrm>
            <a:prstGeom prst="ellipse">
              <a:avLst/>
            </a:prstGeom>
            <a:solidFill>
              <a:srgbClr val="FAD6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xmlns="" id="{EB71305E-BBF8-7481-304A-73A0F1D1CDEA}"/>
              </a:ext>
            </a:extLst>
          </p:cNvPr>
          <p:cNvGrpSpPr/>
          <p:nvPr/>
        </p:nvGrpSpPr>
        <p:grpSpPr>
          <a:xfrm>
            <a:off x="5867400" y="494267"/>
            <a:ext cx="11049000" cy="2059602"/>
            <a:chOff x="5867400" y="353384"/>
            <a:chExt cx="11049000" cy="2059602"/>
          </a:xfrm>
        </p:grpSpPr>
        <p:sp>
          <p:nvSpPr>
            <p:cNvPr id="26" name="Freeform 7">
              <a:extLst>
                <a:ext uri="{FF2B5EF4-FFF2-40B4-BE49-F238E27FC236}">
                  <a16:creationId xmlns:a16="http://schemas.microsoft.com/office/drawing/2014/main" xmlns="" id="{D27FDCA5-F038-2112-E321-AE1E8A5BED64}"/>
                </a:ext>
              </a:extLst>
            </p:cNvPr>
            <p:cNvSpPr/>
            <p:nvPr/>
          </p:nvSpPr>
          <p:spPr>
            <a:xfrm>
              <a:off x="5867400" y="371530"/>
              <a:ext cx="11049000" cy="2041456"/>
            </a:xfrm>
            <a:custGeom>
              <a:avLst/>
              <a:gdLst/>
              <a:ahLst/>
              <a:cxnLst/>
              <a:rect l="l" t="t" r="r" b="b"/>
              <a:pathLst>
                <a:path w="7315200" h="3136392">
                  <a:moveTo>
                    <a:pt x="0" y="0"/>
                  </a:moveTo>
                  <a:lnTo>
                    <a:pt x="7315200" y="0"/>
                  </a:lnTo>
                  <a:lnTo>
                    <a:pt x="7315200" y="3136392"/>
                  </a:lnTo>
                  <a:lnTo>
                    <a:pt x="0" y="31363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7" name="TextBox 26">
              <a:extLst>
                <a:ext uri="{FF2B5EF4-FFF2-40B4-BE49-F238E27FC236}">
                  <a16:creationId xmlns:a16="http://schemas.microsoft.com/office/drawing/2014/main" xmlns="" id="{1E49B486-EA8F-6128-C01C-E0E4ACAB63D3}"/>
                </a:ext>
              </a:extLst>
            </p:cNvPr>
            <p:cNvSpPr txBox="1"/>
            <p:nvPr/>
          </p:nvSpPr>
          <p:spPr>
            <a:xfrm>
              <a:off x="7467600" y="353384"/>
              <a:ext cx="9223154" cy="2041456"/>
            </a:xfrm>
            <a:prstGeom prst="rect">
              <a:avLst/>
            </a:prstGeom>
            <a:noFill/>
          </p:spPr>
          <p:txBody>
            <a:bodyPr wrap="square" rtlCol="0">
              <a:spAutoFit/>
            </a:bodyPr>
            <a:lstStyle/>
            <a:p>
              <a:pPr algn="ctr">
                <a:lnSpc>
                  <a:spcPct val="150000"/>
                </a:lnSpc>
              </a:pPr>
              <a:r>
                <a:rPr lang="en-US" sz="4500" i="1">
                  <a:solidFill>
                    <a:srgbClr val="C00000"/>
                  </a:solidFill>
                  <a:latin typeface="Arial" panose="020B0604020202020204" pitchFamily="34" charset="0"/>
                  <a:cs typeface="Arial" panose="020B0604020202020204" pitchFamily="34" charset="0"/>
                </a:rPr>
                <a:t>Nhóm một số thức ăn chứa protein động vật và thực vật </a:t>
              </a:r>
            </a:p>
          </p:txBody>
        </p:sp>
      </p:grpSp>
      <p:sp>
        <p:nvSpPr>
          <p:cNvPr id="29" name="Freeform 8">
            <a:extLst>
              <a:ext uri="{FF2B5EF4-FFF2-40B4-BE49-F238E27FC236}">
                <a16:creationId xmlns:a16="http://schemas.microsoft.com/office/drawing/2014/main" xmlns="" id="{32F2ABA7-D61A-47BF-1D83-B8AD26ECD48E}"/>
              </a:ext>
            </a:extLst>
          </p:cNvPr>
          <p:cNvSpPr/>
          <p:nvPr/>
        </p:nvSpPr>
        <p:spPr>
          <a:xfrm>
            <a:off x="3562350" y="672452"/>
            <a:ext cx="2057400" cy="2049918"/>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extLst>
      <p:ext uri="{BB962C8B-B14F-4D97-AF65-F5344CB8AC3E}">
        <p14:creationId xmlns:p14="http://schemas.microsoft.com/office/powerpoint/2010/main" val="348819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barn(inVertical)">
                                      <p:cBhvr>
                                        <p:cTn id="19" dur="500"/>
                                        <p:tgtEl>
                                          <p:spTgt spid="7170"/>
                                        </p:tgtEl>
                                      </p:cBhvr>
                                    </p:animEffect>
                                  </p:childTnLst>
                                </p:cTn>
                              </p:par>
                              <p:par>
                                <p:cTn id="20" presetID="16" presetClass="entr" presetSubtype="21" fill="hold" nodeType="with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barn(inVertical)">
                                      <p:cBhvr>
                                        <p:cTn id="22" dur="500"/>
                                        <p:tgtEl>
                                          <p:spTgt spid="7172"/>
                                        </p:tgtEl>
                                      </p:cBhvr>
                                    </p:animEffect>
                                  </p:childTnLst>
                                </p:cTn>
                              </p:par>
                              <p:par>
                                <p:cTn id="23" presetID="16" presetClass="entr" presetSubtype="21" fill="hold" nodeType="withEffect">
                                  <p:stCondLst>
                                    <p:cond delay="0"/>
                                  </p:stCondLst>
                                  <p:childTnLst>
                                    <p:set>
                                      <p:cBhvr>
                                        <p:cTn id="24" dur="1" fill="hold">
                                          <p:stCondLst>
                                            <p:cond delay="0"/>
                                          </p:stCondLst>
                                        </p:cTn>
                                        <p:tgtEl>
                                          <p:spTgt spid="7174"/>
                                        </p:tgtEl>
                                        <p:attrNameLst>
                                          <p:attrName>style.visibility</p:attrName>
                                        </p:attrNameLst>
                                      </p:cBhvr>
                                      <p:to>
                                        <p:strVal val="visible"/>
                                      </p:to>
                                    </p:set>
                                    <p:animEffect transition="in" filter="barn(inVertical)">
                                      <p:cBhvr>
                                        <p:cTn id="25" dur="500"/>
                                        <p:tgtEl>
                                          <p:spTgt spid="717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barn(inVertical)">
                                      <p:cBhvr>
                                        <p:cTn id="34" dur="500"/>
                                        <p:tgtEl>
                                          <p:spTgt spid="7176"/>
                                        </p:tgtEl>
                                      </p:cBhvr>
                                    </p:animEffect>
                                  </p:childTnLst>
                                </p:cTn>
                              </p:par>
                              <p:par>
                                <p:cTn id="35" presetID="16" presetClass="entr" presetSubtype="21" fill="hold" nodeType="withEffect">
                                  <p:stCondLst>
                                    <p:cond delay="0"/>
                                  </p:stCondLst>
                                  <p:childTnLst>
                                    <p:set>
                                      <p:cBhvr>
                                        <p:cTn id="36" dur="1" fill="hold">
                                          <p:stCondLst>
                                            <p:cond delay="0"/>
                                          </p:stCondLst>
                                        </p:cTn>
                                        <p:tgtEl>
                                          <p:spTgt spid="7178"/>
                                        </p:tgtEl>
                                        <p:attrNameLst>
                                          <p:attrName>style.visibility</p:attrName>
                                        </p:attrNameLst>
                                      </p:cBhvr>
                                      <p:to>
                                        <p:strVal val="visible"/>
                                      </p:to>
                                    </p:set>
                                    <p:animEffect transition="in" filter="barn(inVertical)">
                                      <p:cBhvr>
                                        <p:cTn id="37" dur="500"/>
                                        <p:tgtEl>
                                          <p:spTgt spid="7178"/>
                                        </p:tgtEl>
                                      </p:cBhvr>
                                    </p:animEffect>
                                  </p:childTnLst>
                                </p:cTn>
                              </p:par>
                              <p:par>
                                <p:cTn id="38" presetID="16" presetClass="entr" presetSubtype="21" fill="hold" nodeType="withEffect">
                                  <p:stCondLst>
                                    <p:cond delay="0"/>
                                  </p:stCondLst>
                                  <p:childTnLst>
                                    <p:set>
                                      <p:cBhvr>
                                        <p:cTn id="39" dur="1" fill="hold">
                                          <p:stCondLst>
                                            <p:cond delay="0"/>
                                          </p:stCondLst>
                                        </p:cTn>
                                        <p:tgtEl>
                                          <p:spTgt spid="7180"/>
                                        </p:tgtEl>
                                        <p:attrNameLst>
                                          <p:attrName>style.visibility</p:attrName>
                                        </p:attrNameLst>
                                      </p:cBhvr>
                                      <p:to>
                                        <p:strVal val="visible"/>
                                      </p:to>
                                    </p:set>
                                    <p:animEffect transition="in" filter="barn(inVertical)">
                                      <p:cBhvr>
                                        <p:cTn id="40"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xmlns="" id="{4ACF9753-44EB-D31B-EB8C-BD2394487813}"/>
              </a:ext>
            </a:extLst>
          </p:cNvPr>
          <p:cNvSpPr/>
          <p:nvPr/>
        </p:nvSpPr>
        <p:spPr>
          <a:xfrm>
            <a:off x="647700" y="647700"/>
            <a:ext cx="16992600" cy="1219200"/>
          </a:xfrm>
          <a:prstGeom prst="round2SameRect">
            <a:avLst>
              <a:gd name="adj1" fmla="val 14221"/>
              <a:gd name="adj2" fmla="val 0"/>
            </a:avLst>
          </a:prstGeom>
          <a:solidFill>
            <a:srgbClr val="A67B5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i="1">
                <a:solidFill>
                  <a:schemeClr val="bg1"/>
                </a:solidFill>
                <a:latin typeface="Arial" panose="020B0604020202020204" pitchFamily="34" charset="0"/>
                <a:cs typeface="Arial" panose="020B0604020202020204" pitchFamily="34" charset="0"/>
              </a:rPr>
              <a:t>Vai trò của  protein đối với cơ thể người </a:t>
            </a:r>
          </a:p>
        </p:txBody>
      </p:sp>
      <p:grpSp>
        <p:nvGrpSpPr>
          <p:cNvPr id="15" name="Group 14">
            <a:extLst>
              <a:ext uri="{FF2B5EF4-FFF2-40B4-BE49-F238E27FC236}">
                <a16:creationId xmlns:a16="http://schemas.microsoft.com/office/drawing/2014/main" xmlns="" id="{11511A08-F31D-BD7A-4F67-2E9C824477FE}"/>
              </a:ext>
            </a:extLst>
          </p:cNvPr>
          <p:cNvGrpSpPr/>
          <p:nvPr/>
        </p:nvGrpSpPr>
        <p:grpSpPr>
          <a:xfrm>
            <a:off x="647700" y="2628900"/>
            <a:ext cx="4076700" cy="4343400"/>
            <a:chOff x="647700" y="2781300"/>
            <a:chExt cx="4076700" cy="4343400"/>
          </a:xfrm>
        </p:grpSpPr>
        <p:sp>
          <p:nvSpPr>
            <p:cNvPr id="5" name="Rectangle: Top Corners Rounded 4">
              <a:extLst>
                <a:ext uri="{FF2B5EF4-FFF2-40B4-BE49-F238E27FC236}">
                  <a16:creationId xmlns:a16="http://schemas.microsoft.com/office/drawing/2014/main" xmlns="" id="{CB8D63DC-AA24-BD7A-686D-D490050D4E83}"/>
                </a:ext>
              </a:extLst>
            </p:cNvPr>
            <p:cNvSpPr/>
            <p:nvPr/>
          </p:nvSpPr>
          <p:spPr>
            <a:xfrm flipV="1">
              <a:off x="647700" y="2781300"/>
              <a:ext cx="4076700" cy="4343400"/>
            </a:xfrm>
            <a:prstGeom prst="round2SameRect">
              <a:avLst>
                <a:gd name="adj1" fmla="val 6503"/>
                <a:gd name="adj2" fmla="val 0"/>
              </a:avLst>
            </a:prstGeom>
            <a:solidFill>
              <a:srgbClr val="FE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CE61F15-AEB1-DB44-8E3F-DBB3A0A968EA}"/>
                </a:ext>
              </a:extLst>
            </p:cNvPr>
            <p:cNvSpPr txBox="1"/>
            <p:nvPr/>
          </p:nvSpPr>
          <p:spPr>
            <a:xfrm>
              <a:off x="781050" y="3162300"/>
              <a:ext cx="3810000" cy="2629374"/>
            </a:xfrm>
            <a:prstGeom prst="rect">
              <a:avLst/>
            </a:prstGeom>
            <a:noFill/>
          </p:spPr>
          <p:txBody>
            <a:bodyPr wrap="square">
              <a:spAutoFit/>
            </a:bodyPr>
            <a:lstStyle/>
            <a:p>
              <a:pPr algn="just">
                <a:lnSpc>
                  <a:spcPct val="150000"/>
                </a:lnSpc>
              </a:pPr>
              <a:r>
                <a:rPr lang="vi-VN" sz="3800"/>
                <a:t>Tạo hình: xây dựng và tái tạo mô cơ thể.</a:t>
              </a:r>
              <a:endParaRPr lang="en-US" sz="3800"/>
            </a:p>
          </p:txBody>
        </p:sp>
      </p:grpSp>
      <p:grpSp>
        <p:nvGrpSpPr>
          <p:cNvPr id="17" name="Group 16">
            <a:extLst>
              <a:ext uri="{FF2B5EF4-FFF2-40B4-BE49-F238E27FC236}">
                <a16:creationId xmlns:a16="http://schemas.microsoft.com/office/drawing/2014/main" xmlns="" id="{ECA521CC-4583-5A2E-21E8-59D1200D0115}"/>
              </a:ext>
            </a:extLst>
          </p:cNvPr>
          <p:cNvGrpSpPr/>
          <p:nvPr/>
        </p:nvGrpSpPr>
        <p:grpSpPr>
          <a:xfrm>
            <a:off x="4938711" y="2628900"/>
            <a:ext cx="4076700" cy="4343400"/>
            <a:chOff x="647700" y="2781300"/>
            <a:chExt cx="4076700" cy="4343400"/>
          </a:xfrm>
        </p:grpSpPr>
        <p:sp>
          <p:nvSpPr>
            <p:cNvPr id="18" name="Rectangle: Top Corners Rounded 17">
              <a:extLst>
                <a:ext uri="{FF2B5EF4-FFF2-40B4-BE49-F238E27FC236}">
                  <a16:creationId xmlns:a16="http://schemas.microsoft.com/office/drawing/2014/main" xmlns="" id="{B294C7CA-CB8D-1AA1-EBFC-17781403F4A5}"/>
                </a:ext>
              </a:extLst>
            </p:cNvPr>
            <p:cNvSpPr/>
            <p:nvPr/>
          </p:nvSpPr>
          <p:spPr>
            <a:xfrm flipV="1">
              <a:off x="647700" y="2781300"/>
              <a:ext cx="4076700" cy="4343400"/>
            </a:xfrm>
            <a:prstGeom prst="round2SameRect">
              <a:avLst>
                <a:gd name="adj1" fmla="val 6503"/>
                <a:gd name="adj2" fmla="val 0"/>
              </a:avLst>
            </a:prstGeom>
            <a:solidFill>
              <a:srgbClr val="FE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BC07CFAA-BA02-E438-CFAA-ED0AAA4B3A1F}"/>
                </a:ext>
              </a:extLst>
            </p:cNvPr>
            <p:cNvSpPr txBox="1"/>
            <p:nvPr/>
          </p:nvSpPr>
          <p:spPr>
            <a:xfrm>
              <a:off x="781050" y="3162300"/>
              <a:ext cx="3810000" cy="2629374"/>
            </a:xfrm>
            <a:prstGeom prst="rect">
              <a:avLst/>
            </a:prstGeom>
            <a:noFill/>
          </p:spPr>
          <p:txBody>
            <a:bodyPr wrap="square">
              <a:spAutoFit/>
            </a:bodyPr>
            <a:lstStyle/>
            <a:p>
              <a:pPr algn="just">
                <a:lnSpc>
                  <a:spcPct val="150000"/>
                </a:lnSpc>
              </a:pPr>
              <a:r>
                <a:rPr lang="vi-VN" sz="3800"/>
                <a:t>Tham gia vận chuyển chất dinh dưỡng.</a:t>
              </a:r>
              <a:endParaRPr lang="en-US" sz="3800"/>
            </a:p>
          </p:txBody>
        </p:sp>
      </p:grpSp>
      <p:grpSp>
        <p:nvGrpSpPr>
          <p:cNvPr id="24" name="Group 23">
            <a:extLst>
              <a:ext uri="{FF2B5EF4-FFF2-40B4-BE49-F238E27FC236}">
                <a16:creationId xmlns:a16="http://schemas.microsoft.com/office/drawing/2014/main" xmlns="" id="{FD7C5B8C-0759-2185-A304-90E67627C3D9}"/>
              </a:ext>
            </a:extLst>
          </p:cNvPr>
          <p:cNvGrpSpPr/>
          <p:nvPr/>
        </p:nvGrpSpPr>
        <p:grpSpPr>
          <a:xfrm>
            <a:off x="9201149" y="2588599"/>
            <a:ext cx="4114800" cy="4383701"/>
            <a:chOff x="609600" y="2740999"/>
            <a:chExt cx="4114800" cy="4383701"/>
          </a:xfrm>
        </p:grpSpPr>
        <p:sp>
          <p:nvSpPr>
            <p:cNvPr id="25" name="Rectangle: Top Corners Rounded 24">
              <a:extLst>
                <a:ext uri="{FF2B5EF4-FFF2-40B4-BE49-F238E27FC236}">
                  <a16:creationId xmlns:a16="http://schemas.microsoft.com/office/drawing/2014/main" xmlns="" id="{282E3785-747F-0899-9186-5587DFFACF93}"/>
                </a:ext>
              </a:extLst>
            </p:cNvPr>
            <p:cNvSpPr/>
            <p:nvPr/>
          </p:nvSpPr>
          <p:spPr>
            <a:xfrm flipV="1">
              <a:off x="647700" y="2781300"/>
              <a:ext cx="4076700" cy="4343400"/>
            </a:xfrm>
            <a:prstGeom prst="round2SameRect">
              <a:avLst>
                <a:gd name="adj1" fmla="val 6503"/>
                <a:gd name="adj2" fmla="val 0"/>
              </a:avLst>
            </a:prstGeom>
            <a:solidFill>
              <a:srgbClr val="FE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972FAB03-0B03-1060-C0F2-A571C6135524}"/>
                </a:ext>
              </a:extLst>
            </p:cNvPr>
            <p:cNvSpPr txBox="1"/>
            <p:nvPr/>
          </p:nvSpPr>
          <p:spPr>
            <a:xfrm>
              <a:off x="609600" y="2740999"/>
              <a:ext cx="4076700" cy="4383701"/>
            </a:xfrm>
            <a:prstGeom prst="rect">
              <a:avLst/>
            </a:prstGeom>
            <a:noFill/>
          </p:spPr>
          <p:txBody>
            <a:bodyPr wrap="square">
              <a:spAutoFit/>
            </a:bodyPr>
            <a:lstStyle/>
            <a:p>
              <a:pPr algn="just">
                <a:lnSpc>
                  <a:spcPct val="150000"/>
                </a:lnSpc>
              </a:pPr>
              <a:r>
                <a:rPr lang="vi-VN" sz="3800"/>
                <a:t>Điều hòa hoạt động của cơ thể: tham gia điều hòa chuyển hóa, cân bằng nội môi.</a:t>
              </a:r>
              <a:endParaRPr lang="en-US" sz="3800"/>
            </a:p>
          </p:txBody>
        </p:sp>
      </p:grpSp>
      <p:grpSp>
        <p:nvGrpSpPr>
          <p:cNvPr id="31" name="Group 30">
            <a:extLst>
              <a:ext uri="{FF2B5EF4-FFF2-40B4-BE49-F238E27FC236}">
                <a16:creationId xmlns:a16="http://schemas.microsoft.com/office/drawing/2014/main" xmlns="" id="{41EAC55A-29C3-1590-4DD8-843C467D846D}"/>
              </a:ext>
            </a:extLst>
          </p:cNvPr>
          <p:cNvGrpSpPr/>
          <p:nvPr/>
        </p:nvGrpSpPr>
        <p:grpSpPr>
          <a:xfrm>
            <a:off x="13558837" y="2628900"/>
            <a:ext cx="4076700" cy="4343400"/>
            <a:chOff x="647700" y="2781300"/>
            <a:chExt cx="4076700" cy="4343400"/>
          </a:xfrm>
        </p:grpSpPr>
        <p:sp>
          <p:nvSpPr>
            <p:cNvPr id="32" name="Rectangle: Top Corners Rounded 31">
              <a:extLst>
                <a:ext uri="{FF2B5EF4-FFF2-40B4-BE49-F238E27FC236}">
                  <a16:creationId xmlns:a16="http://schemas.microsoft.com/office/drawing/2014/main" xmlns="" id="{01D84894-0A06-2E8A-7AE3-7D63D2893969}"/>
                </a:ext>
              </a:extLst>
            </p:cNvPr>
            <p:cNvSpPr/>
            <p:nvPr/>
          </p:nvSpPr>
          <p:spPr>
            <a:xfrm flipV="1">
              <a:off x="647700" y="2781300"/>
              <a:ext cx="4076700" cy="4343400"/>
            </a:xfrm>
            <a:prstGeom prst="round2SameRect">
              <a:avLst>
                <a:gd name="adj1" fmla="val 6503"/>
                <a:gd name="adj2" fmla="val 0"/>
              </a:avLst>
            </a:prstGeom>
            <a:solidFill>
              <a:srgbClr val="FE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6565D01E-5A45-9690-39CF-ACE47FB98058}"/>
                </a:ext>
              </a:extLst>
            </p:cNvPr>
            <p:cNvSpPr txBox="1"/>
            <p:nvPr/>
          </p:nvSpPr>
          <p:spPr>
            <a:xfrm>
              <a:off x="781050" y="3162300"/>
              <a:ext cx="3810000" cy="3506537"/>
            </a:xfrm>
            <a:prstGeom prst="rect">
              <a:avLst/>
            </a:prstGeom>
            <a:noFill/>
          </p:spPr>
          <p:txBody>
            <a:bodyPr wrap="square">
              <a:spAutoFit/>
            </a:bodyPr>
            <a:lstStyle/>
            <a:p>
              <a:pPr algn="just">
                <a:lnSpc>
                  <a:spcPct val="150000"/>
                </a:lnSpc>
              </a:pPr>
              <a:r>
                <a:rPr lang="vi-VN" sz="3800"/>
                <a:t>Cung cấp năng lượng: giúp cơ thể sinh trưởng và phát triển</a:t>
              </a:r>
              <a:r>
                <a:rPr lang="en-US" sz="3800"/>
                <a:t>.</a:t>
              </a:r>
            </a:p>
          </p:txBody>
        </p:sp>
      </p:grpSp>
      <p:cxnSp>
        <p:nvCxnSpPr>
          <p:cNvPr id="4" name="Straight Connector 3">
            <a:extLst>
              <a:ext uri="{FF2B5EF4-FFF2-40B4-BE49-F238E27FC236}">
                <a16:creationId xmlns:a16="http://schemas.microsoft.com/office/drawing/2014/main" xmlns="" id="{0FE422F8-77E8-49FB-DEA3-7B48D4963006}"/>
              </a:ext>
            </a:extLst>
          </p:cNvPr>
          <p:cNvCxnSpPr>
            <a:cxnSpLocks/>
            <a:stCxn id="3" idx="1"/>
            <a:endCxn id="5" idx="1"/>
          </p:cNvCxnSpPr>
          <p:nvPr/>
        </p:nvCxnSpPr>
        <p:spPr>
          <a:xfrm flipH="1">
            <a:off x="2686050" y="1866900"/>
            <a:ext cx="6457950"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D102D2D4-A98F-E852-65BC-0DBE2D1E3813}"/>
              </a:ext>
            </a:extLst>
          </p:cNvPr>
          <p:cNvCxnSpPr>
            <a:cxnSpLocks/>
            <a:stCxn id="3" idx="1"/>
            <a:endCxn id="18" idx="1"/>
          </p:cNvCxnSpPr>
          <p:nvPr/>
        </p:nvCxnSpPr>
        <p:spPr>
          <a:xfrm flipH="1">
            <a:off x="6977061" y="1866900"/>
            <a:ext cx="2166939"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48940B5-294D-0D52-A0A2-1A4195FE64A2}"/>
              </a:ext>
            </a:extLst>
          </p:cNvPr>
          <p:cNvCxnSpPr>
            <a:cxnSpLocks/>
            <a:endCxn id="30" idx="0"/>
          </p:cNvCxnSpPr>
          <p:nvPr/>
        </p:nvCxnSpPr>
        <p:spPr>
          <a:xfrm>
            <a:off x="9110662" y="1866900"/>
            <a:ext cx="2128837" cy="7216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E5EA7F6-5530-C079-FDEB-A8F8F27B7D64}"/>
              </a:ext>
            </a:extLst>
          </p:cNvPr>
          <p:cNvCxnSpPr>
            <a:cxnSpLocks/>
            <a:stCxn id="3" idx="1"/>
            <a:endCxn id="32" idx="1"/>
          </p:cNvCxnSpPr>
          <p:nvPr/>
        </p:nvCxnSpPr>
        <p:spPr>
          <a:xfrm>
            <a:off x="9144000" y="1866900"/>
            <a:ext cx="6453187"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eeform 2">
            <a:extLst>
              <a:ext uri="{FF2B5EF4-FFF2-40B4-BE49-F238E27FC236}">
                <a16:creationId xmlns:a16="http://schemas.microsoft.com/office/drawing/2014/main" xmlns="" id="{AB3B6CD7-481E-BE89-2366-70372E5BBE1B}"/>
              </a:ext>
            </a:extLst>
          </p:cNvPr>
          <p:cNvSpPr/>
          <p:nvPr/>
        </p:nvSpPr>
        <p:spPr>
          <a:xfrm>
            <a:off x="6167439" y="7572811"/>
            <a:ext cx="1981200" cy="3438089"/>
          </a:xfrm>
          <a:custGeom>
            <a:avLst/>
            <a:gdLst/>
            <a:ahLst/>
            <a:cxnLst/>
            <a:rect l="l" t="t" r="r" b="b"/>
            <a:pathLst>
              <a:path w="1730064" h="3002280">
                <a:moveTo>
                  <a:pt x="0" y="0"/>
                </a:moveTo>
                <a:lnTo>
                  <a:pt x="1730064" y="0"/>
                </a:lnTo>
                <a:lnTo>
                  <a:pt x="1730064" y="3002280"/>
                </a:lnTo>
                <a:lnTo>
                  <a:pt x="0" y="30022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6" name="Freeform 3">
            <a:extLst>
              <a:ext uri="{FF2B5EF4-FFF2-40B4-BE49-F238E27FC236}">
                <a16:creationId xmlns:a16="http://schemas.microsoft.com/office/drawing/2014/main" xmlns="" id="{B1E8121A-1BB0-86E3-1309-887EEB4DB54D}"/>
              </a:ext>
            </a:extLst>
          </p:cNvPr>
          <p:cNvSpPr/>
          <p:nvPr/>
        </p:nvSpPr>
        <p:spPr>
          <a:xfrm>
            <a:off x="9516300" y="7191811"/>
            <a:ext cx="2484381" cy="3414957"/>
          </a:xfrm>
          <a:custGeom>
            <a:avLst/>
            <a:gdLst/>
            <a:ahLst/>
            <a:cxnLst/>
            <a:rect l="l" t="t" r="r" b="b"/>
            <a:pathLst>
              <a:path w="4368317" h="6004560">
                <a:moveTo>
                  <a:pt x="0" y="0"/>
                </a:moveTo>
                <a:lnTo>
                  <a:pt x="4368317" y="0"/>
                </a:lnTo>
                <a:lnTo>
                  <a:pt x="4368317" y="6004560"/>
                </a:lnTo>
                <a:lnTo>
                  <a:pt x="0" y="6004560"/>
                </a:lnTo>
                <a:lnTo>
                  <a:pt x="0" y="0"/>
                </a:lnTo>
                <a:close/>
              </a:path>
            </a:pathLst>
          </a:custGeom>
          <a:blipFill>
            <a:blip r:embed="rId5"/>
            <a:stretch>
              <a:fillRect/>
            </a:stretch>
          </a:blipFill>
        </p:spPr>
      </p:sp>
      <p:grpSp>
        <p:nvGrpSpPr>
          <p:cNvPr id="35" name="Group 34">
            <a:extLst>
              <a:ext uri="{FF2B5EF4-FFF2-40B4-BE49-F238E27FC236}">
                <a16:creationId xmlns:a16="http://schemas.microsoft.com/office/drawing/2014/main" xmlns="" id="{A1E12802-8B0D-C4A2-65F4-0BBA88111D82}"/>
              </a:ext>
            </a:extLst>
          </p:cNvPr>
          <p:cNvGrpSpPr/>
          <p:nvPr/>
        </p:nvGrpSpPr>
        <p:grpSpPr>
          <a:xfrm>
            <a:off x="576265" y="7974564"/>
            <a:ext cx="5725818" cy="1849449"/>
            <a:chOff x="533400" y="7983653"/>
            <a:chExt cx="5725818" cy="1849449"/>
          </a:xfrm>
        </p:grpSpPr>
        <p:sp>
          <p:nvSpPr>
            <p:cNvPr id="34" name="Freeform 3">
              <a:extLst>
                <a:ext uri="{FF2B5EF4-FFF2-40B4-BE49-F238E27FC236}">
                  <a16:creationId xmlns:a16="http://schemas.microsoft.com/office/drawing/2014/main" xmlns="" id="{F256B79D-D82C-4B20-BA48-9FB910742754}"/>
                </a:ext>
              </a:extLst>
            </p:cNvPr>
            <p:cNvSpPr/>
            <p:nvPr/>
          </p:nvSpPr>
          <p:spPr>
            <a:xfrm>
              <a:off x="533400" y="7983653"/>
              <a:ext cx="5725818" cy="1849449"/>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8" name="TextBox 27">
              <a:extLst>
                <a:ext uri="{FF2B5EF4-FFF2-40B4-BE49-F238E27FC236}">
                  <a16:creationId xmlns:a16="http://schemas.microsoft.com/office/drawing/2014/main" xmlns="" id="{4AAF6218-412C-2A93-F2CB-B1C45A23A768}"/>
                </a:ext>
              </a:extLst>
            </p:cNvPr>
            <p:cNvSpPr txBox="1"/>
            <p:nvPr/>
          </p:nvSpPr>
          <p:spPr>
            <a:xfrm>
              <a:off x="576265" y="7983653"/>
              <a:ext cx="5282434" cy="1651671"/>
            </a:xfrm>
            <a:prstGeom prst="rect">
              <a:avLst/>
            </a:prstGeom>
            <a:noFill/>
          </p:spPr>
          <p:txBody>
            <a:bodyPr wrap="square">
              <a:spAutoFit/>
            </a:bodyPr>
            <a:lstStyle/>
            <a:p>
              <a:pPr algn="ctr">
                <a:lnSpc>
                  <a:spcPct val="150000"/>
                </a:lnSpc>
              </a:pPr>
              <a:r>
                <a:rPr lang="en-US" sz="3600" i="1">
                  <a:solidFill>
                    <a:srgbClr val="002060"/>
                  </a:solidFill>
                  <a:latin typeface="Arial" panose="020B0604020202020204" pitchFamily="34" charset="0"/>
                  <a:cs typeface="Arial" panose="020B0604020202020204" pitchFamily="34" charset="0"/>
                </a:rPr>
                <a:t>Trẻ em: 1,5 - 2 g/kg </a:t>
              </a:r>
            </a:p>
            <a:p>
              <a:pPr algn="ctr">
                <a:lnSpc>
                  <a:spcPct val="150000"/>
                </a:lnSpc>
              </a:pPr>
              <a:r>
                <a:rPr lang="en-US" sz="3600" i="1">
                  <a:solidFill>
                    <a:srgbClr val="002060"/>
                  </a:solidFill>
                  <a:latin typeface="Arial" panose="020B0604020202020204" pitchFamily="34" charset="0"/>
                  <a:cs typeface="Arial" panose="020B0604020202020204" pitchFamily="34" charset="0"/>
                </a:rPr>
                <a:t>cân nặng/ngày</a:t>
              </a:r>
            </a:p>
          </p:txBody>
        </p:sp>
      </p:grpSp>
      <p:grpSp>
        <p:nvGrpSpPr>
          <p:cNvPr id="37" name="Group 36">
            <a:extLst>
              <a:ext uri="{FF2B5EF4-FFF2-40B4-BE49-F238E27FC236}">
                <a16:creationId xmlns:a16="http://schemas.microsoft.com/office/drawing/2014/main" xmlns="" id="{B2203B02-A602-E345-28E2-29B1776773BB}"/>
              </a:ext>
            </a:extLst>
          </p:cNvPr>
          <p:cNvGrpSpPr/>
          <p:nvPr/>
        </p:nvGrpSpPr>
        <p:grpSpPr>
          <a:xfrm>
            <a:off x="12257030" y="7870640"/>
            <a:ext cx="5497570" cy="1859518"/>
            <a:chOff x="11900664" y="8082541"/>
            <a:chExt cx="5497570" cy="1859518"/>
          </a:xfrm>
        </p:grpSpPr>
        <p:sp>
          <p:nvSpPr>
            <p:cNvPr id="36" name="Freeform 3">
              <a:extLst>
                <a:ext uri="{FF2B5EF4-FFF2-40B4-BE49-F238E27FC236}">
                  <a16:creationId xmlns:a16="http://schemas.microsoft.com/office/drawing/2014/main" xmlns="" id="{36425FFB-1C9E-E077-81A1-855F90EFBD42}"/>
                </a:ext>
              </a:extLst>
            </p:cNvPr>
            <p:cNvSpPr/>
            <p:nvPr/>
          </p:nvSpPr>
          <p:spPr>
            <a:xfrm flipH="1">
              <a:off x="11900664" y="8092610"/>
              <a:ext cx="5282434" cy="1849449"/>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TextBox 28">
              <a:extLst>
                <a:ext uri="{FF2B5EF4-FFF2-40B4-BE49-F238E27FC236}">
                  <a16:creationId xmlns:a16="http://schemas.microsoft.com/office/drawing/2014/main" xmlns="" id="{64A2C18F-3E4F-1E4E-513A-1ED264C50A8B}"/>
                </a:ext>
              </a:extLst>
            </p:cNvPr>
            <p:cNvSpPr txBox="1"/>
            <p:nvPr/>
          </p:nvSpPr>
          <p:spPr>
            <a:xfrm>
              <a:off x="12115800" y="8082541"/>
              <a:ext cx="5282434" cy="1651671"/>
            </a:xfrm>
            <a:prstGeom prst="rect">
              <a:avLst/>
            </a:prstGeom>
            <a:noFill/>
          </p:spPr>
          <p:txBody>
            <a:bodyPr wrap="square">
              <a:spAutoFit/>
            </a:bodyPr>
            <a:lstStyle/>
            <a:p>
              <a:pPr algn="ctr">
                <a:lnSpc>
                  <a:spcPct val="150000"/>
                </a:lnSpc>
              </a:pPr>
              <a:r>
                <a:rPr lang="en-US" sz="3600" i="1">
                  <a:solidFill>
                    <a:srgbClr val="002060"/>
                  </a:solidFill>
                  <a:latin typeface="Arial" panose="020B0604020202020204" pitchFamily="34" charset="0"/>
                  <a:cs typeface="Arial" panose="020B0604020202020204" pitchFamily="34" charset="0"/>
                </a:rPr>
                <a:t>Người lớn: 1,25 g/kg </a:t>
              </a:r>
            </a:p>
            <a:p>
              <a:pPr algn="ctr">
                <a:lnSpc>
                  <a:spcPct val="150000"/>
                </a:lnSpc>
              </a:pPr>
              <a:r>
                <a:rPr lang="en-US" sz="3600" i="1">
                  <a:solidFill>
                    <a:srgbClr val="002060"/>
                  </a:solidFill>
                  <a:latin typeface="Arial" panose="020B0604020202020204" pitchFamily="34" charset="0"/>
                  <a:cs typeface="Arial" panose="020B0604020202020204" pitchFamily="34" charset="0"/>
                </a:rPr>
                <a:t>cân nặng/ngày.</a:t>
              </a:r>
            </a:p>
          </p:txBody>
        </p:sp>
      </p:grpSp>
    </p:spTree>
    <p:extLst>
      <p:ext uri="{BB962C8B-B14F-4D97-AF65-F5344CB8AC3E}">
        <p14:creationId xmlns:p14="http://schemas.microsoft.com/office/powerpoint/2010/main" val="91586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2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ppt_x"/>
                                          </p:val>
                                        </p:tav>
                                        <p:tav tm="100000">
                                          <p:val>
                                            <p:strVal val="#ppt_x"/>
                                          </p:val>
                                        </p:tav>
                                      </p:tavLst>
                                    </p:anim>
                                    <p:anim calcmode="lin" valueType="num">
                                      <p:cBhvr additive="base">
                                        <p:cTn id="39" dur="500" fill="hold"/>
                                        <p:tgtEl>
                                          <p:spTgt spid="3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ppt_x"/>
                                          </p:val>
                                        </p:tav>
                                        <p:tav tm="100000">
                                          <p:val>
                                            <p:strVal val="#ppt_x"/>
                                          </p:val>
                                        </p:tav>
                                      </p:tavLst>
                                    </p:anim>
                                    <p:anim calcmode="lin" valueType="num">
                                      <p:cBhvr additive="base">
                                        <p:cTn id="5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DA63D4B2-17F6-78FE-3E94-A32FA9B7C6A7}"/>
              </a:ext>
            </a:extLst>
          </p:cNvPr>
          <p:cNvSpPr/>
          <p:nvPr/>
        </p:nvSpPr>
        <p:spPr>
          <a:xfrm>
            <a:off x="-1065720" y="6819540"/>
            <a:ext cx="20419440" cy="1143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otein động và thực vật khác nhau như thế nào? - Collagen ADIVA">
            <a:extLst>
              <a:ext uri="{FF2B5EF4-FFF2-40B4-BE49-F238E27FC236}">
                <a16:creationId xmlns:a16="http://schemas.microsoft.com/office/drawing/2014/main" xmlns="" id="{D031AAF3-5A18-ABAF-39B3-376B62462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212" y="571503"/>
            <a:ext cx="5715000" cy="38100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Protein thực vật hoàn chỉnh: Ý nghĩa và cách bổ sung hiệu quả">
            <a:extLst>
              <a:ext uri="{FF2B5EF4-FFF2-40B4-BE49-F238E27FC236}">
                <a16:creationId xmlns:a16="http://schemas.microsoft.com/office/drawing/2014/main" xmlns="" id="{9D2BEE00-38B6-B609-8D6C-CFD388020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0" r="5651"/>
          <a:stretch/>
        </p:blipFill>
        <p:spPr bwMode="auto">
          <a:xfrm>
            <a:off x="10387011" y="571500"/>
            <a:ext cx="5486400" cy="3810001"/>
          </a:xfrm>
          <a:prstGeom prst="ellipse">
            <a:avLst/>
          </a:prstGeom>
          <a:noFill/>
          <a:extLst>
            <a:ext uri="{909E8E84-426E-40DD-AFC4-6F175D3DCCD1}">
              <a14:hiddenFill xmlns:a14="http://schemas.microsoft.com/office/drawing/2010/main">
                <a:solidFill>
                  <a:srgbClr val="FFFFFF"/>
                </a:solidFill>
              </a14:hiddenFill>
            </a:ext>
          </a:extLst>
        </p:spPr>
      </p:pic>
      <p:sp>
        <p:nvSpPr>
          <p:cNvPr id="40" name="Thought Bubble: Cloud 39">
            <a:extLst>
              <a:ext uri="{FF2B5EF4-FFF2-40B4-BE49-F238E27FC236}">
                <a16:creationId xmlns:a16="http://schemas.microsoft.com/office/drawing/2014/main" xmlns="" id="{1C6E44AB-27BE-4656-2B60-76DC69F4D306}"/>
              </a:ext>
            </a:extLst>
          </p:cNvPr>
          <p:cNvSpPr/>
          <p:nvPr/>
        </p:nvSpPr>
        <p:spPr>
          <a:xfrm>
            <a:off x="5662612" y="2324100"/>
            <a:ext cx="3505199" cy="1600199"/>
          </a:xfrm>
          <a:prstGeom prst="cloudCallout">
            <a:avLst>
              <a:gd name="adj1" fmla="val -56360"/>
              <a:gd name="adj2" fmla="val 70536"/>
            </a:avLst>
          </a:prstGeom>
          <a:solidFill>
            <a:schemeClr val="accent2">
              <a:lumMod val="20000"/>
              <a:lumOff val="80000"/>
            </a:schemeClr>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50 – 70%</a:t>
            </a:r>
          </a:p>
        </p:txBody>
      </p:sp>
      <p:sp>
        <p:nvSpPr>
          <p:cNvPr id="41" name="Thought Bubble: Cloud 40">
            <a:extLst>
              <a:ext uri="{FF2B5EF4-FFF2-40B4-BE49-F238E27FC236}">
                <a16:creationId xmlns:a16="http://schemas.microsoft.com/office/drawing/2014/main" xmlns="" id="{1EC808D3-B5A0-8DE6-4325-B65177B49FBF}"/>
              </a:ext>
            </a:extLst>
          </p:cNvPr>
          <p:cNvSpPr/>
          <p:nvPr/>
        </p:nvSpPr>
        <p:spPr>
          <a:xfrm>
            <a:off x="14120811" y="2319343"/>
            <a:ext cx="3505199" cy="1600199"/>
          </a:xfrm>
          <a:prstGeom prst="cloudCallout">
            <a:avLst>
              <a:gd name="adj1" fmla="val -56360"/>
              <a:gd name="adj2" fmla="val 70536"/>
            </a:avLst>
          </a:prstGeom>
          <a:solidFill>
            <a:schemeClr val="accent2">
              <a:lumMod val="20000"/>
              <a:lumOff val="80000"/>
            </a:schemeClr>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30 – 50%</a:t>
            </a:r>
          </a:p>
        </p:txBody>
      </p:sp>
      <p:grpSp>
        <p:nvGrpSpPr>
          <p:cNvPr id="46" name="Group 45">
            <a:extLst>
              <a:ext uri="{FF2B5EF4-FFF2-40B4-BE49-F238E27FC236}">
                <a16:creationId xmlns:a16="http://schemas.microsoft.com/office/drawing/2014/main" xmlns="" id="{5CD4C2AE-F1E7-C0B8-6F47-7E131754CE3A}"/>
              </a:ext>
            </a:extLst>
          </p:cNvPr>
          <p:cNvGrpSpPr/>
          <p:nvPr/>
        </p:nvGrpSpPr>
        <p:grpSpPr>
          <a:xfrm>
            <a:off x="1295400" y="4838700"/>
            <a:ext cx="6324600" cy="4895127"/>
            <a:chOff x="1295400" y="4991100"/>
            <a:chExt cx="6324600" cy="4895127"/>
          </a:xfrm>
        </p:grpSpPr>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xmlns="" id="{09118199-4EBF-5231-B7CF-BF91377A7F9B}"/>
                    </a:ext>
                  </a:extLst>
                </p14:cNvPr>
                <p14:cNvContentPartPr/>
                <p14:nvPr/>
              </p14:nvContentPartPr>
              <p14:xfrm>
                <a:off x="1700212" y="6281557"/>
                <a:ext cx="360" cy="360"/>
              </p14:xfrm>
            </p:contentPart>
          </mc:Choice>
          <mc:Fallback xmlns="">
            <p:pic>
              <p:nvPicPr>
                <p:cNvPr id="12" name="Ink 11">
                  <a:extLst>
                    <a:ext uri="{FF2B5EF4-FFF2-40B4-BE49-F238E27FC236}">
                      <a16:creationId xmlns:a16="http://schemas.microsoft.com/office/drawing/2014/main" id="{09118199-4EBF-5231-B7CF-BF91377A7F9B}"/>
                    </a:ext>
                  </a:extLst>
                </p:cNvPr>
                <p:cNvPicPr/>
                <p:nvPr/>
              </p:nvPicPr>
              <p:blipFill>
                <a:blip r:embed="rId6"/>
                <a:stretch>
                  <a:fillRect/>
                </a:stretch>
              </p:blipFill>
              <p:spPr>
                <a:xfrm>
                  <a:off x="1691572" y="6272557"/>
                  <a:ext cx="18000" cy="18000"/>
                </a:xfrm>
                <a:prstGeom prst="rect">
                  <a:avLst/>
                </a:prstGeom>
              </p:spPr>
            </p:pic>
          </mc:Fallback>
        </mc:AlternateContent>
        <p:sp>
          <p:nvSpPr>
            <p:cNvPr id="42" name="Rectangle: Top Corners Rounded 41">
              <a:extLst>
                <a:ext uri="{FF2B5EF4-FFF2-40B4-BE49-F238E27FC236}">
                  <a16:creationId xmlns:a16="http://schemas.microsoft.com/office/drawing/2014/main" xmlns="" id="{A3F21CD7-E0A4-DB5C-015E-FA7E3F69AC32}"/>
                </a:ext>
              </a:extLst>
            </p:cNvPr>
            <p:cNvSpPr/>
            <p:nvPr/>
          </p:nvSpPr>
          <p:spPr>
            <a:xfrm>
              <a:off x="1295400" y="4991100"/>
              <a:ext cx="6324600" cy="990602"/>
            </a:xfrm>
            <a:prstGeom prst="round2SameRect">
              <a:avLst>
                <a:gd name="adj1" fmla="val 42629"/>
                <a:gd name="adj2" fmla="val 0"/>
              </a:avLst>
            </a:prstGeom>
            <a:solidFill>
              <a:srgbClr val="FAD6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Đặc điểm </a:t>
              </a:r>
            </a:p>
          </p:txBody>
        </p:sp>
        <p:sp>
          <p:nvSpPr>
            <p:cNvPr id="43" name="Rectangle: Top Corners Rounded 42">
              <a:extLst>
                <a:ext uri="{FF2B5EF4-FFF2-40B4-BE49-F238E27FC236}">
                  <a16:creationId xmlns:a16="http://schemas.microsoft.com/office/drawing/2014/main" xmlns="" id="{1655C0C3-B2C1-A794-81F6-9292F2ED7B8C}"/>
                </a:ext>
              </a:extLst>
            </p:cNvPr>
            <p:cNvSpPr/>
            <p:nvPr/>
          </p:nvSpPr>
          <p:spPr>
            <a:xfrm flipV="1">
              <a:off x="1295400" y="5981341"/>
              <a:ext cx="6324600" cy="3904886"/>
            </a:xfrm>
            <a:prstGeom prst="round2SameRect">
              <a:avLst>
                <a:gd name="adj1" fmla="val 5324"/>
                <a:gd name="adj2"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xmlns="" id="{1F252344-BABC-3F89-2D32-6C5CEFEB4FE2}"/>
                </a:ext>
              </a:extLst>
            </p:cNvPr>
            <p:cNvSpPr txBox="1"/>
            <p:nvPr/>
          </p:nvSpPr>
          <p:spPr>
            <a:xfrm>
              <a:off x="1543049" y="6250511"/>
              <a:ext cx="5829301" cy="332687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Khá đầy đủ amino acid thiết yếu cho cơ thể. </a:t>
              </a:r>
              <a:endParaRPr lang="en-US" sz="3600"/>
            </a:p>
            <a:p>
              <a:pPr marL="571500" indent="-571500" algn="just">
                <a:lnSpc>
                  <a:spcPct val="150000"/>
                </a:lnSpc>
                <a:buFont typeface="Arial" panose="020B0604020202020204" pitchFamily="34" charset="0"/>
                <a:buChar char="•"/>
              </a:pPr>
              <a:r>
                <a:rPr lang="vi-VN" sz="3600"/>
                <a:t>Protein từ trứng được gọi là “protein chuẩn”.</a:t>
              </a:r>
              <a:endParaRPr lang="en-US" sz="3600"/>
            </a:p>
          </p:txBody>
        </p:sp>
      </p:grpSp>
      <p:grpSp>
        <p:nvGrpSpPr>
          <p:cNvPr id="47" name="Group 46">
            <a:extLst>
              <a:ext uri="{FF2B5EF4-FFF2-40B4-BE49-F238E27FC236}">
                <a16:creationId xmlns:a16="http://schemas.microsoft.com/office/drawing/2014/main" xmlns="" id="{B4C2D3FB-90A9-33A4-B388-4B7E16973275}"/>
              </a:ext>
            </a:extLst>
          </p:cNvPr>
          <p:cNvGrpSpPr/>
          <p:nvPr/>
        </p:nvGrpSpPr>
        <p:grpSpPr>
          <a:xfrm>
            <a:off x="10668002" y="4838700"/>
            <a:ext cx="6324600" cy="4895127"/>
            <a:chOff x="1295400" y="4991100"/>
            <a:chExt cx="6324600" cy="4895127"/>
          </a:xfrm>
        </p:grpSpPr>
        <mc:AlternateContent xmlns:mc="http://schemas.openxmlformats.org/markup-compatibility/2006" xmlns:p14="http://schemas.microsoft.com/office/powerpoint/2010/main">
          <mc:Choice Requires="p14">
            <p:contentPart p14:bwMode="auto" r:id="rId7">
              <p14:nvContentPartPr>
                <p14:cNvPr id="48" name="Ink 47">
                  <a:extLst>
                    <a:ext uri="{FF2B5EF4-FFF2-40B4-BE49-F238E27FC236}">
                      <a16:creationId xmlns:a16="http://schemas.microsoft.com/office/drawing/2014/main" xmlns="" id="{8316B0B5-C78F-823B-2132-AB93515379EF}"/>
                    </a:ext>
                  </a:extLst>
                </p14:cNvPr>
                <p14:cNvContentPartPr/>
                <p14:nvPr/>
              </p14:nvContentPartPr>
              <p14:xfrm>
                <a:off x="1700212" y="6281557"/>
                <a:ext cx="360" cy="360"/>
              </p14:xfrm>
            </p:contentPart>
          </mc:Choice>
          <mc:Fallback xmlns="">
            <p:pic>
              <p:nvPicPr>
                <p:cNvPr id="48" name="Ink 47">
                  <a:extLst>
                    <a:ext uri="{FF2B5EF4-FFF2-40B4-BE49-F238E27FC236}">
                      <a16:creationId xmlns:a16="http://schemas.microsoft.com/office/drawing/2014/main" id="{8316B0B5-C78F-823B-2132-AB93515379EF}"/>
                    </a:ext>
                  </a:extLst>
                </p:cNvPr>
                <p:cNvPicPr/>
                <p:nvPr/>
              </p:nvPicPr>
              <p:blipFill>
                <a:blip r:embed="rId6"/>
                <a:stretch>
                  <a:fillRect/>
                </a:stretch>
              </p:blipFill>
              <p:spPr>
                <a:xfrm>
                  <a:off x="1691572" y="6272557"/>
                  <a:ext cx="18000" cy="18000"/>
                </a:xfrm>
                <a:prstGeom prst="rect">
                  <a:avLst/>
                </a:prstGeom>
              </p:spPr>
            </p:pic>
          </mc:Fallback>
        </mc:AlternateContent>
        <p:sp>
          <p:nvSpPr>
            <p:cNvPr id="49" name="Rectangle: Top Corners Rounded 48">
              <a:extLst>
                <a:ext uri="{FF2B5EF4-FFF2-40B4-BE49-F238E27FC236}">
                  <a16:creationId xmlns:a16="http://schemas.microsoft.com/office/drawing/2014/main" xmlns="" id="{8E6D2A0E-7B8D-466A-1106-6AB340A4F111}"/>
                </a:ext>
              </a:extLst>
            </p:cNvPr>
            <p:cNvSpPr/>
            <p:nvPr/>
          </p:nvSpPr>
          <p:spPr>
            <a:xfrm>
              <a:off x="1295400" y="4991100"/>
              <a:ext cx="6324600" cy="990602"/>
            </a:xfrm>
            <a:prstGeom prst="round2SameRect">
              <a:avLst>
                <a:gd name="adj1" fmla="val 42629"/>
                <a:gd name="adj2" fmla="val 0"/>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Đặc điểm </a:t>
              </a:r>
            </a:p>
          </p:txBody>
        </p:sp>
        <p:sp>
          <p:nvSpPr>
            <p:cNvPr id="50" name="Rectangle: Top Corners Rounded 49">
              <a:extLst>
                <a:ext uri="{FF2B5EF4-FFF2-40B4-BE49-F238E27FC236}">
                  <a16:creationId xmlns:a16="http://schemas.microsoft.com/office/drawing/2014/main" xmlns="" id="{BE7C2E27-4856-6663-C08B-708FDE8CC43C}"/>
                </a:ext>
              </a:extLst>
            </p:cNvPr>
            <p:cNvSpPr/>
            <p:nvPr/>
          </p:nvSpPr>
          <p:spPr>
            <a:xfrm flipV="1">
              <a:off x="1295400" y="5981341"/>
              <a:ext cx="6324600" cy="3904886"/>
            </a:xfrm>
            <a:prstGeom prst="round2SameRect">
              <a:avLst>
                <a:gd name="adj1" fmla="val 5324"/>
                <a:gd name="adj2"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xmlns="" id="{16907427-ECFD-1EE4-B826-61026DF30D76}"/>
                </a:ext>
              </a:extLst>
            </p:cNvPr>
            <p:cNvSpPr txBox="1"/>
            <p:nvPr/>
          </p:nvSpPr>
          <p:spPr>
            <a:xfrm>
              <a:off x="1543049" y="6250511"/>
              <a:ext cx="5829301" cy="249587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Thường thiếu hụt một hoặc một số amino acid thiết yếu.</a:t>
              </a:r>
              <a:endParaRPr lang="en-US" sz="3600"/>
            </a:p>
          </p:txBody>
        </p:sp>
      </p:grpSp>
    </p:spTree>
    <p:extLst>
      <p:ext uri="{BB962C8B-B14F-4D97-AF65-F5344CB8AC3E}">
        <p14:creationId xmlns:p14="http://schemas.microsoft.com/office/powerpoint/2010/main" val="58377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left)">
                                      <p:cBhvr>
                                        <p:cTn id="14" dur="500"/>
                                        <p:tgtEl>
                                          <p:spTgt spid="102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down)">
                                      <p:cBhvr>
                                        <p:cTn id="21" dur="500"/>
                                        <p:tgtEl>
                                          <p:spTgt spid="52"/>
                                        </p:tgtEl>
                                      </p:cBhvr>
                                    </p:animEffect>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additive="base">
                                        <p:cTn id="29" dur="500" fill="hold"/>
                                        <p:tgtEl>
                                          <p:spTgt spid="47"/>
                                        </p:tgtEl>
                                        <p:attrNameLst>
                                          <p:attrName>ppt_x</p:attrName>
                                        </p:attrNameLst>
                                      </p:cBhvr>
                                      <p:tavLst>
                                        <p:tav tm="0">
                                          <p:val>
                                            <p:strVal val="#ppt_x"/>
                                          </p:val>
                                        </p:tav>
                                        <p:tav tm="100000">
                                          <p:val>
                                            <p:strVal val="#ppt_x"/>
                                          </p:val>
                                        </p:tav>
                                      </p:tavLst>
                                    </p:anim>
                                    <p:anim calcmode="lin" valueType="num">
                                      <p:cBhvr additive="base">
                                        <p:cTn id="3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0"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85A6374-30D9-A8DB-FEDE-A5C5955680F3}"/>
              </a:ext>
            </a:extLst>
          </p:cNvPr>
          <p:cNvGrpSpPr/>
          <p:nvPr/>
        </p:nvGrpSpPr>
        <p:grpSpPr>
          <a:xfrm>
            <a:off x="579698" y="5131494"/>
            <a:ext cx="17157180" cy="4191000"/>
            <a:chOff x="403485" y="952500"/>
            <a:chExt cx="17157180" cy="4191000"/>
          </a:xfrm>
        </p:grpSpPr>
        <p:pic>
          <p:nvPicPr>
            <p:cNvPr id="3" name="Picture 2">
              <a:extLst>
                <a:ext uri="{FF2B5EF4-FFF2-40B4-BE49-F238E27FC236}">
                  <a16:creationId xmlns:a16="http://schemas.microsoft.com/office/drawing/2014/main" xmlns="" id="{F1F9FB3B-4466-471A-69F9-AF361E0B6B7E}"/>
                </a:ext>
              </a:extLst>
            </p:cNvPr>
            <p:cNvPicPr>
              <a:picLocks noChangeAspect="1"/>
            </p:cNvPicPr>
            <p:nvPr/>
          </p:nvPicPr>
          <p:blipFill rotWithShape="1">
            <a:blip r:embed="rId3">
              <a:extLst>
                <a:ext uri="{28A0092B-C50C-407E-A947-70E740481C1C}">
                  <a14:useLocalDpi xmlns:a14="http://schemas.microsoft.com/office/drawing/2010/main" val="0"/>
                </a:ext>
              </a:extLst>
            </a:blip>
            <a:srcRect l="444" t="2139" r="75144" b="1604"/>
            <a:stretch/>
          </p:blipFill>
          <p:spPr>
            <a:xfrm>
              <a:off x="403485" y="952500"/>
              <a:ext cx="4191000" cy="3429000"/>
            </a:xfrm>
            <a:prstGeom prst="rect">
              <a:avLst/>
            </a:prstGeom>
          </p:spPr>
        </p:pic>
        <p:pic>
          <p:nvPicPr>
            <p:cNvPr id="4" name="Picture 3">
              <a:extLst>
                <a:ext uri="{FF2B5EF4-FFF2-40B4-BE49-F238E27FC236}">
                  <a16:creationId xmlns:a16="http://schemas.microsoft.com/office/drawing/2014/main" xmlns="" id="{7C86A16E-8475-4B7D-222D-E852297E9561}"/>
                </a:ext>
              </a:extLst>
            </p:cNvPr>
            <p:cNvPicPr>
              <a:picLocks noChangeAspect="1"/>
            </p:cNvPicPr>
            <p:nvPr/>
          </p:nvPicPr>
          <p:blipFill rotWithShape="1">
            <a:blip r:embed="rId3">
              <a:extLst>
                <a:ext uri="{28A0092B-C50C-407E-A947-70E740481C1C}">
                  <a14:useLocalDpi xmlns:a14="http://schemas.microsoft.com/office/drawing/2010/main" val="0"/>
                </a:ext>
              </a:extLst>
            </a:blip>
            <a:srcRect l="25300" t="1872" r="50288" b="1872"/>
            <a:stretch/>
          </p:blipFill>
          <p:spPr>
            <a:xfrm>
              <a:off x="4724400" y="952500"/>
              <a:ext cx="4191000" cy="3429000"/>
            </a:xfrm>
            <a:prstGeom prst="rect">
              <a:avLst/>
            </a:prstGeom>
          </p:spPr>
        </p:pic>
        <p:pic>
          <p:nvPicPr>
            <p:cNvPr id="5" name="Picture 4">
              <a:extLst>
                <a:ext uri="{FF2B5EF4-FFF2-40B4-BE49-F238E27FC236}">
                  <a16:creationId xmlns:a16="http://schemas.microsoft.com/office/drawing/2014/main" xmlns="" id="{3F34AF1B-1595-1D14-4599-52C64EE562C8}"/>
                </a:ext>
              </a:extLst>
            </p:cNvPr>
            <p:cNvPicPr>
              <a:picLocks noChangeAspect="1"/>
            </p:cNvPicPr>
            <p:nvPr/>
          </p:nvPicPr>
          <p:blipFill rotWithShape="1">
            <a:blip r:embed="rId3">
              <a:extLst>
                <a:ext uri="{28A0092B-C50C-407E-A947-70E740481C1C}">
                  <a14:useLocalDpi xmlns:a14="http://schemas.microsoft.com/office/drawing/2010/main" val="0"/>
                </a:ext>
              </a:extLst>
            </a:blip>
            <a:srcRect l="50476" t="1604" r="25112" b="2139"/>
            <a:stretch/>
          </p:blipFill>
          <p:spPr>
            <a:xfrm>
              <a:off x="9045315" y="952500"/>
              <a:ext cx="4191000" cy="3429000"/>
            </a:xfrm>
            <a:prstGeom prst="rect">
              <a:avLst/>
            </a:prstGeom>
          </p:spPr>
        </p:pic>
        <p:pic>
          <p:nvPicPr>
            <p:cNvPr id="6" name="Picture 5">
              <a:extLst>
                <a:ext uri="{FF2B5EF4-FFF2-40B4-BE49-F238E27FC236}">
                  <a16:creationId xmlns:a16="http://schemas.microsoft.com/office/drawing/2014/main" xmlns="" id="{5A095F93-E14E-724F-D9AE-D18D38221A87}"/>
                </a:ext>
              </a:extLst>
            </p:cNvPr>
            <p:cNvPicPr>
              <a:picLocks noChangeAspect="1"/>
            </p:cNvPicPr>
            <p:nvPr/>
          </p:nvPicPr>
          <p:blipFill rotWithShape="1">
            <a:blip r:embed="rId3">
              <a:extLst>
                <a:ext uri="{28A0092B-C50C-407E-A947-70E740481C1C}">
                  <a14:useLocalDpi xmlns:a14="http://schemas.microsoft.com/office/drawing/2010/main" val="0"/>
                </a:ext>
              </a:extLst>
            </a:blip>
            <a:srcRect l="75566" t="2139" r="133" b="1604"/>
            <a:stretch/>
          </p:blipFill>
          <p:spPr>
            <a:xfrm>
              <a:off x="13388715" y="953125"/>
              <a:ext cx="4171950" cy="3429000"/>
            </a:xfrm>
            <a:prstGeom prst="rect">
              <a:avLst/>
            </a:prstGeom>
          </p:spPr>
        </p:pic>
        <p:sp>
          <p:nvSpPr>
            <p:cNvPr id="9" name="TextBox 8">
              <a:extLst>
                <a:ext uri="{FF2B5EF4-FFF2-40B4-BE49-F238E27FC236}">
                  <a16:creationId xmlns:a16="http://schemas.microsoft.com/office/drawing/2014/main" xmlns="" id="{0FD5B90B-4B62-DD49-BF49-65163ACEDF50}"/>
                </a:ext>
              </a:extLst>
            </p:cNvPr>
            <p:cNvSpPr txBox="1"/>
            <p:nvPr/>
          </p:nvSpPr>
          <p:spPr>
            <a:xfrm>
              <a:off x="3733800" y="4589502"/>
              <a:ext cx="10820400" cy="553998"/>
            </a:xfrm>
            <a:prstGeom prst="rect">
              <a:avLst/>
            </a:prstGeom>
            <a:noFill/>
          </p:spPr>
          <p:txBody>
            <a:bodyPr wrap="square" rtlCol="0">
              <a:spAutoFit/>
            </a:bodyPr>
            <a:lstStyle/>
            <a:p>
              <a:pPr algn="ctr"/>
              <a:r>
                <a:rPr lang="en-US" sz="3000" b="1">
                  <a:latin typeface="Arial" panose="020B0604020202020204" pitchFamily="34" charset="0"/>
                  <a:cs typeface="Arial" panose="020B0604020202020204" pitchFamily="34" charset="0"/>
                </a:rPr>
                <a:t>Hình 1.4. </a:t>
              </a:r>
              <a:r>
                <a:rPr lang="en-US" sz="3000">
                  <a:latin typeface="Arial" panose="020B0604020202020204" pitchFamily="34" charset="0"/>
                  <a:cs typeface="Arial" panose="020B0604020202020204" pitchFamily="34" charset="0"/>
                </a:rPr>
                <a:t>Một số loại dầu ăn từ thực vật </a:t>
              </a:r>
            </a:p>
          </p:txBody>
        </p:sp>
      </p:grpSp>
      <p:grpSp>
        <p:nvGrpSpPr>
          <p:cNvPr id="14" name="Group 13">
            <a:extLst>
              <a:ext uri="{FF2B5EF4-FFF2-40B4-BE49-F238E27FC236}">
                <a16:creationId xmlns:a16="http://schemas.microsoft.com/office/drawing/2014/main" xmlns="" id="{3B8FCDE6-575C-3E02-00F1-F4CA1ACA697E}"/>
              </a:ext>
            </a:extLst>
          </p:cNvPr>
          <p:cNvGrpSpPr/>
          <p:nvPr/>
        </p:nvGrpSpPr>
        <p:grpSpPr>
          <a:xfrm>
            <a:off x="-1676400" y="584442"/>
            <a:ext cx="7162800" cy="1333496"/>
            <a:chOff x="-1676400" y="514352"/>
            <a:chExt cx="7162800" cy="1333496"/>
          </a:xfrm>
        </p:grpSpPr>
        <p:sp>
          <p:nvSpPr>
            <p:cNvPr id="15" name="Rectangle: Rounded Corners 14">
              <a:extLst>
                <a:ext uri="{FF2B5EF4-FFF2-40B4-BE49-F238E27FC236}">
                  <a16:creationId xmlns:a16="http://schemas.microsoft.com/office/drawing/2014/main" xmlns="" id="{584CFC1D-6D4A-5630-5FA7-BE54FB9C60A9}"/>
                </a:ext>
              </a:extLst>
            </p:cNvPr>
            <p:cNvSpPr/>
            <p:nvPr/>
          </p:nvSpPr>
          <p:spPr>
            <a:xfrm>
              <a:off x="685800" y="514352"/>
              <a:ext cx="4800600" cy="1333496"/>
            </a:xfrm>
            <a:prstGeom prst="roundRect">
              <a:avLst/>
            </a:prstGeom>
            <a:solidFill>
              <a:srgbClr val="FDDC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xmlns="" id="{A9A1E09D-00EA-169E-EF6E-29C7AD9D24A6}"/>
                </a:ext>
              </a:extLst>
            </p:cNvPr>
            <p:cNvCxnSpPr>
              <a:cxnSpLocks/>
            </p:cNvCxnSpPr>
            <p:nvPr/>
          </p:nvCxnSpPr>
          <p:spPr>
            <a:xfrm>
              <a:off x="-1676400" y="1181100"/>
              <a:ext cx="2362200" cy="0"/>
            </a:xfrm>
            <a:prstGeom prst="line">
              <a:avLst/>
            </a:prstGeom>
            <a:ln w="38100">
              <a:solidFill>
                <a:srgbClr val="FF59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09D9FF6A-AEFE-7B43-A75E-F7B5A1EAE277}"/>
                </a:ext>
              </a:extLst>
            </p:cNvPr>
            <p:cNvSpPr txBox="1"/>
            <p:nvPr/>
          </p:nvSpPr>
          <p:spPr>
            <a:xfrm>
              <a:off x="685800" y="788685"/>
              <a:ext cx="4800600"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a:solidFill>
                    <a:prstClr val="black"/>
                  </a:solidFill>
                  <a:latin typeface="Arial" panose="020B0604020202020204" pitchFamily="34" charset="0"/>
                  <a:cs typeface="Arial" panose="020B0604020202020204" pitchFamily="34" charset="0"/>
                </a:rPr>
                <a:t>2</a:t>
              </a: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Lipid</a:t>
              </a:r>
            </a:p>
          </p:txBody>
        </p:sp>
      </p:grpSp>
      <p:grpSp>
        <p:nvGrpSpPr>
          <p:cNvPr id="21" name="Group 20">
            <a:extLst>
              <a:ext uri="{FF2B5EF4-FFF2-40B4-BE49-F238E27FC236}">
                <a16:creationId xmlns:a16="http://schemas.microsoft.com/office/drawing/2014/main" xmlns="" id="{D8D830D5-C237-2F93-31D3-127B26E29AAA}"/>
              </a:ext>
            </a:extLst>
          </p:cNvPr>
          <p:cNvGrpSpPr/>
          <p:nvPr/>
        </p:nvGrpSpPr>
        <p:grpSpPr>
          <a:xfrm>
            <a:off x="685800" y="2705100"/>
            <a:ext cx="16736751" cy="1664879"/>
            <a:chOff x="555887" y="3154393"/>
            <a:chExt cx="16736751" cy="1664879"/>
          </a:xfrm>
        </p:grpSpPr>
        <p:sp>
          <p:nvSpPr>
            <p:cNvPr id="13" name="TextBox 12">
              <a:extLst>
                <a:ext uri="{FF2B5EF4-FFF2-40B4-BE49-F238E27FC236}">
                  <a16:creationId xmlns:a16="http://schemas.microsoft.com/office/drawing/2014/main" xmlns="" id="{274042BA-0E8C-7ED7-9DC9-9004EBE9C763}"/>
                </a:ext>
              </a:extLst>
            </p:cNvPr>
            <p:cNvSpPr txBox="1"/>
            <p:nvPr/>
          </p:nvSpPr>
          <p:spPr>
            <a:xfrm>
              <a:off x="2057400" y="3154393"/>
              <a:ext cx="15235238" cy="1664879"/>
            </a:xfrm>
            <a:prstGeom prst="rect">
              <a:avLst/>
            </a:prstGeom>
            <a:noFill/>
          </p:spPr>
          <p:txBody>
            <a:bodyPr wrap="square">
              <a:spAutoFit/>
            </a:bodyPr>
            <a:lstStyle/>
            <a:p>
              <a:pPr algn="just">
                <a:lnSpc>
                  <a:spcPct val="150000"/>
                </a:lnSpc>
              </a:pPr>
              <a:r>
                <a:rPr lang="vi-VN" sz="3600"/>
                <a:t>Quan sát Hình 1.4 dưới đây, hãy nêu tên một số loại quả và hạt có thể dùng để sản xuất dầu ăn. Ở nhà em thường sử dụng loại dầu ăn nào?</a:t>
              </a:r>
              <a:endParaRPr lang="en-US" sz="3600"/>
            </a:p>
          </p:txBody>
        </p:sp>
        <p:sp>
          <p:nvSpPr>
            <p:cNvPr id="18" name="Freeform 5">
              <a:extLst>
                <a:ext uri="{FF2B5EF4-FFF2-40B4-BE49-F238E27FC236}">
                  <a16:creationId xmlns:a16="http://schemas.microsoft.com/office/drawing/2014/main" xmlns="" id="{FDB12659-E34B-3326-984B-B812A09E8165}"/>
                </a:ext>
              </a:extLst>
            </p:cNvPr>
            <p:cNvSpPr/>
            <p:nvPr/>
          </p:nvSpPr>
          <p:spPr>
            <a:xfrm>
              <a:off x="555887" y="3452856"/>
              <a:ext cx="1501513" cy="1067951"/>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effectLst>
              <a:outerShdw blurRad="50800" dist="38100" dir="8100000" algn="tr" rotWithShape="0">
                <a:prstClr val="black">
                  <a:alpha val="40000"/>
                </a:prstClr>
              </a:outerShdw>
            </a:effectLst>
          </p:spPr>
        </p:sp>
      </p:grpSp>
      <p:sp>
        <p:nvSpPr>
          <p:cNvPr id="19" name="Freeform 14">
            <a:extLst>
              <a:ext uri="{FF2B5EF4-FFF2-40B4-BE49-F238E27FC236}">
                <a16:creationId xmlns:a16="http://schemas.microsoft.com/office/drawing/2014/main" xmlns="" id="{B2B32AC7-5708-F25E-4388-EF32541A51D6}"/>
              </a:ext>
            </a:extLst>
          </p:cNvPr>
          <p:cNvSpPr/>
          <p:nvPr/>
        </p:nvSpPr>
        <p:spPr>
          <a:xfrm flipH="1">
            <a:off x="16984175" y="0"/>
            <a:ext cx="2607650" cy="2109038"/>
          </a:xfrm>
          <a:custGeom>
            <a:avLst/>
            <a:gdLst/>
            <a:ahLst/>
            <a:cxnLst/>
            <a:rect l="l" t="t" r="r" b="b"/>
            <a:pathLst>
              <a:path w="2607650" h="2109038">
                <a:moveTo>
                  <a:pt x="2607650" y="0"/>
                </a:moveTo>
                <a:lnTo>
                  <a:pt x="0" y="0"/>
                </a:lnTo>
                <a:lnTo>
                  <a:pt x="0" y="2109038"/>
                </a:lnTo>
                <a:lnTo>
                  <a:pt x="2607650" y="2109038"/>
                </a:lnTo>
                <a:lnTo>
                  <a:pt x="2607650" y="0"/>
                </a:lnTo>
                <a:close/>
              </a:path>
            </a:pathLst>
          </a:custGeom>
          <a:blipFill>
            <a:blip r:embed="rId6"/>
            <a:stretch>
              <a:fillRect/>
            </a:stretch>
          </a:blipFill>
        </p:spPr>
      </p:sp>
      <p:sp>
        <p:nvSpPr>
          <p:cNvPr id="20" name="Freeform 15">
            <a:extLst>
              <a:ext uri="{FF2B5EF4-FFF2-40B4-BE49-F238E27FC236}">
                <a16:creationId xmlns:a16="http://schemas.microsoft.com/office/drawing/2014/main" xmlns="" id="{52856CCE-A90F-1651-5A77-5DAD081BD701}"/>
              </a:ext>
            </a:extLst>
          </p:cNvPr>
          <p:cNvSpPr/>
          <p:nvPr/>
        </p:nvSpPr>
        <p:spPr>
          <a:xfrm rot="7220541">
            <a:off x="16564431" y="1183822"/>
            <a:ext cx="1183938" cy="1700950"/>
          </a:xfrm>
          <a:custGeom>
            <a:avLst/>
            <a:gdLst/>
            <a:ahLst/>
            <a:cxnLst/>
            <a:rect l="l" t="t" r="r" b="b"/>
            <a:pathLst>
              <a:path w="1183938" h="1700950">
                <a:moveTo>
                  <a:pt x="0" y="0"/>
                </a:moveTo>
                <a:lnTo>
                  <a:pt x="1183938" y="0"/>
                </a:lnTo>
                <a:lnTo>
                  <a:pt x="1183938" y="1700950"/>
                </a:lnTo>
                <a:lnTo>
                  <a:pt x="0" y="1700950"/>
                </a:lnTo>
                <a:lnTo>
                  <a:pt x="0" y="0"/>
                </a:lnTo>
                <a:close/>
              </a:path>
            </a:pathLst>
          </a:custGeom>
          <a:blipFill>
            <a:blip r:embed="rId7"/>
            <a:stretch>
              <a:fillRect t="-2" b="-2"/>
            </a:stretch>
          </a:blipFill>
        </p:spPr>
      </p:sp>
    </p:spTree>
    <p:extLst>
      <p:ext uri="{BB962C8B-B14F-4D97-AF65-F5344CB8AC3E}">
        <p14:creationId xmlns:p14="http://schemas.microsoft.com/office/powerpoint/2010/main" val="1626613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D94655D-C718-7196-9894-4FB60640A4ED}"/>
              </a:ext>
            </a:extLst>
          </p:cNvPr>
          <p:cNvPicPr>
            <a:picLocks noChangeAspect="1"/>
          </p:cNvPicPr>
          <p:nvPr/>
        </p:nvPicPr>
        <p:blipFill rotWithShape="1">
          <a:blip r:embed="rId3">
            <a:extLst>
              <a:ext uri="{28A0092B-C50C-407E-A947-70E740481C1C}">
                <a14:useLocalDpi xmlns:a14="http://schemas.microsoft.com/office/drawing/2010/main" val="0"/>
              </a:ext>
            </a:extLst>
          </a:blip>
          <a:srcRect l="444" t="2139" r="75144" b="1604"/>
          <a:stretch/>
        </p:blipFill>
        <p:spPr>
          <a:xfrm>
            <a:off x="358515" y="6452562"/>
            <a:ext cx="4191000" cy="3429000"/>
          </a:xfrm>
          <a:prstGeom prst="rect">
            <a:avLst/>
          </a:prstGeom>
        </p:spPr>
      </p:pic>
      <p:pic>
        <p:nvPicPr>
          <p:cNvPr id="8" name="Picture 7">
            <a:extLst>
              <a:ext uri="{FF2B5EF4-FFF2-40B4-BE49-F238E27FC236}">
                <a16:creationId xmlns:a16="http://schemas.microsoft.com/office/drawing/2014/main" xmlns="" id="{DE9872BF-626B-760E-0E5D-3353FFC5F50A}"/>
              </a:ext>
            </a:extLst>
          </p:cNvPr>
          <p:cNvPicPr>
            <a:picLocks noChangeAspect="1"/>
          </p:cNvPicPr>
          <p:nvPr/>
        </p:nvPicPr>
        <p:blipFill rotWithShape="1">
          <a:blip r:embed="rId3">
            <a:extLst>
              <a:ext uri="{28A0092B-C50C-407E-A947-70E740481C1C}">
                <a14:useLocalDpi xmlns:a14="http://schemas.microsoft.com/office/drawing/2010/main" val="0"/>
              </a:ext>
            </a:extLst>
          </a:blip>
          <a:srcRect l="25300" t="1872" r="50288" b="1872"/>
          <a:stretch/>
        </p:blipFill>
        <p:spPr>
          <a:xfrm>
            <a:off x="4834602" y="6452562"/>
            <a:ext cx="4191000" cy="3429000"/>
          </a:xfrm>
          <a:prstGeom prst="rect">
            <a:avLst/>
          </a:prstGeom>
        </p:spPr>
      </p:pic>
      <p:pic>
        <p:nvPicPr>
          <p:cNvPr id="11" name="Picture 10">
            <a:extLst>
              <a:ext uri="{FF2B5EF4-FFF2-40B4-BE49-F238E27FC236}">
                <a16:creationId xmlns:a16="http://schemas.microsoft.com/office/drawing/2014/main" xmlns="" id="{AFBC2BFE-764D-F403-7991-96F50A512F49}"/>
              </a:ext>
            </a:extLst>
          </p:cNvPr>
          <p:cNvPicPr>
            <a:picLocks noChangeAspect="1"/>
          </p:cNvPicPr>
          <p:nvPr/>
        </p:nvPicPr>
        <p:blipFill rotWithShape="1">
          <a:blip r:embed="rId3">
            <a:extLst>
              <a:ext uri="{28A0092B-C50C-407E-A947-70E740481C1C}">
                <a14:useLocalDpi xmlns:a14="http://schemas.microsoft.com/office/drawing/2010/main" val="0"/>
              </a:ext>
            </a:extLst>
          </a:blip>
          <a:srcRect l="50476" t="1604" r="25112" b="2139"/>
          <a:stretch/>
        </p:blipFill>
        <p:spPr>
          <a:xfrm>
            <a:off x="9310690" y="6452562"/>
            <a:ext cx="4191000" cy="3429000"/>
          </a:xfrm>
          <a:prstGeom prst="rect">
            <a:avLst/>
          </a:prstGeom>
        </p:spPr>
      </p:pic>
      <p:pic>
        <p:nvPicPr>
          <p:cNvPr id="12" name="Picture 11">
            <a:extLst>
              <a:ext uri="{FF2B5EF4-FFF2-40B4-BE49-F238E27FC236}">
                <a16:creationId xmlns:a16="http://schemas.microsoft.com/office/drawing/2014/main" xmlns="" id="{D8786B8A-358F-3565-D31C-455DE211DADF}"/>
              </a:ext>
            </a:extLst>
          </p:cNvPr>
          <p:cNvPicPr>
            <a:picLocks noChangeAspect="1"/>
          </p:cNvPicPr>
          <p:nvPr/>
        </p:nvPicPr>
        <p:blipFill rotWithShape="1">
          <a:blip r:embed="rId3">
            <a:extLst>
              <a:ext uri="{28A0092B-C50C-407E-A947-70E740481C1C}">
                <a14:useLocalDpi xmlns:a14="http://schemas.microsoft.com/office/drawing/2010/main" val="0"/>
              </a:ext>
            </a:extLst>
          </a:blip>
          <a:srcRect l="75566" t="2139" r="133" b="1604"/>
          <a:stretch/>
        </p:blipFill>
        <p:spPr>
          <a:xfrm>
            <a:off x="13724197" y="6453187"/>
            <a:ext cx="4171950" cy="3429000"/>
          </a:xfrm>
          <a:prstGeom prst="rect">
            <a:avLst/>
          </a:prstGeom>
        </p:spPr>
      </p:pic>
      <p:grpSp>
        <p:nvGrpSpPr>
          <p:cNvPr id="26" name="Group 25">
            <a:extLst>
              <a:ext uri="{FF2B5EF4-FFF2-40B4-BE49-F238E27FC236}">
                <a16:creationId xmlns:a16="http://schemas.microsoft.com/office/drawing/2014/main" xmlns="" id="{ED86F5B4-E348-927E-869B-290C18CC3218}"/>
              </a:ext>
            </a:extLst>
          </p:cNvPr>
          <p:cNvGrpSpPr/>
          <p:nvPr/>
        </p:nvGrpSpPr>
        <p:grpSpPr>
          <a:xfrm>
            <a:off x="1470285" y="419100"/>
            <a:ext cx="15347430" cy="1171888"/>
            <a:chOff x="990600" y="493752"/>
            <a:chExt cx="15347430" cy="1447800"/>
          </a:xfrm>
        </p:grpSpPr>
        <p:sp>
          <p:nvSpPr>
            <p:cNvPr id="24" name="Rectangle 23">
              <a:extLst>
                <a:ext uri="{FF2B5EF4-FFF2-40B4-BE49-F238E27FC236}">
                  <a16:creationId xmlns:a16="http://schemas.microsoft.com/office/drawing/2014/main" xmlns="" id="{8763AFE0-22B0-0AA5-CB64-4F2DFF23DC22}"/>
                </a:ext>
              </a:extLst>
            </p:cNvPr>
            <p:cNvSpPr/>
            <p:nvPr/>
          </p:nvSpPr>
          <p:spPr>
            <a:xfrm>
              <a:off x="1143000" y="646152"/>
              <a:ext cx="15195030" cy="1295400"/>
            </a:xfrm>
            <a:prstGeom prst="rect">
              <a:avLst/>
            </a:prstGeom>
            <a:solidFill>
              <a:schemeClr val="accent2">
                <a:lumMod val="20000"/>
                <a:lumOff val="80000"/>
              </a:schemeClr>
            </a:solidFill>
            <a:ln>
              <a:solidFill>
                <a:srgbClr val="D99F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AF0EF593-B587-575E-9481-2B293526327D}"/>
                </a:ext>
              </a:extLst>
            </p:cNvPr>
            <p:cNvSpPr/>
            <p:nvPr/>
          </p:nvSpPr>
          <p:spPr>
            <a:xfrm>
              <a:off x="990600" y="493752"/>
              <a:ext cx="15195030" cy="1295400"/>
            </a:xfrm>
            <a:prstGeom prst="rect">
              <a:avLst/>
            </a:prstGeom>
            <a:solidFill>
              <a:schemeClr val="bg1"/>
            </a:solidFill>
            <a:ln w="28575">
              <a:solidFill>
                <a:srgbClr val="D99F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6233CD26-BDF8-1E7B-8777-065FEC1ABC17}"/>
                </a:ext>
              </a:extLst>
            </p:cNvPr>
            <p:cNvSpPr txBox="1"/>
            <p:nvPr/>
          </p:nvSpPr>
          <p:spPr>
            <a:xfrm>
              <a:off x="1706164" y="775115"/>
              <a:ext cx="14068702" cy="707886"/>
            </a:xfrm>
            <a:prstGeom prst="rect">
              <a:avLst/>
            </a:prstGeom>
            <a:noFill/>
          </p:spPr>
          <p:txBody>
            <a:bodyPr wrap="square" rtlCol="0">
              <a:spAutoFit/>
            </a:bodyPr>
            <a:lstStyle/>
            <a:p>
              <a:r>
                <a:rPr lang="en-US" sz="4000" b="1" i="1">
                  <a:latin typeface="Arial" panose="020B0604020202020204" pitchFamily="34" charset="0"/>
                  <a:cs typeface="Arial" panose="020B0604020202020204" pitchFamily="34" charset="0"/>
                </a:rPr>
                <a:t>Một số loại quả và hạt có thể dùng để sản xuất dầu ăn</a:t>
              </a:r>
            </a:p>
          </p:txBody>
        </p:sp>
      </p:grpSp>
      <p:grpSp>
        <p:nvGrpSpPr>
          <p:cNvPr id="35" name="Group 34">
            <a:extLst>
              <a:ext uri="{FF2B5EF4-FFF2-40B4-BE49-F238E27FC236}">
                <a16:creationId xmlns:a16="http://schemas.microsoft.com/office/drawing/2014/main" xmlns="" id="{587566CE-242F-CB40-3C94-F1B8685F171B}"/>
              </a:ext>
            </a:extLst>
          </p:cNvPr>
          <p:cNvGrpSpPr/>
          <p:nvPr/>
        </p:nvGrpSpPr>
        <p:grpSpPr>
          <a:xfrm>
            <a:off x="326225" y="2067753"/>
            <a:ext cx="4329115" cy="3529426"/>
            <a:chOff x="326225" y="2067753"/>
            <a:chExt cx="4329115" cy="3529426"/>
          </a:xfrm>
        </p:grpSpPr>
        <p:pic>
          <p:nvPicPr>
            <p:cNvPr id="3074" name="Picture 2" descr="ĐẬU NÀNH - Công ty TNHH TM DV VINFOOD">
              <a:extLst>
                <a:ext uri="{FF2B5EF4-FFF2-40B4-BE49-F238E27FC236}">
                  <a16:creationId xmlns:a16="http://schemas.microsoft.com/office/drawing/2014/main" xmlns="" id="{6E7EF00A-DF43-B3EA-E2C0-2361D47948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100"/>
            <a:stretch/>
          </p:blipFill>
          <p:spPr bwMode="auto">
            <a:xfrm>
              <a:off x="326225" y="2067753"/>
              <a:ext cx="4329115" cy="3171825"/>
            </a:xfrm>
            <a:prstGeom prst="roundRect">
              <a:avLst/>
            </a:prstGeom>
            <a:noFill/>
            <a:extLst>
              <a:ext uri="{909E8E84-426E-40DD-AFC4-6F175D3DCCD1}">
                <a14:hiddenFill xmlns:a14="http://schemas.microsoft.com/office/drawing/2010/main">
                  <a:solidFill>
                    <a:srgbClr val="FFFFFF"/>
                  </a:solidFill>
                </a14:hiddenFill>
              </a:ext>
            </a:extLst>
          </p:spPr>
        </p:pic>
        <p:sp>
          <p:nvSpPr>
            <p:cNvPr id="27" name="Plaque 26">
              <a:extLst>
                <a:ext uri="{FF2B5EF4-FFF2-40B4-BE49-F238E27FC236}">
                  <a16:creationId xmlns:a16="http://schemas.microsoft.com/office/drawing/2014/main" xmlns="" id="{92F1CD0C-9159-B093-79B4-CF3C6032BCAA}"/>
                </a:ext>
              </a:extLst>
            </p:cNvPr>
            <p:cNvSpPr/>
            <p:nvPr/>
          </p:nvSpPr>
          <p:spPr>
            <a:xfrm>
              <a:off x="670050" y="4881976"/>
              <a:ext cx="3641464" cy="715203"/>
            </a:xfrm>
            <a:prstGeom prst="plaque">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Hạt đậu nành</a:t>
              </a:r>
            </a:p>
          </p:txBody>
        </p:sp>
      </p:grpSp>
      <p:grpSp>
        <p:nvGrpSpPr>
          <p:cNvPr id="36" name="Group 35">
            <a:extLst>
              <a:ext uri="{FF2B5EF4-FFF2-40B4-BE49-F238E27FC236}">
                <a16:creationId xmlns:a16="http://schemas.microsoft.com/office/drawing/2014/main" xmlns="" id="{138D8CA2-CA7A-E1F0-C59B-31D8BDC55A21}"/>
              </a:ext>
            </a:extLst>
          </p:cNvPr>
          <p:cNvGrpSpPr/>
          <p:nvPr/>
        </p:nvGrpSpPr>
        <p:grpSpPr>
          <a:xfrm>
            <a:off x="4800597" y="2067753"/>
            <a:ext cx="4329115" cy="3529425"/>
            <a:chOff x="4800597" y="2067753"/>
            <a:chExt cx="4329115" cy="3529425"/>
          </a:xfrm>
        </p:grpSpPr>
        <p:pic>
          <p:nvPicPr>
            <p:cNvPr id="3076" name="Picture 4" descr="Cây Oliu ở Việt Nam có trồng được không">
              <a:extLst>
                <a:ext uri="{FF2B5EF4-FFF2-40B4-BE49-F238E27FC236}">
                  <a16:creationId xmlns:a16="http://schemas.microsoft.com/office/drawing/2014/main" xmlns="" id="{FEB16719-1689-54CE-00D9-210368456E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76" t="5666" r="7000"/>
            <a:stretch/>
          </p:blipFill>
          <p:spPr bwMode="auto">
            <a:xfrm>
              <a:off x="4800597" y="2067753"/>
              <a:ext cx="4329115" cy="3171825"/>
            </a:xfrm>
            <a:prstGeom prst="roundRect">
              <a:avLst/>
            </a:prstGeom>
            <a:noFill/>
            <a:extLst>
              <a:ext uri="{909E8E84-426E-40DD-AFC4-6F175D3DCCD1}">
                <a14:hiddenFill xmlns:a14="http://schemas.microsoft.com/office/drawing/2010/main">
                  <a:solidFill>
                    <a:srgbClr val="FFFFFF"/>
                  </a:solidFill>
                </a14:hiddenFill>
              </a:ext>
            </a:extLst>
          </p:spPr>
        </p:pic>
        <p:sp>
          <p:nvSpPr>
            <p:cNvPr id="28" name="Plaque 27">
              <a:extLst>
                <a:ext uri="{FF2B5EF4-FFF2-40B4-BE49-F238E27FC236}">
                  <a16:creationId xmlns:a16="http://schemas.microsoft.com/office/drawing/2014/main" xmlns="" id="{F539A893-186F-EA82-1689-4B353C1E416D}"/>
                </a:ext>
              </a:extLst>
            </p:cNvPr>
            <p:cNvSpPr/>
            <p:nvPr/>
          </p:nvSpPr>
          <p:spPr>
            <a:xfrm>
              <a:off x="5144422" y="4881975"/>
              <a:ext cx="3641464" cy="715203"/>
            </a:xfrm>
            <a:prstGeom prst="plaque">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Quả olive</a:t>
              </a:r>
            </a:p>
          </p:txBody>
        </p:sp>
      </p:grpSp>
      <p:grpSp>
        <p:nvGrpSpPr>
          <p:cNvPr id="37" name="Group 36">
            <a:extLst>
              <a:ext uri="{FF2B5EF4-FFF2-40B4-BE49-F238E27FC236}">
                <a16:creationId xmlns:a16="http://schemas.microsoft.com/office/drawing/2014/main" xmlns="" id="{5AE39991-C4DF-802F-EA4A-FBE98EB0208F}"/>
              </a:ext>
            </a:extLst>
          </p:cNvPr>
          <p:cNvGrpSpPr/>
          <p:nvPr/>
        </p:nvGrpSpPr>
        <p:grpSpPr>
          <a:xfrm>
            <a:off x="9286878" y="2067753"/>
            <a:ext cx="4495800" cy="3526880"/>
            <a:chOff x="9286878" y="2067753"/>
            <a:chExt cx="4495800" cy="3526880"/>
          </a:xfrm>
        </p:grpSpPr>
        <p:pic>
          <p:nvPicPr>
            <p:cNvPr id="3078" name="Picture 6" descr="Có nên ăn hạt hướng dương? | Vinmec">
              <a:extLst>
                <a:ext uri="{FF2B5EF4-FFF2-40B4-BE49-F238E27FC236}">
                  <a16:creationId xmlns:a16="http://schemas.microsoft.com/office/drawing/2014/main" xmlns="" id="{99F24BAD-32C9-BC69-CE7C-2D8EAA1C8B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0943" b="5943"/>
            <a:stretch/>
          </p:blipFill>
          <p:spPr bwMode="auto">
            <a:xfrm>
              <a:off x="9286878" y="2067753"/>
              <a:ext cx="4495800" cy="3171825"/>
            </a:xfrm>
            <a:prstGeom prst="roundRect">
              <a:avLst/>
            </a:prstGeom>
            <a:noFill/>
            <a:extLst>
              <a:ext uri="{909E8E84-426E-40DD-AFC4-6F175D3DCCD1}">
                <a14:hiddenFill xmlns:a14="http://schemas.microsoft.com/office/drawing/2010/main">
                  <a:solidFill>
                    <a:srgbClr val="FFFFFF"/>
                  </a:solidFill>
                </a14:hiddenFill>
              </a:ext>
            </a:extLst>
          </p:spPr>
        </p:pic>
        <p:sp>
          <p:nvSpPr>
            <p:cNvPr id="29" name="Plaque 28">
              <a:extLst>
                <a:ext uri="{FF2B5EF4-FFF2-40B4-BE49-F238E27FC236}">
                  <a16:creationId xmlns:a16="http://schemas.microsoft.com/office/drawing/2014/main" xmlns="" id="{1BBC86DC-7A69-5DEA-C4D6-5E5071442FEF}"/>
                </a:ext>
              </a:extLst>
            </p:cNvPr>
            <p:cNvSpPr/>
            <p:nvPr/>
          </p:nvSpPr>
          <p:spPr>
            <a:xfrm>
              <a:off x="9435437" y="4879430"/>
              <a:ext cx="4125784" cy="715203"/>
            </a:xfrm>
            <a:prstGeom prst="plaque">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Hạt hướng dương</a:t>
              </a:r>
            </a:p>
          </p:txBody>
        </p:sp>
      </p:grpSp>
      <p:grpSp>
        <p:nvGrpSpPr>
          <p:cNvPr id="38" name="Group 37">
            <a:extLst>
              <a:ext uri="{FF2B5EF4-FFF2-40B4-BE49-F238E27FC236}">
                <a16:creationId xmlns:a16="http://schemas.microsoft.com/office/drawing/2014/main" xmlns="" id="{385DD0A6-33B0-728A-DA7C-F6F72BD41945}"/>
              </a:ext>
            </a:extLst>
          </p:cNvPr>
          <p:cNvGrpSpPr/>
          <p:nvPr/>
        </p:nvGrpSpPr>
        <p:grpSpPr>
          <a:xfrm>
            <a:off x="13875550" y="2019300"/>
            <a:ext cx="4062412" cy="3575333"/>
            <a:chOff x="13875550" y="2019300"/>
            <a:chExt cx="4062412" cy="3575333"/>
          </a:xfrm>
        </p:grpSpPr>
        <p:pic>
          <p:nvPicPr>
            <p:cNvPr id="3080" name="Picture 8" descr="Lợi ích sức khỏe của đậu phộng (lạc) | Vinmec">
              <a:extLst>
                <a:ext uri="{FF2B5EF4-FFF2-40B4-BE49-F238E27FC236}">
                  <a16:creationId xmlns:a16="http://schemas.microsoft.com/office/drawing/2014/main" xmlns="" id="{230A30BC-49B5-4705-2D38-1C8203E6C7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15" r="10965"/>
            <a:stretch/>
          </p:blipFill>
          <p:spPr bwMode="auto">
            <a:xfrm>
              <a:off x="13875550" y="2019300"/>
              <a:ext cx="4062412" cy="3229803"/>
            </a:xfrm>
            <a:prstGeom prst="roundRect">
              <a:avLst/>
            </a:prstGeom>
            <a:noFill/>
            <a:extLst>
              <a:ext uri="{909E8E84-426E-40DD-AFC4-6F175D3DCCD1}">
                <a14:hiddenFill xmlns:a14="http://schemas.microsoft.com/office/drawing/2010/main">
                  <a:solidFill>
                    <a:srgbClr val="FFFFFF"/>
                  </a:solidFill>
                </a14:hiddenFill>
              </a:ext>
            </a:extLst>
          </p:spPr>
        </p:pic>
        <p:sp>
          <p:nvSpPr>
            <p:cNvPr id="30" name="Plaque 29">
              <a:extLst>
                <a:ext uri="{FF2B5EF4-FFF2-40B4-BE49-F238E27FC236}">
                  <a16:creationId xmlns:a16="http://schemas.microsoft.com/office/drawing/2014/main" xmlns="" id="{97CFE510-A12E-8722-CE73-0F7871D40BC1}"/>
                </a:ext>
              </a:extLst>
            </p:cNvPr>
            <p:cNvSpPr/>
            <p:nvPr/>
          </p:nvSpPr>
          <p:spPr>
            <a:xfrm>
              <a:off x="14210772" y="4879430"/>
              <a:ext cx="3641464" cy="715203"/>
            </a:xfrm>
            <a:prstGeom prst="plaque">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Hạt lạc</a:t>
              </a:r>
            </a:p>
          </p:txBody>
        </p:sp>
      </p:grpSp>
      <p:sp>
        <p:nvSpPr>
          <p:cNvPr id="31" name="Arrow: Down 30">
            <a:extLst>
              <a:ext uri="{FF2B5EF4-FFF2-40B4-BE49-F238E27FC236}">
                <a16:creationId xmlns:a16="http://schemas.microsoft.com/office/drawing/2014/main" xmlns="" id="{57826540-F0F0-5CFC-C126-9415D3EA36ED}"/>
              </a:ext>
            </a:extLst>
          </p:cNvPr>
          <p:cNvSpPr/>
          <p:nvPr/>
        </p:nvSpPr>
        <p:spPr>
          <a:xfrm>
            <a:off x="2251539" y="5834370"/>
            <a:ext cx="404951" cy="381000"/>
          </a:xfrm>
          <a:prstGeom prst="down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xmlns="" id="{ADAE35A4-0CD5-5D23-E0ED-43070C8F3AEC}"/>
              </a:ext>
            </a:extLst>
          </p:cNvPr>
          <p:cNvSpPr/>
          <p:nvPr/>
        </p:nvSpPr>
        <p:spPr>
          <a:xfrm>
            <a:off x="6727626" y="5834370"/>
            <a:ext cx="404951" cy="381000"/>
          </a:xfrm>
          <a:prstGeom prst="down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xmlns="" id="{3D16276B-F6D8-5C36-CA3F-807EBFE3973C}"/>
              </a:ext>
            </a:extLst>
          </p:cNvPr>
          <p:cNvSpPr/>
          <p:nvPr/>
        </p:nvSpPr>
        <p:spPr>
          <a:xfrm>
            <a:off x="11203714" y="5833097"/>
            <a:ext cx="404951" cy="381000"/>
          </a:xfrm>
          <a:prstGeom prst="down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xmlns="" id="{F83E8414-05F6-D1DE-2CB6-7D9EBA231FD7}"/>
              </a:ext>
            </a:extLst>
          </p:cNvPr>
          <p:cNvSpPr/>
          <p:nvPr/>
        </p:nvSpPr>
        <p:spPr>
          <a:xfrm>
            <a:off x="15704280" y="5833097"/>
            <a:ext cx="404951" cy="381000"/>
          </a:xfrm>
          <a:prstGeom prst="down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02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par>
                                <p:cTn id="13" presetID="16" presetClass="entr" presetSubtype="2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500"/>
                                        <p:tgtEl>
                                          <p:spTgt spid="31"/>
                                        </p:tgtEl>
                                      </p:cBhvr>
                                    </p:animEffect>
                                  </p:childTnLst>
                                </p:cTn>
                              </p:par>
                              <p:par>
                                <p:cTn id="26" presetID="22" presetClass="entr" presetSubtype="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childTnLst>
                          </p:cTn>
                        </p:par>
                        <p:par>
                          <p:cTn id="36" fill="hold">
                            <p:stCondLst>
                              <p:cond delay="1500"/>
                            </p:stCondLst>
                            <p:childTnLst>
                              <p:par>
                                <p:cTn id="37" presetID="22" presetClass="entr" presetSubtype="1"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par>
                                <p:cTn id="40" presetID="22" presetClass="entr" presetSubtype="1"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500"/>
                                        <p:tgtEl>
                                          <p:spTgt spid="34"/>
                                        </p:tgtEl>
                                      </p:cBhvr>
                                    </p:animEffect>
                                  </p:childTnLst>
                                </p:cTn>
                              </p:par>
                              <p:par>
                                <p:cTn id="47" presetID="22" presetClass="entr" presetSubtype="1"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486EE71-DEA0-2560-8A30-BDFFF670C505}"/>
              </a:ext>
            </a:extLst>
          </p:cNvPr>
          <p:cNvGrpSpPr/>
          <p:nvPr/>
        </p:nvGrpSpPr>
        <p:grpSpPr>
          <a:xfrm>
            <a:off x="3028950" y="1104900"/>
            <a:ext cx="12230100" cy="5354598"/>
            <a:chOff x="3028950" y="4683805"/>
            <a:chExt cx="12230100" cy="5354598"/>
          </a:xfrm>
        </p:grpSpPr>
        <p:sp>
          <p:nvSpPr>
            <p:cNvPr id="3" name="TextBox 2">
              <a:extLst>
                <a:ext uri="{FF2B5EF4-FFF2-40B4-BE49-F238E27FC236}">
                  <a16:creationId xmlns:a16="http://schemas.microsoft.com/office/drawing/2014/main" xmlns="" id="{A0FA098B-AFD0-9507-A19B-9DF54325FFC1}"/>
                </a:ext>
              </a:extLst>
            </p:cNvPr>
            <p:cNvSpPr txBox="1"/>
            <p:nvPr/>
          </p:nvSpPr>
          <p:spPr>
            <a:xfrm>
              <a:off x="4076700" y="9484405"/>
              <a:ext cx="101346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1.3. </a:t>
              </a:r>
              <a:r>
                <a:rPr kumimoji="0" lang="en-US" sz="3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Một số thực phẩm giàu lipid</a:t>
              </a:r>
            </a:p>
          </p:txBody>
        </p:sp>
        <p:pic>
          <p:nvPicPr>
            <p:cNvPr id="4" name="Picture 2" descr="oméga 3">
              <a:extLst>
                <a:ext uri="{FF2B5EF4-FFF2-40B4-BE49-F238E27FC236}">
                  <a16:creationId xmlns:a16="http://schemas.microsoft.com/office/drawing/2014/main" xmlns="" id="{53055CC6-4805-6C0F-DB50-37F09C3B6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4683805"/>
              <a:ext cx="12230100" cy="473188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xmlns="" id="{03B943BE-21AA-2495-D2FC-B39C22948FCC}"/>
              </a:ext>
            </a:extLst>
          </p:cNvPr>
          <p:cNvSpPr txBox="1"/>
          <p:nvPr/>
        </p:nvSpPr>
        <p:spPr>
          <a:xfrm>
            <a:off x="609600" y="6896100"/>
            <a:ext cx="17068800" cy="2615460"/>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Lipid hay còn được gọi là chất béo, là một trong những chất sinh năng lượng quan trọng đối với cơ thể người. </a:t>
            </a: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Thường được phân chia thành 2 nhóm dựa theo nguồn gốc của thực phẩm. </a:t>
            </a:r>
          </a:p>
        </p:txBody>
      </p:sp>
    </p:spTree>
    <p:extLst>
      <p:ext uri="{BB962C8B-B14F-4D97-AF65-F5344CB8AC3E}">
        <p14:creationId xmlns:p14="http://schemas.microsoft.com/office/powerpoint/2010/main" val="1066206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Loại sữa tốt sức khỏe được những người sống thọ trăm tuổi ưa chuộng">
            <a:extLst>
              <a:ext uri="{FF2B5EF4-FFF2-40B4-BE49-F238E27FC236}">
                <a16:creationId xmlns:a16="http://schemas.microsoft.com/office/drawing/2014/main" xmlns="" id="{FFCA7203-9380-2A86-CB9D-A97AA8F04A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982" t="7049" r="14285"/>
          <a:stretch/>
        </p:blipFill>
        <p:spPr bwMode="auto">
          <a:xfrm>
            <a:off x="13189437" y="1983816"/>
            <a:ext cx="5098563" cy="722818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C4C6673B-D9D9-F570-A175-B34B7F4FCD51}"/>
              </a:ext>
            </a:extLst>
          </p:cNvPr>
          <p:cNvGrpSpPr/>
          <p:nvPr/>
        </p:nvGrpSpPr>
        <p:grpSpPr>
          <a:xfrm>
            <a:off x="685800" y="680547"/>
            <a:ext cx="13487400" cy="1064240"/>
            <a:chOff x="609600" y="495300"/>
            <a:chExt cx="13487400" cy="1064240"/>
          </a:xfrm>
        </p:grpSpPr>
        <p:sp>
          <p:nvSpPr>
            <p:cNvPr id="8" name="Freeform 4">
              <a:extLst>
                <a:ext uri="{FF2B5EF4-FFF2-40B4-BE49-F238E27FC236}">
                  <a16:creationId xmlns:a16="http://schemas.microsoft.com/office/drawing/2014/main" xmlns="" id="{B2331F82-EA6E-E2D8-C1E8-F0C4D842A9B7}"/>
                </a:ext>
              </a:extLst>
            </p:cNvPr>
            <p:cNvSpPr/>
            <p:nvPr/>
          </p:nvSpPr>
          <p:spPr>
            <a:xfrm>
              <a:off x="609600" y="495300"/>
              <a:ext cx="1066799" cy="1033462"/>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8">
              <a:extLst>
                <a:ext uri="{FF2B5EF4-FFF2-40B4-BE49-F238E27FC236}">
                  <a16:creationId xmlns:a16="http://schemas.microsoft.com/office/drawing/2014/main" xmlns="" id="{9C07191E-D070-D10F-9551-847109470F51}"/>
                </a:ext>
              </a:extLst>
            </p:cNvPr>
            <p:cNvSpPr txBox="1"/>
            <p:nvPr/>
          </p:nvSpPr>
          <p:spPr>
            <a:xfrm>
              <a:off x="1905000" y="851654"/>
              <a:ext cx="12192000" cy="707886"/>
            </a:xfrm>
            <a:prstGeom prst="rect">
              <a:avLst/>
            </a:prstGeom>
            <a:noFill/>
          </p:spPr>
          <p:txBody>
            <a:bodyPr wrap="square" rtlCol="0">
              <a:spAutoFit/>
            </a:bodyPr>
            <a:lstStyle/>
            <a:p>
              <a:r>
                <a:rPr lang="en-US" sz="4000" i="1">
                  <a:solidFill>
                    <a:srgbClr val="C00000"/>
                  </a:solidFill>
                  <a:latin typeface="Arial" panose="020B0604020202020204" pitchFamily="34" charset="0"/>
                  <a:cs typeface="Arial" panose="020B0604020202020204" pitchFamily="34" charset="0"/>
                </a:rPr>
                <a:t>Đọc thông tin và thực hiện những yêu cầu sau đây: </a:t>
              </a:r>
            </a:p>
          </p:txBody>
        </p:sp>
      </p:grpSp>
      <p:grpSp>
        <p:nvGrpSpPr>
          <p:cNvPr id="14" name="Group 13">
            <a:extLst>
              <a:ext uri="{FF2B5EF4-FFF2-40B4-BE49-F238E27FC236}">
                <a16:creationId xmlns:a16="http://schemas.microsoft.com/office/drawing/2014/main" xmlns="" id="{2B42881E-1092-8A41-892C-401EC7211234}"/>
              </a:ext>
            </a:extLst>
          </p:cNvPr>
          <p:cNvGrpSpPr/>
          <p:nvPr/>
        </p:nvGrpSpPr>
        <p:grpSpPr>
          <a:xfrm>
            <a:off x="990600" y="2552700"/>
            <a:ext cx="12420599" cy="1115607"/>
            <a:chOff x="914401" y="3086100"/>
            <a:chExt cx="12420599" cy="1115607"/>
          </a:xfrm>
        </p:grpSpPr>
        <p:sp>
          <p:nvSpPr>
            <p:cNvPr id="11" name="Freeform 9">
              <a:extLst>
                <a:ext uri="{FF2B5EF4-FFF2-40B4-BE49-F238E27FC236}">
                  <a16:creationId xmlns:a16="http://schemas.microsoft.com/office/drawing/2014/main" xmlns="" id="{8F0EEC79-CFCB-6081-DBCF-5C8FB95F8F90}"/>
                </a:ext>
              </a:extLst>
            </p:cNvPr>
            <p:cNvSpPr/>
            <p:nvPr/>
          </p:nvSpPr>
          <p:spPr>
            <a:xfrm>
              <a:off x="914401" y="3086100"/>
              <a:ext cx="1066799" cy="1115607"/>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TextBox 12">
              <a:extLst>
                <a:ext uri="{FF2B5EF4-FFF2-40B4-BE49-F238E27FC236}">
                  <a16:creationId xmlns:a16="http://schemas.microsoft.com/office/drawing/2014/main" xmlns="" id="{167F66AB-9A1C-907C-8146-B3AA4A378C25}"/>
                </a:ext>
              </a:extLst>
            </p:cNvPr>
            <p:cNvSpPr txBox="1"/>
            <p:nvPr/>
          </p:nvSpPr>
          <p:spPr>
            <a:xfrm>
              <a:off x="2362200" y="3305349"/>
              <a:ext cx="10972800" cy="677108"/>
            </a:xfrm>
            <a:prstGeom prst="rect">
              <a:avLst/>
            </a:prstGeom>
            <a:noFill/>
          </p:spPr>
          <p:txBody>
            <a:bodyPr wrap="square">
              <a:spAutoFit/>
            </a:bodyPr>
            <a:lstStyle/>
            <a:p>
              <a:r>
                <a:rPr lang="en-US" sz="3800">
                  <a:latin typeface="Arial" panose="020B0604020202020204" pitchFamily="34" charset="0"/>
                  <a:cs typeface="Arial" panose="020B0604020202020204" pitchFamily="34" charset="0"/>
                </a:rPr>
                <a:t>Phân loại, liệt kê các thực phẩm cung cấp lipid.</a:t>
              </a:r>
            </a:p>
          </p:txBody>
        </p:sp>
      </p:grpSp>
      <p:grpSp>
        <p:nvGrpSpPr>
          <p:cNvPr id="15" name="Group 14">
            <a:extLst>
              <a:ext uri="{FF2B5EF4-FFF2-40B4-BE49-F238E27FC236}">
                <a16:creationId xmlns:a16="http://schemas.microsoft.com/office/drawing/2014/main" xmlns="" id="{F9C060A6-F57A-9D28-1D5C-D6CC7D548308}"/>
              </a:ext>
            </a:extLst>
          </p:cNvPr>
          <p:cNvGrpSpPr/>
          <p:nvPr/>
        </p:nvGrpSpPr>
        <p:grpSpPr>
          <a:xfrm>
            <a:off x="990600" y="4388627"/>
            <a:ext cx="12420599" cy="1115607"/>
            <a:chOff x="914401" y="3086100"/>
            <a:chExt cx="12420599" cy="1115607"/>
          </a:xfrm>
        </p:grpSpPr>
        <p:sp>
          <p:nvSpPr>
            <p:cNvPr id="16" name="Freeform 9">
              <a:extLst>
                <a:ext uri="{FF2B5EF4-FFF2-40B4-BE49-F238E27FC236}">
                  <a16:creationId xmlns:a16="http://schemas.microsoft.com/office/drawing/2014/main" xmlns="" id="{1F5E347B-2D97-5578-E051-AFCA440A3D52}"/>
                </a:ext>
              </a:extLst>
            </p:cNvPr>
            <p:cNvSpPr/>
            <p:nvPr/>
          </p:nvSpPr>
          <p:spPr>
            <a:xfrm>
              <a:off x="914401" y="3086100"/>
              <a:ext cx="1066799" cy="1115607"/>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6">
              <a:extLst>
                <a:ext uri="{FF2B5EF4-FFF2-40B4-BE49-F238E27FC236}">
                  <a16:creationId xmlns:a16="http://schemas.microsoft.com/office/drawing/2014/main" xmlns="" id="{CD8D0B5A-D7F8-EDA7-409C-651A3EE376C7}"/>
                </a:ext>
              </a:extLst>
            </p:cNvPr>
            <p:cNvSpPr txBox="1"/>
            <p:nvPr/>
          </p:nvSpPr>
          <p:spPr>
            <a:xfrm>
              <a:off x="2362200" y="3305349"/>
              <a:ext cx="10972800" cy="677108"/>
            </a:xfrm>
            <a:prstGeom prst="rect">
              <a:avLst/>
            </a:prstGeom>
            <a:noFill/>
          </p:spPr>
          <p:txBody>
            <a:bodyPr wrap="square">
              <a:spAutoFit/>
            </a:bodyPr>
            <a:lstStyle/>
            <a:p>
              <a:r>
                <a:rPr lang="en-US" sz="3800">
                  <a:latin typeface="Arial" panose="020B0604020202020204" pitchFamily="34" charset="0"/>
                  <a:cs typeface="Arial" panose="020B0604020202020204" pitchFamily="34" charset="0"/>
                </a:rPr>
                <a:t>Vai trò của lipid.</a:t>
              </a:r>
            </a:p>
          </p:txBody>
        </p:sp>
      </p:grpSp>
      <p:grpSp>
        <p:nvGrpSpPr>
          <p:cNvPr id="18" name="Group 17">
            <a:extLst>
              <a:ext uri="{FF2B5EF4-FFF2-40B4-BE49-F238E27FC236}">
                <a16:creationId xmlns:a16="http://schemas.microsoft.com/office/drawing/2014/main" xmlns="" id="{E7FAFF5A-9184-E26A-AC37-43276804583D}"/>
              </a:ext>
            </a:extLst>
          </p:cNvPr>
          <p:cNvGrpSpPr/>
          <p:nvPr/>
        </p:nvGrpSpPr>
        <p:grpSpPr>
          <a:xfrm>
            <a:off x="990600" y="6224554"/>
            <a:ext cx="12420599" cy="1115607"/>
            <a:chOff x="914401" y="3086100"/>
            <a:chExt cx="12420599" cy="1115607"/>
          </a:xfrm>
        </p:grpSpPr>
        <p:sp>
          <p:nvSpPr>
            <p:cNvPr id="19" name="Freeform 9">
              <a:extLst>
                <a:ext uri="{FF2B5EF4-FFF2-40B4-BE49-F238E27FC236}">
                  <a16:creationId xmlns:a16="http://schemas.microsoft.com/office/drawing/2014/main" xmlns="" id="{92142024-4A19-57FA-4AA7-BB1221A7B227}"/>
                </a:ext>
              </a:extLst>
            </p:cNvPr>
            <p:cNvSpPr/>
            <p:nvPr/>
          </p:nvSpPr>
          <p:spPr>
            <a:xfrm>
              <a:off x="914401" y="3086100"/>
              <a:ext cx="1066799" cy="1115607"/>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TextBox 21">
              <a:extLst>
                <a:ext uri="{FF2B5EF4-FFF2-40B4-BE49-F238E27FC236}">
                  <a16:creationId xmlns:a16="http://schemas.microsoft.com/office/drawing/2014/main" xmlns="" id="{11910ABE-3ECF-5162-1026-6A2EF25ADBBE}"/>
                </a:ext>
              </a:extLst>
            </p:cNvPr>
            <p:cNvSpPr txBox="1"/>
            <p:nvPr/>
          </p:nvSpPr>
          <p:spPr>
            <a:xfrm>
              <a:off x="2362200" y="3305349"/>
              <a:ext cx="10972800" cy="677108"/>
            </a:xfrm>
            <a:prstGeom prst="rect">
              <a:avLst/>
            </a:prstGeom>
            <a:noFill/>
          </p:spPr>
          <p:txBody>
            <a:bodyPr wrap="square">
              <a:spAutoFit/>
            </a:bodyPr>
            <a:lstStyle/>
            <a:p>
              <a:r>
                <a:rPr lang="en-US" sz="3800">
                  <a:latin typeface="Arial" panose="020B0604020202020204" pitchFamily="34" charset="0"/>
                  <a:cs typeface="Arial" panose="020B0604020202020204" pitchFamily="34" charset="0"/>
                </a:rPr>
                <a:t>Cho biết n</a:t>
              </a:r>
              <a:r>
                <a:rPr lang="vi-VN" sz="3800">
                  <a:latin typeface="Arial" panose="020B0604020202020204" pitchFamily="34" charset="0"/>
                  <a:cs typeface="Arial" panose="020B0604020202020204" pitchFamily="34" charset="0"/>
                </a:rPr>
                <a:t>hu cầu lipid của cơ thể người.</a:t>
              </a:r>
              <a:endParaRPr lang="en-US" sz="3800">
                <a:latin typeface="Arial" panose="020B0604020202020204" pitchFamily="34" charset="0"/>
                <a:cs typeface="Arial" panose="020B0604020202020204" pitchFamily="34" charset="0"/>
              </a:endParaRPr>
            </a:p>
          </p:txBody>
        </p:sp>
      </p:grpSp>
      <p:sp>
        <p:nvSpPr>
          <p:cNvPr id="25" name="Freeform 4">
            <a:extLst>
              <a:ext uri="{FF2B5EF4-FFF2-40B4-BE49-F238E27FC236}">
                <a16:creationId xmlns:a16="http://schemas.microsoft.com/office/drawing/2014/main" xmlns="" id="{AA7454CE-CF20-B8D0-CFA6-572D8A24AC9F}"/>
              </a:ext>
            </a:extLst>
          </p:cNvPr>
          <p:cNvSpPr/>
          <p:nvPr/>
        </p:nvSpPr>
        <p:spPr>
          <a:xfrm>
            <a:off x="2819400" y="7564032"/>
            <a:ext cx="6324600" cy="2672144"/>
          </a:xfrm>
          <a:custGeom>
            <a:avLst/>
            <a:gdLst/>
            <a:ahLst/>
            <a:cxnLst/>
            <a:rect l="l" t="t" r="r" b="b"/>
            <a:pathLst>
              <a:path w="7315200" h="3090672">
                <a:moveTo>
                  <a:pt x="0" y="0"/>
                </a:moveTo>
                <a:lnTo>
                  <a:pt x="7315200" y="0"/>
                </a:lnTo>
                <a:lnTo>
                  <a:pt x="7315200" y="3090672"/>
                </a:lnTo>
                <a:lnTo>
                  <a:pt x="0" y="30906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1950708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par>
                                <p:cTn id="12" presetID="14" presetClass="entr" presetSubtype="1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par>
                                <p:cTn id="18" presetID="14" presetClass="entr" presetSubtype="1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par>
                                <p:cTn id="21" presetID="14" presetClass="entr" presetSubtype="1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ADDE9FFB-E1FC-B609-E0EF-D0156580F50D}"/>
              </a:ext>
            </a:extLst>
          </p:cNvPr>
          <p:cNvSpPr/>
          <p:nvPr/>
        </p:nvSpPr>
        <p:spPr>
          <a:xfrm>
            <a:off x="14935200" y="-2476500"/>
            <a:ext cx="5818700" cy="5691550"/>
          </a:xfrm>
          <a:custGeom>
            <a:avLst/>
            <a:gdLst/>
            <a:ahLst/>
            <a:cxnLst/>
            <a:rect l="l" t="t" r="r" b="b"/>
            <a:pathLst>
              <a:path w="5818700" h="5691550">
                <a:moveTo>
                  <a:pt x="0" y="0"/>
                </a:moveTo>
                <a:lnTo>
                  <a:pt x="5818700" y="0"/>
                </a:lnTo>
                <a:lnTo>
                  <a:pt x="5818700" y="5691550"/>
                </a:lnTo>
                <a:lnTo>
                  <a:pt x="0" y="5691550"/>
                </a:lnTo>
                <a:lnTo>
                  <a:pt x="0" y="0"/>
                </a:lnTo>
                <a:close/>
              </a:path>
            </a:pathLst>
          </a:custGeom>
          <a:blipFill>
            <a:blip r:embed="rId3"/>
            <a:stretch>
              <a:fillRect l="-1" r="-1"/>
            </a:stretch>
          </a:blipFill>
        </p:spPr>
      </p:sp>
      <p:sp>
        <p:nvSpPr>
          <p:cNvPr id="8" name="Freeform 3">
            <a:extLst>
              <a:ext uri="{FF2B5EF4-FFF2-40B4-BE49-F238E27FC236}">
                <a16:creationId xmlns:a16="http://schemas.microsoft.com/office/drawing/2014/main" xmlns="" id="{B8B8AE65-EF9D-E884-A50F-C6B298430B70}"/>
              </a:ext>
            </a:extLst>
          </p:cNvPr>
          <p:cNvSpPr/>
          <p:nvPr/>
        </p:nvSpPr>
        <p:spPr>
          <a:xfrm>
            <a:off x="-3657600" y="6743700"/>
            <a:ext cx="6669150" cy="6523350"/>
          </a:xfrm>
          <a:custGeom>
            <a:avLst/>
            <a:gdLst/>
            <a:ahLst/>
            <a:cxnLst/>
            <a:rect l="l" t="t" r="r" b="b"/>
            <a:pathLst>
              <a:path w="6669150" h="6523350">
                <a:moveTo>
                  <a:pt x="0" y="0"/>
                </a:moveTo>
                <a:lnTo>
                  <a:pt x="6669150" y="0"/>
                </a:lnTo>
                <a:lnTo>
                  <a:pt x="6669150" y="6523350"/>
                </a:lnTo>
                <a:lnTo>
                  <a:pt x="0" y="6523350"/>
                </a:lnTo>
                <a:lnTo>
                  <a:pt x="0" y="0"/>
                </a:lnTo>
                <a:close/>
              </a:path>
            </a:pathLst>
          </a:custGeom>
          <a:blipFill>
            <a:blip r:embed="rId3"/>
            <a:stretch>
              <a:fillRect l="-1" r="-1"/>
            </a:stretch>
          </a:blipFill>
        </p:spPr>
      </p:sp>
      <p:sp>
        <p:nvSpPr>
          <p:cNvPr id="11" name="Freeform 14">
            <a:extLst>
              <a:ext uri="{FF2B5EF4-FFF2-40B4-BE49-F238E27FC236}">
                <a16:creationId xmlns:a16="http://schemas.microsoft.com/office/drawing/2014/main" xmlns="" id="{D9584322-03B1-C3C4-0F00-9FAD6751EDE2}"/>
              </a:ext>
            </a:extLst>
          </p:cNvPr>
          <p:cNvSpPr/>
          <p:nvPr/>
        </p:nvSpPr>
        <p:spPr>
          <a:xfrm rot="17734295">
            <a:off x="-1092287" y="8303773"/>
            <a:ext cx="1925500" cy="1557350"/>
          </a:xfrm>
          <a:custGeom>
            <a:avLst/>
            <a:gdLst/>
            <a:ahLst/>
            <a:cxnLst/>
            <a:rect l="l" t="t" r="r" b="b"/>
            <a:pathLst>
              <a:path w="1925500" h="1557350">
                <a:moveTo>
                  <a:pt x="0" y="0"/>
                </a:moveTo>
                <a:lnTo>
                  <a:pt x="1925500" y="0"/>
                </a:lnTo>
                <a:lnTo>
                  <a:pt x="1925500" y="1557350"/>
                </a:lnTo>
                <a:lnTo>
                  <a:pt x="0" y="1557350"/>
                </a:lnTo>
                <a:lnTo>
                  <a:pt x="0" y="0"/>
                </a:lnTo>
                <a:close/>
              </a:path>
            </a:pathLst>
          </a:custGeom>
          <a:blipFill>
            <a:blip r:embed="rId4"/>
            <a:stretch>
              <a:fillRect/>
            </a:stretch>
          </a:blipFill>
        </p:spPr>
      </p:sp>
      <p:sp>
        <p:nvSpPr>
          <p:cNvPr id="13" name="Freeform 15">
            <a:extLst>
              <a:ext uri="{FF2B5EF4-FFF2-40B4-BE49-F238E27FC236}">
                <a16:creationId xmlns:a16="http://schemas.microsoft.com/office/drawing/2014/main" xmlns="" id="{023A4915-458C-1322-3EC4-8699CEDA8FF5}"/>
              </a:ext>
            </a:extLst>
          </p:cNvPr>
          <p:cNvSpPr/>
          <p:nvPr/>
        </p:nvSpPr>
        <p:spPr>
          <a:xfrm rot="1471451">
            <a:off x="16529331" y="222531"/>
            <a:ext cx="1370000" cy="1370000"/>
          </a:xfrm>
          <a:custGeom>
            <a:avLst/>
            <a:gdLst/>
            <a:ahLst/>
            <a:cxnLst/>
            <a:rect l="l" t="t" r="r" b="b"/>
            <a:pathLst>
              <a:path w="1370000" h="1370000">
                <a:moveTo>
                  <a:pt x="0" y="0"/>
                </a:moveTo>
                <a:lnTo>
                  <a:pt x="1370000" y="0"/>
                </a:lnTo>
                <a:lnTo>
                  <a:pt x="1370000" y="1370000"/>
                </a:lnTo>
                <a:lnTo>
                  <a:pt x="0" y="1370000"/>
                </a:lnTo>
                <a:lnTo>
                  <a:pt x="0" y="0"/>
                </a:lnTo>
                <a:close/>
              </a:path>
            </a:pathLst>
          </a:custGeom>
          <a:blipFill>
            <a:blip r:embed="rId5"/>
            <a:stretch>
              <a:fillRect/>
            </a:stretch>
          </a:blipFill>
        </p:spPr>
      </p:sp>
      <p:sp>
        <p:nvSpPr>
          <p:cNvPr id="25" name="Freeform 16">
            <a:extLst>
              <a:ext uri="{FF2B5EF4-FFF2-40B4-BE49-F238E27FC236}">
                <a16:creationId xmlns:a16="http://schemas.microsoft.com/office/drawing/2014/main" xmlns="" id="{1B908A60-A56D-1224-3B2B-7106831266EE}"/>
              </a:ext>
            </a:extLst>
          </p:cNvPr>
          <p:cNvSpPr/>
          <p:nvPr/>
        </p:nvSpPr>
        <p:spPr>
          <a:xfrm rot="-3663554">
            <a:off x="17128018" y="4837555"/>
            <a:ext cx="842590" cy="842590"/>
          </a:xfrm>
          <a:custGeom>
            <a:avLst/>
            <a:gdLst/>
            <a:ahLst/>
            <a:cxnLst/>
            <a:rect l="l" t="t" r="r" b="b"/>
            <a:pathLst>
              <a:path w="842590" h="842590">
                <a:moveTo>
                  <a:pt x="0" y="0"/>
                </a:moveTo>
                <a:lnTo>
                  <a:pt x="842590" y="0"/>
                </a:lnTo>
                <a:lnTo>
                  <a:pt x="842590" y="842590"/>
                </a:lnTo>
                <a:lnTo>
                  <a:pt x="0" y="842590"/>
                </a:lnTo>
                <a:lnTo>
                  <a:pt x="0" y="0"/>
                </a:lnTo>
                <a:close/>
              </a:path>
            </a:pathLst>
          </a:custGeom>
          <a:blipFill>
            <a:blip r:embed="rId5"/>
            <a:stretch>
              <a:fillRect/>
            </a:stretch>
          </a:blipFill>
        </p:spPr>
      </p:sp>
      <p:sp>
        <p:nvSpPr>
          <p:cNvPr id="27" name="Freeform 25">
            <a:extLst>
              <a:ext uri="{FF2B5EF4-FFF2-40B4-BE49-F238E27FC236}">
                <a16:creationId xmlns:a16="http://schemas.microsoft.com/office/drawing/2014/main" xmlns="" id="{BE36C111-8180-4D03-DC98-804C0582A457}"/>
              </a:ext>
            </a:extLst>
          </p:cNvPr>
          <p:cNvSpPr/>
          <p:nvPr/>
        </p:nvSpPr>
        <p:spPr>
          <a:xfrm rot="-10800000">
            <a:off x="1143000" y="8612618"/>
            <a:ext cx="2485704" cy="1935380"/>
          </a:xfrm>
          <a:custGeom>
            <a:avLst/>
            <a:gdLst/>
            <a:ahLst/>
            <a:cxnLst/>
            <a:rect l="l" t="t" r="r" b="b"/>
            <a:pathLst>
              <a:path w="2485704" h="1935380">
                <a:moveTo>
                  <a:pt x="0" y="0"/>
                </a:moveTo>
                <a:lnTo>
                  <a:pt x="2485704" y="0"/>
                </a:lnTo>
                <a:lnTo>
                  <a:pt x="2485704" y="1935380"/>
                </a:lnTo>
                <a:lnTo>
                  <a:pt x="0" y="1935380"/>
                </a:lnTo>
                <a:lnTo>
                  <a:pt x="0" y="0"/>
                </a:lnTo>
                <a:close/>
              </a:path>
            </a:pathLst>
          </a:custGeom>
          <a:blipFill>
            <a:blip r:embed="rId6"/>
            <a:stretch>
              <a:fillRect/>
            </a:stretch>
          </a:blipFill>
        </p:spPr>
      </p:sp>
      <p:sp>
        <p:nvSpPr>
          <p:cNvPr id="28" name="Freeform 26">
            <a:extLst>
              <a:ext uri="{FF2B5EF4-FFF2-40B4-BE49-F238E27FC236}">
                <a16:creationId xmlns:a16="http://schemas.microsoft.com/office/drawing/2014/main" xmlns="" id="{176ADCEB-CA1A-6303-DD64-219E7DF669A9}"/>
              </a:ext>
            </a:extLst>
          </p:cNvPr>
          <p:cNvSpPr/>
          <p:nvPr/>
        </p:nvSpPr>
        <p:spPr>
          <a:xfrm rot="5798277">
            <a:off x="113566" y="8955510"/>
            <a:ext cx="1468072" cy="1817618"/>
          </a:xfrm>
          <a:custGeom>
            <a:avLst/>
            <a:gdLst/>
            <a:ahLst/>
            <a:cxnLst/>
            <a:rect l="l" t="t" r="r" b="b"/>
            <a:pathLst>
              <a:path w="1468072" h="1817618">
                <a:moveTo>
                  <a:pt x="0" y="0"/>
                </a:moveTo>
                <a:lnTo>
                  <a:pt x="1468072" y="0"/>
                </a:lnTo>
                <a:lnTo>
                  <a:pt x="1468072" y="1817618"/>
                </a:lnTo>
                <a:lnTo>
                  <a:pt x="0" y="1817618"/>
                </a:lnTo>
                <a:lnTo>
                  <a:pt x="0" y="0"/>
                </a:lnTo>
                <a:close/>
              </a:path>
            </a:pathLst>
          </a:custGeom>
          <a:blipFill>
            <a:blip r:embed="rId7"/>
            <a:stretch>
              <a:fillRect/>
            </a:stretch>
          </a:blipFill>
        </p:spPr>
      </p:sp>
      <p:sp>
        <p:nvSpPr>
          <p:cNvPr id="29" name="TextBox 28">
            <a:extLst>
              <a:ext uri="{FF2B5EF4-FFF2-40B4-BE49-F238E27FC236}">
                <a16:creationId xmlns:a16="http://schemas.microsoft.com/office/drawing/2014/main" xmlns="" id="{F97D4389-AEBC-CFFE-C13F-41191706D3AD}"/>
              </a:ext>
            </a:extLst>
          </p:cNvPr>
          <p:cNvSpPr txBox="1"/>
          <p:nvPr/>
        </p:nvSpPr>
        <p:spPr>
          <a:xfrm>
            <a:off x="3628704" y="419100"/>
            <a:ext cx="11030592" cy="1169551"/>
          </a:xfrm>
          <a:prstGeom prst="rect">
            <a:avLst/>
          </a:prstGeom>
          <a:noFill/>
        </p:spPr>
        <p:txBody>
          <a:bodyPr wrap="square" rtlCol="0">
            <a:spAutoFit/>
          </a:bodyPr>
          <a:lstStyle/>
          <a:p>
            <a:pPr algn="ctr"/>
            <a:r>
              <a:rPr lang="en-US" sz="7000" b="1">
                <a:solidFill>
                  <a:schemeClr val="accent5">
                    <a:lumMod val="50000"/>
                  </a:schemeClr>
                </a:solidFill>
                <a:latin typeface="Arial" panose="020B0604020202020204" pitchFamily="34" charset="0"/>
                <a:cs typeface="Arial" panose="020B0604020202020204" pitchFamily="34" charset="0"/>
              </a:rPr>
              <a:t>KHỞI ĐỘNG </a:t>
            </a:r>
          </a:p>
        </p:txBody>
      </p:sp>
      <p:pic>
        <p:nvPicPr>
          <p:cNvPr id="1026" name="Picture 2" descr="Bắp hạt đông lạnh Trần Gia 500g giá tốt tại Bách hoá XANH">
            <a:extLst>
              <a:ext uri="{FF2B5EF4-FFF2-40B4-BE49-F238E27FC236}">
                <a16:creationId xmlns:a16="http://schemas.microsoft.com/office/drawing/2014/main" xmlns="" id="{B012DC2F-1261-F208-0A1F-1BFE4F4DEF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834" y="2141491"/>
            <a:ext cx="4034895" cy="268993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Gạo Nàng Hương - Gạo Nước Quang Vinh">
            <a:extLst>
              <a:ext uri="{FF2B5EF4-FFF2-40B4-BE49-F238E27FC236}">
                <a16:creationId xmlns:a16="http://schemas.microsoft.com/office/drawing/2014/main" xmlns="" id="{BF95A0F1-E53F-FCBE-8E12-43896417C79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9554"/>
          <a:stretch/>
        </p:blipFill>
        <p:spPr bwMode="auto">
          <a:xfrm>
            <a:off x="4871633" y="2095501"/>
            <a:ext cx="4034896" cy="2735919"/>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Lợi ích sức khỏe của đậu phộng (lạc) | Vinmec">
            <a:extLst>
              <a:ext uri="{FF2B5EF4-FFF2-40B4-BE49-F238E27FC236}">
                <a16:creationId xmlns:a16="http://schemas.microsoft.com/office/drawing/2014/main" xmlns="" id="{5E8654D7-8D77-0494-D565-3BE0A18086D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38813" y="2099340"/>
            <a:ext cx="4089939" cy="2732079"/>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1 quả trứng gà bao nhiêu calo, ăn trứng gà sống có tốt không, lưu ý khi ăn">
            <a:extLst>
              <a:ext uri="{FF2B5EF4-FFF2-40B4-BE49-F238E27FC236}">
                <a16:creationId xmlns:a16="http://schemas.microsoft.com/office/drawing/2014/main" xmlns="" id="{BEDC48CE-0BC1-34C3-D818-3F9E1B1AA4F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500" r="5495"/>
          <a:stretch/>
        </p:blipFill>
        <p:spPr bwMode="auto">
          <a:xfrm>
            <a:off x="601827" y="5081509"/>
            <a:ext cx="3900785" cy="2679637"/>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Ăn chuối có tác dụng gì? Mua chuối ở đâu giao hàng tại nhà">
            <a:extLst>
              <a:ext uri="{FF2B5EF4-FFF2-40B4-BE49-F238E27FC236}">
                <a16:creationId xmlns:a16="http://schemas.microsoft.com/office/drawing/2014/main" xmlns="" id="{56FFEC89-4F1F-288E-93CB-05D8BC286A5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56587" y="5044278"/>
            <a:ext cx="4135284" cy="2754099"/>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Lợi ích sức khỏe từ cải thìa: Ai nên ăn thường xuyên?">
            <a:extLst>
              <a:ext uri="{FF2B5EF4-FFF2-40B4-BE49-F238E27FC236}">
                <a16:creationId xmlns:a16="http://schemas.microsoft.com/office/drawing/2014/main" xmlns="" id="{928A115C-DC7C-110D-EAD3-FE0DFA26F5C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12362" y="5081509"/>
            <a:ext cx="3647571" cy="2735678"/>
          </a:xfrm>
          <a:prstGeom prst="roundRect">
            <a:avLst/>
          </a:prstGeom>
          <a:noFill/>
          <a:extLst>
            <a:ext uri="{909E8E84-426E-40DD-AFC4-6F175D3DCCD1}">
              <a14:hiddenFill xmlns:a14="http://schemas.microsoft.com/office/drawing/2010/main">
                <a:solidFill>
                  <a:srgbClr val="FFFFFF"/>
                </a:solidFill>
              </a14:hiddenFill>
            </a:ext>
          </a:extLst>
        </p:spPr>
      </p:pic>
      <p:pic>
        <p:nvPicPr>
          <p:cNvPr id="1038" name="Picture 14" descr="Quả ớt chuông có tác dụng gì? Ăn thế nào đúng cách? | Vinmec">
            <a:extLst>
              <a:ext uri="{FF2B5EF4-FFF2-40B4-BE49-F238E27FC236}">
                <a16:creationId xmlns:a16="http://schemas.microsoft.com/office/drawing/2014/main" xmlns="" id="{8246A418-E16D-7016-C2EE-FB0E314BEC6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8317"/>
          <a:stretch/>
        </p:blipFill>
        <p:spPr bwMode="auto">
          <a:xfrm>
            <a:off x="13567305" y="2095500"/>
            <a:ext cx="4034895" cy="2751489"/>
          </a:xfrm>
          <a:prstGeom prst="round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xmlns="" id="{63D8527C-5F0C-725F-3366-75367BF5E83A}"/>
              </a:ext>
            </a:extLst>
          </p:cNvPr>
          <p:cNvGrpSpPr/>
          <p:nvPr/>
        </p:nvGrpSpPr>
        <p:grpSpPr>
          <a:xfrm>
            <a:off x="5129682" y="5338270"/>
            <a:ext cx="12308200" cy="4421765"/>
            <a:chOff x="4262036" y="5416902"/>
            <a:chExt cx="12308200" cy="4421765"/>
          </a:xfrm>
        </p:grpSpPr>
        <p:sp>
          <p:nvSpPr>
            <p:cNvPr id="33" name="TextBox 32">
              <a:extLst>
                <a:ext uri="{FF2B5EF4-FFF2-40B4-BE49-F238E27FC236}">
                  <a16:creationId xmlns:a16="http://schemas.microsoft.com/office/drawing/2014/main" xmlns="" id="{8AFB28AA-A1F7-BA1F-B529-30F11B63B3DC}"/>
                </a:ext>
              </a:extLst>
            </p:cNvPr>
            <p:cNvSpPr txBox="1"/>
            <p:nvPr/>
          </p:nvSpPr>
          <p:spPr>
            <a:xfrm>
              <a:off x="4262036" y="8100371"/>
              <a:ext cx="10866405" cy="1738296"/>
            </a:xfrm>
            <a:prstGeom prst="rect">
              <a:avLst/>
            </a:prstGeom>
            <a:solidFill>
              <a:schemeClr val="accent2">
                <a:lumMod val="20000"/>
                <a:lumOff val="80000"/>
              </a:schemeClr>
            </a:solidFill>
          </p:spPr>
          <p:txBody>
            <a:bodyPr wrap="square">
              <a:spAutoFit/>
            </a:bodyPr>
            <a:lstStyle/>
            <a:p>
              <a:pPr marL="571500" indent="-571500" algn="just">
                <a:lnSpc>
                  <a:spcPct val="150000"/>
                </a:lnSpc>
                <a:buFont typeface="Arial" panose="020B0604020202020204" pitchFamily="34" charset="0"/>
                <a:buChar char="•"/>
              </a:pPr>
              <a:r>
                <a:rPr lang="en-US" sz="3800" i="1">
                  <a:latin typeface="Arial" panose="020B0604020202020204" pitchFamily="34" charset="0"/>
                  <a:cs typeface="Arial" panose="020B0604020202020204" pitchFamily="34" charset="0"/>
                </a:rPr>
                <a:t>Có thể chia thực phẩm trên thành mấy nhóm? </a:t>
              </a:r>
            </a:p>
            <a:p>
              <a:pPr marL="571500" indent="-571500" algn="just">
                <a:lnSpc>
                  <a:spcPct val="150000"/>
                </a:lnSpc>
                <a:buFont typeface="Arial" panose="020B0604020202020204" pitchFamily="34" charset="0"/>
                <a:buChar char="•"/>
              </a:pPr>
              <a:r>
                <a:rPr lang="en-US" sz="3800" i="1">
                  <a:latin typeface="Arial" panose="020B0604020202020204" pitchFamily="34" charset="0"/>
                  <a:cs typeface="Arial" panose="020B0604020202020204" pitchFamily="34" charset="0"/>
                </a:rPr>
                <a:t>Đó là những nhóm nào?</a:t>
              </a:r>
            </a:p>
          </p:txBody>
        </p:sp>
        <p:sp>
          <p:nvSpPr>
            <p:cNvPr id="31" name="Freeform 3">
              <a:extLst>
                <a:ext uri="{FF2B5EF4-FFF2-40B4-BE49-F238E27FC236}">
                  <a16:creationId xmlns:a16="http://schemas.microsoft.com/office/drawing/2014/main" xmlns="" id="{E3EE3138-3450-181E-6DB1-2F28BC430BA5}"/>
                </a:ext>
              </a:extLst>
            </p:cNvPr>
            <p:cNvSpPr/>
            <p:nvPr/>
          </p:nvSpPr>
          <p:spPr>
            <a:xfrm>
              <a:off x="13280424" y="5416902"/>
              <a:ext cx="3289812" cy="3509133"/>
            </a:xfrm>
            <a:custGeom>
              <a:avLst/>
              <a:gdLst/>
              <a:ahLst/>
              <a:cxnLst/>
              <a:rect l="l" t="t" r="r" b="b"/>
              <a:pathLst>
                <a:path w="3857625" h="4114800">
                  <a:moveTo>
                    <a:pt x="0" y="0"/>
                  </a:moveTo>
                  <a:lnTo>
                    <a:pt x="3857625" y="0"/>
                  </a:lnTo>
                  <a:lnTo>
                    <a:pt x="3857625"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spTree>
    <p:extLst>
      <p:ext uri="{BB962C8B-B14F-4D97-AF65-F5344CB8AC3E}">
        <p14:creationId xmlns:p14="http://schemas.microsoft.com/office/powerpoint/2010/main" val="309440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randombar(horizontal)">
                                      <p:cBhvr>
                                        <p:cTn id="15" dur="500"/>
                                        <p:tgtEl>
                                          <p:spTgt spid="1028"/>
                                        </p:tgtEl>
                                      </p:cBhvr>
                                    </p:animEffect>
                                  </p:childTnLst>
                                </p:cTn>
                              </p:par>
                              <p:par>
                                <p:cTn id="16" presetID="14" presetClass="entr" presetSubtype="1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randombar(horizontal)">
                                      <p:cBhvr>
                                        <p:cTn id="18" dur="500"/>
                                        <p:tgtEl>
                                          <p:spTgt spid="1030"/>
                                        </p:tgtEl>
                                      </p:cBhvr>
                                    </p:animEffect>
                                  </p:childTnLst>
                                </p:cTn>
                              </p:par>
                              <p:par>
                                <p:cTn id="19" presetID="14" presetClass="entr" presetSubtype="1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Effect transition="in" filter="randombar(horizontal)">
                                      <p:cBhvr>
                                        <p:cTn id="21" dur="500"/>
                                        <p:tgtEl>
                                          <p:spTgt spid="1038"/>
                                        </p:tgtEl>
                                      </p:cBhvr>
                                    </p:animEffect>
                                  </p:childTnLst>
                                </p:cTn>
                              </p:par>
                              <p:par>
                                <p:cTn id="22" presetID="14" presetClass="entr" presetSubtype="10" fill="hold" nodeType="withEffect">
                                  <p:stCondLst>
                                    <p:cond delay="0"/>
                                  </p:stCondLst>
                                  <p:childTnLst>
                                    <p:set>
                                      <p:cBhvr>
                                        <p:cTn id="23" dur="1" fill="hold">
                                          <p:stCondLst>
                                            <p:cond delay="0"/>
                                          </p:stCondLst>
                                        </p:cTn>
                                        <p:tgtEl>
                                          <p:spTgt spid="1036"/>
                                        </p:tgtEl>
                                        <p:attrNameLst>
                                          <p:attrName>style.visibility</p:attrName>
                                        </p:attrNameLst>
                                      </p:cBhvr>
                                      <p:to>
                                        <p:strVal val="visible"/>
                                      </p:to>
                                    </p:set>
                                    <p:animEffect transition="in" filter="randombar(horizontal)">
                                      <p:cBhvr>
                                        <p:cTn id="24" dur="500"/>
                                        <p:tgtEl>
                                          <p:spTgt spid="1036"/>
                                        </p:tgtEl>
                                      </p:cBhvr>
                                    </p:animEffect>
                                  </p:childTnLst>
                                </p:cTn>
                              </p:par>
                              <p:par>
                                <p:cTn id="25" presetID="14" presetClass="entr" presetSubtype="10"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randombar(horizontal)">
                                      <p:cBhvr>
                                        <p:cTn id="30" dur="500"/>
                                        <p:tgtEl>
                                          <p:spTgt spid="103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5221E0F9-C8E5-824A-8782-23A14775218F}"/>
              </a:ext>
            </a:extLst>
          </p:cNvPr>
          <p:cNvGrpSpPr/>
          <p:nvPr/>
        </p:nvGrpSpPr>
        <p:grpSpPr>
          <a:xfrm>
            <a:off x="861519" y="1378012"/>
            <a:ext cx="5349872" cy="3111373"/>
            <a:chOff x="861519" y="2216212"/>
            <a:chExt cx="5349872" cy="3111373"/>
          </a:xfrm>
        </p:grpSpPr>
        <p:pic>
          <p:nvPicPr>
            <p:cNvPr id="6146" name="Picture 2" descr="Thông tin về cá hồi và những cách chế biến cá hồi ngon dễ làm">
              <a:extLst>
                <a:ext uri="{FF2B5EF4-FFF2-40B4-BE49-F238E27FC236}">
                  <a16:creationId xmlns:a16="http://schemas.microsoft.com/office/drawing/2014/main" xmlns="" id="{0029C05E-DDDE-BC30-FF66-95D456859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19" y="2216212"/>
              <a:ext cx="5349872" cy="31113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E6F77D5E-8618-1FD2-50C4-BBF078FB9E02}"/>
                </a:ext>
              </a:extLst>
            </p:cNvPr>
            <p:cNvSpPr txBox="1"/>
            <p:nvPr/>
          </p:nvSpPr>
          <p:spPr>
            <a:xfrm>
              <a:off x="990600" y="4610100"/>
              <a:ext cx="1524000" cy="646331"/>
            </a:xfrm>
            <a:prstGeom prst="rect">
              <a:avLst/>
            </a:prstGeom>
            <a:solidFill>
              <a:schemeClr val="bg1"/>
            </a:solidFill>
          </p:spPr>
          <p:txBody>
            <a:bodyPr wrap="square" rtlCol="0">
              <a:spAutoFit/>
            </a:bodyPr>
            <a:lstStyle/>
            <a:p>
              <a:r>
                <a:rPr lang="en-US" sz="3500" i="1">
                  <a:latin typeface="Arial" panose="020B0604020202020204" pitchFamily="34" charset="0"/>
                  <a:cs typeface="Arial" panose="020B0604020202020204" pitchFamily="34" charset="0"/>
                </a:rPr>
                <a:t>Cá hồi</a:t>
              </a:r>
            </a:p>
          </p:txBody>
        </p:sp>
      </p:grpSp>
      <p:grpSp>
        <p:nvGrpSpPr>
          <p:cNvPr id="27" name="Group 26">
            <a:extLst>
              <a:ext uri="{FF2B5EF4-FFF2-40B4-BE49-F238E27FC236}">
                <a16:creationId xmlns:a16="http://schemas.microsoft.com/office/drawing/2014/main" xmlns="" id="{E3EDC230-4DAC-6732-70AD-2E036F12E3BA}"/>
              </a:ext>
            </a:extLst>
          </p:cNvPr>
          <p:cNvGrpSpPr/>
          <p:nvPr/>
        </p:nvGrpSpPr>
        <p:grpSpPr>
          <a:xfrm>
            <a:off x="6938469" y="1378011"/>
            <a:ext cx="5288453" cy="3111373"/>
            <a:chOff x="6938469" y="2216211"/>
            <a:chExt cx="5288453" cy="3111373"/>
          </a:xfrm>
        </p:grpSpPr>
        <p:pic>
          <p:nvPicPr>
            <p:cNvPr id="6148" name="Picture 4" descr="Cá trích là cá gì? Cá trích nấu gì ngon?">
              <a:extLst>
                <a:ext uri="{FF2B5EF4-FFF2-40B4-BE49-F238E27FC236}">
                  <a16:creationId xmlns:a16="http://schemas.microsoft.com/office/drawing/2014/main" xmlns="" id="{7899991D-7AF2-A044-DD92-251D88ACE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469" y="2216211"/>
              <a:ext cx="5288453" cy="31113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815477FF-72A4-F5FF-96A6-BE42DDE03C0A}"/>
                </a:ext>
              </a:extLst>
            </p:cNvPr>
            <p:cNvSpPr txBox="1"/>
            <p:nvPr/>
          </p:nvSpPr>
          <p:spPr>
            <a:xfrm>
              <a:off x="7010400" y="4610100"/>
              <a:ext cx="1752600" cy="630942"/>
            </a:xfrm>
            <a:prstGeom prst="rect">
              <a:avLst/>
            </a:prstGeom>
            <a:solidFill>
              <a:schemeClr val="bg1"/>
            </a:solidFill>
          </p:spPr>
          <p:txBody>
            <a:bodyPr wrap="square" rtlCol="0">
              <a:spAutoFit/>
            </a:bodyPr>
            <a:lstStyle/>
            <a:p>
              <a:r>
                <a:rPr lang="en-US" sz="3500" i="1">
                  <a:latin typeface="Arial" panose="020B0604020202020204" pitchFamily="34" charset="0"/>
                  <a:cs typeface="Arial" panose="020B0604020202020204" pitchFamily="34" charset="0"/>
                </a:rPr>
                <a:t>Cá trích</a:t>
              </a:r>
            </a:p>
          </p:txBody>
        </p:sp>
      </p:grpSp>
      <p:grpSp>
        <p:nvGrpSpPr>
          <p:cNvPr id="26" name="Group 25">
            <a:extLst>
              <a:ext uri="{FF2B5EF4-FFF2-40B4-BE49-F238E27FC236}">
                <a16:creationId xmlns:a16="http://schemas.microsoft.com/office/drawing/2014/main" xmlns="" id="{C2A61E37-BE63-491E-DD2F-58E67BA57F1B}"/>
              </a:ext>
            </a:extLst>
          </p:cNvPr>
          <p:cNvGrpSpPr/>
          <p:nvPr/>
        </p:nvGrpSpPr>
        <p:grpSpPr>
          <a:xfrm>
            <a:off x="12954000" y="1378010"/>
            <a:ext cx="4423755" cy="3111374"/>
            <a:chOff x="12954000" y="2216210"/>
            <a:chExt cx="4423755" cy="3111374"/>
          </a:xfrm>
        </p:grpSpPr>
        <p:pic>
          <p:nvPicPr>
            <p:cNvPr id="6150" name="Picture 6" descr="Ăn trứng như thế nào mới đúng cách?">
              <a:extLst>
                <a:ext uri="{FF2B5EF4-FFF2-40B4-BE49-F238E27FC236}">
                  <a16:creationId xmlns:a16="http://schemas.microsoft.com/office/drawing/2014/main" xmlns="" id="{7D3A91B5-2EC5-741D-E3E1-96CD2466D8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0" y="2216210"/>
              <a:ext cx="4423755" cy="311137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C569044D-0CC9-ACA9-7829-4C579A1A7D85}"/>
                </a:ext>
              </a:extLst>
            </p:cNvPr>
            <p:cNvSpPr txBox="1"/>
            <p:nvPr/>
          </p:nvSpPr>
          <p:spPr>
            <a:xfrm>
              <a:off x="13030200" y="4616384"/>
              <a:ext cx="1395417" cy="646331"/>
            </a:xfrm>
            <a:prstGeom prst="rect">
              <a:avLst/>
            </a:prstGeom>
            <a:solidFill>
              <a:schemeClr val="bg1"/>
            </a:solidFill>
          </p:spPr>
          <p:txBody>
            <a:bodyPr wrap="square" rtlCol="0">
              <a:spAutoFit/>
            </a:bodyPr>
            <a:lstStyle/>
            <a:p>
              <a:r>
                <a:rPr lang="en-US" sz="3500" i="1">
                  <a:latin typeface="Arial" panose="020B0604020202020204" pitchFamily="34" charset="0"/>
                  <a:cs typeface="Arial" panose="020B0604020202020204" pitchFamily="34" charset="0"/>
                </a:rPr>
                <a:t>Trứng</a:t>
              </a:r>
            </a:p>
          </p:txBody>
        </p:sp>
      </p:grpSp>
      <p:grpSp>
        <p:nvGrpSpPr>
          <p:cNvPr id="29" name="Group 28">
            <a:extLst>
              <a:ext uri="{FF2B5EF4-FFF2-40B4-BE49-F238E27FC236}">
                <a16:creationId xmlns:a16="http://schemas.microsoft.com/office/drawing/2014/main" xmlns="" id="{BE51CEAE-0F3F-9306-651B-B11F8D0EFDDE}"/>
              </a:ext>
            </a:extLst>
          </p:cNvPr>
          <p:cNvGrpSpPr/>
          <p:nvPr/>
        </p:nvGrpSpPr>
        <p:grpSpPr>
          <a:xfrm>
            <a:off x="861519" y="4762500"/>
            <a:ext cx="5947869" cy="3657600"/>
            <a:chOff x="861519" y="5600700"/>
            <a:chExt cx="5947869" cy="3657600"/>
          </a:xfrm>
        </p:grpSpPr>
        <p:pic>
          <p:nvPicPr>
            <p:cNvPr id="6152" name="Picture 8" descr="Tôm hấp bia">
              <a:extLst>
                <a:ext uri="{FF2B5EF4-FFF2-40B4-BE49-F238E27FC236}">
                  <a16:creationId xmlns:a16="http://schemas.microsoft.com/office/drawing/2014/main" xmlns="" id="{87DE8DAA-E388-7D0B-EEE2-B8FE77B8435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16" t="8036" r="5061" b="6250"/>
            <a:stretch/>
          </p:blipFill>
          <p:spPr bwMode="auto">
            <a:xfrm>
              <a:off x="861519" y="5600700"/>
              <a:ext cx="5947869" cy="36576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D83F6EC2-6907-2170-DD52-EDBA58D31303}"/>
                </a:ext>
              </a:extLst>
            </p:cNvPr>
            <p:cNvSpPr txBox="1"/>
            <p:nvPr/>
          </p:nvSpPr>
          <p:spPr>
            <a:xfrm>
              <a:off x="990600" y="8496300"/>
              <a:ext cx="1195881" cy="646331"/>
            </a:xfrm>
            <a:prstGeom prst="rect">
              <a:avLst/>
            </a:prstGeom>
            <a:solidFill>
              <a:schemeClr val="bg1"/>
            </a:solidFill>
          </p:spPr>
          <p:txBody>
            <a:bodyPr wrap="square" rtlCol="0">
              <a:spAutoFit/>
            </a:bodyPr>
            <a:lstStyle/>
            <a:p>
              <a:r>
                <a:rPr lang="en-US" sz="3500" i="1">
                  <a:latin typeface="Arial" panose="020B0604020202020204" pitchFamily="34" charset="0"/>
                  <a:cs typeface="Arial" panose="020B0604020202020204" pitchFamily="34" charset="0"/>
                </a:rPr>
                <a:t>Tôm </a:t>
              </a:r>
            </a:p>
          </p:txBody>
        </p:sp>
      </p:grpSp>
      <p:grpSp>
        <p:nvGrpSpPr>
          <p:cNvPr id="25" name="Group 24">
            <a:extLst>
              <a:ext uri="{FF2B5EF4-FFF2-40B4-BE49-F238E27FC236}">
                <a16:creationId xmlns:a16="http://schemas.microsoft.com/office/drawing/2014/main" xmlns="" id="{FB361649-08B9-4E6C-DB4C-7A0AA3361A1D}"/>
              </a:ext>
            </a:extLst>
          </p:cNvPr>
          <p:cNvGrpSpPr/>
          <p:nvPr/>
        </p:nvGrpSpPr>
        <p:grpSpPr>
          <a:xfrm>
            <a:off x="7162800" y="4762500"/>
            <a:ext cx="5410200" cy="3657600"/>
            <a:chOff x="7162800" y="5600700"/>
            <a:chExt cx="5410200" cy="3657600"/>
          </a:xfrm>
        </p:grpSpPr>
        <p:pic>
          <p:nvPicPr>
            <p:cNvPr id="19" name="Picture 18">
              <a:extLst>
                <a:ext uri="{FF2B5EF4-FFF2-40B4-BE49-F238E27FC236}">
                  <a16:creationId xmlns:a16="http://schemas.microsoft.com/office/drawing/2014/main" xmlns="" id="{2FFEDE2D-4172-D7C8-EB56-1FB89844BA3C}"/>
                </a:ext>
              </a:extLst>
            </p:cNvPr>
            <p:cNvPicPr>
              <a:picLocks noChangeAspect="1"/>
            </p:cNvPicPr>
            <p:nvPr/>
          </p:nvPicPr>
          <p:blipFill rotWithShape="1">
            <a:blip r:embed="rId7"/>
            <a:srcRect l="7500" r="3750"/>
            <a:stretch/>
          </p:blipFill>
          <p:spPr>
            <a:xfrm>
              <a:off x="7162800" y="5600700"/>
              <a:ext cx="5410200" cy="3657600"/>
            </a:xfrm>
            <a:prstGeom prst="rect">
              <a:avLst/>
            </a:prstGeom>
          </p:spPr>
        </p:pic>
        <p:sp>
          <p:nvSpPr>
            <p:cNvPr id="24" name="TextBox 23">
              <a:extLst>
                <a:ext uri="{FF2B5EF4-FFF2-40B4-BE49-F238E27FC236}">
                  <a16:creationId xmlns:a16="http://schemas.microsoft.com/office/drawing/2014/main" xmlns="" id="{2C6CF0BE-F765-A451-DC41-A86ACEAC7A07}"/>
                </a:ext>
              </a:extLst>
            </p:cNvPr>
            <p:cNvSpPr txBox="1"/>
            <p:nvPr/>
          </p:nvSpPr>
          <p:spPr>
            <a:xfrm>
              <a:off x="7239000" y="8496300"/>
              <a:ext cx="2819400" cy="630942"/>
            </a:xfrm>
            <a:prstGeom prst="rect">
              <a:avLst/>
            </a:prstGeom>
            <a:solidFill>
              <a:schemeClr val="bg1"/>
            </a:solidFill>
          </p:spPr>
          <p:txBody>
            <a:bodyPr wrap="square" rtlCol="0">
              <a:spAutoFit/>
            </a:bodyPr>
            <a:lstStyle/>
            <a:p>
              <a:r>
                <a:rPr lang="en-US" sz="3500" i="1">
                  <a:latin typeface="Arial" panose="020B0604020202020204" pitchFamily="34" charset="0"/>
                  <a:cs typeface="Arial" panose="020B0604020202020204" pitchFamily="34" charset="0"/>
                </a:rPr>
                <a:t>Mỡ động vật </a:t>
              </a:r>
            </a:p>
          </p:txBody>
        </p:sp>
      </p:grpSp>
      <p:grpSp>
        <p:nvGrpSpPr>
          <p:cNvPr id="32" name="Group 31">
            <a:extLst>
              <a:ext uri="{FF2B5EF4-FFF2-40B4-BE49-F238E27FC236}">
                <a16:creationId xmlns:a16="http://schemas.microsoft.com/office/drawing/2014/main" xmlns="" id="{EB769131-49AD-1A64-5576-DEA4D239C478}"/>
              </a:ext>
            </a:extLst>
          </p:cNvPr>
          <p:cNvGrpSpPr/>
          <p:nvPr/>
        </p:nvGrpSpPr>
        <p:grpSpPr>
          <a:xfrm>
            <a:off x="11865466" y="4875573"/>
            <a:ext cx="6600821" cy="3898231"/>
            <a:chOff x="11811000" y="4814436"/>
            <a:chExt cx="6600821" cy="3898231"/>
          </a:xfrm>
        </p:grpSpPr>
        <p:sp>
          <p:nvSpPr>
            <p:cNvPr id="30" name="Freeform 3">
              <a:extLst>
                <a:ext uri="{FF2B5EF4-FFF2-40B4-BE49-F238E27FC236}">
                  <a16:creationId xmlns:a16="http://schemas.microsoft.com/office/drawing/2014/main" xmlns="" id="{D5EBBCF9-91E1-6F33-37FD-725615B0C539}"/>
                </a:ext>
              </a:extLst>
            </p:cNvPr>
            <p:cNvSpPr/>
            <p:nvPr/>
          </p:nvSpPr>
          <p:spPr>
            <a:xfrm>
              <a:off x="11811000" y="4814436"/>
              <a:ext cx="6600821" cy="3898231"/>
            </a:xfrm>
            <a:custGeom>
              <a:avLst/>
              <a:gdLst/>
              <a:ahLst/>
              <a:cxnLst/>
              <a:rect l="l" t="t" r="r" b="b"/>
              <a:pathLst>
                <a:path w="3581400" h="2526515">
                  <a:moveTo>
                    <a:pt x="0" y="0"/>
                  </a:moveTo>
                  <a:lnTo>
                    <a:pt x="3581400" y="0"/>
                  </a:lnTo>
                  <a:lnTo>
                    <a:pt x="3581400" y="2526515"/>
                  </a:lnTo>
                  <a:lnTo>
                    <a:pt x="0" y="25265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TextBox 30">
              <a:extLst>
                <a:ext uri="{FF2B5EF4-FFF2-40B4-BE49-F238E27FC236}">
                  <a16:creationId xmlns:a16="http://schemas.microsoft.com/office/drawing/2014/main" xmlns="" id="{E24CC885-0A8D-69C8-EAEC-7AE5EB1F9F0F}"/>
                </a:ext>
              </a:extLst>
            </p:cNvPr>
            <p:cNvSpPr txBox="1"/>
            <p:nvPr/>
          </p:nvSpPr>
          <p:spPr>
            <a:xfrm>
              <a:off x="12496800" y="5894403"/>
              <a:ext cx="4544412" cy="1738296"/>
            </a:xfrm>
            <a:prstGeom prst="rect">
              <a:avLst/>
            </a:prstGeom>
            <a:noFill/>
          </p:spPr>
          <p:txBody>
            <a:bodyPr wrap="square" rtlCol="0">
              <a:spAutoFit/>
            </a:bodyPr>
            <a:lstStyle/>
            <a:p>
              <a:pPr algn="ctr">
                <a:lnSpc>
                  <a:spcPct val="150000"/>
                </a:lnSpc>
              </a:pPr>
              <a:r>
                <a:rPr lang="en-US" sz="3800" i="1">
                  <a:solidFill>
                    <a:srgbClr val="C00000"/>
                  </a:solidFill>
                  <a:latin typeface="Arial" panose="020B0604020202020204" pitchFamily="34" charset="0"/>
                  <a:cs typeface="Arial" panose="020B0604020202020204" pitchFamily="34" charset="0"/>
                </a:rPr>
                <a:t>Chất béo có nguồn gốc động vật </a:t>
              </a:r>
            </a:p>
          </p:txBody>
        </p:sp>
      </p:grpSp>
    </p:spTree>
    <p:extLst>
      <p:ext uri="{BB962C8B-B14F-4D97-AF65-F5344CB8AC3E}">
        <p14:creationId xmlns:p14="http://schemas.microsoft.com/office/powerpoint/2010/main" val="918265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4D6893D-9581-A103-DB90-0629ABED4640}"/>
              </a:ext>
            </a:extLst>
          </p:cNvPr>
          <p:cNvGrpSpPr/>
          <p:nvPr/>
        </p:nvGrpSpPr>
        <p:grpSpPr>
          <a:xfrm>
            <a:off x="339290" y="1181105"/>
            <a:ext cx="5947870" cy="3673289"/>
            <a:chOff x="698991" y="917076"/>
            <a:chExt cx="5947870" cy="3673289"/>
          </a:xfrm>
        </p:grpSpPr>
        <p:pic>
          <p:nvPicPr>
            <p:cNvPr id="1026" name="Picture 2" descr="Quả bơ có công dụng gì? Những lợi ích của quả bơ cho sức khỏe">
              <a:extLst>
                <a:ext uri="{FF2B5EF4-FFF2-40B4-BE49-F238E27FC236}">
                  <a16:creationId xmlns:a16="http://schemas.microsoft.com/office/drawing/2014/main" xmlns="" id="{E15F0BDA-EC4C-8140-C198-549314EBF0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29"/>
            <a:stretch/>
          </p:blipFill>
          <p:spPr bwMode="auto">
            <a:xfrm>
              <a:off x="698991" y="917076"/>
              <a:ext cx="5947870" cy="36732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E6F77D5E-8618-1FD2-50C4-BBF078FB9E02}"/>
                </a:ext>
              </a:extLst>
            </p:cNvPr>
            <p:cNvSpPr txBox="1"/>
            <p:nvPr/>
          </p:nvSpPr>
          <p:spPr>
            <a:xfrm>
              <a:off x="826540" y="3771900"/>
              <a:ext cx="1524000" cy="646331"/>
            </a:xfrm>
            <a:prstGeom prst="rect">
              <a:avLst/>
            </a:prstGeom>
            <a:solidFill>
              <a:schemeClr val="bg1"/>
            </a:solidFill>
          </p:spPr>
          <p:txBody>
            <a:bodyPr wrap="square" rtlCol="0">
              <a:spAutoFit/>
            </a:bodyPr>
            <a:lstStyle/>
            <a:p>
              <a:r>
                <a:rPr lang="en-US" sz="3500" i="1" dirty="0" err="1" smtClean="0">
                  <a:latin typeface="Arial" panose="020B0604020202020204" pitchFamily="34" charset="0"/>
                  <a:cs typeface="Arial" panose="020B0604020202020204" pitchFamily="34" charset="0"/>
                </a:rPr>
                <a:t>bơ</a:t>
              </a:r>
              <a:endParaRPr lang="en-US" sz="3500" i="1" dirty="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xmlns="" id="{2583A6C5-0AF7-5657-6CAA-B15291596FB4}"/>
              </a:ext>
            </a:extLst>
          </p:cNvPr>
          <p:cNvGrpSpPr/>
          <p:nvPr/>
        </p:nvGrpSpPr>
        <p:grpSpPr>
          <a:xfrm>
            <a:off x="6496380" y="1170925"/>
            <a:ext cx="6553200" cy="3683470"/>
            <a:chOff x="6809388" y="906896"/>
            <a:chExt cx="6553200" cy="3683470"/>
          </a:xfrm>
        </p:grpSpPr>
        <p:pic>
          <p:nvPicPr>
            <p:cNvPr id="1028" name="Picture 4" descr="Cây Oliu ở Việt Nam có trồng được không">
              <a:extLst>
                <a:ext uri="{FF2B5EF4-FFF2-40B4-BE49-F238E27FC236}">
                  <a16:creationId xmlns:a16="http://schemas.microsoft.com/office/drawing/2014/main" xmlns="" id="{687A33B7-F54B-4927-DDE8-A8D3216EF2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2"/>
            <a:stretch/>
          </p:blipFill>
          <p:spPr bwMode="auto">
            <a:xfrm>
              <a:off x="6809388" y="906896"/>
              <a:ext cx="6553200" cy="36834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815477FF-72A4-F5FF-96A6-BE42DDE03C0A}"/>
                </a:ext>
              </a:extLst>
            </p:cNvPr>
            <p:cNvSpPr txBox="1"/>
            <p:nvPr/>
          </p:nvSpPr>
          <p:spPr>
            <a:xfrm>
              <a:off x="7042421" y="3771900"/>
              <a:ext cx="1752600" cy="630942"/>
            </a:xfrm>
            <a:prstGeom prst="rect">
              <a:avLst/>
            </a:prstGeom>
            <a:solidFill>
              <a:schemeClr val="bg1"/>
            </a:solidFill>
          </p:spPr>
          <p:txBody>
            <a:bodyPr wrap="square" rtlCol="0">
              <a:spAutoFit/>
            </a:bodyPr>
            <a:lstStyle/>
            <a:p>
              <a:r>
                <a:rPr lang="en-US" sz="3500" i="1" dirty="0" err="1" smtClean="0">
                  <a:latin typeface="Arial" panose="020B0604020202020204" pitchFamily="34" charset="0"/>
                  <a:cs typeface="Arial" panose="020B0604020202020204" pitchFamily="34" charset="0"/>
                </a:rPr>
                <a:t>oliu</a:t>
              </a:r>
              <a:endParaRPr lang="en-US" sz="3500" i="1"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xmlns="" id="{BE0F1C44-D6DA-D03C-35C9-193564D34DAB}"/>
              </a:ext>
            </a:extLst>
          </p:cNvPr>
          <p:cNvGrpSpPr/>
          <p:nvPr/>
        </p:nvGrpSpPr>
        <p:grpSpPr>
          <a:xfrm>
            <a:off x="339290" y="5211197"/>
            <a:ext cx="5962000" cy="3898231"/>
            <a:chOff x="339290" y="4822039"/>
            <a:chExt cx="5962000" cy="3898231"/>
          </a:xfrm>
        </p:grpSpPr>
        <p:pic>
          <p:nvPicPr>
            <p:cNvPr id="1032" name="Picture 8" descr="Dầu dừa chứa nhiều chất béo có tốt không?">
              <a:extLst>
                <a:ext uri="{FF2B5EF4-FFF2-40B4-BE49-F238E27FC236}">
                  <a16:creationId xmlns:a16="http://schemas.microsoft.com/office/drawing/2014/main" xmlns="" id="{AC186A8E-51F2-2085-0788-D6FB127A1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290" y="4822039"/>
              <a:ext cx="5962000" cy="389823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D83F6EC2-6907-2170-DD52-EDBA58D31303}"/>
                </a:ext>
              </a:extLst>
            </p:cNvPr>
            <p:cNvSpPr txBox="1"/>
            <p:nvPr/>
          </p:nvSpPr>
          <p:spPr>
            <a:xfrm>
              <a:off x="466839" y="7865358"/>
              <a:ext cx="1905000" cy="630942"/>
            </a:xfrm>
            <a:prstGeom prst="rect">
              <a:avLst/>
            </a:prstGeom>
            <a:solidFill>
              <a:schemeClr val="bg1"/>
            </a:solidFill>
          </p:spPr>
          <p:txBody>
            <a:bodyPr wrap="square" rtlCol="0">
              <a:spAutoFit/>
            </a:bodyPr>
            <a:lstStyle/>
            <a:p>
              <a:r>
                <a:rPr lang="en-US" sz="3500" i="1">
                  <a:latin typeface="Arial" panose="020B0604020202020204" pitchFamily="34" charset="0"/>
                  <a:cs typeface="Arial" panose="020B0604020202020204" pitchFamily="34" charset="0"/>
                </a:rPr>
                <a:t>Dầu dừa </a:t>
              </a:r>
            </a:p>
          </p:txBody>
        </p:sp>
      </p:grpSp>
      <p:grpSp>
        <p:nvGrpSpPr>
          <p:cNvPr id="7" name="Group 6">
            <a:extLst>
              <a:ext uri="{FF2B5EF4-FFF2-40B4-BE49-F238E27FC236}">
                <a16:creationId xmlns:a16="http://schemas.microsoft.com/office/drawing/2014/main" xmlns="" id="{F10746B1-5AAA-5529-D634-8F959DDF4DD3}"/>
              </a:ext>
            </a:extLst>
          </p:cNvPr>
          <p:cNvGrpSpPr/>
          <p:nvPr/>
        </p:nvGrpSpPr>
        <p:grpSpPr>
          <a:xfrm>
            <a:off x="6551505" y="5218699"/>
            <a:ext cx="5313961" cy="3887471"/>
            <a:chOff x="6551505" y="4886332"/>
            <a:chExt cx="5313961" cy="3887471"/>
          </a:xfrm>
        </p:grpSpPr>
        <p:pic>
          <p:nvPicPr>
            <p:cNvPr id="1034" name="Picture 10" descr="10 loại dầu đậu nành tốt cho sức khỏe sắc đẹp không biến đổi gen |  websosanh.vn">
              <a:extLst>
                <a:ext uri="{FF2B5EF4-FFF2-40B4-BE49-F238E27FC236}">
                  <a16:creationId xmlns:a16="http://schemas.microsoft.com/office/drawing/2014/main" xmlns="" id="{F26EF092-6098-E59C-662E-C9F74134D2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505" y="4886332"/>
              <a:ext cx="5313961" cy="388747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2C6CF0BE-F765-A451-DC41-A86ACEAC7A07}"/>
                </a:ext>
              </a:extLst>
            </p:cNvPr>
            <p:cNvSpPr txBox="1"/>
            <p:nvPr/>
          </p:nvSpPr>
          <p:spPr>
            <a:xfrm>
              <a:off x="6743700" y="7922149"/>
              <a:ext cx="3124200" cy="630942"/>
            </a:xfrm>
            <a:prstGeom prst="rect">
              <a:avLst/>
            </a:prstGeom>
            <a:solidFill>
              <a:schemeClr val="bg1"/>
            </a:solidFill>
          </p:spPr>
          <p:txBody>
            <a:bodyPr wrap="square" rtlCol="0">
              <a:spAutoFit/>
            </a:bodyPr>
            <a:lstStyle/>
            <a:p>
              <a:r>
                <a:rPr lang="en-US" sz="3500" i="1">
                  <a:latin typeface="Arial" panose="020B0604020202020204" pitchFamily="34" charset="0"/>
                  <a:cs typeface="Arial" panose="020B0604020202020204" pitchFamily="34" charset="0"/>
                </a:rPr>
                <a:t>Dầu đậu nành</a:t>
              </a:r>
            </a:p>
          </p:txBody>
        </p:sp>
      </p:grpSp>
      <p:grpSp>
        <p:nvGrpSpPr>
          <p:cNvPr id="32" name="Group 31">
            <a:extLst>
              <a:ext uri="{FF2B5EF4-FFF2-40B4-BE49-F238E27FC236}">
                <a16:creationId xmlns:a16="http://schemas.microsoft.com/office/drawing/2014/main" xmlns="" id="{EB769131-49AD-1A64-5576-DEA4D239C478}"/>
              </a:ext>
            </a:extLst>
          </p:cNvPr>
          <p:cNvGrpSpPr/>
          <p:nvPr/>
        </p:nvGrpSpPr>
        <p:grpSpPr>
          <a:xfrm>
            <a:off x="11894041" y="5283869"/>
            <a:ext cx="6600821" cy="3898231"/>
            <a:chOff x="11811000" y="4814436"/>
            <a:chExt cx="6600821" cy="3898231"/>
          </a:xfrm>
        </p:grpSpPr>
        <p:sp>
          <p:nvSpPr>
            <p:cNvPr id="30" name="Freeform 3">
              <a:extLst>
                <a:ext uri="{FF2B5EF4-FFF2-40B4-BE49-F238E27FC236}">
                  <a16:creationId xmlns:a16="http://schemas.microsoft.com/office/drawing/2014/main" xmlns="" id="{D5EBBCF9-91E1-6F33-37FD-725615B0C539}"/>
                </a:ext>
              </a:extLst>
            </p:cNvPr>
            <p:cNvSpPr/>
            <p:nvPr/>
          </p:nvSpPr>
          <p:spPr>
            <a:xfrm>
              <a:off x="11811000" y="4814436"/>
              <a:ext cx="6600821" cy="3898231"/>
            </a:xfrm>
            <a:custGeom>
              <a:avLst/>
              <a:gdLst/>
              <a:ahLst/>
              <a:cxnLst/>
              <a:rect l="l" t="t" r="r" b="b"/>
              <a:pathLst>
                <a:path w="3581400" h="2526515">
                  <a:moveTo>
                    <a:pt x="0" y="0"/>
                  </a:moveTo>
                  <a:lnTo>
                    <a:pt x="3581400" y="0"/>
                  </a:lnTo>
                  <a:lnTo>
                    <a:pt x="3581400" y="2526515"/>
                  </a:lnTo>
                  <a:lnTo>
                    <a:pt x="0" y="25265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1" name="TextBox 30">
              <a:extLst>
                <a:ext uri="{FF2B5EF4-FFF2-40B4-BE49-F238E27FC236}">
                  <a16:creationId xmlns:a16="http://schemas.microsoft.com/office/drawing/2014/main" xmlns="" id="{E24CC885-0A8D-69C8-EAEC-7AE5EB1F9F0F}"/>
                </a:ext>
              </a:extLst>
            </p:cNvPr>
            <p:cNvSpPr txBox="1"/>
            <p:nvPr/>
          </p:nvSpPr>
          <p:spPr>
            <a:xfrm>
              <a:off x="12496800" y="5894403"/>
              <a:ext cx="4544412" cy="1738296"/>
            </a:xfrm>
            <a:prstGeom prst="rect">
              <a:avLst/>
            </a:prstGeom>
            <a:noFill/>
          </p:spPr>
          <p:txBody>
            <a:bodyPr wrap="square" rtlCol="0">
              <a:spAutoFit/>
            </a:bodyPr>
            <a:lstStyle/>
            <a:p>
              <a:pPr algn="ctr">
                <a:lnSpc>
                  <a:spcPct val="150000"/>
                </a:lnSpc>
              </a:pPr>
              <a:r>
                <a:rPr lang="en-US" sz="3800" i="1">
                  <a:solidFill>
                    <a:srgbClr val="C00000"/>
                  </a:solidFill>
                  <a:latin typeface="Arial" panose="020B0604020202020204" pitchFamily="34" charset="0"/>
                  <a:cs typeface="Arial" panose="020B0604020202020204" pitchFamily="34" charset="0"/>
                </a:rPr>
                <a:t>Chất béo có nguồn gốc thực vật </a:t>
              </a:r>
            </a:p>
          </p:txBody>
        </p:sp>
      </p:grpSp>
      <p:grpSp>
        <p:nvGrpSpPr>
          <p:cNvPr id="5" name="Group 4">
            <a:extLst>
              <a:ext uri="{FF2B5EF4-FFF2-40B4-BE49-F238E27FC236}">
                <a16:creationId xmlns:a16="http://schemas.microsoft.com/office/drawing/2014/main" xmlns="" id="{25091F07-8BA4-7A2C-1B6F-20B475E71E3C}"/>
              </a:ext>
            </a:extLst>
          </p:cNvPr>
          <p:cNvGrpSpPr/>
          <p:nvPr/>
        </p:nvGrpSpPr>
        <p:grpSpPr>
          <a:xfrm>
            <a:off x="13258800" y="1137259"/>
            <a:ext cx="4758449" cy="3688560"/>
            <a:chOff x="13258800" y="804892"/>
            <a:chExt cx="4758449" cy="3688560"/>
          </a:xfrm>
        </p:grpSpPr>
        <p:pic>
          <p:nvPicPr>
            <p:cNvPr id="1030" name="Picture 6" descr="Hạt óc chó và những lợi ích bất ngờ đối với sức khỏe!">
              <a:extLst>
                <a:ext uri="{FF2B5EF4-FFF2-40B4-BE49-F238E27FC236}">
                  <a16:creationId xmlns:a16="http://schemas.microsoft.com/office/drawing/2014/main" xmlns="" id="{7F5DB44E-BCC6-47B3-AF40-1C35011CCAF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40" r="17495"/>
            <a:stretch/>
          </p:blipFill>
          <p:spPr bwMode="auto">
            <a:xfrm>
              <a:off x="13258800" y="804892"/>
              <a:ext cx="4758449" cy="3688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4CF5BA7-FFE6-17C0-1C4B-B9131665B323}"/>
                </a:ext>
              </a:extLst>
            </p:cNvPr>
            <p:cNvSpPr txBox="1"/>
            <p:nvPr/>
          </p:nvSpPr>
          <p:spPr>
            <a:xfrm>
              <a:off x="13411200" y="3703562"/>
              <a:ext cx="2362200" cy="630942"/>
            </a:xfrm>
            <a:prstGeom prst="rect">
              <a:avLst/>
            </a:prstGeom>
            <a:solidFill>
              <a:schemeClr val="bg1"/>
            </a:solidFill>
          </p:spPr>
          <p:txBody>
            <a:bodyPr wrap="square" rtlCol="0">
              <a:spAutoFit/>
            </a:bodyPr>
            <a:lstStyle/>
            <a:p>
              <a:r>
                <a:rPr lang="en-US" sz="3500" i="1">
                  <a:latin typeface="Arial" panose="020B0604020202020204" pitchFamily="34" charset="0"/>
                  <a:cs typeface="Arial" panose="020B0604020202020204" pitchFamily="34" charset="0"/>
                </a:rPr>
                <a:t>Hạt óc chó </a:t>
              </a:r>
            </a:p>
          </p:txBody>
        </p:sp>
      </p:grpSp>
    </p:spTree>
    <p:extLst>
      <p:ext uri="{BB962C8B-B14F-4D97-AF65-F5344CB8AC3E}">
        <p14:creationId xmlns:p14="http://schemas.microsoft.com/office/powerpoint/2010/main" val="236002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D989B55C-A9B9-8667-F303-2C0D361C3F70}"/>
              </a:ext>
            </a:extLst>
          </p:cNvPr>
          <p:cNvSpPr/>
          <p:nvPr/>
        </p:nvSpPr>
        <p:spPr>
          <a:xfrm>
            <a:off x="7239000" y="438150"/>
            <a:ext cx="3810000" cy="1676400"/>
          </a:xfrm>
          <a:prstGeom prst="cloud">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Vai trò </a:t>
            </a:r>
          </a:p>
        </p:txBody>
      </p:sp>
      <p:grpSp>
        <p:nvGrpSpPr>
          <p:cNvPr id="5" name="Group 4">
            <a:extLst>
              <a:ext uri="{FF2B5EF4-FFF2-40B4-BE49-F238E27FC236}">
                <a16:creationId xmlns:a16="http://schemas.microsoft.com/office/drawing/2014/main" xmlns="" id="{F380F642-802A-D33D-CE16-3AB92F647DAF}"/>
              </a:ext>
            </a:extLst>
          </p:cNvPr>
          <p:cNvGrpSpPr/>
          <p:nvPr/>
        </p:nvGrpSpPr>
        <p:grpSpPr>
          <a:xfrm>
            <a:off x="366710" y="2647950"/>
            <a:ext cx="4114800" cy="2800350"/>
            <a:chOff x="609600" y="2533650"/>
            <a:chExt cx="4114800" cy="2800350"/>
          </a:xfrm>
        </p:grpSpPr>
        <p:sp>
          <p:nvSpPr>
            <p:cNvPr id="4" name="Rectangle: Diagonal Corners Rounded 3">
              <a:extLst>
                <a:ext uri="{FF2B5EF4-FFF2-40B4-BE49-F238E27FC236}">
                  <a16:creationId xmlns:a16="http://schemas.microsoft.com/office/drawing/2014/main" xmlns="" id="{7C88D43E-C5BC-753E-8E44-6B8E4221BCE1}"/>
                </a:ext>
              </a:extLst>
            </p:cNvPr>
            <p:cNvSpPr/>
            <p:nvPr/>
          </p:nvSpPr>
          <p:spPr>
            <a:xfrm>
              <a:off x="762000" y="2686050"/>
              <a:ext cx="3962400" cy="2647950"/>
            </a:xfrm>
            <a:prstGeom prst="round2DiagRect">
              <a:avLst/>
            </a:prstGeom>
            <a:solidFill>
              <a:srgbClr val="FE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tx1"/>
                </a:solidFill>
              </a:endParaRPr>
            </a:p>
          </p:txBody>
        </p:sp>
        <p:sp>
          <p:nvSpPr>
            <p:cNvPr id="3" name="Rectangle: Diagonal Corners Rounded 2">
              <a:extLst>
                <a:ext uri="{FF2B5EF4-FFF2-40B4-BE49-F238E27FC236}">
                  <a16:creationId xmlns:a16="http://schemas.microsoft.com/office/drawing/2014/main" xmlns="" id="{A47298C6-02C4-A428-93F5-74AB303DDD38}"/>
                </a:ext>
              </a:extLst>
            </p:cNvPr>
            <p:cNvSpPr/>
            <p:nvPr/>
          </p:nvSpPr>
          <p:spPr>
            <a:xfrm>
              <a:off x="609600" y="2533650"/>
              <a:ext cx="3962400" cy="2647950"/>
            </a:xfrm>
            <a:prstGeom prst="round2Diag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Cung cấp năng lượng cho cơ thể</a:t>
              </a:r>
              <a:endParaRPr lang="en-US" sz="3600">
                <a:solidFill>
                  <a:schemeClr val="tx1"/>
                </a:solidFill>
              </a:endParaRPr>
            </a:p>
          </p:txBody>
        </p:sp>
      </p:grpSp>
      <p:grpSp>
        <p:nvGrpSpPr>
          <p:cNvPr id="6" name="Group 5">
            <a:extLst>
              <a:ext uri="{FF2B5EF4-FFF2-40B4-BE49-F238E27FC236}">
                <a16:creationId xmlns:a16="http://schemas.microsoft.com/office/drawing/2014/main" xmlns="" id="{CD7E4855-029C-8A92-2F2C-0466BDFD75A1}"/>
              </a:ext>
            </a:extLst>
          </p:cNvPr>
          <p:cNvGrpSpPr/>
          <p:nvPr/>
        </p:nvGrpSpPr>
        <p:grpSpPr>
          <a:xfrm>
            <a:off x="4805367" y="2647950"/>
            <a:ext cx="4114800" cy="2800350"/>
            <a:chOff x="609600" y="2533650"/>
            <a:chExt cx="4114800" cy="2800350"/>
          </a:xfrm>
        </p:grpSpPr>
        <p:sp>
          <p:nvSpPr>
            <p:cNvPr id="7" name="Rectangle: Diagonal Corners Rounded 6">
              <a:extLst>
                <a:ext uri="{FF2B5EF4-FFF2-40B4-BE49-F238E27FC236}">
                  <a16:creationId xmlns:a16="http://schemas.microsoft.com/office/drawing/2014/main" xmlns="" id="{5E734372-2E9E-2695-40E9-ACB5172CEA75}"/>
                </a:ext>
              </a:extLst>
            </p:cNvPr>
            <p:cNvSpPr/>
            <p:nvPr/>
          </p:nvSpPr>
          <p:spPr>
            <a:xfrm>
              <a:off x="762000" y="2686050"/>
              <a:ext cx="3962400" cy="2647950"/>
            </a:xfrm>
            <a:prstGeom prst="round2DiagRect">
              <a:avLst/>
            </a:prstGeom>
            <a:solidFill>
              <a:srgbClr val="FE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tx1"/>
                </a:solidFill>
              </a:endParaRPr>
            </a:p>
          </p:txBody>
        </p:sp>
        <p:sp>
          <p:nvSpPr>
            <p:cNvPr id="12" name="Rectangle: Diagonal Corners Rounded 11">
              <a:extLst>
                <a:ext uri="{FF2B5EF4-FFF2-40B4-BE49-F238E27FC236}">
                  <a16:creationId xmlns:a16="http://schemas.microsoft.com/office/drawing/2014/main" xmlns="" id="{D0C631FC-C5CC-3C43-EEA9-F71A8B5D17E7}"/>
                </a:ext>
              </a:extLst>
            </p:cNvPr>
            <p:cNvSpPr/>
            <p:nvPr/>
          </p:nvSpPr>
          <p:spPr>
            <a:xfrm>
              <a:off x="609600" y="2533650"/>
              <a:ext cx="3962400" cy="2647950"/>
            </a:xfrm>
            <a:prstGeom prst="round2Diag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Tham gia tạo hình - cấu trúc </a:t>
              </a:r>
              <a:endParaRPr lang="en-US" sz="3600">
                <a:solidFill>
                  <a:schemeClr val="tx1"/>
                </a:solidFill>
              </a:endParaRPr>
            </a:p>
            <a:p>
              <a:pPr algn="ctr">
                <a:lnSpc>
                  <a:spcPct val="150000"/>
                </a:lnSpc>
              </a:pPr>
              <a:r>
                <a:rPr lang="vi-VN" sz="3600">
                  <a:solidFill>
                    <a:schemeClr val="tx1"/>
                  </a:solidFill>
                </a:rPr>
                <a:t>tế bào</a:t>
              </a:r>
              <a:endParaRPr lang="en-US" sz="3600">
                <a:solidFill>
                  <a:schemeClr val="tx1"/>
                </a:solidFill>
              </a:endParaRPr>
            </a:p>
          </p:txBody>
        </p:sp>
      </p:grpSp>
      <p:grpSp>
        <p:nvGrpSpPr>
          <p:cNvPr id="20" name="Group 19">
            <a:extLst>
              <a:ext uri="{FF2B5EF4-FFF2-40B4-BE49-F238E27FC236}">
                <a16:creationId xmlns:a16="http://schemas.microsoft.com/office/drawing/2014/main" xmlns="" id="{B4F82933-EBC5-6526-69C5-FC66D176A2F8}"/>
              </a:ext>
            </a:extLst>
          </p:cNvPr>
          <p:cNvGrpSpPr/>
          <p:nvPr/>
        </p:nvGrpSpPr>
        <p:grpSpPr>
          <a:xfrm>
            <a:off x="9267826" y="2647950"/>
            <a:ext cx="4114800" cy="2800350"/>
            <a:chOff x="609600" y="2533650"/>
            <a:chExt cx="4114800" cy="2800350"/>
          </a:xfrm>
        </p:grpSpPr>
        <p:sp>
          <p:nvSpPr>
            <p:cNvPr id="21" name="Rectangle: Diagonal Corners Rounded 20">
              <a:extLst>
                <a:ext uri="{FF2B5EF4-FFF2-40B4-BE49-F238E27FC236}">
                  <a16:creationId xmlns:a16="http://schemas.microsoft.com/office/drawing/2014/main" xmlns="" id="{CF1FF45F-7406-612C-2975-1A9581B8E2BA}"/>
                </a:ext>
              </a:extLst>
            </p:cNvPr>
            <p:cNvSpPr/>
            <p:nvPr/>
          </p:nvSpPr>
          <p:spPr>
            <a:xfrm>
              <a:off x="762000" y="2686050"/>
              <a:ext cx="3962400" cy="2647950"/>
            </a:xfrm>
            <a:prstGeom prst="round2DiagRect">
              <a:avLst/>
            </a:prstGeom>
            <a:solidFill>
              <a:srgbClr val="FE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tx1"/>
                </a:solidFill>
              </a:endParaRPr>
            </a:p>
          </p:txBody>
        </p:sp>
        <p:sp>
          <p:nvSpPr>
            <p:cNvPr id="23" name="Rectangle: Diagonal Corners Rounded 22">
              <a:extLst>
                <a:ext uri="{FF2B5EF4-FFF2-40B4-BE49-F238E27FC236}">
                  <a16:creationId xmlns:a16="http://schemas.microsoft.com/office/drawing/2014/main" xmlns="" id="{49C4523A-6242-A0F6-4449-E119FFFC66A7}"/>
                </a:ext>
              </a:extLst>
            </p:cNvPr>
            <p:cNvSpPr/>
            <p:nvPr/>
          </p:nvSpPr>
          <p:spPr>
            <a:xfrm>
              <a:off x="609600" y="2533650"/>
              <a:ext cx="3962400" cy="2647950"/>
            </a:xfrm>
            <a:prstGeom prst="round2Diag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Điều hòa hoạt động của cơ thể</a:t>
              </a:r>
              <a:endParaRPr lang="en-US" sz="3600">
                <a:solidFill>
                  <a:schemeClr val="tx1"/>
                </a:solidFill>
              </a:endParaRPr>
            </a:p>
          </p:txBody>
        </p:sp>
      </p:grpSp>
      <p:grpSp>
        <p:nvGrpSpPr>
          <p:cNvPr id="24" name="Group 23">
            <a:extLst>
              <a:ext uri="{FF2B5EF4-FFF2-40B4-BE49-F238E27FC236}">
                <a16:creationId xmlns:a16="http://schemas.microsoft.com/office/drawing/2014/main" xmlns="" id="{04FFE725-FFD6-3A22-996B-983F34979381}"/>
              </a:ext>
            </a:extLst>
          </p:cNvPr>
          <p:cNvGrpSpPr/>
          <p:nvPr/>
        </p:nvGrpSpPr>
        <p:grpSpPr>
          <a:xfrm>
            <a:off x="13730286" y="2571750"/>
            <a:ext cx="4114800" cy="2800350"/>
            <a:chOff x="609600" y="2533650"/>
            <a:chExt cx="4114800" cy="2800350"/>
          </a:xfrm>
        </p:grpSpPr>
        <p:sp>
          <p:nvSpPr>
            <p:cNvPr id="26" name="Rectangle: Diagonal Corners Rounded 25">
              <a:extLst>
                <a:ext uri="{FF2B5EF4-FFF2-40B4-BE49-F238E27FC236}">
                  <a16:creationId xmlns:a16="http://schemas.microsoft.com/office/drawing/2014/main" xmlns="" id="{1E8C8272-34F3-1B59-7BEC-A037F90894D4}"/>
                </a:ext>
              </a:extLst>
            </p:cNvPr>
            <p:cNvSpPr/>
            <p:nvPr/>
          </p:nvSpPr>
          <p:spPr>
            <a:xfrm>
              <a:off x="762000" y="2686050"/>
              <a:ext cx="3962400" cy="2647950"/>
            </a:xfrm>
            <a:prstGeom prst="round2DiagRect">
              <a:avLst/>
            </a:prstGeom>
            <a:solidFill>
              <a:srgbClr val="FE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tx1"/>
                </a:solidFill>
              </a:endParaRPr>
            </a:p>
          </p:txBody>
        </p:sp>
        <p:sp>
          <p:nvSpPr>
            <p:cNvPr id="27" name="Rectangle: Diagonal Corners Rounded 26">
              <a:extLst>
                <a:ext uri="{FF2B5EF4-FFF2-40B4-BE49-F238E27FC236}">
                  <a16:creationId xmlns:a16="http://schemas.microsoft.com/office/drawing/2014/main" xmlns="" id="{9E8A4E68-11EC-0681-A508-B69766953A98}"/>
                </a:ext>
              </a:extLst>
            </p:cNvPr>
            <p:cNvSpPr/>
            <p:nvPr/>
          </p:nvSpPr>
          <p:spPr>
            <a:xfrm>
              <a:off x="609600" y="2533650"/>
              <a:ext cx="3962400" cy="2647950"/>
            </a:xfrm>
            <a:prstGeom prst="round2Diag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Tạo cảm giác ngon miệng</a:t>
              </a:r>
            </a:p>
          </p:txBody>
        </p:sp>
      </p:grpSp>
      <p:cxnSp>
        <p:nvCxnSpPr>
          <p:cNvPr id="29" name="Straight Connector 28">
            <a:extLst>
              <a:ext uri="{FF2B5EF4-FFF2-40B4-BE49-F238E27FC236}">
                <a16:creationId xmlns:a16="http://schemas.microsoft.com/office/drawing/2014/main" xmlns="" id="{ECD1368A-A951-9B21-DB68-4220677C3A35}"/>
              </a:ext>
            </a:extLst>
          </p:cNvPr>
          <p:cNvCxnSpPr>
            <a:stCxn id="2" idx="1"/>
            <a:endCxn id="3" idx="3"/>
          </p:cNvCxnSpPr>
          <p:nvPr/>
        </p:nvCxnSpPr>
        <p:spPr>
          <a:xfrm flipH="1">
            <a:off x="2347910" y="2112765"/>
            <a:ext cx="6796090" cy="5351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E3EAE461-6C1A-7E79-5F63-F9DFEBDAF2BC}"/>
              </a:ext>
            </a:extLst>
          </p:cNvPr>
          <p:cNvCxnSpPr>
            <a:cxnSpLocks/>
            <a:stCxn id="2" idx="1"/>
            <a:endCxn id="12" idx="3"/>
          </p:cNvCxnSpPr>
          <p:nvPr/>
        </p:nvCxnSpPr>
        <p:spPr>
          <a:xfrm flipH="1">
            <a:off x="6786567" y="2112765"/>
            <a:ext cx="2357433" cy="5351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9E18CF5B-FF96-E048-BF76-C04019464DD6}"/>
              </a:ext>
            </a:extLst>
          </p:cNvPr>
          <p:cNvCxnSpPr>
            <a:cxnSpLocks/>
            <a:stCxn id="2" idx="1"/>
            <a:endCxn id="23" idx="3"/>
          </p:cNvCxnSpPr>
          <p:nvPr/>
        </p:nvCxnSpPr>
        <p:spPr>
          <a:xfrm>
            <a:off x="9144000" y="2112765"/>
            <a:ext cx="2105026" cy="5351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72CDD54-110F-AC92-B398-5A8ADF789B27}"/>
              </a:ext>
            </a:extLst>
          </p:cNvPr>
          <p:cNvCxnSpPr>
            <a:cxnSpLocks/>
            <a:stCxn id="2" idx="1"/>
            <a:endCxn id="27" idx="3"/>
          </p:cNvCxnSpPr>
          <p:nvPr/>
        </p:nvCxnSpPr>
        <p:spPr>
          <a:xfrm>
            <a:off x="9144000" y="2112765"/>
            <a:ext cx="6567486" cy="4589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xmlns="" id="{3CD7F5F4-8280-E0D2-D7A9-F78C8B635B14}"/>
              </a:ext>
            </a:extLst>
          </p:cNvPr>
          <p:cNvGrpSpPr/>
          <p:nvPr/>
        </p:nvGrpSpPr>
        <p:grpSpPr>
          <a:xfrm>
            <a:off x="907255" y="5962650"/>
            <a:ext cx="16473490" cy="3886200"/>
            <a:chOff x="823910" y="5981700"/>
            <a:chExt cx="16473490" cy="3886200"/>
          </a:xfrm>
        </p:grpSpPr>
        <p:sp>
          <p:nvSpPr>
            <p:cNvPr id="39" name="Rectangle: Top Corners Rounded 38">
              <a:extLst>
                <a:ext uri="{FF2B5EF4-FFF2-40B4-BE49-F238E27FC236}">
                  <a16:creationId xmlns:a16="http://schemas.microsoft.com/office/drawing/2014/main" xmlns="" id="{2484E0F1-002E-0153-C719-A15599768ADF}"/>
                </a:ext>
              </a:extLst>
            </p:cNvPr>
            <p:cNvSpPr/>
            <p:nvPr/>
          </p:nvSpPr>
          <p:spPr>
            <a:xfrm rot="16200000">
              <a:off x="95250" y="6710360"/>
              <a:ext cx="3886200" cy="2428880"/>
            </a:xfrm>
            <a:prstGeom prst="round2SameRect">
              <a:avLst>
                <a:gd name="adj1" fmla="val 9895"/>
                <a:gd name="adj2" fmla="val 0"/>
              </a:avLst>
            </a:prstGeom>
            <a:solidFill>
              <a:srgbClr val="EFD9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Top Corners Rounded 40">
              <a:extLst>
                <a:ext uri="{FF2B5EF4-FFF2-40B4-BE49-F238E27FC236}">
                  <a16:creationId xmlns:a16="http://schemas.microsoft.com/office/drawing/2014/main" xmlns="" id="{0A24F4D7-7301-B37E-06B1-8FBE642F86DC}"/>
                </a:ext>
              </a:extLst>
            </p:cNvPr>
            <p:cNvSpPr/>
            <p:nvPr/>
          </p:nvSpPr>
          <p:spPr>
            <a:xfrm rot="16200000" flipV="1">
              <a:off x="8331995" y="902495"/>
              <a:ext cx="3886200" cy="14044610"/>
            </a:xfrm>
            <a:prstGeom prst="round2SameRect">
              <a:avLst>
                <a:gd name="adj1" fmla="val 9895"/>
                <a:gd name="adj2"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4F387F83-754E-4D37-B705-DFFF5799D4E3}"/>
                </a:ext>
              </a:extLst>
            </p:cNvPr>
            <p:cNvSpPr txBox="1"/>
            <p:nvPr/>
          </p:nvSpPr>
          <p:spPr>
            <a:xfrm>
              <a:off x="842964" y="6610112"/>
              <a:ext cx="2390770" cy="2629374"/>
            </a:xfrm>
            <a:prstGeom prst="rect">
              <a:avLst/>
            </a:prstGeom>
            <a:noFill/>
          </p:spPr>
          <p:txBody>
            <a:bodyPr wrap="square">
              <a:spAutoFit/>
            </a:bodyPr>
            <a:lstStyle/>
            <a:p>
              <a:pPr algn="ctr">
                <a:lnSpc>
                  <a:spcPct val="150000"/>
                </a:lnSpc>
              </a:pPr>
              <a:r>
                <a:rPr lang="vi-VN" sz="3800"/>
                <a:t>Nhu cầu của cơ thể người</a:t>
              </a:r>
              <a:endParaRPr lang="en-US" sz="3800"/>
            </a:p>
          </p:txBody>
        </p:sp>
        <p:sp>
          <p:nvSpPr>
            <p:cNvPr id="45" name="TextBox 44">
              <a:extLst>
                <a:ext uri="{FF2B5EF4-FFF2-40B4-BE49-F238E27FC236}">
                  <a16:creationId xmlns:a16="http://schemas.microsoft.com/office/drawing/2014/main" xmlns="" id="{649B438D-7F5B-97F3-4A33-1F1E7D1EEF3E}"/>
                </a:ext>
              </a:extLst>
            </p:cNvPr>
            <p:cNvSpPr txBox="1"/>
            <p:nvPr/>
          </p:nvSpPr>
          <p:spPr>
            <a:xfrm>
              <a:off x="3417095" y="6210299"/>
              <a:ext cx="13716000" cy="34926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b="1"/>
                <a:t>Trẻ em: </a:t>
              </a:r>
              <a:r>
                <a:rPr lang="vi-VN" sz="3800"/>
                <a:t>20 – 30% tổng năng lượng cung cấp cho cơ thể mỗi ngày.</a:t>
              </a:r>
            </a:p>
            <a:p>
              <a:pPr marL="571500" indent="-571500" algn="just">
                <a:lnSpc>
                  <a:spcPct val="150000"/>
                </a:lnSpc>
                <a:buFont typeface="Arial" panose="020B0604020202020204" pitchFamily="34" charset="0"/>
                <a:buChar char="•"/>
              </a:pPr>
              <a:r>
                <a:rPr lang="vi-VN" sz="3800" b="1"/>
                <a:t>Người lớn: </a:t>
              </a:r>
              <a:r>
                <a:rPr lang="vi-VN" sz="3800"/>
                <a:t>18 – 25% tổng năng - lượng cung cấp cho cơ thể mỗi ngày.</a:t>
              </a:r>
            </a:p>
          </p:txBody>
        </p:sp>
      </p:grpSp>
    </p:spTree>
    <p:extLst>
      <p:ext uri="{BB962C8B-B14F-4D97-AF65-F5344CB8AC3E}">
        <p14:creationId xmlns:p14="http://schemas.microsoft.com/office/powerpoint/2010/main" val="334224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par>
                                <p:cTn id="12" presetID="22" presetClass="entr" presetSubtype="1"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up)">
                                      <p:cBhvr>
                                        <p:cTn id="14" dur="500"/>
                                        <p:tgtEl>
                                          <p:spTgt spid="30"/>
                                        </p:tgtEl>
                                      </p:cBhvr>
                                    </p:animEffect>
                                  </p:childTnLst>
                                </p:cTn>
                              </p:par>
                              <p:par>
                                <p:cTn id="15" presetID="22" presetClass="entr" presetSubtype="1"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par>
                                <p:cTn id="18" presetID="22" presetClass="entr" presetSubtype="1"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up)">
                                      <p:cBhvr>
                                        <p:cTn id="20" dur="500"/>
                                        <p:tgtEl>
                                          <p:spTgt spid="36"/>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randombar(horizontal)">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ách đánh giá khẩu phần ăn hàng ngày so với nhu cầu của cơ thể">
            <a:extLst>
              <a:ext uri="{FF2B5EF4-FFF2-40B4-BE49-F238E27FC236}">
                <a16:creationId xmlns:a16="http://schemas.microsoft.com/office/drawing/2014/main" xmlns="" id="{5AC6B99E-B23B-E4F2-7DE5-F1B443865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00" y="49530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60AB59C4-407E-F120-D68D-9145713E70DB}"/>
              </a:ext>
            </a:extLst>
          </p:cNvPr>
          <p:cNvSpPr/>
          <p:nvPr/>
        </p:nvSpPr>
        <p:spPr>
          <a:xfrm>
            <a:off x="533400" y="800100"/>
            <a:ext cx="3657600" cy="1066800"/>
          </a:xfrm>
          <a:prstGeom prst="round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Mở rộng </a:t>
            </a:r>
          </a:p>
        </p:txBody>
      </p:sp>
      <p:sp>
        <p:nvSpPr>
          <p:cNvPr id="10" name="TextBox 9">
            <a:extLst>
              <a:ext uri="{FF2B5EF4-FFF2-40B4-BE49-F238E27FC236}">
                <a16:creationId xmlns:a16="http://schemas.microsoft.com/office/drawing/2014/main" xmlns="" id="{78D1C5C3-8F7D-A690-0D34-E414669510A6}"/>
              </a:ext>
            </a:extLst>
          </p:cNvPr>
          <p:cNvSpPr txBox="1"/>
          <p:nvPr/>
        </p:nvSpPr>
        <p:spPr>
          <a:xfrm>
            <a:off x="533400" y="2171700"/>
            <a:ext cx="11977688" cy="2615460"/>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Nếu chế độ ăn quá ít chất béo, ở mức độ &lt; 15% năng lượng trong khẩu phần sẽ ảnh hưởng tới quá trình hấp thu vitamin A, D, E</a:t>
            </a:r>
            <a:r>
              <a:rPr lang="en-US" sz="380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xmlns="" id="{541F09D8-CCBC-1C5A-A419-CC2ACB3F5837}"/>
              </a:ext>
            </a:extLst>
          </p:cNvPr>
          <p:cNvGrpSpPr/>
          <p:nvPr/>
        </p:nvGrpSpPr>
        <p:grpSpPr>
          <a:xfrm>
            <a:off x="5791200" y="5257800"/>
            <a:ext cx="5829300" cy="4724400"/>
            <a:chOff x="6229350" y="5372100"/>
            <a:chExt cx="5829300" cy="4724400"/>
          </a:xfrm>
        </p:grpSpPr>
        <p:pic>
          <p:nvPicPr>
            <p:cNvPr id="3076" name="Picture 4" descr="9 thực phẩm giàu chất béo có lợi cho sức khỏe - Báo VnExpress Sức khỏe">
              <a:extLst>
                <a:ext uri="{FF2B5EF4-FFF2-40B4-BE49-F238E27FC236}">
                  <a16:creationId xmlns:a16="http://schemas.microsoft.com/office/drawing/2014/main" xmlns="" id="{0E78AFEB-1B6C-D568-6B1B-76615AFD59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73" t="15700" r="26322" b="7603"/>
            <a:stretch/>
          </p:blipFill>
          <p:spPr bwMode="auto">
            <a:xfrm>
              <a:off x="6591300" y="5372100"/>
              <a:ext cx="5105400" cy="4106370"/>
            </a:xfrm>
            <a:prstGeom prst="roundRect">
              <a:avLst>
                <a:gd name="adj" fmla="val 11161"/>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0118A137-37A7-ED9A-D614-17E48B3F943A}"/>
                </a:ext>
              </a:extLst>
            </p:cNvPr>
            <p:cNvSpPr txBox="1"/>
            <p:nvPr/>
          </p:nvSpPr>
          <p:spPr>
            <a:xfrm>
              <a:off x="6229350" y="9542502"/>
              <a:ext cx="5829300" cy="553998"/>
            </a:xfrm>
            <a:prstGeom prst="rect">
              <a:avLst/>
            </a:prstGeom>
            <a:noFill/>
          </p:spPr>
          <p:txBody>
            <a:bodyPr wrap="square" rtlCol="0">
              <a:spAutoFit/>
            </a:bodyPr>
            <a:lstStyle/>
            <a:p>
              <a:pPr algn="ctr"/>
              <a:r>
                <a:rPr lang="en-US" sz="3000" b="1" i="1">
                  <a:solidFill>
                    <a:schemeClr val="accent5">
                      <a:lumMod val="75000"/>
                    </a:schemeClr>
                  </a:solidFill>
                  <a:latin typeface="Arial" panose="020B0604020202020204" pitchFamily="34" charset="0"/>
                  <a:cs typeface="Arial" panose="020B0604020202020204" pitchFamily="34" charset="0"/>
                </a:rPr>
                <a:t>VITAMIN TAN TRONG LIPID</a:t>
              </a:r>
            </a:p>
          </p:txBody>
        </p:sp>
      </p:grpSp>
      <p:grpSp>
        <p:nvGrpSpPr>
          <p:cNvPr id="17" name="Group 16">
            <a:extLst>
              <a:ext uri="{FF2B5EF4-FFF2-40B4-BE49-F238E27FC236}">
                <a16:creationId xmlns:a16="http://schemas.microsoft.com/office/drawing/2014/main" xmlns="" id="{9488BA24-61B7-DC87-23A4-F53FF0922CBD}"/>
              </a:ext>
            </a:extLst>
          </p:cNvPr>
          <p:cNvGrpSpPr/>
          <p:nvPr/>
        </p:nvGrpSpPr>
        <p:grpSpPr>
          <a:xfrm>
            <a:off x="1044160" y="6063047"/>
            <a:ext cx="4747040" cy="2495876"/>
            <a:chOff x="1289919" y="5930544"/>
            <a:chExt cx="4747040" cy="2495876"/>
          </a:xfrm>
        </p:grpSpPr>
        <p:sp>
          <p:nvSpPr>
            <p:cNvPr id="14" name="Freeform 9">
              <a:extLst>
                <a:ext uri="{FF2B5EF4-FFF2-40B4-BE49-F238E27FC236}">
                  <a16:creationId xmlns:a16="http://schemas.microsoft.com/office/drawing/2014/main" xmlns="" id="{70C7AD3D-887B-3D0A-5B57-C1E67ADBE5F7}"/>
                </a:ext>
              </a:extLst>
            </p:cNvPr>
            <p:cNvSpPr/>
            <p:nvPr/>
          </p:nvSpPr>
          <p:spPr>
            <a:xfrm rot="9783777">
              <a:off x="4200979" y="6974855"/>
              <a:ext cx="1835980" cy="407254"/>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5">
              <a:extLst>
                <a:ext uri="{FF2B5EF4-FFF2-40B4-BE49-F238E27FC236}">
                  <a16:creationId xmlns:a16="http://schemas.microsoft.com/office/drawing/2014/main" xmlns="" id="{8F87EE7B-FEAB-1EEB-4A67-20E2E9BA1EF1}"/>
                </a:ext>
              </a:extLst>
            </p:cNvPr>
            <p:cNvSpPr txBox="1"/>
            <p:nvPr/>
          </p:nvSpPr>
          <p:spPr>
            <a:xfrm>
              <a:off x="1289919" y="5930544"/>
              <a:ext cx="2891556" cy="2495876"/>
            </a:xfrm>
            <a:prstGeom prst="rect">
              <a:avLst/>
            </a:prstGeom>
            <a:noFill/>
          </p:spPr>
          <p:txBody>
            <a:bodyPr wrap="square">
              <a:spAutoFit/>
            </a:bodyPr>
            <a:lstStyle/>
            <a:p>
              <a:pPr algn="ctr">
                <a:lnSpc>
                  <a:spcPct val="150000"/>
                </a:lnSpc>
              </a:pPr>
              <a:r>
                <a:rPr lang="vi-VN" sz="3600"/>
                <a:t> tăng cường miễn dịch cho cơ thể</a:t>
              </a:r>
              <a:endParaRPr lang="en-US" sz="3600"/>
            </a:p>
          </p:txBody>
        </p:sp>
      </p:grpSp>
      <p:grpSp>
        <p:nvGrpSpPr>
          <p:cNvPr id="22" name="Group 21">
            <a:extLst>
              <a:ext uri="{FF2B5EF4-FFF2-40B4-BE49-F238E27FC236}">
                <a16:creationId xmlns:a16="http://schemas.microsoft.com/office/drawing/2014/main" xmlns="" id="{FB7B19ED-3233-6464-68B7-0AECF6FAD182}"/>
              </a:ext>
            </a:extLst>
          </p:cNvPr>
          <p:cNvGrpSpPr/>
          <p:nvPr/>
        </p:nvGrpSpPr>
        <p:grpSpPr>
          <a:xfrm>
            <a:off x="11468539" y="5885603"/>
            <a:ext cx="5217239" cy="1664879"/>
            <a:chOff x="11906689" y="5944048"/>
            <a:chExt cx="5217239" cy="1664879"/>
          </a:xfrm>
        </p:grpSpPr>
        <p:sp>
          <p:nvSpPr>
            <p:cNvPr id="18" name="Freeform 9">
              <a:extLst>
                <a:ext uri="{FF2B5EF4-FFF2-40B4-BE49-F238E27FC236}">
                  <a16:creationId xmlns:a16="http://schemas.microsoft.com/office/drawing/2014/main" xmlns="" id="{A16E73A6-B31E-EC80-1CDA-2D07B497D8C6}"/>
                </a:ext>
              </a:extLst>
            </p:cNvPr>
            <p:cNvSpPr/>
            <p:nvPr/>
          </p:nvSpPr>
          <p:spPr>
            <a:xfrm rot="10641732" flipH="1" flipV="1">
              <a:off x="11906689" y="6338594"/>
              <a:ext cx="1719689" cy="409734"/>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TextBox 18">
              <a:extLst>
                <a:ext uri="{FF2B5EF4-FFF2-40B4-BE49-F238E27FC236}">
                  <a16:creationId xmlns:a16="http://schemas.microsoft.com/office/drawing/2014/main" xmlns="" id="{654BBEA6-9D4F-07DE-A985-1DE6C05AC5B5}"/>
                </a:ext>
              </a:extLst>
            </p:cNvPr>
            <p:cNvSpPr txBox="1"/>
            <p:nvPr/>
          </p:nvSpPr>
          <p:spPr>
            <a:xfrm>
              <a:off x="13487400" y="5944048"/>
              <a:ext cx="3636528" cy="1664879"/>
            </a:xfrm>
            <a:prstGeom prst="rect">
              <a:avLst/>
            </a:prstGeom>
            <a:noFill/>
          </p:spPr>
          <p:txBody>
            <a:bodyPr wrap="square">
              <a:spAutoFit/>
            </a:bodyPr>
            <a:lstStyle/>
            <a:p>
              <a:pPr algn="ctr">
                <a:lnSpc>
                  <a:spcPct val="150000"/>
                </a:lnSpc>
              </a:pPr>
              <a:r>
                <a:rPr lang="vi-VN" sz="3600"/>
                <a:t>giảm năng lượng cung cấp</a:t>
              </a:r>
              <a:endParaRPr lang="en-US" sz="3600"/>
            </a:p>
          </p:txBody>
        </p:sp>
      </p:grpSp>
      <p:grpSp>
        <p:nvGrpSpPr>
          <p:cNvPr id="25" name="Group 24">
            <a:extLst>
              <a:ext uri="{FF2B5EF4-FFF2-40B4-BE49-F238E27FC236}">
                <a16:creationId xmlns:a16="http://schemas.microsoft.com/office/drawing/2014/main" xmlns="" id="{A18E9BB7-1333-0A1C-B229-A17EBB4E5B92}"/>
              </a:ext>
            </a:extLst>
          </p:cNvPr>
          <p:cNvGrpSpPr/>
          <p:nvPr/>
        </p:nvGrpSpPr>
        <p:grpSpPr>
          <a:xfrm>
            <a:off x="11600996" y="7896148"/>
            <a:ext cx="5217239" cy="1664879"/>
            <a:chOff x="11906689" y="5944048"/>
            <a:chExt cx="5217239" cy="1664879"/>
          </a:xfrm>
        </p:grpSpPr>
        <p:sp>
          <p:nvSpPr>
            <p:cNvPr id="28" name="Freeform 9">
              <a:extLst>
                <a:ext uri="{FF2B5EF4-FFF2-40B4-BE49-F238E27FC236}">
                  <a16:creationId xmlns:a16="http://schemas.microsoft.com/office/drawing/2014/main" xmlns="" id="{18F2BBE3-5AEE-D4C4-8E6F-54C4B39605E3}"/>
                </a:ext>
              </a:extLst>
            </p:cNvPr>
            <p:cNvSpPr/>
            <p:nvPr/>
          </p:nvSpPr>
          <p:spPr>
            <a:xfrm rot="10641732" flipH="1" flipV="1">
              <a:off x="11906689" y="6338594"/>
              <a:ext cx="1719689" cy="409734"/>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1" name="TextBox 30">
              <a:extLst>
                <a:ext uri="{FF2B5EF4-FFF2-40B4-BE49-F238E27FC236}">
                  <a16:creationId xmlns:a16="http://schemas.microsoft.com/office/drawing/2014/main" xmlns="" id="{40CCE8F1-9598-67FC-2251-BFE5EA1280EC}"/>
                </a:ext>
              </a:extLst>
            </p:cNvPr>
            <p:cNvSpPr txBox="1"/>
            <p:nvPr/>
          </p:nvSpPr>
          <p:spPr>
            <a:xfrm>
              <a:off x="13487400" y="5944048"/>
              <a:ext cx="3636528" cy="1664879"/>
            </a:xfrm>
            <a:prstGeom prst="rect">
              <a:avLst/>
            </a:prstGeom>
            <a:noFill/>
          </p:spPr>
          <p:txBody>
            <a:bodyPr wrap="square">
              <a:spAutoFit/>
            </a:bodyPr>
            <a:lstStyle/>
            <a:p>
              <a:pPr algn="ctr">
                <a:lnSpc>
                  <a:spcPct val="150000"/>
                </a:lnSpc>
              </a:pPr>
              <a:r>
                <a:rPr lang="vi-VN" sz="3600"/>
                <a:t>giảm sản xuất các enzyme</a:t>
              </a:r>
              <a:endParaRPr lang="en-US" sz="3600"/>
            </a:p>
          </p:txBody>
        </p:sp>
      </p:grpSp>
    </p:spTree>
    <p:extLst>
      <p:ext uri="{BB962C8B-B14F-4D97-AF65-F5344CB8AC3E}">
        <p14:creationId xmlns:p14="http://schemas.microsoft.com/office/powerpoint/2010/main" val="1868567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297B8CD-74EC-04DC-367A-8D7E58B2F463}"/>
              </a:ext>
            </a:extLst>
          </p:cNvPr>
          <p:cNvSpPr/>
          <p:nvPr/>
        </p:nvSpPr>
        <p:spPr>
          <a:xfrm>
            <a:off x="571500" y="2511356"/>
            <a:ext cx="17145000" cy="7435614"/>
          </a:xfrm>
          <a:prstGeom prst="rect">
            <a:avLst/>
          </a:prstGeom>
          <a:solidFill>
            <a:srgbClr val="FEF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3B8FCDE6-575C-3E02-00F1-F4CA1ACA697E}"/>
              </a:ext>
            </a:extLst>
          </p:cNvPr>
          <p:cNvGrpSpPr/>
          <p:nvPr/>
        </p:nvGrpSpPr>
        <p:grpSpPr>
          <a:xfrm>
            <a:off x="-1676400" y="584442"/>
            <a:ext cx="7162800" cy="1333496"/>
            <a:chOff x="-1676400" y="514352"/>
            <a:chExt cx="7162800" cy="1333496"/>
          </a:xfrm>
        </p:grpSpPr>
        <p:sp>
          <p:nvSpPr>
            <p:cNvPr id="15" name="Rectangle: Rounded Corners 14">
              <a:extLst>
                <a:ext uri="{FF2B5EF4-FFF2-40B4-BE49-F238E27FC236}">
                  <a16:creationId xmlns:a16="http://schemas.microsoft.com/office/drawing/2014/main" xmlns="" id="{584CFC1D-6D4A-5630-5FA7-BE54FB9C60A9}"/>
                </a:ext>
              </a:extLst>
            </p:cNvPr>
            <p:cNvSpPr/>
            <p:nvPr/>
          </p:nvSpPr>
          <p:spPr>
            <a:xfrm>
              <a:off x="685800" y="514352"/>
              <a:ext cx="4800600" cy="1333496"/>
            </a:xfrm>
            <a:prstGeom prst="roundRect">
              <a:avLst/>
            </a:prstGeom>
            <a:solidFill>
              <a:srgbClr val="FDDC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xmlns="" id="{A9A1E09D-00EA-169E-EF6E-29C7AD9D24A6}"/>
                </a:ext>
              </a:extLst>
            </p:cNvPr>
            <p:cNvCxnSpPr>
              <a:cxnSpLocks/>
            </p:cNvCxnSpPr>
            <p:nvPr/>
          </p:nvCxnSpPr>
          <p:spPr>
            <a:xfrm>
              <a:off x="-1676400" y="1181100"/>
              <a:ext cx="2362200" cy="0"/>
            </a:xfrm>
            <a:prstGeom prst="line">
              <a:avLst/>
            </a:prstGeom>
            <a:ln w="38100">
              <a:solidFill>
                <a:srgbClr val="FF59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09D9FF6A-AEFE-7B43-A75E-F7B5A1EAE277}"/>
                </a:ext>
              </a:extLst>
            </p:cNvPr>
            <p:cNvSpPr txBox="1"/>
            <p:nvPr/>
          </p:nvSpPr>
          <p:spPr>
            <a:xfrm>
              <a:off x="685800" y="788685"/>
              <a:ext cx="4800600"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Carbohydrate</a:t>
              </a:r>
            </a:p>
          </p:txBody>
        </p:sp>
      </p:grpSp>
      <p:sp>
        <p:nvSpPr>
          <p:cNvPr id="2" name="Freeform 5">
            <a:extLst>
              <a:ext uri="{FF2B5EF4-FFF2-40B4-BE49-F238E27FC236}">
                <a16:creationId xmlns:a16="http://schemas.microsoft.com/office/drawing/2014/main" xmlns="" id="{850727C7-74CF-3E76-9390-B49D4C545038}"/>
              </a:ext>
            </a:extLst>
          </p:cNvPr>
          <p:cNvSpPr/>
          <p:nvPr/>
        </p:nvSpPr>
        <p:spPr>
          <a:xfrm>
            <a:off x="11768571" y="5855983"/>
            <a:ext cx="6490854" cy="4462462"/>
          </a:xfrm>
          <a:custGeom>
            <a:avLst/>
            <a:gdLst/>
            <a:ahLst/>
            <a:cxnLst/>
            <a:rect l="l" t="t" r="r" b="b"/>
            <a:pathLst>
              <a:path w="5985164" h="4114800">
                <a:moveTo>
                  <a:pt x="0" y="0"/>
                </a:moveTo>
                <a:lnTo>
                  <a:pt x="5985164" y="0"/>
                </a:lnTo>
                <a:lnTo>
                  <a:pt x="598516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Shape 7">
            <a:extLst>
              <a:ext uri="{FF2B5EF4-FFF2-40B4-BE49-F238E27FC236}">
                <a16:creationId xmlns:a16="http://schemas.microsoft.com/office/drawing/2014/main" xmlns="" id="{DC68DC99-01AD-568A-4A81-9635A16B736C}"/>
              </a:ext>
            </a:extLst>
          </p:cNvPr>
          <p:cNvSpPr/>
          <p:nvPr/>
        </p:nvSpPr>
        <p:spPr>
          <a:xfrm>
            <a:off x="-2438400" y="2400300"/>
            <a:ext cx="7586663" cy="1367783"/>
          </a:xfrm>
          <a:custGeom>
            <a:avLst/>
            <a:gdLst>
              <a:gd name="connsiteX0" fmla="*/ 0 w 5543551"/>
              <a:gd name="connsiteY0" fmla="*/ 0 h 1367783"/>
              <a:gd name="connsiteX1" fmla="*/ 414338 w 5543551"/>
              <a:gd name="connsiteY1" fmla="*/ 900113 h 1367783"/>
              <a:gd name="connsiteX2" fmla="*/ 1371601 w 5543551"/>
              <a:gd name="connsiteY2" fmla="*/ 442913 h 1367783"/>
              <a:gd name="connsiteX3" fmla="*/ 2828926 w 5543551"/>
              <a:gd name="connsiteY3" fmla="*/ 1357313 h 1367783"/>
              <a:gd name="connsiteX4" fmla="*/ 5543551 w 5543551"/>
              <a:gd name="connsiteY4" fmla="*/ 857250 h 136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3551" h="1367783">
                <a:moveTo>
                  <a:pt x="0" y="0"/>
                </a:moveTo>
                <a:cubicBezTo>
                  <a:pt x="92869" y="413147"/>
                  <a:pt x="185738" y="826294"/>
                  <a:pt x="414338" y="900113"/>
                </a:cubicBezTo>
                <a:cubicBezTo>
                  <a:pt x="642938" y="973932"/>
                  <a:pt x="969170" y="366713"/>
                  <a:pt x="1371601" y="442913"/>
                </a:cubicBezTo>
                <a:cubicBezTo>
                  <a:pt x="1774032" y="519113"/>
                  <a:pt x="2133601" y="1288257"/>
                  <a:pt x="2828926" y="1357313"/>
                </a:cubicBezTo>
                <a:cubicBezTo>
                  <a:pt x="3524251" y="1426369"/>
                  <a:pt x="4533901" y="1141809"/>
                  <a:pt x="5543551" y="857250"/>
                </a:cubicBezTo>
              </a:path>
            </a:pathLst>
          </a:custGeom>
          <a:noFill/>
          <a:ln w="38100">
            <a:solidFill>
              <a:schemeClr val="accent6">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B521D2CC-27DB-00DE-A168-D64438CEAD91}"/>
              </a:ext>
            </a:extLst>
          </p:cNvPr>
          <p:cNvSpPr txBox="1"/>
          <p:nvPr/>
        </p:nvSpPr>
        <p:spPr>
          <a:xfrm>
            <a:off x="4076700" y="2713792"/>
            <a:ext cx="10134600" cy="677108"/>
          </a:xfrm>
          <a:prstGeom prst="rect">
            <a:avLst/>
          </a:prstGeom>
          <a:noFill/>
        </p:spPr>
        <p:txBody>
          <a:bodyPr wrap="square" rtlCol="0">
            <a:spAutoFit/>
          </a:bodyPr>
          <a:lstStyle/>
          <a:p>
            <a:pPr algn="ctr"/>
            <a:r>
              <a:rPr lang="en-US" sz="3800" b="1">
                <a:solidFill>
                  <a:srgbClr val="C00000"/>
                </a:solidFill>
                <a:latin typeface="Arial" panose="020B0604020202020204" pitchFamily="34" charset="0"/>
                <a:cs typeface="Arial" panose="020B0604020202020204" pitchFamily="34" charset="0"/>
              </a:rPr>
              <a:t>CHƠI TRÒ CHƠI “THI KỂ TÊN” </a:t>
            </a:r>
          </a:p>
        </p:txBody>
      </p:sp>
      <p:sp>
        <p:nvSpPr>
          <p:cNvPr id="22" name="TextBox 21">
            <a:extLst>
              <a:ext uri="{FF2B5EF4-FFF2-40B4-BE49-F238E27FC236}">
                <a16:creationId xmlns:a16="http://schemas.microsoft.com/office/drawing/2014/main" xmlns="" id="{A0107098-9DCD-845A-2781-EEAA89B41EED}"/>
              </a:ext>
            </a:extLst>
          </p:cNvPr>
          <p:cNvSpPr txBox="1"/>
          <p:nvPr/>
        </p:nvSpPr>
        <p:spPr>
          <a:xfrm>
            <a:off x="990600" y="3924300"/>
            <a:ext cx="10668000" cy="5806654"/>
          </a:xfrm>
          <a:prstGeom prst="rect">
            <a:avLst/>
          </a:prstGeom>
          <a:noFill/>
        </p:spPr>
        <p:txBody>
          <a:bodyPr wrap="square">
            <a:spAutoFit/>
          </a:bodyPr>
          <a:lstStyle/>
          <a:p>
            <a:pPr algn="just">
              <a:lnSpc>
                <a:spcPct val="150000"/>
              </a:lnSpc>
            </a:pPr>
            <a:r>
              <a:rPr lang="vi-VN" sz="3600" b="1" i="1">
                <a:latin typeface="Arial" panose="020B0604020202020204" pitchFamily="34" charset="0"/>
                <a:cs typeface="Arial" panose="020B0604020202020204" pitchFamily="34" charset="0"/>
              </a:rPr>
              <a:t>Số lượng: </a:t>
            </a:r>
            <a:r>
              <a:rPr lang="vi-VN" sz="3600">
                <a:latin typeface="Arial" panose="020B0604020202020204" pitchFamily="34" charset="0"/>
                <a:cs typeface="Arial" panose="020B0604020202020204" pitchFamily="34" charset="0"/>
              </a:rPr>
              <a:t>Mỗi nhóm cử 2 – 3 thành viên tham gia.</a:t>
            </a:r>
            <a:endParaRPr lang="en-US" sz="3600">
              <a:latin typeface="Arial" panose="020B0604020202020204" pitchFamily="34" charset="0"/>
              <a:cs typeface="Arial" panose="020B0604020202020204" pitchFamily="34" charset="0"/>
            </a:endParaRPr>
          </a:p>
          <a:p>
            <a:pPr algn="just">
              <a:lnSpc>
                <a:spcPct val="150000"/>
              </a:lnSpc>
            </a:pPr>
            <a:r>
              <a:rPr lang="en-US" sz="3600" b="1" i="1">
                <a:latin typeface="Arial" panose="020B0604020202020204" pitchFamily="34" charset="0"/>
                <a:cs typeface="Arial" panose="020B0604020202020204" pitchFamily="34" charset="0"/>
              </a:rPr>
              <a:t>Luật chơi: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Các thành viên tham gia xếp thành một hàng.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Khi đến lượt, hãy viết lên bảng một loại thực phẩm cung cấp cacbohydrate lên bảng.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Sau khi viết xong thì đứng xuống cuối hàng để thành viên khác tiếp tục trò chơi. </a:t>
            </a:r>
          </a:p>
        </p:txBody>
      </p:sp>
    </p:spTree>
    <p:extLst>
      <p:ext uri="{BB962C8B-B14F-4D97-AF65-F5344CB8AC3E}">
        <p14:creationId xmlns:p14="http://schemas.microsoft.com/office/powerpoint/2010/main" val="373286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7245B43B-824B-BAF3-284D-80F7F4215CD2}"/>
              </a:ext>
            </a:extLst>
          </p:cNvPr>
          <p:cNvGrpSpPr/>
          <p:nvPr/>
        </p:nvGrpSpPr>
        <p:grpSpPr>
          <a:xfrm>
            <a:off x="609600" y="499177"/>
            <a:ext cx="16840200" cy="1824923"/>
            <a:chOff x="609600" y="419098"/>
            <a:chExt cx="16840200" cy="1824923"/>
          </a:xfrm>
        </p:grpSpPr>
        <p:sp>
          <p:nvSpPr>
            <p:cNvPr id="2" name="Freeform 4">
              <a:extLst>
                <a:ext uri="{FF2B5EF4-FFF2-40B4-BE49-F238E27FC236}">
                  <a16:creationId xmlns:a16="http://schemas.microsoft.com/office/drawing/2014/main" xmlns="" id="{93528CB0-DF2A-A422-4FCD-384ED5E84537}"/>
                </a:ext>
              </a:extLst>
            </p:cNvPr>
            <p:cNvSpPr/>
            <p:nvPr/>
          </p:nvSpPr>
          <p:spPr>
            <a:xfrm>
              <a:off x="609600" y="704101"/>
              <a:ext cx="1295400" cy="125491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a:extLst>
                <a:ext uri="{FF2B5EF4-FFF2-40B4-BE49-F238E27FC236}">
                  <a16:creationId xmlns:a16="http://schemas.microsoft.com/office/drawing/2014/main" xmlns="" id="{F44A2302-39DD-4667-5888-0134C885723E}"/>
                </a:ext>
              </a:extLst>
            </p:cNvPr>
            <p:cNvSpPr txBox="1"/>
            <p:nvPr/>
          </p:nvSpPr>
          <p:spPr>
            <a:xfrm>
              <a:off x="2209800" y="419098"/>
              <a:ext cx="15240000" cy="1824923"/>
            </a:xfrm>
            <a:prstGeom prst="rect">
              <a:avLst/>
            </a:prstGeom>
            <a:noFill/>
          </p:spPr>
          <p:txBody>
            <a:bodyPr wrap="square">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Em hãy đọc nội dung mục I.3, tìm hiểu về carbohydrate và trả lời các câu hỏi:</a:t>
              </a:r>
            </a:p>
          </p:txBody>
        </p:sp>
      </p:grpSp>
      <p:grpSp>
        <p:nvGrpSpPr>
          <p:cNvPr id="15" name="Group 14">
            <a:extLst>
              <a:ext uri="{FF2B5EF4-FFF2-40B4-BE49-F238E27FC236}">
                <a16:creationId xmlns:a16="http://schemas.microsoft.com/office/drawing/2014/main" xmlns="" id="{0BDD29E3-107C-82E6-2556-FA2286FFB304}"/>
              </a:ext>
            </a:extLst>
          </p:cNvPr>
          <p:cNvGrpSpPr/>
          <p:nvPr/>
        </p:nvGrpSpPr>
        <p:grpSpPr>
          <a:xfrm>
            <a:off x="623887" y="2692784"/>
            <a:ext cx="9525000" cy="6776698"/>
            <a:chOff x="595312" y="2726122"/>
            <a:chExt cx="9525000" cy="6776698"/>
          </a:xfrm>
        </p:grpSpPr>
        <p:sp>
          <p:nvSpPr>
            <p:cNvPr id="9" name="Rectangle: Rounded Corners 8">
              <a:extLst>
                <a:ext uri="{FF2B5EF4-FFF2-40B4-BE49-F238E27FC236}">
                  <a16:creationId xmlns:a16="http://schemas.microsoft.com/office/drawing/2014/main" xmlns="" id="{FAD96927-A1C5-2018-1E89-DA457CB96538}"/>
                </a:ext>
              </a:extLst>
            </p:cNvPr>
            <p:cNvSpPr/>
            <p:nvPr/>
          </p:nvSpPr>
          <p:spPr>
            <a:xfrm>
              <a:off x="595312" y="3944097"/>
              <a:ext cx="9525000" cy="5558723"/>
            </a:xfrm>
            <a:prstGeom prst="roundRect">
              <a:avLst>
                <a:gd name="adj" fmla="val 4472"/>
              </a:avLst>
            </a:prstGeom>
            <a:solidFill>
              <a:srgbClr val="FEF9E6"/>
            </a:solid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5A88B71-B7A0-54BD-E7A1-410299EA19C5}"/>
                </a:ext>
              </a:extLst>
            </p:cNvPr>
            <p:cNvSpPr txBox="1"/>
            <p:nvPr/>
          </p:nvSpPr>
          <p:spPr>
            <a:xfrm>
              <a:off x="785812" y="4872784"/>
              <a:ext cx="9144000" cy="436978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Có thể chia carbohydrate thành mấy nhóm? Hãy kể tên một số thực phẩm cung cấp carbohydrate thường gặp.</a:t>
              </a:r>
            </a:p>
            <a:p>
              <a:pPr marL="571500" indent="-571500" algn="just">
                <a:lnSpc>
                  <a:spcPct val="150000"/>
                </a:lnSpc>
                <a:buFont typeface="Arial" panose="020B0604020202020204" pitchFamily="34" charset="0"/>
                <a:buChar char="•"/>
              </a:pPr>
              <a:r>
                <a:rPr lang="vi-VN" sz="3800"/>
                <a:t>Carbohydrate có vai trò như thế nào đối với cơ thể người? </a:t>
              </a:r>
            </a:p>
          </p:txBody>
        </p:sp>
        <p:sp>
          <p:nvSpPr>
            <p:cNvPr id="12" name="Freeform 3">
              <a:extLst>
                <a:ext uri="{FF2B5EF4-FFF2-40B4-BE49-F238E27FC236}">
                  <a16:creationId xmlns:a16="http://schemas.microsoft.com/office/drawing/2014/main" xmlns="" id="{5BFD0F6C-A763-C77F-9FD0-683024331551}"/>
                </a:ext>
              </a:extLst>
            </p:cNvPr>
            <p:cNvSpPr/>
            <p:nvPr/>
          </p:nvSpPr>
          <p:spPr>
            <a:xfrm>
              <a:off x="4351564" y="2726122"/>
              <a:ext cx="2012495" cy="2146662"/>
            </a:xfrm>
            <a:custGeom>
              <a:avLst/>
              <a:gdLst/>
              <a:ahLst/>
              <a:cxnLst/>
              <a:rect l="l" t="t" r="r" b="b"/>
              <a:pathLst>
                <a:path w="3857625" h="4114800">
                  <a:moveTo>
                    <a:pt x="0" y="0"/>
                  </a:moveTo>
                  <a:lnTo>
                    <a:pt x="3857625" y="0"/>
                  </a:lnTo>
                  <a:lnTo>
                    <a:pt x="385762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pic>
        <p:nvPicPr>
          <p:cNvPr id="4098" name="Picture 2" descr="1 Ổ bánh mì cao nhiêu calo? Ăn bánh mì có mập không?">
            <a:extLst>
              <a:ext uri="{FF2B5EF4-FFF2-40B4-BE49-F238E27FC236}">
                <a16:creationId xmlns:a16="http://schemas.microsoft.com/office/drawing/2014/main" xmlns="" id="{7FAABDC8-BEDD-F78A-9095-606BB83295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333"/>
          <a:stretch/>
        </p:blipFill>
        <p:spPr bwMode="auto">
          <a:xfrm>
            <a:off x="10453687" y="1844446"/>
            <a:ext cx="7620000" cy="38433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uộc ngô chỉ cho mỗi nước thật thiếu sót, thêm 2 thứ nữa ngô vừa ngọt lại  mềm">
            <a:extLst>
              <a:ext uri="{FF2B5EF4-FFF2-40B4-BE49-F238E27FC236}">
                <a16:creationId xmlns:a16="http://schemas.microsoft.com/office/drawing/2014/main" xmlns="" id="{AA42B380-8515-C174-28C9-CE82B193A1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333"/>
          <a:stretch/>
        </p:blipFill>
        <p:spPr bwMode="auto">
          <a:xfrm>
            <a:off x="10453687" y="5944486"/>
            <a:ext cx="7620000" cy="384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96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par>
                                <p:cTn id="16" presetID="14" presetClass="entr" presetSubtype="10"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randombar(horizontal)">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7636213A-1CA5-D767-9BBB-9B6CAC096DD0}"/>
              </a:ext>
            </a:extLst>
          </p:cNvPr>
          <p:cNvGrpSpPr/>
          <p:nvPr/>
        </p:nvGrpSpPr>
        <p:grpSpPr>
          <a:xfrm>
            <a:off x="6335720" y="495300"/>
            <a:ext cx="5616559" cy="3462736"/>
            <a:chOff x="6335720" y="495300"/>
            <a:chExt cx="5616559" cy="3462736"/>
          </a:xfrm>
        </p:grpSpPr>
        <p:sp>
          <p:nvSpPr>
            <p:cNvPr id="3" name="Freeform 3">
              <a:extLst>
                <a:ext uri="{FF2B5EF4-FFF2-40B4-BE49-F238E27FC236}">
                  <a16:creationId xmlns:a16="http://schemas.microsoft.com/office/drawing/2014/main" xmlns="" id="{C9F31E45-7E90-80A4-8230-80D77C252876}"/>
                </a:ext>
              </a:extLst>
            </p:cNvPr>
            <p:cNvSpPr/>
            <p:nvPr/>
          </p:nvSpPr>
          <p:spPr>
            <a:xfrm>
              <a:off x="6335720" y="495300"/>
              <a:ext cx="5616559" cy="3462736"/>
            </a:xfrm>
            <a:custGeom>
              <a:avLst/>
              <a:gdLst/>
              <a:ahLst/>
              <a:cxnLst/>
              <a:rect l="l" t="t" r="r" b="b"/>
              <a:pathLst>
                <a:path w="3581400" h="2526515">
                  <a:moveTo>
                    <a:pt x="0" y="0"/>
                  </a:moveTo>
                  <a:lnTo>
                    <a:pt x="3581400" y="0"/>
                  </a:lnTo>
                  <a:lnTo>
                    <a:pt x="3581400" y="2526515"/>
                  </a:lnTo>
                  <a:lnTo>
                    <a:pt x="0" y="2526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7">
              <a:extLst>
                <a:ext uri="{FF2B5EF4-FFF2-40B4-BE49-F238E27FC236}">
                  <a16:creationId xmlns:a16="http://schemas.microsoft.com/office/drawing/2014/main" xmlns="" id="{D6DA5149-7992-5AAE-D841-2D207D1598D2}"/>
                </a:ext>
              </a:extLst>
            </p:cNvPr>
            <p:cNvSpPr txBox="1"/>
            <p:nvPr/>
          </p:nvSpPr>
          <p:spPr>
            <a:xfrm>
              <a:off x="6629400" y="1872725"/>
              <a:ext cx="4637080" cy="707886"/>
            </a:xfrm>
            <a:prstGeom prst="rect">
              <a:avLst/>
            </a:prstGeom>
            <a:noFill/>
          </p:spPr>
          <p:txBody>
            <a:bodyPr wrap="square">
              <a:spAutoFit/>
            </a:bodyPr>
            <a:lstStyle/>
            <a:p>
              <a:pPr algn="ctr"/>
              <a:r>
                <a:rPr lang="en-US" sz="4000" b="1">
                  <a:solidFill>
                    <a:srgbClr val="C00000"/>
                  </a:solidFill>
                  <a:latin typeface="Arial" panose="020B0604020202020204" pitchFamily="34" charset="0"/>
                  <a:cs typeface="Arial" panose="020B0604020202020204" pitchFamily="34" charset="0"/>
                </a:rPr>
                <a:t>Carbohydrate</a:t>
              </a:r>
            </a:p>
          </p:txBody>
        </p:sp>
      </p:grpSp>
      <p:grpSp>
        <p:nvGrpSpPr>
          <p:cNvPr id="16" name="Group 15">
            <a:extLst>
              <a:ext uri="{FF2B5EF4-FFF2-40B4-BE49-F238E27FC236}">
                <a16:creationId xmlns:a16="http://schemas.microsoft.com/office/drawing/2014/main" xmlns="" id="{76355395-9403-731C-15FC-0DAD464D554C}"/>
              </a:ext>
            </a:extLst>
          </p:cNvPr>
          <p:cNvGrpSpPr/>
          <p:nvPr/>
        </p:nvGrpSpPr>
        <p:grpSpPr>
          <a:xfrm>
            <a:off x="1382263" y="1501869"/>
            <a:ext cx="4977269" cy="741711"/>
            <a:chOff x="1497817" y="1656208"/>
            <a:chExt cx="4977269" cy="741711"/>
          </a:xfrm>
        </p:grpSpPr>
        <p:sp>
          <p:nvSpPr>
            <p:cNvPr id="11" name="Freeform 9">
              <a:extLst>
                <a:ext uri="{FF2B5EF4-FFF2-40B4-BE49-F238E27FC236}">
                  <a16:creationId xmlns:a16="http://schemas.microsoft.com/office/drawing/2014/main" xmlns="" id="{7F88FB1C-414D-4B3C-091D-32715733ED57}"/>
                </a:ext>
              </a:extLst>
            </p:cNvPr>
            <p:cNvSpPr/>
            <p:nvPr/>
          </p:nvSpPr>
          <p:spPr>
            <a:xfrm rot="10982596">
              <a:off x="4181055" y="2055416"/>
              <a:ext cx="2294031" cy="342503"/>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TextBox 13">
              <a:extLst>
                <a:ext uri="{FF2B5EF4-FFF2-40B4-BE49-F238E27FC236}">
                  <a16:creationId xmlns:a16="http://schemas.microsoft.com/office/drawing/2014/main" xmlns="" id="{94ABB7D0-7017-099B-A94B-6F730A35F9D6}"/>
                </a:ext>
              </a:extLst>
            </p:cNvPr>
            <p:cNvSpPr txBox="1"/>
            <p:nvPr/>
          </p:nvSpPr>
          <p:spPr>
            <a:xfrm>
              <a:off x="1497817" y="1656208"/>
              <a:ext cx="3124200" cy="677108"/>
            </a:xfrm>
            <a:prstGeom prst="rect">
              <a:avLst/>
            </a:prstGeom>
            <a:noFill/>
          </p:spPr>
          <p:txBody>
            <a:bodyPr wrap="square">
              <a:spAutoFit/>
            </a:bodyPr>
            <a:lstStyle/>
            <a:p>
              <a:pPr algn="ctr"/>
              <a:r>
                <a:rPr lang="en-US" sz="3800">
                  <a:latin typeface="Arial" panose="020B0604020202020204" pitchFamily="34" charset="0"/>
                  <a:cs typeface="Arial" panose="020B0604020202020204" pitchFamily="34" charset="0"/>
                </a:rPr>
                <a:t>tinh bột</a:t>
              </a:r>
            </a:p>
          </p:txBody>
        </p:sp>
      </p:grpSp>
      <p:grpSp>
        <p:nvGrpSpPr>
          <p:cNvPr id="17" name="Group 16">
            <a:extLst>
              <a:ext uri="{FF2B5EF4-FFF2-40B4-BE49-F238E27FC236}">
                <a16:creationId xmlns:a16="http://schemas.microsoft.com/office/drawing/2014/main" xmlns="" id="{541BD66E-7C65-7D3C-1087-C9D06F4079F5}"/>
              </a:ext>
            </a:extLst>
          </p:cNvPr>
          <p:cNvGrpSpPr/>
          <p:nvPr/>
        </p:nvGrpSpPr>
        <p:grpSpPr>
          <a:xfrm>
            <a:off x="7239000" y="3566106"/>
            <a:ext cx="3124200" cy="1915948"/>
            <a:chOff x="6718989" y="2069070"/>
            <a:chExt cx="3124200" cy="1915948"/>
          </a:xfrm>
        </p:grpSpPr>
        <p:sp>
          <p:nvSpPr>
            <p:cNvPr id="18" name="Freeform 9">
              <a:extLst>
                <a:ext uri="{FF2B5EF4-FFF2-40B4-BE49-F238E27FC236}">
                  <a16:creationId xmlns:a16="http://schemas.microsoft.com/office/drawing/2014/main" xmlns="" id="{555CBE86-D680-F7FA-A62E-8190CDE082CF}"/>
                </a:ext>
              </a:extLst>
            </p:cNvPr>
            <p:cNvSpPr/>
            <p:nvPr/>
          </p:nvSpPr>
          <p:spPr>
            <a:xfrm rot="5951722">
              <a:off x="7898663" y="2417405"/>
              <a:ext cx="1058532" cy="361862"/>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TextBox 18">
              <a:extLst>
                <a:ext uri="{FF2B5EF4-FFF2-40B4-BE49-F238E27FC236}">
                  <a16:creationId xmlns:a16="http://schemas.microsoft.com/office/drawing/2014/main" xmlns="" id="{6B39F22E-5F6B-0ACC-7F06-76F6F02D4180}"/>
                </a:ext>
              </a:extLst>
            </p:cNvPr>
            <p:cNvSpPr txBox="1"/>
            <p:nvPr/>
          </p:nvSpPr>
          <p:spPr>
            <a:xfrm>
              <a:off x="6718989" y="3307910"/>
              <a:ext cx="3124200" cy="677108"/>
            </a:xfrm>
            <a:prstGeom prst="rect">
              <a:avLst/>
            </a:prstGeom>
            <a:noFill/>
          </p:spPr>
          <p:txBody>
            <a:bodyPr wrap="square">
              <a:spAutoFit/>
            </a:bodyPr>
            <a:lstStyle/>
            <a:p>
              <a:pPr algn="ctr"/>
              <a:r>
                <a:rPr lang="en-US" sz="3800">
                  <a:latin typeface="Arial" panose="020B0604020202020204" pitchFamily="34" charset="0"/>
                  <a:cs typeface="Arial" panose="020B0604020202020204" pitchFamily="34" charset="0"/>
                </a:rPr>
                <a:t>đường</a:t>
              </a:r>
            </a:p>
          </p:txBody>
        </p:sp>
      </p:grpSp>
      <p:grpSp>
        <p:nvGrpSpPr>
          <p:cNvPr id="20" name="Group 19">
            <a:extLst>
              <a:ext uri="{FF2B5EF4-FFF2-40B4-BE49-F238E27FC236}">
                <a16:creationId xmlns:a16="http://schemas.microsoft.com/office/drawing/2014/main" xmlns="" id="{3DA58B66-A030-668C-E9C1-73EA2AF949C2}"/>
              </a:ext>
            </a:extLst>
          </p:cNvPr>
          <p:cNvGrpSpPr/>
          <p:nvPr/>
        </p:nvGrpSpPr>
        <p:grpSpPr>
          <a:xfrm>
            <a:off x="11952279" y="2093858"/>
            <a:ext cx="4755350" cy="677108"/>
            <a:chOff x="3238938" y="-572953"/>
            <a:chExt cx="4755350" cy="677108"/>
          </a:xfrm>
        </p:grpSpPr>
        <p:sp>
          <p:nvSpPr>
            <p:cNvPr id="21" name="Freeform 9">
              <a:extLst>
                <a:ext uri="{FF2B5EF4-FFF2-40B4-BE49-F238E27FC236}">
                  <a16:creationId xmlns:a16="http://schemas.microsoft.com/office/drawing/2014/main" xmlns="" id="{3197AD59-E1B4-F8DE-BE89-798F72B7B063}"/>
                </a:ext>
              </a:extLst>
            </p:cNvPr>
            <p:cNvSpPr/>
            <p:nvPr/>
          </p:nvSpPr>
          <p:spPr>
            <a:xfrm rot="10982596" flipH="1" flipV="1">
              <a:off x="3238938" y="-519631"/>
              <a:ext cx="2018507" cy="366785"/>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TextBox 21">
              <a:extLst>
                <a:ext uri="{FF2B5EF4-FFF2-40B4-BE49-F238E27FC236}">
                  <a16:creationId xmlns:a16="http://schemas.microsoft.com/office/drawing/2014/main" xmlns="" id="{6BE04A07-C85D-E002-8A8B-3F6360CA7890}"/>
                </a:ext>
              </a:extLst>
            </p:cNvPr>
            <p:cNvSpPr txBox="1"/>
            <p:nvPr/>
          </p:nvSpPr>
          <p:spPr>
            <a:xfrm>
              <a:off x="4870088" y="-572953"/>
              <a:ext cx="3124200" cy="677108"/>
            </a:xfrm>
            <a:prstGeom prst="rect">
              <a:avLst/>
            </a:prstGeom>
            <a:noFill/>
          </p:spPr>
          <p:txBody>
            <a:bodyPr wrap="square">
              <a:spAutoFit/>
            </a:bodyPr>
            <a:lstStyle/>
            <a:p>
              <a:pPr algn="ctr"/>
              <a:r>
                <a:rPr lang="vi-VN" sz="3800">
                  <a:latin typeface="Arial" panose="020B0604020202020204" pitchFamily="34" charset="0"/>
                  <a:cs typeface="Arial" panose="020B0604020202020204" pitchFamily="34" charset="0"/>
                </a:rPr>
                <a:t>chất xơ</a:t>
              </a:r>
              <a:endParaRPr lang="en-US" sz="3800">
                <a:latin typeface="Arial" panose="020B0604020202020204" pitchFamily="34" charset="0"/>
                <a:cs typeface="Arial" panose="020B0604020202020204" pitchFamily="34" charset="0"/>
              </a:endParaRPr>
            </a:p>
          </p:txBody>
        </p:sp>
      </p:grpSp>
      <p:pic>
        <p:nvPicPr>
          <p:cNvPr id="5122" name="Picture 2" descr="Gạo trắng hay gạo xát rối mới tốt?">
            <a:extLst>
              <a:ext uri="{FF2B5EF4-FFF2-40B4-BE49-F238E27FC236}">
                <a16:creationId xmlns:a16="http://schemas.microsoft.com/office/drawing/2014/main" xmlns="" id="{537C6A08-73E1-3480-C748-5317F100CCB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16" r="7958"/>
          <a:stretch/>
        </p:blipFill>
        <p:spPr bwMode="auto">
          <a:xfrm>
            <a:off x="536503" y="6286500"/>
            <a:ext cx="4114800" cy="318507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xmlns="" id="{C6E26416-1A72-8119-C70A-6AAEC944ABA9}"/>
              </a:ext>
            </a:extLst>
          </p:cNvPr>
          <p:cNvSpPr/>
          <p:nvPr/>
        </p:nvSpPr>
        <p:spPr>
          <a:xfrm>
            <a:off x="463472" y="5012323"/>
            <a:ext cx="4777619" cy="871954"/>
          </a:xfrm>
          <a:prstGeom prst="roundRect">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i="1">
                <a:latin typeface="Arial" panose="020B0604020202020204" pitchFamily="34" charset="0"/>
                <a:cs typeface="Arial" panose="020B0604020202020204" pitchFamily="34" charset="0"/>
              </a:rPr>
              <a:t>Một số thực phẩm </a:t>
            </a:r>
          </a:p>
        </p:txBody>
      </p:sp>
      <p:pic>
        <p:nvPicPr>
          <p:cNvPr id="5124" name="Picture 4" descr="Muốn luộc bắp ngô dẻo thơm như ngoài tiệm, chỉ cần thêm 2 thứ này vào là đủ">
            <a:extLst>
              <a:ext uri="{FF2B5EF4-FFF2-40B4-BE49-F238E27FC236}">
                <a16:creationId xmlns:a16="http://schemas.microsoft.com/office/drawing/2014/main" xmlns="" id="{FA42527C-9279-C167-3CB8-16987E816C1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70" y="6286500"/>
            <a:ext cx="4246772" cy="31850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xmlns="" id="{837E6409-B84F-F718-E55D-7C55CE5A6FFD}"/>
              </a:ext>
            </a:extLst>
          </p:cNvPr>
          <p:cNvPicPr>
            <a:picLocks noChangeAspect="1"/>
          </p:cNvPicPr>
          <p:nvPr/>
        </p:nvPicPr>
        <p:blipFill rotWithShape="1">
          <a:blip r:embed="rId9"/>
          <a:srcRect l="10833" r="2501"/>
          <a:stretch/>
        </p:blipFill>
        <p:spPr>
          <a:xfrm>
            <a:off x="9369281" y="6286499"/>
            <a:ext cx="4246773" cy="3185079"/>
          </a:xfrm>
          <a:prstGeom prst="rect">
            <a:avLst/>
          </a:prstGeom>
        </p:spPr>
      </p:pic>
      <p:pic>
        <p:nvPicPr>
          <p:cNvPr id="5128" name="Picture 8" descr="2 cách làm bánh mì bằng lò nướng cực dễ tại nhà, bánh giòn thơm khó cưỡng">
            <a:extLst>
              <a:ext uri="{FF2B5EF4-FFF2-40B4-BE49-F238E27FC236}">
                <a16:creationId xmlns:a16="http://schemas.microsoft.com/office/drawing/2014/main" xmlns="" id="{C19A9921-ED02-C817-242B-3D95DC2266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666" r="20000"/>
          <a:stretch/>
        </p:blipFill>
        <p:spPr bwMode="auto">
          <a:xfrm>
            <a:off x="13890893" y="6271176"/>
            <a:ext cx="3962400"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32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5122"/>
                                        </p:tgtEl>
                                        <p:attrNameLst>
                                          <p:attrName>style.visibility</p:attrName>
                                        </p:attrNameLst>
                                      </p:cBhvr>
                                      <p:to>
                                        <p:strVal val="visible"/>
                                      </p:to>
                                    </p:set>
                                    <p:animEffect transition="in" filter="randombar(horizontal)">
                                      <p:cBhvr>
                                        <p:cTn id="32" dur="500"/>
                                        <p:tgtEl>
                                          <p:spTgt spid="5122"/>
                                        </p:tgtEl>
                                      </p:cBhvr>
                                    </p:animEffect>
                                  </p:childTnLst>
                                </p:cTn>
                              </p:par>
                              <p:par>
                                <p:cTn id="33" presetID="14" presetClass="entr" presetSubtype="10" fill="hold" nodeType="with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randombar(horizontal)">
                                      <p:cBhvr>
                                        <p:cTn id="35" dur="500"/>
                                        <p:tgtEl>
                                          <p:spTgt spid="5124"/>
                                        </p:tgtEl>
                                      </p:cBhvr>
                                    </p:animEffect>
                                  </p:childTnLst>
                                </p:cTn>
                              </p:par>
                              <p:par>
                                <p:cTn id="36" presetID="14" presetClass="entr" presetSubtype="1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randombar(horizontal)">
                                      <p:cBhvr>
                                        <p:cTn id="38" dur="500"/>
                                        <p:tgtEl>
                                          <p:spTgt spid="25"/>
                                        </p:tgtEl>
                                      </p:cBhvr>
                                    </p:animEffect>
                                  </p:childTnLst>
                                </p:cTn>
                              </p:par>
                              <p:par>
                                <p:cTn id="39" presetID="14" presetClass="entr" presetSubtype="10" fill="hold" nodeType="withEffect">
                                  <p:stCondLst>
                                    <p:cond delay="0"/>
                                  </p:stCondLst>
                                  <p:childTnLst>
                                    <p:set>
                                      <p:cBhvr>
                                        <p:cTn id="40" dur="1" fill="hold">
                                          <p:stCondLst>
                                            <p:cond delay="0"/>
                                          </p:stCondLst>
                                        </p:cTn>
                                        <p:tgtEl>
                                          <p:spTgt spid="5128"/>
                                        </p:tgtEl>
                                        <p:attrNameLst>
                                          <p:attrName>style.visibility</p:attrName>
                                        </p:attrNameLst>
                                      </p:cBhvr>
                                      <p:to>
                                        <p:strVal val="visible"/>
                                      </p:to>
                                    </p:set>
                                    <p:animEffect transition="in" filter="randombar(horizontal)">
                                      <p:cBhvr>
                                        <p:cTn id="41"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A6DEDA0-6A7B-E003-EC05-F719EB15161B}"/>
              </a:ext>
            </a:extLst>
          </p:cNvPr>
          <p:cNvSpPr/>
          <p:nvPr/>
        </p:nvSpPr>
        <p:spPr>
          <a:xfrm>
            <a:off x="6670636" y="516523"/>
            <a:ext cx="4946728" cy="1121777"/>
          </a:xfrm>
          <a:prstGeom prst="round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Vai trò </a:t>
            </a:r>
          </a:p>
        </p:txBody>
      </p:sp>
      <p:sp>
        <p:nvSpPr>
          <p:cNvPr id="4" name="Rectangle: Rounded Corners 3">
            <a:extLst>
              <a:ext uri="{FF2B5EF4-FFF2-40B4-BE49-F238E27FC236}">
                <a16:creationId xmlns:a16="http://schemas.microsoft.com/office/drawing/2014/main" xmlns="" id="{E747E72D-F42B-5599-4F91-14764D35D3FA}"/>
              </a:ext>
            </a:extLst>
          </p:cNvPr>
          <p:cNvSpPr/>
          <p:nvPr/>
        </p:nvSpPr>
        <p:spPr>
          <a:xfrm>
            <a:off x="1014412" y="2324100"/>
            <a:ext cx="4724400" cy="2981325"/>
          </a:xfrm>
          <a:prstGeom prst="roundRect">
            <a:avLst>
              <a:gd name="adj" fmla="val 10104"/>
            </a:avLst>
          </a:prstGeom>
          <a:solidFill>
            <a:srgbClr val="FEF9E6"/>
          </a:solidFill>
          <a:ln w="38100">
            <a:solidFill>
              <a:srgbClr val="A67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Cung cấp năng lượng cho hoạt động sống của cơ thể</a:t>
            </a:r>
            <a:r>
              <a:rPr lang="en-US" sz="3600">
                <a:solidFill>
                  <a:schemeClr val="tx1"/>
                </a:solidFill>
                <a:latin typeface="Arial" panose="020B0604020202020204" pitchFamily="34" charset="0"/>
                <a:cs typeface="Arial" panose="020B0604020202020204" pitchFamily="34" charset="0"/>
              </a:rPr>
              <a:t>.</a:t>
            </a:r>
          </a:p>
        </p:txBody>
      </p:sp>
      <p:sp>
        <p:nvSpPr>
          <p:cNvPr id="5" name="Rectangle: Rounded Corners 4">
            <a:extLst>
              <a:ext uri="{FF2B5EF4-FFF2-40B4-BE49-F238E27FC236}">
                <a16:creationId xmlns:a16="http://schemas.microsoft.com/office/drawing/2014/main" xmlns="" id="{762A09D0-9444-5A10-3829-A0D30871BA56}"/>
              </a:ext>
            </a:extLst>
          </p:cNvPr>
          <p:cNvSpPr/>
          <p:nvPr/>
        </p:nvSpPr>
        <p:spPr>
          <a:xfrm>
            <a:off x="7086600" y="2324101"/>
            <a:ext cx="4114800" cy="2981325"/>
          </a:xfrm>
          <a:prstGeom prst="roundRect">
            <a:avLst>
              <a:gd name="adj" fmla="val 10104"/>
            </a:avLst>
          </a:prstGeom>
          <a:solidFill>
            <a:srgbClr val="FEF9E6"/>
          </a:solidFill>
          <a:ln w="38100">
            <a:solidFill>
              <a:srgbClr val="A67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Tham gia cấu tạo tế bào</a:t>
            </a:r>
            <a:endParaRPr lang="en-US" sz="36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7BBBCFF1-9C00-76BF-C734-9ADB2F72A3A5}"/>
              </a:ext>
            </a:extLst>
          </p:cNvPr>
          <p:cNvSpPr/>
          <p:nvPr/>
        </p:nvSpPr>
        <p:spPr>
          <a:xfrm>
            <a:off x="12573000" y="2324101"/>
            <a:ext cx="4724400" cy="2981325"/>
          </a:xfrm>
          <a:prstGeom prst="roundRect">
            <a:avLst>
              <a:gd name="adj" fmla="val 10104"/>
            </a:avLst>
          </a:prstGeom>
          <a:solidFill>
            <a:srgbClr val="FEF9E6"/>
          </a:solidFill>
          <a:ln w="38100">
            <a:solidFill>
              <a:srgbClr val="A67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Điều hòa hoạt động và hỗ trợ tiêu hóa</a:t>
            </a:r>
            <a:r>
              <a:rPr lang="en-US" sz="3600">
                <a:solidFill>
                  <a:schemeClr val="tx1"/>
                </a:solidFill>
                <a:latin typeface="Arial" panose="020B0604020202020204" pitchFamily="34" charset="0"/>
                <a:cs typeface="Arial" panose="020B0604020202020204" pitchFamily="34" charset="0"/>
              </a:rPr>
              <a:t>.</a:t>
            </a:r>
          </a:p>
        </p:txBody>
      </p:sp>
      <p:cxnSp>
        <p:nvCxnSpPr>
          <p:cNvPr id="9" name="Straight Connector 8">
            <a:extLst>
              <a:ext uri="{FF2B5EF4-FFF2-40B4-BE49-F238E27FC236}">
                <a16:creationId xmlns:a16="http://schemas.microsoft.com/office/drawing/2014/main" xmlns="" id="{AFB681CD-AD8D-0E35-DEF2-B0F6ED407077}"/>
              </a:ext>
            </a:extLst>
          </p:cNvPr>
          <p:cNvCxnSpPr>
            <a:stCxn id="2" idx="2"/>
            <a:endCxn id="4" idx="0"/>
          </p:cNvCxnSpPr>
          <p:nvPr/>
        </p:nvCxnSpPr>
        <p:spPr>
          <a:xfrm flipH="1">
            <a:off x="3376612" y="1638300"/>
            <a:ext cx="5767388" cy="6858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07E84F78-9D95-4D18-CC58-D51110609253}"/>
              </a:ext>
            </a:extLst>
          </p:cNvPr>
          <p:cNvCxnSpPr>
            <a:cxnSpLocks/>
            <a:stCxn id="2" idx="2"/>
            <a:endCxn id="5" idx="0"/>
          </p:cNvCxnSpPr>
          <p:nvPr/>
        </p:nvCxnSpPr>
        <p:spPr>
          <a:xfrm>
            <a:off x="9144000" y="1638300"/>
            <a:ext cx="0" cy="68580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7186AEDF-35AB-D32F-7632-26DC54BB0FFB}"/>
              </a:ext>
            </a:extLst>
          </p:cNvPr>
          <p:cNvCxnSpPr>
            <a:cxnSpLocks/>
            <a:stCxn id="2" idx="2"/>
            <a:endCxn id="6" idx="0"/>
          </p:cNvCxnSpPr>
          <p:nvPr/>
        </p:nvCxnSpPr>
        <p:spPr>
          <a:xfrm>
            <a:off x="9144000" y="1638300"/>
            <a:ext cx="5791200" cy="68580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DAC517AB-C3C1-970F-BEAB-D5DDE314A951}"/>
              </a:ext>
            </a:extLst>
          </p:cNvPr>
          <p:cNvGrpSpPr/>
          <p:nvPr/>
        </p:nvGrpSpPr>
        <p:grpSpPr>
          <a:xfrm>
            <a:off x="907255" y="5884277"/>
            <a:ext cx="16473490" cy="3886200"/>
            <a:chOff x="823910" y="5981700"/>
            <a:chExt cx="16473490" cy="3886200"/>
          </a:xfrm>
        </p:grpSpPr>
        <p:sp>
          <p:nvSpPr>
            <p:cNvPr id="29" name="Rectangle: Top Corners Rounded 28">
              <a:extLst>
                <a:ext uri="{FF2B5EF4-FFF2-40B4-BE49-F238E27FC236}">
                  <a16:creationId xmlns:a16="http://schemas.microsoft.com/office/drawing/2014/main" xmlns="" id="{12C37F78-A3B7-B128-5B5B-684D7912B71C}"/>
                </a:ext>
              </a:extLst>
            </p:cNvPr>
            <p:cNvSpPr/>
            <p:nvPr/>
          </p:nvSpPr>
          <p:spPr>
            <a:xfrm rot="16200000">
              <a:off x="95250" y="6710360"/>
              <a:ext cx="3886200" cy="2428880"/>
            </a:xfrm>
            <a:prstGeom prst="round2SameRect">
              <a:avLst>
                <a:gd name="adj1" fmla="val 9895"/>
                <a:gd name="adj2" fmla="val 0"/>
              </a:avLst>
            </a:prstGeom>
            <a:solidFill>
              <a:srgbClr val="EFD9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xmlns="" id="{AAA60B71-CBFC-9CC3-AF25-64B2910C8142}"/>
                </a:ext>
              </a:extLst>
            </p:cNvPr>
            <p:cNvSpPr/>
            <p:nvPr/>
          </p:nvSpPr>
          <p:spPr>
            <a:xfrm rot="16200000" flipV="1">
              <a:off x="8331995" y="902495"/>
              <a:ext cx="3886200" cy="14044610"/>
            </a:xfrm>
            <a:prstGeom prst="round2SameRect">
              <a:avLst>
                <a:gd name="adj1" fmla="val 9895"/>
                <a:gd name="adj2"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446BA86E-6344-6009-9B32-BF1F4ADC14A5}"/>
                </a:ext>
              </a:extLst>
            </p:cNvPr>
            <p:cNvSpPr txBox="1"/>
            <p:nvPr/>
          </p:nvSpPr>
          <p:spPr>
            <a:xfrm>
              <a:off x="842964" y="6610112"/>
              <a:ext cx="2390770" cy="2629374"/>
            </a:xfrm>
            <a:prstGeom prst="rect">
              <a:avLst/>
            </a:prstGeom>
            <a:noFill/>
          </p:spPr>
          <p:txBody>
            <a:bodyPr wrap="square">
              <a:spAutoFit/>
            </a:bodyPr>
            <a:lstStyle/>
            <a:p>
              <a:pPr algn="ctr">
                <a:lnSpc>
                  <a:spcPct val="150000"/>
                </a:lnSpc>
              </a:pPr>
              <a:r>
                <a:rPr lang="vi-VN" sz="3800"/>
                <a:t>Nhu cầu của cơ thể người</a:t>
              </a:r>
              <a:endParaRPr lang="en-US" sz="3800"/>
            </a:p>
          </p:txBody>
        </p:sp>
        <p:sp>
          <p:nvSpPr>
            <p:cNvPr id="32" name="TextBox 31">
              <a:extLst>
                <a:ext uri="{FF2B5EF4-FFF2-40B4-BE49-F238E27FC236}">
                  <a16:creationId xmlns:a16="http://schemas.microsoft.com/office/drawing/2014/main" xmlns="" id="{12946BAE-AB89-A263-759F-F3E74255456A}"/>
                </a:ext>
              </a:extLst>
            </p:cNvPr>
            <p:cNvSpPr txBox="1"/>
            <p:nvPr/>
          </p:nvSpPr>
          <p:spPr>
            <a:xfrm>
              <a:off x="3417095" y="7487275"/>
              <a:ext cx="13716000" cy="875048"/>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800" b="1">
                  <a:latin typeface="Arial" panose="020B0604020202020204" pitchFamily="34" charset="0"/>
                  <a:cs typeface="Arial" panose="020B0604020202020204" pitchFamily="34" charset="0"/>
                </a:rPr>
                <a:t>Người trưởng thành: </a:t>
              </a:r>
              <a:r>
                <a:rPr lang="vi-VN" sz="3800"/>
                <a:t>56 – 70% tổng nhu cầu năng lượng.</a:t>
              </a:r>
            </a:p>
          </p:txBody>
        </p:sp>
      </p:grpSp>
    </p:spTree>
    <p:extLst>
      <p:ext uri="{BB962C8B-B14F-4D97-AF65-F5344CB8AC3E}">
        <p14:creationId xmlns:p14="http://schemas.microsoft.com/office/powerpoint/2010/main" val="3473829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2" name="Freeform 2"/>
          <p:cNvSpPr/>
          <p:nvPr/>
        </p:nvSpPr>
        <p:spPr>
          <a:xfrm>
            <a:off x="8732452" y="-1078060"/>
            <a:ext cx="12399950" cy="12128916"/>
          </a:xfrm>
          <a:custGeom>
            <a:avLst/>
            <a:gdLst/>
            <a:ahLst/>
            <a:cxnLst/>
            <a:rect l="l" t="t" r="r" b="b"/>
            <a:pathLst>
              <a:path w="12399950" h="12128916">
                <a:moveTo>
                  <a:pt x="0" y="0"/>
                </a:moveTo>
                <a:lnTo>
                  <a:pt x="12399950" y="0"/>
                </a:lnTo>
                <a:lnTo>
                  <a:pt x="12399950" y="12128916"/>
                </a:lnTo>
                <a:lnTo>
                  <a:pt x="0" y="12128916"/>
                </a:lnTo>
                <a:lnTo>
                  <a:pt x="0" y="0"/>
                </a:lnTo>
                <a:close/>
              </a:path>
            </a:pathLst>
          </a:custGeom>
          <a:blipFill>
            <a:blip r:embed="rId3"/>
            <a:stretch>
              <a:fillRect l="-1" r="-1"/>
            </a:stretch>
          </a:blipFill>
        </p:spPr>
      </p:sp>
      <p:sp>
        <p:nvSpPr>
          <p:cNvPr id="3" name="Freeform 3"/>
          <p:cNvSpPr/>
          <p:nvPr/>
        </p:nvSpPr>
        <p:spPr>
          <a:xfrm rot="3293706">
            <a:off x="13198666" y="75024"/>
            <a:ext cx="2422968" cy="2007954"/>
          </a:xfrm>
          <a:custGeom>
            <a:avLst/>
            <a:gdLst/>
            <a:ahLst/>
            <a:cxnLst/>
            <a:rect l="l" t="t" r="r" b="b"/>
            <a:pathLst>
              <a:path w="2422968" h="2007954">
                <a:moveTo>
                  <a:pt x="0" y="0"/>
                </a:moveTo>
                <a:lnTo>
                  <a:pt x="2422968" y="0"/>
                </a:lnTo>
                <a:lnTo>
                  <a:pt x="2422968" y="2007954"/>
                </a:lnTo>
                <a:lnTo>
                  <a:pt x="0" y="2007954"/>
                </a:lnTo>
                <a:lnTo>
                  <a:pt x="0" y="0"/>
                </a:lnTo>
                <a:close/>
              </a:path>
            </a:pathLst>
          </a:custGeom>
          <a:blipFill>
            <a:blip r:embed="rId4"/>
            <a:stretch>
              <a:fillRect/>
            </a:stretch>
          </a:blipFill>
        </p:spPr>
      </p:sp>
      <p:sp>
        <p:nvSpPr>
          <p:cNvPr id="4" name="Freeform 4"/>
          <p:cNvSpPr/>
          <p:nvPr/>
        </p:nvSpPr>
        <p:spPr>
          <a:xfrm rot="5399997">
            <a:off x="68054" y="7156778"/>
            <a:ext cx="3109600" cy="2514996"/>
          </a:xfrm>
          <a:custGeom>
            <a:avLst/>
            <a:gdLst/>
            <a:ahLst/>
            <a:cxnLst/>
            <a:rect l="l" t="t" r="r" b="b"/>
            <a:pathLst>
              <a:path w="3109600" h="2514996">
                <a:moveTo>
                  <a:pt x="0" y="0"/>
                </a:moveTo>
                <a:lnTo>
                  <a:pt x="3109600" y="0"/>
                </a:lnTo>
                <a:lnTo>
                  <a:pt x="3109600" y="2514996"/>
                </a:lnTo>
                <a:lnTo>
                  <a:pt x="0" y="2514996"/>
                </a:lnTo>
                <a:lnTo>
                  <a:pt x="0" y="0"/>
                </a:lnTo>
                <a:close/>
              </a:path>
            </a:pathLst>
          </a:custGeom>
          <a:blipFill>
            <a:blip r:embed="rId5"/>
            <a:stretch>
              <a:fillRect/>
            </a:stretch>
          </a:blipFill>
        </p:spPr>
      </p:sp>
      <p:grpSp>
        <p:nvGrpSpPr>
          <p:cNvPr id="5" name="Group 5"/>
          <p:cNvGrpSpPr/>
          <p:nvPr/>
        </p:nvGrpSpPr>
        <p:grpSpPr>
          <a:xfrm>
            <a:off x="1426450" y="1079000"/>
            <a:ext cx="15435000" cy="8128800"/>
            <a:chOff x="0" y="0"/>
            <a:chExt cx="20580000" cy="10838400"/>
          </a:xfrm>
        </p:grpSpPr>
        <p:sp>
          <p:nvSpPr>
            <p:cNvPr id="6" name="Freeform 6"/>
            <p:cNvSpPr/>
            <p:nvPr/>
          </p:nvSpPr>
          <p:spPr>
            <a:xfrm>
              <a:off x="0" y="0"/>
              <a:ext cx="20579969" cy="10838434"/>
            </a:xfrm>
            <a:custGeom>
              <a:avLst/>
              <a:gdLst/>
              <a:ahLst/>
              <a:cxnLst/>
              <a:rect l="l" t="t" r="r" b="b"/>
              <a:pathLst>
                <a:path w="20579969" h="10838434">
                  <a:moveTo>
                    <a:pt x="0" y="0"/>
                  </a:moveTo>
                  <a:lnTo>
                    <a:pt x="20579969" y="0"/>
                  </a:lnTo>
                  <a:lnTo>
                    <a:pt x="20579969" y="10838434"/>
                  </a:lnTo>
                  <a:lnTo>
                    <a:pt x="0" y="10838434"/>
                  </a:lnTo>
                  <a:close/>
                </a:path>
              </a:pathLst>
            </a:custGeom>
            <a:solidFill>
              <a:srgbClr val="FFFFFF"/>
            </a:solidFill>
          </p:spPr>
        </p:sp>
      </p:grpSp>
      <p:sp>
        <p:nvSpPr>
          <p:cNvPr id="12" name="TextBox 12"/>
          <p:cNvSpPr txBox="1"/>
          <p:nvPr/>
        </p:nvSpPr>
        <p:spPr>
          <a:xfrm>
            <a:off x="1533960" y="3966708"/>
            <a:ext cx="15144289" cy="303204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72371E"/>
                </a:solidFill>
                <a:effectLst/>
                <a:uLnTx/>
                <a:uFillTx/>
                <a:latin typeface="Arial" panose="020B0604020202020204" pitchFamily="34" charset="0"/>
                <a:ea typeface="+mn-ea"/>
                <a:cs typeface="Arial" panose="020B0604020202020204" pitchFamily="34" charset="0"/>
              </a:rPr>
              <a:t>PHẦN 2. </a:t>
            </a:r>
            <a:r>
              <a:rPr kumimoji="0" lang="vi-VN"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VITAMIN, CHẤT KHOÁNG, CHẤT XƠ, NƯỚC</a:t>
            </a:r>
            <a:endPar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Freeform 14"/>
          <p:cNvSpPr/>
          <p:nvPr/>
        </p:nvSpPr>
        <p:spPr>
          <a:xfrm rot="-10800000">
            <a:off x="754424" y="98210"/>
            <a:ext cx="4641400" cy="4539936"/>
          </a:xfrm>
          <a:custGeom>
            <a:avLst/>
            <a:gdLst/>
            <a:ahLst/>
            <a:cxnLst/>
            <a:rect l="l" t="t" r="r" b="b"/>
            <a:pathLst>
              <a:path w="4641400" h="4539936">
                <a:moveTo>
                  <a:pt x="0" y="0"/>
                </a:moveTo>
                <a:lnTo>
                  <a:pt x="4641400" y="0"/>
                </a:lnTo>
                <a:lnTo>
                  <a:pt x="4641400" y="4539936"/>
                </a:lnTo>
                <a:lnTo>
                  <a:pt x="0" y="4539936"/>
                </a:lnTo>
                <a:lnTo>
                  <a:pt x="0" y="0"/>
                </a:lnTo>
                <a:close/>
              </a:path>
            </a:pathLst>
          </a:custGeom>
          <a:blipFill>
            <a:blip r:embed="rId3"/>
            <a:stretch>
              <a:fillRect l="-1" r="-1"/>
            </a:stretch>
          </a:blipFill>
        </p:spPr>
      </p:sp>
      <p:sp>
        <p:nvSpPr>
          <p:cNvPr id="15" name="Freeform 15"/>
          <p:cNvSpPr/>
          <p:nvPr/>
        </p:nvSpPr>
        <p:spPr>
          <a:xfrm rot="675063">
            <a:off x="-6650" y="420624"/>
            <a:ext cx="3304324" cy="2572752"/>
          </a:xfrm>
          <a:custGeom>
            <a:avLst/>
            <a:gdLst/>
            <a:ahLst/>
            <a:cxnLst/>
            <a:rect l="l" t="t" r="r" b="b"/>
            <a:pathLst>
              <a:path w="3304324" h="2572752">
                <a:moveTo>
                  <a:pt x="0" y="0"/>
                </a:moveTo>
                <a:lnTo>
                  <a:pt x="3304324" y="0"/>
                </a:lnTo>
                <a:lnTo>
                  <a:pt x="3304324" y="2572752"/>
                </a:lnTo>
                <a:lnTo>
                  <a:pt x="0" y="2572752"/>
                </a:lnTo>
                <a:lnTo>
                  <a:pt x="0" y="0"/>
                </a:lnTo>
                <a:close/>
              </a:path>
            </a:pathLst>
          </a:custGeom>
          <a:blipFill>
            <a:blip r:embed="rId6"/>
            <a:stretch>
              <a:fillRect/>
            </a:stretch>
          </a:blipFill>
        </p:spPr>
      </p:sp>
      <p:sp>
        <p:nvSpPr>
          <p:cNvPr id="16" name="Freeform 16"/>
          <p:cNvSpPr/>
          <p:nvPr/>
        </p:nvSpPr>
        <p:spPr>
          <a:xfrm rot="8605181">
            <a:off x="2195298" y="264448"/>
            <a:ext cx="3401952" cy="1629102"/>
          </a:xfrm>
          <a:custGeom>
            <a:avLst/>
            <a:gdLst/>
            <a:ahLst/>
            <a:cxnLst/>
            <a:rect l="l" t="t" r="r" b="b"/>
            <a:pathLst>
              <a:path w="3401952" h="1629102">
                <a:moveTo>
                  <a:pt x="0" y="0"/>
                </a:moveTo>
                <a:lnTo>
                  <a:pt x="3401952" y="0"/>
                </a:lnTo>
                <a:lnTo>
                  <a:pt x="3401952" y="1629102"/>
                </a:lnTo>
                <a:lnTo>
                  <a:pt x="0" y="1629102"/>
                </a:lnTo>
                <a:lnTo>
                  <a:pt x="0" y="0"/>
                </a:lnTo>
                <a:close/>
              </a:path>
            </a:pathLst>
          </a:custGeom>
          <a:blipFill>
            <a:blip r:embed="rId7"/>
            <a:stretch>
              <a:fillRect/>
            </a:stretch>
          </a:blipFill>
        </p:spPr>
      </p:sp>
      <p:sp>
        <p:nvSpPr>
          <p:cNvPr id="17" name="Freeform 17"/>
          <p:cNvSpPr/>
          <p:nvPr/>
        </p:nvSpPr>
        <p:spPr>
          <a:xfrm rot="-889414">
            <a:off x="1773308" y="180630"/>
            <a:ext cx="1592484" cy="1388432"/>
          </a:xfrm>
          <a:custGeom>
            <a:avLst/>
            <a:gdLst/>
            <a:ahLst/>
            <a:cxnLst/>
            <a:rect l="l" t="t" r="r" b="b"/>
            <a:pathLst>
              <a:path w="1592484" h="1388432">
                <a:moveTo>
                  <a:pt x="0" y="0"/>
                </a:moveTo>
                <a:lnTo>
                  <a:pt x="1592484" y="0"/>
                </a:lnTo>
                <a:lnTo>
                  <a:pt x="1592484" y="1388432"/>
                </a:lnTo>
                <a:lnTo>
                  <a:pt x="0" y="1388432"/>
                </a:lnTo>
                <a:lnTo>
                  <a:pt x="0" y="0"/>
                </a:lnTo>
                <a:close/>
              </a:path>
            </a:pathLst>
          </a:custGeom>
          <a:blipFill>
            <a:blip r:embed="rId8"/>
            <a:stretch>
              <a:fillRect/>
            </a:stretch>
          </a:blipFill>
        </p:spPr>
      </p:sp>
      <p:sp>
        <p:nvSpPr>
          <p:cNvPr id="18" name="Freeform 18"/>
          <p:cNvSpPr/>
          <p:nvPr/>
        </p:nvSpPr>
        <p:spPr>
          <a:xfrm>
            <a:off x="1426450" y="541378"/>
            <a:ext cx="1622570" cy="2331200"/>
          </a:xfrm>
          <a:custGeom>
            <a:avLst/>
            <a:gdLst/>
            <a:ahLst/>
            <a:cxnLst/>
            <a:rect l="l" t="t" r="r" b="b"/>
            <a:pathLst>
              <a:path w="1622570" h="2331200">
                <a:moveTo>
                  <a:pt x="0" y="0"/>
                </a:moveTo>
                <a:lnTo>
                  <a:pt x="1622570" y="0"/>
                </a:lnTo>
                <a:lnTo>
                  <a:pt x="1622570" y="2331200"/>
                </a:lnTo>
                <a:lnTo>
                  <a:pt x="0" y="2331200"/>
                </a:lnTo>
                <a:lnTo>
                  <a:pt x="0" y="0"/>
                </a:lnTo>
                <a:close/>
              </a:path>
            </a:pathLst>
          </a:custGeom>
          <a:blipFill>
            <a:blip r:embed="rId9"/>
            <a:stretch>
              <a:fillRect/>
            </a:stretch>
          </a:blipFill>
        </p:spPr>
      </p:sp>
      <p:sp>
        <p:nvSpPr>
          <p:cNvPr id="19" name="Freeform 19"/>
          <p:cNvSpPr/>
          <p:nvPr/>
        </p:nvSpPr>
        <p:spPr>
          <a:xfrm>
            <a:off x="873100" y="1753254"/>
            <a:ext cx="1745418" cy="2161000"/>
          </a:xfrm>
          <a:custGeom>
            <a:avLst/>
            <a:gdLst/>
            <a:ahLst/>
            <a:cxnLst/>
            <a:rect l="l" t="t" r="r" b="b"/>
            <a:pathLst>
              <a:path w="1745418" h="2161000">
                <a:moveTo>
                  <a:pt x="0" y="0"/>
                </a:moveTo>
                <a:lnTo>
                  <a:pt x="1745418" y="0"/>
                </a:lnTo>
                <a:lnTo>
                  <a:pt x="1745418" y="2161000"/>
                </a:lnTo>
                <a:lnTo>
                  <a:pt x="0" y="2161000"/>
                </a:lnTo>
                <a:lnTo>
                  <a:pt x="0" y="0"/>
                </a:lnTo>
                <a:close/>
              </a:path>
            </a:pathLst>
          </a:custGeom>
          <a:blipFill>
            <a:blip r:embed="rId10"/>
            <a:stretch>
              <a:fillRect/>
            </a:stretch>
          </a:blipFill>
        </p:spPr>
      </p:sp>
      <p:sp>
        <p:nvSpPr>
          <p:cNvPr id="20" name="Freeform 20"/>
          <p:cNvSpPr/>
          <p:nvPr/>
        </p:nvSpPr>
        <p:spPr>
          <a:xfrm rot="-4841842">
            <a:off x="14893556" y="7724400"/>
            <a:ext cx="3569386" cy="1379758"/>
          </a:xfrm>
          <a:custGeom>
            <a:avLst/>
            <a:gdLst/>
            <a:ahLst/>
            <a:cxnLst/>
            <a:rect l="l" t="t" r="r" b="b"/>
            <a:pathLst>
              <a:path w="3569386" h="1379758">
                <a:moveTo>
                  <a:pt x="0" y="0"/>
                </a:moveTo>
                <a:lnTo>
                  <a:pt x="3569386" y="0"/>
                </a:lnTo>
                <a:lnTo>
                  <a:pt x="3569386" y="1379758"/>
                </a:lnTo>
                <a:lnTo>
                  <a:pt x="0" y="1379758"/>
                </a:lnTo>
                <a:lnTo>
                  <a:pt x="0" y="0"/>
                </a:lnTo>
                <a:close/>
              </a:path>
            </a:pathLst>
          </a:custGeom>
          <a:blipFill>
            <a:blip r:embed="rId11"/>
            <a:stretch>
              <a:fillRect l="-1" r="-1"/>
            </a:stretch>
          </a:blipFill>
        </p:spPr>
      </p:sp>
      <p:sp>
        <p:nvSpPr>
          <p:cNvPr id="21" name="Freeform 21"/>
          <p:cNvSpPr/>
          <p:nvPr/>
        </p:nvSpPr>
        <p:spPr>
          <a:xfrm rot="2542587">
            <a:off x="13106968" y="8181188"/>
            <a:ext cx="1971056" cy="2053584"/>
          </a:xfrm>
          <a:custGeom>
            <a:avLst/>
            <a:gdLst/>
            <a:ahLst/>
            <a:cxnLst/>
            <a:rect l="l" t="t" r="r" b="b"/>
            <a:pathLst>
              <a:path w="1971056" h="2053584">
                <a:moveTo>
                  <a:pt x="0" y="0"/>
                </a:moveTo>
                <a:lnTo>
                  <a:pt x="1971056" y="0"/>
                </a:lnTo>
                <a:lnTo>
                  <a:pt x="1971056" y="2053584"/>
                </a:lnTo>
                <a:lnTo>
                  <a:pt x="0" y="2053584"/>
                </a:lnTo>
                <a:lnTo>
                  <a:pt x="0" y="0"/>
                </a:lnTo>
                <a:close/>
              </a:path>
            </a:pathLst>
          </a:custGeom>
          <a:blipFill>
            <a:blip r:embed="rId12"/>
            <a:stretch>
              <a:fillRect/>
            </a:stretch>
          </a:blipFill>
        </p:spPr>
      </p:sp>
      <p:sp>
        <p:nvSpPr>
          <p:cNvPr id="22" name="Freeform 22"/>
          <p:cNvSpPr/>
          <p:nvPr/>
        </p:nvSpPr>
        <p:spPr>
          <a:xfrm>
            <a:off x="14472800" y="7988254"/>
            <a:ext cx="1938600" cy="1938600"/>
          </a:xfrm>
          <a:custGeom>
            <a:avLst/>
            <a:gdLst/>
            <a:ahLst/>
            <a:cxnLst/>
            <a:rect l="l" t="t" r="r" b="b"/>
            <a:pathLst>
              <a:path w="1938600" h="1938600">
                <a:moveTo>
                  <a:pt x="0" y="0"/>
                </a:moveTo>
                <a:lnTo>
                  <a:pt x="1938600" y="0"/>
                </a:lnTo>
                <a:lnTo>
                  <a:pt x="1938600" y="1938600"/>
                </a:lnTo>
                <a:lnTo>
                  <a:pt x="0" y="1938600"/>
                </a:lnTo>
                <a:lnTo>
                  <a:pt x="0" y="0"/>
                </a:lnTo>
                <a:close/>
              </a:path>
            </a:pathLst>
          </a:custGeom>
          <a:blipFill>
            <a:blip r:embed="rId13"/>
            <a:stretch>
              <a:fillRect/>
            </a:stretch>
          </a:blipFill>
        </p:spPr>
      </p:sp>
      <p:sp>
        <p:nvSpPr>
          <p:cNvPr id="23" name="Freeform 23"/>
          <p:cNvSpPr/>
          <p:nvPr/>
        </p:nvSpPr>
        <p:spPr>
          <a:xfrm rot="1320502">
            <a:off x="15387688" y="415666"/>
            <a:ext cx="2019828" cy="1673812"/>
          </a:xfrm>
          <a:custGeom>
            <a:avLst/>
            <a:gdLst/>
            <a:ahLst/>
            <a:cxnLst/>
            <a:rect l="l" t="t" r="r" b="b"/>
            <a:pathLst>
              <a:path w="2019828" h="1673812">
                <a:moveTo>
                  <a:pt x="0" y="0"/>
                </a:moveTo>
                <a:lnTo>
                  <a:pt x="2019828" y="0"/>
                </a:lnTo>
                <a:lnTo>
                  <a:pt x="2019828" y="1673812"/>
                </a:lnTo>
                <a:lnTo>
                  <a:pt x="0" y="1673812"/>
                </a:lnTo>
                <a:lnTo>
                  <a:pt x="0" y="0"/>
                </a:lnTo>
                <a:close/>
              </a:path>
            </a:pathLst>
          </a:custGeom>
          <a:blipFill>
            <a:blip r:embed="rId4"/>
            <a:stretch>
              <a:fillRect t="-1" b="-1"/>
            </a:stretch>
          </a:blipFill>
        </p:spPr>
      </p:sp>
      <p:sp>
        <p:nvSpPr>
          <p:cNvPr id="24" name="Freeform 24"/>
          <p:cNvSpPr/>
          <p:nvPr/>
        </p:nvSpPr>
        <p:spPr>
          <a:xfrm rot="-1689797">
            <a:off x="1937732" y="7706862"/>
            <a:ext cx="2281488" cy="2865080"/>
          </a:xfrm>
          <a:custGeom>
            <a:avLst/>
            <a:gdLst/>
            <a:ahLst/>
            <a:cxnLst/>
            <a:rect l="l" t="t" r="r" b="b"/>
            <a:pathLst>
              <a:path w="2281488" h="2865080">
                <a:moveTo>
                  <a:pt x="0" y="0"/>
                </a:moveTo>
                <a:lnTo>
                  <a:pt x="2281488" y="0"/>
                </a:lnTo>
                <a:lnTo>
                  <a:pt x="2281488" y="2865080"/>
                </a:lnTo>
                <a:lnTo>
                  <a:pt x="0" y="2865080"/>
                </a:lnTo>
                <a:lnTo>
                  <a:pt x="0" y="0"/>
                </a:lnTo>
                <a:close/>
              </a:path>
            </a:pathLst>
          </a:custGeom>
          <a:blipFill>
            <a:blip r:embed="rId14"/>
            <a:stretch>
              <a:fillRect/>
            </a:stretch>
          </a:blipFill>
        </p:spPr>
      </p:sp>
    </p:spTree>
    <p:extLst>
      <p:ext uri="{BB962C8B-B14F-4D97-AF65-F5344CB8AC3E}">
        <p14:creationId xmlns:p14="http://schemas.microsoft.com/office/powerpoint/2010/main" val="1818191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D4CBD9CD-364D-D95A-1D4A-97F99AAE6FC5}"/>
              </a:ext>
            </a:extLst>
          </p:cNvPr>
          <p:cNvGrpSpPr/>
          <p:nvPr/>
        </p:nvGrpSpPr>
        <p:grpSpPr>
          <a:xfrm>
            <a:off x="762000" y="571500"/>
            <a:ext cx="16687800" cy="1824923"/>
            <a:chOff x="685800" y="571500"/>
            <a:chExt cx="16687800" cy="1824923"/>
          </a:xfrm>
        </p:grpSpPr>
        <p:sp>
          <p:nvSpPr>
            <p:cNvPr id="3" name="Freeform 7">
              <a:extLst>
                <a:ext uri="{FF2B5EF4-FFF2-40B4-BE49-F238E27FC236}">
                  <a16:creationId xmlns:a16="http://schemas.microsoft.com/office/drawing/2014/main" xmlns="" id="{E8DC615F-6B80-CFD5-9D53-A9277217FA53}"/>
                </a:ext>
              </a:extLst>
            </p:cNvPr>
            <p:cNvSpPr/>
            <p:nvPr/>
          </p:nvSpPr>
          <p:spPr>
            <a:xfrm>
              <a:off x="685800" y="723900"/>
              <a:ext cx="1676400" cy="1669694"/>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3"/>
              <a:stretch>
                <a:fillRect/>
              </a:stretch>
            </a:blipFill>
          </p:spPr>
        </p:sp>
        <p:sp>
          <p:nvSpPr>
            <p:cNvPr id="7" name="TextBox 6">
              <a:extLst>
                <a:ext uri="{FF2B5EF4-FFF2-40B4-BE49-F238E27FC236}">
                  <a16:creationId xmlns:a16="http://schemas.microsoft.com/office/drawing/2014/main" xmlns="" id="{EED375C3-FD10-6998-2654-FB23678DD190}"/>
                </a:ext>
              </a:extLst>
            </p:cNvPr>
            <p:cNvSpPr txBox="1"/>
            <p:nvPr/>
          </p:nvSpPr>
          <p:spPr>
            <a:xfrm>
              <a:off x="2590800" y="571500"/>
              <a:ext cx="14782800" cy="1824923"/>
            </a:xfrm>
            <a:prstGeom prst="rect">
              <a:avLst/>
            </a:prstGeom>
            <a:noFill/>
          </p:spPr>
          <p:txBody>
            <a:bodyPr wrap="square" rtlCol="0">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Hình thành nhóm mảnh ghép: </a:t>
              </a:r>
              <a:r>
                <a:rPr lang="en-US" sz="4000" i="1">
                  <a:latin typeface="Arial" panose="020B0604020202020204" pitchFamily="34" charset="0"/>
                  <a:cs typeface="Arial" panose="020B0604020202020204" pitchFamily="34" charset="0"/>
                </a:rPr>
                <a:t>Làm việc nhóm và thực hiện các nhiệm vụ sau đây: </a:t>
              </a:r>
            </a:p>
          </p:txBody>
        </p:sp>
      </p:grpSp>
      <p:grpSp>
        <p:nvGrpSpPr>
          <p:cNvPr id="17" name="Group 16">
            <a:extLst>
              <a:ext uri="{FF2B5EF4-FFF2-40B4-BE49-F238E27FC236}">
                <a16:creationId xmlns:a16="http://schemas.microsoft.com/office/drawing/2014/main" xmlns="" id="{376640DC-B357-1E28-42D0-7712220F3621}"/>
              </a:ext>
            </a:extLst>
          </p:cNvPr>
          <p:cNvGrpSpPr/>
          <p:nvPr/>
        </p:nvGrpSpPr>
        <p:grpSpPr>
          <a:xfrm>
            <a:off x="990600" y="2857500"/>
            <a:ext cx="6705600" cy="2669829"/>
            <a:chOff x="2438400" y="2930871"/>
            <a:chExt cx="6705600" cy="2669829"/>
          </a:xfrm>
        </p:grpSpPr>
        <p:sp>
          <p:nvSpPr>
            <p:cNvPr id="11" name="Rectangle: Rounded Corners 10">
              <a:extLst>
                <a:ext uri="{FF2B5EF4-FFF2-40B4-BE49-F238E27FC236}">
                  <a16:creationId xmlns:a16="http://schemas.microsoft.com/office/drawing/2014/main" xmlns="" id="{A99BA406-5E60-BC4A-505B-ED5E147B83CB}"/>
                </a:ext>
              </a:extLst>
            </p:cNvPr>
            <p:cNvSpPr/>
            <p:nvPr/>
          </p:nvSpPr>
          <p:spPr>
            <a:xfrm>
              <a:off x="2438400" y="2933700"/>
              <a:ext cx="6705600" cy="2667000"/>
            </a:xfrm>
            <a:prstGeom prst="roundRect">
              <a:avLst>
                <a:gd name="adj" fmla="val 13038"/>
              </a:avLst>
            </a:prstGeom>
            <a:solidFill>
              <a:srgbClr val="FEF9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a16="http://schemas.microsoft.com/office/drawing/2014/main" xmlns="" id="{CF9D4A98-821B-26FC-D335-A246ADC87D46}"/>
                </a:ext>
              </a:extLst>
            </p:cNvPr>
            <p:cNvSpPr/>
            <p:nvPr/>
          </p:nvSpPr>
          <p:spPr>
            <a:xfrm>
              <a:off x="2438400" y="2930871"/>
              <a:ext cx="3810000" cy="990600"/>
            </a:xfrm>
            <a:prstGeom prst="homePlate">
              <a:avLst/>
            </a:prstGeom>
            <a:solidFill>
              <a:schemeClr val="accent5">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Nhóm 1, 3 </a:t>
              </a:r>
            </a:p>
          </p:txBody>
        </p:sp>
        <p:sp>
          <p:nvSpPr>
            <p:cNvPr id="16" name="TextBox 15">
              <a:extLst>
                <a:ext uri="{FF2B5EF4-FFF2-40B4-BE49-F238E27FC236}">
                  <a16:creationId xmlns:a16="http://schemas.microsoft.com/office/drawing/2014/main" xmlns="" id="{40F6B7DF-CE1F-A7C9-03AA-50AB97B6E25B}"/>
                </a:ext>
              </a:extLst>
            </p:cNvPr>
            <p:cNvSpPr txBox="1"/>
            <p:nvPr/>
          </p:nvSpPr>
          <p:spPr>
            <a:xfrm>
              <a:off x="2667000" y="4313992"/>
              <a:ext cx="6248400" cy="677108"/>
            </a:xfrm>
            <a:prstGeom prst="rect">
              <a:avLst/>
            </a:prstGeom>
            <a:noFill/>
          </p:spPr>
          <p:txBody>
            <a:bodyPr wrap="square">
              <a:spAutoFit/>
            </a:bodyPr>
            <a:lstStyle/>
            <a:p>
              <a:pPr algn="ctr"/>
              <a:r>
                <a:rPr lang="en-US" sz="3800">
                  <a:latin typeface="Arial" panose="020B0604020202020204" pitchFamily="34" charset="0"/>
                  <a:cs typeface="Arial" panose="020B0604020202020204" pitchFamily="34" charset="0"/>
                </a:rPr>
                <a:t>Tìm hiểu về các vitamin.</a:t>
              </a:r>
            </a:p>
          </p:txBody>
        </p:sp>
      </p:grpSp>
      <p:grpSp>
        <p:nvGrpSpPr>
          <p:cNvPr id="18" name="Group 17">
            <a:extLst>
              <a:ext uri="{FF2B5EF4-FFF2-40B4-BE49-F238E27FC236}">
                <a16:creationId xmlns:a16="http://schemas.microsoft.com/office/drawing/2014/main" xmlns="" id="{520B3CB5-B750-567A-3739-764F6C521483}"/>
              </a:ext>
            </a:extLst>
          </p:cNvPr>
          <p:cNvGrpSpPr/>
          <p:nvPr/>
        </p:nvGrpSpPr>
        <p:grpSpPr>
          <a:xfrm>
            <a:off x="10058400" y="2857500"/>
            <a:ext cx="6781800" cy="2669829"/>
            <a:chOff x="2400300" y="2930871"/>
            <a:chExt cx="6781800" cy="2669829"/>
          </a:xfrm>
        </p:grpSpPr>
        <p:sp>
          <p:nvSpPr>
            <p:cNvPr id="19" name="Rectangle: Rounded Corners 18">
              <a:extLst>
                <a:ext uri="{FF2B5EF4-FFF2-40B4-BE49-F238E27FC236}">
                  <a16:creationId xmlns:a16="http://schemas.microsoft.com/office/drawing/2014/main" xmlns="" id="{BA8961B1-1E67-D0D4-33D2-EF21DD38460C}"/>
                </a:ext>
              </a:extLst>
            </p:cNvPr>
            <p:cNvSpPr/>
            <p:nvPr/>
          </p:nvSpPr>
          <p:spPr>
            <a:xfrm>
              <a:off x="2438400" y="2933700"/>
              <a:ext cx="6705600" cy="2667000"/>
            </a:xfrm>
            <a:prstGeom prst="roundRect">
              <a:avLst>
                <a:gd name="adj" fmla="val 13038"/>
              </a:avLst>
            </a:prstGeom>
            <a:solidFill>
              <a:srgbClr val="FEF9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Pentagon 19">
              <a:extLst>
                <a:ext uri="{FF2B5EF4-FFF2-40B4-BE49-F238E27FC236}">
                  <a16:creationId xmlns:a16="http://schemas.microsoft.com/office/drawing/2014/main" xmlns="" id="{14CA46DC-04AB-3D5E-8E13-89216EFA8B08}"/>
                </a:ext>
              </a:extLst>
            </p:cNvPr>
            <p:cNvSpPr/>
            <p:nvPr/>
          </p:nvSpPr>
          <p:spPr>
            <a:xfrm>
              <a:off x="2438400" y="2930871"/>
              <a:ext cx="3810000" cy="990600"/>
            </a:xfrm>
            <a:prstGeom prst="homePlate">
              <a:avLst/>
            </a:prstGeom>
            <a:solidFill>
              <a:schemeClr val="accent5">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Nhóm 2, 4</a:t>
              </a:r>
            </a:p>
          </p:txBody>
        </p:sp>
        <p:sp>
          <p:nvSpPr>
            <p:cNvPr id="21" name="TextBox 20">
              <a:extLst>
                <a:ext uri="{FF2B5EF4-FFF2-40B4-BE49-F238E27FC236}">
                  <a16:creationId xmlns:a16="http://schemas.microsoft.com/office/drawing/2014/main" xmlns="" id="{A0F95171-8D83-7AFC-BE50-6BE9EEE7F3D6}"/>
                </a:ext>
              </a:extLst>
            </p:cNvPr>
            <p:cNvSpPr txBox="1"/>
            <p:nvPr/>
          </p:nvSpPr>
          <p:spPr>
            <a:xfrm>
              <a:off x="2400300" y="4339157"/>
              <a:ext cx="6781800" cy="677108"/>
            </a:xfrm>
            <a:prstGeom prst="rect">
              <a:avLst/>
            </a:prstGeom>
            <a:noFill/>
          </p:spPr>
          <p:txBody>
            <a:bodyPr wrap="square">
              <a:spAutoFit/>
            </a:bodyPr>
            <a:lstStyle/>
            <a:p>
              <a:pPr algn="ctr"/>
              <a:r>
                <a:rPr lang="en-US" sz="3800">
                  <a:latin typeface="Arial" panose="020B0604020202020204" pitchFamily="34" charset="0"/>
                  <a:cs typeface="Arial" panose="020B0604020202020204" pitchFamily="34" charset="0"/>
                </a:rPr>
                <a:t>Tìm hiểu về các chất khoáng.</a:t>
              </a:r>
            </a:p>
          </p:txBody>
        </p:sp>
      </p:grpSp>
      <p:grpSp>
        <p:nvGrpSpPr>
          <p:cNvPr id="25" name="Group 24">
            <a:extLst>
              <a:ext uri="{FF2B5EF4-FFF2-40B4-BE49-F238E27FC236}">
                <a16:creationId xmlns:a16="http://schemas.microsoft.com/office/drawing/2014/main" xmlns="" id="{67D60DE7-6611-6932-5EEE-F78CEA113899}"/>
              </a:ext>
            </a:extLst>
          </p:cNvPr>
          <p:cNvGrpSpPr/>
          <p:nvPr/>
        </p:nvGrpSpPr>
        <p:grpSpPr>
          <a:xfrm>
            <a:off x="907255" y="5981700"/>
            <a:ext cx="16473490" cy="3886200"/>
            <a:chOff x="823910" y="5981700"/>
            <a:chExt cx="16473490" cy="3886200"/>
          </a:xfrm>
        </p:grpSpPr>
        <p:sp>
          <p:nvSpPr>
            <p:cNvPr id="26" name="Rectangle: Top Corners Rounded 25">
              <a:extLst>
                <a:ext uri="{FF2B5EF4-FFF2-40B4-BE49-F238E27FC236}">
                  <a16:creationId xmlns:a16="http://schemas.microsoft.com/office/drawing/2014/main" xmlns="" id="{B85EDEE5-C511-47D0-4FFF-7FFBA10BB586}"/>
                </a:ext>
              </a:extLst>
            </p:cNvPr>
            <p:cNvSpPr/>
            <p:nvPr/>
          </p:nvSpPr>
          <p:spPr>
            <a:xfrm rot="16200000">
              <a:off x="95250" y="6710360"/>
              <a:ext cx="3886200" cy="2428880"/>
            </a:xfrm>
            <a:prstGeom prst="round2SameRect">
              <a:avLst>
                <a:gd name="adj1" fmla="val 9895"/>
                <a:gd name="adj2" fmla="val 0"/>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6">
              <a:extLst>
                <a:ext uri="{FF2B5EF4-FFF2-40B4-BE49-F238E27FC236}">
                  <a16:creationId xmlns:a16="http://schemas.microsoft.com/office/drawing/2014/main" xmlns="" id="{3CE16931-633F-F1A4-6760-4D85C8645992}"/>
                </a:ext>
              </a:extLst>
            </p:cNvPr>
            <p:cNvSpPr/>
            <p:nvPr/>
          </p:nvSpPr>
          <p:spPr>
            <a:xfrm rot="16200000" flipV="1">
              <a:off x="8331995" y="902495"/>
              <a:ext cx="3886200" cy="14044610"/>
            </a:xfrm>
            <a:prstGeom prst="round2SameRect">
              <a:avLst>
                <a:gd name="adj1" fmla="val 9895"/>
                <a:gd name="adj2"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E65A31A0-D38B-8242-5C96-945234A9D153}"/>
                </a:ext>
              </a:extLst>
            </p:cNvPr>
            <p:cNvSpPr txBox="1"/>
            <p:nvPr/>
          </p:nvSpPr>
          <p:spPr>
            <a:xfrm>
              <a:off x="842964" y="7160337"/>
              <a:ext cx="2390770" cy="1755994"/>
            </a:xfrm>
            <a:prstGeom prst="rect">
              <a:avLst/>
            </a:prstGeom>
            <a:noFill/>
          </p:spPr>
          <p:txBody>
            <a:bodyPr wrap="square">
              <a:spAutoFit/>
            </a:bodyPr>
            <a:lstStyle/>
            <a:p>
              <a:pPr algn="ctr">
                <a:lnSpc>
                  <a:spcPct val="150000"/>
                </a:lnSpc>
              </a:pPr>
              <a:r>
                <a:rPr lang="en-US" sz="3800">
                  <a:latin typeface="Arial" panose="020B0604020202020204" pitchFamily="34" charset="0"/>
                  <a:cs typeface="Arial" panose="020B0604020202020204" pitchFamily="34" charset="0"/>
                </a:rPr>
                <a:t>Gợi ý thực hiện</a:t>
              </a:r>
            </a:p>
          </p:txBody>
        </p:sp>
        <p:sp>
          <p:nvSpPr>
            <p:cNvPr id="34" name="TextBox 33">
              <a:extLst>
                <a:ext uri="{FF2B5EF4-FFF2-40B4-BE49-F238E27FC236}">
                  <a16:creationId xmlns:a16="http://schemas.microsoft.com/office/drawing/2014/main" xmlns="" id="{2F642BD0-0660-1298-D237-0D62CCB51C16}"/>
                </a:ext>
              </a:extLst>
            </p:cNvPr>
            <p:cNvSpPr txBox="1"/>
            <p:nvPr/>
          </p:nvSpPr>
          <p:spPr>
            <a:xfrm>
              <a:off x="3452813" y="6304123"/>
              <a:ext cx="13644561"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Phân loại. Các thực phẩm cung cấp phổ biến.</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Vai trò của một số vitamin/chất khoáng thiết yếu đối với cơ thể.</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Nhu cầu của cơ thể. Những vấn đề, nguy cơ mà cơ thể có thể gặp khi thiếu hụt một số loại vitamin/chất khoáng thiết yếu.</a:t>
              </a:r>
            </a:p>
          </p:txBody>
        </p:sp>
      </p:grpSp>
    </p:spTree>
    <p:extLst>
      <p:ext uri="{BB962C8B-B14F-4D97-AF65-F5344CB8AC3E}">
        <p14:creationId xmlns:p14="http://schemas.microsoft.com/office/powerpoint/2010/main" val="2404372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xmlns="" id="{FBF6377B-3104-51F8-E6F6-0C52BCD2C6BD}"/>
              </a:ext>
            </a:extLst>
          </p:cNvPr>
          <p:cNvGrpSpPr/>
          <p:nvPr/>
        </p:nvGrpSpPr>
        <p:grpSpPr>
          <a:xfrm>
            <a:off x="152400" y="3009900"/>
            <a:ext cx="9407530" cy="7797402"/>
            <a:chOff x="152400" y="3009900"/>
            <a:chExt cx="9407530" cy="7797402"/>
          </a:xfrm>
        </p:grpSpPr>
        <p:grpSp>
          <p:nvGrpSpPr>
            <p:cNvPr id="23" name="Group 22">
              <a:extLst>
                <a:ext uri="{FF2B5EF4-FFF2-40B4-BE49-F238E27FC236}">
                  <a16:creationId xmlns:a16="http://schemas.microsoft.com/office/drawing/2014/main" xmlns="" id="{D8B1A90C-C851-202B-82AD-6CB0A245CC1A}"/>
                </a:ext>
              </a:extLst>
            </p:cNvPr>
            <p:cNvGrpSpPr/>
            <p:nvPr/>
          </p:nvGrpSpPr>
          <p:grpSpPr>
            <a:xfrm>
              <a:off x="152400" y="3009900"/>
              <a:ext cx="8147849" cy="7797402"/>
              <a:chOff x="81751" y="3009900"/>
              <a:chExt cx="8147849" cy="7797402"/>
            </a:xfrm>
          </p:grpSpPr>
          <p:grpSp>
            <p:nvGrpSpPr>
              <p:cNvPr id="19" name="Group 18">
                <a:extLst>
                  <a:ext uri="{FF2B5EF4-FFF2-40B4-BE49-F238E27FC236}">
                    <a16:creationId xmlns:a16="http://schemas.microsoft.com/office/drawing/2014/main" xmlns="" id="{A1DB4C70-4840-379F-4379-A35E019D435A}"/>
                  </a:ext>
                </a:extLst>
              </p:cNvPr>
              <p:cNvGrpSpPr/>
              <p:nvPr/>
            </p:nvGrpSpPr>
            <p:grpSpPr>
              <a:xfrm>
                <a:off x="1447800" y="3009900"/>
                <a:ext cx="6781800" cy="6067425"/>
                <a:chOff x="1905000" y="3009900"/>
                <a:chExt cx="6781800" cy="6067425"/>
              </a:xfrm>
            </p:grpSpPr>
            <p:sp>
              <p:nvSpPr>
                <p:cNvPr id="10" name="Rectangle: Top Corners Rounded 9">
                  <a:extLst>
                    <a:ext uri="{FF2B5EF4-FFF2-40B4-BE49-F238E27FC236}">
                      <a16:creationId xmlns:a16="http://schemas.microsoft.com/office/drawing/2014/main" xmlns="" id="{032B0F6C-0A9B-26E4-575E-53F0B9A79FE6}"/>
                    </a:ext>
                  </a:extLst>
                </p:cNvPr>
                <p:cNvSpPr/>
                <p:nvPr/>
              </p:nvSpPr>
              <p:spPr>
                <a:xfrm>
                  <a:off x="1905000" y="3009900"/>
                  <a:ext cx="6781800" cy="1600200"/>
                </a:xfrm>
                <a:prstGeom prst="round2SameRect">
                  <a:avLst>
                    <a:gd name="adj1" fmla="val 27459"/>
                    <a:gd name="adj2" fmla="val 0"/>
                  </a:avLst>
                </a:prstGeom>
                <a:solidFill>
                  <a:srgbClr val="FDDCB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Rounded 11">
                  <a:extLst>
                    <a:ext uri="{FF2B5EF4-FFF2-40B4-BE49-F238E27FC236}">
                      <a16:creationId xmlns:a16="http://schemas.microsoft.com/office/drawing/2014/main" xmlns="" id="{125E83D4-681A-1627-12C7-2362B846FAF4}"/>
                    </a:ext>
                  </a:extLst>
                </p:cNvPr>
                <p:cNvSpPr/>
                <p:nvPr/>
              </p:nvSpPr>
              <p:spPr>
                <a:xfrm flipV="1">
                  <a:off x="1905000" y="4610100"/>
                  <a:ext cx="6781800" cy="4467225"/>
                </a:xfrm>
                <a:prstGeom prst="round2SameRect">
                  <a:avLst>
                    <a:gd name="adj1" fmla="val 6137"/>
                    <a:gd name="adj2" fmla="val 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1">
                <a:extLst>
                  <a:ext uri="{FF2B5EF4-FFF2-40B4-BE49-F238E27FC236}">
                    <a16:creationId xmlns:a16="http://schemas.microsoft.com/office/drawing/2014/main" xmlns="" id="{00EE00DB-41F5-70AA-1C4D-EC8604EDDA3A}"/>
                  </a:ext>
                </a:extLst>
              </p:cNvPr>
              <p:cNvSpPr/>
              <p:nvPr/>
            </p:nvSpPr>
            <p:spPr>
              <a:xfrm rot="17722812" flipH="1">
                <a:off x="1707069" y="7750776"/>
                <a:ext cx="3540300" cy="2572752"/>
              </a:xfrm>
              <a:custGeom>
                <a:avLst/>
                <a:gdLst/>
                <a:ahLst/>
                <a:cxnLst/>
                <a:rect l="l" t="t" r="r" b="b"/>
                <a:pathLst>
                  <a:path w="3540300" h="2572752">
                    <a:moveTo>
                      <a:pt x="3540300" y="0"/>
                    </a:moveTo>
                    <a:lnTo>
                      <a:pt x="0" y="0"/>
                    </a:lnTo>
                    <a:lnTo>
                      <a:pt x="0" y="2572752"/>
                    </a:lnTo>
                    <a:lnTo>
                      <a:pt x="3540300" y="2572752"/>
                    </a:lnTo>
                    <a:lnTo>
                      <a:pt x="3540300" y="0"/>
                    </a:lnTo>
                    <a:close/>
                  </a:path>
                </a:pathLst>
              </a:custGeom>
              <a:blipFill>
                <a:blip r:embed="rId3"/>
                <a:stretch>
                  <a:fillRect t="-3571" b="-3571"/>
                </a:stretch>
              </a:blipFill>
            </p:spPr>
          </p:sp>
          <p:sp>
            <p:nvSpPr>
              <p:cNvPr id="16" name="Freeform 12">
                <a:extLst>
                  <a:ext uri="{FF2B5EF4-FFF2-40B4-BE49-F238E27FC236}">
                    <a16:creationId xmlns:a16="http://schemas.microsoft.com/office/drawing/2014/main" xmlns="" id="{0DFFD313-5902-528C-A3FC-457D6F84CE3C}"/>
                  </a:ext>
                </a:extLst>
              </p:cNvPr>
              <p:cNvSpPr/>
              <p:nvPr/>
            </p:nvSpPr>
            <p:spPr>
              <a:xfrm rot="248252" flipH="1">
                <a:off x="1269067" y="8724512"/>
                <a:ext cx="3944602" cy="1524774"/>
              </a:xfrm>
              <a:custGeom>
                <a:avLst/>
                <a:gdLst/>
                <a:ahLst/>
                <a:cxnLst/>
                <a:rect l="l" t="t" r="r" b="b"/>
                <a:pathLst>
                  <a:path w="3944602" h="1524774">
                    <a:moveTo>
                      <a:pt x="3944602" y="0"/>
                    </a:moveTo>
                    <a:lnTo>
                      <a:pt x="0" y="0"/>
                    </a:lnTo>
                    <a:lnTo>
                      <a:pt x="0" y="1524774"/>
                    </a:lnTo>
                    <a:lnTo>
                      <a:pt x="3944602" y="1524774"/>
                    </a:lnTo>
                    <a:lnTo>
                      <a:pt x="3944602" y="0"/>
                    </a:lnTo>
                    <a:close/>
                  </a:path>
                </a:pathLst>
              </a:custGeom>
              <a:blipFill>
                <a:blip r:embed="rId4"/>
                <a:stretch>
                  <a:fillRect/>
                </a:stretch>
              </a:blipFill>
            </p:spPr>
          </p:sp>
          <p:sp>
            <p:nvSpPr>
              <p:cNvPr id="17" name="Freeform 14">
                <a:extLst>
                  <a:ext uri="{FF2B5EF4-FFF2-40B4-BE49-F238E27FC236}">
                    <a16:creationId xmlns:a16="http://schemas.microsoft.com/office/drawing/2014/main" xmlns="" id="{E76334C5-1F5C-184E-BC6C-AF88CAF0893B}"/>
                  </a:ext>
                </a:extLst>
              </p:cNvPr>
              <p:cNvSpPr/>
              <p:nvPr/>
            </p:nvSpPr>
            <p:spPr>
              <a:xfrm rot="15934788" flipH="1">
                <a:off x="139238" y="7803006"/>
                <a:ext cx="1671394" cy="1786368"/>
              </a:xfrm>
              <a:custGeom>
                <a:avLst/>
                <a:gdLst/>
                <a:ahLst/>
                <a:cxnLst/>
                <a:rect l="l" t="t" r="r" b="b"/>
                <a:pathLst>
                  <a:path w="1671394" h="1786368">
                    <a:moveTo>
                      <a:pt x="1671394" y="0"/>
                    </a:moveTo>
                    <a:lnTo>
                      <a:pt x="0" y="0"/>
                    </a:lnTo>
                    <a:lnTo>
                      <a:pt x="0" y="1786368"/>
                    </a:lnTo>
                    <a:lnTo>
                      <a:pt x="1671394" y="1786368"/>
                    </a:lnTo>
                    <a:lnTo>
                      <a:pt x="1671394" y="0"/>
                    </a:lnTo>
                    <a:close/>
                  </a:path>
                </a:pathLst>
              </a:custGeom>
              <a:blipFill>
                <a:blip r:embed="rId5"/>
                <a:stretch>
                  <a:fillRect l="-1" r="-1"/>
                </a:stretch>
              </a:blipFill>
            </p:spPr>
          </p:sp>
          <p:sp>
            <p:nvSpPr>
              <p:cNvPr id="18" name="Freeform 15">
                <a:extLst>
                  <a:ext uri="{FF2B5EF4-FFF2-40B4-BE49-F238E27FC236}">
                    <a16:creationId xmlns:a16="http://schemas.microsoft.com/office/drawing/2014/main" xmlns="" id="{89E95286-8352-07A1-D851-717B83F53D28}"/>
                  </a:ext>
                </a:extLst>
              </p:cNvPr>
              <p:cNvSpPr/>
              <p:nvPr/>
            </p:nvSpPr>
            <p:spPr>
              <a:xfrm rot="5346755" flipH="1">
                <a:off x="865371" y="8166442"/>
                <a:ext cx="2101344" cy="1741408"/>
              </a:xfrm>
              <a:custGeom>
                <a:avLst/>
                <a:gdLst/>
                <a:ahLst/>
                <a:cxnLst/>
                <a:rect l="l" t="t" r="r" b="b"/>
                <a:pathLst>
                  <a:path w="2101344" h="1741408">
                    <a:moveTo>
                      <a:pt x="2101344" y="0"/>
                    </a:moveTo>
                    <a:lnTo>
                      <a:pt x="0" y="0"/>
                    </a:lnTo>
                    <a:lnTo>
                      <a:pt x="0" y="1741408"/>
                    </a:lnTo>
                    <a:lnTo>
                      <a:pt x="2101344" y="1741408"/>
                    </a:lnTo>
                    <a:lnTo>
                      <a:pt x="2101344" y="0"/>
                    </a:lnTo>
                    <a:close/>
                  </a:path>
                </a:pathLst>
              </a:custGeom>
              <a:blipFill>
                <a:blip r:embed="rId6"/>
                <a:stretch>
                  <a:fillRect/>
                </a:stretch>
              </a:blipFill>
            </p:spPr>
          </p:sp>
        </p:grpSp>
        <p:sp>
          <p:nvSpPr>
            <p:cNvPr id="38" name="TextBox 37">
              <a:extLst>
                <a:ext uri="{FF2B5EF4-FFF2-40B4-BE49-F238E27FC236}">
                  <a16:creationId xmlns:a16="http://schemas.microsoft.com/office/drawing/2014/main" xmlns="" id="{35E38D15-13BF-FEF8-73B2-B53755E4F8BC}"/>
                </a:ext>
              </a:extLst>
            </p:cNvPr>
            <p:cNvSpPr txBox="1"/>
            <p:nvPr/>
          </p:nvSpPr>
          <p:spPr>
            <a:xfrm>
              <a:off x="258768" y="3613789"/>
              <a:ext cx="9301162" cy="707886"/>
            </a:xfrm>
            <a:prstGeom prst="rect">
              <a:avLst/>
            </a:prstGeom>
            <a:noFill/>
          </p:spPr>
          <p:txBody>
            <a:bodyPr wrap="square">
              <a:spAutoFit/>
            </a:bodyPr>
            <a:lstStyle/>
            <a:p>
              <a:pPr algn="ctr"/>
              <a:r>
                <a:rPr lang="vi-VN" sz="4000" b="1" i="1"/>
                <a:t>Các chất sinh năng lượng</a:t>
              </a:r>
              <a:endParaRPr lang="en-US" sz="4000" b="1" i="1"/>
            </a:p>
          </p:txBody>
        </p:sp>
        <p:sp>
          <p:nvSpPr>
            <p:cNvPr id="40" name="TextBox 39">
              <a:extLst>
                <a:ext uri="{FF2B5EF4-FFF2-40B4-BE49-F238E27FC236}">
                  <a16:creationId xmlns:a16="http://schemas.microsoft.com/office/drawing/2014/main" xmlns="" id="{68F51AAC-A04B-CDCE-DC47-3D2DB9D5FCA6}"/>
                </a:ext>
              </a:extLst>
            </p:cNvPr>
            <p:cNvSpPr txBox="1"/>
            <p:nvPr/>
          </p:nvSpPr>
          <p:spPr>
            <a:xfrm>
              <a:off x="2129239" y="5097771"/>
              <a:ext cx="5560219" cy="182492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protein (đạm, lipid (chất béo), carbohydrate.</a:t>
              </a:r>
            </a:p>
          </p:txBody>
        </p:sp>
      </p:grpSp>
      <p:grpSp>
        <p:nvGrpSpPr>
          <p:cNvPr id="43" name="Group 42">
            <a:extLst>
              <a:ext uri="{FF2B5EF4-FFF2-40B4-BE49-F238E27FC236}">
                <a16:creationId xmlns:a16="http://schemas.microsoft.com/office/drawing/2014/main" xmlns="" id="{D1EC57A8-6D92-89CD-437B-4C018361C53A}"/>
              </a:ext>
            </a:extLst>
          </p:cNvPr>
          <p:cNvGrpSpPr/>
          <p:nvPr/>
        </p:nvGrpSpPr>
        <p:grpSpPr>
          <a:xfrm>
            <a:off x="8798719" y="3009900"/>
            <a:ext cx="9672407" cy="7051670"/>
            <a:chOff x="8798719" y="3009900"/>
            <a:chExt cx="9672407" cy="7051670"/>
          </a:xfrm>
        </p:grpSpPr>
        <p:grpSp>
          <p:nvGrpSpPr>
            <p:cNvPr id="32" name="Group 31">
              <a:extLst>
                <a:ext uri="{FF2B5EF4-FFF2-40B4-BE49-F238E27FC236}">
                  <a16:creationId xmlns:a16="http://schemas.microsoft.com/office/drawing/2014/main" xmlns="" id="{DB5DB98C-6F86-2ECC-CAD0-ED16C94D5900}"/>
                </a:ext>
              </a:extLst>
            </p:cNvPr>
            <p:cNvGrpSpPr/>
            <p:nvPr/>
          </p:nvGrpSpPr>
          <p:grpSpPr>
            <a:xfrm>
              <a:off x="10058400" y="3009900"/>
              <a:ext cx="8412726" cy="7051670"/>
              <a:chOff x="10058400" y="3009900"/>
              <a:chExt cx="8412726" cy="7051670"/>
            </a:xfrm>
          </p:grpSpPr>
          <p:grpSp>
            <p:nvGrpSpPr>
              <p:cNvPr id="20" name="Group 19">
                <a:extLst>
                  <a:ext uri="{FF2B5EF4-FFF2-40B4-BE49-F238E27FC236}">
                    <a16:creationId xmlns:a16="http://schemas.microsoft.com/office/drawing/2014/main" xmlns="" id="{AD025D0A-AE1B-66A8-D6EA-E270520A8728}"/>
                  </a:ext>
                </a:extLst>
              </p:cNvPr>
              <p:cNvGrpSpPr/>
              <p:nvPr/>
            </p:nvGrpSpPr>
            <p:grpSpPr>
              <a:xfrm>
                <a:off x="10058400" y="3009900"/>
                <a:ext cx="6781800" cy="6067425"/>
                <a:chOff x="1905000" y="3009900"/>
                <a:chExt cx="6781800" cy="6067425"/>
              </a:xfrm>
            </p:grpSpPr>
            <p:sp>
              <p:nvSpPr>
                <p:cNvPr id="21" name="Rectangle: Top Corners Rounded 20">
                  <a:extLst>
                    <a:ext uri="{FF2B5EF4-FFF2-40B4-BE49-F238E27FC236}">
                      <a16:creationId xmlns:a16="http://schemas.microsoft.com/office/drawing/2014/main" xmlns="" id="{D0C6B61C-BD06-E391-7D8D-2108779E006F}"/>
                    </a:ext>
                  </a:extLst>
                </p:cNvPr>
                <p:cNvSpPr/>
                <p:nvPr/>
              </p:nvSpPr>
              <p:spPr>
                <a:xfrm>
                  <a:off x="1905000" y="3009900"/>
                  <a:ext cx="6781800" cy="1600200"/>
                </a:xfrm>
                <a:prstGeom prst="round2SameRect">
                  <a:avLst>
                    <a:gd name="adj1" fmla="val 27459"/>
                    <a:gd name="adj2" fmla="val 0"/>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21">
                  <a:extLst>
                    <a:ext uri="{FF2B5EF4-FFF2-40B4-BE49-F238E27FC236}">
                      <a16:creationId xmlns:a16="http://schemas.microsoft.com/office/drawing/2014/main" xmlns="" id="{3DCA6897-C50D-1379-CAB2-3191E0DE4198}"/>
                    </a:ext>
                  </a:extLst>
                </p:cNvPr>
                <p:cNvSpPr/>
                <p:nvPr/>
              </p:nvSpPr>
              <p:spPr>
                <a:xfrm flipV="1">
                  <a:off x="1905000" y="4610100"/>
                  <a:ext cx="6781800" cy="4467225"/>
                </a:xfrm>
                <a:prstGeom prst="round2SameRect">
                  <a:avLst>
                    <a:gd name="adj1" fmla="val 6137"/>
                    <a:gd name="adj2" fmla="val 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16">
                <a:extLst>
                  <a:ext uri="{FF2B5EF4-FFF2-40B4-BE49-F238E27FC236}">
                    <a16:creationId xmlns:a16="http://schemas.microsoft.com/office/drawing/2014/main" xmlns="" id="{4FC95E95-E1F8-9D6F-A7B7-2B77903B70FE}"/>
                  </a:ext>
                </a:extLst>
              </p:cNvPr>
              <p:cNvSpPr/>
              <p:nvPr/>
            </p:nvSpPr>
            <p:spPr>
              <a:xfrm rot="5780982">
                <a:off x="15681858" y="7143408"/>
                <a:ext cx="2472972" cy="3105565"/>
              </a:xfrm>
              <a:custGeom>
                <a:avLst/>
                <a:gdLst/>
                <a:ahLst/>
                <a:cxnLst/>
                <a:rect l="l" t="t" r="r" b="b"/>
                <a:pathLst>
                  <a:path w="3064080" h="3847880">
                    <a:moveTo>
                      <a:pt x="0" y="0"/>
                    </a:moveTo>
                    <a:lnTo>
                      <a:pt x="3064080" y="0"/>
                    </a:lnTo>
                    <a:lnTo>
                      <a:pt x="3064080" y="3847880"/>
                    </a:lnTo>
                    <a:lnTo>
                      <a:pt x="0" y="3847880"/>
                    </a:lnTo>
                    <a:lnTo>
                      <a:pt x="0" y="0"/>
                    </a:lnTo>
                    <a:close/>
                  </a:path>
                </a:pathLst>
              </a:custGeom>
              <a:blipFill>
                <a:blip r:embed="rId7"/>
                <a:stretch>
                  <a:fillRect/>
                </a:stretch>
              </a:blipFill>
            </p:spPr>
          </p:sp>
          <p:sp>
            <p:nvSpPr>
              <p:cNvPr id="26" name="Freeform 17">
                <a:extLst>
                  <a:ext uri="{FF2B5EF4-FFF2-40B4-BE49-F238E27FC236}">
                    <a16:creationId xmlns:a16="http://schemas.microsoft.com/office/drawing/2014/main" xmlns="" id="{9FAD11CE-93A8-A246-1594-FAE571820B5A}"/>
                  </a:ext>
                </a:extLst>
              </p:cNvPr>
              <p:cNvSpPr/>
              <p:nvPr/>
            </p:nvSpPr>
            <p:spPr>
              <a:xfrm>
                <a:off x="14683027" y="8213154"/>
                <a:ext cx="1417292" cy="1246050"/>
              </a:xfrm>
              <a:custGeom>
                <a:avLst/>
                <a:gdLst/>
                <a:ahLst/>
                <a:cxnLst/>
                <a:rect l="l" t="t" r="r" b="b"/>
                <a:pathLst>
                  <a:path w="1756064" h="1543890">
                    <a:moveTo>
                      <a:pt x="0" y="0"/>
                    </a:moveTo>
                    <a:lnTo>
                      <a:pt x="1756064" y="0"/>
                    </a:lnTo>
                    <a:lnTo>
                      <a:pt x="1756064" y="1543890"/>
                    </a:lnTo>
                    <a:lnTo>
                      <a:pt x="0" y="1543890"/>
                    </a:lnTo>
                    <a:lnTo>
                      <a:pt x="0" y="0"/>
                    </a:lnTo>
                    <a:close/>
                  </a:path>
                </a:pathLst>
              </a:custGeom>
              <a:blipFill>
                <a:blip r:embed="rId8"/>
                <a:stretch>
                  <a:fillRect/>
                </a:stretch>
              </a:blipFill>
            </p:spPr>
          </p:sp>
          <p:sp>
            <p:nvSpPr>
              <p:cNvPr id="30" name="Freeform 18">
                <a:extLst>
                  <a:ext uri="{FF2B5EF4-FFF2-40B4-BE49-F238E27FC236}">
                    <a16:creationId xmlns:a16="http://schemas.microsoft.com/office/drawing/2014/main" xmlns="" id="{856759F5-9D8A-AC52-08A7-BB0D80AADF3E}"/>
                  </a:ext>
                </a:extLst>
              </p:cNvPr>
              <p:cNvSpPr/>
              <p:nvPr/>
            </p:nvSpPr>
            <p:spPr>
              <a:xfrm>
                <a:off x="16270748" y="8430504"/>
                <a:ext cx="1526116" cy="1631066"/>
              </a:xfrm>
              <a:custGeom>
                <a:avLst/>
                <a:gdLst/>
                <a:ahLst/>
                <a:cxnLst/>
                <a:rect l="l" t="t" r="r" b="b"/>
                <a:pathLst>
                  <a:path w="1890900" h="2020936">
                    <a:moveTo>
                      <a:pt x="0" y="0"/>
                    </a:moveTo>
                    <a:lnTo>
                      <a:pt x="1890900" y="0"/>
                    </a:lnTo>
                    <a:lnTo>
                      <a:pt x="1890900" y="2020936"/>
                    </a:lnTo>
                    <a:lnTo>
                      <a:pt x="0" y="2020936"/>
                    </a:lnTo>
                    <a:lnTo>
                      <a:pt x="0" y="0"/>
                    </a:lnTo>
                    <a:close/>
                  </a:path>
                </a:pathLst>
              </a:custGeom>
              <a:blipFill>
                <a:blip r:embed="rId5"/>
                <a:stretch>
                  <a:fillRect/>
                </a:stretch>
              </a:blipFill>
            </p:spPr>
          </p:sp>
        </p:grpSp>
        <p:sp>
          <p:nvSpPr>
            <p:cNvPr id="41" name="TextBox 40">
              <a:extLst>
                <a:ext uri="{FF2B5EF4-FFF2-40B4-BE49-F238E27FC236}">
                  <a16:creationId xmlns:a16="http://schemas.microsoft.com/office/drawing/2014/main" xmlns="" id="{D5AF357C-D0D7-967B-9A57-8325192011C5}"/>
                </a:ext>
              </a:extLst>
            </p:cNvPr>
            <p:cNvSpPr txBox="1"/>
            <p:nvPr/>
          </p:nvSpPr>
          <p:spPr>
            <a:xfrm>
              <a:off x="8798719" y="3613789"/>
              <a:ext cx="9301162" cy="707886"/>
            </a:xfrm>
            <a:prstGeom prst="rect">
              <a:avLst/>
            </a:prstGeom>
            <a:noFill/>
          </p:spPr>
          <p:txBody>
            <a:bodyPr wrap="square">
              <a:spAutoFit/>
            </a:bodyPr>
            <a:lstStyle/>
            <a:p>
              <a:pPr algn="ctr"/>
              <a:r>
                <a:rPr lang="en-US" sz="4000" b="1" i="1">
                  <a:latin typeface="Arial" panose="020B0604020202020204" pitchFamily="34" charset="0"/>
                  <a:cs typeface="Arial" panose="020B0604020202020204" pitchFamily="34" charset="0"/>
                </a:rPr>
                <a:t>Nhóm các khoáng chất </a:t>
              </a:r>
            </a:p>
          </p:txBody>
        </p:sp>
        <p:sp>
          <p:nvSpPr>
            <p:cNvPr id="42" name="TextBox 41">
              <a:extLst>
                <a:ext uri="{FF2B5EF4-FFF2-40B4-BE49-F238E27FC236}">
                  <a16:creationId xmlns:a16="http://schemas.microsoft.com/office/drawing/2014/main" xmlns="" id="{680D63F5-D463-C6DB-B7D2-7ED94AB7B939}"/>
                </a:ext>
              </a:extLst>
            </p:cNvPr>
            <p:cNvSpPr txBox="1"/>
            <p:nvPr/>
          </p:nvSpPr>
          <p:spPr>
            <a:xfrm>
              <a:off x="10669190" y="5097771"/>
              <a:ext cx="5560219" cy="1824923"/>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các vitamin, chất khoáng, chất xơ, nước.</a:t>
              </a:r>
              <a:endParaRPr lang="en-US" sz="4000">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xmlns="" id="{1AE82928-B28A-D7CF-9E23-DC5057116A89}"/>
              </a:ext>
            </a:extLst>
          </p:cNvPr>
          <p:cNvGrpSpPr/>
          <p:nvPr/>
        </p:nvGrpSpPr>
        <p:grpSpPr>
          <a:xfrm>
            <a:off x="849282" y="667022"/>
            <a:ext cx="16389947" cy="1824923"/>
            <a:chOff x="849282" y="498406"/>
            <a:chExt cx="16389947" cy="1824923"/>
          </a:xfrm>
        </p:grpSpPr>
        <p:sp>
          <p:nvSpPr>
            <p:cNvPr id="46" name="TextBox 45">
              <a:extLst>
                <a:ext uri="{FF2B5EF4-FFF2-40B4-BE49-F238E27FC236}">
                  <a16:creationId xmlns:a16="http://schemas.microsoft.com/office/drawing/2014/main" xmlns="" id="{8263BD33-02B5-5253-75AD-383148F672D5}"/>
                </a:ext>
              </a:extLst>
            </p:cNvPr>
            <p:cNvSpPr txBox="1"/>
            <p:nvPr/>
          </p:nvSpPr>
          <p:spPr>
            <a:xfrm>
              <a:off x="2667000" y="498406"/>
              <a:ext cx="14572229" cy="1824923"/>
            </a:xfrm>
            <a:prstGeom prst="rect">
              <a:avLst/>
            </a:prstGeom>
            <a:noFill/>
          </p:spPr>
          <p:txBody>
            <a:bodyPr wrap="square">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Các loại t</a:t>
              </a:r>
              <a:r>
                <a:rPr lang="vi-VN" sz="4000">
                  <a:solidFill>
                    <a:srgbClr val="C00000"/>
                  </a:solidFill>
                  <a:latin typeface="Arial" panose="020B0604020202020204" pitchFamily="34" charset="0"/>
                  <a:cs typeface="Arial" panose="020B0604020202020204" pitchFamily="34" charset="0"/>
                </a:rPr>
                <a:t>hực phẩm</a:t>
              </a:r>
              <a:r>
                <a:rPr lang="en-US" sz="4000">
                  <a:solidFill>
                    <a:srgbClr val="C00000"/>
                  </a:solidFill>
                  <a:latin typeface="Arial" panose="020B0604020202020204" pitchFamily="34" charset="0"/>
                  <a:cs typeface="Arial" panose="020B0604020202020204" pitchFamily="34" charset="0"/>
                </a:rPr>
                <a:t> trên có thể</a:t>
              </a:r>
              <a:r>
                <a:rPr lang="vi-VN" sz="4000">
                  <a:solidFill>
                    <a:srgbClr val="C00000"/>
                  </a:solidFill>
                  <a:latin typeface="Arial" panose="020B0604020202020204" pitchFamily="34" charset="0"/>
                  <a:cs typeface="Arial" panose="020B0604020202020204" pitchFamily="34" charset="0"/>
                </a:rPr>
                <a:t> được chia thành 2 nhóm chính, trong đó gồm:</a:t>
              </a:r>
              <a:endParaRPr lang="en-US" sz="4000">
                <a:solidFill>
                  <a:srgbClr val="C00000"/>
                </a:solidFill>
                <a:latin typeface="Arial" panose="020B0604020202020204" pitchFamily="34" charset="0"/>
                <a:cs typeface="Arial" panose="020B0604020202020204" pitchFamily="34" charset="0"/>
              </a:endParaRPr>
            </a:p>
          </p:txBody>
        </p:sp>
        <p:sp>
          <p:nvSpPr>
            <p:cNvPr id="47" name="Freeform 2">
              <a:extLst>
                <a:ext uri="{FF2B5EF4-FFF2-40B4-BE49-F238E27FC236}">
                  <a16:creationId xmlns:a16="http://schemas.microsoft.com/office/drawing/2014/main" xmlns="" id="{A57DD093-0A70-7E18-A07A-6370A2430F5A}"/>
                </a:ext>
              </a:extLst>
            </p:cNvPr>
            <p:cNvSpPr/>
            <p:nvPr/>
          </p:nvSpPr>
          <p:spPr>
            <a:xfrm>
              <a:off x="849282" y="705588"/>
              <a:ext cx="1555278" cy="1463906"/>
            </a:xfrm>
            <a:custGeom>
              <a:avLst/>
              <a:gdLst/>
              <a:ahLst/>
              <a:cxnLst/>
              <a:rect l="l" t="t" r="r" b="b"/>
              <a:pathLst>
                <a:path w="4371633" h="4114800">
                  <a:moveTo>
                    <a:pt x="0" y="0"/>
                  </a:moveTo>
                  <a:lnTo>
                    <a:pt x="4371634" y="0"/>
                  </a:lnTo>
                  <a:lnTo>
                    <a:pt x="437163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Tree>
    <p:extLst>
      <p:ext uri="{BB962C8B-B14F-4D97-AF65-F5344CB8AC3E}">
        <p14:creationId xmlns:p14="http://schemas.microsoft.com/office/powerpoint/2010/main" val="3365747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par>
                                <p:cTn id="13" presetID="22" presetClass="entr" presetSubtype="1"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D4CBD9CD-364D-D95A-1D4A-97F99AAE6FC5}"/>
              </a:ext>
            </a:extLst>
          </p:cNvPr>
          <p:cNvGrpSpPr/>
          <p:nvPr/>
        </p:nvGrpSpPr>
        <p:grpSpPr>
          <a:xfrm>
            <a:off x="762000" y="419100"/>
            <a:ext cx="16687800" cy="1824923"/>
            <a:chOff x="685800" y="571500"/>
            <a:chExt cx="16687800" cy="1824923"/>
          </a:xfrm>
        </p:grpSpPr>
        <p:sp>
          <p:nvSpPr>
            <p:cNvPr id="3" name="Freeform 7">
              <a:extLst>
                <a:ext uri="{FF2B5EF4-FFF2-40B4-BE49-F238E27FC236}">
                  <a16:creationId xmlns:a16="http://schemas.microsoft.com/office/drawing/2014/main" xmlns="" id="{E8DC615F-6B80-CFD5-9D53-A9277217FA53}"/>
                </a:ext>
              </a:extLst>
            </p:cNvPr>
            <p:cNvSpPr/>
            <p:nvPr/>
          </p:nvSpPr>
          <p:spPr>
            <a:xfrm>
              <a:off x="685800" y="723900"/>
              <a:ext cx="1676400" cy="1669694"/>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3"/>
              <a:stretch>
                <a:fillRect/>
              </a:stretch>
            </a:blipFill>
          </p:spPr>
        </p:sp>
        <p:sp>
          <p:nvSpPr>
            <p:cNvPr id="7" name="TextBox 6">
              <a:extLst>
                <a:ext uri="{FF2B5EF4-FFF2-40B4-BE49-F238E27FC236}">
                  <a16:creationId xmlns:a16="http://schemas.microsoft.com/office/drawing/2014/main" xmlns="" id="{EED375C3-FD10-6998-2654-FB23678DD190}"/>
                </a:ext>
              </a:extLst>
            </p:cNvPr>
            <p:cNvSpPr txBox="1"/>
            <p:nvPr/>
          </p:nvSpPr>
          <p:spPr>
            <a:xfrm>
              <a:off x="2590800" y="571500"/>
              <a:ext cx="14782800" cy="1824923"/>
            </a:xfrm>
            <a:prstGeom prst="rect">
              <a:avLst/>
            </a:prstGeom>
            <a:noFill/>
          </p:spPr>
          <p:txBody>
            <a:bodyPr wrap="square" rtlCol="0">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Nhóm mảnh ghép: </a:t>
              </a:r>
              <a:r>
                <a:rPr lang="en-US" sz="4000" i="1">
                  <a:latin typeface="Arial" panose="020B0604020202020204" pitchFamily="34" charset="0"/>
                  <a:cs typeface="Arial" panose="020B0604020202020204" pitchFamily="34" charset="0"/>
                </a:rPr>
                <a:t>Thành viên các nhóm thảo luận, chia sẻ hoàn thành phiếu học tập số 2:</a:t>
              </a:r>
            </a:p>
          </p:txBody>
        </p:sp>
      </p:grpSp>
      <p:graphicFrame>
        <p:nvGraphicFramePr>
          <p:cNvPr id="2" name="Table 1">
            <a:extLst>
              <a:ext uri="{FF2B5EF4-FFF2-40B4-BE49-F238E27FC236}">
                <a16:creationId xmlns:a16="http://schemas.microsoft.com/office/drawing/2014/main" xmlns="" id="{8AFD4027-835E-B8E1-CFE9-0B8CCCFAE75F}"/>
              </a:ext>
            </a:extLst>
          </p:cNvPr>
          <p:cNvGraphicFramePr>
            <a:graphicFrameLocks noGrp="1"/>
          </p:cNvGraphicFramePr>
          <p:nvPr>
            <p:extLst>
              <p:ext uri="{D42A27DB-BD31-4B8C-83A1-F6EECF244321}">
                <p14:modId xmlns:p14="http://schemas.microsoft.com/office/powerpoint/2010/main" val="1519175740"/>
              </p:ext>
            </p:extLst>
          </p:nvPr>
        </p:nvGraphicFramePr>
        <p:xfrm>
          <a:off x="571500" y="4692046"/>
          <a:ext cx="17145000" cy="5348066"/>
        </p:xfrm>
        <a:graphic>
          <a:graphicData uri="http://schemas.openxmlformats.org/drawingml/2006/table">
            <a:tbl>
              <a:tblPr/>
              <a:tblGrid>
                <a:gridCol w="3077311">
                  <a:extLst>
                    <a:ext uri="{9D8B030D-6E8A-4147-A177-3AD203B41FA5}">
                      <a16:colId xmlns:a16="http://schemas.microsoft.com/office/drawing/2014/main" xmlns="" val="2503759751"/>
                    </a:ext>
                  </a:extLst>
                </a:gridCol>
                <a:gridCol w="2857497">
                  <a:extLst>
                    <a:ext uri="{9D8B030D-6E8A-4147-A177-3AD203B41FA5}">
                      <a16:colId xmlns:a16="http://schemas.microsoft.com/office/drawing/2014/main" xmlns="" val="4051093123"/>
                    </a:ext>
                  </a:extLst>
                </a:gridCol>
                <a:gridCol w="2857497">
                  <a:extLst>
                    <a:ext uri="{9D8B030D-6E8A-4147-A177-3AD203B41FA5}">
                      <a16:colId xmlns:a16="http://schemas.microsoft.com/office/drawing/2014/main" xmlns="" val="1420647411"/>
                    </a:ext>
                  </a:extLst>
                </a:gridCol>
                <a:gridCol w="3077311">
                  <a:extLst>
                    <a:ext uri="{9D8B030D-6E8A-4147-A177-3AD203B41FA5}">
                      <a16:colId xmlns:a16="http://schemas.microsoft.com/office/drawing/2014/main" xmlns="" val="4052788117"/>
                    </a:ext>
                  </a:extLst>
                </a:gridCol>
                <a:gridCol w="2692646">
                  <a:extLst>
                    <a:ext uri="{9D8B030D-6E8A-4147-A177-3AD203B41FA5}">
                      <a16:colId xmlns:a16="http://schemas.microsoft.com/office/drawing/2014/main" xmlns="" val="872605781"/>
                    </a:ext>
                  </a:extLst>
                </a:gridCol>
                <a:gridCol w="2582738">
                  <a:extLst>
                    <a:ext uri="{9D8B030D-6E8A-4147-A177-3AD203B41FA5}">
                      <a16:colId xmlns:a16="http://schemas.microsoft.com/office/drawing/2014/main" xmlns="" val="3853324862"/>
                    </a:ext>
                  </a:extLst>
                </a:gridCol>
              </a:tblGrid>
              <a:tr h="1160841">
                <a:tc gridSpan="3">
                  <a:txBody>
                    <a:bodyPr/>
                    <a:lstStyle/>
                    <a:p>
                      <a:pPr marL="0" marR="0" algn="ctr">
                        <a:lnSpc>
                          <a:spcPct val="150000"/>
                        </a:lnSpc>
                        <a:spcBef>
                          <a:spcPts val="0"/>
                        </a:spcBef>
                        <a:spcAft>
                          <a:spcPts val="0"/>
                        </a:spcAft>
                      </a:pPr>
                      <a:r>
                        <a:rPr lang="vi-VN" sz="3400" b="1">
                          <a:effectLst/>
                          <a:latin typeface="+mn-lt"/>
                          <a:ea typeface="Times New Roman" panose="02020603050405020304" pitchFamily="18" charset="0"/>
                        </a:rPr>
                        <a:t>Vitamin</a:t>
                      </a:r>
                      <a:endParaRPr lang="en-US" sz="3400">
                        <a:effectLst/>
                        <a:latin typeface="+mn-lt"/>
                        <a:ea typeface="Calibri" panose="020F050202020403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algn="ctr">
                        <a:lnSpc>
                          <a:spcPct val="150000"/>
                        </a:lnSpc>
                        <a:spcBef>
                          <a:spcPts val="0"/>
                        </a:spcBef>
                        <a:spcAft>
                          <a:spcPts val="0"/>
                        </a:spcAft>
                      </a:pPr>
                      <a:r>
                        <a:rPr lang="vi-VN" sz="3400" b="1">
                          <a:effectLst/>
                          <a:latin typeface="+mn-lt"/>
                          <a:ea typeface="Times New Roman" panose="02020603050405020304" pitchFamily="18" charset="0"/>
                        </a:rPr>
                        <a:t>Chất khoáng</a:t>
                      </a:r>
                      <a:endParaRPr lang="en-US" sz="3400">
                        <a:effectLst/>
                        <a:latin typeface="+mn-lt"/>
                        <a:ea typeface="Calibri" panose="020F050202020403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161142952"/>
                  </a:ext>
                </a:extLst>
              </a:tr>
              <a:tr h="2522629">
                <a:tc>
                  <a:txBody>
                    <a:bodyPr/>
                    <a:lstStyle/>
                    <a:p>
                      <a:pPr marL="0" marR="0" algn="ctr">
                        <a:lnSpc>
                          <a:spcPct val="150000"/>
                        </a:lnSpc>
                        <a:spcBef>
                          <a:spcPts val="0"/>
                        </a:spcBef>
                        <a:spcAft>
                          <a:spcPts val="0"/>
                        </a:spcAft>
                      </a:pPr>
                      <a:r>
                        <a:rPr lang="vi-VN" sz="3400" i="1">
                          <a:solidFill>
                            <a:srgbClr val="C00000"/>
                          </a:solidFill>
                          <a:effectLst/>
                          <a:latin typeface="+mn-lt"/>
                          <a:ea typeface="Times New Roman" panose="02020603050405020304" pitchFamily="18" charset="0"/>
                        </a:rPr>
                        <a:t>Phân loại và thực phẩm cung cấp</a:t>
                      </a:r>
                      <a:endParaRPr lang="en-US" sz="3400" i="1">
                        <a:solidFill>
                          <a:srgbClr val="C00000"/>
                        </a:solidFill>
                        <a:effectLst/>
                        <a:latin typeface="+mn-lt"/>
                        <a:ea typeface="Calibri" panose="020F050202020403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tc>
                  <a:txBody>
                    <a:bodyPr/>
                    <a:lstStyle/>
                    <a:p>
                      <a:pPr marL="0" marR="0" algn="ctr">
                        <a:lnSpc>
                          <a:spcPct val="150000"/>
                        </a:lnSpc>
                        <a:spcBef>
                          <a:spcPts val="0"/>
                        </a:spcBef>
                        <a:spcAft>
                          <a:spcPts val="0"/>
                        </a:spcAft>
                      </a:pPr>
                      <a:r>
                        <a:rPr lang="vi-VN" sz="3400" i="1">
                          <a:solidFill>
                            <a:srgbClr val="C00000"/>
                          </a:solidFill>
                          <a:effectLst/>
                          <a:latin typeface="+mn-lt"/>
                          <a:ea typeface="Times New Roman" panose="02020603050405020304" pitchFamily="18" charset="0"/>
                        </a:rPr>
                        <a:t>Nhu cầu của cơ thể</a:t>
                      </a:r>
                      <a:endParaRPr lang="en-US" sz="3400" i="1">
                        <a:solidFill>
                          <a:srgbClr val="C00000"/>
                        </a:solidFill>
                        <a:effectLst/>
                        <a:latin typeface="+mn-lt"/>
                        <a:ea typeface="Calibri" panose="020F050202020403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tc>
                  <a:txBody>
                    <a:bodyPr/>
                    <a:lstStyle/>
                    <a:p>
                      <a:pPr marL="0" marR="0" algn="ctr">
                        <a:lnSpc>
                          <a:spcPct val="150000"/>
                        </a:lnSpc>
                        <a:spcBef>
                          <a:spcPts val="0"/>
                        </a:spcBef>
                        <a:spcAft>
                          <a:spcPts val="0"/>
                        </a:spcAft>
                      </a:pPr>
                      <a:r>
                        <a:rPr lang="vi-VN" sz="3400" i="1">
                          <a:solidFill>
                            <a:srgbClr val="C00000"/>
                          </a:solidFill>
                          <a:effectLst/>
                          <a:latin typeface="+mn-lt"/>
                          <a:ea typeface="Times New Roman" panose="02020603050405020304" pitchFamily="18" charset="0"/>
                        </a:rPr>
                        <a:t>Vai trò với cơ thể</a:t>
                      </a:r>
                      <a:endParaRPr lang="en-US" sz="3400" i="1">
                        <a:solidFill>
                          <a:srgbClr val="C00000"/>
                        </a:solidFill>
                        <a:effectLst/>
                        <a:latin typeface="+mn-lt"/>
                        <a:ea typeface="Calibri" panose="020F050202020403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tc>
                  <a:txBody>
                    <a:bodyPr/>
                    <a:lstStyle/>
                    <a:p>
                      <a:pPr marL="0" marR="0" algn="ctr">
                        <a:lnSpc>
                          <a:spcPct val="150000"/>
                        </a:lnSpc>
                        <a:spcBef>
                          <a:spcPts val="0"/>
                        </a:spcBef>
                        <a:spcAft>
                          <a:spcPts val="0"/>
                        </a:spcAft>
                      </a:pPr>
                      <a:r>
                        <a:rPr lang="vi-VN" sz="3400" i="1">
                          <a:solidFill>
                            <a:srgbClr val="C00000"/>
                          </a:solidFill>
                          <a:effectLst/>
                          <a:latin typeface="+mn-lt"/>
                          <a:ea typeface="Times New Roman" panose="02020603050405020304" pitchFamily="18" charset="0"/>
                        </a:rPr>
                        <a:t>Phân loại và thực phẩm cung cấp</a:t>
                      </a:r>
                      <a:endParaRPr lang="en-US" sz="3400" i="1">
                        <a:solidFill>
                          <a:srgbClr val="C00000"/>
                        </a:solidFill>
                        <a:effectLst/>
                        <a:latin typeface="+mn-lt"/>
                        <a:ea typeface="Calibri" panose="020F050202020403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tc>
                  <a:txBody>
                    <a:bodyPr/>
                    <a:lstStyle/>
                    <a:p>
                      <a:pPr marL="0" marR="0" algn="ctr">
                        <a:lnSpc>
                          <a:spcPct val="150000"/>
                        </a:lnSpc>
                        <a:spcBef>
                          <a:spcPts val="0"/>
                        </a:spcBef>
                        <a:spcAft>
                          <a:spcPts val="0"/>
                        </a:spcAft>
                      </a:pPr>
                      <a:r>
                        <a:rPr lang="vi-VN" sz="3400" i="1">
                          <a:solidFill>
                            <a:srgbClr val="C00000"/>
                          </a:solidFill>
                          <a:effectLst/>
                          <a:latin typeface="+mn-lt"/>
                          <a:ea typeface="Times New Roman" panose="02020603050405020304" pitchFamily="18" charset="0"/>
                        </a:rPr>
                        <a:t>Nhu cầu của cơ thể</a:t>
                      </a:r>
                      <a:endParaRPr lang="en-US" sz="3400" i="1">
                        <a:solidFill>
                          <a:srgbClr val="C00000"/>
                        </a:solidFill>
                        <a:effectLst/>
                        <a:latin typeface="+mn-lt"/>
                        <a:ea typeface="Calibri" panose="020F050202020403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tc>
                  <a:txBody>
                    <a:bodyPr/>
                    <a:lstStyle/>
                    <a:p>
                      <a:pPr marL="0" marR="0" algn="ctr">
                        <a:lnSpc>
                          <a:spcPct val="150000"/>
                        </a:lnSpc>
                        <a:spcBef>
                          <a:spcPts val="0"/>
                        </a:spcBef>
                        <a:spcAft>
                          <a:spcPts val="0"/>
                        </a:spcAft>
                      </a:pPr>
                      <a:r>
                        <a:rPr lang="vi-VN" sz="3400" i="1">
                          <a:solidFill>
                            <a:srgbClr val="C00000"/>
                          </a:solidFill>
                          <a:effectLst/>
                          <a:latin typeface="+mn-lt"/>
                          <a:ea typeface="Times New Roman" panose="02020603050405020304" pitchFamily="18" charset="0"/>
                        </a:rPr>
                        <a:t>Vai trò với cơ thể</a:t>
                      </a:r>
                      <a:endParaRPr lang="en-US" sz="3400" i="1">
                        <a:solidFill>
                          <a:srgbClr val="C00000"/>
                        </a:solidFill>
                        <a:effectLst/>
                        <a:latin typeface="+mn-lt"/>
                        <a:ea typeface="Calibri" panose="020F050202020403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extLst>
                  <a:ext uri="{0D108BD9-81ED-4DB2-BD59-A6C34878D82A}">
                    <a16:rowId xmlns:a16="http://schemas.microsoft.com/office/drawing/2014/main" xmlns="" val="3179640773"/>
                  </a:ext>
                </a:extLst>
              </a:tr>
              <a:tr h="771935">
                <a:tc>
                  <a:txBody>
                    <a:bodyPr/>
                    <a:lstStyle/>
                    <a:p>
                      <a:pPr marL="0" marR="0" algn="ctr">
                        <a:lnSpc>
                          <a:spcPct val="150000"/>
                        </a:lnSpc>
                        <a:spcBef>
                          <a:spcPts val="0"/>
                        </a:spcBef>
                        <a:spcAft>
                          <a:spcPts val="0"/>
                        </a:spcAft>
                      </a:pPr>
                      <a:r>
                        <a:rPr lang="vi-VN" sz="3400">
                          <a:effectLst/>
                          <a:latin typeface="Arial" panose="020B0604020202020204" pitchFamily="34" charset="0"/>
                          <a:ea typeface="Times New Roman" panose="02020603050405020304" pitchFamily="18" charset="0"/>
                          <a:cs typeface="Arial" panose="020B0604020202020204" pitchFamily="34"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3400">
                          <a:effectLst/>
                          <a:latin typeface="+mn-lt"/>
                          <a:ea typeface="Times New Roman" panose="02020603050405020304" pitchFamily="18" charset="0"/>
                          <a:cs typeface="Arial" panose="020B0604020202020204" pitchFamily="34"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3400">
                          <a:effectLst/>
                          <a:latin typeface="+mn-lt"/>
                          <a:ea typeface="Times New Roman" panose="02020603050405020304" pitchFamily="18"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3400">
                          <a:effectLst/>
                          <a:latin typeface="+mn-lt"/>
                          <a:ea typeface="Times New Roman" panose="02020603050405020304" pitchFamily="18" charset="0"/>
                          <a:cs typeface="Arial" panose="020B0604020202020204" pitchFamily="34"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3400">
                          <a:effectLst/>
                          <a:latin typeface="+mn-lt"/>
                          <a:ea typeface="Times New Roman" panose="02020603050405020304" pitchFamily="18"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3400">
                          <a:effectLst/>
                          <a:latin typeface="+mn-lt"/>
                          <a:ea typeface="Times New Roman" panose="02020603050405020304" pitchFamily="18" charset="0"/>
                          <a:cs typeface="Arial" panose="020B0604020202020204" pitchFamily="34"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3400">
                          <a:effectLst/>
                          <a:latin typeface="+mn-lt"/>
                          <a:ea typeface="Times New Roman" panose="02020603050405020304" pitchFamily="18"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3400">
                          <a:effectLst/>
                          <a:latin typeface="+mn-lt"/>
                          <a:ea typeface="Times New Roman" panose="02020603050405020304" pitchFamily="18" charset="0"/>
                          <a:cs typeface="Arial" panose="020B0604020202020204" pitchFamily="34"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3400">
                          <a:effectLst/>
                          <a:latin typeface="+mn-lt"/>
                          <a:ea typeface="Times New Roman" panose="02020603050405020304" pitchFamily="18"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3400">
                          <a:effectLst/>
                          <a:latin typeface="+mn-lt"/>
                          <a:ea typeface="Times New Roman" panose="02020603050405020304" pitchFamily="18" charset="0"/>
                          <a:cs typeface="Arial" panose="020B0604020202020204" pitchFamily="34"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3400">
                          <a:effectLst/>
                          <a:latin typeface="+mn-lt"/>
                          <a:ea typeface="Times New Roman" panose="02020603050405020304" pitchFamily="18"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3400">
                          <a:effectLst/>
                          <a:latin typeface="+mn-lt"/>
                          <a:ea typeface="Times New Roman" panose="02020603050405020304" pitchFamily="18" charset="0"/>
                          <a:cs typeface="Arial" panose="020B0604020202020204" pitchFamily="34" charset="0"/>
                        </a:rPr>
                        <a:t> </a:t>
                      </a:r>
                      <a:r>
                        <a:rPr lang="en-US" sz="340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55058" marR="55058" marT="55058" marB="55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E6"/>
                    </a:solidFill>
                  </a:tcPr>
                </a:tc>
                <a:extLst>
                  <a:ext uri="{0D108BD9-81ED-4DB2-BD59-A6C34878D82A}">
                    <a16:rowId xmlns:a16="http://schemas.microsoft.com/office/drawing/2014/main" xmlns="" val="2736798873"/>
                  </a:ext>
                </a:extLst>
              </a:tr>
            </a:tbl>
          </a:graphicData>
        </a:graphic>
      </p:graphicFrame>
      <p:grpSp>
        <p:nvGrpSpPr>
          <p:cNvPr id="9" name="Group 8">
            <a:extLst>
              <a:ext uri="{FF2B5EF4-FFF2-40B4-BE49-F238E27FC236}">
                <a16:creationId xmlns:a16="http://schemas.microsoft.com/office/drawing/2014/main" xmlns="" id="{E7712FD1-EA83-CA4D-2B45-7F95542D8177}"/>
              </a:ext>
            </a:extLst>
          </p:cNvPr>
          <p:cNvGrpSpPr/>
          <p:nvPr/>
        </p:nvGrpSpPr>
        <p:grpSpPr>
          <a:xfrm>
            <a:off x="11658600" y="2615529"/>
            <a:ext cx="5486400" cy="1651671"/>
            <a:chOff x="11658600" y="2429305"/>
            <a:chExt cx="5486400" cy="1651671"/>
          </a:xfrm>
        </p:grpSpPr>
        <p:sp>
          <p:nvSpPr>
            <p:cNvPr id="4" name="Freeform 4">
              <a:extLst>
                <a:ext uri="{FF2B5EF4-FFF2-40B4-BE49-F238E27FC236}">
                  <a16:creationId xmlns:a16="http://schemas.microsoft.com/office/drawing/2014/main" xmlns="" id="{B26937B1-2AC3-7920-38CA-8563FF65A281}"/>
                </a:ext>
              </a:extLst>
            </p:cNvPr>
            <p:cNvSpPr/>
            <p:nvPr/>
          </p:nvSpPr>
          <p:spPr>
            <a:xfrm>
              <a:off x="11658600" y="2529102"/>
              <a:ext cx="5486400" cy="1551874"/>
            </a:xfrm>
            <a:custGeom>
              <a:avLst/>
              <a:gdLst/>
              <a:ahLst/>
              <a:cxnLst/>
              <a:rect l="l" t="t" r="r" b="b"/>
              <a:pathLst>
                <a:path w="3581400" h="729710">
                  <a:moveTo>
                    <a:pt x="0" y="0"/>
                  </a:moveTo>
                  <a:lnTo>
                    <a:pt x="3581400" y="0"/>
                  </a:lnTo>
                  <a:lnTo>
                    <a:pt x="3581400" y="729710"/>
                  </a:lnTo>
                  <a:lnTo>
                    <a:pt x="0" y="7297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xmlns="" id="{FFAE5BCD-AF8C-48A1-724D-97C641E3B223}"/>
                </a:ext>
              </a:extLst>
            </p:cNvPr>
            <p:cNvSpPr txBox="1"/>
            <p:nvPr/>
          </p:nvSpPr>
          <p:spPr>
            <a:xfrm>
              <a:off x="11677650" y="2429305"/>
              <a:ext cx="5105400" cy="1651671"/>
            </a:xfrm>
            <a:prstGeom prst="rect">
              <a:avLst/>
            </a:prstGeom>
            <a:noFill/>
          </p:spPr>
          <p:txBody>
            <a:bodyPr wrap="square" rtlCol="0">
              <a:spAutoFit/>
            </a:bodyPr>
            <a:lstStyle/>
            <a:p>
              <a:pPr algn="ctr">
                <a:lnSpc>
                  <a:spcPct val="150000"/>
                </a:lnSpc>
              </a:pPr>
              <a:r>
                <a:rPr lang="en-US" sz="3600" b="1" i="1">
                  <a:latin typeface="Arial" panose="020B0604020202020204" pitchFamily="34" charset="0"/>
                  <a:cs typeface="Arial" panose="020B0604020202020204" pitchFamily="34" charset="0"/>
                </a:rPr>
                <a:t>Nhóm 3 làm ghép </a:t>
              </a:r>
            </a:p>
            <a:p>
              <a:pPr algn="ctr">
                <a:lnSpc>
                  <a:spcPct val="150000"/>
                </a:lnSpc>
              </a:pPr>
              <a:r>
                <a:rPr lang="en-US" sz="3600" b="1" i="1">
                  <a:latin typeface="Arial" panose="020B0604020202020204" pitchFamily="34" charset="0"/>
                  <a:cs typeface="Arial" panose="020B0604020202020204" pitchFamily="34" charset="0"/>
                </a:rPr>
                <a:t>với nhóm 4</a:t>
              </a:r>
            </a:p>
          </p:txBody>
        </p:sp>
      </p:grpSp>
      <p:grpSp>
        <p:nvGrpSpPr>
          <p:cNvPr id="12" name="Group 11">
            <a:extLst>
              <a:ext uri="{FF2B5EF4-FFF2-40B4-BE49-F238E27FC236}">
                <a16:creationId xmlns:a16="http://schemas.microsoft.com/office/drawing/2014/main" xmlns="" id="{6E245F91-BF4A-4366-09E1-FE47081A28EF}"/>
              </a:ext>
            </a:extLst>
          </p:cNvPr>
          <p:cNvGrpSpPr/>
          <p:nvPr/>
        </p:nvGrpSpPr>
        <p:grpSpPr>
          <a:xfrm>
            <a:off x="1143000" y="2653629"/>
            <a:ext cx="5486399" cy="1651671"/>
            <a:chOff x="1143000" y="2539329"/>
            <a:chExt cx="5486399" cy="1651671"/>
          </a:xfrm>
        </p:grpSpPr>
        <p:sp>
          <p:nvSpPr>
            <p:cNvPr id="6" name="Freeform 4">
              <a:extLst>
                <a:ext uri="{FF2B5EF4-FFF2-40B4-BE49-F238E27FC236}">
                  <a16:creationId xmlns:a16="http://schemas.microsoft.com/office/drawing/2014/main" xmlns="" id="{DC0211B0-FD69-F13A-30B9-E30B63A3E490}"/>
                </a:ext>
              </a:extLst>
            </p:cNvPr>
            <p:cNvSpPr/>
            <p:nvPr/>
          </p:nvSpPr>
          <p:spPr>
            <a:xfrm flipH="1">
              <a:off x="1143000" y="2601026"/>
              <a:ext cx="5486399" cy="1551874"/>
            </a:xfrm>
            <a:custGeom>
              <a:avLst/>
              <a:gdLst/>
              <a:ahLst/>
              <a:cxnLst/>
              <a:rect l="l" t="t" r="r" b="b"/>
              <a:pathLst>
                <a:path w="3581400" h="729710">
                  <a:moveTo>
                    <a:pt x="0" y="0"/>
                  </a:moveTo>
                  <a:lnTo>
                    <a:pt x="3581400" y="0"/>
                  </a:lnTo>
                  <a:lnTo>
                    <a:pt x="3581400" y="729710"/>
                  </a:lnTo>
                  <a:lnTo>
                    <a:pt x="0" y="7297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3E884AA3-03A0-1214-0093-10FB1C229ADA}"/>
                </a:ext>
              </a:extLst>
            </p:cNvPr>
            <p:cNvSpPr txBox="1"/>
            <p:nvPr/>
          </p:nvSpPr>
          <p:spPr>
            <a:xfrm>
              <a:off x="1333499" y="2539329"/>
              <a:ext cx="5105400" cy="1651671"/>
            </a:xfrm>
            <a:prstGeom prst="rect">
              <a:avLst/>
            </a:prstGeom>
            <a:noFill/>
          </p:spPr>
          <p:txBody>
            <a:bodyPr wrap="square" rtlCol="0">
              <a:spAutoFit/>
            </a:bodyPr>
            <a:lstStyle/>
            <a:p>
              <a:pPr algn="ctr">
                <a:lnSpc>
                  <a:spcPct val="150000"/>
                </a:lnSpc>
              </a:pPr>
              <a:r>
                <a:rPr lang="en-US" sz="3600" b="1" i="1">
                  <a:latin typeface="Arial" panose="020B0604020202020204" pitchFamily="34" charset="0"/>
                  <a:cs typeface="Arial" panose="020B0604020202020204" pitchFamily="34" charset="0"/>
                </a:rPr>
                <a:t>Nhóm 1 làm ghép </a:t>
              </a:r>
            </a:p>
            <a:p>
              <a:pPr algn="ctr">
                <a:lnSpc>
                  <a:spcPct val="150000"/>
                </a:lnSpc>
              </a:pPr>
              <a:r>
                <a:rPr lang="en-US" sz="3600" b="1" i="1">
                  <a:latin typeface="Arial" panose="020B0604020202020204" pitchFamily="34" charset="0"/>
                  <a:cs typeface="Arial" panose="020B0604020202020204" pitchFamily="34" charset="0"/>
                </a:rPr>
                <a:t>với nhóm 2</a:t>
              </a:r>
            </a:p>
          </p:txBody>
        </p:sp>
      </p:grpSp>
    </p:spTree>
    <p:extLst>
      <p:ext uri="{BB962C8B-B14F-4D97-AF65-F5344CB8AC3E}">
        <p14:creationId xmlns:p14="http://schemas.microsoft.com/office/powerpoint/2010/main" val="3800973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028F9A54-7D83-2893-434A-133727329B6D}"/>
              </a:ext>
            </a:extLst>
          </p:cNvPr>
          <p:cNvGrpSpPr/>
          <p:nvPr/>
        </p:nvGrpSpPr>
        <p:grpSpPr>
          <a:xfrm>
            <a:off x="-1676400" y="584442"/>
            <a:ext cx="7162800" cy="1333496"/>
            <a:chOff x="-1676400" y="514352"/>
            <a:chExt cx="7162800" cy="1333496"/>
          </a:xfrm>
        </p:grpSpPr>
        <p:sp>
          <p:nvSpPr>
            <p:cNvPr id="13" name="Rectangle: Rounded Corners 12">
              <a:extLst>
                <a:ext uri="{FF2B5EF4-FFF2-40B4-BE49-F238E27FC236}">
                  <a16:creationId xmlns:a16="http://schemas.microsoft.com/office/drawing/2014/main" xmlns="" id="{963EEDE9-B90F-4C81-9B53-71BFF532ED7A}"/>
                </a:ext>
              </a:extLst>
            </p:cNvPr>
            <p:cNvSpPr/>
            <p:nvPr/>
          </p:nvSpPr>
          <p:spPr>
            <a:xfrm>
              <a:off x="685800" y="514352"/>
              <a:ext cx="4800600" cy="1333496"/>
            </a:xfrm>
            <a:prstGeom prst="roundRect">
              <a:avLst/>
            </a:prstGeom>
            <a:solidFill>
              <a:srgbClr val="FDDC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xmlns="" id="{3CC20862-66AE-F3BA-6EA8-645A66CE5113}"/>
                </a:ext>
              </a:extLst>
            </p:cNvPr>
            <p:cNvCxnSpPr>
              <a:cxnSpLocks/>
            </p:cNvCxnSpPr>
            <p:nvPr/>
          </p:nvCxnSpPr>
          <p:spPr>
            <a:xfrm>
              <a:off x="-1676400" y="1181100"/>
              <a:ext cx="2362200" cy="0"/>
            </a:xfrm>
            <a:prstGeom prst="line">
              <a:avLst/>
            </a:prstGeom>
            <a:ln w="38100">
              <a:solidFill>
                <a:srgbClr val="FF59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C25EDFFB-C3C0-3797-98F0-4DDDA1735CFE}"/>
                </a:ext>
              </a:extLst>
            </p:cNvPr>
            <p:cNvSpPr txBox="1"/>
            <p:nvPr/>
          </p:nvSpPr>
          <p:spPr>
            <a:xfrm>
              <a:off x="685800" y="788685"/>
              <a:ext cx="4800600"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Vitamin</a:t>
              </a:r>
            </a:p>
          </p:txBody>
        </p:sp>
      </p:grpSp>
      <p:sp>
        <p:nvSpPr>
          <p:cNvPr id="18" name="TextBox 17">
            <a:extLst>
              <a:ext uri="{FF2B5EF4-FFF2-40B4-BE49-F238E27FC236}">
                <a16:creationId xmlns:a16="http://schemas.microsoft.com/office/drawing/2014/main" xmlns="" id="{F97F6B33-12C4-7CC9-A1BF-2429CF2E68DD}"/>
              </a:ext>
            </a:extLst>
          </p:cNvPr>
          <p:cNvSpPr txBox="1"/>
          <p:nvPr/>
        </p:nvSpPr>
        <p:spPr>
          <a:xfrm>
            <a:off x="876300" y="2210836"/>
            <a:ext cx="16535400" cy="331366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Là nhóm chất hữu cơ mà cơ thể không thể tự tổng hợp được, cần bổ sung từ nguồn cung cấp thực phẩm.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Vitamin đóng vai trò quan trọng trong quá trình phát triển cơ thể và sức khỏe của con người. </a:t>
            </a:r>
          </a:p>
        </p:txBody>
      </p:sp>
      <p:sp>
        <p:nvSpPr>
          <p:cNvPr id="19" name="Rectangle: Rounded Corners 18">
            <a:extLst>
              <a:ext uri="{FF2B5EF4-FFF2-40B4-BE49-F238E27FC236}">
                <a16:creationId xmlns:a16="http://schemas.microsoft.com/office/drawing/2014/main" xmlns="" id="{9FB7E018-EBB3-F3CA-5DBA-300A210E9C20}"/>
              </a:ext>
            </a:extLst>
          </p:cNvPr>
          <p:cNvSpPr/>
          <p:nvPr/>
        </p:nvSpPr>
        <p:spPr>
          <a:xfrm>
            <a:off x="7505700" y="5676900"/>
            <a:ext cx="3276600" cy="1036889"/>
          </a:xfrm>
          <a:prstGeom prst="round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Phân loại </a:t>
            </a:r>
          </a:p>
        </p:txBody>
      </p:sp>
      <p:sp>
        <p:nvSpPr>
          <p:cNvPr id="20" name="Rectangle: Rounded Corners 19">
            <a:extLst>
              <a:ext uri="{FF2B5EF4-FFF2-40B4-BE49-F238E27FC236}">
                <a16:creationId xmlns:a16="http://schemas.microsoft.com/office/drawing/2014/main" xmlns="" id="{9BE372A7-573A-4A74-9E19-5A302615CEF9}"/>
              </a:ext>
            </a:extLst>
          </p:cNvPr>
          <p:cNvSpPr/>
          <p:nvPr/>
        </p:nvSpPr>
        <p:spPr>
          <a:xfrm>
            <a:off x="1943100" y="7429500"/>
            <a:ext cx="5829300" cy="2362200"/>
          </a:xfrm>
          <a:prstGeom prst="roundRect">
            <a:avLst>
              <a:gd name="adj" fmla="val 12098"/>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Nhóm vitamin </a:t>
            </a:r>
          </a:p>
          <a:p>
            <a:pPr algn="ctr">
              <a:lnSpc>
                <a:spcPct val="150000"/>
              </a:lnSpc>
            </a:pPr>
            <a:r>
              <a:rPr lang="en-US" sz="3600">
                <a:solidFill>
                  <a:schemeClr val="tx1"/>
                </a:solidFill>
                <a:latin typeface="Arial" panose="020B0604020202020204" pitchFamily="34" charset="0"/>
                <a:cs typeface="Arial" panose="020B0604020202020204" pitchFamily="34" charset="0"/>
              </a:rPr>
              <a:t>tan trong chất béo </a:t>
            </a:r>
          </a:p>
        </p:txBody>
      </p:sp>
      <p:sp>
        <p:nvSpPr>
          <p:cNvPr id="21" name="Rectangle: Rounded Corners 20">
            <a:extLst>
              <a:ext uri="{FF2B5EF4-FFF2-40B4-BE49-F238E27FC236}">
                <a16:creationId xmlns:a16="http://schemas.microsoft.com/office/drawing/2014/main" xmlns="" id="{937AD394-F48D-293A-B217-0CCA6E227178}"/>
              </a:ext>
            </a:extLst>
          </p:cNvPr>
          <p:cNvSpPr/>
          <p:nvPr/>
        </p:nvSpPr>
        <p:spPr>
          <a:xfrm>
            <a:off x="10515600" y="7429500"/>
            <a:ext cx="5829300" cy="2362200"/>
          </a:xfrm>
          <a:prstGeom prst="roundRect">
            <a:avLst>
              <a:gd name="adj" fmla="val 12098"/>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Nhóm vitamin </a:t>
            </a:r>
          </a:p>
          <a:p>
            <a:pPr algn="ctr">
              <a:lnSpc>
                <a:spcPct val="150000"/>
              </a:lnSpc>
            </a:pPr>
            <a:r>
              <a:rPr lang="en-US" sz="3600">
                <a:solidFill>
                  <a:schemeClr val="tx1"/>
                </a:solidFill>
                <a:latin typeface="Arial" panose="020B0604020202020204" pitchFamily="34" charset="0"/>
                <a:cs typeface="Arial" panose="020B0604020202020204" pitchFamily="34" charset="0"/>
              </a:rPr>
              <a:t>tan trong nước</a:t>
            </a:r>
          </a:p>
        </p:txBody>
      </p:sp>
      <p:cxnSp>
        <p:nvCxnSpPr>
          <p:cNvPr id="23" name="Straight Connector 22">
            <a:extLst>
              <a:ext uri="{FF2B5EF4-FFF2-40B4-BE49-F238E27FC236}">
                <a16:creationId xmlns:a16="http://schemas.microsoft.com/office/drawing/2014/main" xmlns="" id="{2F54C412-3064-75A5-2163-05B29B643BA1}"/>
              </a:ext>
            </a:extLst>
          </p:cNvPr>
          <p:cNvCxnSpPr>
            <a:stCxn id="19" idx="2"/>
            <a:endCxn id="20" idx="0"/>
          </p:cNvCxnSpPr>
          <p:nvPr/>
        </p:nvCxnSpPr>
        <p:spPr>
          <a:xfrm flipH="1">
            <a:off x="4857750" y="6713789"/>
            <a:ext cx="4286250" cy="7157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25576C89-B88A-A293-DFFF-AED89AD54450}"/>
              </a:ext>
            </a:extLst>
          </p:cNvPr>
          <p:cNvCxnSpPr>
            <a:cxnSpLocks/>
            <a:stCxn id="19" idx="2"/>
            <a:endCxn id="21" idx="0"/>
          </p:cNvCxnSpPr>
          <p:nvPr/>
        </p:nvCxnSpPr>
        <p:spPr>
          <a:xfrm>
            <a:off x="9144000" y="6713789"/>
            <a:ext cx="4286250" cy="7157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30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par>
                                <p:cTn id="22" presetID="22" presetClass="entr" presetSubtype="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xmlns="" id="{F25337AB-DA6F-7DBF-A1BB-8069D787AA61}"/>
              </a:ext>
            </a:extLst>
          </p:cNvPr>
          <p:cNvSpPr/>
          <p:nvPr/>
        </p:nvSpPr>
        <p:spPr>
          <a:xfrm>
            <a:off x="723794" y="5829300"/>
            <a:ext cx="17062529" cy="1732521"/>
          </a:xfrm>
          <a:prstGeom prst="roundRect">
            <a:avLst/>
          </a:prstGeom>
          <a:solidFill>
            <a:srgbClr val="FEF9E6"/>
          </a:solidFill>
          <a:ln w="3810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i="1">
                <a:solidFill>
                  <a:schemeClr val="tx1"/>
                </a:solidFill>
                <a:latin typeface="Arial" panose="020B0604020202020204" pitchFamily="34" charset="0"/>
                <a:cs typeface="Arial" panose="020B0604020202020204" pitchFamily="34" charset="0"/>
              </a:rPr>
              <a:t>Vai trò: </a:t>
            </a:r>
            <a:r>
              <a:rPr lang="en-US" sz="3800">
                <a:solidFill>
                  <a:schemeClr val="tx1"/>
                </a:solidFill>
                <a:latin typeface="Arial" panose="020B0604020202020204" pitchFamily="34" charset="0"/>
                <a:cs typeface="Arial" panose="020B0604020202020204" pitchFamily="34" charset="0"/>
              </a:rPr>
              <a:t>Tham gia vào chức năng thị giác; giúp phát triển tái tạo các tế bào da, niêm mạc, và tăng cường miễn dịch. </a:t>
            </a:r>
          </a:p>
        </p:txBody>
      </p:sp>
      <p:grpSp>
        <p:nvGrpSpPr>
          <p:cNvPr id="5" name="Group 4">
            <a:extLst>
              <a:ext uri="{FF2B5EF4-FFF2-40B4-BE49-F238E27FC236}">
                <a16:creationId xmlns:a16="http://schemas.microsoft.com/office/drawing/2014/main" xmlns="" id="{885A7E70-67A8-C018-323B-D86E54C55583}"/>
              </a:ext>
            </a:extLst>
          </p:cNvPr>
          <p:cNvGrpSpPr/>
          <p:nvPr/>
        </p:nvGrpSpPr>
        <p:grpSpPr>
          <a:xfrm>
            <a:off x="6743700" y="533400"/>
            <a:ext cx="4914900" cy="1333500"/>
            <a:chOff x="6743700" y="533400"/>
            <a:chExt cx="4914900" cy="1333500"/>
          </a:xfrm>
        </p:grpSpPr>
        <p:sp>
          <p:nvSpPr>
            <p:cNvPr id="4" name="Rectangle 3">
              <a:extLst>
                <a:ext uri="{FF2B5EF4-FFF2-40B4-BE49-F238E27FC236}">
                  <a16:creationId xmlns:a16="http://schemas.microsoft.com/office/drawing/2014/main" xmlns="" id="{F1276A6B-1B30-750E-59DC-DB3577BA6461}"/>
                </a:ext>
              </a:extLst>
            </p:cNvPr>
            <p:cNvSpPr/>
            <p:nvPr/>
          </p:nvSpPr>
          <p:spPr>
            <a:xfrm>
              <a:off x="6858000" y="647700"/>
              <a:ext cx="4800600" cy="1219200"/>
            </a:xfrm>
            <a:prstGeom prst="rect">
              <a:avLst/>
            </a:prstGeom>
            <a:solidFill>
              <a:srgbClr val="FAD6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213BDC66-BF5F-73A6-1C3F-E0A9D35B9F5C}"/>
                </a:ext>
              </a:extLst>
            </p:cNvPr>
            <p:cNvSpPr/>
            <p:nvPr/>
          </p:nvSpPr>
          <p:spPr>
            <a:xfrm>
              <a:off x="6743700" y="533400"/>
              <a:ext cx="4800600" cy="1219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C00000"/>
                  </a:solidFill>
                  <a:latin typeface="Arial" panose="020B0604020202020204" pitchFamily="34" charset="0"/>
                  <a:cs typeface="Arial" panose="020B0604020202020204" pitchFamily="34" charset="0"/>
                </a:rPr>
                <a:t>VITAMIN A</a:t>
              </a:r>
            </a:p>
          </p:txBody>
        </p:sp>
      </p:grpSp>
      <p:pic>
        <p:nvPicPr>
          <p:cNvPr id="9218" name="Picture 2" descr="Cách chọn mua gan heo và cách làm sạch gan heo thơm, mềm không bị hôi">
            <a:extLst>
              <a:ext uri="{FF2B5EF4-FFF2-40B4-BE49-F238E27FC236}">
                <a16:creationId xmlns:a16="http://schemas.microsoft.com/office/drawing/2014/main" xmlns="" id="{272B1BA1-7E24-C42F-B5C1-DFD19B9D5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17" y="2528256"/>
            <a:ext cx="4799794" cy="2791459"/>
          </a:xfrm>
          <a:prstGeom prst="roundRect">
            <a:avLst/>
          </a:prstGeom>
          <a:noFill/>
          <a:extLst>
            <a:ext uri="{909E8E84-426E-40DD-AFC4-6F175D3DCCD1}">
              <a14:hiddenFill xmlns:a14="http://schemas.microsoft.com/office/drawing/2010/main">
                <a:solidFill>
                  <a:srgbClr val="FFFFFF"/>
                </a:solidFill>
              </a14:hiddenFill>
            </a:ext>
          </a:extLst>
        </p:spPr>
      </p:pic>
      <p:pic>
        <p:nvPicPr>
          <p:cNvPr id="9220" name="Picture 4" descr="Lợi ích và tác hại của lòng đỏ trứng gà">
            <a:extLst>
              <a:ext uri="{FF2B5EF4-FFF2-40B4-BE49-F238E27FC236}">
                <a16:creationId xmlns:a16="http://schemas.microsoft.com/office/drawing/2014/main" xmlns="" id="{E77AA52E-18E5-2F00-53B8-BF581443BA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81"/>
          <a:stretch/>
        </p:blipFill>
        <p:spPr bwMode="auto">
          <a:xfrm>
            <a:off x="5655849" y="2559302"/>
            <a:ext cx="3821907" cy="2760413"/>
          </a:xfrm>
          <a:prstGeom prst="roundRect">
            <a:avLst/>
          </a:prstGeom>
          <a:noFill/>
          <a:extLst>
            <a:ext uri="{909E8E84-426E-40DD-AFC4-6F175D3DCCD1}">
              <a14:hiddenFill xmlns:a14="http://schemas.microsoft.com/office/drawing/2010/main">
                <a:solidFill>
                  <a:srgbClr val="FFFFFF"/>
                </a:solidFill>
              </a14:hiddenFill>
            </a:ext>
          </a:extLst>
        </p:spPr>
      </p:pic>
      <p:pic>
        <p:nvPicPr>
          <p:cNvPr id="9222" name="Picture 6" descr="2 Cách Làm Nước Uống Từ Trái Gấc Thơm Ngon Thanh Mát Tại Nhà">
            <a:extLst>
              <a:ext uri="{FF2B5EF4-FFF2-40B4-BE49-F238E27FC236}">
                <a16:creationId xmlns:a16="http://schemas.microsoft.com/office/drawing/2014/main" xmlns="" id="{830DECCB-678A-AB3A-015A-6E50659F73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61" r="9434"/>
          <a:stretch/>
        </p:blipFill>
        <p:spPr bwMode="auto">
          <a:xfrm>
            <a:off x="9776604" y="2566449"/>
            <a:ext cx="3529013" cy="2772314"/>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3B4DC55-8EF0-8B1B-E2CC-303F4BF31B06}"/>
              </a:ext>
            </a:extLst>
          </p:cNvPr>
          <p:cNvPicPr>
            <a:picLocks noChangeAspect="1"/>
          </p:cNvPicPr>
          <p:nvPr/>
        </p:nvPicPr>
        <p:blipFill>
          <a:blip r:embed="rId6"/>
          <a:stretch>
            <a:fillRect/>
          </a:stretch>
        </p:blipFill>
        <p:spPr>
          <a:xfrm>
            <a:off x="13639800" y="2559250"/>
            <a:ext cx="4214007" cy="2812850"/>
          </a:xfrm>
          <a:prstGeom prst="roundRect">
            <a:avLst/>
          </a:prstGeom>
        </p:spPr>
      </p:pic>
      <p:sp>
        <p:nvSpPr>
          <p:cNvPr id="32" name="TextBox 31">
            <a:extLst>
              <a:ext uri="{FF2B5EF4-FFF2-40B4-BE49-F238E27FC236}">
                <a16:creationId xmlns:a16="http://schemas.microsoft.com/office/drawing/2014/main" xmlns="" id="{46DCAB09-4D40-BA49-E68E-5694D51FF601}"/>
              </a:ext>
            </a:extLst>
          </p:cNvPr>
          <p:cNvSpPr txBox="1"/>
          <p:nvPr/>
        </p:nvSpPr>
        <p:spPr>
          <a:xfrm>
            <a:off x="914400" y="8061881"/>
            <a:ext cx="16002000" cy="1608325"/>
          </a:xfrm>
          <a:prstGeom prst="rect">
            <a:avLst/>
          </a:prstGeom>
          <a:noFill/>
        </p:spPr>
        <p:txBody>
          <a:bodyPr wrap="square" rtlCol="0">
            <a:spAutoFit/>
          </a:bodyPr>
          <a:lstStyle/>
          <a:p>
            <a:pPr marL="457200" marR="0" indent="-457200" algn="just">
              <a:lnSpc>
                <a:spcPct val="150000"/>
              </a:lnSpc>
              <a:spcBef>
                <a:spcPts val="0"/>
              </a:spcBef>
              <a:spcAft>
                <a:spcPts val="0"/>
              </a:spcAft>
              <a:buFont typeface="Arial" panose="020B0604020202020204" pitchFamily="34" charset="0"/>
              <a:buChar char="•"/>
            </a:pPr>
            <a:r>
              <a:rPr lang="vi-VN" sz="3500" i="1">
                <a:effectLst/>
                <a:latin typeface="Arial" panose="020B0604020202020204" pitchFamily="34" charset="0"/>
                <a:ea typeface="Times New Roman" panose="02020603050405020304" pitchFamily="18" charset="0"/>
                <a:cs typeface="Arial" panose="020B0604020202020204" pitchFamily="34" charset="0"/>
              </a:rPr>
              <a:t>Trẻ em dưới 10 tuổi: khoảng 375 – 500 μg/ngày.</a:t>
            </a:r>
            <a:endParaRPr lang="en-US" sz="3500" i="1">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spcAft>
                <a:spcPts val="0"/>
              </a:spcAft>
              <a:buFont typeface="Arial" panose="020B0604020202020204" pitchFamily="34" charset="0"/>
              <a:buChar char="•"/>
            </a:pPr>
            <a:r>
              <a:rPr lang="vi-VN" sz="3500" i="1">
                <a:effectLst/>
                <a:latin typeface="Arial" panose="020B0604020202020204" pitchFamily="34" charset="0"/>
                <a:ea typeface="Times New Roman" panose="02020603050405020304" pitchFamily="18" charset="0"/>
                <a:cs typeface="Arial" panose="020B0604020202020204" pitchFamily="34" charset="0"/>
              </a:rPr>
              <a:t>Trẻ vị thành niên và người trưởng thành: khoảng 500 – 600 μg/ngày.</a:t>
            </a:r>
            <a:endParaRPr lang="en-US" sz="35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355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randombar(horizontal)">
                                      <p:cBhvr>
                                        <p:cTn id="12" dur="500"/>
                                        <p:tgtEl>
                                          <p:spTgt spid="9218"/>
                                        </p:tgtEl>
                                      </p:cBhvr>
                                    </p:animEffect>
                                  </p:childTnLst>
                                </p:cTn>
                              </p:par>
                              <p:par>
                                <p:cTn id="13" presetID="14" presetClass="entr" presetSubtype="10"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randombar(horizontal)">
                                      <p:cBhvr>
                                        <p:cTn id="15" dur="500"/>
                                        <p:tgtEl>
                                          <p:spTgt spid="9220"/>
                                        </p:tgtEl>
                                      </p:cBhvr>
                                    </p:animEffect>
                                  </p:childTnLst>
                                </p:cTn>
                              </p:par>
                              <p:par>
                                <p:cTn id="16" presetID="14" presetClass="entr" presetSubtype="10" fill="hold" nodeType="withEffect">
                                  <p:stCondLst>
                                    <p:cond delay="0"/>
                                  </p:stCondLst>
                                  <p:childTnLst>
                                    <p:set>
                                      <p:cBhvr>
                                        <p:cTn id="17" dur="1" fill="hold">
                                          <p:stCondLst>
                                            <p:cond delay="0"/>
                                          </p:stCondLst>
                                        </p:cTn>
                                        <p:tgtEl>
                                          <p:spTgt spid="9222"/>
                                        </p:tgtEl>
                                        <p:attrNameLst>
                                          <p:attrName>style.visibility</p:attrName>
                                        </p:attrNameLst>
                                      </p:cBhvr>
                                      <p:to>
                                        <p:strVal val="visible"/>
                                      </p:to>
                                    </p:set>
                                    <p:animEffect transition="in" filter="randombar(horizontal)">
                                      <p:cBhvr>
                                        <p:cTn id="18" dur="500"/>
                                        <p:tgtEl>
                                          <p:spTgt spid="9222"/>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xmlns="" id="{F25337AB-DA6F-7DBF-A1BB-8069D787AA61}"/>
              </a:ext>
            </a:extLst>
          </p:cNvPr>
          <p:cNvSpPr/>
          <p:nvPr/>
        </p:nvSpPr>
        <p:spPr>
          <a:xfrm>
            <a:off x="723794" y="5829300"/>
            <a:ext cx="17062529" cy="1732521"/>
          </a:xfrm>
          <a:prstGeom prst="roundRect">
            <a:avLst/>
          </a:prstGeom>
          <a:solidFill>
            <a:srgbClr val="FEF9E6"/>
          </a:solidFill>
          <a:ln w="3810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i="1">
                <a:solidFill>
                  <a:schemeClr val="tx1"/>
                </a:solidFill>
                <a:latin typeface="Arial" panose="020B0604020202020204" pitchFamily="34" charset="0"/>
                <a:cs typeface="Arial" panose="020B0604020202020204" pitchFamily="34" charset="0"/>
              </a:rPr>
              <a:t>Vai trò: </a:t>
            </a:r>
            <a:r>
              <a:rPr lang="en-US" sz="3800">
                <a:solidFill>
                  <a:schemeClr val="tx1"/>
                </a:solidFill>
                <a:latin typeface="Arial" panose="020B0604020202020204" pitchFamily="34" charset="0"/>
                <a:cs typeface="Arial" panose="020B0604020202020204" pitchFamily="34" charset="0"/>
              </a:rPr>
              <a:t>Cùng với với calcium giúp kích thích sự phát triển của hệ xương, tăng cường quá trình cốt hóa xương</a:t>
            </a:r>
          </a:p>
        </p:txBody>
      </p:sp>
      <p:grpSp>
        <p:nvGrpSpPr>
          <p:cNvPr id="5" name="Group 4">
            <a:extLst>
              <a:ext uri="{FF2B5EF4-FFF2-40B4-BE49-F238E27FC236}">
                <a16:creationId xmlns:a16="http://schemas.microsoft.com/office/drawing/2014/main" xmlns="" id="{885A7E70-67A8-C018-323B-D86E54C55583}"/>
              </a:ext>
            </a:extLst>
          </p:cNvPr>
          <p:cNvGrpSpPr/>
          <p:nvPr/>
        </p:nvGrpSpPr>
        <p:grpSpPr>
          <a:xfrm>
            <a:off x="6743700" y="533400"/>
            <a:ext cx="4914900" cy="1333500"/>
            <a:chOff x="6743700" y="533400"/>
            <a:chExt cx="4914900" cy="1333500"/>
          </a:xfrm>
        </p:grpSpPr>
        <p:sp>
          <p:nvSpPr>
            <p:cNvPr id="4" name="Rectangle 3">
              <a:extLst>
                <a:ext uri="{FF2B5EF4-FFF2-40B4-BE49-F238E27FC236}">
                  <a16:creationId xmlns:a16="http://schemas.microsoft.com/office/drawing/2014/main" xmlns="" id="{F1276A6B-1B30-750E-59DC-DB3577BA6461}"/>
                </a:ext>
              </a:extLst>
            </p:cNvPr>
            <p:cNvSpPr/>
            <p:nvPr/>
          </p:nvSpPr>
          <p:spPr>
            <a:xfrm>
              <a:off x="6858000" y="647700"/>
              <a:ext cx="4800600" cy="121920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213BDC66-BF5F-73A6-1C3F-E0A9D35B9F5C}"/>
                </a:ext>
              </a:extLst>
            </p:cNvPr>
            <p:cNvSpPr/>
            <p:nvPr/>
          </p:nvSpPr>
          <p:spPr>
            <a:xfrm>
              <a:off x="6743700" y="533400"/>
              <a:ext cx="4800600" cy="1219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C00000"/>
                  </a:solidFill>
                  <a:latin typeface="Arial" panose="020B0604020202020204" pitchFamily="34" charset="0"/>
                  <a:cs typeface="Arial" panose="020B0604020202020204" pitchFamily="34" charset="0"/>
                </a:rPr>
                <a:t>VITAMIN D</a:t>
              </a:r>
            </a:p>
          </p:txBody>
        </p:sp>
      </p:grpSp>
      <p:sp>
        <p:nvSpPr>
          <p:cNvPr id="32" name="TextBox 31">
            <a:extLst>
              <a:ext uri="{FF2B5EF4-FFF2-40B4-BE49-F238E27FC236}">
                <a16:creationId xmlns:a16="http://schemas.microsoft.com/office/drawing/2014/main" xmlns="" id="{46DCAB09-4D40-BA49-E68E-5694D51FF601}"/>
              </a:ext>
            </a:extLst>
          </p:cNvPr>
          <p:cNvSpPr txBox="1"/>
          <p:nvPr/>
        </p:nvSpPr>
        <p:spPr>
          <a:xfrm>
            <a:off x="914400" y="8061881"/>
            <a:ext cx="9601200" cy="1608325"/>
          </a:xfrm>
          <a:prstGeom prst="rect">
            <a:avLst/>
          </a:prstGeom>
          <a:noFill/>
        </p:spPr>
        <p:txBody>
          <a:bodyPr wrap="square" rtlCol="0">
            <a:spAutoFit/>
          </a:bodyPr>
          <a:lstStyle/>
          <a:p>
            <a:pPr marL="457200" marR="0" indent="-457200" algn="just">
              <a:lnSpc>
                <a:spcPct val="150000"/>
              </a:lnSpc>
              <a:spcBef>
                <a:spcPts val="0"/>
              </a:spcBef>
              <a:spcAft>
                <a:spcPts val="0"/>
              </a:spcAft>
              <a:buFont typeface="Arial" panose="020B0604020202020204" pitchFamily="34" charset="0"/>
              <a:buChar char="•"/>
            </a:pPr>
            <a:r>
              <a:rPr lang="vi-VN" sz="3500" i="1">
                <a:effectLst/>
                <a:latin typeface="Arial" panose="020B0604020202020204" pitchFamily="34" charset="0"/>
                <a:ea typeface="Times New Roman" panose="02020603050405020304" pitchFamily="18" charset="0"/>
                <a:cs typeface="Arial" panose="020B0604020202020204" pitchFamily="34" charset="0"/>
              </a:rPr>
              <a:t>Trẻ em</a:t>
            </a:r>
            <a:r>
              <a:rPr lang="en-US" sz="3500" i="1">
                <a:effectLst/>
                <a:latin typeface="Arial" panose="020B0604020202020204" pitchFamily="34" charset="0"/>
                <a:ea typeface="Times New Roman" panose="02020603050405020304" pitchFamily="18" charset="0"/>
                <a:cs typeface="Arial" panose="020B0604020202020204" pitchFamily="34" charset="0"/>
              </a:rPr>
              <a:t>, phụ nữ có thai</a:t>
            </a:r>
            <a:r>
              <a:rPr lang="vi-VN" sz="3500" i="1">
                <a:effectLst/>
                <a:latin typeface="Arial" panose="020B0604020202020204" pitchFamily="34" charset="0"/>
                <a:ea typeface="Times New Roman" panose="02020603050405020304" pitchFamily="18" charset="0"/>
                <a:cs typeface="Arial" panose="020B0604020202020204" pitchFamily="34" charset="0"/>
              </a:rPr>
              <a:t>: khoảng </a:t>
            </a:r>
            <a:r>
              <a:rPr lang="en-US" sz="3500" i="1">
                <a:effectLst/>
                <a:latin typeface="Arial" panose="020B0604020202020204" pitchFamily="34" charset="0"/>
                <a:ea typeface="Times New Roman" panose="02020603050405020304" pitchFamily="18" charset="0"/>
                <a:cs typeface="Arial" panose="020B0604020202020204" pitchFamily="34" charset="0"/>
              </a:rPr>
              <a:t>10 </a:t>
            </a:r>
            <a:r>
              <a:rPr lang="vi-VN" sz="3500" i="1">
                <a:effectLst/>
                <a:latin typeface="Arial" panose="020B0604020202020204" pitchFamily="34" charset="0"/>
                <a:ea typeface="Times New Roman" panose="02020603050405020304" pitchFamily="18" charset="0"/>
                <a:cs typeface="Arial" panose="020B0604020202020204" pitchFamily="34" charset="0"/>
              </a:rPr>
              <a:t>μg/ngày.</a:t>
            </a:r>
            <a:endParaRPr lang="en-US" sz="3500" i="1">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spcAft>
                <a:spcPts val="0"/>
              </a:spcAft>
              <a:buFont typeface="Arial" panose="020B0604020202020204" pitchFamily="34" charset="0"/>
              <a:buChar char="•"/>
            </a:pPr>
            <a:r>
              <a:rPr lang="vi-VN" sz="3500" i="1">
                <a:effectLst/>
                <a:latin typeface="Arial" panose="020B0604020202020204" pitchFamily="34" charset="0"/>
                <a:ea typeface="Times New Roman" panose="02020603050405020304" pitchFamily="18" charset="0"/>
                <a:cs typeface="Arial" panose="020B0604020202020204" pitchFamily="34" charset="0"/>
              </a:rPr>
              <a:t>Người trưởng thành: khoảng </a:t>
            </a:r>
            <a:r>
              <a:rPr lang="en-US" sz="3500" i="1">
                <a:effectLst/>
                <a:latin typeface="Arial" panose="020B0604020202020204" pitchFamily="34" charset="0"/>
                <a:ea typeface="Times New Roman" panose="02020603050405020304" pitchFamily="18" charset="0"/>
                <a:cs typeface="Arial" panose="020B0604020202020204" pitchFamily="34" charset="0"/>
              </a:rPr>
              <a:t>5 </a:t>
            </a:r>
            <a:r>
              <a:rPr lang="vi-VN" sz="3500" i="1">
                <a:effectLst/>
                <a:latin typeface="Arial" panose="020B0604020202020204" pitchFamily="34" charset="0"/>
                <a:ea typeface="Times New Roman" panose="02020603050405020304" pitchFamily="18" charset="0"/>
                <a:cs typeface="Arial" panose="020B0604020202020204" pitchFamily="34" charset="0"/>
              </a:rPr>
              <a:t>μg/ngày.</a:t>
            </a:r>
            <a:endParaRPr lang="en-US" sz="3500" i="1">
              <a:latin typeface="Arial" panose="020B0604020202020204" pitchFamily="34" charset="0"/>
              <a:cs typeface="Arial" panose="020B0604020202020204" pitchFamily="34" charset="0"/>
            </a:endParaRPr>
          </a:p>
        </p:txBody>
      </p:sp>
      <p:pic>
        <p:nvPicPr>
          <p:cNvPr id="10242" name="Picture 2" descr="Cách chọn sữa tươi các mẹ cần chú ý">
            <a:extLst>
              <a:ext uri="{FF2B5EF4-FFF2-40B4-BE49-F238E27FC236}">
                <a16:creationId xmlns:a16="http://schemas.microsoft.com/office/drawing/2014/main" xmlns="" id="{6ADC62B2-76C5-C210-6956-BDB699639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333120"/>
            <a:ext cx="4327944" cy="3073096"/>
          </a:xfrm>
          <a:prstGeom prst="roundRect">
            <a:avLst/>
          </a:prstGeom>
          <a:noFill/>
          <a:extLst>
            <a:ext uri="{909E8E84-426E-40DD-AFC4-6F175D3DCCD1}">
              <a14:hiddenFill xmlns:a14="http://schemas.microsoft.com/office/drawing/2010/main">
                <a:solidFill>
                  <a:srgbClr val="FFFFFF"/>
                </a:solidFill>
              </a14:hiddenFill>
            </a:ext>
          </a:extLst>
        </p:spPr>
      </p:pic>
      <p:pic>
        <p:nvPicPr>
          <p:cNvPr id="10244" name="Picture 4" descr="DẦU GAN CÁ TUYẾT VÀ 5 LỢI ÍCH TUYỆT VỜI ĐỐI VỚI TRẺ EM">
            <a:extLst>
              <a:ext uri="{FF2B5EF4-FFF2-40B4-BE49-F238E27FC236}">
                <a16:creationId xmlns:a16="http://schemas.microsoft.com/office/drawing/2014/main" xmlns="" id="{5E4F5CE2-4991-02F1-9923-652115603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324100"/>
            <a:ext cx="4091583" cy="3089144"/>
          </a:xfrm>
          <a:prstGeom prst="roundRect">
            <a:avLst/>
          </a:prstGeom>
          <a:noFill/>
          <a:extLst>
            <a:ext uri="{909E8E84-426E-40DD-AFC4-6F175D3DCCD1}">
              <a14:hiddenFill xmlns:a14="http://schemas.microsoft.com/office/drawing/2010/main">
                <a:solidFill>
                  <a:srgbClr val="FFFFFF"/>
                </a:solidFill>
              </a14:hiddenFill>
            </a:ext>
          </a:extLst>
        </p:spPr>
      </p:pic>
      <p:pic>
        <p:nvPicPr>
          <p:cNvPr id="10246" name="Picture 6" descr="Cách Làm Bơ Đậu Phộng Thơm Ngon Béo Ngậy - YouTube">
            <a:extLst>
              <a:ext uri="{FF2B5EF4-FFF2-40B4-BE49-F238E27FC236}">
                <a16:creationId xmlns:a16="http://schemas.microsoft.com/office/drawing/2014/main" xmlns="" id="{3CD0DB46-D1C8-EB6B-BBC2-8B46BBF772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007"/>
          <a:stretch/>
        </p:blipFill>
        <p:spPr bwMode="auto">
          <a:xfrm>
            <a:off x="9296400" y="2378593"/>
            <a:ext cx="4462063" cy="3025240"/>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4" descr="Lợi ích và tác hại của lòng đỏ trứng gà">
            <a:extLst>
              <a:ext uri="{FF2B5EF4-FFF2-40B4-BE49-F238E27FC236}">
                <a16:creationId xmlns:a16="http://schemas.microsoft.com/office/drawing/2014/main" xmlns="" id="{F23893BB-8A9E-2DC0-AD4A-D78BF2C9BB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981" r="5382"/>
          <a:stretch/>
        </p:blipFill>
        <p:spPr bwMode="auto">
          <a:xfrm>
            <a:off x="14020800" y="2333120"/>
            <a:ext cx="4002858" cy="307071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719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randombar(horizontal)">
                                      <p:cBhvr>
                                        <p:cTn id="12" dur="500"/>
                                        <p:tgtEl>
                                          <p:spTgt spid="10244"/>
                                        </p:tgtEl>
                                      </p:cBhvr>
                                    </p:animEffect>
                                  </p:childTnLst>
                                </p:cTn>
                              </p:par>
                              <p:par>
                                <p:cTn id="13" presetID="14" presetClass="entr" presetSubtype="1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randombar(horizontal)">
                                      <p:cBhvr>
                                        <p:cTn id="15" dur="500"/>
                                        <p:tgtEl>
                                          <p:spTgt spid="10242"/>
                                        </p:tgtEl>
                                      </p:cBhvr>
                                    </p:animEffect>
                                  </p:childTnLst>
                                </p:cTn>
                              </p:par>
                              <p:par>
                                <p:cTn id="16" presetID="14" presetClass="entr" presetSubtype="10" fill="hold" nodeType="withEffect">
                                  <p:stCondLst>
                                    <p:cond delay="0"/>
                                  </p:stCondLst>
                                  <p:childTnLst>
                                    <p:set>
                                      <p:cBhvr>
                                        <p:cTn id="17" dur="1" fill="hold">
                                          <p:stCondLst>
                                            <p:cond delay="0"/>
                                          </p:stCondLst>
                                        </p:cTn>
                                        <p:tgtEl>
                                          <p:spTgt spid="10246"/>
                                        </p:tgtEl>
                                        <p:attrNameLst>
                                          <p:attrName>style.visibility</p:attrName>
                                        </p:attrNameLst>
                                      </p:cBhvr>
                                      <p:to>
                                        <p:strVal val="visible"/>
                                      </p:to>
                                    </p:set>
                                    <p:animEffect transition="in" filter="randombar(horizontal)">
                                      <p:cBhvr>
                                        <p:cTn id="18" dur="500"/>
                                        <p:tgtEl>
                                          <p:spTgt spid="10246"/>
                                        </p:tgtEl>
                                      </p:cBhvr>
                                    </p:animEffect>
                                  </p:childTnLst>
                                </p:cTn>
                              </p:par>
                              <p:par>
                                <p:cTn id="19" presetID="14"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xmlns="" id="{F25337AB-DA6F-7DBF-A1BB-8069D787AA61}"/>
              </a:ext>
            </a:extLst>
          </p:cNvPr>
          <p:cNvSpPr/>
          <p:nvPr/>
        </p:nvSpPr>
        <p:spPr>
          <a:xfrm>
            <a:off x="723794" y="5829300"/>
            <a:ext cx="17062529" cy="1732521"/>
          </a:xfrm>
          <a:prstGeom prst="roundRect">
            <a:avLst/>
          </a:prstGeom>
          <a:solidFill>
            <a:srgbClr val="FEF9E6"/>
          </a:solidFill>
          <a:ln w="3810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i="1">
                <a:solidFill>
                  <a:schemeClr val="tx1"/>
                </a:solidFill>
                <a:latin typeface="Arial" panose="020B0604020202020204" pitchFamily="34" charset="0"/>
                <a:cs typeface="Arial" panose="020B0604020202020204" pitchFamily="34" charset="0"/>
              </a:rPr>
              <a:t>Vai trò: </a:t>
            </a:r>
            <a:r>
              <a:rPr lang="en-US" sz="3800">
                <a:solidFill>
                  <a:schemeClr val="tx1"/>
                </a:solidFill>
                <a:latin typeface="Arial" panose="020B0604020202020204" pitchFamily="34" charset="0"/>
                <a:cs typeface="Arial" panose="020B0604020202020204" pitchFamily="34" charset="0"/>
              </a:rPr>
              <a:t>Góp phần vào sự phát triển của hệ thần kinh, thiếu vitamin B có thể dẫn đến chứng chán ăn, các triệu chứng về thần kinh,…</a:t>
            </a:r>
          </a:p>
        </p:txBody>
      </p:sp>
      <p:grpSp>
        <p:nvGrpSpPr>
          <p:cNvPr id="5" name="Group 4">
            <a:extLst>
              <a:ext uri="{FF2B5EF4-FFF2-40B4-BE49-F238E27FC236}">
                <a16:creationId xmlns:a16="http://schemas.microsoft.com/office/drawing/2014/main" xmlns="" id="{885A7E70-67A8-C018-323B-D86E54C55583}"/>
              </a:ext>
            </a:extLst>
          </p:cNvPr>
          <p:cNvGrpSpPr/>
          <p:nvPr/>
        </p:nvGrpSpPr>
        <p:grpSpPr>
          <a:xfrm>
            <a:off x="6743700" y="533400"/>
            <a:ext cx="5448300" cy="1333500"/>
            <a:chOff x="6743700" y="533400"/>
            <a:chExt cx="4914900" cy="1333500"/>
          </a:xfrm>
        </p:grpSpPr>
        <p:sp>
          <p:nvSpPr>
            <p:cNvPr id="4" name="Rectangle 3">
              <a:extLst>
                <a:ext uri="{FF2B5EF4-FFF2-40B4-BE49-F238E27FC236}">
                  <a16:creationId xmlns:a16="http://schemas.microsoft.com/office/drawing/2014/main" xmlns="" id="{F1276A6B-1B30-750E-59DC-DB3577BA6461}"/>
                </a:ext>
              </a:extLst>
            </p:cNvPr>
            <p:cNvSpPr/>
            <p:nvPr/>
          </p:nvSpPr>
          <p:spPr>
            <a:xfrm>
              <a:off x="6858000" y="647700"/>
              <a:ext cx="4800600" cy="12192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213BDC66-BF5F-73A6-1C3F-E0A9D35B9F5C}"/>
                </a:ext>
              </a:extLst>
            </p:cNvPr>
            <p:cNvSpPr/>
            <p:nvPr/>
          </p:nvSpPr>
          <p:spPr>
            <a:xfrm>
              <a:off x="6743700" y="533400"/>
              <a:ext cx="4800600" cy="1219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C00000"/>
                  </a:solidFill>
                  <a:latin typeface="Arial" panose="020B0604020202020204" pitchFamily="34" charset="0"/>
                  <a:cs typeface="Arial" panose="020B0604020202020204" pitchFamily="34" charset="0"/>
                </a:rPr>
                <a:t>VITAMIN NHÓM B</a:t>
              </a:r>
            </a:p>
          </p:txBody>
        </p:sp>
      </p:grpSp>
      <p:pic>
        <p:nvPicPr>
          <p:cNvPr id="11266" name="Picture 2" descr="Ngũ cốc là gì? Ngũ cốc nguyên hạt là gì? Loại nào tốt cho sức khỏe?">
            <a:extLst>
              <a:ext uri="{FF2B5EF4-FFF2-40B4-BE49-F238E27FC236}">
                <a16:creationId xmlns:a16="http://schemas.microsoft.com/office/drawing/2014/main" xmlns="" id="{EEE3E857-A85B-7F3A-53AA-CEE5A7E7A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22" r="4701"/>
          <a:stretch/>
        </p:blipFill>
        <p:spPr bwMode="auto">
          <a:xfrm>
            <a:off x="439292" y="2413221"/>
            <a:ext cx="4020353" cy="2792786"/>
          </a:xfrm>
          <a:prstGeom prst="roundRect">
            <a:avLst/>
          </a:prstGeom>
          <a:noFill/>
          <a:extLst>
            <a:ext uri="{909E8E84-426E-40DD-AFC4-6F175D3DCCD1}">
              <a14:hiddenFill xmlns:a14="http://schemas.microsoft.com/office/drawing/2010/main">
                <a:solidFill>
                  <a:srgbClr val="FFFFFF"/>
                </a:solidFill>
              </a14:hiddenFill>
            </a:ext>
          </a:extLst>
        </p:spPr>
      </p:pic>
      <p:pic>
        <p:nvPicPr>
          <p:cNvPr id="11268" name="Picture 4" descr="Vì sao nên ăn các loại đậu mỗi ngày?">
            <a:extLst>
              <a:ext uri="{FF2B5EF4-FFF2-40B4-BE49-F238E27FC236}">
                <a16:creationId xmlns:a16="http://schemas.microsoft.com/office/drawing/2014/main" xmlns="" id="{650373EA-1572-DB04-7486-3FA62A0DB2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1" r="3067"/>
          <a:stretch/>
        </p:blipFill>
        <p:spPr bwMode="auto">
          <a:xfrm>
            <a:off x="4652720" y="2405570"/>
            <a:ext cx="4505567" cy="2800437"/>
          </a:xfrm>
          <a:prstGeom prst="roundRect">
            <a:avLst/>
          </a:prstGeom>
          <a:noFill/>
          <a:extLst>
            <a:ext uri="{909E8E84-426E-40DD-AFC4-6F175D3DCCD1}">
              <a14:hiddenFill xmlns:a14="http://schemas.microsoft.com/office/drawing/2010/main">
                <a:solidFill>
                  <a:srgbClr val="FFFFFF"/>
                </a:solidFill>
              </a14:hiddenFill>
            </a:ext>
          </a:extLst>
        </p:spPr>
      </p:pic>
      <p:pic>
        <p:nvPicPr>
          <p:cNvPr id="11270" name="Picture 6" descr="Có nhất thiết phải làm đông thịt cá để bảo quản lâu hơn? | Nguyễn Kim Blog">
            <a:extLst>
              <a:ext uri="{FF2B5EF4-FFF2-40B4-BE49-F238E27FC236}">
                <a16:creationId xmlns:a16="http://schemas.microsoft.com/office/drawing/2014/main" xmlns="" id="{1F4D0FB9-256C-9CED-DAAC-02BB8112DB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62" r="10390"/>
          <a:stretch/>
        </p:blipFill>
        <p:spPr bwMode="auto">
          <a:xfrm>
            <a:off x="9492807" y="2440162"/>
            <a:ext cx="4155566" cy="2793318"/>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2" descr="Cách chọn mua gan heo và cách làm sạch gan heo thơm, mềm không bị hôi">
            <a:extLst>
              <a:ext uri="{FF2B5EF4-FFF2-40B4-BE49-F238E27FC236}">
                <a16:creationId xmlns:a16="http://schemas.microsoft.com/office/drawing/2014/main" xmlns="" id="{9B797910-640D-4037-1C8D-11BB2C155F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313" r="7309"/>
          <a:stretch/>
        </p:blipFill>
        <p:spPr bwMode="auto">
          <a:xfrm>
            <a:off x="14102371" y="2440162"/>
            <a:ext cx="3812539" cy="2793318"/>
          </a:xfrm>
          <a:prstGeom prst="round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4B08BED7-52D9-C04E-FC63-09BD84F4231B}"/>
              </a:ext>
            </a:extLst>
          </p:cNvPr>
          <p:cNvGrpSpPr/>
          <p:nvPr/>
        </p:nvGrpSpPr>
        <p:grpSpPr>
          <a:xfrm>
            <a:off x="1014810" y="8030975"/>
            <a:ext cx="11664802" cy="1608325"/>
            <a:chOff x="990600" y="8030975"/>
            <a:chExt cx="11664802" cy="1608325"/>
          </a:xfrm>
        </p:grpSpPr>
        <p:sp>
          <p:nvSpPr>
            <p:cNvPr id="32" name="TextBox 31">
              <a:extLst>
                <a:ext uri="{FF2B5EF4-FFF2-40B4-BE49-F238E27FC236}">
                  <a16:creationId xmlns:a16="http://schemas.microsoft.com/office/drawing/2014/main" xmlns="" id="{46DCAB09-4D40-BA49-E68E-5694D51FF601}"/>
                </a:ext>
              </a:extLst>
            </p:cNvPr>
            <p:cNvSpPr txBox="1"/>
            <p:nvPr/>
          </p:nvSpPr>
          <p:spPr>
            <a:xfrm>
              <a:off x="990600" y="8030975"/>
              <a:ext cx="6248400" cy="1608325"/>
            </a:xfrm>
            <a:prstGeom prst="rect">
              <a:avLst/>
            </a:prstGeom>
            <a:noFill/>
          </p:spPr>
          <p:txBody>
            <a:bodyPr wrap="square" rtlCol="0">
              <a:spAutoFit/>
            </a:bodyPr>
            <a:lstStyle/>
            <a:p>
              <a:pPr marL="457200" marR="0" indent="-457200" algn="just">
                <a:lnSpc>
                  <a:spcPct val="150000"/>
                </a:lnSpc>
                <a:spcBef>
                  <a:spcPts val="0"/>
                </a:spcBef>
                <a:spcAft>
                  <a:spcPts val="0"/>
                </a:spcAft>
                <a:buFont typeface="Arial" panose="020B0604020202020204" pitchFamily="34" charset="0"/>
                <a:buChar char="•"/>
              </a:pPr>
              <a:r>
                <a:rPr lang="en-US" sz="3500" i="1">
                  <a:effectLst/>
                  <a:latin typeface="Arial" panose="020B0604020202020204" pitchFamily="34" charset="0"/>
                  <a:ea typeface="Times New Roman" panose="02020603050405020304" pitchFamily="18" charset="0"/>
                  <a:cs typeface="Arial" panose="020B0604020202020204" pitchFamily="34" charset="0"/>
                </a:rPr>
                <a:t>B</a:t>
              </a:r>
              <a:r>
                <a:rPr lang="en-US" sz="3500" i="1" baseline="-25000">
                  <a:effectLst/>
                  <a:latin typeface="Arial" panose="020B0604020202020204" pitchFamily="34" charset="0"/>
                  <a:ea typeface="Times New Roman" panose="02020603050405020304" pitchFamily="18" charset="0"/>
                  <a:cs typeface="Arial" panose="020B0604020202020204" pitchFamily="34" charset="0"/>
                </a:rPr>
                <a:t>1</a:t>
              </a:r>
              <a:r>
                <a:rPr lang="vi-VN" sz="3500" i="1">
                  <a:effectLst/>
                  <a:latin typeface="Arial" panose="020B0604020202020204" pitchFamily="34" charset="0"/>
                  <a:ea typeface="Times New Roman" panose="02020603050405020304" pitchFamily="18" charset="0"/>
                  <a:cs typeface="Arial" panose="020B0604020202020204" pitchFamily="34" charset="0"/>
                </a:rPr>
                <a:t>: </a:t>
              </a:r>
              <a:r>
                <a:rPr lang="en-US" sz="3500" i="1">
                  <a:effectLst/>
                  <a:latin typeface="Arial" panose="020B0604020202020204" pitchFamily="34" charset="0"/>
                  <a:ea typeface="Times New Roman" panose="02020603050405020304" pitchFamily="18" charset="0"/>
                  <a:cs typeface="Arial" panose="020B0604020202020204" pitchFamily="34" charset="0"/>
                </a:rPr>
                <a:t>1 – 1, 4 </a:t>
              </a:r>
              <a:r>
                <a:rPr lang="vi-VN" sz="3500" i="1">
                  <a:effectLst/>
                  <a:latin typeface="Arial" panose="020B0604020202020204" pitchFamily="34" charset="0"/>
                  <a:ea typeface="Times New Roman" panose="02020603050405020304" pitchFamily="18" charset="0"/>
                  <a:cs typeface="Arial" panose="020B0604020202020204" pitchFamily="34" charset="0"/>
                </a:rPr>
                <a:t>μg/ngày.</a:t>
              </a:r>
              <a:endParaRPr lang="en-US" sz="3500" i="1">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buFont typeface="Arial" panose="020B0604020202020204" pitchFamily="34" charset="0"/>
                <a:buChar char="•"/>
              </a:pPr>
              <a:r>
                <a:rPr lang="en-US" sz="3500" i="1">
                  <a:effectLst/>
                  <a:latin typeface="Arial" panose="020B0604020202020204" pitchFamily="34" charset="0"/>
                  <a:ea typeface="Times New Roman" panose="02020603050405020304" pitchFamily="18" charset="0"/>
                  <a:cs typeface="Arial" panose="020B0604020202020204" pitchFamily="34" charset="0"/>
                </a:rPr>
                <a:t>B</a:t>
              </a:r>
              <a:r>
                <a:rPr lang="en-US" sz="3500" i="1" baseline="-25000">
                  <a:latin typeface="Arial" panose="020B0604020202020204" pitchFamily="34" charset="0"/>
                  <a:ea typeface="Times New Roman" panose="02020603050405020304" pitchFamily="18" charset="0"/>
                  <a:cs typeface="Arial" panose="020B0604020202020204" pitchFamily="34" charset="0"/>
                </a:rPr>
                <a:t>9</a:t>
              </a:r>
              <a:r>
                <a:rPr lang="vi-VN" sz="3500" i="1">
                  <a:effectLst/>
                  <a:latin typeface="Arial" panose="020B0604020202020204" pitchFamily="34" charset="0"/>
                  <a:ea typeface="Times New Roman" panose="02020603050405020304" pitchFamily="18" charset="0"/>
                  <a:cs typeface="Arial" panose="020B0604020202020204" pitchFamily="34" charset="0"/>
                </a:rPr>
                <a:t>: </a:t>
              </a:r>
              <a:r>
                <a:rPr lang="en-US" sz="3500" i="1">
                  <a:effectLst/>
                  <a:latin typeface="Arial" panose="020B0604020202020204" pitchFamily="34" charset="0"/>
                  <a:ea typeface="Times New Roman" panose="02020603050405020304" pitchFamily="18" charset="0"/>
                  <a:cs typeface="Arial" panose="020B0604020202020204" pitchFamily="34" charset="0"/>
                </a:rPr>
                <a:t>400 </a:t>
              </a:r>
              <a:r>
                <a:rPr lang="vi-VN" sz="3500" i="1">
                  <a:effectLst/>
                  <a:latin typeface="Arial" panose="020B0604020202020204" pitchFamily="34" charset="0"/>
                  <a:ea typeface="Times New Roman" panose="02020603050405020304" pitchFamily="18" charset="0"/>
                  <a:cs typeface="Arial" panose="020B0604020202020204" pitchFamily="34" charset="0"/>
                </a:rPr>
                <a:t>μg/ngày.</a:t>
              </a:r>
              <a:endParaRPr lang="en-US" sz="3500" i="1">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77554F94-8ACD-FDE1-403D-F83476734A99}"/>
                </a:ext>
              </a:extLst>
            </p:cNvPr>
            <p:cNvSpPr txBox="1"/>
            <p:nvPr/>
          </p:nvSpPr>
          <p:spPr>
            <a:xfrm>
              <a:off x="6407002" y="8034725"/>
              <a:ext cx="6248400" cy="800412"/>
            </a:xfrm>
            <a:prstGeom prst="rect">
              <a:avLst/>
            </a:prstGeom>
            <a:noFill/>
          </p:spPr>
          <p:txBody>
            <a:bodyPr wrap="square" rtlCol="0">
              <a:spAutoFit/>
            </a:bodyPr>
            <a:lstStyle/>
            <a:p>
              <a:pPr marL="457200" marR="0" indent="-457200" algn="just">
                <a:lnSpc>
                  <a:spcPct val="150000"/>
                </a:lnSpc>
                <a:spcBef>
                  <a:spcPts val="0"/>
                </a:spcBef>
                <a:spcAft>
                  <a:spcPts val="0"/>
                </a:spcAft>
                <a:buFont typeface="Arial" panose="020B0604020202020204" pitchFamily="34" charset="0"/>
                <a:buChar char="•"/>
              </a:pPr>
              <a:r>
                <a:rPr lang="en-US" sz="3500" i="1">
                  <a:effectLst/>
                  <a:latin typeface="Arial" panose="020B0604020202020204" pitchFamily="34" charset="0"/>
                  <a:ea typeface="Times New Roman" panose="02020603050405020304" pitchFamily="18" charset="0"/>
                  <a:cs typeface="Arial" panose="020B0604020202020204" pitchFamily="34" charset="0"/>
                </a:rPr>
                <a:t>B</a:t>
              </a:r>
              <a:r>
                <a:rPr lang="en-US" sz="3500" i="1" baseline="-25000">
                  <a:effectLst/>
                  <a:latin typeface="Arial" panose="020B0604020202020204" pitchFamily="34" charset="0"/>
                  <a:ea typeface="Times New Roman" panose="02020603050405020304" pitchFamily="18" charset="0"/>
                  <a:cs typeface="Arial" panose="020B0604020202020204" pitchFamily="34" charset="0"/>
                </a:rPr>
                <a:t>12</a:t>
              </a:r>
              <a:r>
                <a:rPr lang="vi-VN" sz="3500" i="1">
                  <a:effectLst/>
                  <a:latin typeface="Arial" panose="020B0604020202020204" pitchFamily="34" charset="0"/>
                  <a:ea typeface="Times New Roman" panose="02020603050405020304" pitchFamily="18" charset="0"/>
                  <a:cs typeface="Arial" panose="020B0604020202020204" pitchFamily="34" charset="0"/>
                </a:rPr>
                <a:t>: </a:t>
              </a:r>
              <a:r>
                <a:rPr lang="en-US" sz="3500" i="1">
                  <a:effectLst/>
                  <a:latin typeface="Arial" panose="020B0604020202020204" pitchFamily="34" charset="0"/>
                  <a:ea typeface="Times New Roman" panose="02020603050405020304" pitchFamily="18" charset="0"/>
                  <a:cs typeface="Arial" panose="020B0604020202020204" pitchFamily="34" charset="0"/>
                </a:rPr>
                <a:t>2, 4 </a:t>
              </a:r>
              <a:r>
                <a:rPr lang="vi-VN" sz="3500" i="1">
                  <a:effectLst/>
                  <a:latin typeface="Arial" panose="020B0604020202020204" pitchFamily="34" charset="0"/>
                  <a:ea typeface="Times New Roman" panose="02020603050405020304" pitchFamily="18" charset="0"/>
                  <a:cs typeface="Arial" panose="020B0604020202020204" pitchFamily="34" charset="0"/>
                </a:rPr>
                <a:t>μg/ngày.</a:t>
              </a:r>
              <a:endParaRPr lang="en-US" sz="3500" i="1">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6102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randombar(horizontal)">
                                      <p:cBhvr>
                                        <p:cTn id="12" dur="500"/>
                                        <p:tgtEl>
                                          <p:spTgt spid="11268"/>
                                        </p:tgtEl>
                                      </p:cBhvr>
                                    </p:animEffect>
                                  </p:childTnLst>
                                </p:cTn>
                              </p:par>
                              <p:par>
                                <p:cTn id="13" presetID="14" presetClass="entr" presetSubtype="1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randombar(horizontal)">
                                      <p:cBhvr>
                                        <p:cTn id="15" dur="500"/>
                                        <p:tgtEl>
                                          <p:spTgt spid="11266"/>
                                        </p:tgtEl>
                                      </p:cBhvr>
                                    </p:animEffect>
                                  </p:childTnLst>
                                </p:cTn>
                              </p:par>
                              <p:par>
                                <p:cTn id="16" presetID="14" presetClass="entr" presetSubtype="10" fill="hold" nodeType="withEffect">
                                  <p:stCondLst>
                                    <p:cond delay="0"/>
                                  </p:stCondLst>
                                  <p:childTnLst>
                                    <p:set>
                                      <p:cBhvr>
                                        <p:cTn id="17" dur="1" fill="hold">
                                          <p:stCondLst>
                                            <p:cond delay="0"/>
                                          </p:stCondLst>
                                        </p:cTn>
                                        <p:tgtEl>
                                          <p:spTgt spid="11270"/>
                                        </p:tgtEl>
                                        <p:attrNameLst>
                                          <p:attrName>style.visibility</p:attrName>
                                        </p:attrNameLst>
                                      </p:cBhvr>
                                      <p:to>
                                        <p:strVal val="visible"/>
                                      </p:to>
                                    </p:set>
                                    <p:animEffect transition="in" filter="randombar(horizontal)">
                                      <p:cBhvr>
                                        <p:cTn id="18" dur="500"/>
                                        <p:tgtEl>
                                          <p:spTgt spid="11270"/>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xmlns="" id="{F25337AB-DA6F-7DBF-A1BB-8069D787AA61}"/>
              </a:ext>
            </a:extLst>
          </p:cNvPr>
          <p:cNvSpPr/>
          <p:nvPr/>
        </p:nvSpPr>
        <p:spPr>
          <a:xfrm>
            <a:off x="723794" y="6248088"/>
            <a:ext cx="17062529" cy="1732521"/>
          </a:xfrm>
          <a:prstGeom prst="roundRect">
            <a:avLst/>
          </a:prstGeom>
          <a:solidFill>
            <a:srgbClr val="FEF9E6"/>
          </a:solidFill>
          <a:ln w="3810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i="1">
                <a:solidFill>
                  <a:schemeClr val="tx1"/>
                </a:solidFill>
                <a:latin typeface="Arial" panose="020B0604020202020204" pitchFamily="34" charset="0"/>
                <a:cs typeface="Arial" panose="020B0604020202020204" pitchFamily="34" charset="0"/>
              </a:rPr>
              <a:t>Vai trò: </a:t>
            </a:r>
            <a:r>
              <a:rPr lang="en-US" sz="3800">
                <a:solidFill>
                  <a:schemeClr val="tx1"/>
                </a:solidFill>
                <a:latin typeface="Arial" panose="020B0604020202020204" pitchFamily="34" charset="0"/>
                <a:cs typeface="Arial" panose="020B0604020202020204" pitchFamily="34" charset="0"/>
              </a:rPr>
              <a:t>Tham gia vào quá trình chống oxy hóa, kích thích quá trình liền sẹo và dự phòng bệnh tim mạch. </a:t>
            </a:r>
          </a:p>
        </p:txBody>
      </p:sp>
      <p:grpSp>
        <p:nvGrpSpPr>
          <p:cNvPr id="5" name="Group 4">
            <a:extLst>
              <a:ext uri="{FF2B5EF4-FFF2-40B4-BE49-F238E27FC236}">
                <a16:creationId xmlns:a16="http://schemas.microsoft.com/office/drawing/2014/main" xmlns="" id="{885A7E70-67A8-C018-323B-D86E54C55583}"/>
              </a:ext>
            </a:extLst>
          </p:cNvPr>
          <p:cNvGrpSpPr/>
          <p:nvPr/>
        </p:nvGrpSpPr>
        <p:grpSpPr>
          <a:xfrm>
            <a:off x="6743700" y="533400"/>
            <a:ext cx="5448300" cy="1333500"/>
            <a:chOff x="6743700" y="533400"/>
            <a:chExt cx="4914900" cy="1333500"/>
          </a:xfrm>
        </p:grpSpPr>
        <p:sp>
          <p:nvSpPr>
            <p:cNvPr id="4" name="Rectangle 3">
              <a:extLst>
                <a:ext uri="{FF2B5EF4-FFF2-40B4-BE49-F238E27FC236}">
                  <a16:creationId xmlns:a16="http://schemas.microsoft.com/office/drawing/2014/main" xmlns="" id="{F1276A6B-1B30-750E-59DC-DB3577BA6461}"/>
                </a:ext>
              </a:extLst>
            </p:cNvPr>
            <p:cNvSpPr/>
            <p:nvPr/>
          </p:nvSpPr>
          <p:spPr>
            <a:xfrm>
              <a:off x="6858000" y="647700"/>
              <a:ext cx="4800600" cy="12192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213BDC66-BF5F-73A6-1C3F-E0A9D35B9F5C}"/>
                </a:ext>
              </a:extLst>
            </p:cNvPr>
            <p:cNvSpPr/>
            <p:nvPr/>
          </p:nvSpPr>
          <p:spPr>
            <a:xfrm>
              <a:off x="6743700" y="533400"/>
              <a:ext cx="4800600" cy="1219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C00000"/>
                  </a:solidFill>
                  <a:latin typeface="Arial" panose="020B0604020202020204" pitchFamily="34" charset="0"/>
                  <a:cs typeface="Arial" panose="020B0604020202020204" pitchFamily="34" charset="0"/>
                </a:rPr>
                <a:t>VITAMIN C</a:t>
              </a:r>
            </a:p>
          </p:txBody>
        </p:sp>
      </p:grpSp>
      <p:sp>
        <p:nvSpPr>
          <p:cNvPr id="32" name="TextBox 31">
            <a:extLst>
              <a:ext uri="{FF2B5EF4-FFF2-40B4-BE49-F238E27FC236}">
                <a16:creationId xmlns:a16="http://schemas.microsoft.com/office/drawing/2014/main" xmlns="" id="{46DCAB09-4D40-BA49-E68E-5694D51FF601}"/>
              </a:ext>
            </a:extLst>
          </p:cNvPr>
          <p:cNvSpPr txBox="1"/>
          <p:nvPr/>
        </p:nvSpPr>
        <p:spPr>
          <a:xfrm>
            <a:off x="723794" y="8457888"/>
            <a:ext cx="13463190" cy="800412"/>
          </a:xfrm>
          <a:prstGeom prst="rect">
            <a:avLst/>
          </a:prstGeom>
          <a:noFill/>
        </p:spPr>
        <p:txBody>
          <a:bodyPr wrap="square" rtlCol="0">
            <a:spAutoFit/>
          </a:bodyPr>
          <a:lstStyle/>
          <a:p>
            <a:pPr marL="457200" marR="0" indent="-457200" algn="just">
              <a:lnSpc>
                <a:spcPct val="150000"/>
              </a:lnSpc>
              <a:spcBef>
                <a:spcPts val="0"/>
              </a:spcBef>
              <a:spcAft>
                <a:spcPts val="0"/>
              </a:spcAft>
              <a:buFont typeface="Arial" panose="020B0604020202020204" pitchFamily="34" charset="0"/>
              <a:buChar char="•"/>
            </a:pPr>
            <a:r>
              <a:rPr lang="en-US" sz="3500" i="1">
                <a:effectLst/>
                <a:latin typeface="Arial" panose="020B0604020202020204" pitchFamily="34" charset="0"/>
                <a:ea typeface="Times New Roman" panose="02020603050405020304" pitchFamily="18" charset="0"/>
                <a:cs typeface="Arial" panose="020B0604020202020204" pitchFamily="34" charset="0"/>
              </a:rPr>
              <a:t>Người trưởng thành: </a:t>
            </a:r>
            <a:r>
              <a:rPr lang="en-US" sz="3500" i="1">
                <a:latin typeface="Arial" panose="020B0604020202020204" pitchFamily="34" charset="0"/>
                <a:ea typeface="Times New Roman" panose="02020603050405020304" pitchFamily="18" charset="0"/>
                <a:cs typeface="Arial" panose="020B0604020202020204" pitchFamily="34" charset="0"/>
              </a:rPr>
              <a:t>Khoảng 70 - 75</a:t>
            </a:r>
            <a:r>
              <a:rPr lang="vi-VN" sz="3500" i="1">
                <a:effectLst/>
                <a:latin typeface="Arial" panose="020B0604020202020204" pitchFamily="34" charset="0"/>
                <a:ea typeface="Times New Roman" panose="02020603050405020304" pitchFamily="18" charset="0"/>
                <a:cs typeface="Arial" panose="020B0604020202020204" pitchFamily="34" charset="0"/>
              </a:rPr>
              <a:t> μg/ngày.</a:t>
            </a:r>
            <a:endParaRPr lang="en-US" sz="3500" i="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290" name="Picture 2" descr="Những lợi ích của quả chanh leo đối với sức khoẻ ít người biết">
            <a:extLst>
              <a:ext uri="{FF2B5EF4-FFF2-40B4-BE49-F238E27FC236}">
                <a16:creationId xmlns:a16="http://schemas.microsoft.com/office/drawing/2014/main" xmlns="" id="{666E0707-F996-A132-43BE-29D38901AC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96"/>
          <a:stretch/>
        </p:blipFill>
        <p:spPr bwMode="auto">
          <a:xfrm>
            <a:off x="228600" y="2436615"/>
            <a:ext cx="4319190" cy="3080147"/>
          </a:xfrm>
          <a:prstGeom prst="roundRect">
            <a:avLst/>
          </a:prstGeom>
          <a:noFill/>
          <a:extLst>
            <a:ext uri="{909E8E84-426E-40DD-AFC4-6F175D3DCCD1}">
              <a14:hiddenFill xmlns:a14="http://schemas.microsoft.com/office/drawing/2010/main">
                <a:solidFill>
                  <a:srgbClr val="FFFFFF"/>
                </a:solidFill>
              </a14:hiddenFill>
            </a:ext>
          </a:extLst>
        </p:spPr>
      </p:pic>
      <p:pic>
        <p:nvPicPr>
          <p:cNvPr id="12292" name="Picture 4" descr="9 tác dụng tuyệt vời của quả cam">
            <a:extLst>
              <a:ext uri="{FF2B5EF4-FFF2-40B4-BE49-F238E27FC236}">
                <a16:creationId xmlns:a16="http://schemas.microsoft.com/office/drawing/2014/main" xmlns="" id="{E1918545-6A7E-D5CA-A435-ACA372F67A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24"/>
          <a:stretch/>
        </p:blipFill>
        <p:spPr bwMode="auto">
          <a:xfrm>
            <a:off x="4813005" y="2428875"/>
            <a:ext cx="4114799" cy="3095625"/>
          </a:xfrm>
          <a:prstGeom prst="roundRect">
            <a:avLst/>
          </a:prstGeom>
          <a:noFill/>
          <a:extLst>
            <a:ext uri="{909E8E84-426E-40DD-AFC4-6F175D3DCCD1}">
              <a14:hiddenFill xmlns:a14="http://schemas.microsoft.com/office/drawing/2010/main">
                <a:solidFill>
                  <a:srgbClr val="FFFFFF"/>
                </a:solidFill>
              </a14:hiddenFill>
            </a:ext>
          </a:extLst>
        </p:spPr>
      </p:pic>
      <p:pic>
        <p:nvPicPr>
          <p:cNvPr id="12294" name="Picture 6" descr="Ăn cà chua cần tránh những sai lầm này kẻo ngộ độc, suy giảm chức năng thận  - Báo Quảng Ninh điện tử">
            <a:extLst>
              <a:ext uri="{FF2B5EF4-FFF2-40B4-BE49-F238E27FC236}">
                <a16:creationId xmlns:a16="http://schemas.microsoft.com/office/drawing/2014/main" xmlns="" id="{DA3A8076-A0C6-D31B-4486-D5AEE4CC68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8287" y="2466569"/>
            <a:ext cx="4561391" cy="3040927"/>
          </a:xfrm>
          <a:prstGeom prst="roundRect">
            <a:avLst/>
          </a:prstGeom>
          <a:noFill/>
          <a:extLst>
            <a:ext uri="{909E8E84-426E-40DD-AFC4-6F175D3DCCD1}">
              <a14:hiddenFill xmlns:a14="http://schemas.microsoft.com/office/drawing/2010/main">
                <a:solidFill>
                  <a:srgbClr val="FFFFFF"/>
                </a:solidFill>
              </a14:hiddenFill>
            </a:ext>
          </a:extLst>
        </p:spPr>
      </p:pic>
      <p:pic>
        <p:nvPicPr>
          <p:cNvPr id="12296" name="Picture 8" descr="Những lợi ích bất ngờ của bắp cải không phải ai cũng biết">
            <a:extLst>
              <a:ext uri="{FF2B5EF4-FFF2-40B4-BE49-F238E27FC236}">
                <a16:creationId xmlns:a16="http://schemas.microsoft.com/office/drawing/2014/main" xmlns="" id="{BD6E2EED-ECB9-313B-C4A9-14EA6372B9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05" r="18259"/>
          <a:stretch/>
        </p:blipFill>
        <p:spPr bwMode="auto">
          <a:xfrm>
            <a:off x="13950161" y="2461201"/>
            <a:ext cx="3962400" cy="303097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237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randombar(horizontal)">
                                      <p:cBhvr>
                                        <p:cTn id="12" dur="500"/>
                                        <p:tgtEl>
                                          <p:spTgt spid="12290"/>
                                        </p:tgtEl>
                                      </p:cBhvr>
                                    </p:animEffect>
                                  </p:childTnLst>
                                </p:cTn>
                              </p:par>
                              <p:par>
                                <p:cTn id="13" presetID="14" presetClass="entr" presetSubtype="10" fill="hold" nodeType="with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randombar(horizontal)">
                                      <p:cBhvr>
                                        <p:cTn id="15" dur="500"/>
                                        <p:tgtEl>
                                          <p:spTgt spid="12292"/>
                                        </p:tgtEl>
                                      </p:cBhvr>
                                    </p:animEffect>
                                  </p:childTnLst>
                                </p:cTn>
                              </p:par>
                              <p:par>
                                <p:cTn id="16" presetID="14" presetClass="entr" presetSubtype="10" fill="hold" nodeType="withEffect">
                                  <p:stCondLst>
                                    <p:cond delay="0"/>
                                  </p:stCondLst>
                                  <p:childTnLst>
                                    <p:set>
                                      <p:cBhvr>
                                        <p:cTn id="17" dur="1" fill="hold">
                                          <p:stCondLst>
                                            <p:cond delay="0"/>
                                          </p:stCondLst>
                                        </p:cTn>
                                        <p:tgtEl>
                                          <p:spTgt spid="12294"/>
                                        </p:tgtEl>
                                        <p:attrNameLst>
                                          <p:attrName>style.visibility</p:attrName>
                                        </p:attrNameLst>
                                      </p:cBhvr>
                                      <p:to>
                                        <p:strVal val="visible"/>
                                      </p:to>
                                    </p:set>
                                    <p:animEffect transition="in" filter="randombar(horizontal)">
                                      <p:cBhvr>
                                        <p:cTn id="18" dur="500"/>
                                        <p:tgtEl>
                                          <p:spTgt spid="12294"/>
                                        </p:tgtEl>
                                      </p:cBhvr>
                                    </p:animEffect>
                                  </p:childTnLst>
                                </p:cTn>
                              </p:par>
                              <p:par>
                                <p:cTn id="19" presetID="14" presetClass="entr" presetSubtype="10" fill="hold" nodeType="withEffect">
                                  <p:stCondLst>
                                    <p:cond delay="0"/>
                                  </p:stCondLst>
                                  <p:childTnLst>
                                    <p:set>
                                      <p:cBhvr>
                                        <p:cTn id="20" dur="1" fill="hold">
                                          <p:stCondLst>
                                            <p:cond delay="0"/>
                                          </p:stCondLst>
                                        </p:cTn>
                                        <p:tgtEl>
                                          <p:spTgt spid="12296"/>
                                        </p:tgtEl>
                                        <p:attrNameLst>
                                          <p:attrName>style.visibility</p:attrName>
                                        </p:attrNameLst>
                                      </p:cBhvr>
                                      <p:to>
                                        <p:strVal val="visible"/>
                                      </p:to>
                                    </p:set>
                                    <p:animEffect transition="in" filter="randombar(horizontal)">
                                      <p:cBhvr>
                                        <p:cTn id="21" dur="500"/>
                                        <p:tgtEl>
                                          <p:spTgt spid="1229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781ABD-5511-AB2A-5F1F-60F9E82406DA}"/>
              </a:ext>
            </a:extLst>
          </p:cNvPr>
          <p:cNvGrpSpPr/>
          <p:nvPr/>
        </p:nvGrpSpPr>
        <p:grpSpPr>
          <a:xfrm>
            <a:off x="-1676400" y="584442"/>
            <a:ext cx="7162800" cy="1333496"/>
            <a:chOff x="-1676400" y="514352"/>
            <a:chExt cx="7162800" cy="1333496"/>
          </a:xfrm>
        </p:grpSpPr>
        <p:sp>
          <p:nvSpPr>
            <p:cNvPr id="6" name="Rectangle: Rounded Corners 5">
              <a:extLst>
                <a:ext uri="{FF2B5EF4-FFF2-40B4-BE49-F238E27FC236}">
                  <a16:creationId xmlns:a16="http://schemas.microsoft.com/office/drawing/2014/main" xmlns="" id="{56AC0D4E-FA6A-A08C-73D3-B4B99304355B}"/>
                </a:ext>
              </a:extLst>
            </p:cNvPr>
            <p:cNvSpPr/>
            <p:nvPr/>
          </p:nvSpPr>
          <p:spPr>
            <a:xfrm>
              <a:off x="685800" y="514352"/>
              <a:ext cx="4800600" cy="1333496"/>
            </a:xfrm>
            <a:prstGeom prst="roundRect">
              <a:avLst/>
            </a:prstGeom>
            <a:solidFill>
              <a:srgbClr val="FDDC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xmlns="" id="{E91C4633-AE80-571E-65E7-9AAB150D0278}"/>
                </a:ext>
              </a:extLst>
            </p:cNvPr>
            <p:cNvCxnSpPr>
              <a:cxnSpLocks/>
            </p:cNvCxnSpPr>
            <p:nvPr/>
          </p:nvCxnSpPr>
          <p:spPr>
            <a:xfrm>
              <a:off x="-1676400" y="1181100"/>
              <a:ext cx="2362200" cy="0"/>
            </a:xfrm>
            <a:prstGeom prst="line">
              <a:avLst/>
            </a:prstGeom>
            <a:ln w="38100">
              <a:solidFill>
                <a:srgbClr val="FF59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AA29E728-5FB0-6442-AF6A-55B777053F32}"/>
                </a:ext>
              </a:extLst>
            </p:cNvPr>
            <p:cNvSpPr txBox="1"/>
            <p:nvPr/>
          </p:nvSpPr>
          <p:spPr>
            <a:xfrm>
              <a:off x="685800" y="788685"/>
              <a:ext cx="4800600"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Khoáng chất</a:t>
              </a:r>
            </a:p>
          </p:txBody>
        </p:sp>
      </p:grpSp>
      <p:sp>
        <p:nvSpPr>
          <p:cNvPr id="11" name="Rectangle: Rounded Corners 10">
            <a:extLst>
              <a:ext uri="{FF2B5EF4-FFF2-40B4-BE49-F238E27FC236}">
                <a16:creationId xmlns:a16="http://schemas.microsoft.com/office/drawing/2014/main" xmlns="" id="{B5F8C3BB-F74C-951B-C3D7-5983BC075F90}"/>
              </a:ext>
            </a:extLst>
          </p:cNvPr>
          <p:cNvSpPr/>
          <p:nvPr/>
        </p:nvSpPr>
        <p:spPr>
          <a:xfrm>
            <a:off x="6858000" y="3086100"/>
            <a:ext cx="45720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bg1"/>
                </a:solidFill>
                <a:latin typeface="Arial" panose="020B0604020202020204" pitchFamily="34" charset="0"/>
                <a:cs typeface="Arial" panose="020B0604020202020204" pitchFamily="34" charset="0"/>
              </a:rPr>
              <a:t>PHÂN LOẠI </a:t>
            </a:r>
          </a:p>
        </p:txBody>
      </p:sp>
      <p:sp>
        <p:nvSpPr>
          <p:cNvPr id="12" name="Rectangle: Rounded Corners 11">
            <a:extLst>
              <a:ext uri="{FF2B5EF4-FFF2-40B4-BE49-F238E27FC236}">
                <a16:creationId xmlns:a16="http://schemas.microsoft.com/office/drawing/2014/main" xmlns="" id="{83FC5E2B-FA68-2CCE-4FFC-005BAA7B83C9}"/>
              </a:ext>
            </a:extLst>
          </p:cNvPr>
          <p:cNvSpPr/>
          <p:nvPr/>
        </p:nvSpPr>
        <p:spPr>
          <a:xfrm>
            <a:off x="914400" y="5143500"/>
            <a:ext cx="6858000" cy="3059414"/>
          </a:xfrm>
          <a:prstGeom prst="roundRect">
            <a:avLst>
              <a:gd name="adj" fmla="val 10129"/>
            </a:avLst>
          </a:prstGeom>
          <a:solidFill>
            <a:srgbClr val="FE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Khoáng đa lượng nhu cầu lớn hơn 100 mg/ ngày </a:t>
            </a:r>
          </a:p>
        </p:txBody>
      </p:sp>
      <p:sp>
        <p:nvSpPr>
          <p:cNvPr id="13" name="Rectangle: Rounded Corners 12">
            <a:extLst>
              <a:ext uri="{FF2B5EF4-FFF2-40B4-BE49-F238E27FC236}">
                <a16:creationId xmlns:a16="http://schemas.microsoft.com/office/drawing/2014/main" xmlns="" id="{CE4577F4-7603-20AD-FDCE-0134851ECB15}"/>
              </a:ext>
            </a:extLst>
          </p:cNvPr>
          <p:cNvSpPr/>
          <p:nvPr/>
        </p:nvSpPr>
        <p:spPr>
          <a:xfrm>
            <a:off x="10363200" y="5143500"/>
            <a:ext cx="6858000" cy="3059414"/>
          </a:xfrm>
          <a:prstGeom prst="roundRect">
            <a:avLst>
              <a:gd name="adj" fmla="val 10129"/>
            </a:avLst>
          </a:prstGeom>
          <a:solidFill>
            <a:srgbClr val="FE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Khoáng vi lượng nhu cầu không vượt quá 100 mg/ ngày</a:t>
            </a:r>
          </a:p>
        </p:txBody>
      </p:sp>
      <p:cxnSp>
        <p:nvCxnSpPr>
          <p:cNvPr id="15" name="Straight Connector 14">
            <a:extLst>
              <a:ext uri="{FF2B5EF4-FFF2-40B4-BE49-F238E27FC236}">
                <a16:creationId xmlns:a16="http://schemas.microsoft.com/office/drawing/2014/main" xmlns="" id="{9B8056B9-A73B-8D79-AC82-587AAD56FE3A}"/>
              </a:ext>
            </a:extLst>
          </p:cNvPr>
          <p:cNvCxnSpPr>
            <a:stCxn id="11" idx="2"/>
            <a:endCxn id="12" idx="0"/>
          </p:cNvCxnSpPr>
          <p:nvPr/>
        </p:nvCxnSpPr>
        <p:spPr>
          <a:xfrm rot="5400000">
            <a:off x="6248400" y="2247900"/>
            <a:ext cx="990600" cy="48006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CCC2068-D89D-F0D4-FD29-6FFAF6FDD2FD}"/>
              </a:ext>
            </a:extLst>
          </p:cNvPr>
          <p:cNvCxnSpPr>
            <a:cxnSpLocks/>
            <a:stCxn id="11" idx="2"/>
            <a:endCxn id="13" idx="0"/>
          </p:cNvCxnSpPr>
          <p:nvPr/>
        </p:nvCxnSpPr>
        <p:spPr>
          <a:xfrm rot="16200000" flipH="1">
            <a:off x="10972800" y="2324100"/>
            <a:ext cx="990600" cy="46482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84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9C8EF0B4-4496-FD4B-5396-54AB639011A8}"/>
              </a:ext>
            </a:extLst>
          </p:cNvPr>
          <p:cNvGraphicFramePr>
            <a:graphicFrameLocks noGrp="1"/>
          </p:cNvGraphicFramePr>
          <p:nvPr>
            <p:extLst>
              <p:ext uri="{D42A27DB-BD31-4B8C-83A1-F6EECF244321}">
                <p14:modId xmlns:p14="http://schemas.microsoft.com/office/powerpoint/2010/main" val="1076093674"/>
              </p:ext>
            </p:extLst>
          </p:nvPr>
        </p:nvGraphicFramePr>
        <p:xfrm>
          <a:off x="152400" y="266700"/>
          <a:ext cx="17983200" cy="5641183"/>
        </p:xfrm>
        <a:graphic>
          <a:graphicData uri="http://schemas.openxmlformats.org/drawingml/2006/table">
            <a:tbl>
              <a:tblPr firstRow="1" bandRow="1">
                <a:tableStyleId>{5C22544A-7EE6-4342-B048-85BDC9FD1C3A}</a:tableStyleId>
              </a:tblPr>
              <a:tblGrid>
                <a:gridCol w="3690875">
                  <a:extLst>
                    <a:ext uri="{9D8B030D-6E8A-4147-A177-3AD203B41FA5}">
                      <a16:colId xmlns:a16="http://schemas.microsoft.com/office/drawing/2014/main" xmlns="" val="3060400204"/>
                    </a:ext>
                  </a:extLst>
                </a:gridCol>
                <a:gridCol w="7538809">
                  <a:extLst>
                    <a:ext uri="{9D8B030D-6E8A-4147-A177-3AD203B41FA5}">
                      <a16:colId xmlns:a16="http://schemas.microsoft.com/office/drawing/2014/main" xmlns="" val="3169310892"/>
                    </a:ext>
                  </a:extLst>
                </a:gridCol>
                <a:gridCol w="6753516">
                  <a:extLst>
                    <a:ext uri="{9D8B030D-6E8A-4147-A177-3AD203B41FA5}">
                      <a16:colId xmlns:a16="http://schemas.microsoft.com/office/drawing/2014/main" xmlns="" val="3529994298"/>
                    </a:ext>
                  </a:extLst>
                </a:gridCol>
              </a:tblGrid>
              <a:tr h="1369217">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Khoáng chất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Vai trò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Nhu cầu</a:t>
                      </a:r>
                    </a:p>
                    <a:p>
                      <a:pPr algn="ctr">
                        <a:lnSpc>
                          <a:spcPct val="150000"/>
                        </a:lnSpc>
                      </a:pPr>
                      <a:r>
                        <a:rPr lang="en-US" sz="3300">
                          <a:solidFill>
                            <a:schemeClr val="tx1"/>
                          </a:solidFill>
                          <a:latin typeface="Arial" panose="020B0604020202020204" pitchFamily="34" charset="0"/>
                          <a:cs typeface="Arial" panose="020B0604020202020204" pitchFamily="34" charset="0"/>
                        </a:rPr>
                        <a:t>(người trưởng thành)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extLst>
                  <a:ext uri="{0D108BD9-81ED-4DB2-BD59-A6C34878D82A}">
                    <a16:rowId xmlns:a16="http://schemas.microsoft.com/office/drawing/2014/main" xmlns="" val="3457595779"/>
                  </a:ext>
                </a:extLst>
              </a:tr>
              <a:tr h="4040983">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Sắt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Tham gia vào quá trình tạo máu,  là thành phần xúc tác cho các phản ứng sinh hóa trong cơ thể. </a:t>
                      </a:r>
                    </a:p>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Thiếu sắt có thể dẫn đến thiếu máu.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Nam: khoảng 10 mg/ngày.</a:t>
                      </a:r>
                    </a:p>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Nữ: khoảng 15 mg/ ngày. </a:t>
                      </a:r>
                    </a:p>
                    <a:p>
                      <a:pPr algn="just">
                        <a:lnSpc>
                          <a:spcPct val="150000"/>
                        </a:lnSpc>
                      </a:pPr>
                      <a:r>
                        <a:rPr lang="en-US" sz="3300" b="1" i="1">
                          <a:solidFill>
                            <a:schemeClr val="tx1"/>
                          </a:solidFill>
                          <a:latin typeface="Arial" panose="020B0604020202020204" pitchFamily="34" charset="0"/>
                          <a:cs typeface="Arial" panose="020B0604020202020204" pitchFamily="34" charset="0"/>
                        </a:rPr>
                        <a:t>Lưu ý: </a:t>
                      </a:r>
                      <a:r>
                        <a:rPr lang="en-US" sz="3300" i="1">
                          <a:solidFill>
                            <a:schemeClr val="tx1"/>
                          </a:solidFill>
                          <a:latin typeface="Arial" panose="020B0604020202020204" pitchFamily="34" charset="0"/>
                          <a:cs typeface="Arial" panose="020B0604020202020204" pitchFamily="34" charset="0"/>
                        </a:rPr>
                        <a:t>Phụ nữ có thai, cho con bú, trong kì kinh nguyệt nhu cầu tăng gấp đôi so với bình thường.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16594153"/>
                  </a:ext>
                </a:extLst>
              </a:tr>
            </a:tbl>
          </a:graphicData>
        </a:graphic>
      </p:graphicFrame>
      <p:pic>
        <p:nvPicPr>
          <p:cNvPr id="13314" name="Picture 2" descr="Chuyên gia mách tuyệt chiêu phân biệt thịt bò thật, giả">
            <a:extLst>
              <a:ext uri="{FF2B5EF4-FFF2-40B4-BE49-F238E27FC236}">
                <a16:creationId xmlns:a16="http://schemas.microsoft.com/office/drawing/2014/main" xmlns="" id="{A13C8C45-4E9F-6AAA-7EF9-16E8FC17FB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63627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Uống sữa thời điểm nào là tốt nhất">
            <a:extLst>
              <a:ext uri="{FF2B5EF4-FFF2-40B4-BE49-F238E27FC236}">
                <a16:creationId xmlns:a16="http://schemas.microsoft.com/office/drawing/2014/main" xmlns="" id="{53C5FD60-C33E-9559-6126-FFFF9BEDF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774" y="6319935"/>
            <a:ext cx="5029200" cy="370484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Rau chân vịt là gì, có phải rau mồng tơi không? Cách dùng và nơi mua">
            <a:extLst>
              <a:ext uri="{FF2B5EF4-FFF2-40B4-BE49-F238E27FC236}">
                <a16:creationId xmlns:a16="http://schemas.microsoft.com/office/drawing/2014/main" xmlns="" id="{B53B1E08-742E-3ADA-049B-2A19332AE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9398" y="6308895"/>
            <a:ext cx="6605202" cy="3720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911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randombar(horizontal)">
                                      <p:cBhvr>
                                        <p:cTn id="12" dur="500"/>
                                        <p:tgtEl>
                                          <p:spTgt spid="13314"/>
                                        </p:tgtEl>
                                      </p:cBhvr>
                                    </p:animEffect>
                                  </p:childTnLst>
                                </p:cTn>
                              </p:par>
                              <p:par>
                                <p:cTn id="13" presetID="14" presetClass="entr" presetSubtype="10" fill="hold" nodeType="withEffect">
                                  <p:stCondLst>
                                    <p:cond delay="0"/>
                                  </p:stCondLst>
                                  <p:childTnLst>
                                    <p:set>
                                      <p:cBhvr>
                                        <p:cTn id="14" dur="1" fill="hold">
                                          <p:stCondLst>
                                            <p:cond delay="0"/>
                                          </p:stCondLst>
                                        </p:cTn>
                                        <p:tgtEl>
                                          <p:spTgt spid="13316"/>
                                        </p:tgtEl>
                                        <p:attrNameLst>
                                          <p:attrName>style.visibility</p:attrName>
                                        </p:attrNameLst>
                                      </p:cBhvr>
                                      <p:to>
                                        <p:strVal val="visible"/>
                                      </p:to>
                                    </p:set>
                                    <p:animEffect transition="in" filter="randombar(horizontal)">
                                      <p:cBhvr>
                                        <p:cTn id="15" dur="500"/>
                                        <p:tgtEl>
                                          <p:spTgt spid="13316"/>
                                        </p:tgtEl>
                                      </p:cBhvr>
                                    </p:animEffect>
                                  </p:childTnLst>
                                </p:cTn>
                              </p:par>
                              <p:par>
                                <p:cTn id="16" presetID="14" presetClass="entr" presetSubtype="10" fill="hold" nodeType="withEffect">
                                  <p:stCondLst>
                                    <p:cond delay="0"/>
                                  </p:stCondLst>
                                  <p:childTnLst>
                                    <p:set>
                                      <p:cBhvr>
                                        <p:cTn id="17" dur="1" fill="hold">
                                          <p:stCondLst>
                                            <p:cond delay="0"/>
                                          </p:stCondLst>
                                        </p:cTn>
                                        <p:tgtEl>
                                          <p:spTgt spid="13318"/>
                                        </p:tgtEl>
                                        <p:attrNameLst>
                                          <p:attrName>style.visibility</p:attrName>
                                        </p:attrNameLst>
                                      </p:cBhvr>
                                      <p:to>
                                        <p:strVal val="visible"/>
                                      </p:to>
                                    </p:set>
                                    <p:animEffect transition="in" filter="randombar(horizontal)">
                                      <p:cBhvr>
                                        <p:cTn id="18"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9C8EF0B4-4496-FD4B-5396-54AB639011A8}"/>
              </a:ext>
            </a:extLst>
          </p:cNvPr>
          <p:cNvGraphicFramePr>
            <a:graphicFrameLocks noGrp="1"/>
          </p:cNvGraphicFramePr>
          <p:nvPr>
            <p:extLst>
              <p:ext uri="{D42A27DB-BD31-4B8C-83A1-F6EECF244321}">
                <p14:modId xmlns:p14="http://schemas.microsoft.com/office/powerpoint/2010/main" val="3311730791"/>
              </p:ext>
            </p:extLst>
          </p:nvPr>
        </p:nvGraphicFramePr>
        <p:xfrm>
          <a:off x="152400" y="266700"/>
          <a:ext cx="17983200" cy="5641183"/>
        </p:xfrm>
        <a:graphic>
          <a:graphicData uri="http://schemas.openxmlformats.org/drawingml/2006/table">
            <a:tbl>
              <a:tblPr firstRow="1" bandRow="1">
                <a:tableStyleId>{5C22544A-7EE6-4342-B048-85BDC9FD1C3A}</a:tableStyleId>
              </a:tblPr>
              <a:tblGrid>
                <a:gridCol w="3690875">
                  <a:extLst>
                    <a:ext uri="{9D8B030D-6E8A-4147-A177-3AD203B41FA5}">
                      <a16:colId xmlns:a16="http://schemas.microsoft.com/office/drawing/2014/main" xmlns="" val="3060400204"/>
                    </a:ext>
                  </a:extLst>
                </a:gridCol>
                <a:gridCol w="7538809">
                  <a:extLst>
                    <a:ext uri="{9D8B030D-6E8A-4147-A177-3AD203B41FA5}">
                      <a16:colId xmlns:a16="http://schemas.microsoft.com/office/drawing/2014/main" xmlns="" val="3169310892"/>
                    </a:ext>
                  </a:extLst>
                </a:gridCol>
                <a:gridCol w="6753516">
                  <a:extLst>
                    <a:ext uri="{9D8B030D-6E8A-4147-A177-3AD203B41FA5}">
                      <a16:colId xmlns:a16="http://schemas.microsoft.com/office/drawing/2014/main" xmlns="" val="3529994298"/>
                    </a:ext>
                  </a:extLst>
                </a:gridCol>
              </a:tblGrid>
              <a:tr h="1369217">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Khoáng chất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Vai trò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Nhu cầu</a:t>
                      </a:r>
                    </a:p>
                    <a:p>
                      <a:pPr algn="ctr">
                        <a:lnSpc>
                          <a:spcPct val="150000"/>
                        </a:lnSpc>
                      </a:pPr>
                      <a:r>
                        <a:rPr lang="en-US" sz="3300">
                          <a:solidFill>
                            <a:schemeClr val="tx1"/>
                          </a:solidFill>
                          <a:latin typeface="Arial" panose="020B0604020202020204" pitchFamily="34" charset="0"/>
                          <a:cs typeface="Arial" panose="020B0604020202020204" pitchFamily="34" charset="0"/>
                        </a:rPr>
                        <a:t>(người trưởng thành)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extLst>
                  <a:ext uri="{0D108BD9-81ED-4DB2-BD59-A6C34878D82A}">
                    <a16:rowId xmlns:a16="http://schemas.microsoft.com/office/drawing/2014/main" xmlns="" val="3457595779"/>
                  </a:ext>
                </a:extLst>
              </a:tr>
              <a:tr h="4040983">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Kẽm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Tăng cường hệ miễn dịch, đồng thời phát triển hệ thần kinh trung ương. </a:t>
                      </a:r>
                    </a:p>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Thiếu kẽm có thể gây ảnh hưởng đến sự phát triển của cơ thể và hệ thống thần kinh trung ương.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Nam: khoảng 15 mg/ngày.</a:t>
                      </a:r>
                    </a:p>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Nữ: khoảng 12 mg/ ngày.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16594153"/>
                  </a:ext>
                </a:extLst>
              </a:tr>
            </a:tbl>
          </a:graphicData>
        </a:graphic>
      </p:graphicFrame>
      <p:pic>
        <p:nvPicPr>
          <p:cNvPr id="14338" name="Picture 2" descr="Cách Chọn Các Loại Tôm Cua Cá Tươi Ngon Đúng Chuẩn | Cooky.vn">
            <a:extLst>
              <a:ext uri="{FF2B5EF4-FFF2-40B4-BE49-F238E27FC236}">
                <a16:creationId xmlns:a16="http://schemas.microsoft.com/office/drawing/2014/main" xmlns="" id="{DE69A584-B94E-CDAC-5034-8DC8C44C9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443618"/>
            <a:ext cx="5237419" cy="350117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ách nhận biết các loại sò cực kì chuẩn qua vẻ ngoài">
            <a:extLst>
              <a:ext uri="{FF2B5EF4-FFF2-40B4-BE49-F238E27FC236}">
                <a16:creationId xmlns:a16="http://schemas.microsoft.com/office/drawing/2014/main" xmlns="" id="{05D05732-8414-FD3D-32EE-890A7F2EB8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13" r="12322"/>
          <a:stretch/>
        </p:blipFill>
        <p:spPr bwMode="auto">
          <a:xfrm>
            <a:off x="6471912" y="6438900"/>
            <a:ext cx="4724401" cy="3510613"/>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Liệu ăn gan động vật có độc hại như lời đồn?">
            <a:extLst>
              <a:ext uri="{FF2B5EF4-FFF2-40B4-BE49-F238E27FC236}">
                <a16:creationId xmlns:a16="http://schemas.microsoft.com/office/drawing/2014/main" xmlns="" id="{CEE5B1B0-2F0B-281C-2EE8-92077CAEEB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205"/>
          <a:stretch/>
        </p:blipFill>
        <p:spPr bwMode="auto">
          <a:xfrm>
            <a:off x="11587843" y="6438900"/>
            <a:ext cx="5789188"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46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randombar(horizontal)">
                                      <p:cBhvr>
                                        <p:cTn id="12" dur="500"/>
                                        <p:tgtEl>
                                          <p:spTgt spid="14338"/>
                                        </p:tgtEl>
                                      </p:cBhvr>
                                    </p:animEffect>
                                  </p:childTnLst>
                                </p:cTn>
                              </p:par>
                              <p:par>
                                <p:cTn id="13" presetID="14" presetClass="entr" presetSubtype="10" fill="hold" nodeType="withEffect">
                                  <p:stCondLst>
                                    <p:cond delay="0"/>
                                  </p:stCondLst>
                                  <p:childTnLst>
                                    <p:set>
                                      <p:cBhvr>
                                        <p:cTn id="14" dur="1" fill="hold">
                                          <p:stCondLst>
                                            <p:cond delay="0"/>
                                          </p:stCondLst>
                                        </p:cTn>
                                        <p:tgtEl>
                                          <p:spTgt spid="14340"/>
                                        </p:tgtEl>
                                        <p:attrNameLst>
                                          <p:attrName>style.visibility</p:attrName>
                                        </p:attrNameLst>
                                      </p:cBhvr>
                                      <p:to>
                                        <p:strVal val="visible"/>
                                      </p:to>
                                    </p:set>
                                    <p:animEffect transition="in" filter="randombar(horizontal)">
                                      <p:cBhvr>
                                        <p:cTn id="15" dur="500"/>
                                        <p:tgtEl>
                                          <p:spTgt spid="14340"/>
                                        </p:tgtEl>
                                      </p:cBhvr>
                                    </p:animEffect>
                                  </p:childTnLst>
                                </p:cTn>
                              </p:par>
                              <p:par>
                                <p:cTn id="16" presetID="14" presetClass="entr" presetSubtype="10" fill="hold" nodeType="withEffect">
                                  <p:stCondLst>
                                    <p:cond delay="0"/>
                                  </p:stCondLst>
                                  <p:childTnLst>
                                    <p:set>
                                      <p:cBhvr>
                                        <p:cTn id="17" dur="1" fill="hold">
                                          <p:stCondLst>
                                            <p:cond delay="0"/>
                                          </p:stCondLst>
                                        </p:cTn>
                                        <p:tgtEl>
                                          <p:spTgt spid="14344"/>
                                        </p:tgtEl>
                                        <p:attrNameLst>
                                          <p:attrName>style.visibility</p:attrName>
                                        </p:attrNameLst>
                                      </p:cBhvr>
                                      <p:to>
                                        <p:strVal val="visible"/>
                                      </p:to>
                                    </p:set>
                                    <p:animEffect transition="in" filter="randombar(horizontal)">
                                      <p:cBhvr>
                                        <p:cTn id="18" dur="5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9C8EF0B4-4496-FD4B-5396-54AB639011A8}"/>
              </a:ext>
            </a:extLst>
          </p:cNvPr>
          <p:cNvGraphicFramePr>
            <a:graphicFrameLocks noGrp="1"/>
          </p:cNvGraphicFramePr>
          <p:nvPr>
            <p:extLst>
              <p:ext uri="{D42A27DB-BD31-4B8C-83A1-F6EECF244321}">
                <p14:modId xmlns:p14="http://schemas.microsoft.com/office/powerpoint/2010/main" val="1052861907"/>
              </p:ext>
            </p:extLst>
          </p:nvPr>
        </p:nvGraphicFramePr>
        <p:xfrm>
          <a:off x="152400" y="266700"/>
          <a:ext cx="17983200" cy="5641183"/>
        </p:xfrm>
        <a:graphic>
          <a:graphicData uri="http://schemas.openxmlformats.org/drawingml/2006/table">
            <a:tbl>
              <a:tblPr firstRow="1" bandRow="1">
                <a:tableStyleId>{5C22544A-7EE6-4342-B048-85BDC9FD1C3A}</a:tableStyleId>
              </a:tblPr>
              <a:tblGrid>
                <a:gridCol w="3690875">
                  <a:extLst>
                    <a:ext uri="{9D8B030D-6E8A-4147-A177-3AD203B41FA5}">
                      <a16:colId xmlns:a16="http://schemas.microsoft.com/office/drawing/2014/main" xmlns="" val="3060400204"/>
                    </a:ext>
                  </a:extLst>
                </a:gridCol>
                <a:gridCol w="7538809">
                  <a:extLst>
                    <a:ext uri="{9D8B030D-6E8A-4147-A177-3AD203B41FA5}">
                      <a16:colId xmlns:a16="http://schemas.microsoft.com/office/drawing/2014/main" xmlns="" val="3169310892"/>
                    </a:ext>
                  </a:extLst>
                </a:gridCol>
                <a:gridCol w="6753516">
                  <a:extLst>
                    <a:ext uri="{9D8B030D-6E8A-4147-A177-3AD203B41FA5}">
                      <a16:colId xmlns:a16="http://schemas.microsoft.com/office/drawing/2014/main" xmlns="" val="3529994298"/>
                    </a:ext>
                  </a:extLst>
                </a:gridCol>
              </a:tblGrid>
              <a:tr h="1369217">
                <a:tc>
                  <a:txBody>
                    <a:bodyPr/>
                    <a:lstStyle/>
                    <a:p>
                      <a:pPr algn="ctr">
                        <a:lnSpc>
                          <a:spcPct val="150000"/>
                        </a:lnSpc>
                      </a:pPr>
                      <a:r>
                        <a:rPr lang="en-US" sz="3300" dirty="0" err="1">
                          <a:solidFill>
                            <a:schemeClr val="tx1"/>
                          </a:solidFill>
                          <a:latin typeface="Arial" panose="020B0604020202020204" pitchFamily="34" charset="0"/>
                          <a:cs typeface="Arial" panose="020B0604020202020204" pitchFamily="34" charset="0"/>
                        </a:rPr>
                        <a:t>Khoáng</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chất</a:t>
                      </a:r>
                      <a:r>
                        <a:rPr lang="en-US" sz="3300" dirty="0">
                          <a:solidFill>
                            <a:schemeClr val="tx1"/>
                          </a:solidFill>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Vai trò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Nhu cầu</a:t>
                      </a:r>
                    </a:p>
                    <a:p>
                      <a:pPr algn="ctr">
                        <a:lnSpc>
                          <a:spcPct val="150000"/>
                        </a:lnSpc>
                      </a:pPr>
                      <a:r>
                        <a:rPr lang="en-US" sz="3300">
                          <a:solidFill>
                            <a:schemeClr val="tx1"/>
                          </a:solidFill>
                          <a:latin typeface="Arial" panose="020B0604020202020204" pitchFamily="34" charset="0"/>
                          <a:cs typeface="Arial" panose="020B0604020202020204" pitchFamily="34" charset="0"/>
                        </a:rPr>
                        <a:t>(người trưởng thành)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extLst>
                  <a:ext uri="{0D108BD9-81ED-4DB2-BD59-A6C34878D82A}">
                    <a16:rowId xmlns:a16="http://schemas.microsoft.com/office/drawing/2014/main" xmlns="" val="3457595779"/>
                  </a:ext>
                </a:extLst>
              </a:tr>
              <a:tr h="4040983">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Iodine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lnSpc>
                          <a:spcPct val="150000"/>
                        </a:lnSpc>
                        <a:buFont typeface="Arial" panose="020B0604020202020204" pitchFamily="34" charset="0"/>
                        <a:buChar char="•"/>
                      </a:pPr>
                      <a:r>
                        <a:rPr lang="en-US" sz="3300" dirty="0" err="1">
                          <a:solidFill>
                            <a:schemeClr val="tx1"/>
                          </a:solidFill>
                          <a:latin typeface="Arial" panose="020B0604020202020204" pitchFamily="34" charset="0"/>
                          <a:cs typeface="Arial" panose="020B0604020202020204" pitchFamily="34" charset="0"/>
                        </a:rPr>
                        <a:t>Là</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thành</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phần</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quan</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trọng</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của</a:t>
                      </a:r>
                      <a:r>
                        <a:rPr lang="en-US" sz="3300" dirty="0">
                          <a:solidFill>
                            <a:schemeClr val="tx1"/>
                          </a:solidFill>
                          <a:latin typeface="Arial" panose="020B0604020202020204" pitchFamily="34" charset="0"/>
                          <a:cs typeface="Arial" panose="020B0604020202020204" pitchFamily="34" charset="0"/>
                        </a:rPr>
                        <a:t> hormone </a:t>
                      </a:r>
                      <a:r>
                        <a:rPr lang="en-US" sz="3300" dirty="0" err="1">
                          <a:solidFill>
                            <a:schemeClr val="tx1"/>
                          </a:solidFill>
                          <a:latin typeface="Arial" panose="020B0604020202020204" pitchFamily="34" charset="0"/>
                          <a:cs typeface="Arial" panose="020B0604020202020204" pitchFamily="34" charset="0"/>
                        </a:rPr>
                        <a:t>tuyến</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giáp</a:t>
                      </a:r>
                      <a:r>
                        <a:rPr lang="en-US" sz="3300" dirty="0">
                          <a:solidFill>
                            <a:schemeClr val="tx1"/>
                          </a:solidFill>
                          <a:latin typeface="Arial" panose="020B0604020202020204" pitchFamily="34" charset="0"/>
                          <a:cs typeface="Arial" panose="020B0604020202020204" pitchFamily="34" charset="0"/>
                        </a:rPr>
                        <a:t>. </a:t>
                      </a:r>
                    </a:p>
                    <a:p>
                      <a:pPr marL="457200" indent="-457200" algn="just">
                        <a:lnSpc>
                          <a:spcPct val="150000"/>
                        </a:lnSpc>
                        <a:buFont typeface="Arial" panose="020B0604020202020204" pitchFamily="34" charset="0"/>
                        <a:buChar char="•"/>
                      </a:pPr>
                      <a:r>
                        <a:rPr lang="en-US" sz="3300" dirty="0" err="1">
                          <a:solidFill>
                            <a:schemeClr val="tx1"/>
                          </a:solidFill>
                          <a:latin typeface="Arial" panose="020B0604020202020204" pitchFamily="34" charset="0"/>
                          <a:cs typeface="Arial" panose="020B0604020202020204" pitchFamily="34" charset="0"/>
                        </a:rPr>
                        <a:t>Thiếu</a:t>
                      </a:r>
                      <a:r>
                        <a:rPr lang="en-US" sz="3300" dirty="0">
                          <a:solidFill>
                            <a:schemeClr val="tx1"/>
                          </a:solidFill>
                          <a:latin typeface="Arial" panose="020B0604020202020204" pitchFamily="34" charset="0"/>
                          <a:cs typeface="Arial" panose="020B0604020202020204" pitchFamily="34" charset="0"/>
                        </a:rPr>
                        <a:t> iodine </a:t>
                      </a:r>
                      <a:r>
                        <a:rPr lang="en-US" sz="3300" dirty="0" err="1">
                          <a:solidFill>
                            <a:schemeClr val="tx1"/>
                          </a:solidFill>
                          <a:latin typeface="Arial" panose="020B0604020202020204" pitchFamily="34" charset="0"/>
                          <a:cs typeface="Arial" panose="020B0604020202020204" pitchFamily="34" charset="0"/>
                        </a:rPr>
                        <a:t>có</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thể</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dẫn</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đến</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bệnh</a:t>
                      </a:r>
                      <a:r>
                        <a:rPr lang="en-US" sz="3300" dirty="0">
                          <a:solidFill>
                            <a:schemeClr val="tx1"/>
                          </a:solidFill>
                          <a:latin typeface="Arial" panose="020B0604020202020204" pitchFamily="34" charset="0"/>
                          <a:cs typeface="Arial" panose="020B0604020202020204" pitchFamily="34" charset="0"/>
                        </a:rPr>
                        <a:t> </a:t>
                      </a:r>
                      <a:r>
                        <a:rPr lang="en-US" sz="3300" dirty="0" err="1" smtClean="0">
                          <a:solidFill>
                            <a:schemeClr val="tx1"/>
                          </a:solidFill>
                          <a:latin typeface="Arial" panose="020B0604020202020204" pitchFamily="34" charset="0"/>
                          <a:cs typeface="Arial" panose="020B0604020202020204" pitchFamily="34" charset="0"/>
                        </a:rPr>
                        <a:t>bướu</a:t>
                      </a:r>
                      <a:r>
                        <a:rPr lang="en-US" sz="3300" dirty="0" smtClean="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cổ</a:t>
                      </a:r>
                      <a:r>
                        <a:rPr lang="en-US" sz="3300" dirty="0">
                          <a:solidFill>
                            <a:schemeClr val="tx1"/>
                          </a:solidFill>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lnSpc>
                          <a:spcPct val="150000"/>
                        </a:lnSpc>
                        <a:buFont typeface="Arial" panose="020B0604020202020204" pitchFamily="34" charset="0"/>
                        <a:buChar char="•"/>
                      </a:pPr>
                      <a:r>
                        <a:rPr lang="en-US" sz="3300" dirty="0" err="1">
                          <a:solidFill>
                            <a:schemeClr val="tx1"/>
                          </a:solidFill>
                          <a:latin typeface="Arial" panose="020B0604020202020204" pitchFamily="34" charset="0"/>
                          <a:cs typeface="Arial" panose="020B0604020202020204" pitchFamily="34" charset="0"/>
                        </a:rPr>
                        <a:t>Khoảng</a:t>
                      </a:r>
                      <a:r>
                        <a:rPr lang="en-US" sz="3300" dirty="0">
                          <a:solidFill>
                            <a:schemeClr val="tx1"/>
                          </a:solidFill>
                          <a:latin typeface="Arial" panose="020B0604020202020204" pitchFamily="34" charset="0"/>
                          <a:cs typeface="Arial" panose="020B0604020202020204" pitchFamily="34" charset="0"/>
                        </a:rPr>
                        <a:t> 150 </a:t>
                      </a:r>
                      <a:r>
                        <a:rPr lang="en-US" sz="3300" dirty="0" err="1" smtClean="0">
                          <a:solidFill>
                            <a:schemeClr val="tx1"/>
                          </a:solidFill>
                          <a:latin typeface="Arial" panose="020B0604020202020204" pitchFamily="34" charset="0"/>
                          <a:cs typeface="Arial" panose="020B0604020202020204" pitchFamily="34" charset="0"/>
                        </a:rPr>
                        <a:t>ug</a:t>
                      </a:r>
                      <a:r>
                        <a:rPr lang="en-US" sz="3300" dirty="0" smtClean="0">
                          <a:solidFill>
                            <a:schemeClr val="tx1"/>
                          </a:solidFill>
                          <a:latin typeface="Arial" panose="020B0604020202020204" pitchFamily="34" charset="0"/>
                          <a:cs typeface="Arial" panose="020B0604020202020204" pitchFamily="34" charset="0"/>
                        </a:rPr>
                        <a:t>/</a:t>
                      </a:r>
                      <a:r>
                        <a:rPr lang="en-US" sz="3300" dirty="0" err="1" smtClean="0">
                          <a:solidFill>
                            <a:schemeClr val="tx1"/>
                          </a:solidFill>
                          <a:latin typeface="Arial" panose="020B0604020202020204" pitchFamily="34" charset="0"/>
                          <a:cs typeface="Arial" panose="020B0604020202020204" pitchFamily="34" charset="0"/>
                        </a:rPr>
                        <a:t>ngày</a:t>
                      </a:r>
                      <a:r>
                        <a:rPr lang="en-US" sz="3300" dirty="0">
                          <a:solidFill>
                            <a:schemeClr val="tx1"/>
                          </a:solidFill>
                          <a:latin typeface="Arial" panose="020B0604020202020204" pitchFamily="34" charset="0"/>
                          <a:cs typeface="Arial" panose="020B0604020202020204" pitchFamily="34" charset="0"/>
                        </a:rPr>
                        <a:t>.</a:t>
                      </a:r>
                    </a:p>
                    <a:p>
                      <a:pPr marL="0" indent="0" algn="just">
                        <a:lnSpc>
                          <a:spcPct val="150000"/>
                        </a:lnSpc>
                        <a:buFont typeface="Arial" panose="020B0604020202020204" pitchFamily="34" charset="0"/>
                        <a:buNone/>
                      </a:pPr>
                      <a:endParaRPr lang="en-US" sz="33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16594153"/>
                  </a:ext>
                </a:extLst>
              </a:tr>
            </a:tbl>
          </a:graphicData>
        </a:graphic>
      </p:graphicFrame>
      <p:pic>
        <p:nvPicPr>
          <p:cNvPr id="15362" name="Picture 2" descr="Liều dùng, cách dùng Iodine (Iốt) an toàn, hiệu quả">
            <a:extLst>
              <a:ext uri="{FF2B5EF4-FFF2-40B4-BE49-F238E27FC236}">
                <a16:creationId xmlns:a16="http://schemas.microsoft.com/office/drawing/2014/main" xmlns="" id="{62EB604D-F613-6F6B-EAA5-3B9E7EF58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223324"/>
            <a:ext cx="4960564" cy="379697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hững chiêu 'tủ' chọn mua hải sản tươi ngon hấp dẫn">
            <a:extLst>
              <a:ext uri="{FF2B5EF4-FFF2-40B4-BE49-F238E27FC236}">
                <a16:creationId xmlns:a16="http://schemas.microsoft.com/office/drawing/2014/main" xmlns="" id="{B4D8992B-AF30-0802-856C-686E05BA1D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82" r="3409"/>
          <a:stretch/>
        </p:blipFill>
        <p:spPr bwMode="auto">
          <a:xfrm>
            <a:off x="5715000" y="6212892"/>
            <a:ext cx="6144284" cy="380740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Sự khác biệt giữa thịt đỏ và thịt trắng | Vinmec">
            <a:extLst>
              <a:ext uri="{FF2B5EF4-FFF2-40B4-BE49-F238E27FC236}">
                <a16:creationId xmlns:a16="http://schemas.microsoft.com/office/drawing/2014/main" xmlns="" id="{EEA680B1-C1BD-1D00-9B26-FF48D84B1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8765" y="6212891"/>
            <a:ext cx="5502035" cy="380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452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randombar(horizontal)">
                                      <p:cBhvr>
                                        <p:cTn id="12" dur="500"/>
                                        <p:tgtEl>
                                          <p:spTgt spid="15362"/>
                                        </p:tgtEl>
                                      </p:cBhvr>
                                    </p:animEffect>
                                  </p:childTnLst>
                                </p:cTn>
                              </p:par>
                              <p:par>
                                <p:cTn id="13" presetID="14" presetClass="entr" presetSubtype="10" fill="hold" nodeType="withEffect">
                                  <p:stCondLst>
                                    <p:cond delay="0"/>
                                  </p:stCondLst>
                                  <p:childTnLst>
                                    <p:set>
                                      <p:cBhvr>
                                        <p:cTn id="14" dur="1" fill="hold">
                                          <p:stCondLst>
                                            <p:cond delay="0"/>
                                          </p:stCondLst>
                                        </p:cTn>
                                        <p:tgtEl>
                                          <p:spTgt spid="15364"/>
                                        </p:tgtEl>
                                        <p:attrNameLst>
                                          <p:attrName>style.visibility</p:attrName>
                                        </p:attrNameLst>
                                      </p:cBhvr>
                                      <p:to>
                                        <p:strVal val="visible"/>
                                      </p:to>
                                    </p:set>
                                    <p:animEffect transition="in" filter="randombar(horizontal)">
                                      <p:cBhvr>
                                        <p:cTn id="15" dur="500"/>
                                        <p:tgtEl>
                                          <p:spTgt spid="15364"/>
                                        </p:tgtEl>
                                      </p:cBhvr>
                                    </p:animEffect>
                                  </p:childTnLst>
                                </p:cTn>
                              </p:par>
                              <p:par>
                                <p:cTn id="16" presetID="14" presetClass="entr" presetSubtype="10" fill="hold" nodeType="withEffect">
                                  <p:stCondLst>
                                    <p:cond delay="0"/>
                                  </p:stCondLst>
                                  <p:childTnLst>
                                    <p:set>
                                      <p:cBhvr>
                                        <p:cTn id="17" dur="1" fill="hold">
                                          <p:stCondLst>
                                            <p:cond delay="0"/>
                                          </p:stCondLst>
                                        </p:cTn>
                                        <p:tgtEl>
                                          <p:spTgt spid="15366"/>
                                        </p:tgtEl>
                                        <p:attrNameLst>
                                          <p:attrName>style.visibility</p:attrName>
                                        </p:attrNameLst>
                                      </p:cBhvr>
                                      <p:to>
                                        <p:strVal val="visible"/>
                                      </p:to>
                                    </p:set>
                                    <p:animEffect transition="in" filter="randombar(horizontal)">
                                      <p:cBhvr>
                                        <p:cTn id="18"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2" name="Freeform 2"/>
          <p:cNvSpPr/>
          <p:nvPr/>
        </p:nvSpPr>
        <p:spPr>
          <a:xfrm rot="2192675">
            <a:off x="1204052" y="840188"/>
            <a:ext cx="3944600" cy="1524774"/>
          </a:xfrm>
          <a:custGeom>
            <a:avLst/>
            <a:gdLst/>
            <a:ahLst/>
            <a:cxnLst/>
            <a:rect l="l" t="t" r="r" b="b"/>
            <a:pathLst>
              <a:path w="3944600" h="1524774">
                <a:moveTo>
                  <a:pt x="0" y="0"/>
                </a:moveTo>
                <a:lnTo>
                  <a:pt x="3944600" y="0"/>
                </a:lnTo>
                <a:lnTo>
                  <a:pt x="3944600" y="1524774"/>
                </a:lnTo>
                <a:lnTo>
                  <a:pt x="0" y="1524774"/>
                </a:lnTo>
                <a:lnTo>
                  <a:pt x="0" y="0"/>
                </a:lnTo>
                <a:close/>
              </a:path>
            </a:pathLst>
          </a:custGeom>
          <a:blipFill>
            <a:blip r:embed="rId3"/>
            <a:stretch>
              <a:fillRect/>
            </a:stretch>
          </a:blipFill>
        </p:spPr>
      </p:sp>
      <p:sp>
        <p:nvSpPr>
          <p:cNvPr id="3" name="Freeform 3"/>
          <p:cNvSpPr/>
          <p:nvPr/>
        </p:nvSpPr>
        <p:spPr>
          <a:xfrm rot="-158457">
            <a:off x="2355732" y="204268"/>
            <a:ext cx="2223136" cy="2446064"/>
          </a:xfrm>
          <a:custGeom>
            <a:avLst/>
            <a:gdLst/>
            <a:ahLst/>
            <a:cxnLst/>
            <a:rect l="l" t="t" r="r" b="b"/>
            <a:pathLst>
              <a:path w="2223136" h="2446064">
                <a:moveTo>
                  <a:pt x="0" y="0"/>
                </a:moveTo>
                <a:lnTo>
                  <a:pt x="2223136" y="0"/>
                </a:lnTo>
                <a:lnTo>
                  <a:pt x="2223136" y="2446064"/>
                </a:lnTo>
                <a:lnTo>
                  <a:pt x="0" y="2446064"/>
                </a:lnTo>
                <a:lnTo>
                  <a:pt x="0" y="0"/>
                </a:lnTo>
                <a:close/>
              </a:path>
            </a:pathLst>
          </a:custGeom>
          <a:blipFill>
            <a:blip r:embed="rId4"/>
            <a:stretch>
              <a:fillRect l="-26198"/>
            </a:stretch>
          </a:blipFill>
        </p:spPr>
      </p:sp>
      <p:sp>
        <p:nvSpPr>
          <p:cNvPr id="4" name="Freeform 4"/>
          <p:cNvSpPr/>
          <p:nvPr/>
        </p:nvSpPr>
        <p:spPr>
          <a:xfrm>
            <a:off x="-2324850" y="-179680"/>
            <a:ext cx="8641602" cy="8211150"/>
          </a:xfrm>
          <a:custGeom>
            <a:avLst/>
            <a:gdLst/>
            <a:ahLst/>
            <a:cxnLst/>
            <a:rect l="l" t="t" r="r" b="b"/>
            <a:pathLst>
              <a:path w="8641602" h="8211150">
                <a:moveTo>
                  <a:pt x="0" y="0"/>
                </a:moveTo>
                <a:lnTo>
                  <a:pt x="8641602" y="0"/>
                </a:lnTo>
                <a:lnTo>
                  <a:pt x="8641602" y="8211150"/>
                </a:lnTo>
                <a:lnTo>
                  <a:pt x="0" y="8211150"/>
                </a:lnTo>
                <a:lnTo>
                  <a:pt x="0" y="0"/>
                </a:lnTo>
                <a:close/>
              </a:path>
            </a:pathLst>
          </a:custGeom>
          <a:blipFill>
            <a:blip r:embed="rId5"/>
            <a:stretch>
              <a:fillRect/>
            </a:stretch>
          </a:blipFill>
        </p:spPr>
      </p:sp>
      <p:sp>
        <p:nvSpPr>
          <p:cNvPr id="5" name="Freeform 5"/>
          <p:cNvSpPr/>
          <p:nvPr/>
        </p:nvSpPr>
        <p:spPr>
          <a:xfrm rot="7199999">
            <a:off x="-530248" y="281598"/>
            <a:ext cx="3913394" cy="3827850"/>
          </a:xfrm>
          <a:custGeom>
            <a:avLst/>
            <a:gdLst/>
            <a:ahLst/>
            <a:cxnLst/>
            <a:rect l="l" t="t" r="r" b="b"/>
            <a:pathLst>
              <a:path w="3913394" h="3827850">
                <a:moveTo>
                  <a:pt x="0" y="0"/>
                </a:moveTo>
                <a:lnTo>
                  <a:pt x="3913394" y="0"/>
                </a:lnTo>
                <a:lnTo>
                  <a:pt x="3913394" y="3827850"/>
                </a:lnTo>
                <a:lnTo>
                  <a:pt x="0" y="3827850"/>
                </a:lnTo>
                <a:lnTo>
                  <a:pt x="0" y="0"/>
                </a:lnTo>
                <a:close/>
              </a:path>
            </a:pathLst>
          </a:custGeom>
          <a:blipFill>
            <a:blip r:embed="rId6"/>
            <a:stretch>
              <a:fillRect l="-1" r="-1"/>
            </a:stretch>
          </a:blipFill>
        </p:spPr>
      </p:sp>
      <p:sp>
        <p:nvSpPr>
          <p:cNvPr id="6" name="Freeform 6"/>
          <p:cNvSpPr/>
          <p:nvPr/>
        </p:nvSpPr>
        <p:spPr>
          <a:xfrm rot="-8928656">
            <a:off x="6045152" y="7458960"/>
            <a:ext cx="2955300" cy="2301010"/>
          </a:xfrm>
          <a:custGeom>
            <a:avLst/>
            <a:gdLst/>
            <a:ahLst/>
            <a:cxnLst/>
            <a:rect l="l" t="t" r="r" b="b"/>
            <a:pathLst>
              <a:path w="2955300" h="2301010">
                <a:moveTo>
                  <a:pt x="0" y="0"/>
                </a:moveTo>
                <a:lnTo>
                  <a:pt x="2955300" y="0"/>
                </a:lnTo>
                <a:lnTo>
                  <a:pt x="2955300" y="2301010"/>
                </a:lnTo>
                <a:lnTo>
                  <a:pt x="0" y="2301010"/>
                </a:lnTo>
                <a:lnTo>
                  <a:pt x="0" y="0"/>
                </a:lnTo>
                <a:close/>
              </a:path>
            </a:pathLst>
          </a:custGeom>
          <a:blipFill>
            <a:blip r:embed="rId7"/>
            <a:stretch>
              <a:fillRect/>
            </a:stretch>
          </a:blipFill>
        </p:spPr>
      </p:sp>
      <p:sp>
        <p:nvSpPr>
          <p:cNvPr id="7" name="Freeform 7"/>
          <p:cNvSpPr/>
          <p:nvPr/>
        </p:nvSpPr>
        <p:spPr>
          <a:xfrm rot="-1765941">
            <a:off x="11693234" y="-321364"/>
            <a:ext cx="3064078" cy="3847878"/>
          </a:xfrm>
          <a:custGeom>
            <a:avLst/>
            <a:gdLst/>
            <a:ahLst/>
            <a:cxnLst/>
            <a:rect l="l" t="t" r="r" b="b"/>
            <a:pathLst>
              <a:path w="3064078" h="3847878">
                <a:moveTo>
                  <a:pt x="0" y="0"/>
                </a:moveTo>
                <a:lnTo>
                  <a:pt x="3064078" y="0"/>
                </a:lnTo>
                <a:lnTo>
                  <a:pt x="3064078" y="3847878"/>
                </a:lnTo>
                <a:lnTo>
                  <a:pt x="0" y="3847878"/>
                </a:lnTo>
                <a:lnTo>
                  <a:pt x="0" y="0"/>
                </a:lnTo>
                <a:close/>
              </a:path>
            </a:pathLst>
          </a:custGeom>
          <a:blipFill>
            <a:blip r:embed="rId8"/>
            <a:stretch>
              <a:fillRect/>
            </a:stretch>
          </a:blipFill>
        </p:spPr>
      </p:sp>
      <p:sp>
        <p:nvSpPr>
          <p:cNvPr id="8" name="Freeform 8"/>
          <p:cNvSpPr/>
          <p:nvPr/>
        </p:nvSpPr>
        <p:spPr>
          <a:xfrm>
            <a:off x="13482650" y="5593908"/>
            <a:ext cx="4939116" cy="4693100"/>
          </a:xfrm>
          <a:custGeom>
            <a:avLst/>
            <a:gdLst/>
            <a:ahLst/>
            <a:cxnLst/>
            <a:rect l="l" t="t" r="r" b="b"/>
            <a:pathLst>
              <a:path w="4939116" h="4693100">
                <a:moveTo>
                  <a:pt x="0" y="0"/>
                </a:moveTo>
                <a:lnTo>
                  <a:pt x="4939116" y="0"/>
                </a:lnTo>
                <a:lnTo>
                  <a:pt x="4939116" y="4693100"/>
                </a:lnTo>
                <a:lnTo>
                  <a:pt x="0" y="4693100"/>
                </a:lnTo>
                <a:lnTo>
                  <a:pt x="0" y="0"/>
                </a:lnTo>
                <a:close/>
              </a:path>
            </a:pathLst>
          </a:custGeom>
          <a:blipFill>
            <a:blip r:embed="rId5"/>
            <a:stretch>
              <a:fillRect/>
            </a:stretch>
          </a:blipFill>
        </p:spPr>
      </p:sp>
      <p:sp>
        <p:nvSpPr>
          <p:cNvPr id="9" name="Freeform 9"/>
          <p:cNvSpPr/>
          <p:nvPr/>
        </p:nvSpPr>
        <p:spPr>
          <a:xfrm rot="3618922">
            <a:off x="14743132" y="5350456"/>
            <a:ext cx="2805638" cy="2446092"/>
          </a:xfrm>
          <a:custGeom>
            <a:avLst/>
            <a:gdLst/>
            <a:ahLst/>
            <a:cxnLst/>
            <a:rect l="l" t="t" r="r" b="b"/>
            <a:pathLst>
              <a:path w="2805638" h="2446092">
                <a:moveTo>
                  <a:pt x="0" y="0"/>
                </a:moveTo>
                <a:lnTo>
                  <a:pt x="2805638" y="0"/>
                </a:lnTo>
                <a:lnTo>
                  <a:pt x="2805638" y="2446092"/>
                </a:lnTo>
                <a:lnTo>
                  <a:pt x="0" y="2446092"/>
                </a:lnTo>
                <a:lnTo>
                  <a:pt x="0" y="0"/>
                </a:lnTo>
                <a:close/>
              </a:path>
            </a:pathLst>
          </a:custGeom>
          <a:blipFill>
            <a:blip r:embed="rId4"/>
            <a:stretch>
              <a:fillRect/>
            </a:stretch>
          </a:blipFill>
        </p:spPr>
      </p:sp>
      <p:sp>
        <p:nvSpPr>
          <p:cNvPr id="10" name="Freeform 10"/>
          <p:cNvSpPr/>
          <p:nvPr/>
        </p:nvSpPr>
        <p:spPr>
          <a:xfrm>
            <a:off x="5590152" y="-984960"/>
            <a:ext cx="12399950" cy="12128916"/>
          </a:xfrm>
          <a:custGeom>
            <a:avLst/>
            <a:gdLst/>
            <a:ahLst/>
            <a:cxnLst/>
            <a:rect l="l" t="t" r="r" b="b"/>
            <a:pathLst>
              <a:path w="12399950" h="12128916">
                <a:moveTo>
                  <a:pt x="0" y="0"/>
                </a:moveTo>
                <a:lnTo>
                  <a:pt x="12399950" y="0"/>
                </a:lnTo>
                <a:lnTo>
                  <a:pt x="12399950" y="12128916"/>
                </a:lnTo>
                <a:lnTo>
                  <a:pt x="0" y="12128916"/>
                </a:lnTo>
                <a:lnTo>
                  <a:pt x="0" y="0"/>
                </a:lnTo>
                <a:close/>
              </a:path>
            </a:pathLst>
          </a:custGeom>
          <a:blipFill>
            <a:blip r:embed="rId6"/>
            <a:stretch>
              <a:fillRect l="-1" r="-1"/>
            </a:stretch>
          </a:blipFill>
        </p:spPr>
      </p:sp>
      <p:grpSp>
        <p:nvGrpSpPr>
          <p:cNvPr id="11" name="Group 11"/>
          <p:cNvGrpSpPr/>
          <p:nvPr/>
        </p:nvGrpSpPr>
        <p:grpSpPr>
          <a:xfrm>
            <a:off x="717177" y="988956"/>
            <a:ext cx="16853617" cy="8128800"/>
            <a:chOff x="0" y="0"/>
            <a:chExt cx="20580000" cy="10838400"/>
          </a:xfrm>
        </p:grpSpPr>
        <p:sp>
          <p:nvSpPr>
            <p:cNvPr id="12" name="Freeform 12"/>
            <p:cNvSpPr/>
            <p:nvPr/>
          </p:nvSpPr>
          <p:spPr>
            <a:xfrm>
              <a:off x="0" y="0"/>
              <a:ext cx="20579969" cy="10838434"/>
            </a:xfrm>
            <a:custGeom>
              <a:avLst/>
              <a:gdLst/>
              <a:ahLst/>
              <a:cxnLst/>
              <a:rect l="l" t="t" r="r" b="b"/>
              <a:pathLst>
                <a:path w="20579969" h="10838434">
                  <a:moveTo>
                    <a:pt x="0" y="0"/>
                  </a:moveTo>
                  <a:lnTo>
                    <a:pt x="20579969" y="0"/>
                  </a:lnTo>
                  <a:lnTo>
                    <a:pt x="20579969" y="10838434"/>
                  </a:lnTo>
                  <a:lnTo>
                    <a:pt x="0" y="10838434"/>
                  </a:lnTo>
                  <a:close/>
                </a:path>
              </a:pathLst>
            </a:custGeom>
            <a:solidFill>
              <a:srgbClr val="FFFFFF"/>
            </a:solidFill>
          </p:spPr>
        </p:sp>
      </p:grpSp>
      <p:sp>
        <p:nvSpPr>
          <p:cNvPr id="14" name="Freeform 14"/>
          <p:cNvSpPr/>
          <p:nvPr/>
        </p:nvSpPr>
        <p:spPr>
          <a:xfrm>
            <a:off x="13940370" y="6563704"/>
            <a:ext cx="3913394" cy="3827850"/>
          </a:xfrm>
          <a:custGeom>
            <a:avLst/>
            <a:gdLst/>
            <a:ahLst/>
            <a:cxnLst/>
            <a:rect l="l" t="t" r="r" b="b"/>
            <a:pathLst>
              <a:path w="3913394" h="3827850">
                <a:moveTo>
                  <a:pt x="0" y="0"/>
                </a:moveTo>
                <a:lnTo>
                  <a:pt x="3913394" y="0"/>
                </a:lnTo>
                <a:lnTo>
                  <a:pt x="3913394" y="3827850"/>
                </a:lnTo>
                <a:lnTo>
                  <a:pt x="0" y="3827850"/>
                </a:lnTo>
                <a:lnTo>
                  <a:pt x="0" y="0"/>
                </a:lnTo>
                <a:close/>
              </a:path>
            </a:pathLst>
          </a:custGeom>
          <a:blipFill>
            <a:blip r:embed="rId6"/>
            <a:stretch>
              <a:fillRect l="-1" r="-1"/>
            </a:stretch>
          </a:blipFill>
        </p:spPr>
      </p:sp>
      <p:sp>
        <p:nvSpPr>
          <p:cNvPr id="16" name="Freeform 16"/>
          <p:cNvSpPr/>
          <p:nvPr/>
        </p:nvSpPr>
        <p:spPr>
          <a:xfrm rot="5780982">
            <a:off x="16561963" y="-577774"/>
            <a:ext cx="2498206" cy="3137254"/>
          </a:xfrm>
          <a:custGeom>
            <a:avLst/>
            <a:gdLst/>
            <a:ahLst/>
            <a:cxnLst/>
            <a:rect l="l" t="t" r="r" b="b"/>
            <a:pathLst>
              <a:path w="3064080" h="3847880">
                <a:moveTo>
                  <a:pt x="0" y="0"/>
                </a:moveTo>
                <a:lnTo>
                  <a:pt x="3064080" y="0"/>
                </a:lnTo>
                <a:lnTo>
                  <a:pt x="3064080" y="3847880"/>
                </a:lnTo>
                <a:lnTo>
                  <a:pt x="0" y="3847880"/>
                </a:lnTo>
                <a:lnTo>
                  <a:pt x="0" y="0"/>
                </a:lnTo>
                <a:close/>
              </a:path>
            </a:pathLst>
          </a:custGeom>
          <a:blipFill>
            <a:blip r:embed="rId8"/>
            <a:stretch>
              <a:fillRect/>
            </a:stretch>
          </a:blipFill>
        </p:spPr>
      </p:sp>
      <p:sp>
        <p:nvSpPr>
          <p:cNvPr id="17" name="Freeform 17"/>
          <p:cNvSpPr/>
          <p:nvPr/>
        </p:nvSpPr>
        <p:spPr>
          <a:xfrm>
            <a:off x="15704821" y="172568"/>
            <a:ext cx="1431755" cy="1258765"/>
          </a:xfrm>
          <a:custGeom>
            <a:avLst/>
            <a:gdLst/>
            <a:ahLst/>
            <a:cxnLst/>
            <a:rect l="l" t="t" r="r" b="b"/>
            <a:pathLst>
              <a:path w="1756064" h="1543890">
                <a:moveTo>
                  <a:pt x="0" y="0"/>
                </a:moveTo>
                <a:lnTo>
                  <a:pt x="1756064" y="0"/>
                </a:lnTo>
                <a:lnTo>
                  <a:pt x="1756064" y="1543890"/>
                </a:lnTo>
                <a:lnTo>
                  <a:pt x="0" y="1543890"/>
                </a:lnTo>
                <a:lnTo>
                  <a:pt x="0" y="0"/>
                </a:lnTo>
                <a:close/>
              </a:path>
            </a:pathLst>
          </a:custGeom>
          <a:blipFill>
            <a:blip r:embed="rId9"/>
            <a:stretch>
              <a:fillRect/>
            </a:stretch>
          </a:blipFill>
        </p:spPr>
      </p:sp>
      <p:sp>
        <p:nvSpPr>
          <p:cNvPr id="18" name="Freeform 18"/>
          <p:cNvSpPr/>
          <p:nvPr/>
        </p:nvSpPr>
        <p:spPr>
          <a:xfrm>
            <a:off x="17472223" y="863595"/>
            <a:ext cx="1541689" cy="1647710"/>
          </a:xfrm>
          <a:custGeom>
            <a:avLst/>
            <a:gdLst/>
            <a:ahLst/>
            <a:cxnLst/>
            <a:rect l="l" t="t" r="r" b="b"/>
            <a:pathLst>
              <a:path w="1890900" h="2020936">
                <a:moveTo>
                  <a:pt x="0" y="0"/>
                </a:moveTo>
                <a:lnTo>
                  <a:pt x="1890900" y="0"/>
                </a:lnTo>
                <a:lnTo>
                  <a:pt x="1890900" y="2020936"/>
                </a:lnTo>
                <a:lnTo>
                  <a:pt x="0" y="2020936"/>
                </a:lnTo>
                <a:lnTo>
                  <a:pt x="0" y="0"/>
                </a:lnTo>
                <a:close/>
              </a:path>
            </a:pathLst>
          </a:custGeom>
          <a:blipFill>
            <a:blip r:embed="rId10"/>
            <a:stretch>
              <a:fillRect/>
            </a:stretch>
          </a:blipFill>
        </p:spPr>
      </p:sp>
      <p:sp>
        <p:nvSpPr>
          <p:cNvPr id="19" name="Freeform 19"/>
          <p:cNvSpPr/>
          <p:nvPr/>
        </p:nvSpPr>
        <p:spPr>
          <a:xfrm rot="-1413170">
            <a:off x="15066013" y="8046777"/>
            <a:ext cx="2072011" cy="2072003"/>
          </a:xfrm>
          <a:custGeom>
            <a:avLst/>
            <a:gdLst/>
            <a:ahLst/>
            <a:cxnLst/>
            <a:rect l="l" t="t" r="r" b="b"/>
            <a:pathLst>
              <a:path w="2447434" h="2447424">
                <a:moveTo>
                  <a:pt x="0" y="0"/>
                </a:moveTo>
                <a:lnTo>
                  <a:pt x="2447434" y="0"/>
                </a:lnTo>
                <a:lnTo>
                  <a:pt x="2447434" y="2447424"/>
                </a:lnTo>
                <a:lnTo>
                  <a:pt x="0" y="2447424"/>
                </a:lnTo>
                <a:lnTo>
                  <a:pt x="0" y="0"/>
                </a:lnTo>
                <a:close/>
              </a:path>
            </a:pathLst>
          </a:custGeom>
          <a:blipFill>
            <a:blip r:embed="rId11"/>
            <a:stretch>
              <a:fillRect/>
            </a:stretch>
          </a:blipFill>
        </p:spPr>
      </p:sp>
      <p:sp>
        <p:nvSpPr>
          <p:cNvPr id="20" name="Freeform 20"/>
          <p:cNvSpPr/>
          <p:nvPr/>
        </p:nvSpPr>
        <p:spPr>
          <a:xfrm rot="-585228">
            <a:off x="16024159" y="7925816"/>
            <a:ext cx="2517158" cy="2035844"/>
          </a:xfrm>
          <a:custGeom>
            <a:avLst/>
            <a:gdLst/>
            <a:ahLst/>
            <a:cxnLst/>
            <a:rect l="l" t="t" r="r" b="b"/>
            <a:pathLst>
              <a:path w="2973236" h="2404714">
                <a:moveTo>
                  <a:pt x="0" y="0"/>
                </a:moveTo>
                <a:lnTo>
                  <a:pt x="2973236" y="0"/>
                </a:lnTo>
                <a:lnTo>
                  <a:pt x="2973236" y="2404714"/>
                </a:lnTo>
                <a:lnTo>
                  <a:pt x="0" y="2404714"/>
                </a:lnTo>
                <a:lnTo>
                  <a:pt x="0" y="0"/>
                </a:lnTo>
                <a:close/>
              </a:path>
            </a:pathLst>
          </a:custGeom>
          <a:blipFill>
            <a:blip r:embed="rId12"/>
            <a:stretch>
              <a:fillRect/>
            </a:stretch>
          </a:blipFill>
        </p:spPr>
      </p:sp>
      <p:sp>
        <p:nvSpPr>
          <p:cNvPr id="21" name="Freeform 21"/>
          <p:cNvSpPr/>
          <p:nvPr/>
        </p:nvSpPr>
        <p:spPr>
          <a:xfrm rot="-8099992">
            <a:off x="13613173" y="8666549"/>
            <a:ext cx="1941619" cy="1609040"/>
          </a:xfrm>
          <a:custGeom>
            <a:avLst/>
            <a:gdLst/>
            <a:ahLst/>
            <a:cxnLst/>
            <a:rect l="l" t="t" r="r" b="b"/>
            <a:pathLst>
              <a:path w="2293416" h="1900578">
                <a:moveTo>
                  <a:pt x="0" y="0"/>
                </a:moveTo>
                <a:lnTo>
                  <a:pt x="2293416" y="0"/>
                </a:lnTo>
                <a:lnTo>
                  <a:pt x="2293416" y="1900578"/>
                </a:lnTo>
                <a:lnTo>
                  <a:pt x="0" y="1900578"/>
                </a:lnTo>
                <a:lnTo>
                  <a:pt x="0" y="0"/>
                </a:lnTo>
                <a:close/>
              </a:path>
            </a:pathLst>
          </a:custGeom>
          <a:blipFill>
            <a:blip r:embed="rId13"/>
            <a:stretch>
              <a:fillRect/>
            </a:stretch>
          </a:blipFill>
        </p:spPr>
      </p:sp>
      <p:sp>
        <p:nvSpPr>
          <p:cNvPr id="22" name="Freeform 22"/>
          <p:cNvSpPr/>
          <p:nvPr/>
        </p:nvSpPr>
        <p:spPr>
          <a:xfrm>
            <a:off x="-342074" y="345482"/>
            <a:ext cx="2938003" cy="2287535"/>
          </a:xfrm>
          <a:custGeom>
            <a:avLst/>
            <a:gdLst/>
            <a:ahLst/>
            <a:cxnLst/>
            <a:rect l="l" t="t" r="r" b="b"/>
            <a:pathLst>
              <a:path w="3304322" h="2572752">
                <a:moveTo>
                  <a:pt x="0" y="0"/>
                </a:moveTo>
                <a:lnTo>
                  <a:pt x="3304322" y="0"/>
                </a:lnTo>
                <a:lnTo>
                  <a:pt x="3304322" y="2572752"/>
                </a:lnTo>
                <a:lnTo>
                  <a:pt x="0" y="2572752"/>
                </a:lnTo>
                <a:lnTo>
                  <a:pt x="0" y="0"/>
                </a:lnTo>
                <a:close/>
              </a:path>
            </a:pathLst>
          </a:custGeom>
          <a:blipFill>
            <a:blip r:embed="rId7"/>
            <a:stretch>
              <a:fillRect/>
            </a:stretch>
          </a:blipFill>
        </p:spPr>
      </p:sp>
      <p:sp>
        <p:nvSpPr>
          <p:cNvPr id="26" name="Freeform 26"/>
          <p:cNvSpPr/>
          <p:nvPr/>
        </p:nvSpPr>
        <p:spPr>
          <a:xfrm>
            <a:off x="385882" y="8448698"/>
            <a:ext cx="2181200" cy="2299502"/>
          </a:xfrm>
          <a:custGeom>
            <a:avLst/>
            <a:gdLst/>
            <a:ahLst/>
            <a:cxnLst/>
            <a:rect l="l" t="t" r="r" b="b"/>
            <a:pathLst>
              <a:path w="2181200" h="2299502">
                <a:moveTo>
                  <a:pt x="0" y="0"/>
                </a:moveTo>
                <a:lnTo>
                  <a:pt x="2181200" y="0"/>
                </a:lnTo>
                <a:lnTo>
                  <a:pt x="2181200" y="2299502"/>
                </a:lnTo>
                <a:lnTo>
                  <a:pt x="0" y="2299502"/>
                </a:lnTo>
                <a:lnTo>
                  <a:pt x="0" y="0"/>
                </a:lnTo>
                <a:close/>
              </a:path>
            </a:pathLst>
          </a:custGeom>
          <a:blipFill>
            <a:blip r:embed="rId14"/>
            <a:stretch>
              <a:fillRect/>
            </a:stretch>
          </a:blipFill>
        </p:spPr>
      </p:sp>
      <p:sp>
        <p:nvSpPr>
          <p:cNvPr id="27" name="Freeform 27"/>
          <p:cNvSpPr/>
          <p:nvPr/>
        </p:nvSpPr>
        <p:spPr>
          <a:xfrm rot="391108">
            <a:off x="-609589" y="7761190"/>
            <a:ext cx="4051926" cy="1940406"/>
          </a:xfrm>
          <a:custGeom>
            <a:avLst/>
            <a:gdLst/>
            <a:ahLst/>
            <a:cxnLst/>
            <a:rect l="l" t="t" r="r" b="b"/>
            <a:pathLst>
              <a:path w="5040356" h="2413750">
                <a:moveTo>
                  <a:pt x="0" y="0"/>
                </a:moveTo>
                <a:lnTo>
                  <a:pt x="5040356" y="0"/>
                </a:lnTo>
                <a:lnTo>
                  <a:pt x="5040356" y="2413750"/>
                </a:lnTo>
                <a:lnTo>
                  <a:pt x="0" y="2413750"/>
                </a:lnTo>
                <a:lnTo>
                  <a:pt x="0" y="0"/>
                </a:lnTo>
                <a:close/>
              </a:path>
            </a:pathLst>
          </a:custGeom>
          <a:blipFill>
            <a:blip r:embed="rId15"/>
            <a:stretch>
              <a:fillRect l="-1" r="-1"/>
            </a:stretch>
          </a:blipFill>
        </p:spPr>
      </p:sp>
      <p:sp>
        <p:nvSpPr>
          <p:cNvPr id="28" name="Freeform 28"/>
          <p:cNvSpPr/>
          <p:nvPr/>
        </p:nvSpPr>
        <p:spPr>
          <a:xfrm>
            <a:off x="2185981" y="8452075"/>
            <a:ext cx="1890878" cy="1970050"/>
          </a:xfrm>
          <a:custGeom>
            <a:avLst/>
            <a:gdLst/>
            <a:ahLst/>
            <a:cxnLst/>
            <a:rect l="l" t="t" r="r" b="b"/>
            <a:pathLst>
              <a:path w="1890878" h="1970050">
                <a:moveTo>
                  <a:pt x="0" y="0"/>
                </a:moveTo>
                <a:lnTo>
                  <a:pt x="1890878" y="0"/>
                </a:lnTo>
                <a:lnTo>
                  <a:pt x="1890878" y="1970050"/>
                </a:lnTo>
                <a:lnTo>
                  <a:pt x="0" y="1970050"/>
                </a:lnTo>
                <a:lnTo>
                  <a:pt x="0" y="0"/>
                </a:lnTo>
                <a:close/>
              </a:path>
            </a:pathLst>
          </a:custGeom>
          <a:blipFill>
            <a:blip r:embed="rId16"/>
            <a:stretch>
              <a:fillRect/>
            </a:stretch>
          </a:blipFill>
        </p:spPr>
      </p:sp>
      <p:sp>
        <p:nvSpPr>
          <p:cNvPr id="29" name="TextBox 29"/>
          <p:cNvSpPr txBox="1"/>
          <p:nvPr/>
        </p:nvSpPr>
        <p:spPr>
          <a:xfrm>
            <a:off x="674314" y="1667477"/>
            <a:ext cx="16939345" cy="1303242"/>
          </a:xfrm>
          <a:prstGeom prst="rect">
            <a:avLst/>
          </a:prstGeom>
        </p:spPr>
        <p:txBody>
          <a:bodyPr wrap="square" lIns="0" tIns="0" rIns="0" bIns="0" rtlCol="0" anchor="t">
            <a:spAutoFit/>
          </a:bodyPr>
          <a:lstStyle/>
          <a:p>
            <a:pPr algn="ctr">
              <a:lnSpc>
                <a:spcPts val="11519"/>
              </a:lnSpc>
            </a:pPr>
            <a:r>
              <a:rPr lang="vi-VN" sz="6000" b="1">
                <a:solidFill>
                  <a:srgbClr val="35621C"/>
                </a:solidFill>
              </a:rPr>
              <a:t>CHƯƠNG I. DINH DƯỠNG VÀ THỰC PHẨM</a:t>
            </a:r>
            <a:endParaRPr lang="en-US" sz="6000" b="1">
              <a:solidFill>
                <a:srgbClr val="72371E"/>
              </a:solidFill>
            </a:endParaRPr>
          </a:p>
        </p:txBody>
      </p:sp>
      <p:sp>
        <p:nvSpPr>
          <p:cNvPr id="32" name="TextBox 31">
            <a:extLst>
              <a:ext uri="{FF2B5EF4-FFF2-40B4-BE49-F238E27FC236}">
                <a16:creationId xmlns:a16="http://schemas.microsoft.com/office/drawing/2014/main" xmlns="" id="{40B958D0-C18B-4C79-2ECB-B479BA006148}"/>
              </a:ext>
            </a:extLst>
          </p:cNvPr>
          <p:cNvSpPr txBox="1"/>
          <p:nvPr/>
        </p:nvSpPr>
        <p:spPr>
          <a:xfrm>
            <a:off x="217104" y="2964045"/>
            <a:ext cx="17853764" cy="5767348"/>
          </a:xfrm>
          <a:prstGeom prst="rect">
            <a:avLst/>
          </a:prstGeom>
          <a:noFill/>
        </p:spPr>
        <p:txBody>
          <a:bodyPr wrap="square">
            <a:spAutoFit/>
          </a:bodyPr>
          <a:lstStyle/>
          <a:p>
            <a:pPr algn="ctr">
              <a:lnSpc>
                <a:spcPct val="150000"/>
              </a:lnSpc>
            </a:pPr>
            <a:r>
              <a:rPr lang="vi-VN" sz="8500" b="1">
                <a:solidFill>
                  <a:srgbClr val="C00000"/>
                </a:solidFill>
              </a:rPr>
              <a:t>BÀI 1: </a:t>
            </a:r>
            <a:endParaRPr lang="en-US" sz="8500" b="1">
              <a:solidFill>
                <a:srgbClr val="C00000"/>
              </a:solidFill>
            </a:endParaRPr>
          </a:p>
          <a:p>
            <a:pPr algn="ctr">
              <a:lnSpc>
                <a:spcPct val="150000"/>
              </a:lnSpc>
            </a:pPr>
            <a:r>
              <a:rPr lang="vi-VN" sz="8500" b="1"/>
              <a:t>THÀNH PHẦN DINH DƯỠNG TRONG THỰC PHẨM</a:t>
            </a:r>
            <a:endParaRPr lang="en-US" sz="8500" b="1"/>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9C8EF0B4-4496-FD4B-5396-54AB639011A8}"/>
              </a:ext>
            </a:extLst>
          </p:cNvPr>
          <p:cNvGraphicFramePr>
            <a:graphicFrameLocks noGrp="1"/>
          </p:cNvGraphicFramePr>
          <p:nvPr>
            <p:extLst>
              <p:ext uri="{D42A27DB-BD31-4B8C-83A1-F6EECF244321}">
                <p14:modId xmlns:p14="http://schemas.microsoft.com/office/powerpoint/2010/main" val="1893713464"/>
              </p:ext>
            </p:extLst>
          </p:nvPr>
        </p:nvGraphicFramePr>
        <p:xfrm>
          <a:off x="152400" y="266700"/>
          <a:ext cx="17983200" cy="5641183"/>
        </p:xfrm>
        <a:graphic>
          <a:graphicData uri="http://schemas.openxmlformats.org/drawingml/2006/table">
            <a:tbl>
              <a:tblPr firstRow="1" bandRow="1">
                <a:tableStyleId>{5C22544A-7EE6-4342-B048-85BDC9FD1C3A}</a:tableStyleId>
              </a:tblPr>
              <a:tblGrid>
                <a:gridCol w="3690875">
                  <a:extLst>
                    <a:ext uri="{9D8B030D-6E8A-4147-A177-3AD203B41FA5}">
                      <a16:colId xmlns:a16="http://schemas.microsoft.com/office/drawing/2014/main" xmlns="" val="3060400204"/>
                    </a:ext>
                  </a:extLst>
                </a:gridCol>
                <a:gridCol w="7538809">
                  <a:extLst>
                    <a:ext uri="{9D8B030D-6E8A-4147-A177-3AD203B41FA5}">
                      <a16:colId xmlns:a16="http://schemas.microsoft.com/office/drawing/2014/main" xmlns="" val="3169310892"/>
                    </a:ext>
                  </a:extLst>
                </a:gridCol>
                <a:gridCol w="6753516">
                  <a:extLst>
                    <a:ext uri="{9D8B030D-6E8A-4147-A177-3AD203B41FA5}">
                      <a16:colId xmlns:a16="http://schemas.microsoft.com/office/drawing/2014/main" xmlns="" val="3529994298"/>
                    </a:ext>
                  </a:extLst>
                </a:gridCol>
              </a:tblGrid>
              <a:tr h="1369217">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Khoáng chất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Vai trò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Nhu cầu</a:t>
                      </a:r>
                    </a:p>
                    <a:p>
                      <a:pPr algn="ctr">
                        <a:lnSpc>
                          <a:spcPct val="150000"/>
                        </a:lnSpc>
                      </a:pPr>
                      <a:r>
                        <a:rPr lang="en-US" sz="3300">
                          <a:solidFill>
                            <a:schemeClr val="tx1"/>
                          </a:solidFill>
                          <a:latin typeface="Arial" panose="020B0604020202020204" pitchFamily="34" charset="0"/>
                          <a:cs typeface="Arial" panose="020B0604020202020204" pitchFamily="34" charset="0"/>
                        </a:rPr>
                        <a:t>(người trưởng thành)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extLst>
                  <a:ext uri="{0D108BD9-81ED-4DB2-BD59-A6C34878D82A}">
                    <a16:rowId xmlns:a16="http://schemas.microsoft.com/office/drawing/2014/main" xmlns="" val="3457595779"/>
                  </a:ext>
                </a:extLst>
              </a:tr>
              <a:tr h="4040983">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Calcium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Là thành phần cấu tạo của xương và răng, làm cho xương và răng chắc khỏe.</a:t>
                      </a:r>
                    </a:p>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Thiếu calcium có thể dẫn đến bệnh còi xương và loãng xương.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Khoảng 500 mg/ngày.</a:t>
                      </a:r>
                    </a:p>
                    <a:p>
                      <a:pPr marL="0" indent="0" algn="just">
                        <a:lnSpc>
                          <a:spcPct val="150000"/>
                        </a:lnSpc>
                        <a:buFont typeface="Arial" panose="020B0604020202020204" pitchFamily="34" charset="0"/>
                        <a:buNone/>
                      </a:pPr>
                      <a:endParaRPr lang="en-US" sz="33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16594153"/>
                  </a:ext>
                </a:extLst>
              </a:tr>
            </a:tbl>
          </a:graphicData>
        </a:graphic>
      </p:graphicFrame>
      <p:pic>
        <p:nvPicPr>
          <p:cNvPr id="15364" name="Picture 4" descr="Những chiêu 'tủ' chọn mua hải sản tươi ngon hấp dẫn">
            <a:extLst>
              <a:ext uri="{FF2B5EF4-FFF2-40B4-BE49-F238E27FC236}">
                <a16:creationId xmlns:a16="http://schemas.microsoft.com/office/drawing/2014/main" xmlns="" id="{B4D8992B-AF30-0802-856C-686E05BA1D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2" r="3409"/>
          <a:stretch/>
        </p:blipFill>
        <p:spPr bwMode="auto">
          <a:xfrm>
            <a:off x="457200" y="6478904"/>
            <a:ext cx="5715000" cy="354139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ách làm sữa chua không đông đá dẻo mịn bằng nồi cơm điện">
            <a:extLst>
              <a:ext uri="{FF2B5EF4-FFF2-40B4-BE49-F238E27FC236}">
                <a16:creationId xmlns:a16="http://schemas.microsoft.com/office/drawing/2014/main" xmlns="" id="{C65E5B17-8AC2-4AED-229C-7875F1A21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768" y="6478904"/>
            <a:ext cx="5321769" cy="354139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Tại sao cần ngâm đậu, hạt ngũ cốc trước khi chế biến?">
            <a:extLst>
              <a:ext uri="{FF2B5EF4-FFF2-40B4-BE49-F238E27FC236}">
                <a16:creationId xmlns:a16="http://schemas.microsoft.com/office/drawing/2014/main" xmlns="" id="{2CCC4735-3E8A-4FDF-A4BA-F7F100449A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78" r="11579"/>
          <a:stretch/>
        </p:blipFill>
        <p:spPr bwMode="auto">
          <a:xfrm>
            <a:off x="12079105" y="6478904"/>
            <a:ext cx="55626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549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randombar(horizontal)">
                                      <p:cBhvr>
                                        <p:cTn id="12" dur="500"/>
                                        <p:tgtEl>
                                          <p:spTgt spid="15364"/>
                                        </p:tgtEl>
                                      </p:cBhvr>
                                    </p:animEffect>
                                  </p:childTnLst>
                                </p:cTn>
                              </p:par>
                              <p:par>
                                <p:cTn id="13" presetID="14" presetClass="entr" presetSubtype="10" fill="hold" nodeType="with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nodeType="with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randombar(horizontal)">
                                      <p:cBhvr>
                                        <p:cTn id="18"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9C8EF0B4-4496-FD4B-5396-54AB639011A8}"/>
              </a:ext>
            </a:extLst>
          </p:cNvPr>
          <p:cNvGraphicFramePr>
            <a:graphicFrameLocks noGrp="1"/>
          </p:cNvGraphicFramePr>
          <p:nvPr>
            <p:extLst>
              <p:ext uri="{D42A27DB-BD31-4B8C-83A1-F6EECF244321}">
                <p14:modId xmlns:p14="http://schemas.microsoft.com/office/powerpoint/2010/main" val="1018633486"/>
              </p:ext>
            </p:extLst>
          </p:nvPr>
        </p:nvGraphicFramePr>
        <p:xfrm>
          <a:off x="152400" y="266700"/>
          <a:ext cx="17983200" cy="5641183"/>
        </p:xfrm>
        <a:graphic>
          <a:graphicData uri="http://schemas.openxmlformats.org/drawingml/2006/table">
            <a:tbl>
              <a:tblPr firstRow="1" bandRow="1">
                <a:tableStyleId>{5C22544A-7EE6-4342-B048-85BDC9FD1C3A}</a:tableStyleId>
              </a:tblPr>
              <a:tblGrid>
                <a:gridCol w="3690875">
                  <a:extLst>
                    <a:ext uri="{9D8B030D-6E8A-4147-A177-3AD203B41FA5}">
                      <a16:colId xmlns:a16="http://schemas.microsoft.com/office/drawing/2014/main" xmlns="" val="3060400204"/>
                    </a:ext>
                  </a:extLst>
                </a:gridCol>
                <a:gridCol w="7538809">
                  <a:extLst>
                    <a:ext uri="{9D8B030D-6E8A-4147-A177-3AD203B41FA5}">
                      <a16:colId xmlns:a16="http://schemas.microsoft.com/office/drawing/2014/main" xmlns="" val="3169310892"/>
                    </a:ext>
                  </a:extLst>
                </a:gridCol>
                <a:gridCol w="6753516">
                  <a:extLst>
                    <a:ext uri="{9D8B030D-6E8A-4147-A177-3AD203B41FA5}">
                      <a16:colId xmlns:a16="http://schemas.microsoft.com/office/drawing/2014/main" xmlns="" val="3529994298"/>
                    </a:ext>
                  </a:extLst>
                </a:gridCol>
              </a:tblGrid>
              <a:tr h="1369217">
                <a:tc>
                  <a:txBody>
                    <a:bodyPr/>
                    <a:lstStyle/>
                    <a:p>
                      <a:pPr algn="ctr">
                        <a:lnSpc>
                          <a:spcPct val="150000"/>
                        </a:lnSpc>
                      </a:pPr>
                      <a:r>
                        <a:rPr lang="en-US" sz="3300" dirty="0" err="1">
                          <a:solidFill>
                            <a:schemeClr val="tx1"/>
                          </a:solidFill>
                          <a:latin typeface="Arial" panose="020B0604020202020204" pitchFamily="34" charset="0"/>
                          <a:cs typeface="Arial" panose="020B0604020202020204" pitchFamily="34" charset="0"/>
                        </a:rPr>
                        <a:t>Khoáng</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chất</a:t>
                      </a:r>
                      <a:r>
                        <a:rPr lang="en-US" sz="3300" dirty="0">
                          <a:solidFill>
                            <a:schemeClr val="tx1"/>
                          </a:solidFill>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Vai trò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tc>
                  <a:txBody>
                    <a:bodyPr/>
                    <a:lstStyle/>
                    <a:p>
                      <a:pPr algn="ctr">
                        <a:lnSpc>
                          <a:spcPct val="150000"/>
                        </a:lnSpc>
                      </a:pPr>
                      <a:r>
                        <a:rPr lang="en-US" sz="3300">
                          <a:solidFill>
                            <a:schemeClr val="tx1"/>
                          </a:solidFill>
                          <a:latin typeface="Arial" panose="020B0604020202020204" pitchFamily="34" charset="0"/>
                          <a:cs typeface="Arial" panose="020B0604020202020204" pitchFamily="34" charset="0"/>
                        </a:rPr>
                        <a:t>Nhu cầu</a:t>
                      </a:r>
                    </a:p>
                    <a:p>
                      <a:pPr algn="ctr">
                        <a:lnSpc>
                          <a:spcPct val="150000"/>
                        </a:lnSpc>
                      </a:pPr>
                      <a:r>
                        <a:rPr lang="en-US" sz="3300">
                          <a:solidFill>
                            <a:schemeClr val="tx1"/>
                          </a:solidFill>
                          <a:latin typeface="Arial" panose="020B0604020202020204" pitchFamily="34" charset="0"/>
                          <a:cs typeface="Arial" panose="020B0604020202020204" pitchFamily="34" charset="0"/>
                        </a:rPr>
                        <a:t>(người trưởng thành)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C0BD"/>
                    </a:solidFill>
                  </a:tcPr>
                </a:tc>
                <a:extLst>
                  <a:ext uri="{0D108BD9-81ED-4DB2-BD59-A6C34878D82A}">
                    <a16:rowId xmlns:a16="http://schemas.microsoft.com/office/drawing/2014/main" xmlns="" val="3457595779"/>
                  </a:ext>
                </a:extLst>
              </a:tr>
              <a:tr h="4040983">
                <a:tc>
                  <a:txBody>
                    <a:bodyPr/>
                    <a:lstStyle/>
                    <a:p>
                      <a:pPr algn="ctr">
                        <a:lnSpc>
                          <a:spcPct val="150000"/>
                        </a:lnSpc>
                      </a:pPr>
                      <a:r>
                        <a:rPr lang="en-US" sz="3300" dirty="0" err="1" smtClean="0">
                          <a:solidFill>
                            <a:schemeClr val="tx1"/>
                          </a:solidFill>
                          <a:latin typeface="Arial" panose="020B0604020202020204" pitchFamily="34" charset="0"/>
                          <a:cs typeface="Arial" panose="020B0604020202020204" pitchFamily="34" charset="0"/>
                        </a:rPr>
                        <a:t>natri</a:t>
                      </a:r>
                      <a:endParaRPr lang="en-US" sz="33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lnSpc>
                          <a:spcPct val="150000"/>
                        </a:lnSpc>
                        <a:buFont typeface="Arial" panose="020B0604020202020204" pitchFamily="34" charset="0"/>
                        <a:buChar char="•"/>
                      </a:pPr>
                      <a:r>
                        <a:rPr lang="en-US" sz="3300" dirty="0" err="1">
                          <a:solidFill>
                            <a:schemeClr val="tx1"/>
                          </a:solidFill>
                          <a:latin typeface="Arial" panose="020B0604020202020204" pitchFamily="34" charset="0"/>
                          <a:cs typeface="Arial" panose="020B0604020202020204" pitchFamily="34" charset="0"/>
                        </a:rPr>
                        <a:t>Là</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chất</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điện</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giải</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giúp</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hỗ</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trợ</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điều</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hòa</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đường</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huyết</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hỗ</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trợ</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hoạt</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động</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của</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cơ</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bắp</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bộ</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não</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tim</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mạch</a:t>
                      </a:r>
                      <a:r>
                        <a:rPr lang="en-US" sz="3300" dirty="0">
                          <a:solidFill>
                            <a:schemeClr val="tx1"/>
                          </a:solidFill>
                          <a:latin typeface="Arial" panose="020B0604020202020204" pitchFamily="34" charset="0"/>
                          <a:cs typeface="Arial" panose="020B0604020202020204" pitchFamily="34" charset="0"/>
                        </a:rPr>
                        <a:t>. </a:t>
                      </a:r>
                    </a:p>
                    <a:p>
                      <a:pPr marL="457200" indent="-457200" algn="just">
                        <a:lnSpc>
                          <a:spcPct val="150000"/>
                        </a:lnSpc>
                        <a:buFont typeface="Arial" panose="020B0604020202020204" pitchFamily="34" charset="0"/>
                        <a:buChar char="•"/>
                      </a:pPr>
                      <a:r>
                        <a:rPr lang="en-US" sz="3300" dirty="0" err="1" smtClean="0">
                          <a:solidFill>
                            <a:schemeClr val="tx1"/>
                          </a:solidFill>
                          <a:latin typeface="Arial" panose="020B0604020202020204" pitchFamily="34" charset="0"/>
                          <a:cs typeface="Arial" panose="020B0604020202020204" pitchFamily="34" charset="0"/>
                        </a:rPr>
                        <a:t>Thừa</a:t>
                      </a:r>
                      <a:r>
                        <a:rPr lang="en-US" sz="3300" dirty="0" smtClean="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natri</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có</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thể</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dẫn</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đến</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bệnh</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tăng</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huyết</a:t>
                      </a:r>
                      <a:r>
                        <a:rPr lang="en-US" sz="3300" dirty="0">
                          <a:solidFill>
                            <a:schemeClr val="tx1"/>
                          </a:solidFill>
                          <a:latin typeface="Arial" panose="020B0604020202020204" pitchFamily="34" charset="0"/>
                          <a:cs typeface="Arial" panose="020B0604020202020204" pitchFamily="34" charset="0"/>
                        </a:rPr>
                        <a:t> </a:t>
                      </a:r>
                      <a:r>
                        <a:rPr lang="en-US" sz="3300" dirty="0" err="1">
                          <a:solidFill>
                            <a:schemeClr val="tx1"/>
                          </a:solidFill>
                          <a:latin typeface="Arial" panose="020B0604020202020204" pitchFamily="34" charset="0"/>
                          <a:cs typeface="Arial" panose="020B0604020202020204" pitchFamily="34" charset="0"/>
                        </a:rPr>
                        <a:t>áp</a:t>
                      </a:r>
                      <a:r>
                        <a:rPr lang="en-US" sz="3300" dirty="0">
                          <a:solidFill>
                            <a:schemeClr val="tx1"/>
                          </a:solidFill>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lnSpc>
                          <a:spcPct val="150000"/>
                        </a:lnSpc>
                        <a:buFont typeface="Arial" panose="020B0604020202020204" pitchFamily="34" charset="0"/>
                        <a:buChar char="•"/>
                      </a:pPr>
                      <a:r>
                        <a:rPr lang="en-US" sz="3300">
                          <a:solidFill>
                            <a:schemeClr val="tx1"/>
                          </a:solidFill>
                          <a:latin typeface="Arial" panose="020B0604020202020204" pitchFamily="34" charset="0"/>
                          <a:cs typeface="Arial" panose="020B0604020202020204" pitchFamily="34" charset="0"/>
                        </a:rPr>
                        <a:t>&lt;2g natri/ngày (khoảng &lt;5g muối/ngày).</a:t>
                      </a:r>
                    </a:p>
                    <a:p>
                      <a:pPr marL="0" indent="0" algn="just">
                        <a:lnSpc>
                          <a:spcPct val="150000"/>
                        </a:lnSpc>
                        <a:buFont typeface="Arial" panose="020B0604020202020204" pitchFamily="34" charset="0"/>
                        <a:buNone/>
                      </a:pPr>
                      <a:endParaRPr lang="en-US" sz="33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16594153"/>
                  </a:ext>
                </a:extLst>
              </a:tr>
            </a:tbl>
          </a:graphicData>
        </a:graphic>
      </p:graphicFrame>
      <p:pic>
        <p:nvPicPr>
          <p:cNvPr id="15364" name="Picture 4" descr="Những chiêu 'tủ' chọn mua hải sản tươi ngon hấp dẫn">
            <a:extLst>
              <a:ext uri="{FF2B5EF4-FFF2-40B4-BE49-F238E27FC236}">
                <a16:creationId xmlns:a16="http://schemas.microsoft.com/office/drawing/2014/main" xmlns="" id="{B4D8992B-AF30-0802-856C-686E05BA1D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3" r="576"/>
          <a:stretch/>
        </p:blipFill>
        <p:spPr bwMode="auto">
          <a:xfrm>
            <a:off x="495123" y="6241124"/>
            <a:ext cx="6152795" cy="355057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Loại muối ăn nào có lợi cho sức khỏe?">
            <a:extLst>
              <a:ext uri="{FF2B5EF4-FFF2-40B4-BE49-F238E27FC236}">
                <a16:creationId xmlns:a16="http://schemas.microsoft.com/office/drawing/2014/main" xmlns="" id="{591DB30F-F04D-4A0D-A4CF-9413F803F3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 r="3330"/>
          <a:stretch/>
        </p:blipFill>
        <p:spPr bwMode="auto">
          <a:xfrm>
            <a:off x="6858000" y="6241126"/>
            <a:ext cx="5504918" cy="355057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Ăn phô mai có tốt không?">
            <a:extLst>
              <a:ext uri="{FF2B5EF4-FFF2-40B4-BE49-F238E27FC236}">
                <a16:creationId xmlns:a16="http://schemas.microsoft.com/office/drawing/2014/main" xmlns="" id="{198D1138-E2AC-0891-63E8-FD928094A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0" y="6210525"/>
            <a:ext cx="5195031" cy="360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826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randombar(horizontal)">
                                      <p:cBhvr>
                                        <p:cTn id="12" dur="500"/>
                                        <p:tgtEl>
                                          <p:spTgt spid="15364"/>
                                        </p:tgtEl>
                                      </p:cBhvr>
                                    </p:animEffect>
                                  </p:childTnLst>
                                </p:cTn>
                              </p:par>
                              <p:par>
                                <p:cTn id="13" presetID="14" presetClass="entr" presetSubtype="10" fill="hold" nodeType="with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randombar(horizontal)">
                                      <p:cBhvr>
                                        <p:cTn id="15" dur="500"/>
                                        <p:tgtEl>
                                          <p:spTgt spid="17410"/>
                                        </p:tgtEl>
                                      </p:cBhvr>
                                    </p:animEffect>
                                  </p:childTnLst>
                                </p:cTn>
                              </p:par>
                              <p:par>
                                <p:cTn id="16" presetID="14" presetClass="entr" presetSubtype="10" fill="hold" nodeType="withEffect">
                                  <p:stCondLst>
                                    <p:cond delay="0"/>
                                  </p:stCondLst>
                                  <p:childTnLst>
                                    <p:set>
                                      <p:cBhvr>
                                        <p:cTn id="17" dur="1" fill="hold">
                                          <p:stCondLst>
                                            <p:cond delay="0"/>
                                          </p:stCondLst>
                                        </p:cTn>
                                        <p:tgtEl>
                                          <p:spTgt spid="17412"/>
                                        </p:tgtEl>
                                        <p:attrNameLst>
                                          <p:attrName>style.visibility</p:attrName>
                                        </p:attrNameLst>
                                      </p:cBhvr>
                                      <p:to>
                                        <p:strVal val="visible"/>
                                      </p:to>
                                    </p:set>
                                    <p:animEffect transition="in" filter="randombar(horizontal)">
                                      <p:cBhvr>
                                        <p:cTn id="18"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3D2B2F4-6FB2-1C4C-00C4-EFC9230C4DDB}"/>
              </a:ext>
            </a:extLst>
          </p:cNvPr>
          <p:cNvGrpSpPr/>
          <p:nvPr/>
        </p:nvGrpSpPr>
        <p:grpSpPr>
          <a:xfrm>
            <a:off x="-1676400" y="584442"/>
            <a:ext cx="7162800" cy="1333496"/>
            <a:chOff x="-1676400" y="514352"/>
            <a:chExt cx="7162800" cy="1333496"/>
          </a:xfrm>
        </p:grpSpPr>
        <p:sp>
          <p:nvSpPr>
            <p:cNvPr id="3" name="Rectangle: Rounded Corners 2">
              <a:extLst>
                <a:ext uri="{FF2B5EF4-FFF2-40B4-BE49-F238E27FC236}">
                  <a16:creationId xmlns:a16="http://schemas.microsoft.com/office/drawing/2014/main" xmlns="" id="{01CDB201-6ABB-0833-4033-FFFF2AB29E7E}"/>
                </a:ext>
              </a:extLst>
            </p:cNvPr>
            <p:cNvSpPr/>
            <p:nvPr/>
          </p:nvSpPr>
          <p:spPr>
            <a:xfrm>
              <a:off x="685800" y="514352"/>
              <a:ext cx="4800600" cy="1333496"/>
            </a:xfrm>
            <a:prstGeom prst="roundRect">
              <a:avLst/>
            </a:prstGeom>
            <a:solidFill>
              <a:srgbClr val="FDDC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xmlns="" id="{29CA5732-90DA-7027-72A6-9BB6F6F0561E}"/>
                </a:ext>
              </a:extLst>
            </p:cNvPr>
            <p:cNvCxnSpPr>
              <a:cxnSpLocks/>
            </p:cNvCxnSpPr>
            <p:nvPr/>
          </p:nvCxnSpPr>
          <p:spPr>
            <a:xfrm>
              <a:off x="-1676400" y="1181100"/>
              <a:ext cx="2362200" cy="0"/>
            </a:xfrm>
            <a:prstGeom prst="line">
              <a:avLst/>
            </a:prstGeom>
            <a:ln w="38100">
              <a:solidFill>
                <a:srgbClr val="FF59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09298DC3-5A4C-758C-D505-3F8B187BE617}"/>
                </a:ext>
              </a:extLst>
            </p:cNvPr>
            <p:cNvSpPr txBox="1"/>
            <p:nvPr/>
          </p:nvSpPr>
          <p:spPr>
            <a:xfrm>
              <a:off x="685800" y="788685"/>
              <a:ext cx="4800600"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Chất xơ </a:t>
              </a:r>
            </a:p>
          </p:txBody>
        </p:sp>
      </p:grpSp>
      <p:grpSp>
        <p:nvGrpSpPr>
          <p:cNvPr id="11" name="Group 10">
            <a:extLst>
              <a:ext uri="{FF2B5EF4-FFF2-40B4-BE49-F238E27FC236}">
                <a16:creationId xmlns:a16="http://schemas.microsoft.com/office/drawing/2014/main" xmlns="" id="{A55A0476-D637-031E-086E-59B2DDD42A46}"/>
              </a:ext>
            </a:extLst>
          </p:cNvPr>
          <p:cNvGrpSpPr/>
          <p:nvPr/>
        </p:nvGrpSpPr>
        <p:grpSpPr>
          <a:xfrm>
            <a:off x="762000" y="2096715"/>
            <a:ext cx="16764000" cy="1738296"/>
            <a:chOff x="685800" y="2886999"/>
            <a:chExt cx="16764000" cy="1738296"/>
          </a:xfrm>
        </p:grpSpPr>
        <p:sp>
          <p:nvSpPr>
            <p:cNvPr id="9" name="TextBox 8">
              <a:extLst>
                <a:ext uri="{FF2B5EF4-FFF2-40B4-BE49-F238E27FC236}">
                  <a16:creationId xmlns:a16="http://schemas.microsoft.com/office/drawing/2014/main" xmlns="" id="{BA1D2D13-58D9-2FBC-22D5-66040AD509D4}"/>
                </a:ext>
              </a:extLst>
            </p:cNvPr>
            <p:cNvSpPr txBox="1"/>
            <p:nvPr/>
          </p:nvSpPr>
          <p:spPr>
            <a:xfrm>
              <a:off x="2362200" y="2886999"/>
              <a:ext cx="15087600" cy="1738296"/>
            </a:xfrm>
            <a:prstGeom prst="rect">
              <a:avLst/>
            </a:prstGeom>
            <a:noFill/>
          </p:spPr>
          <p:txBody>
            <a:bodyPr wrap="square" rtlCol="0">
              <a:spAutoFit/>
            </a:bodyPr>
            <a:lstStyle/>
            <a:p>
              <a:pPr algn="just">
                <a:lnSpc>
                  <a:spcPct val="150000"/>
                </a:lnSpc>
              </a:pPr>
              <a:r>
                <a:rPr lang="en-US" sz="3800" i="1">
                  <a:solidFill>
                    <a:srgbClr val="C00000"/>
                  </a:solidFill>
                  <a:latin typeface="Arial" panose="020B0604020202020204" pitchFamily="34" charset="0"/>
                  <a:cs typeface="Arial" panose="020B0604020202020204" pitchFamily="34" charset="0"/>
                </a:rPr>
                <a:t>Đọc nội dung mục II.3, hãy kể tên các thực phẩm cung cấp chất xơ và vai trò của chất xơ đối với cơ thể người. </a:t>
              </a:r>
            </a:p>
          </p:txBody>
        </p:sp>
        <p:sp>
          <p:nvSpPr>
            <p:cNvPr id="10" name="Freeform 8">
              <a:extLst>
                <a:ext uri="{FF2B5EF4-FFF2-40B4-BE49-F238E27FC236}">
                  <a16:creationId xmlns:a16="http://schemas.microsoft.com/office/drawing/2014/main" xmlns="" id="{BA565706-7AB6-F94D-A9EE-813169D1F147}"/>
                </a:ext>
              </a:extLst>
            </p:cNvPr>
            <p:cNvSpPr/>
            <p:nvPr/>
          </p:nvSpPr>
          <p:spPr>
            <a:xfrm>
              <a:off x="685800" y="3113980"/>
              <a:ext cx="1387088" cy="1382044"/>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14" name="TextBox 13">
            <a:extLst>
              <a:ext uri="{FF2B5EF4-FFF2-40B4-BE49-F238E27FC236}">
                <a16:creationId xmlns:a16="http://schemas.microsoft.com/office/drawing/2014/main" xmlns="" id="{6E2EFC3A-6E71-2AD3-D50C-93C87B6017DF}"/>
              </a:ext>
            </a:extLst>
          </p:cNvPr>
          <p:cNvSpPr txBox="1"/>
          <p:nvPr/>
        </p:nvSpPr>
        <p:spPr>
          <a:xfrm>
            <a:off x="609600" y="4211904"/>
            <a:ext cx="17068800" cy="1738296"/>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Là một loại carbohydrate, không cung cấp năng lượng nhưng vô cùng quan trọng đối với con người. </a:t>
            </a:r>
          </a:p>
        </p:txBody>
      </p:sp>
      <p:grpSp>
        <p:nvGrpSpPr>
          <p:cNvPr id="18" name="Group 17">
            <a:extLst>
              <a:ext uri="{FF2B5EF4-FFF2-40B4-BE49-F238E27FC236}">
                <a16:creationId xmlns:a16="http://schemas.microsoft.com/office/drawing/2014/main" xmlns="" id="{F7E3EC9A-F2AF-2384-1F0A-8AB4AA692682}"/>
              </a:ext>
            </a:extLst>
          </p:cNvPr>
          <p:cNvGrpSpPr/>
          <p:nvPr/>
        </p:nvGrpSpPr>
        <p:grpSpPr>
          <a:xfrm>
            <a:off x="2881312" y="6134100"/>
            <a:ext cx="12663488" cy="3985057"/>
            <a:chOff x="2881312" y="6134100"/>
            <a:chExt cx="12663488" cy="3985057"/>
          </a:xfrm>
        </p:grpSpPr>
        <p:pic>
          <p:nvPicPr>
            <p:cNvPr id="18434" name="Picture 2">
              <a:extLst>
                <a:ext uri="{FF2B5EF4-FFF2-40B4-BE49-F238E27FC236}">
                  <a16:creationId xmlns:a16="http://schemas.microsoft.com/office/drawing/2014/main" xmlns="" id="{B535B882-7678-E84F-1DDA-1A381B511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312" y="6178277"/>
              <a:ext cx="6096000" cy="320298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ọc cách chế biến hạt dinh dưỡng hỗn hợp 4 loại hạt hữu cơ -  Blog.organicfood.vn">
              <a:extLst>
                <a:ext uri="{FF2B5EF4-FFF2-40B4-BE49-F238E27FC236}">
                  <a16:creationId xmlns:a16="http://schemas.microsoft.com/office/drawing/2014/main" xmlns="" id="{1ED85553-704F-418E-53DF-E5D8074748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9800" y="6134100"/>
              <a:ext cx="5715000" cy="32471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6766206D-3344-6C57-0D3E-5F5A1AF4495B}"/>
                </a:ext>
              </a:extLst>
            </p:cNvPr>
            <p:cNvSpPr txBox="1"/>
            <p:nvPr/>
          </p:nvSpPr>
          <p:spPr>
            <a:xfrm>
              <a:off x="4876800" y="9565159"/>
              <a:ext cx="8534400" cy="553998"/>
            </a:xfrm>
            <a:prstGeom prst="rect">
              <a:avLst/>
            </a:prstGeom>
            <a:noFill/>
          </p:spPr>
          <p:txBody>
            <a:bodyPr wrap="square" rtlCol="0">
              <a:spAutoFit/>
            </a:bodyPr>
            <a:lstStyle/>
            <a:p>
              <a:pPr algn="ctr"/>
              <a:r>
                <a:rPr lang="en-US" sz="3000" b="1" i="1">
                  <a:latin typeface="Arial" panose="020B0604020202020204" pitchFamily="34" charset="0"/>
                  <a:cs typeface="Arial" panose="020B0604020202020204" pitchFamily="34" charset="0"/>
                </a:rPr>
                <a:t>Hình 1.7. </a:t>
              </a:r>
              <a:r>
                <a:rPr lang="en-US" sz="3000" i="1">
                  <a:latin typeface="Arial" panose="020B0604020202020204" pitchFamily="34" charset="0"/>
                  <a:cs typeface="Arial" panose="020B0604020202020204" pitchFamily="34" charset="0"/>
                </a:rPr>
                <a:t>Một số thực phẩm cung cấp chất xơ </a:t>
              </a:r>
            </a:p>
          </p:txBody>
        </p:sp>
      </p:grpSp>
    </p:spTree>
    <p:extLst>
      <p:ext uri="{BB962C8B-B14F-4D97-AF65-F5344CB8AC3E}">
        <p14:creationId xmlns:p14="http://schemas.microsoft.com/office/powerpoint/2010/main" val="283748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FB37C253-4FDC-F717-ACD7-9D2B6084E4E7}"/>
              </a:ext>
            </a:extLst>
          </p:cNvPr>
          <p:cNvSpPr/>
          <p:nvPr/>
        </p:nvSpPr>
        <p:spPr>
          <a:xfrm>
            <a:off x="6324600" y="723900"/>
            <a:ext cx="5638800" cy="1219200"/>
          </a:xfrm>
          <a:prstGeom prst="round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Phân loại </a:t>
            </a:r>
          </a:p>
        </p:txBody>
      </p:sp>
      <p:sp>
        <p:nvSpPr>
          <p:cNvPr id="7" name="Rectangle: Rounded Corners 6">
            <a:extLst>
              <a:ext uri="{FF2B5EF4-FFF2-40B4-BE49-F238E27FC236}">
                <a16:creationId xmlns:a16="http://schemas.microsoft.com/office/drawing/2014/main" xmlns="" id="{09DA8C46-F374-BEC6-A876-B1C593487014}"/>
              </a:ext>
            </a:extLst>
          </p:cNvPr>
          <p:cNvSpPr/>
          <p:nvPr/>
        </p:nvSpPr>
        <p:spPr>
          <a:xfrm>
            <a:off x="990600" y="2781300"/>
            <a:ext cx="6934200" cy="2971801"/>
          </a:xfrm>
          <a:prstGeom prst="roundRect">
            <a:avLst>
              <a:gd name="adj" fmla="val 9167"/>
            </a:avLst>
          </a:prstGeom>
          <a:solidFill>
            <a:srgbClr val="FDDC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Chất xơ không hòa tan trong nước/ít lên men</a:t>
            </a:r>
            <a:r>
              <a:rPr lang="en-US" sz="3800">
                <a:solidFill>
                  <a:schemeClr val="tx1"/>
                </a:solidFill>
                <a:latin typeface="Arial" panose="020B0604020202020204" pitchFamily="34" charset="0"/>
                <a:cs typeface="Arial" panose="020B0604020202020204" pitchFamily="34" charset="0"/>
              </a:rPr>
              <a:t>.</a:t>
            </a:r>
            <a:r>
              <a:rPr lang="vi-VN" sz="3800">
                <a:solidFill>
                  <a:schemeClr val="tx1"/>
                </a:solidFill>
                <a:latin typeface="Arial" panose="020B0604020202020204" pitchFamily="34" charset="0"/>
                <a:cs typeface="Arial" panose="020B0604020202020204" pitchFamily="34" charset="0"/>
              </a:rPr>
              <a:t> </a:t>
            </a:r>
            <a:endParaRPr lang="en-US" sz="38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852EEEBC-C118-FBC4-65C8-EFA356425D5B}"/>
              </a:ext>
            </a:extLst>
          </p:cNvPr>
          <p:cNvSpPr/>
          <p:nvPr/>
        </p:nvSpPr>
        <p:spPr>
          <a:xfrm>
            <a:off x="10363202" y="2781300"/>
            <a:ext cx="6934200" cy="2971801"/>
          </a:xfrm>
          <a:prstGeom prst="roundRect">
            <a:avLst>
              <a:gd name="adj" fmla="val 9167"/>
            </a:avLst>
          </a:prstGeom>
          <a:solidFill>
            <a:srgbClr val="FDDC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Chất xơ hoà tan trong nước/lên men tốt.</a:t>
            </a:r>
            <a:endParaRPr lang="en-US" sz="3800">
              <a:solidFill>
                <a:schemeClr val="tx1"/>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EE71E048-8430-6151-E017-3A49B084E15A}"/>
              </a:ext>
            </a:extLst>
          </p:cNvPr>
          <p:cNvCxnSpPr>
            <a:cxnSpLocks/>
            <a:stCxn id="6" idx="2"/>
            <a:endCxn id="8" idx="0"/>
          </p:cNvCxnSpPr>
          <p:nvPr/>
        </p:nvCxnSpPr>
        <p:spPr>
          <a:xfrm rot="16200000" flipH="1">
            <a:off x="11068051" y="19049"/>
            <a:ext cx="838200" cy="4686302"/>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3365130-EE21-5E24-FA58-E01AD050E2B5}"/>
              </a:ext>
            </a:extLst>
          </p:cNvPr>
          <p:cNvCxnSpPr>
            <a:cxnSpLocks/>
            <a:stCxn id="7" idx="0"/>
            <a:endCxn id="6" idx="2"/>
          </p:cNvCxnSpPr>
          <p:nvPr/>
        </p:nvCxnSpPr>
        <p:spPr>
          <a:xfrm rot="5400000" flipH="1" flipV="1">
            <a:off x="6381750" y="19050"/>
            <a:ext cx="838200" cy="46863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7BF74AA9-02C4-6A4F-27D5-9C5B3B7DED66}"/>
              </a:ext>
            </a:extLst>
          </p:cNvPr>
          <p:cNvGrpSpPr/>
          <p:nvPr/>
        </p:nvGrpSpPr>
        <p:grpSpPr>
          <a:xfrm>
            <a:off x="685800" y="6286500"/>
            <a:ext cx="3967210" cy="3678198"/>
            <a:chOff x="685800" y="6286500"/>
            <a:chExt cx="3967210" cy="3678198"/>
          </a:xfrm>
        </p:grpSpPr>
        <p:pic>
          <p:nvPicPr>
            <p:cNvPr id="20482" name="Picture 2" descr="4 lý do nên ăn bánh mì nguyên cám khi giảm cân">
              <a:extLst>
                <a:ext uri="{FF2B5EF4-FFF2-40B4-BE49-F238E27FC236}">
                  <a16:creationId xmlns:a16="http://schemas.microsoft.com/office/drawing/2014/main" xmlns="" id="{A5CCBC58-1175-AA84-0154-D6B821E3A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286500"/>
              <a:ext cx="3967210" cy="297180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99399D59-B9C8-CBAA-2EF1-DB7EBFDB035D}"/>
                </a:ext>
              </a:extLst>
            </p:cNvPr>
            <p:cNvSpPr txBox="1"/>
            <p:nvPr/>
          </p:nvSpPr>
          <p:spPr>
            <a:xfrm>
              <a:off x="685800" y="9410700"/>
              <a:ext cx="3967209" cy="553998"/>
            </a:xfrm>
            <a:prstGeom prst="rect">
              <a:avLst/>
            </a:prstGeom>
            <a:noFill/>
          </p:spPr>
          <p:txBody>
            <a:bodyPr wrap="square" rtlCol="0">
              <a:spAutoFit/>
            </a:bodyPr>
            <a:lstStyle/>
            <a:p>
              <a:pPr algn="ctr"/>
              <a:r>
                <a:rPr lang="en-US" sz="3000" i="1">
                  <a:latin typeface="Arial" panose="020B0604020202020204" pitchFamily="34" charset="0"/>
                  <a:cs typeface="Arial" panose="020B0604020202020204" pitchFamily="34" charset="0"/>
                </a:rPr>
                <a:t>Bánh mì nguyên cám </a:t>
              </a:r>
            </a:p>
          </p:txBody>
        </p:sp>
      </p:grpSp>
      <p:grpSp>
        <p:nvGrpSpPr>
          <p:cNvPr id="23" name="Group 22">
            <a:extLst>
              <a:ext uri="{FF2B5EF4-FFF2-40B4-BE49-F238E27FC236}">
                <a16:creationId xmlns:a16="http://schemas.microsoft.com/office/drawing/2014/main" xmlns="" id="{CAFED500-D2E3-7499-12C6-335F80180DCA}"/>
              </a:ext>
            </a:extLst>
          </p:cNvPr>
          <p:cNvGrpSpPr/>
          <p:nvPr/>
        </p:nvGrpSpPr>
        <p:grpSpPr>
          <a:xfrm>
            <a:off x="5181600" y="6286499"/>
            <a:ext cx="2971801" cy="3678198"/>
            <a:chOff x="5181600" y="6286499"/>
            <a:chExt cx="2971801" cy="3678198"/>
          </a:xfrm>
        </p:grpSpPr>
        <p:pic>
          <p:nvPicPr>
            <p:cNvPr id="20484" name="Picture 4" descr="Granola siêu hạt 100% hạt và quả không yến mạch 500g bổ sung dinh dưỡng |  Nông Sản Giọt Nắng">
              <a:extLst>
                <a:ext uri="{FF2B5EF4-FFF2-40B4-BE49-F238E27FC236}">
                  <a16:creationId xmlns:a16="http://schemas.microsoft.com/office/drawing/2014/main" xmlns="" id="{698145DD-BFA5-4DE5-CDA3-C4957A9FB5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6286499"/>
              <a:ext cx="2971801" cy="297180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7E31C67E-EB86-CA4B-43FC-70CACD658111}"/>
                </a:ext>
              </a:extLst>
            </p:cNvPr>
            <p:cNvSpPr txBox="1"/>
            <p:nvPr/>
          </p:nvSpPr>
          <p:spPr>
            <a:xfrm>
              <a:off x="5561398" y="9410699"/>
              <a:ext cx="2212204" cy="553998"/>
            </a:xfrm>
            <a:prstGeom prst="rect">
              <a:avLst/>
            </a:prstGeom>
            <a:noFill/>
          </p:spPr>
          <p:txBody>
            <a:bodyPr wrap="square" rtlCol="0">
              <a:spAutoFit/>
            </a:bodyPr>
            <a:lstStyle/>
            <a:p>
              <a:pPr algn="ctr"/>
              <a:r>
                <a:rPr lang="en-US" sz="3000" i="1">
                  <a:latin typeface="Arial" panose="020B0604020202020204" pitchFamily="34" charset="0"/>
                  <a:cs typeface="Arial" panose="020B0604020202020204" pitchFamily="34" charset="0"/>
                </a:rPr>
                <a:t>Ngũ cốc </a:t>
              </a:r>
            </a:p>
          </p:txBody>
        </p:sp>
      </p:grpSp>
      <p:grpSp>
        <p:nvGrpSpPr>
          <p:cNvPr id="28" name="Group 27">
            <a:extLst>
              <a:ext uri="{FF2B5EF4-FFF2-40B4-BE49-F238E27FC236}">
                <a16:creationId xmlns:a16="http://schemas.microsoft.com/office/drawing/2014/main" xmlns="" id="{D7B223A8-F9B9-1D34-5036-F0C755D70182}"/>
              </a:ext>
            </a:extLst>
          </p:cNvPr>
          <p:cNvGrpSpPr/>
          <p:nvPr/>
        </p:nvGrpSpPr>
        <p:grpSpPr>
          <a:xfrm>
            <a:off x="9696451" y="6278050"/>
            <a:ext cx="3733799" cy="3686647"/>
            <a:chOff x="9696451" y="6278050"/>
            <a:chExt cx="3733799" cy="3686647"/>
          </a:xfrm>
        </p:grpSpPr>
        <p:pic>
          <p:nvPicPr>
            <p:cNvPr id="20486" name="Picture 6" descr="Những sai lầm nguy hiểm khi ăn rau mồng tơi mà ai cũng có thể mắc phải">
              <a:extLst>
                <a:ext uri="{FF2B5EF4-FFF2-40B4-BE49-F238E27FC236}">
                  <a16:creationId xmlns:a16="http://schemas.microsoft.com/office/drawing/2014/main" xmlns="" id="{AF38CCE0-CD4E-7D2E-9045-B18AAA4E1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6451" y="6278050"/>
              <a:ext cx="3733799" cy="298025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B9FECA32-CB6A-01DA-1763-F5692CA431E9}"/>
                </a:ext>
              </a:extLst>
            </p:cNvPr>
            <p:cNvSpPr txBox="1"/>
            <p:nvPr/>
          </p:nvSpPr>
          <p:spPr>
            <a:xfrm>
              <a:off x="10141142" y="9410699"/>
              <a:ext cx="2844416" cy="553998"/>
            </a:xfrm>
            <a:prstGeom prst="rect">
              <a:avLst/>
            </a:prstGeom>
            <a:noFill/>
          </p:spPr>
          <p:txBody>
            <a:bodyPr wrap="square" rtlCol="0">
              <a:spAutoFit/>
            </a:bodyPr>
            <a:lstStyle/>
            <a:p>
              <a:pPr algn="ctr"/>
              <a:r>
                <a:rPr lang="en-US" sz="3000" i="1">
                  <a:latin typeface="Arial" panose="020B0604020202020204" pitchFamily="34" charset="0"/>
                  <a:cs typeface="Arial" panose="020B0604020202020204" pitchFamily="34" charset="0"/>
                </a:rPr>
                <a:t>Rau mồng tơi </a:t>
              </a:r>
            </a:p>
          </p:txBody>
        </p:sp>
      </p:grpSp>
      <p:grpSp>
        <p:nvGrpSpPr>
          <p:cNvPr id="27" name="Group 26">
            <a:extLst>
              <a:ext uri="{FF2B5EF4-FFF2-40B4-BE49-F238E27FC236}">
                <a16:creationId xmlns:a16="http://schemas.microsoft.com/office/drawing/2014/main" xmlns="" id="{CA643D6C-E9E4-99A6-B703-18E0CB2C87C4}"/>
              </a:ext>
            </a:extLst>
          </p:cNvPr>
          <p:cNvGrpSpPr/>
          <p:nvPr/>
        </p:nvGrpSpPr>
        <p:grpSpPr>
          <a:xfrm>
            <a:off x="13639800" y="6303228"/>
            <a:ext cx="4038600" cy="3656706"/>
            <a:chOff x="13639800" y="6303228"/>
            <a:chExt cx="4038600" cy="3656706"/>
          </a:xfrm>
        </p:grpSpPr>
        <p:pic>
          <p:nvPicPr>
            <p:cNvPr id="20488" name="Picture 8" descr="Giá trị dinh dưỡng của đậu nành đối với bệnh tim mạch - Tuổi Trẻ Online">
              <a:extLst>
                <a:ext uri="{FF2B5EF4-FFF2-40B4-BE49-F238E27FC236}">
                  <a16:creationId xmlns:a16="http://schemas.microsoft.com/office/drawing/2014/main" xmlns="" id="{BCF92A8C-FE92-CE48-1689-E7DF0FA7A9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999" r="3125"/>
            <a:stretch/>
          </p:blipFill>
          <p:spPr bwMode="auto">
            <a:xfrm>
              <a:off x="13639800" y="6303228"/>
              <a:ext cx="4038600" cy="295507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EBF62460-C861-1CB3-FF09-193A196D6B99}"/>
                </a:ext>
              </a:extLst>
            </p:cNvPr>
            <p:cNvSpPr txBox="1"/>
            <p:nvPr/>
          </p:nvSpPr>
          <p:spPr>
            <a:xfrm>
              <a:off x="14552998" y="9405936"/>
              <a:ext cx="2212204" cy="553998"/>
            </a:xfrm>
            <a:prstGeom prst="rect">
              <a:avLst/>
            </a:prstGeom>
            <a:noFill/>
          </p:spPr>
          <p:txBody>
            <a:bodyPr wrap="square" rtlCol="0">
              <a:spAutoFit/>
            </a:bodyPr>
            <a:lstStyle/>
            <a:p>
              <a:pPr algn="ctr"/>
              <a:r>
                <a:rPr lang="en-US" sz="3000" i="1">
                  <a:latin typeface="Arial" panose="020B0604020202020204" pitchFamily="34" charset="0"/>
                  <a:cs typeface="Arial" panose="020B0604020202020204" pitchFamily="34" charset="0"/>
                </a:rPr>
                <a:t>Đậu nành</a:t>
              </a:r>
            </a:p>
          </p:txBody>
        </p:sp>
      </p:grpSp>
    </p:spTree>
    <p:extLst>
      <p:ext uri="{BB962C8B-B14F-4D97-AF65-F5344CB8AC3E}">
        <p14:creationId xmlns:p14="http://schemas.microsoft.com/office/powerpoint/2010/main" val="743698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par>
                                <p:cTn id="12" presetID="22" presetClass="entr" presetSubtype="2"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6E2EFC3A-6E71-2AD3-D50C-93C87B6017DF}"/>
              </a:ext>
            </a:extLst>
          </p:cNvPr>
          <p:cNvSpPr txBox="1"/>
          <p:nvPr/>
        </p:nvSpPr>
        <p:spPr>
          <a:xfrm>
            <a:off x="765531" y="7482767"/>
            <a:ext cx="11744325" cy="86113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3800" i="1">
                <a:latin typeface="Arial" panose="020B0604020202020204" pitchFamily="34" charset="0"/>
                <a:cs typeface="Arial" panose="020B0604020202020204" pitchFamily="34" charset="0"/>
              </a:rPr>
              <a:t>Nhu cầu chất xơ của cơ thể người: 20 - 22g/ngày.</a:t>
            </a:r>
            <a:endParaRPr lang="en-US" sz="3800" i="1">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A5C8D468-77C6-0C27-5473-D04773B74D4E}"/>
              </a:ext>
            </a:extLst>
          </p:cNvPr>
          <p:cNvSpPr/>
          <p:nvPr/>
        </p:nvSpPr>
        <p:spPr>
          <a:xfrm>
            <a:off x="6819900" y="800100"/>
            <a:ext cx="4648200" cy="1066800"/>
          </a:xfrm>
          <a:prstGeom prst="roundRect">
            <a:avLst/>
          </a:prstGeom>
          <a:solidFill>
            <a:srgbClr val="FAD6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VAI TRÒ </a:t>
            </a:r>
          </a:p>
        </p:txBody>
      </p:sp>
      <p:sp>
        <p:nvSpPr>
          <p:cNvPr id="7" name="Rectangle: Rounded Corners 6">
            <a:extLst>
              <a:ext uri="{FF2B5EF4-FFF2-40B4-BE49-F238E27FC236}">
                <a16:creationId xmlns:a16="http://schemas.microsoft.com/office/drawing/2014/main" xmlns="" id="{EB839938-F9AB-ACD5-69CD-ECA63CE067CE}"/>
              </a:ext>
            </a:extLst>
          </p:cNvPr>
          <p:cNvSpPr/>
          <p:nvPr/>
        </p:nvSpPr>
        <p:spPr>
          <a:xfrm>
            <a:off x="990600" y="2781299"/>
            <a:ext cx="4572000" cy="3124201"/>
          </a:xfrm>
          <a:prstGeom prst="roundRect">
            <a:avLst>
              <a:gd name="adj" fmla="val 91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Đảm bảo hoạt động ổn định của hệ tiêu hóa.</a:t>
            </a:r>
          </a:p>
        </p:txBody>
      </p:sp>
      <p:sp>
        <p:nvSpPr>
          <p:cNvPr id="8" name="Rectangle: Rounded Corners 7">
            <a:extLst>
              <a:ext uri="{FF2B5EF4-FFF2-40B4-BE49-F238E27FC236}">
                <a16:creationId xmlns:a16="http://schemas.microsoft.com/office/drawing/2014/main" xmlns="" id="{55D41A47-E933-82A1-E6D0-0D4A9F0D0451}"/>
              </a:ext>
            </a:extLst>
          </p:cNvPr>
          <p:cNvSpPr/>
          <p:nvPr/>
        </p:nvSpPr>
        <p:spPr>
          <a:xfrm>
            <a:off x="6858000" y="2781298"/>
            <a:ext cx="4572000" cy="3124201"/>
          </a:xfrm>
          <a:prstGeom prst="roundRect">
            <a:avLst>
              <a:gd name="adj" fmla="val 91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Hấp phụ những chất có hại trong đường tiêu hóa</a:t>
            </a:r>
            <a:r>
              <a:rPr lang="en-US" sz="3800">
                <a:solidFill>
                  <a:schemeClr val="tx1"/>
                </a:solidFill>
                <a:latin typeface="Arial" panose="020B0604020202020204" pitchFamily="34" charset="0"/>
                <a:cs typeface="Arial" panose="020B0604020202020204" pitchFamily="34" charset="0"/>
              </a:rPr>
              <a:t>.</a:t>
            </a:r>
          </a:p>
        </p:txBody>
      </p:sp>
      <p:sp>
        <p:nvSpPr>
          <p:cNvPr id="12" name="Rectangle: Rounded Corners 11">
            <a:extLst>
              <a:ext uri="{FF2B5EF4-FFF2-40B4-BE49-F238E27FC236}">
                <a16:creationId xmlns:a16="http://schemas.microsoft.com/office/drawing/2014/main" xmlns="" id="{B585C2C0-E56F-A707-0217-CFD08BD6DD7D}"/>
              </a:ext>
            </a:extLst>
          </p:cNvPr>
          <p:cNvSpPr/>
          <p:nvPr/>
        </p:nvSpPr>
        <p:spPr>
          <a:xfrm>
            <a:off x="12725400" y="2781298"/>
            <a:ext cx="4572000" cy="3124201"/>
          </a:xfrm>
          <a:prstGeom prst="roundRect">
            <a:avLst>
              <a:gd name="adj" fmla="val 91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Hỗ trợ quá trình kiểm soát cân nặng</a:t>
            </a:r>
            <a:r>
              <a:rPr lang="en-US" sz="3800">
                <a:solidFill>
                  <a:schemeClr val="tx1"/>
                </a:solidFill>
                <a:latin typeface="Arial" panose="020B0604020202020204" pitchFamily="34" charset="0"/>
                <a:cs typeface="Arial" panose="020B0604020202020204" pitchFamily="34" charset="0"/>
              </a:rPr>
              <a:t>.</a:t>
            </a:r>
          </a:p>
        </p:txBody>
      </p:sp>
      <p:cxnSp>
        <p:nvCxnSpPr>
          <p:cNvPr id="15" name="Straight Connector 14">
            <a:extLst>
              <a:ext uri="{FF2B5EF4-FFF2-40B4-BE49-F238E27FC236}">
                <a16:creationId xmlns:a16="http://schemas.microsoft.com/office/drawing/2014/main" xmlns="" id="{84630706-5209-3DCB-C0F3-1C54AFA2CE38}"/>
              </a:ext>
            </a:extLst>
          </p:cNvPr>
          <p:cNvCxnSpPr>
            <a:stCxn id="6" idx="2"/>
            <a:endCxn id="7" idx="0"/>
          </p:cNvCxnSpPr>
          <p:nvPr/>
        </p:nvCxnSpPr>
        <p:spPr>
          <a:xfrm rot="5400000">
            <a:off x="5753101" y="-609601"/>
            <a:ext cx="914399" cy="5867400"/>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AC20700-69A5-CBDF-A1A9-9730AC4AA412}"/>
              </a:ext>
            </a:extLst>
          </p:cNvPr>
          <p:cNvCxnSpPr>
            <a:cxnSpLocks/>
            <a:stCxn id="6" idx="2"/>
            <a:endCxn id="12" idx="0"/>
          </p:cNvCxnSpPr>
          <p:nvPr/>
        </p:nvCxnSpPr>
        <p:spPr>
          <a:xfrm rot="16200000" flipH="1">
            <a:off x="11620501" y="-609601"/>
            <a:ext cx="914398" cy="5867400"/>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27A8AAC-7B40-A540-5316-A760F183B44F}"/>
              </a:ext>
            </a:extLst>
          </p:cNvPr>
          <p:cNvCxnSpPr>
            <a:cxnSpLocks/>
            <a:stCxn id="6" idx="2"/>
            <a:endCxn id="8" idx="0"/>
          </p:cNvCxnSpPr>
          <p:nvPr/>
        </p:nvCxnSpPr>
        <p:spPr>
          <a:xfrm>
            <a:off x="9144000" y="1866900"/>
            <a:ext cx="0" cy="9143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9458" name="Picture 2" descr="Điểm danh 3 món salad thơm ngon giải nhiệt ngày hè">
            <a:extLst>
              <a:ext uri="{FF2B5EF4-FFF2-40B4-BE49-F238E27FC236}">
                <a16:creationId xmlns:a16="http://schemas.microsoft.com/office/drawing/2014/main" xmlns="" id="{A8D4F413-A234-3B03-8060-7CC491CC95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074"/>
          <a:stretch/>
        </p:blipFill>
        <p:spPr bwMode="auto">
          <a:xfrm>
            <a:off x="12509856" y="6134100"/>
            <a:ext cx="5069763" cy="393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18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22" presetClass="entr" presetSubtype="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par>
                                <p:cTn id="16" presetID="2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9458"/>
                                        </p:tgtEl>
                                        <p:attrNameLst>
                                          <p:attrName>style.visibility</p:attrName>
                                        </p:attrNameLst>
                                      </p:cBhvr>
                                      <p:to>
                                        <p:strVal val="visible"/>
                                      </p:to>
                                    </p:set>
                                    <p:animEffect transition="in" filter="randombar(horizontal)">
                                      <p:cBhvr>
                                        <p:cTn id="3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7" grpId="0" animBg="1"/>
      <p:bldP spid="8"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3D2B2F4-6FB2-1C4C-00C4-EFC9230C4DDB}"/>
              </a:ext>
            </a:extLst>
          </p:cNvPr>
          <p:cNvGrpSpPr/>
          <p:nvPr/>
        </p:nvGrpSpPr>
        <p:grpSpPr>
          <a:xfrm>
            <a:off x="-1676400" y="584442"/>
            <a:ext cx="7162800" cy="1333496"/>
            <a:chOff x="-1676400" y="514352"/>
            <a:chExt cx="7162800" cy="1333496"/>
          </a:xfrm>
        </p:grpSpPr>
        <p:sp>
          <p:nvSpPr>
            <p:cNvPr id="3" name="Rectangle: Rounded Corners 2">
              <a:extLst>
                <a:ext uri="{FF2B5EF4-FFF2-40B4-BE49-F238E27FC236}">
                  <a16:creationId xmlns:a16="http://schemas.microsoft.com/office/drawing/2014/main" xmlns="" id="{01CDB201-6ABB-0833-4033-FFFF2AB29E7E}"/>
                </a:ext>
              </a:extLst>
            </p:cNvPr>
            <p:cNvSpPr/>
            <p:nvPr/>
          </p:nvSpPr>
          <p:spPr>
            <a:xfrm>
              <a:off x="685800" y="514352"/>
              <a:ext cx="4800600" cy="1333496"/>
            </a:xfrm>
            <a:prstGeom prst="roundRect">
              <a:avLst/>
            </a:prstGeom>
            <a:solidFill>
              <a:srgbClr val="FDDC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xmlns="" id="{29CA5732-90DA-7027-72A6-9BB6F6F0561E}"/>
                </a:ext>
              </a:extLst>
            </p:cNvPr>
            <p:cNvCxnSpPr>
              <a:cxnSpLocks/>
            </p:cNvCxnSpPr>
            <p:nvPr/>
          </p:nvCxnSpPr>
          <p:spPr>
            <a:xfrm>
              <a:off x="-1676400" y="1181100"/>
              <a:ext cx="2362200" cy="0"/>
            </a:xfrm>
            <a:prstGeom prst="line">
              <a:avLst/>
            </a:prstGeom>
            <a:ln w="38100">
              <a:solidFill>
                <a:srgbClr val="FF59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09298DC3-5A4C-758C-D505-3F8B187BE617}"/>
                </a:ext>
              </a:extLst>
            </p:cNvPr>
            <p:cNvSpPr txBox="1"/>
            <p:nvPr/>
          </p:nvSpPr>
          <p:spPr>
            <a:xfrm>
              <a:off x="685800" y="788685"/>
              <a:ext cx="4800600"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 Nước</a:t>
              </a:r>
            </a:p>
          </p:txBody>
        </p:sp>
      </p:grpSp>
      <p:grpSp>
        <p:nvGrpSpPr>
          <p:cNvPr id="11" name="Group 10">
            <a:extLst>
              <a:ext uri="{FF2B5EF4-FFF2-40B4-BE49-F238E27FC236}">
                <a16:creationId xmlns:a16="http://schemas.microsoft.com/office/drawing/2014/main" xmlns="" id="{A55A0476-D637-031E-086E-59B2DDD42A46}"/>
              </a:ext>
            </a:extLst>
          </p:cNvPr>
          <p:cNvGrpSpPr/>
          <p:nvPr/>
        </p:nvGrpSpPr>
        <p:grpSpPr>
          <a:xfrm>
            <a:off x="762000" y="2171700"/>
            <a:ext cx="16764000" cy="1738296"/>
            <a:chOff x="685800" y="2886999"/>
            <a:chExt cx="16764000" cy="1738296"/>
          </a:xfrm>
        </p:grpSpPr>
        <p:sp>
          <p:nvSpPr>
            <p:cNvPr id="9" name="TextBox 8">
              <a:extLst>
                <a:ext uri="{FF2B5EF4-FFF2-40B4-BE49-F238E27FC236}">
                  <a16:creationId xmlns:a16="http://schemas.microsoft.com/office/drawing/2014/main" xmlns="" id="{BA1D2D13-58D9-2FBC-22D5-66040AD509D4}"/>
                </a:ext>
              </a:extLst>
            </p:cNvPr>
            <p:cNvSpPr txBox="1"/>
            <p:nvPr/>
          </p:nvSpPr>
          <p:spPr>
            <a:xfrm>
              <a:off x="2362200" y="2886999"/>
              <a:ext cx="15087600" cy="17382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Đọc nội dung mục II.4, dựa vào nhu cầu nước của cơ thể người, hãy tính lượng nước em cần uống trong một ngày. </a:t>
              </a:r>
            </a:p>
          </p:txBody>
        </p:sp>
        <p:sp>
          <p:nvSpPr>
            <p:cNvPr id="10" name="Freeform 8">
              <a:extLst>
                <a:ext uri="{FF2B5EF4-FFF2-40B4-BE49-F238E27FC236}">
                  <a16:creationId xmlns:a16="http://schemas.microsoft.com/office/drawing/2014/main" xmlns="" id="{BA565706-7AB6-F94D-A9EE-813169D1F147}"/>
                </a:ext>
              </a:extLst>
            </p:cNvPr>
            <p:cNvSpPr/>
            <p:nvPr/>
          </p:nvSpPr>
          <p:spPr>
            <a:xfrm>
              <a:off x="685800" y="3113980"/>
              <a:ext cx="1387088" cy="1382044"/>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8" name="Rectangle: Rounded Corners 7">
            <a:extLst>
              <a:ext uri="{FF2B5EF4-FFF2-40B4-BE49-F238E27FC236}">
                <a16:creationId xmlns:a16="http://schemas.microsoft.com/office/drawing/2014/main" xmlns="" id="{CB4AB8C7-9174-B2C6-4170-FF5F6EF684BC}"/>
              </a:ext>
            </a:extLst>
          </p:cNvPr>
          <p:cNvSpPr/>
          <p:nvPr/>
        </p:nvSpPr>
        <p:spPr>
          <a:xfrm>
            <a:off x="6819900" y="4597159"/>
            <a:ext cx="4648200" cy="1066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VAI TRÒ </a:t>
            </a:r>
          </a:p>
        </p:txBody>
      </p:sp>
      <p:sp>
        <p:nvSpPr>
          <p:cNvPr id="12" name="Rectangle: Rounded Corners 11">
            <a:extLst>
              <a:ext uri="{FF2B5EF4-FFF2-40B4-BE49-F238E27FC236}">
                <a16:creationId xmlns:a16="http://schemas.microsoft.com/office/drawing/2014/main" xmlns="" id="{D06E2A08-910F-C2D8-2816-8EC2E9BC8451}"/>
              </a:ext>
            </a:extLst>
          </p:cNvPr>
          <p:cNvSpPr/>
          <p:nvPr/>
        </p:nvSpPr>
        <p:spPr>
          <a:xfrm>
            <a:off x="990600" y="6578358"/>
            <a:ext cx="4572000" cy="3124201"/>
          </a:xfrm>
          <a:prstGeom prst="roundRect">
            <a:avLst>
              <a:gd name="adj" fmla="val 91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Thúc đẩy chuyển hóa và trao đổi chất trong tế bào.</a:t>
            </a:r>
          </a:p>
        </p:txBody>
      </p:sp>
      <p:sp>
        <p:nvSpPr>
          <p:cNvPr id="13" name="Rectangle: Rounded Corners 12">
            <a:extLst>
              <a:ext uri="{FF2B5EF4-FFF2-40B4-BE49-F238E27FC236}">
                <a16:creationId xmlns:a16="http://schemas.microsoft.com/office/drawing/2014/main" xmlns="" id="{B45551B1-92EC-4E2B-0A4E-BE4879641A99}"/>
              </a:ext>
            </a:extLst>
          </p:cNvPr>
          <p:cNvSpPr/>
          <p:nvPr/>
        </p:nvSpPr>
        <p:spPr>
          <a:xfrm>
            <a:off x="6858000" y="6578357"/>
            <a:ext cx="4572000" cy="3124201"/>
          </a:xfrm>
          <a:prstGeom prst="roundRect">
            <a:avLst>
              <a:gd name="adj" fmla="val 91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Là môi trường của các phản ứng sinh hóa trong cơ thể</a:t>
            </a:r>
            <a:r>
              <a:rPr lang="en-US" sz="3800">
                <a:solidFill>
                  <a:schemeClr val="tx1"/>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xmlns="" id="{27ACF92E-DE95-C308-B136-E5B57CA621F9}"/>
              </a:ext>
            </a:extLst>
          </p:cNvPr>
          <p:cNvSpPr/>
          <p:nvPr/>
        </p:nvSpPr>
        <p:spPr>
          <a:xfrm>
            <a:off x="12725400" y="6578357"/>
            <a:ext cx="4572000" cy="3124201"/>
          </a:xfrm>
          <a:prstGeom prst="roundRect">
            <a:avLst>
              <a:gd name="adj" fmla="val 91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Điều hòa thân nhiệt</a:t>
            </a:r>
            <a:endParaRPr lang="en-US" sz="3800">
              <a:solidFill>
                <a:schemeClr val="tx1"/>
              </a:solidFill>
              <a:latin typeface="Arial" panose="020B0604020202020204" pitchFamily="34" charset="0"/>
              <a:cs typeface="Arial" panose="020B0604020202020204" pitchFamily="34" charset="0"/>
            </a:endParaRPr>
          </a:p>
        </p:txBody>
      </p:sp>
      <p:cxnSp>
        <p:nvCxnSpPr>
          <p:cNvPr id="16" name="Straight Connector 14">
            <a:extLst>
              <a:ext uri="{FF2B5EF4-FFF2-40B4-BE49-F238E27FC236}">
                <a16:creationId xmlns:a16="http://schemas.microsoft.com/office/drawing/2014/main" xmlns="" id="{CE4A9A35-2A40-8386-DF93-27A4CA9A0B0F}"/>
              </a:ext>
            </a:extLst>
          </p:cNvPr>
          <p:cNvCxnSpPr>
            <a:stCxn id="8" idx="2"/>
            <a:endCxn id="12" idx="0"/>
          </p:cNvCxnSpPr>
          <p:nvPr/>
        </p:nvCxnSpPr>
        <p:spPr>
          <a:xfrm rot="5400000">
            <a:off x="5753101" y="3187458"/>
            <a:ext cx="914399" cy="5867400"/>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5">
            <a:extLst>
              <a:ext uri="{FF2B5EF4-FFF2-40B4-BE49-F238E27FC236}">
                <a16:creationId xmlns:a16="http://schemas.microsoft.com/office/drawing/2014/main" xmlns="" id="{CBEA44C8-5DE2-59F3-AF0A-113C8867592E}"/>
              </a:ext>
            </a:extLst>
          </p:cNvPr>
          <p:cNvCxnSpPr>
            <a:cxnSpLocks/>
            <a:stCxn id="8" idx="2"/>
            <a:endCxn id="15" idx="0"/>
          </p:cNvCxnSpPr>
          <p:nvPr/>
        </p:nvCxnSpPr>
        <p:spPr>
          <a:xfrm rot="16200000" flipH="1">
            <a:off x="11620501" y="3187458"/>
            <a:ext cx="914398" cy="5867400"/>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F3C94551-3778-07BA-D896-A3B4E3EE798B}"/>
              </a:ext>
            </a:extLst>
          </p:cNvPr>
          <p:cNvCxnSpPr>
            <a:cxnSpLocks/>
            <a:stCxn id="8" idx="2"/>
            <a:endCxn id="13" idx="0"/>
          </p:cNvCxnSpPr>
          <p:nvPr/>
        </p:nvCxnSpPr>
        <p:spPr>
          <a:xfrm>
            <a:off x="9144000" y="5663959"/>
            <a:ext cx="0" cy="9143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631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par>
                                <p:cTn id="22" presetID="22" presetClass="entr" presetSubtype="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22" presetClass="entr" presetSubtype="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par>
                          <p:cTn id="28" fill="hold">
                            <p:stCondLst>
                              <p:cond delay="1000"/>
                            </p:stCondLst>
                            <p:childTnLst>
                              <p:par>
                                <p:cTn id="29" presetID="16" presetClass="entr" presetSubtype="2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E23EB53-313A-9857-722A-74B899E40574}"/>
              </a:ext>
            </a:extLst>
          </p:cNvPr>
          <p:cNvSpPr txBox="1"/>
          <p:nvPr/>
        </p:nvSpPr>
        <p:spPr>
          <a:xfrm>
            <a:off x="571500" y="800100"/>
            <a:ext cx="17145000" cy="984885"/>
          </a:xfrm>
          <a:prstGeom prst="rect">
            <a:avLst/>
          </a:prstGeom>
          <a:noFill/>
        </p:spPr>
        <p:txBody>
          <a:bodyPr wrap="square" rtlCol="0">
            <a:spAutoFit/>
          </a:bodyPr>
          <a:lstStyle/>
          <a:p>
            <a:pPr marL="571500" indent="-571500" algn="just">
              <a:buFont typeface="Arial" panose="020B0604020202020204" pitchFamily="34" charset="0"/>
              <a:buChar char="•"/>
            </a:pPr>
            <a:r>
              <a:rPr lang="en-US" sz="3800" i="1">
                <a:latin typeface="Arial" panose="020B0604020202020204" pitchFamily="34" charset="0"/>
                <a:cs typeface="Arial" panose="020B0604020202020204" pitchFamily="34" charset="0"/>
              </a:rPr>
              <a:t>Nước là thành phần quan trọng trong cơ thể sinh vật cũng như con người. </a:t>
            </a:r>
          </a:p>
          <a:p>
            <a:endParaRPr lang="en-US"/>
          </a:p>
        </p:txBody>
      </p:sp>
      <p:sp>
        <p:nvSpPr>
          <p:cNvPr id="5" name="Rectangle: Rounded Corners 4">
            <a:extLst>
              <a:ext uri="{FF2B5EF4-FFF2-40B4-BE49-F238E27FC236}">
                <a16:creationId xmlns:a16="http://schemas.microsoft.com/office/drawing/2014/main" xmlns="" id="{12FFABAE-AC7D-AE4A-2178-3BEBEABABA5A}"/>
              </a:ext>
            </a:extLst>
          </p:cNvPr>
          <p:cNvSpPr/>
          <p:nvPr/>
        </p:nvSpPr>
        <p:spPr>
          <a:xfrm>
            <a:off x="590550" y="2168842"/>
            <a:ext cx="5181600" cy="1828800"/>
          </a:xfrm>
          <a:prstGeom prst="roundRect">
            <a:avLst>
              <a:gd name="adj" fmla="val 8207"/>
            </a:avLst>
          </a:prstGeom>
          <a:solidFill>
            <a:srgbClr val="FEF9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Chiếm 74% trọng lượng của trẻ sơ sinh</a:t>
            </a:r>
          </a:p>
        </p:txBody>
      </p:sp>
      <p:sp>
        <p:nvSpPr>
          <p:cNvPr id="9" name="Rectangle: Rounded Corners 8">
            <a:extLst>
              <a:ext uri="{FF2B5EF4-FFF2-40B4-BE49-F238E27FC236}">
                <a16:creationId xmlns:a16="http://schemas.microsoft.com/office/drawing/2014/main" xmlns="" id="{ED0B94EF-FA2A-4CC2-9E23-6D4EC483FCBE}"/>
              </a:ext>
            </a:extLst>
          </p:cNvPr>
          <p:cNvSpPr/>
          <p:nvPr/>
        </p:nvSpPr>
        <p:spPr>
          <a:xfrm>
            <a:off x="6477001" y="2168842"/>
            <a:ext cx="5181600" cy="1828800"/>
          </a:xfrm>
          <a:prstGeom prst="roundRect">
            <a:avLst>
              <a:gd name="adj" fmla="val 8207"/>
            </a:avLst>
          </a:prstGeom>
          <a:solidFill>
            <a:srgbClr val="FEF9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Chiếm 55 – 60% trọng lượng cơ thể nam giới</a:t>
            </a:r>
          </a:p>
        </p:txBody>
      </p:sp>
      <p:sp>
        <p:nvSpPr>
          <p:cNvPr id="11" name="Rectangle: Rounded Corners 10">
            <a:extLst>
              <a:ext uri="{FF2B5EF4-FFF2-40B4-BE49-F238E27FC236}">
                <a16:creationId xmlns:a16="http://schemas.microsoft.com/office/drawing/2014/main" xmlns="" id="{C640BF89-FA77-EBFA-37F3-7109D39EC12E}"/>
              </a:ext>
            </a:extLst>
          </p:cNvPr>
          <p:cNvSpPr/>
          <p:nvPr/>
        </p:nvSpPr>
        <p:spPr>
          <a:xfrm>
            <a:off x="12363452" y="2168842"/>
            <a:ext cx="5181600" cy="1828800"/>
          </a:xfrm>
          <a:prstGeom prst="roundRect">
            <a:avLst>
              <a:gd name="adj" fmla="val 8207"/>
            </a:avLst>
          </a:prstGeom>
          <a:solidFill>
            <a:srgbClr val="FEF9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Chiếm 50% trọng lượng cơ thể nữ giới</a:t>
            </a:r>
          </a:p>
        </p:txBody>
      </p:sp>
      <p:sp>
        <p:nvSpPr>
          <p:cNvPr id="17" name="Rectangle: Rounded Corners 16">
            <a:extLst>
              <a:ext uri="{FF2B5EF4-FFF2-40B4-BE49-F238E27FC236}">
                <a16:creationId xmlns:a16="http://schemas.microsoft.com/office/drawing/2014/main" xmlns="" id="{26811867-3E03-BB0D-82B0-8790E5E467F9}"/>
              </a:ext>
            </a:extLst>
          </p:cNvPr>
          <p:cNvSpPr/>
          <p:nvPr/>
        </p:nvSpPr>
        <p:spPr>
          <a:xfrm>
            <a:off x="6629400" y="4624384"/>
            <a:ext cx="4648200" cy="1066800"/>
          </a:xfrm>
          <a:prstGeom prst="roundRect">
            <a:avLst/>
          </a:prstGeom>
          <a:solidFill>
            <a:srgbClr val="FAD6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Arial" panose="020B0604020202020204" pitchFamily="34" charset="0"/>
                <a:cs typeface="Arial" panose="020B0604020202020204" pitchFamily="34" charset="0"/>
              </a:rPr>
              <a:t>NHU CẦU</a:t>
            </a:r>
            <a:endParaRPr lang="en-US" sz="4000" b="1" dirty="0">
              <a:solidFill>
                <a:schemeClr val="tx1"/>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7FB05838-FFE4-2444-3C1C-348654595B7E}"/>
              </a:ext>
            </a:extLst>
          </p:cNvPr>
          <p:cNvSpPr/>
          <p:nvPr/>
        </p:nvSpPr>
        <p:spPr>
          <a:xfrm>
            <a:off x="1143000" y="6376986"/>
            <a:ext cx="6172200" cy="3124201"/>
          </a:xfrm>
          <a:prstGeom prst="roundRect">
            <a:avLst>
              <a:gd name="adj" fmla="val 91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Tuổi vị thành niên: khoảng 40ml/kg cân nặng/ ngày</a:t>
            </a:r>
          </a:p>
        </p:txBody>
      </p:sp>
      <p:sp>
        <p:nvSpPr>
          <p:cNvPr id="20" name="Rectangle: Rounded Corners 19">
            <a:extLst>
              <a:ext uri="{FF2B5EF4-FFF2-40B4-BE49-F238E27FC236}">
                <a16:creationId xmlns:a16="http://schemas.microsoft.com/office/drawing/2014/main" xmlns="" id="{845C7D69-048A-DE89-DC44-FF9FD5A4D206}"/>
              </a:ext>
            </a:extLst>
          </p:cNvPr>
          <p:cNvSpPr/>
          <p:nvPr/>
        </p:nvSpPr>
        <p:spPr>
          <a:xfrm>
            <a:off x="10591800" y="6376985"/>
            <a:ext cx="6172200" cy="3124201"/>
          </a:xfrm>
          <a:prstGeom prst="roundRect">
            <a:avLst>
              <a:gd name="adj" fmla="val 91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Người trưởng thành: từ 35ml/kg cân nặng/ ngày</a:t>
            </a:r>
          </a:p>
        </p:txBody>
      </p:sp>
      <p:cxnSp>
        <p:nvCxnSpPr>
          <p:cNvPr id="22" name="Straight Connector 14">
            <a:extLst>
              <a:ext uri="{FF2B5EF4-FFF2-40B4-BE49-F238E27FC236}">
                <a16:creationId xmlns:a16="http://schemas.microsoft.com/office/drawing/2014/main" xmlns="" id="{95BCB43A-FE44-1D63-93E1-13FB7D845E91}"/>
              </a:ext>
            </a:extLst>
          </p:cNvPr>
          <p:cNvCxnSpPr>
            <a:cxnSpLocks/>
            <a:stCxn id="17" idx="2"/>
            <a:endCxn id="18" idx="0"/>
          </p:cNvCxnSpPr>
          <p:nvPr/>
        </p:nvCxnSpPr>
        <p:spPr>
          <a:xfrm rot="5400000">
            <a:off x="6248399" y="3671885"/>
            <a:ext cx="685802" cy="4724400"/>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15">
            <a:extLst>
              <a:ext uri="{FF2B5EF4-FFF2-40B4-BE49-F238E27FC236}">
                <a16:creationId xmlns:a16="http://schemas.microsoft.com/office/drawing/2014/main" xmlns="" id="{3515EBAE-963B-257A-1D66-9329D5784C24}"/>
              </a:ext>
            </a:extLst>
          </p:cNvPr>
          <p:cNvCxnSpPr>
            <a:cxnSpLocks/>
            <a:stCxn id="17" idx="2"/>
            <a:endCxn id="20" idx="0"/>
          </p:cNvCxnSpPr>
          <p:nvPr/>
        </p:nvCxnSpPr>
        <p:spPr>
          <a:xfrm rot="16200000" flipH="1">
            <a:off x="10972800" y="3671884"/>
            <a:ext cx="685801" cy="4724400"/>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14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P spid="11" grpId="0" animBg="1"/>
      <p:bldP spid="17" grpId="0" animBg="1"/>
      <p:bldP spid="18"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2" name="Freeform 2"/>
          <p:cNvSpPr/>
          <p:nvPr/>
        </p:nvSpPr>
        <p:spPr>
          <a:xfrm>
            <a:off x="8732452" y="-1078060"/>
            <a:ext cx="12399950" cy="12128916"/>
          </a:xfrm>
          <a:custGeom>
            <a:avLst/>
            <a:gdLst/>
            <a:ahLst/>
            <a:cxnLst/>
            <a:rect l="l" t="t" r="r" b="b"/>
            <a:pathLst>
              <a:path w="12399950" h="12128916">
                <a:moveTo>
                  <a:pt x="0" y="0"/>
                </a:moveTo>
                <a:lnTo>
                  <a:pt x="12399950" y="0"/>
                </a:lnTo>
                <a:lnTo>
                  <a:pt x="12399950" y="12128916"/>
                </a:lnTo>
                <a:lnTo>
                  <a:pt x="0" y="12128916"/>
                </a:lnTo>
                <a:lnTo>
                  <a:pt x="0" y="0"/>
                </a:lnTo>
                <a:close/>
              </a:path>
            </a:pathLst>
          </a:custGeom>
          <a:blipFill>
            <a:blip r:embed="rId3"/>
            <a:stretch>
              <a:fillRect l="-1" r="-1"/>
            </a:stretch>
          </a:blipFill>
        </p:spPr>
      </p:sp>
      <p:sp>
        <p:nvSpPr>
          <p:cNvPr id="3" name="Freeform 3"/>
          <p:cNvSpPr/>
          <p:nvPr/>
        </p:nvSpPr>
        <p:spPr>
          <a:xfrm rot="3293706">
            <a:off x="13198666" y="75024"/>
            <a:ext cx="2422968" cy="2007954"/>
          </a:xfrm>
          <a:custGeom>
            <a:avLst/>
            <a:gdLst/>
            <a:ahLst/>
            <a:cxnLst/>
            <a:rect l="l" t="t" r="r" b="b"/>
            <a:pathLst>
              <a:path w="2422968" h="2007954">
                <a:moveTo>
                  <a:pt x="0" y="0"/>
                </a:moveTo>
                <a:lnTo>
                  <a:pt x="2422968" y="0"/>
                </a:lnTo>
                <a:lnTo>
                  <a:pt x="2422968" y="2007954"/>
                </a:lnTo>
                <a:lnTo>
                  <a:pt x="0" y="2007954"/>
                </a:lnTo>
                <a:lnTo>
                  <a:pt x="0" y="0"/>
                </a:lnTo>
                <a:close/>
              </a:path>
            </a:pathLst>
          </a:custGeom>
          <a:blipFill>
            <a:blip r:embed="rId4"/>
            <a:stretch>
              <a:fillRect/>
            </a:stretch>
          </a:blipFill>
        </p:spPr>
      </p:sp>
      <p:sp>
        <p:nvSpPr>
          <p:cNvPr id="4" name="Freeform 4"/>
          <p:cNvSpPr/>
          <p:nvPr/>
        </p:nvSpPr>
        <p:spPr>
          <a:xfrm rot="5399997">
            <a:off x="68054" y="7156778"/>
            <a:ext cx="3109600" cy="2514996"/>
          </a:xfrm>
          <a:custGeom>
            <a:avLst/>
            <a:gdLst/>
            <a:ahLst/>
            <a:cxnLst/>
            <a:rect l="l" t="t" r="r" b="b"/>
            <a:pathLst>
              <a:path w="3109600" h="2514996">
                <a:moveTo>
                  <a:pt x="0" y="0"/>
                </a:moveTo>
                <a:lnTo>
                  <a:pt x="3109600" y="0"/>
                </a:lnTo>
                <a:lnTo>
                  <a:pt x="3109600" y="2514996"/>
                </a:lnTo>
                <a:lnTo>
                  <a:pt x="0" y="2514996"/>
                </a:lnTo>
                <a:lnTo>
                  <a:pt x="0" y="0"/>
                </a:lnTo>
                <a:close/>
              </a:path>
            </a:pathLst>
          </a:custGeom>
          <a:blipFill>
            <a:blip r:embed="rId5"/>
            <a:stretch>
              <a:fillRect/>
            </a:stretch>
          </a:blipFill>
        </p:spPr>
      </p:sp>
      <p:grpSp>
        <p:nvGrpSpPr>
          <p:cNvPr id="5" name="Group 5"/>
          <p:cNvGrpSpPr/>
          <p:nvPr/>
        </p:nvGrpSpPr>
        <p:grpSpPr>
          <a:xfrm>
            <a:off x="1426450" y="1079000"/>
            <a:ext cx="15435000" cy="8128800"/>
            <a:chOff x="0" y="0"/>
            <a:chExt cx="20580000" cy="10838400"/>
          </a:xfrm>
        </p:grpSpPr>
        <p:sp>
          <p:nvSpPr>
            <p:cNvPr id="6" name="Freeform 6"/>
            <p:cNvSpPr/>
            <p:nvPr/>
          </p:nvSpPr>
          <p:spPr>
            <a:xfrm>
              <a:off x="0" y="0"/>
              <a:ext cx="20579969" cy="10838434"/>
            </a:xfrm>
            <a:custGeom>
              <a:avLst/>
              <a:gdLst/>
              <a:ahLst/>
              <a:cxnLst/>
              <a:rect l="l" t="t" r="r" b="b"/>
              <a:pathLst>
                <a:path w="20579969" h="10838434">
                  <a:moveTo>
                    <a:pt x="0" y="0"/>
                  </a:moveTo>
                  <a:lnTo>
                    <a:pt x="20579969" y="0"/>
                  </a:lnTo>
                  <a:lnTo>
                    <a:pt x="20579969" y="10838434"/>
                  </a:lnTo>
                  <a:lnTo>
                    <a:pt x="0" y="10838434"/>
                  </a:lnTo>
                  <a:close/>
                </a:path>
              </a:pathLst>
            </a:custGeom>
            <a:solidFill>
              <a:srgbClr val="FFFFFF"/>
            </a:solidFill>
          </p:spPr>
        </p:sp>
      </p:grpSp>
      <p:sp>
        <p:nvSpPr>
          <p:cNvPr id="12" name="TextBox 12"/>
          <p:cNvSpPr txBox="1"/>
          <p:nvPr/>
        </p:nvSpPr>
        <p:spPr>
          <a:xfrm>
            <a:off x="1533960" y="3966708"/>
            <a:ext cx="15144289" cy="14162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 TẬP </a:t>
            </a:r>
          </a:p>
        </p:txBody>
      </p:sp>
      <p:sp>
        <p:nvSpPr>
          <p:cNvPr id="14" name="Freeform 14"/>
          <p:cNvSpPr/>
          <p:nvPr/>
        </p:nvSpPr>
        <p:spPr>
          <a:xfrm rot="-10800000">
            <a:off x="754424" y="98210"/>
            <a:ext cx="4641400" cy="4539936"/>
          </a:xfrm>
          <a:custGeom>
            <a:avLst/>
            <a:gdLst/>
            <a:ahLst/>
            <a:cxnLst/>
            <a:rect l="l" t="t" r="r" b="b"/>
            <a:pathLst>
              <a:path w="4641400" h="4539936">
                <a:moveTo>
                  <a:pt x="0" y="0"/>
                </a:moveTo>
                <a:lnTo>
                  <a:pt x="4641400" y="0"/>
                </a:lnTo>
                <a:lnTo>
                  <a:pt x="4641400" y="4539936"/>
                </a:lnTo>
                <a:lnTo>
                  <a:pt x="0" y="4539936"/>
                </a:lnTo>
                <a:lnTo>
                  <a:pt x="0" y="0"/>
                </a:lnTo>
                <a:close/>
              </a:path>
            </a:pathLst>
          </a:custGeom>
          <a:blipFill>
            <a:blip r:embed="rId3"/>
            <a:stretch>
              <a:fillRect l="-1" r="-1"/>
            </a:stretch>
          </a:blipFill>
        </p:spPr>
      </p:sp>
      <p:sp>
        <p:nvSpPr>
          <p:cNvPr id="15" name="Freeform 15"/>
          <p:cNvSpPr/>
          <p:nvPr/>
        </p:nvSpPr>
        <p:spPr>
          <a:xfrm rot="675063">
            <a:off x="-6650" y="420624"/>
            <a:ext cx="3304324" cy="2572752"/>
          </a:xfrm>
          <a:custGeom>
            <a:avLst/>
            <a:gdLst/>
            <a:ahLst/>
            <a:cxnLst/>
            <a:rect l="l" t="t" r="r" b="b"/>
            <a:pathLst>
              <a:path w="3304324" h="2572752">
                <a:moveTo>
                  <a:pt x="0" y="0"/>
                </a:moveTo>
                <a:lnTo>
                  <a:pt x="3304324" y="0"/>
                </a:lnTo>
                <a:lnTo>
                  <a:pt x="3304324" y="2572752"/>
                </a:lnTo>
                <a:lnTo>
                  <a:pt x="0" y="2572752"/>
                </a:lnTo>
                <a:lnTo>
                  <a:pt x="0" y="0"/>
                </a:lnTo>
                <a:close/>
              </a:path>
            </a:pathLst>
          </a:custGeom>
          <a:blipFill>
            <a:blip r:embed="rId6"/>
            <a:stretch>
              <a:fillRect/>
            </a:stretch>
          </a:blipFill>
        </p:spPr>
      </p:sp>
      <p:sp>
        <p:nvSpPr>
          <p:cNvPr id="16" name="Freeform 16"/>
          <p:cNvSpPr/>
          <p:nvPr/>
        </p:nvSpPr>
        <p:spPr>
          <a:xfrm rot="8605181">
            <a:off x="2195298" y="264448"/>
            <a:ext cx="3401952" cy="1629102"/>
          </a:xfrm>
          <a:custGeom>
            <a:avLst/>
            <a:gdLst/>
            <a:ahLst/>
            <a:cxnLst/>
            <a:rect l="l" t="t" r="r" b="b"/>
            <a:pathLst>
              <a:path w="3401952" h="1629102">
                <a:moveTo>
                  <a:pt x="0" y="0"/>
                </a:moveTo>
                <a:lnTo>
                  <a:pt x="3401952" y="0"/>
                </a:lnTo>
                <a:lnTo>
                  <a:pt x="3401952" y="1629102"/>
                </a:lnTo>
                <a:lnTo>
                  <a:pt x="0" y="1629102"/>
                </a:lnTo>
                <a:lnTo>
                  <a:pt x="0" y="0"/>
                </a:lnTo>
                <a:close/>
              </a:path>
            </a:pathLst>
          </a:custGeom>
          <a:blipFill>
            <a:blip r:embed="rId7"/>
            <a:stretch>
              <a:fillRect/>
            </a:stretch>
          </a:blipFill>
        </p:spPr>
      </p:sp>
      <p:sp>
        <p:nvSpPr>
          <p:cNvPr id="17" name="Freeform 17"/>
          <p:cNvSpPr/>
          <p:nvPr/>
        </p:nvSpPr>
        <p:spPr>
          <a:xfrm rot="-889414">
            <a:off x="1773308" y="180630"/>
            <a:ext cx="1592484" cy="1388432"/>
          </a:xfrm>
          <a:custGeom>
            <a:avLst/>
            <a:gdLst/>
            <a:ahLst/>
            <a:cxnLst/>
            <a:rect l="l" t="t" r="r" b="b"/>
            <a:pathLst>
              <a:path w="1592484" h="1388432">
                <a:moveTo>
                  <a:pt x="0" y="0"/>
                </a:moveTo>
                <a:lnTo>
                  <a:pt x="1592484" y="0"/>
                </a:lnTo>
                <a:lnTo>
                  <a:pt x="1592484" y="1388432"/>
                </a:lnTo>
                <a:lnTo>
                  <a:pt x="0" y="1388432"/>
                </a:lnTo>
                <a:lnTo>
                  <a:pt x="0" y="0"/>
                </a:lnTo>
                <a:close/>
              </a:path>
            </a:pathLst>
          </a:custGeom>
          <a:blipFill>
            <a:blip r:embed="rId8"/>
            <a:stretch>
              <a:fillRect/>
            </a:stretch>
          </a:blipFill>
        </p:spPr>
      </p:sp>
      <p:sp>
        <p:nvSpPr>
          <p:cNvPr id="18" name="Freeform 18"/>
          <p:cNvSpPr/>
          <p:nvPr/>
        </p:nvSpPr>
        <p:spPr>
          <a:xfrm>
            <a:off x="1426450" y="541378"/>
            <a:ext cx="1622570" cy="2331200"/>
          </a:xfrm>
          <a:custGeom>
            <a:avLst/>
            <a:gdLst/>
            <a:ahLst/>
            <a:cxnLst/>
            <a:rect l="l" t="t" r="r" b="b"/>
            <a:pathLst>
              <a:path w="1622570" h="2331200">
                <a:moveTo>
                  <a:pt x="0" y="0"/>
                </a:moveTo>
                <a:lnTo>
                  <a:pt x="1622570" y="0"/>
                </a:lnTo>
                <a:lnTo>
                  <a:pt x="1622570" y="2331200"/>
                </a:lnTo>
                <a:lnTo>
                  <a:pt x="0" y="2331200"/>
                </a:lnTo>
                <a:lnTo>
                  <a:pt x="0" y="0"/>
                </a:lnTo>
                <a:close/>
              </a:path>
            </a:pathLst>
          </a:custGeom>
          <a:blipFill>
            <a:blip r:embed="rId9"/>
            <a:stretch>
              <a:fillRect/>
            </a:stretch>
          </a:blipFill>
        </p:spPr>
      </p:sp>
      <p:sp>
        <p:nvSpPr>
          <p:cNvPr id="19" name="Freeform 19"/>
          <p:cNvSpPr/>
          <p:nvPr/>
        </p:nvSpPr>
        <p:spPr>
          <a:xfrm>
            <a:off x="873100" y="1753254"/>
            <a:ext cx="1745418" cy="2161000"/>
          </a:xfrm>
          <a:custGeom>
            <a:avLst/>
            <a:gdLst/>
            <a:ahLst/>
            <a:cxnLst/>
            <a:rect l="l" t="t" r="r" b="b"/>
            <a:pathLst>
              <a:path w="1745418" h="2161000">
                <a:moveTo>
                  <a:pt x="0" y="0"/>
                </a:moveTo>
                <a:lnTo>
                  <a:pt x="1745418" y="0"/>
                </a:lnTo>
                <a:lnTo>
                  <a:pt x="1745418" y="2161000"/>
                </a:lnTo>
                <a:lnTo>
                  <a:pt x="0" y="2161000"/>
                </a:lnTo>
                <a:lnTo>
                  <a:pt x="0" y="0"/>
                </a:lnTo>
                <a:close/>
              </a:path>
            </a:pathLst>
          </a:custGeom>
          <a:blipFill>
            <a:blip r:embed="rId10"/>
            <a:stretch>
              <a:fillRect/>
            </a:stretch>
          </a:blipFill>
        </p:spPr>
      </p:sp>
      <p:sp>
        <p:nvSpPr>
          <p:cNvPr id="20" name="Freeform 20"/>
          <p:cNvSpPr/>
          <p:nvPr/>
        </p:nvSpPr>
        <p:spPr>
          <a:xfrm rot="-4841842">
            <a:off x="14893556" y="7724400"/>
            <a:ext cx="3569386" cy="1379758"/>
          </a:xfrm>
          <a:custGeom>
            <a:avLst/>
            <a:gdLst/>
            <a:ahLst/>
            <a:cxnLst/>
            <a:rect l="l" t="t" r="r" b="b"/>
            <a:pathLst>
              <a:path w="3569386" h="1379758">
                <a:moveTo>
                  <a:pt x="0" y="0"/>
                </a:moveTo>
                <a:lnTo>
                  <a:pt x="3569386" y="0"/>
                </a:lnTo>
                <a:lnTo>
                  <a:pt x="3569386" y="1379758"/>
                </a:lnTo>
                <a:lnTo>
                  <a:pt x="0" y="1379758"/>
                </a:lnTo>
                <a:lnTo>
                  <a:pt x="0" y="0"/>
                </a:lnTo>
                <a:close/>
              </a:path>
            </a:pathLst>
          </a:custGeom>
          <a:blipFill>
            <a:blip r:embed="rId11"/>
            <a:stretch>
              <a:fillRect l="-1" r="-1"/>
            </a:stretch>
          </a:blipFill>
        </p:spPr>
      </p:sp>
      <p:sp>
        <p:nvSpPr>
          <p:cNvPr id="21" name="Freeform 21"/>
          <p:cNvSpPr/>
          <p:nvPr/>
        </p:nvSpPr>
        <p:spPr>
          <a:xfrm rot="2542587">
            <a:off x="13106968" y="8181188"/>
            <a:ext cx="1971056" cy="2053584"/>
          </a:xfrm>
          <a:custGeom>
            <a:avLst/>
            <a:gdLst/>
            <a:ahLst/>
            <a:cxnLst/>
            <a:rect l="l" t="t" r="r" b="b"/>
            <a:pathLst>
              <a:path w="1971056" h="2053584">
                <a:moveTo>
                  <a:pt x="0" y="0"/>
                </a:moveTo>
                <a:lnTo>
                  <a:pt x="1971056" y="0"/>
                </a:lnTo>
                <a:lnTo>
                  <a:pt x="1971056" y="2053584"/>
                </a:lnTo>
                <a:lnTo>
                  <a:pt x="0" y="2053584"/>
                </a:lnTo>
                <a:lnTo>
                  <a:pt x="0" y="0"/>
                </a:lnTo>
                <a:close/>
              </a:path>
            </a:pathLst>
          </a:custGeom>
          <a:blipFill>
            <a:blip r:embed="rId12"/>
            <a:stretch>
              <a:fillRect/>
            </a:stretch>
          </a:blipFill>
        </p:spPr>
      </p:sp>
      <p:sp>
        <p:nvSpPr>
          <p:cNvPr id="22" name="Freeform 22"/>
          <p:cNvSpPr/>
          <p:nvPr/>
        </p:nvSpPr>
        <p:spPr>
          <a:xfrm>
            <a:off x="14472800" y="7988254"/>
            <a:ext cx="1938600" cy="1938600"/>
          </a:xfrm>
          <a:custGeom>
            <a:avLst/>
            <a:gdLst/>
            <a:ahLst/>
            <a:cxnLst/>
            <a:rect l="l" t="t" r="r" b="b"/>
            <a:pathLst>
              <a:path w="1938600" h="1938600">
                <a:moveTo>
                  <a:pt x="0" y="0"/>
                </a:moveTo>
                <a:lnTo>
                  <a:pt x="1938600" y="0"/>
                </a:lnTo>
                <a:lnTo>
                  <a:pt x="1938600" y="1938600"/>
                </a:lnTo>
                <a:lnTo>
                  <a:pt x="0" y="1938600"/>
                </a:lnTo>
                <a:lnTo>
                  <a:pt x="0" y="0"/>
                </a:lnTo>
                <a:close/>
              </a:path>
            </a:pathLst>
          </a:custGeom>
          <a:blipFill>
            <a:blip r:embed="rId13"/>
            <a:stretch>
              <a:fillRect/>
            </a:stretch>
          </a:blipFill>
        </p:spPr>
      </p:sp>
      <p:sp>
        <p:nvSpPr>
          <p:cNvPr id="23" name="Freeform 23"/>
          <p:cNvSpPr/>
          <p:nvPr/>
        </p:nvSpPr>
        <p:spPr>
          <a:xfrm rot="1320502">
            <a:off x="15387688" y="415666"/>
            <a:ext cx="2019828" cy="1673812"/>
          </a:xfrm>
          <a:custGeom>
            <a:avLst/>
            <a:gdLst/>
            <a:ahLst/>
            <a:cxnLst/>
            <a:rect l="l" t="t" r="r" b="b"/>
            <a:pathLst>
              <a:path w="2019828" h="1673812">
                <a:moveTo>
                  <a:pt x="0" y="0"/>
                </a:moveTo>
                <a:lnTo>
                  <a:pt x="2019828" y="0"/>
                </a:lnTo>
                <a:lnTo>
                  <a:pt x="2019828" y="1673812"/>
                </a:lnTo>
                <a:lnTo>
                  <a:pt x="0" y="1673812"/>
                </a:lnTo>
                <a:lnTo>
                  <a:pt x="0" y="0"/>
                </a:lnTo>
                <a:close/>
              </a:path>
            </a:pathLst>
          </a:custGeom>
          <a:blipFill>
            <a:blip r:embed="rId4"/>
            <a:stretch>
              <a:fillRect t="-1" b="-1"/>
            </a:stretch>
          </a:blipFill>
        </p:spPr>
      </p:sp>
      <p:sp>
        <p:nvSpPr>
          <p:cNvPr id="24" name="Freeform 24"/>
          <p:cNvSpPr/>
          <p:nvPr/>
        </p:nvSpPr>
        <p:spPr>
          <a:xfrm rot="-1689797">
            <a:off x="1937732" y="7706862"/>
            <a:ext cx="2281488" cy="2865080"/>
          </a:xfrm>
          <a:custGeom>
            <a:avLst/>
            <a:gdLst/>
            <a:ahLst/>
            <a:cxnLst/>
            <a:rect l="l" t="t" r="r" b="b"/>
            <a:pathLst>
              <a:path w="2281488" h="2865080">
                <a:moveTo>
                  <a:pt x="0" y="0"/>
                </a:moveTo>
                <a:lnTo>
                  <a:pt x="2281488" y="0"/>
                </a:lnTo>
                <a:lnTo>
                  <a:pt x="2281488" y="2865080"/>
                </a:lnTo>
                <a:lnTo>
                  <a:pt x="0" y="2865080"/>
                </a:lnTo>
                <a:lnTo>
                  <a:pt x="0" y="0"/>
                </a:lnTo>
                <a:close/>
              </a:path>
            </a:pathLst>
          </a:custGeom>
          <a:blipFill>
            <a:blip r:embed="rId14"/>
            <a:stretch>
              <a:fillRect/>
            </a:stretch>
          </a:blipFill>
        </p:spPr>
      </p:sp>
    </p:spTree>
    <p:extLst>
      <p:ext uri="{BB962C8B-B14F-4D97-AF65-F5344CB8AC3E}">
        <p14:creationId xmlns:p14="http://schemas.microsoft.com/office/powerpoint/2010/main" val="173665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775667-9565-CEFD-9D4C-CC989C6A4C12}"/>
              </a:ext>
            </a:extLst>
          </p:cNvPr>
          <p:cNvSpPr txBox="1"/>
          <p:nvPr/>
        </p:nvSpPr>
        <p:spPr>
          <a:xfrm>
            <a:off x="685800" y="495300"/>
            <a:ext cx="11963400" cy="677108"/>
          </a:xfrm>
          <a:prstGeom prst="rect">
            <a:avLst/>
          </a:prstGeom>
          <a:noFill/>
        </p:spPr>
        <p:txBody>
          <a:bodyPr wrap="square">
            <a:spAutoFit/>
          </a:bodyPr>
          <a:lstStyle/>
          <a:p>
            <a:r>
              <a:rPr lang="vi-VN" sz="3800" i="1">
                <a:solidFill>
                  <a:schemeClr val="accent5">
                    <a:lumMod val="75000"/>
                  </a:schemeClr>
                </a:solidFill>
              </a:rPr>
              <a:t>Khoanh tròn vào đáp án đặt trước câu trả lời đúng</a:t>
            </a:r>
            <a:r>
              <a:rPr lang="en-US" sz="3800" i="1">
                <a:solidFill>
                  <a:schemeClr val="accent5">
                    <a:lumMod val="75000"/>
                  </a:schemeClr>
                </a:solidFill>
              </a:rPr>
              <a:t>:</a:t>
            </a:r>
          </a:p>
        </p:txBody>
      </p:sp>
      <p:sp>
        <p:nvSpPr>
          <p:cNvPr id="7" name="TextBox 6">
            <a:extLst>
              <a:ext uri="{FF2B5EF4-FFF2-40B4-BE49-F238E27FC236}">
                <a16:creationId xmlns:a16="http://schemas.microsoft.com/office/drawing/2014/main" xmlns="" id="{99BFEA18-1342-5377-16DA-E470434A685A}"/>
              </a:ext>
            </a:extLst>
          </p:cNvPr>
          <p:cNvSpPr txBox="1"/>
          <p:nvPr/>
        </p:nvSpPr>
        <p:spPr>
          <a:xfrm>
            <a:off x="933450" y="1485900"/>
            <a:ext cx="16421100" cy="1839606"/>
          </a:xfrm>
          <a:prstGeom prst="rect">
            <a:avLst/>
          </a:prstGeom>
          <a:noFill/>
        </p:spPr>
        <p:txBody>
          <a:bodyPr wrap="square">
            <a:spAutoFit/>
          </a:bodyPr>
          <a:lstStyle/>
          <a:p>
            <a:pPr algn="ctr">
              <a:lnSpc>
                <a:spcPct val="150000"/>
              </a:lnSpc>
            </a:pPr>
            <a:r>
              <a:rPr lang="vi-VN" sz="4000" b="1" i="1">
                <a:solidFill>
                  <a:srgbClr val="C00000"/>
                </a:solidFill>
              </a:rPr>
              <a:t>Câu 1. </a:t>
            </a:r>
            <a:r>
              <a:rPr lang="vi-VN" sz="4000"/>
              <a:t>Chất dinh dưỡng nào chiếm tỉ lệ cung cấp năng lượng cao nhất cho cơ thể con người?</a:t>
            </a:r>
            <a:endParaRPr lang="en-US" sz="4000"/>
          </a:p>
        </p:txBody>
      </p:sp>
      <p:sp>
        <p:nvSpPr>
          <p:cNvPr id="8" name="Rectangle: Rounded Corners 7">
            <a:extLst>
              <a:ext uri="{FF2B5EF4-FFF2-40B4-BE49-F238E27FC236}">
                <a16:creationId xmlns:a16="http://schemas.microsoft.com/office/drawing/2014/main" xmlns="" id="{153D8297-2FA1-8121-DB40-24DAE14DE41F}"/>
              </a:ext>
            </a:extLst>
          </p:cNvPr>
          <p:cNvSpPr/>
          <p:nvPr/>
        </p:nvSpPr>
        <p:spPr>
          <a:xfrm>
            <a:off x="533400" y="3695700"/>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A. Protein.</a:t>
            </a:r>
          </a:p>
        </p:txBody>
      </p:sp>
      <p:sp>
        <p:nvSpPr>
          <p:cNvPr id="10" name="Rectangle: Rounded Corners 9">
            <a:extLst>
              <a:ext uri="{FF2B5EF4-FFF2-40B4-BE49-F238E27FC236}">
                <a16:creationId xmlns:a16="http://schemas.microsoft.com/office/drawing/2014/main" xmlns="" id="{096E9C1E-2B23-E96F-FA26-F305358AA954}"/>
              </a:ext>
            </a:extLst>
          </p:cNvPr>
          <p:cNvSpPr/>
          <p:nvPr/>
        </p:nvSpPr>
        <p:spPr>
          <a:xfrm>
            <a:off x="9544050" y="3695700"/>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 Lipid.</a:t>
            </a:r>
          </a:p>
        </p:txBody>
      </p:sp>
      <p:sp>
        <p:nvSpPr>
          <p:cNvPr id="12" name="Rectangle: Rounded Corners 11">
            <a:extLst>
              <a:ext uri="{FF2B5EF4-FFF2-40B4-BE49-F238E27FC236}">
                <a16:creationId xmlns:a16="http://schemas.microsoft.com/office/drawing/2014/main" xmlns="" id="{334F6895-A18E-266C-D080-EA1DFCECA212}"/>
              </a:ext>
            </a:extLst>
          </p:cNvPr>
          <p:cNvSpPr/>
          <p:nvPr/>
        </p:nvSpPr>
        <p:spPr>
          <a:xfrm>
            <a:off x="533400" y="7096125"/>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 Carbohydrate.</a:t>
            </a:r>
          </a:p>
        </p:txBody>
      </p:sp>
      <p:sp>
        <p:nvSpPr>
          <p:cNvPr id="13" name="Rectangle: Rounded Corners 12">
            <a:extLst>
              <a:ext uri="{FF2B5EF4-FFF2-40B4-BE49-F238E27FC236}">
                <a16:creationId xmlns:a16="http://schemas.microsoft.com/office/drawing/2014/main" xmlns="" id="{97E2E847-59B7-6966-F0AA-F6D269AE3103}"/>
              </a:ext>
            </a:extLst>
          </p:cNvPr>
          <p:cNvSpPr/>
          <p:nvPr/>
        </p:nvSpPr>
        <p:spPr>
          <a:xfrm>
            <a:off x="9544050" y="7096125"/>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D. Vitamin.</a:t>
            </a:r>
          </a:p>
        </p:txBody>
      </p:sp>
      <p:sp>
        <p:nvSpPr>
          <p:cNvPr id="14" name="Rectangle: Rounded Corners 13">
            <a:extLst>
              <a:ext uri="{FF2B5EF4-FFF2-40B4-BE49-F238E27FC236}">
                <a16:creationId xmlns:a16="http://schemas.microsoft.com/office/drawing/2014/main" xmlns="" id="{CB3949CF-6329-6B99-1600-E821F4EFE53A}"/>
              </a:ext>
            </a:extLst>
          </p:cNvPr>
          <p:cNvSpPr/>
          <p:nvPr/>
        </p:nvSpPr>
        <p:spPr>
          <a:xfrm>
            <a:off x="538162" y="7096125"/>
            <a:ext cx="8210550" cy="2667000"/>
          </a:xfrm>
          <a:prstGeom prst="roundRect">
            <a:avLst>
              <a:gd name="adj" fmla="val 13737"/>
            </a:avLst>
          </a:prstGeom>
          <a:solidFill>
            <a:schemeClr val="accent2">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 Carbohydrate.</a:t>
            </a:r>
          </a:p>
        </p:txBody>
      </p:sp>
    </p:spTree>
    <p:extLst>
      <p:ext uri="{BB962C8B-B14F-4D97-AF65-F5344CB8AC3E}">
        <p14:creationId xmlns:p14="http://schemas.microsoft.com/office/powerpoint/2010/main" val="1087066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animBg="1"/>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775667-9565-CEFD-9D4C-CC989C6A4C12}"/>
              </a:ext>
            </a:extLst>
          </p:cNvPr>
          <p:cNvSpPr txBox="1"/>
          <p:nvPr/>
        </p:nvSpPr>
        <p:spPr>
          <a:xfrm>
            <a:off x="685800" y="495300"/>
            <a:ext cx="11963400" cy="677108"/>
          </a:xfrm>
          <a:prstGeom prst="rect">
            <a:avLst/>
          </a:prstGeom>
          <a:noFill/>
        </p:spPr>
        <p:txBody>
          <a:bodyPr wrap="square">
            <a:spAutoFit/>
          </a:bodyPr>
          <a:lstStyle/>
          <a:p>
            <a:r>
              <a:rPr lang="vi-VN" sz="3800" i="1">
                <a:solidFill>
                  <a:schemeClr val="accent5">
                    <a:lumMod val="75000"/>
                  </a:schemeClr>
                </a:solidFill>
              </a:rPr>
              <a:t>Khoanh tròn vào đáp án đặt trước câu trả lời đúng</a:t>
            </a:r>
            <a:r>
              <a:rPr lang="en-US" sz="3800" i="1">
                <a:solidFill>
                  <a:schemeClr val="accent5">
                    <a:lumMod val="75000"/>
                  </a:schemeClr>
                </a:solidFill>
              </a:rPr>
              <a:t>:</a:t>
            </a:r>
          </a:p>
        </p:txBody>
      </p:sp>
      <p:sp>
        <p:nvSpPr>
          <p:cNvPr id="7" name="TextBox 6">
            <a:extLst>
              <a:ext uri="{FF2B5EF4-FFF2-40B4-BE49-F238E27FC236}">
                <a16:creationId xmlns:a16="http://schemas.microsoft.com/office/drawing/2014/main" xmlns="" id="{99BFEA18-1342-5377-16DA-E470434A685A}"/>
              </a:ext>
            </a:extLst>
          </p:cNvPr>
          <p:cNvSpPr txBox="1"/>
          <p:nvPr/>
        </p:nvSpPr>
        <p:spPr>
          <a:xfrm>
            <a:off x="933450" y="1716449"/>
            <a:ext cx="16421100" cy="91627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2</a:t>
            </a:r>
            <a:r>
              <a:rPr lang="vi-VN" sz="4000" b="1" i="1">
                <a:solidFill>
                  <a:srgbClr val="C00000"/>
                </a:solidFill>
              </a:rPr>
              <a:t>. </a:t>
            </a:r>
            <a:r>
              <a:rPr lang="vi-VN" sz="4000"/>
              <a:t>Vitamin C có nhiều nhất trong loại thực phẩm nào sau đây?</a:t>
            </a:r>
            <a:endParaRPr lang="en-US" sz="4000"/>
          </a:p>
        </p:txBody>
      </p:sp>
      <p:sp>
        <p:nvSpPr>
          <p:cNvPr id="8" name="Rectangle: Rounded Corners 7">
            <a:extLst>
              <a:ext uri="{FF2B5EF4-FFF2-40B4-BE49-F238E27FC236}">
                <a16:creationId xmlns:a16="http://schemas.microsoft.com/office/drawing/2014/main" xmlns="" id="{153D8297-2FA1-8121-DB40-24DAE14DE41F}"/>
              </a:ext>
            </a:extLst>
          </p:cNvPr>
          <p:cNvSpPr/>
          <p:nvPr/>
        </p:nvSpPr>
        <p:spPr>
          <a:xfrm>
            <a:off x="533400" y="3695700"/>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A. Quả ổi.</a:t>
            </a:r>
          </a:p>
        </p:txBody>
      </p:sp>
      <p:sp>
        <p:nvSpPr>
          <p:cNvPr id="10" name="Rectangle: Rounded Corners 9">
            <a:extLst>
              <a:ext uri="{FF2B5EF4-FFF2-40B4-BE49-F238E27FC236}">
                <a16:creationId xmlns:a16="http://schemas.microsoft.com/office/drawing/2014/main" xmlns="" id="{096E9C1E-2B23-E96F-FA26-F305358AA954}"/>
              </a:ext>
            </a:extLst>
          </p:cNvPr>
          <p:cNvSpPr/>
          <p:nvPr/>
        </p:nvSpPr>
        <p:spPr>
          <a:xfrm>
            <a:off x="9544050" y="3695700"/>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 Rau cải.</a:t>
            </a:r>
          </a:p>
        </p:txBody>
      </p:sp>
      <p:sp>
        <p:nvSpPr>
          <p:cNvPr id="12" name="Rectangle: Rounded Corners 11">
            <a:extLst>
              <a:ext uri="{FF2B5EF4-FFF2-40B4-BE49-F238E27FC236}">
                <a16:creationId xmlns:a16="http://schemas.microsoft.com/office/drawing/2014/main" xmlns="" id="{334F6895-A18E-266C-D080-EA1DFCECA212}"/>
              </a:ext>
            </a:extLst>
          </p:cNvPr>
          <p:cNvSpPr/>
          <p:nvPr/>
        </p:nvSpPr>
        <p:spPr>
          <a:xfrm>
            <a:off x="533400" y="7096125"/>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 Cá.	</a:t>
            </a:r>
          </a:p>
        </p:txBody>
      </p:sp>
      <p:sp>
        <p:nvSpPr>
          <p:cNvPr id="13" name="Rectangle: Rounded Corners 12">
            <a:extLst>
              <a:ext uri="{FF2B5EF4-FFF2-40B4-BE49-F238E27FC236}">
                <a16:creationId xmlns:a16="http://schemas.microsoft.com/office/drawing/2014/main" xmlns="" id="{97E2E847-59B7-6966-F0AA-F6D269AE3103}"/>
              </a:ext>
            </a:extLst>
          </p:cNvPr>
          <p:cNvSpPr/>
          <p:nvPr/>
        </p:nvSpPr>
        <p:spPr>
          <a:xfrm>
            <a:off x="9544050" y="7096125"/>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D. Gạo.</a:t>
            </a:r>
          </a:p>
        </p:txBody>
      </p:sp>
      <p:sp>
        <p:nvSpPr>
          <p:cNvPr id="14" name="Rectangle: Rounded Corners 13">
            <a:extLst>
              <a:ext uri="{FF2B5EF4-FFF2-40B4-BE49-F238E27FC236}">
                <a16:creationId xmlns:a16="http://schemas.microsoft.com/office/drawing/2014/main" xmlns="" id="{CB3949CF-6329-6B99-1600-E821F4EFE53A}"/>
              </a:ext>
            </a:extLst>
          </p:cNvPr>
          <p:cNvSpPr/>
          <p:nvPr/>
        </p:nvSpPr>
        <p:spPr>
          <a:xfrm>
            <a:off x="533400" y="3695700"/>
            <a:ext cx="8210550" cy="2667000"/>
          </a:xfrm>
          <a:prstGeom prst="roundRect">
            <a:avLst>
              <a:gd name="adj" fmla="val 13737"/>
            </a:avLst>
          </a:prstGeom>
          <a:solidFill>
            <a:schemeClr val="accent2">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A. Quả ổi.</a:t>
            </a:r>
          </a:p>
        </p:txBody>
      </p:sp>
    </p:spTree>
    <p:extLst>
      <p:ext uri="{BB962C8B-B14F-4D97-AF65-F5344CB8AC3E}">
        <p14:creationId xmlns:p14="http://schemas.microsoft.com/office/powerpoint/2010/main" val="2545617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2" name="Freeform 2"/>
          <p:cNvSpPr/>
          <p:nvPr/>
        </p:nvSpPr>
        <p:spPr>
          <a:xfrm rot="-7109092">
            <a:off x="-164774" y="8531758"/>
            <a:ext cx="2711172" cy="2192770"/>
          </a:xfrm>
          <a:custGeom>
            <a:avLst/>
            <a:gdLst/>
            <a:ahLst/>
            <a:cxnLst/>
            <a:rect l="l" t="t" r="r" b="b"/>
            <a:pathLst>
              <a:path w="2711172" h="2192770">
                <a:moveTo>
                  <a:pt x="0" y="0"/>
                </a:moveTo>
                <a:lnTo>
                  <a:pt x="2711172" y="0"/>
                </a:lnTo>
                <a:lnTo>
                  <a:pt x="2711172" y="2192770"/>
                </a:lnTo>
                <a:lnTo>
                  <a:pt x="0" y="2192770"/>
                </a:lnTo>
                <a:lnTo>
                  <a:pt x="0" y="0"/>
                </a:lnTo>
                <a:close/>
              </a:path>
            </a:pathLst>
          </a:custGeom>
          <a:blipFill>
            <a:blip r:embed="rId3"/>
            <a:stretch>
              <a:fillRect/>
            </a:stretch>
          </a:blipFill>
        </p:spPr>
      </p:sp>
      <p:sp>
        <p:nvSpPr>
          <p:cNvPr id="3" name="Freeform 3"/>
          <p:cNvSpPr/>
          <p:nvPr/>
        </p:nvSpPr>
        <p:spPr>
          <a:xfrm>
            <a:off x="-1137650" y="4401290"/>
            <a:ext cx="6669150" cy="6523350"/>
          </a:xfrm>
          <a:custGeom>
            <a:avLst/>
            <a:gdLst/>
            <a:ahLst/>
            <a:cxnLst/>
            <a:rect l="l" t="t" r="r" b="b"/>
            <a:pathLst>
              <a:path w="6669150" h="6523350">
                <a:moveTo>
                  <a:pt x="0" y="0"/>
                </a:moveTo>
                <a:lnTo>
                  <a:pt x="6669150" y="0"/>
                </a:lnTo>
                <a:lnTo>
                  <a:pt x="6669150" y="6523350"/>
                </a:lnTo>
                <a:lnTo>
                  <a:pt x="0" y="6523350"/>
                </a:lnTo>
                <a:lnTo>
                  <a:pt x="0" y="0"/>
                </a:lnTo>
                <a:close/>
              </a:path>
            </a:pathLst>
          </a:custGeom>
          <a:blipFill>
            <a:blip r:embed="rId4"/>
            <a:stretch>
              <a:fillRect l="-1" r="-1"/>
            </a:stretch>
          </a:blipFill>
        </p:spPr>
      </p:sp>
      <p:grpSp>
        <p:nvGrpSpPr>
          <p:cNvPr id="4" name="Group 4"/>
          <p:cNvGrpSpPr/>
          <p:nvPr/>
        </p:nvGrpSpPr>
        <p:grpSpPr>
          <a:xfrm>
            <a:off x="612650" y="462600"/>
            <a:ext cx="17062800" cy="9361800"/>
            <a:chOff x="0" y="0"/>
            <a:chExt cx="22750400" cy="12482400"/>
          </a:xfrm>
        </p:grpSpPr>
        <p:sp>
          <p:nvSpPr>
            <p:cNvPr id="5" name="Freeform 5"/>
            <p:cNvSpPr/>
            <p:nvPr/>
          </p:nvSpPr>
          <p:spPr>
            <a:xfrm>
              <a:off x="0" y="0"/>
              <a:ext cx="22750399" cy="12482449"/>
            </a:xfrm>
            <a:custGeom>
              <a:avLst/>
              <a:gdLst/>
              <a:ahLst/>
              <a:cxnLst/>
              <a:rect l="l" t="t" r="r" b="b"/>
              <a:pathLst>
                <a:path w="22750399" h="12482449">
                  <a:moveTo>
                    <a:pt x="0" y="0"/>
                  </a:moveTo>
                  <a:lnTo>
                    <a:pt x="22750399" y="0"/>
                  </a:lnTo>
                  <a:lnTo>
                    <a:pt x="22750399" y="12482449"/>
                  </a:lnTo>
                  <a:lnTo>
                    <a:pt x="0" y="12482449"/>
                  </a:lnTo>
                  <a:close/>
                </a:path>
              </a:pathLst>
            </a:custGeom>
            <a:solidFill>
              <a:srgbClr val="FFFFFF"/>
            </a:solidFill>
          </p:spPr>
        </p:sp>
      </p:grpSp>
      <p:sp>
        <p:nvSpPr>
          <p:cNvPr id="6" name="Freeform 6"/>
          <p:cNvSpPr/>
          <p:nvPr/>
        </p:nvSpPr>
        <p:spPr>
          <a:xfrm>
            <a:off x="9208160" y="997459"/>
            <a:ext cx="9470728" cy="8399780"/>
          </a:xfrm>
          <a:custGeom>
            <a:avLst/>
            <a:gdLst/>
            <a:ahLst/>
            <a:cxnLst/>
            <a:rect l="l" t="t" r="r" b="b"/>
            <a:pathLst>
              <a:path w="10912650" h="9678650">
                <a:moveTo>
                  <a:pt x="0" y="0"/>
                </a:moveTo>
                <a:lnTo>
                  <a:pt x="10912650" y="0"/>
                </a:lnTo>
                <a:lnTo>
                  <a:pt x="10912650" y="9678650"/>
                </a:lnTo>
                <a:lnTo>
                  <a:pt x="0" y="9678650"/>
                </a:lnTo>
                <a:lnTo>
                  <a:pt x="0" y="0"/>
                </a:lnTo>
                <a:close/>
              </a:path>
            </a:pathLst>
          </a:custGeom>
          <a:blipFill>
            <a:blip r:embed="rId5"/>
            <a:stretch>
              <a:fillRect r="6659"/>
            </a:stretch>
          </a:blipFill>
        </p:spPr>
      </p:sp>
      <p:sp>
        <p:nvSpPr>
          <p:cNvPr id="7" name="Freeform 7"/>
          <p:cNvSpPr/>
          <p:nvPr/>
        </p:nvSpPr>
        <p:spPr>
          <a:xfrm rot="10281562" flipH="1">
            <a:off x="569490" y="-515798"/>
            <a:ext cx="1816500" cy="1583750"/>
          </a:xfrm>
          <a:custGeom>
            <a:avLst/>
            <a:gdLst/>
            <a:ahLst/>
            <a:cxnLst/>
            <a:rect l="l" t="t" r="r" b="b"/>
            <a:pathLst>
              <a:path w="1816500" h="1583750">
                <a:moveTo>
                  <a:pt x="1816500" y="0"/>
                </a:moveTo>
                <a:lnTo>
                  <a:pt x="0" y="0"/>
                </a:lnTo>
                <a:lnTo>
                  <a:pt x="0" y="1583750"/>
                </a:lnTo>
                <a:lnTo>
                  <a:pt x="1816500" y="1583750"/>
                </a:lnTo>
                <a:lnTo>
                  <a:pt x="1816500" y="0"/>
                </a:lnTo>
                <a:close/>
              </a:path>
            </a:pathLst>
          </a:custGeom>
          <a:blipFill>
            <a:blip r:embed="rId6"/>
            <a:stretch>
              <a:fillRect/>
            </a:stretch>
          </a:blipFill>
        </p:spPr>
      </p:sp>
      <p:sp>
        <p:nvSpPr>
          <p:cNvPr id="8" name="Freeform 8"/>
          <p:cNvSpPr/>
          <p:nvPr/>
        </p:nvSpPr>
        <p:spPr>
          <a:xfrm rot="-4368517">
            <a:off x="-201896" y="-835856"/>
            <a:ext cx="1816514" cy="1915036"/>
          </a:xfrm>
          <a:custGeom>
            <a:avLst/>
            <a:gdLst/>
            <a:ahLst/>
            <a:cxnLst/>
            <a:rect l="l" t="t" r="r" b="b"/>
            <a:pathLst>
              <a:path w="1816514" h="1915036">
                <a:moveTo>
                  <a:pt x="0" y="0"/>
                </a:moveTo>
                <a:lnTo>
                  <a:pt x="1816514" y="0"/>
                </a:lnTo>
                <a:lnTo>
                  <a:pt x="1816514" y="1915036"/>
                </a:lnTo>
                <a:lnTo>
                  <a:pt x="0" y="1915036"/>
                </a:lnTo>
                <a:lnTo>
                  <a:pt x="0" y="0"/>
                </a:lnTo>
                <a:close/>
              </a:path>
            </a:pathLst>
          </a:custGeom>
          <a:blipFill>
            <a:blip r:embed="rId7"/>
            <a:stretch>
              <a:fillRect/>
            </a:stretch>
          </a:blipFill>
        </p:spPr>
      </p:sp>
      <p:sp>
        <p:nvSpPr>
          <p:cNvPr id="9" name="Freeform 9"/>
          <p:cNvSpPr/>
          <p:nvPr/>
        </p:nvSpPr>
        <p:spPr>
          <a:xfrm rot="8099971">
            <a:off x="11674726" y="-798948"/>
            <a:ext cx="1808690" cy="1808656"/>
          </a:xfrm>
          <a:custGeom>
            <a:avLst/>
            <a:gdLst/>
            <a:ahLst/>
            <a:cxnLst/>
            <a:rect l="l" t="t" r="r" b="b"/>
            <a:pathLst>
              <a:path w="1808690" h="1808656">
                <a:moveTo>
                  <a:pt x="0" y="0"/>
                </a:moveTo>
                <a:lnTo>
                  <a:pt x="1808690" y="0"/>
                </a:lnTo>
                <a:lnTo>
                  <a:pt x="1808690" y="1808656"/>
                </a:lnTo>
                <a:lnTo>
                  <a:pt x="0" y="1808656"/>
                </a:lnTo>
                <a:lnTo>
                  <a:pt x="0" y="0"/>
                </a:lnTo>
                <a:close/>
              </a:path>
            </a:pathLst>
          </a:custGeom>
          <a:blipFill>
            <a:blip r:embed="rId8"/>
            <a:stretch>
              <a:fillRect/>
            </a:stretch>
          </a:blipFill>
        </p:spPr>
      </p:sp>
      <p:sp>
        <p:nvSpPr>
          <p:cNvPr id="10" name="Freeform 10"/>
          <p:cNvSpPr/>
          <p:nvPr/>
        </p:nvSpPr>
        <p:spPr>
          <a:xfrm rot="-9302777">
            <a:off x="13646546" y="-178720"/>
            <a:ext cx="1342506" cy="1342486"/>
          </a:xfrm>
          <a:custGeom>
            <a:avLst/>
            <a:gdLst/>
            <a:ahLst/>
            <a:cxnLst/>
            <a:rect l="l" t="t" r="r" b="b"/>
            <a:pathLst>
              <a:path w="1342506" h="1342486">
                <a:moveTo>
                  <a:pt x="0" y="0"/>
                </a:moveTo>
                <a:lnTo>
                  <a:pt x="1342506" y="0"/>
                </a:lnTo>
                <a:lnTo>
                  <a:pt x="1342506" y="1342486"/>
                </a:lnTo>
                <a:lnTo>
                  <a:pt x="0" y="1342486"/>
                </a:lnTo>
                <a:lnTo>
                  <a:pt x="0" y="0"/>
                </a:lnTo>
                <a:close/>
              </a:path>
            </a:pathLst>
          </a:custGeom>
          <a:blipFill>
            <a:blip r:embed="rId8"/>
            <a:stretch>
              <a:fillRect/>
            </a:stretch>
          </a:blipFill>
        </p:spPr>
      </p:sp>
      <p:sp>
        <p:nvSpPr>
          <p:cNvPr id="11" name="TextBox 11"/>
          <p:cNvSpPr txBox="1"/>
          <p:nvPr/>
        </p:nvSpPr>
        <p:spPr>
          <a:xfrm>
            <a:off x="1734550" y="1671609"/>
            <a:ext cx="9214575" cy="923330"/>
          </a:xfrm>
          <a:prstGeom prst="rect">
            <a:avLst/>
          </a:prstGeom>
        </p:spPr>
        <p:txBody>
          <a:bodyPr wrap="square"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000" b="1" i="0" u="none" strike="noStrike" kern="1200" cap="none" spc="0" normalizeH="0" baseline="0" noProof="0">
                <a:ln>
                  <a:noFill/>
                </a:ln>
                <a:solidFill>
                  <a:srgbClr val="72371E"/>
                </a:solidFill>
                <a:effectLst/>
                <a:uLnTx/>
                <a:uFillTx/>
                <a:latin typeface="Arial" panose="020B0604020202020204" pitchFamily="34" charset="0"/>
                <a:cs typeface="Arial" panose="020B0604020202020204" pitchFamily="34" charset="0"/>
              </a:rPr>
              <a:t>NỘI DUNG BÀI HỌC </a:t>
            </a:r>
          </a:p>
        </p:txBody>
      </p:sp>
      <p:sp>
        <p:nvSpPr>
          <p:cNvPr id="20" name="Freeform 20"/>
          <p:cNvSpPr/>
          <p:nvPr/>
        </p:nvSpPr>
        <p:spPr>
          <a:xfrm>
            <a:off x="11493864" y="2135129"/>
            <a:ext cx="6195094" cy="7041959"/>
          </a:xfrm>
          <a:custGeom>
            <a:avLst/>
            <a:gdLst/>
            <a:ahLst/>
            <a:cxnLst/>
            <a:rect l="l" t="t" r="r" b="b"/>
            <a:pathLst>
              <a:path w="7138300" h="8114100">
                <a:moveTo>
                  <a:pt x="0" y="0"/>
                </a:moveTo>
                <a:lnTo>
                  <a:pt x="7138300" y="0"/>
                </a:lnTo>
                <a:lnTo>
                  <a:pt x="7138300" y="8114100"/>
                </a:lnTo>
                <a:lnTo>
                  <a:pt x="0" y="8114100"/>
                </a:lnTo>
                <a:lnTo>
                  <a:pt x="0" y="0"/>
                </a:lnTo>
                <a:close/>
              </a:path>
            </a:pathLst>
          </a:custGeom>
          <a:blipFill>
            <a:blip r:embed="rId9"/>
            <a:stretch>
              <a:fillRect l="3979" r="-23548"/>
            </a:stretch>
          </a:blipFill>
        </p:spPr>
      </p:sp>
      <p:sp>
        <p:nvSpPr>
          <p:cNvPr id="21" name="Freeform 21"/>
          <p:cNvSpPr/>
          <p:nvPr/>
        </p:nvSpPr>
        <p:spPr>
          <a:xfrm rot="-10800000">
            <a:off x="12964960" y="7521525"/>
            <a:ext cx="4121994" cy="1973913"/>
          </a:xfrm>
          <a:custGeom>
            <a:avLst/>
            <a:gdLst/>
            <a:ahLst/>
            <a:cxnLst/>
            <a:rect l="l" t="t" r="r" b="b"/>
            <a:pathLst>
              <a:path w="4884800" h="2339200">
                <a:moveTo>
                  <a:pt x="0" y="0"/>
                </a:moveTo>
                <a:lnTo>
                  <a:pt x="4884800" y="0"/>
                </a:lnTo>
                <a:lnTo>
                  <a:pt x="4884800" y="2339200"/>
                </a:lnTo>
                <a:lnTo>
                  <a:pt x="0" y="2339200"/>
                </a:lnTo>
                <a:lnTo>
                  <a:pt x="0" y="0"/>
                </a:lnTo>
                <a:close/>
              </a:path>
            </a:pathLst>
          </a:custGeom>
          <a:blipFill>
            <a:blip r:embed="rId10"/>
            <a:stretch>
              <a:fillRect/>
            </a:stretch>
          </a:blipFill>
        </p:spPr>
      </p:sp>
      <p:sp>
        <p:nvSpPr>
          <p:cNvPr id="22" name="Freeform 22"/>
          <p:cNvSpPr/>
          <p:nvPr/>
        </p:nvSpPr>
        <p:spPr>
          <a:xfrm rot="3095504">
            <a:off x="13230137" y="7889081"/>
            <a:ext cx="1595600" cy="1662410"/>
          </a:xfrm>
          <a:custGeom>
            <a:avLst/>
            <a:gdLst/>
            <a:ahLst/>
            <a:cxnLst/>
            <a:rect l="l" t="t" r="r" b="b"/>
            <a:pathLst>
              <a:path w="1890878" h="1970052">
                <a:moveTo>
                  <a:pt x="0" y="0"/>
                </a:moveTo>
                <a:lnTo>
                  <a:pt x="1890878" y="0"/>
                </a:lnTo>
                <a:lnTo>
                  <a:pt x="1890878" y="1970052"/>
                </a:lnTo>
                <a:lnTo>
                  <a:pt x="0" y="1970052"/>
                </a:lnTo>
                <a:lnTo>
                  <a:pt x="0" y="0"/>
                </a:lnTo>
                <a:close/>
              </a:path>
            </a:pathLst>
          </a:custGeom>
          <a:blipFill>
            <a:blip r:embed="rId11"/>
            <a:stretch>
              <a:fillRect/>
            </a:stretch>
          </a:blipFill>
        </p:spPr>
      </p:sp>
      <p:sp>
        <p:nvSpPr>
          <p:cNvPr id="23" name="Freeform 23"/>
          <p:cNvSpPr/>
          <p:nvPr/>
        </p:nvSpPr>
        <p:spPr>
          <a:xfrm>
            <a:off x="11998390" y="7737087"/>
            <a:ext cx="1756064" cy="1543890"/>
          </a:xfrm>
          <a:custGeom>
            <a:avLst/>
            <a:gdLst/>
            <a:ahLst/>
            <a:cxnLst/>
            <a:rect l="l" t="t" r="r" b="b"/>
            <a:pathLst>
              <a:path w="1756064" h="1543890">
                <a:moveTo>
                  <a:pt x="0" y="0"/>
                </a:moveTo>
                <a:lnTo>
                  <a:pt x="1756064" y="0"/>
                </a:lnTo>
                <a:lnTo>
                  <a:pt x="1756064" y="1543890"/>
                </a:lnTo>
                <a:lnTo>
                  <a:pt x="0" y="1543890"/>
                </a:lnTo>
                <a:lnTo>
                  <a:pt x="0" y="0"/>
                </a:lnTo>
                <a:close/>
              </a:path>
            </a:pathLst>
          </a:custGeom>
          <a:blipFill>
            <a:blip r:embed="rId12"/>
            <a:stretch>
              <a:fillRect/>
            </a:stretch>
          </a:blipFill>
        </p:spPr>
      </p:sp>
      <p:sp>
        <p:nvSpPr>
          <p:cNvPr id="24" name="Freeform 24"/>
          <p:cNvSpPr/>
          <p:nvPr/>
        </p:nvSpPr>
        <p:spPr>
          <a:xfrm>
            <a:off x="10618504" y="8090303"/>
            <a:ext cx="2493803" cy="2439294"/>
          </a:xfrm>
          <a:custGeom>
            <a:avLst/>
            <a:gdLst/>
            <a:ahLst/>
            <a:cxnLst/>
            <a:rect l="l" t="t" r="r" b="b"/>
            <a:pathLst>
              <a:path w="2955300" h="2890704">
                <a:moveTo>
                  <a:pt x="0" y="0"/>
                </a:moveTo>
                <a:lnTo>
                  <a:pt x="2955300" y="0"/>
                </a:lnTo>
                <a:lnTo>
                  <a:pt x="2955300" y="2890704"/>
                </a:lnTo>
                <a:lnTo>
                  <a:pt x="0" y="2890704"/>
                </a:lnTo>
                <a:lnTo>
                  <a:pt x="0" y="0"/>
                </a:lnTo>
                <a:close/>
              </a:path>
            </a:pathLst>
          </a:custGeom>
          <a:blipFill>
            <a:blip r:embed="rId4"/>
            <a:stretch>
              <a:fillRect l="-1" r="-1"/>
            </a:stretch>
          </a:blipFill>
        </p:spPr>
      </p:sp>
      <p:sp>
        <p:nvSpPr>
          <p:cNvPr id="25" name="Freeform 25"/>
          <p:cNvSpPr/>
          <p:nvPr/>
        </p:nvSpPr>
        <p:spPr>
          <a:xfrm rot="-10800000">
            <a:off x="3476104" y="8372062"/>
            <a:ext cx="2485704" cy="1935380"/>
          </a:xfrm>
          <a:custGeom>
            <a:avLst/>
            <a:gdLst/>
            <a:ahLst/>
            <a:cxnLst/>
            <a:rect l="l" t="t" r="r" b="b"/>
            <a:pathLst>
              <a:path w="2485704" h="1935380">
                <a:moveTo>
                  <a:pt x="0" y="0"/>
                </a:moveTo>
                <a:lnTo>
                  <a:pt x="2485704" y="0"/>
                </a:lnTo>
                <a:lnTo>
                  <a:pt x="2485704" y="1935380"/>
                </a:lnTo>
                <a:lnTo>
                  <a:pt x="0" y="1935380"/>
                </a:lnTo>
                <a:lnTo>
                  <a:pt x="0" y="0"/>
                </a:lnTo>
                <a:close/>
              </a:path>
            </a:pathLst>
          </a:custGeom>
          <a:blipFill>
            <a:blip r:embed="rId13"/>
            <a:stretch>
              <a:fillRect/>
            </a:stretch>
          </a:blipFill>
        </p:spPr>
      </p:sp>
      <p:sp>
        <p:nvSpPr>
          <p:cNvPr id="26" name="Freeform 26"/>
          <p:cNvSpPr/>
          <p:nvPr/>
        </p:nvSpPr>
        <p:spPr>
          <a:xfrm rot="5798277">
            <a:off x="2446670" y="8714954"/>
            <a:ext cx="1468072" cy="1817618"/>
          </a:xfrm>
          <a:custGeom>
            <a:avLst/>
            <a:gdLst/>
            <a:ahLst/>
            <a:cxnLst/>
            <a:rect l="l" t="t" r="r" b="b"/>
            <a:pathLst>
              <a:path w="1468072" h="1817618">
                <a:moveTo>
                  <a:pt x="0" y="0"/>
                </a:moveTo>
                <a:lnTo>
                  <a:pt x="1468072" y="0"/>
                </a:lnTo>
                <a:lnTo>
                  <a:pt x="1468072" y="1817618"/>
                </a:lnTo>
                <a:lnTo>
                  <a:pt x="0" y="1817618"/>
                </a:lnTo>
                <a:lnTo>
                  <a:pt x="0" y="0"/>
                </a:lnTo>
                <a:close/>
              </a:path>
            </a:pathLst>
          </a:custGeom>
          <a:blipFill>
            <a:blip r:embed="rId14"/>
            <a:stretch>
              <a:fillRect/>
            </a:stretch>
          </a:blipFill>
        </p:spPr>
      </p:sp>
      <p:grpSp>
        <p:nvGrpSpPr>
          <p:cNvPr id="30" name="Group 29">
            <a:extLst>
              <a:ext uri="{FF2B5EF4-FFF2-40B4-BE49-F238E27FC236}">
                <a16:creationId xmlns:a16="http://schemas.microsoft.com/office/drawing/2014/main" xmlns="" id="{1336B7F9-3A98-33A5-DAB5-318828DE8C49}"/>
              </a:ext>
            </a:extLst>
          </p:cNvPr>
          <p:cNvGrpSpPr/>
          <p:nvPr/>
        </p:nvGrpSpPr>
        <p:grpSpPr>
          <a:xfrm>
            <a:off x="1168967" y="3732354"/>
            <a:ext cx="9313561" cy="1293974"/>
            <a:chOff x="1200676" y="3777106"/>
            <a:chExt cx="9313561" cy="1293974"/>
          </a:xfrm>
        </p:grpSpPr>
        <p:sp>
          <p:nvSpPr>
            <p:cNvPr id="28" name="Oval 27">
              <a:extLst>
                <a:ext uri="{FF2B5EF4-FFF2-40B4-BE49-F238E27FC236}">
                  <a16:creationId xmlns:a16="http://schemas.microsoft.com/office/drawing/2014/main" xmlns="" id="{1E7EA148-7577-8782-8679-E4C532B3AE69}"/>
                </a:ext>
              </a:extLst>
            </p:cNvPr>
            <p:cNvSpPr/>
            <p:nvPr/>
          </p:nvSpPr>
          <p:spPr>
            <a:xfrm>
              <a:off x="1200676" y="3777106"/>
              <a:ext cx="1293974" cy="1293974"/>
            </a:xfrm>
            <a:prstGeom prst="ellipse">
              <a:avLst/>
            </a:prstGeom>
            <a:solidFill>
              <a:schemeClr val="accent2">
                <a:lumMod val="20000"/>
                <a:lumOff val="80000"/>
              </a:schemeClr>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I</a:t>
              </a:r>
            </a:p>
          </p:txBody>
        </p:sp>
        <p:sp>
          <p:nvSpPr>
            <p:cNvPr id="29" name="TextBox 28">
              <a:extLst>
                <a:ext uri="{FF2B5EF4-FFF2-40B4-BE49-F238E27FC236}">
                  <a16:creationId xmlns:a16="http://schemas.microsoft.com/office/drawing/2014/main" xmlns="" id="{D4F0D316-2D08-2D84-AF07-C611445D9B82}"/>
                </a:ext>
              </a:extLst>
            </p:cNvPr>
            <p:cNvSpPr txBox="1"/>
            <p:nvPr/>
          </p:nvSpPr>
          <p:spPr>
            <a:xfrm>
              <a:off x="2804051" y="3899935"/>
              <a:ext cx="7710186" cy="1002710"/>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Các chất sinh năng lượng </a:t>
              </a:r>
            </a:p>
          </p:txBody>
        </p:sp>
      </p:grpSp>
      <p:grpSp>
        <p:nvGrpSpPr>
          <p:cNvPr id="31" name="Group 30">
            <a:extLst>
              <a:ext uri="{FF2B5EF4-FFF2-40B4-BE49-F238E27FC236}">
                <a16:creationId xmlns:a16="http://schemas.microsoft.com/office/drawing/2014/main" xmlns="" id="{2013A097-B204-4E9F-CDD2-CA9CD864850E}"/>
              </a:ext>
            </a:extLst>
          </p:cNvPr>
          <p:cNvGrpSpPr/>
          <p:nvPr/>
        </p:nvGrpSpPr>
        <p:grpSpPr>
          <a:xfrm>
            <a:off x="1168967" y="5954430"/>
            <a:ext cx="9313561" cy="2041456"/>
            <a:chOff x="1200676" y="3285166"/>
            <a:chExt cx="9313561" cy="2041456"/>
          </a:xfrm>
        </p:grpSpPr>
        <p:sp>
          <p:nvSpPr>
            <p:cNvPr id="32" name="Oval 31">
              <a:extLst>
                <a:ext uri="{FF2B5EF4-FFF2-40B4-BE49-F238E27FC236}">
                  <a16:creationId xmlns:a16="http://schemas.microsoft.com/office/drawing/2014/main" xmlns="" id="{5A9D7E87-128E-FA1B-3E40-EB304948F01A}"/>
                </a:ext>
              </a:extLst>
            </p:cNvPr>
            <p:cNvSpPr/>
            <p:nvPr/>
          </p:nvSpPr>
          <p:spPr>
            <a:xfrm>
              <a:off x="1200676" y="3777106"/>
              <a:ext cx="1293974" cy="1293974"/>
            </a:xfrm>
            <a:prstGeom prst="ellipse">
              <a:avLst/>
            </a:prstGeom>
            <a:solidFill>
              <a:schemeClr val="accent2">
                <a:lumMod val="20000"/>
                <a:lumOff val="80000"/>
              </a:schemeClr>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II</a:t>
              </a:r>
            </a:p>
          </p:txBody>
        </p:sp>
        <p:sp>
          <p:nvSpPr>
            <p:cNvPr id="33" name="TextBox 32">
              <a:extLst>
                <a:ext uri="{FF2B5EF4-FFF2-40B4-BE49-F238E27FC236}">
                  <a16:creationId xmlns:a16="http://schemas.microsoft.com/office/drawing/2014/main" xmlns="" id="{BDF76201-7B7B-03FE-57EB-D9B55055DA59}"/>
                </a:ext>
              </a:extLst>
            </p:cNvPr>
            <p:cNvSpPr txBox="1"/>
            <p:nvPr/>
          </p:nvSpPr>
          <p:spPr>
            <a:xfrm>
              <a:off x="2804051" y="3285166"/>
              <a:ext cx="7710186" cy="2041456"/>
            </a:xfrm>
            <a:prstGeom prst="rect">
              <a:avLst/>
            </a:prstGeom>
            <a:noFill/>
          </p:spPr>
          <p:txBody>
            <a:bodyPr wrap="square" rtlCol="0">
              <a:spAutoFit/>
            </a:bodyPr>
            <a:lstStyle/>
            <a:p>
              <a:pPr algn="just">
                <a:lnSpc>
                  <a:spcPct val="150000"/>
                </a:lnSpc>
              </a:pPr>
              <a:r>
                <a:rPr lang="en-US" sz="4500" b="1">
                  <a:latin typeface="Arial" panose="020B0604020202020204" pitchFamily="34" charset="0"/>
                  <a:cs typeface="Arial" panose="020B0604020202020204" pitchFamily="34" charset="0"/>
                </a:rPr>
                <a:t>Vitamin, chất khoáng, chất xơ, nước </a:t>
              </a:r>
            </a:p>
          </p:txBody>
        </p:sp>
      </p:grpSp>
    </p:spTree>
    <p:extLst>
      <p:ext uri="{BB962C8B-B14F-4D97-AF65-F5344CB8AC3E}">
        <p14:creationId xmlns:p14="http://schemas.microsoft.com/office/powerpoint/2010/main" val="3832800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par>
                                <p:cTn id="13" presetID="22" presetClass="entr" presetSubtype="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775667-9565-CEFD-9D4C-CC989C6A4C12}"/>
              </a:ext>
            </a:extLst>
          </p:cNvPr>
          <p:cNvSpPr txBox="1"/>
          <p:nvPr/>
        </p:nvSpPr>
        <p:spPr>
          <a:xfrm>
            <a:off x="685800" y="495300"/>
            <a:ext cx="11963400" cy="677108"/>
          </a:xfrm>
          <a:prstGeom prst="rect">
            <a:avLst/>
          </a:prstGeom>
          <a:noFill/>
        </p:spPr>
        <p:txBody>
          <a:bodyPr wrap="square">
            <a:spAutoFit/>
          </a:bodyPr>
          <a:lstStyle/>
          <a:p>
            <a:r>
              <a:rPr lang="vi-VN" sz="3800" i="1">
                <a:solidFill>
                  <a:schemeClr val="accent5">
                    <a:lumMod val="75000"/>
                  </a:schemeClr>
                </a:solidFill>
              </a:rPr>
              <a:t>Khoanh tròn vào đáp án đặt trước câu trả lời đúng</a:t>
            </a:r>
            <a:r>
              <a:rPr lang="en-US" sz="3800" i="1">
                <a:solidFill>
                  <a:schemeClr val="accent5">
                    <a:lumMod val="75000"/>
                  </a:schemeClr>
                </a:solidFill>
              </a:rPr>
              <a:t>:</a:t>
            </a:r>
          </a:p>
        </p:txBody>
      </p:sp>
      <p:sp>
        <p:nvSpPr>
          <p:cNvPr id="7" name="TextBox 6">
            <a:extLst>
              <a:ext uri="{FF2B5EF4-FFF2-40B4-BE49-F238E27FC236}">
                <a16:creationId xmlns:a16="http://schemas.microsoft.com/office/drawing/2014/main" xmlns="" id="{99BFEA18-1342-5377-16DA-E470434A685A}"/>
              </a:ext>
            </a:extLst>
          </p:cNvPr>
          <p:cNvSpPr txBox="1"/>
          <p:nvPr/>
        </p:nvSpPr>
        <p:spPr>
          <a:xfrm>
            <a:off x="933450" y="1638300"/>
            <a:ext cx="16421100" cy="91627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3</a:t>
            </a:r>
            <a:r>
              <a:rPr lang="vi-VN" sz="4000" b="1" i="1">
                <a:solidFill>
                  <a:srgbClr val="C00000"/>
                </a:solidFill>
              </a:rPr>
              <a:t>. </a:t>
            </a:r>
            <a:r>
              <a:rPr lang="vi-VN" sz="4000"/>
              <a:t>Ở tuổi vị thành niên, nhu cầu nước đối với cơ thể người là</a:t>
            </a:r>
            <a:endParaRPr lang="en-US" sz="4000"/>
          </a:p>
        </p:txBody>
      </p:sp>
      <p:sp>
        <p:nvSpPr>
          <p:cNvPr id="8" name="Rectangle: Rounded Corners 7">
            <a:extLst>
              <a:ext uri="{FF2B5EF4-FFF2-40B4-BE49-F238E27FC236}">
                <a16:creationId xmlns:a16="http://schemas.microsoft.com/office/drawing/2014/main" xmlns="" id="{153D8297-2FA1-8121-DB40-24DAE14DE41F}"/>
              </a:ext>
            </a:extLst>
          </p:cNvPr>
          <p:cNvSpPr/>
          <p:nvPr/>
        </p:nvSpPr>
        <p:spPr>
          <a:xfrm>
            <a:off x="533400" y="3617551"/>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A. từ 20mL đến 35mL/kg cân nặng/ngày.</a:t>
            </a:r>
          </a:p>
        </p:txBody>
      </p:sp>
      <p:sp>
        <p:nvSpPr>
          <p:cNvPr id="10" name="Rectangle: Rounded Corners 9">
            <a:extLst>
              <a:ext uri="{FF2B5EF4-FFF2-40B4-BE49-F238E27FC236}">
                <a16:creationId xmlns:a16="http://schemas.microsoft.com/office/drawing/2014/main" xmlns="" id="{096E9C1E-2B23-E96F-FA26-F305358AA954}"/>
              </a:ext>
            </a:extLst>
          </p:cNvPr>
          <p:cNvSpPr/>
          <p:nvPr/>
        </p:nvSpPr>
        <p:spPr>
          <a:xfrm>
            <a:off x="9544050" y="3617551"/>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B. khoảng 40 mL/kg cân nặng/ngày.</a:t>
            </a:r>
          </a:p>
        </p:txBody>
      </p:sp>
      <p:sp>
        <p:nvSpPr>
          <p:cNvPr id="12" name="Rectangle: Rounded Corners 11">
            <a:extLst>
              <a:ext uri="{FF2B5EF4-FFF2-40B4-BE49-F238E27FC236}">
                <a16:creationId xmlns:a16="http://schemas.microsoft.com/office/drawing/2014/main" xmlns="" id="{334F6895-A18E-266C-D080-EA1DFCECA212}"/>
              </a:ext>
            </a:extLst>
          </p:cNvPr>
          <p:cNvSpPr/>
          <p:nvPr/>
        </p:nvSpPr>
        <p:spPr>
          <a:xfrm>
            <a:off x="533400" y="7017976"/>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 từ 35mL đến 40mL/kg cân nặng/ngày.</a:t>
            </a:r>
          </a:p>
        </p:txBody>
      </p:sp>
      <p:sp>
        <p:nvSpPr>
          <p:cNvPr id="13" name="Rectangle: Rounded Corners 12">
            <a:extLst>
              <a:ext uri="{FF2B5EF4-FFF2-40B4-BE49-F238E27FC236}">
                <a16:creationId xmlns:a16="http://schemas.microsoft.com/office/drawing/2014/main" xmlns="" id="{97E2E847-59B7-6966-F0AA-F6D269AE3103}"/>
              </a:ext>
            </a:extLst>
          </p:cNvPr>
          <p:cNvSpPr/>
          <p:nvPr/>
        </p:nvSpPr>
        <p:spPr>
          <a:xfrm>
            <a:off x="9544050" y="7017976"/>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D. khoảng 35 mL/kg cân nặng/ngày.</a:t>
            </a:r>
          </a:p>
        </p:txBody>
      </p:sp>
      <p:sp>
        <p:nvSpPr>
          <p:cNvPr id="14" name="Rectangle: Rounded Corners 13">
            <a:extLst>
              <a:ext uri="{FF2B5EF4-FFF2-40B4-BE49-F238E27FC236}">
                <a16:creationId xmlns:a16="http://schemas.microsoft.com/office/drawing/2014/main" xmlns="" id="{CB3949CF-6329-6B99-1600-E821F4EFE53A}"/>
              </a:ext>
            </a:extLst>
          </p:cNvPr>
          <p:cNvSpPr/>
          <p:nvPr/>
        </p:nvSpPr>
        <p:spPr>
          <a:xfrm>
            <a:off x="9544050" y="3617551"/>
            <a:ext cx="8210550" cy="2667000"/>
          </a:xfrm>
          <a:prstGeom prst="roundRect">
            <a:avLst>
              <a:gd name="adj" fmla="val 13737"/>
            </a:avLst>
          </a:prstGeom>
          <a:solidFill>
            <a:schemeClr val="accent2">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B. khoảng 40 mL/kg cân nặng/ngày.</a:t>
            </a:r>
          </a:p>
        </p:txBody>
      </p:sp>
    </p:spTree>
    <p:extLst>
      <p:ext uri="{BB962C8B-B14F-4D97-AF65-F5344CB8AC3E}">
        <p14:creationId xmlns:p14="http://schemas.microsoft.com/office/powerpoint/2010/main" val="313287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775667-9565-CEFD-9D4C-CC989C6A4C12}"/>
              </a:ext>
            </a:extLst>
          </p:cNvPr>
          <p:cNvSpPr txBox="1"/>
          <p:nvPr/>
        </p:nvSpPr>
        <p:spPr>
          <a:xfrm>
            <a:off x="685800" y="495300"/>
            <a:ext cx="11963400" cy="677108"/>
          </a:xfrm>
          <a:prstGeom prst="rect">
            <a:avLst/>
          </a:prstGeom>
          <a:noFill/>
        </p:spPr>
        <p:txBody>
          <a:bodyPr wrap="square">
            <a:spAutoFit/>
          </a:bodyPr>
          <a:lstStyle/>
          <a:p>
            <a:r>
              <a:rPr lang="vi-VN" sz="3800" i="1">
                <a:solidFill>
                  <a:schemeClr val="accent5">
                    <a:lumMod val="75000"/>
                  </a:schemeClr>
                </a:solidFill>
              </a:rPr>
              <a:t>Khoanh tròn vào đáp án đặt trước câu trả lời đúng</a:t>
            </a:r>
            <a:r>
              <a:rPr lang="en-US" sz="3800" i="1">
                <a:solidFill>
                  <a:schemeClr val="accent5">
                    <a:lumMod val="75000"/>
                  </a:schemeClr>
                </a:solidFill>
              </a:rPr>
              <a:t>:</a:t>
            </a:r>
          </a:p>
        </p:txBody>
      </p:sp>
      <p:sp>
        <p:nvSpPr>
          <p:cNvPr id="7" name="TextBox 6">
            <a:extLst>
              <a:ext uri="{FF2B5EF4-FFF2-40B4-BE49-F238E27FC236}">
                <a16:creationId xmlns:a16="http://schemas.microsoft.com/office/drawing/2014/main" xmlns="" id="{99BFEA18-1342-5377-16DA-E470434A685A}"/>
              </a:ext>
            </a:extLst>
          </p:cNvPr>
          <p:cNvSpPr txBox="1"/>
          <p:nvPr/>
        </p:nvSpPr>
        <p:spPr>
          <a:xfrm>
            <a:off x="328612" y="1598146"/>
            <a:ext cx="17630775" cy="91627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4</a:t>
            </a:r>
            <a:r>
              <a:rPr lang="vi-VN" sz="4000" b="1" i="1">
                <a:solidFill>
                  <a:srgbClr val="C00000"/>
                </a:solidFill>
              </a:rPr>
              <a:t>. </a:t>
            </a:r>
            <a:r>
              <a:rPr lang="vi-VN" sz="4000"/>
              <a:t>Chất khoáng nào là thành phần quan trọng của hormone tuyến giáp?</a:t>
            </a:r>
            <a:endParaRPr lang="en-US" sz="4000"/>
          </a:p>
        </p:txBody>
      </p:sp>
      <p:sp>
        <p:nvSpPr>
          <p:cNvPr id="8" name="Rectangle: Rounded Corners 7">
            <a:extLst>
              <a:ext uri="{FF2B5EF4-FFF2-40B4-BE49-F238E27FC236}">
                <a16:creationId xmlns:a16="http://schemas.microsoft.com/office/drawing/2014/main" xmlns="" id="{153D8297-2FA1-8121-DB40-24DAE14DE41F}"/>
              </a:ext>
            </a:extLst>
          </p:cNvPr>
          <p:cNvSpPr/>
          <p:nvPr/>
        </p:nvSpPr>
        <p:spPr>
          <a:xfrm>
            <a:off x="533400" y="3617551"/>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A. Kẽm.</a:t>
            </a:r>
          </a:p>
        </p:txBody>
      </p:sp>
      <p:sp>
        <p:nvSpPr>
          <p:cNvPr id="10" name="Rectangle: Rounded Corners 9">
            <a:extLst>
              <a:ext uri="{FF2B5EF4-FFF2-40B4-BE49-F238E27FC236}">
                <a16:creationId xmlns:a16="http://schemas.microsoft.com/office/drawing/2014/main" xmlns="" id="{096E9C1E-2B23-E96F-FA26-F305358AA954}"/>
              </a:ext>
            </a:extLst>
          </p:cNvPr>
          <p:cNvSpPr/>
          <p:nvPr/>
        </p:nvSpPr>
        <p:spPr>
          <a:xfrm>
            <a:off x="9544050" y="3617551"/>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B. Calcium.</a:t>
            </a:r>
          </a:p>
        </p:txBody>
      </p:sp>
      <p:sp>
        <p:nvSpPr>
          <p:cNvPr id="12" name="Rectangle: Rounded Corners 11">
            <a:extLst>
              <a:ext uri="{FF2B5EF4-FFF2-40B4-BE49-F238E27FC236}">
                <a16:creationId xmlns:a16="http://schemas.microsoft.com/office/drawing/2014/main" xmlns="" id="{334F6895-A18E-266C-D080-EA1DFCECA212}"/>
              </a:ext>
            </a:extLst>
          </p:cNvPr>
          <p:cNvSpPr/>
          <p:nvPr/>
        </p:nvSpPr>
        <p:spPr>
          <a:xfrm>
            <a:off x="533400" y="7017976"/>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 Natri.</a:t>
            </a:r>
          </a:p>
        </p:txBody>
      </p:sp>
      <p:sp>
        <p:nvSpPr>
          <p:cNvPr id="13" name="Rectangle: Rounded Corners 12">
            <a:extLst>
              <a:ext uri="{FF2B5EF4-FFF2-40B4-BE49-F238E27FC236}">
                <a16:creationId xmlns:a16="http://schemas.microsoft.com/office/drawing/2014/main" xmlns="" id="{97E2E847-59B7-6966-F0AA-F6D269AE3103}"/>
              </a:ext>
            </a:extLst>
          </p:cNvPr>
          <p:cNvSpPr/>
          <p:nvPr/>
        </p:nvSpPr>
        <p:spPr>
          <a:xfrm>
            <a:off x="9544050" y="7017976"/>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D. Iodine.</a:t>
            </a:r>
          </a:p>
        </p:txBody>
      </p:sp>
      <p:sp>
        <p:nvSpPr>
          <p:cNvPr id="14" name="Rectangle: Rounded Corners 13">
            <a:extLst>
              <a:ext uri="{FF2B5EF4-FFF2-40B4-BE49-F238E27FC236}">
                <a16:creationId xmlns:a16="http://schemas.microsoft.com/office/drawing/2014/main" xmlns="" id="{CB3949CF-6329-6B99-1600-E821F4EFE53A}"/>
              </a:ext>
            </a:extLst>
          </p:cNvPr>
          <p:cNvSpPr/>
          <p:nvPr/>
        </p:nvSpPr>
        <p:spPr>
          <a:xfrm>
            <a:off x="9544050" y="6975113"/>
            <a:ext cx="8210550" cy="2667000"/>
          </a:xfrm>
          <a:prstGeom prst="roundRect">
            <a:avLst>
              <a:gd name="adj" fmla="val 13737"/>
            </a:avLst>
          </a:prstGeom>
          <a:solidFill>
            <a:schemeClr val="accent2">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D. Iodine.</a:t>
            </a:r>
          </a:p>
        </p:txBody>
      </p:sp>
    </p:spTree>
    <p:extLst>
      <p:ext uri="{BB962C8B-B14F-4D97-AF65-F5344CB8AC3E}">
        <p14:creationId xmlns:p14="http://schemas.microsoft.com/office/powerpoint/2010/main" val="338878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animBg="1"/>
      <p:bldP spid="13"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775667-9565-CEFD-9D4C-CC989C6A4C12}"/>
              </a:ext>
            </a:extLst>
          </p:cNvPr>
          <p:cNvSpPr txBox="1"/>
          <p:nvPr/>
        </p:nvSpPr>
        <p:spPr>
          <a:xfrm>
            <a:off x="685800" y="495300"/>
            <a:ext cx="11963400" cy="677108"/>
          </a:xfrm>
          <a:prstGeom prst="rect">
            <a:avLst/>
          </a:prstGeom>
          <a:noFill/>
        </p:spPr>
        <p:txBody>
          <a:bodyPr wrap="square">
            <a:spAutoFit/>
          </a:bodyPr>
          <a:lstStyle/>
          <a:p>
            <a:r>
              <a:rPr lang="vi-VN" sz="3800" i="1">
                <a:solidFill>
                  <a:schemeClr val="accent5">
                    <a:lumMod val="75000"/>
                  </a:schemeClr>
                </a:solidFill>
              </a:rPr>
              <a:t>Khoanh tròn vào đáp án đặt trước câu trả lời đúng</a:t>
            </a:r>
            <a:r>
              <a:rPr lang="en-US" sz="3800" i="1">
                <a:solidFill>
                  <a:schemeClr val="accent5">
                    <a:lumMod val="75000"/>
                  </a:schemeClr>
                </a:solidFill>
              </a:rPr>
              <a:t>:</a:t>
            </a:r>
          </a:p>
        </p:txBody>
      </p:sp>
      <p:sp>
        <p:nvSpPr>
          <p:cNvPr id="7" name="TextBox 6">
            <a:extLst>
              <a:ext uri="{FF2B5EF4-FFF2-40B4-BE49-F238E27FC236}">
                <a16:creationId xmlns:a16="http://schemas.microsoft.com/office/drawing/2014/main" xmlns="" id="{99BFEA18-1342-5377-16DA-E470434A685A}"/>
              </a:ext>
            </a:extLst>
          </p:cNvPr>
          <p:cNvSpPr txBox="1"/>
          <p:nvPr/>
        </p:nvSpPr>
        <p:spPr>
          <a:xfrm>
            <a:off x="328612" y="1598146"/>
            <a:ext cx="17630775" cy="91627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5</a:t>
            </a:r>
            <a:r>
              <a:rPr lang="vi-VN" sz="4000" b="1" i="1">
                <a:solidFill>
                  <a:srgbClr val="C00000"/>
                </a:solidFill>
              </a:rPr>
              <a:t>. </a:t>
            </a:r>
            <a:r>
              <a:rPr lang="vi-VN" sz="4000"/>
              <a:t>Thừa natri có thể dẫn đến bệnh</a:t>
            </a:r>
            <a:endParaRPr lang="en-US" sz="4000"/>
          </a:p>
        </p:txBody>
      </p:sp>
      <p:sp>
        <p:nvSpPr>
          <p:cNvPr id="8" name="Rectangle: Rounded Corners 7">
            <a:extLst>
              <a:ext uri="{FF2B5EF4-FFF2-40B4-BE49-F238E27FC236}">
                <a16:creationId xmlns:a16="http://schemas.microsoft.com/office/drawing/2014/main" xmlns="" id="{153D8297-2FA1-8121-DB40-24DAE14DE41F}"/>
              </a:ext>
            </a:extLst>
          </p:cNvPr>
          <p:cNvSpPr/>
          <p:nvPr/>
        </p:nvSpPr>
        <p:spPr>
          <a:xfrm>
            <a:off x="533400" y="3617551"/>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A. tăng huyết áp.</a:t>
            </a:r>
          </a:p>
        </p:txBody>
      </p:sp>
      <p:sp>
        <p:nvSpPr>
          <p:cNvPr id="10" name="Rectangle: Rounded Corners 9">
            <a:extLst>
              <a:ext uri="{FF2B5EF4-FFF2-40B4-BE49-F238E27FC236}">
                <a16:creationId xmlns:a16="http://schemas.microsoft.com/office/drawing/2014/main" xmlns="" id="{096E9C1E-2B23-E96F-FA26-F305358AA954}"/>
              </a:ext>
            </a:extLst>
          </p:cNvPr>
          <p:cNvSpPr/>
          <p:nvPr/>
        </p:nvSpPr>
        <p:spPr>
          <a:xfrm>
            <a:off x="9544050" y="3617551"/>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B. bướu cổ.</a:t>
            </a:r>
            <a:endParaRPr lang="en-US" sz="38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334F6895-A18E-266C-D080-EA1DFCECA212}"/>
              </a:ext>
            </a:extLst>
          </p:cNvPr>
          <p:cNvSpPr/>
          <p:nvPr/>
        </p:nvSpPr>
        <p:spPr>
          <a:xfrm>
            <a:off x="533400" y="7017976"/>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C. tiểu đường.</a:t>
            </a:r>
            <a:endParaRPr lang="en-US" sz="38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97E2E847-59B7-6966-F0AA-F6D269AE3103}"/>
              </a:ext>
            </a:extLst>
          </p:cNvPr>
          <p:cNvSpPr/>
          <p:nvPr/>
        </p:nvSpPr>
        <p:spPr>
          <a:xfrm>
            <a:off x="9544050" y="7017976"/>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D. loãng xương.</a:t>
            </a:r>
            <a:endParaRPr lang="en-US" sz="380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CB3949CF-6329-6B99-1600-E821F4EFE53A}"/>
              </a:ext>
            </a:extLst>
          </p:cNvPr>
          <p:cNvSpPr/>
          <p:nvPr/>
        </p:nvSpPr>
        <p:spPr>
          <a:xfrm>
            <a:off x="533400" y="3586162"/>
            <a:ext cx="8210550" cy="2667000"/>
          </a:xfrm>
          <a:prstGeom prst="roundRect">
            <a:avLst>
              <a:gd name="adj" fmla="val 13737"/>
            </a:avLst>
          </a:prstGeom>
          <a:solidFill>
            <a:schemeClr val="accent2">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A. tăng huyết áp.</a:t>
            </a:r>
          </a:p>
        </p:txBody>
      </p:sp>
    </p:spTree>
    <p:extLst>
      <p:ext uri="{BB962C8B-B14F-4D97-AF65-F5344CB8AC3E}">
        <p14:creationId xmlns:p14="http://schemas.microsoft.com/office/powerpoint/2010/main" val="3338415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animBg="1"/>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775667-9565-CEFD-9D4C-CC989C6A4C12}"/>
              </a:ext>
            </a:extLst>
          </p:cNvPr>
          <p:cNvSpPr txBox="1"/>
          <p:nvPr/>
        </p:nvSpPr>
        <p:spPr>
          <a:xfrm>
            <a:off x="685800" y="495300"/>
            <a:ext cx="11963400" cy="677108"/>
          </a:xfrm>
          <a:prstGeom prst="rect">
            <a:avLst/>
          </a:prstGeom>
          <a:noFill/>
        </p:spPr>
        <p:txBody>
          <a:bodyPr wrap="square">
            <a:spAutoFit/>
          </a:bodyPr>
          <a:lstStyle/>
          <a:p>
            <a:r>
              <a:rPr lang="vi-VN" sz="3800" i="1">
                <a:solidFill>
                  <a:schemeClr val="accent5">
                    <a:lumMod val="75000"/>
                  </a:schemeClr>
                </a:solidFill>
              </a:rPr>
              <a:t>Khoanh tròn vào đáp án đặt trước câu trả lời đúng</a:t>
            </a:r>
            <a:r>
              <a:rPr lang="en-US" sz="3800" i="1">
                <a:solidFill>
                  <a:schemeClr val="accent5">
                    <a:lumMod val="75000"/>
                  </a:schemeClr>
                </a:solidFill>
              </a:rPr>
              <a:t>:</a:t>
            </a:r>
          </a:p>
        </p:txBody>
      </p:sp>
      <p:sp>
        <p:nvSpPr>
          <p:cNvPr id="7" name="TextBox 6">
            <a:extLst>
              <a:ext uri="{FF2B5EF4-FFF2-40B4-BE49-F238E27FC236}">
                <a16:creationId xmlns:a16="http://schemas.microsoft.com/office/drawing/2014/main" xmlns="" id="{99BFEA18-1342-5377-16DA-E470434A685A}"/>
              </a:ext>
            </a:extLst>
          </p:cNvPr>
          <p:cNvSpPr txBox="1"/>
          <p:nvPr/>
        </p:nvSpPr>
        <p:spPr>
          <a:xfrm>
            <a:off x="328612" y="1598146"/>
            <a:ext cx="17630775" cy="91627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6</a:t>
            </a:r>
            <a:r>
              <a:rPr lang="vi-VN" sz="4000" b="1" i="1">
                <a:solidFill>
                  <a:srgbClr val="C00000"/>
                </a:solidFill>
              </a:rPr>
              <a:t>. </a:t>
            </a:r>
            <a:r>
              <a:rPr lang="vi-VN" sz="4000"/>
              <a:t>Những vitamin nào sau đây tan trong chất béo?</a:t>
            </a:r>
            <a:endParaRPr lang="en-US" sz="4000"/>
          </a:p>
        </p:txBody>
      </p:sp>
      <p:sp>
        <p:nvSpPr>
          <p:cNvPr id="8" name="Rectangle: Rounded Corners 7">
            <a:extLst>
              <a:ext uri="{FF2B5EF4-FFF2-40B4-BE49-F238E27FC236}">
                <a16:creationId xmlns:a16="http://schemas.microsoft.com/office/drawing/2014/main" xmlns="" id="{153D8297-2FA1-8121-DB40-24DAE14DE41F}"/>
              </a:ext>
            </a:extLst>
          </p:cNvPr>
          <p:cNvSpPr/>
          <p:nvPr/>
        </p:nvSpPr>
        <p:spPr>
          <a:xfrm>
            <a:off x="533400" y="3617551"/>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3800">
                <a:solidFill>
                  <a:schemeClr val="tx1"/>
                </a:solidFill>
                <a:latin typeface="Arial" panose="020B0604020202020204" pitchFamily="34" charset="0"/>
                <a:cs typeface="Arial" panose="020B0604020202020204" pitchFamily="34" charset="0"/>
              </a:rPr>
              <a:t>A. Vitamin A, B, C, E.	</a:t>
            </a:r>
            <a:endParaRPr lang="en-US" sz="38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096E9C1E-2B23-E96F-FA26-F305358AA954}"/>
              </a:ext>
            </a:extLst>
          </p:cNvPr>
          <p:cNvSpPr/>
          <p:nvPr/>
        </p:nvSpPr>
        <p:spPr>
          <a:xfrm>
            <a:off x="9544050" y="3617551"/>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B. Vitamin A, D, E, K.</a:t>
            </a:r>
            <a:endParaRPr lang="en-US" sz="38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334F6895-A18E-266C-D080-EA1DFCECA212}"/>
              </a:ext>
            </a:extLst>
          </p:cNvPr>
          <p:cNvSpPr/>
          <p:nvPr/>
        </p:nvSpPr>
        <p:spPr>
          <a:xfrm>
            <a:off x="533400" y="7017976"/>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C. Vitamin B, D, E, K.</a:t>
            </a:r>
            <a:endParaRPr lang="en-US" sz="38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97E2E847-59B7-6966-F0AA-F6D269AE3103}"/>
              </a:ext>
            </a:extLst>
          </p:cNvPr>
          <p:cNvSpPr/>
          <p:nvPr/>
        </p:nvSpPr>
        <p:spPr>
          <a:xfrm>
            <a:off x="9544050" y="7017976"/>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D. Vitamin B, C, D, E.</a:t>
            </a:r>
            <a:endParaRPr lang="en-US" sz="380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CB3949CF-6329-6B99-1600-E821F4EFE53A}"/>
              </a:ext>
            </a:extLst>
          </p:cNvPr>
          <p:cNvSpPr/>
          <p:nvPr/>
        </p:nvSpPr>
        <p:spPr>
          <a:xfrm>
            <a:off x="9544050" y="3608026"/>
            <a:ext cx="8210550" cy="2667000"/>
          </a:xfrm>
          <a:prstGeom prst="roundRect">
            <a:avLst>
              <a:gd name="adj" fmla="val 13737"/>
            </a:avLst>
          </a:prstGeom>
          <a:solidFill>
            <a:schemeClr val="accent2">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B. Vitamin A, D, E, K.</a:t>
            </a:r>
            <a:endParaRPr lang="en-US"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71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animBg="1"/>
      <p:bldP spid="13"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775667-9565-CEFD-9D4C-CC989C6A4C12}"/>
              </a:ext>
            </a:extLst>
          </p:cNvPr>
          <p:cNvSpPr txBox="1"/>
          <p:nvPr/>
        </p:nvSpPr>
        <p:spPr>
          <a:xfrm>
            <a:off x="685800" y="495300"/>
            <a:ext cx="11963400" cy="677108"/>
          </a:xfrm>
          <a:prstGeom prst="rect">
            <a:avLst/>
          </a:prstGeom>
          <a:noFill/>
        </p:spPr>
        <p:txBody>
          <a:bodyPr wrap="square">
            <a:spAutoFit/>
          </a:bodyPr>
          <a:lstStyle/>
          <a:p>
            <a:r>
              <a:rPr lang="vi-VN" sz="3800" i="1">
                <a:solidFill>
                  <a:schemeClr val="accent5">
                    <a:lumMod val="75000"/>
                  </a:schemeClr>
                </a:solidFill>
              </a:rPr>
              <a:t>Khoanh tròn vào đáp án đặt trước câu trả lời đúng</a:t>
            </a:r>
            <a:r>
              <a:rPr lang="en-US" sz="3800" i="1">
                <a:solidFill>
                  <a:schemeClr val="accent5">
                    <a:lumMod val="75000"/>
                  </a:schemeClr>
                </a:solidFill>
              </a:rPr>
              <a:t>:</a:t>
            </a:r>
          </a:p>
        </p:txBody>
      </p:sp>
      <p:sp>
        <p:nvSpPr>
          <p:cNvPr id="7" name="TextBox 6">
            <a:extLst>
              <a:ext uri="{FF2B5EF4-FFF2-40B4-BE49-F238E27FC236}">
                <a16:creationId xmlns:a16="http://schemas.microsoft.com/office/drawing/2014/main" xmlns="" id="{99BFEA18-1342-5377-16DA-E470434A685A}"/>
              </a:ext>
            </a:extLst>
          </p:cNvPr>
          <p:cNvSpPr txBox="1"/>
          <p:nvPr/>
        </p:nvSpPr>
        <p:spPr>
          <a:xfrm>
            <a:off x="328612" y="1598146"/>
            <a:ext cx="17630775" cy="91627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7</a:t>
            </a:r>
            <a:r>
              <a:rPr lang="vi-VN" sz="4000" b="1" i="1">
                <a:solidFill>
                  <a:srgbClr val="C00000"/>
                </a:solidFill>
              </a:rPr>
              <a:t>. </a:t>
            </a:r>
            <a:r>
              <a:rPr lang="vi-VN" sz="4000"/>
              <a:t>Carbohydrate thường có nhiều trong</a:t>
            </a:r>
            <a:endParaRPr lang="en-US" sz="4000"/>
          </a:p>
        </p:txBody>
      </p:sp>
      <p:sp>
        <p:nvSpPr>
          <p:cNvPr id="8" name="Rectangle: Rounded Corners 7">
            <a:extLst>
              <a:ext uri="{FF2B5EF4-FFF2-40B4-BE49-F238E27FC236}">
                <a16:creationId xmlns:a16="http://schemas.microsoft.com/office/drawing/2014/main" xmlns="" id="{153D8297-2FA1-8121-DB40-24DAE14DE41F}"/>
              </a:ext>
            </a:extLst>
          </p:cNvPr>
          <p:cNvSpPr/>
          <p:nvPr/>
        </p:nvSpPr>
        <p:spPr>
          <a:xfrm>
            <a:off x="533400" y="3617551"/>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3800">
                <a:solidFill>
                  <a:schemeClr val="tx1"/>
                </a:solidFill>
                <a:latin typeface="Arial" panose="020B0604020202020204" pitchFamily="34" charset="0"/>
                <a:cs typeface="Arial" panose="020B0604020202020204" pitchFamily="34" charset="0"/>
              </a:rPr>
              <a:t>A. chuối.</a:t>
            </a:r>
            <a:endParaRPr lang="en-US" sz="38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096E9C1E-2B23-E96F-FA26-F305358AA954}"/>
              </a:ext>
            </a:extLst>
          </p:cNvPr>
          <p:cNvSpPr/>
          <p:nvPr/>
        </p:nvSpPr>
        <p:spPr>
          <a:xfrm>
            <a:off x="9544050" y="3617551"/>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B. ổi.	</a:t>
            </a:r>
            <a:endParaRPr lang="en-US" sz="38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334F6895-A18E-266C-D080-EA1DFCECA212}"/>
              </a:ext>
            </a:extLst>
          </p:cNvPr>
          <p:cNvSpPr/>
          <p:nvPr/>
        </p:nvSpPr>
        <p:spPr>
          <a:xfrm>
            <a:off x="533400" y="7017976"/>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C. cải bó xôi.</a:t>
            </a:r>
            <a:endParaRPr lang="en-US" sz="38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97E2E847-59B7-6966-F0AA-F6D269AE3103}"/>
              </a:ext>
            </a:extLst>
          </p:cNvPr>
          <p:cNvSpPr/>
          <p:nvPr/>
        </p:nvSpPr>
        <p:spPr>
          <a:xfrm>
            <a:off x="9544050" y="7017976"/>
            <a:ext cx="8210550" cy="2667000"/>
          </a:xfrm>
          <a:prstGeom prst="roundRect">
            <a:avLst>
              <a:gd name="adj" fmla="val 13737"/>
            </a:avLst>
          </a:prstGeom>
          <a:solidFill>
            <a:srgbClr val="FEF9E6"/>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D. hạt lạc.</a:t>
            </a:r>
            <a:endParaRPr lang="en-US" sz="380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CB3949CF-6329-6B99-1600-E821F4EFE53A}"/>
              </a:ext>
            </a:extLst>
          </p:cNvPr>
          <p:cNvSpPr/>
          <p:nvPr/>
        </p:nvSpPr>
        <p:spPr>
          <a:xfrm>
            <a:off x="533400" y="3617551"/>
            <a:ext cx="8210550" cy="2667000"/>
          </a:xfrm>
          <a:prstGeom prst="roundRect">
            <a:avLst>
              <a:gd name="adj" fmla="val 13737"/>
            </a:avLst>
          </a:prstGeom>
          <a:solidFill>
            <a:schemeClr val="accent2">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3800">
                <a:solidFill>
                  <a:schemeClr val="tx1"/>
                </a:solidFill>
                <a:latin typeface="Arial" panose="020B0604020202020204" pitchFamily="34" charset="0"/>
                <a:cs typeface="Arial" panose="020B0604020202020204" pitchFamily="34" charset="0"/>
              </a:rPr>
              <a:t>A. chuối.</a:t>
            </a:r>
            <a:endParaRPr lang="en-US"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76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5C9725F1-78EA-FE0C-F807-116777DB13F1}"/>
              </a:ext>
            </a:extLst>
          </p:cNvPr>
          <p:cNvGrpSpPr/>
          <p:nvPr/>
        </p:nvGrpSpPr>
        <p:grpSpPr>
          <a:xfrm>
            <a:off x="647700" y="266700"/>
            <a:ext cx="16992600" cy="1738296"/>
            <a:chOff x="457200" y="296464"/>
            <a:chExt cx="16992600" cy="1738296"/>
          </a:xfrm>
        </p:grpSpPr>
        <p:grpSp>
          <p:nvGrpSpPr>
            <p:cNvPr id="2" name="Group 1">
              <a:extLst>
                <a:ext uri="{FF2B5EF4-FFF2-40B4-BE49-F238E27FC236}">
                  <a16:creationId xmlns:a16="http://schemas.microsoft.com/office/drawing/2014/main" xmlns="" id="{F876C5A7-CD17-3105-E47B-C5CD4CD66F25}"/>
                </a:ext>
              </a:extLst>
            </p:cNvPr>
            <p:cNvGrpSpPr/>
            <p:nvPr/>
          </p:nvGrpSpPr>
          <p:grpSpPr>
            <a:xfrm>
              <a:off x="457200" y="693530"/>
              <a:ext cx="990600" cy="990600"/>
              <a:chOff x="1028700" y="4610433"/>
              <a:chExt cx="824190" cy="824190"/>
            </a:xfrm>
          </p:grpSpPr>
          <p:grpSp>
            <p:nvGrpSpPr>
              <p:cNvPr id="4" name="Group 14">
                <a:extLst>
                  <a:ext uri="{FF2B5EF4-FFF2-40B4-BE49-F238E27FC236}">
                    <a16:creationId xmlns:a16="http://schemas.microsoft.com/office/drawing/2014/main" xmlns="" id="{B874A647-9195-DB53-F5D9-C968044095D1}"/>
                  </a:ext>
                </a:extLst>
              </p:cNvPr>
              <p:cNvGrpSpPr/>
              <p:nvPr/>
            </p:nvGrpSpPr>
            <p:grpSpPr>
              <a:xfrm>
                <a:off x="1028700" y="4610433"/>
                <a:ext cx="824190" cy="824190"/>
                <a:chOff x="0" y="0"/>
                <a:chExt cx="812800" cy="812800"/>
              </a:xfrm>
            </p:grpSpPr>
            <p:sp>
              <p:nvSpPr>
                <p:cNvPr id="6" name="Freeform 15">
                  <a:extLst>
                    <a:ext uri="{FF2B5EF4-FFF2-40B4-BE49-F238E27FC236}">
                      <a16:creationId xmlns:a16="http://schemas.microsoft.com/office/drawing/2014/main" xmlns="" id="{273D7CA4-2697-00F3-604C-79F5886BEF0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9" name="TextBox 16">
                  <a:extLst>
                    <a:ext uri="{FF2B5EF4-FFF2-40B4-BE49-F238E27FC236}">
                      <a16:creationId xmlns:a16="http://schemas.microsoft.com/office/drawing/2014/main" xmlns="" id="{0A660AEA-C13D-249F-87DC-B345AA2F78B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26">
                <a:extLst>
                  <a:ext uri="{FF2B5EF4-FFF2-40B4-BE49-F238E27FC236}">
                    <a16:creationId xmlns:a16="http://schemas.microsoft.com/office/drawing/2014/main" xmlns="" id="{082AB0CE-796D-F1DB-AA56-986CBCA2C892}"/>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15" name="TextBox 14">
              <a:extLst>
                <a:ext uri="{FF2B5EF4-FFF2-40B4-BE49-F238E27FC236}">
                  <a16:creationId xmlns:a16="http://schemas.microsoft.com/office/drawing/2014/main" xmlns="" id="{AF7A84EC-A0EE-CAD1-26B9-A86561CDC59B}"/>
                </a:ext>
              </a:extLst>
            </p:cNvPr>
            <p:cNvSpPr txBox="1"/>
            <p:nvPr/>
          </p:nvSpPr>
          <p:spPr>
            <a:xfrm>
              <a:off x="1676400" y="296464"/>
              <a:ext cx="15773400" cy="1738296"/>
            </a:xfrm>
            <a:prstGeom prst="rect">
              <a:avLst/>
            </a:prstGeom>
            <a:noFill/>
          </p:spPr>
          <p:txBody>
            <a:bodyPr wrap="square">
              <a:spAutoFit/>
            </a:bodyPr>
            <a:lstStyle/>
            <a:p>
              <a:pPr algn="just">
                <a:lnSpc>
                  <a:spcPct val="150000"/>
                </a:lnSpc>
              </a:pPr>
              <a:r>
                <a:rPr lang="en-US" sz="3800" b="1" i="1">
                  <a:solidFill>
                    <a:srgbClr val="C00000"/>
                  </a:solidFill>
                  <a:latin typeface="Arial" panose="020B0604020202020204" pitchFamily="34" charset="0"/>
                  <a:cs typeface="Arial" panose="020B0604020202020204" pitchFamily="34" charset="0"/>
                </a:rPr>
                <a:t>Câu 1. </a:t>
              </a:r>
              <a:r>
                <a:rPr lang="vi-VN" sz="3800">
                  <a:latin typeface="Arial" panose="020B0604020202020204" pitchFamily="34" charset="0"/>
                  <a:cs typeface="Arial" panose="020B0604020202020204" pitchFamily="34" charset="0"/>
                </a:rPr>
                <a:t>Kể tên các loại thực phẩm em thường sử dụng trong một ngày. Cho biết thành phần dinh dưỡng trong các loại thực phẩm đó.</a:t>
              </a:r>
              <a:endParaRPr lang="en-US" sz="3800">
                <a:latin typeface="Arial" panose="020B0604020202020204" pitchFamily="34" charset="0"/>
                <a:cs typeface="Arial" panose="020B0604020202020204" pitchFamily="34" charset="0"/>
              </a:endParaRPr>
            </a:p>
          </p:txBody>
        </p:sp>
      </p:grpSp>
      <p:pic>
        <p:nvPicPr>
          <p:cNvPr id="21506" name="Picture 2" descr="cách kho thịt ngon, Cách làm thịt kho tàu ngon, Thịt kho tàu">
            <a:extLst>
              <a:ext uri="{FF2B5EF4-FFF2-40B4-BE49-F238E27FC236}">
                <a16:creationId xmlns:a16="http://schemas.microsoft.com/office/drawing/2014/main" xmlns="" id="{F2B69520-B810-C3B7-86C4-540E3AAD3C4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94" t="7277" r="14161" b="8999"/>
          <a:stretch/>
        </p:blipFill>
        <p:spPr bwMode="auto">
          <a:xfrm>
            <a:off x="4572000" y="2567331"/>
            <a:ext cx="4236064" cy="3573107"/>
          </a:xfrm>
          <a:prstGeom prst="round2DiagRect">
            <a:avLst/>
          </a:prstGeom>
          <a:noFill/>
          <a:extLst>
            <a:ext uri="{909E8E84-426E-40DD-AFC4-6F175D3DCCD1}">
              <a14:hiddenFill xmlns:a14="http://schemas.microsoft.com/office/drawing/2010/main">
                <a:solidFill>
                  <a:srgbClr val="FFFFFF"/>
                </a:solidFill>
              </a14:hiddenFill>
            </a:ext>
          </a:extLst>
        </p:spPr>
      </p:pic>
      <p:pic>
        <p:nvPicPr>
          <p:cNvPr id="21508" name="Picture 4" descr="Trứng luộc chín để trong tủ lạnh được bao lâu?">
            <a:extLst>
              <a:ext uri="{FF2B5EF4-FFF2-40B4-BE49-F238E27FC236}">
                <a16:creationId xmlns:a16="http://schemas.microsoft.com/office/drawing/2014/main" xmlns="" id="{9B8C82AB-B2F8-8F47-EB2D-25A596CABD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84" t="3455" r="9090" b="4568"/>
          <a:stretch/>
        </p:blipFill>
        <p:spPr bwMode="auto">
          <a:xfrm>
            <a:off x="9296400" y="2552700"/>
            <a:ext cx="4236064" cy="3587738"/>
          </a:xfrm>
          <a:prstGeom prst="round2DiagRect">
            <a:avLst/>
          </a:prstGeom>
          <a:noFill/>
          <a:extLst>
            <a:ext uri="{909E8E84-426E-40DD-AFC4-6F175D3DCCD1}">
              <a14:hiddenFill xmlns:a14="http://schemas.microsoft.com/office/drawing/2010/main">
                <a:solidFill>
                  <a:srgbClr val="FFFFFF"/>
                </a:solidFill>
              </a14:hiddenFill>
            </a:ext>
          </a:extLst>
        </p:spPr>
      </p:pic>
      <p:pic>
        <p:nvPicPr>
          <p:cNvPr id="21510" name="Picture 6" descr="Uống sữa thời điểm nào là tốt nhất">
            <a:extLst>
              <a:ext uri="{FF2B5EF4-FFF2-40B4-BE49-F238E27FC236}">
                <a16:creationId xmlns:a16="http://schemas.microsoft.com/office/drawing/2014/main" xmlns="" id="{69CB2867-48B4-E6A6-4E85-716B9A8440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460"/>
          <a:stretch/>
        </p:blipFill>
        <p:spPr bwMode="auto">
          <a:xfrm>
            <a:off x="4572000" y="6667500"/>
            <a:ext cx="4257314" cy="3352800"/>
          </a:xfrm>
          <a:prstGeom prst="round2DiagRect">
            <a:avLst/>
          </a:prstGeom>
          <a:noFill/>
          <a:extLst>
            <a:ext uri="{909E8E84-426E-40DD-AFC4-6F175D3DCCD1}">
              <a14:hiddenFill xmlns:a14="http://schemas.microsoft.com/office/drawing/2010/main">
                <a:solidFill>
                  <a:srgbClr val="FFFFFF"/>
                </a:solidFill>
              </a14:hiddenFill>
            </a:ext>
          </a:extLst>
        </p:spPr>
      </p:pic>
      <p:pic>
        <p:nvPicPr>
          <p:cNvPr id="21512" name="Picture 8" descr="19 sai lầm nghiêm trọng khi xào nấu, ăn rau xanh | Món Ngon Mỗi Ngày">
            <a:extLst>
              <a:ext uri="{FF2B5EF4-FFF2-40B4-BE49-F238E27FC236}">
                <a16:creationId xmlns:a16="http://schemas.microsoft.com/office/drawing/2014/main" xmlns="" id="{3CC69E16-C76B-6AF7-24EA-FD8677F8DEA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14" r="16702" b="8004"/>
          <a:stretch/>
        </p:blipFill>
        <p:spPr bwMode="auto">
          <a:xfrm>
            <a:off x="9317649" y="6615814"/>
            <a:ext cx="4214815" cy="3404486"/>
          </a:xfrm>
          <a:prstGeom prst="round2DiagRect">
            <a:avLst/>
          </a:prstGeom>
          <a:noFill/>
          <a:extLst>
            <a:ext uri="{909E8E84-426E-40DD-AFC4-6F175D3DCCD1}">
              <a14:hiddenFill xmlns:a14="http://schemas.microsoft.com/office/drawing/2010/main">
                <a:solidFill>
                  <a:srgbClr val="FFFFFF"/>
                </a:solidFill>
              </a14:hiddenFill>
            </a:ext>
          </a:extLst>
        </p:spPr>
      </p:pic>
      <p:sp>
        <p:nvSpPr>
          <p:cNvPr id="17" name="Freeform 9">
            <a:extLst>
              <a:ext uri="{FF2B5EF4-FFF2-40B4-BE49-F238E27FC236}">
                <a16:creationId xmlns:a16="http://schemas.microsoft.com/office/drawing/2014/main" xmlns="" id="{D8B64428-D0A9-821B-8E19-D89DD9823986}"/>
              </a:ext>
            </a:extLst>
          </p:cNvPr>
          <p:cNvSpPr/>
          <p:nvPr/>
        </p:nvSpPr>
        <p:spPr>
          <a:xfrm rot="9783777">
            <a:off x="3354634" y="4280258"/>
            <a:ext cx="934560" cy="404409"/>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TextBox 18">
            <a:extLst>
              <a:ext uri="{FF2B5EF4-FFF2-40B4-BE49-F238E27FC236}">
                <a16:creationId xmlns:a16="http://schemas.microsoft.com/office/drawing/2014/main" xmlns="" id="{5366B485-F324-943C-EAFE-DE611F538D8D}"/>
              </a:ext>
            </a:extLst>
          </p:cNvPr>
          <p:cNvSpPr txBox="1"/>
          <p:nvPr/>
        </p:nvSpPr>
        <p:spPr>
          <a:xfrm>
            <a:off x="647700" y="3145764"/>
            <a:ext cx="3070532" cy="2416239"/>
          </a:xfrm>
          <a:prstGeom prst="rect">
            <a:avLst/>
          </a:prstGeom>
          <a:noFill/>
        </p:spPr>
        <p:txBody>
          <a:bodyPr wrap="square">
            <a:spAutoFit/>
          </a:bodyPr>
          <a:lstStyle/>
          <a:p>
            <a:pPr algn="ctr">
              <a:lnSpc>
                <a:spcPct val="150000"/>
              </a:lnSpc>
            </a:pPr>
            <a:r>
              <a:rPr lang="en-US" sz="3500" i="1">
                <a:latin typeface="Arial" panose="020B0604020202020204" pitchFamily="34" charset="0"/>
                <a:cs typeface="Arial" panose="020B0604020202020204" pitchFamily="34" charset="0"/>
              </a:rPr>
              <a:t>chất khoáng, vitamin, protein.</a:t>
            </a:r>
          </a:p>
        </p:txBody>
      </p:sp>
      <p:sp>
        <p:nvSpPr>
          <p:cNvPr id="20" name="Freeform 9">
            <a:extLst>
              <a:ext uri="{FF2B5EF4-FFF2-40B4-BE49-F238E27FC236}">
                <a16:creationId xmlns:a16="http://schemas.microsoft.com/office/drawing/2014/main" xmlns="" id="{1CF57DA6-38B3-1B3D-2AEF-073F2CA5AC81}"/>
              </a:ext>
            </a:extLst>
          </p:cNvPr>
          <p:cNvSpPr/>
          <p:nvPr/>
        </p:nvSpPr>
        <p:spPr>
          <a:xfrm rot="9783777">
            <a:off x="3354634" y="8187895"/>
            <a:ext cx="934560" cy="404409"/>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TextBox 20">
            <a:extLst>
              <a:ext uri="{FF2B5EF4-FFF2-40B4-BE49-F238E27FC236}">
                <a16:creationId xmlns:a16="http://schemas.microsoft.com/office/drawing/2014/main" xmlns="" id="{FE6CBDD2-042D-3E4B-92D2-F49524E260F2}"/>
              </a:ext>
            </a:extLst>
          </p:cNvPr>
          <p:cNvSpPr txBox="1"/>
          <p:nvPr/>
        </p:nvSpPr>
        <p:spPr>
          <a:xfrm>
            <a:off x="647700" y="7053401"/>
            <a:ext cx="3070532" cy="2416239"/>
          </a:xfrm>
          <a:prstGeom prst="rect">
            <a:avLst/>
          </a:prstGeom>
          <a:noFill/>
        </p:spPr>
        <p:txBody>
          <a:bodyPr wrap="square">
            <a:spAutoFit/>
          </a:bodyPr>
          <a:lstStyle/>
          <a:p>
            <a:pPr algn="ctr">
              <a:lnSpc>
                <a:spcPct val="150000"/>
              </a:lnSpc>
            </a:pPr>
            <a:r>
              <a:rPr lang="en-US" sz="3500" i="1">
                <a:latin typeface="Arial" panose="020B0604020202020204" pitchFamily="34" charset="0"/>
                <a:cs typeface="Arial" panose="020B0604020202020204" pitchFamily="34" charset="0"/>
              </a:rPr>
              <a:t>chất khoáng, vitamin, protein.</a:t>
            </a:r>
          </a:p>
        </p:txBody>
      </p:sp>
      <p:sp>
        <p:nvSpPr>
          <p:cNvPr id="22" name="Freeform 9">
            <a:extLst>
              <a:ext uri="{FF2B5EF4-FFF2-40B4-BE49-F238E27FC236}">
                <a16:creationId xmlns:a16="http://schemas.microsoft.com/office/drawing/2014/main" xmlns="" id="{DF676133-98FC-5EE0-C5F6-C1674B814F7C}"/>
              </a:ext>
            </a:extLst>
          </p:cNvPr>
          <p:cNvSpPr/>
          <p:nvPr/>
        </p:nvSpPr>
        <p:spPr>
          <a:xfrm rot="9783777" flipH="1" flipV="1">
            <a:off x="13664816" y="4136848"/>
            <a:ext cx="1007155" cy="477417"/>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TextBox 22">
            <a:extLst>
              <a:ext uri="{FF2B5EF4-FFF2-40B4-BE49-F238E27FC236}">
                <a16:creationId xmlns:a16="http://schemas.microsoft.com/office/drawing/2014/main" xmlns="" id="{63D0F976-3A52-2B1A-19E7-000C1ED4364D}"/>
              </a:ext>
            </a:extLst>
          </p:cNvPr>
          <p:cNvSpPr txBox="1"/>
          <p:nvPr/>
        </p:nvSpPr>
        <p:spPr>
          <a:xfrm>
            <a:off x="14719670" y="3145764"/>
            <a:ext cx="3070532" cy="2416239"/>
          </a:xfrm>
          <a:prstGeom prst="rect">
            <a:avLst/>
          </a:prstGeom>
          <a:noFill/>
        </p:spPr>
        <p:txBody>
          <a:bodyPr wrap="square">
            <a:spAutoFit/>
          </a:bodyPr>
          <a:lstStyle/>
          <a:p>
            <a:pPr algn="ctr">
              <a:lnSpc>
                <a:spcPct val="150000"/>
              </a:lnSpc>
            </a:pPr>
            <a:r>
              <a:rPr lang="fi-FI" sz="3500" i="1">
                <a:latin typeface="Arial" panose="020B0604020202020204" pitchFamily="34" charset="0"/>
                <a:cs typeface="Arial" panose="020B0604020202020204" pitchFamily="34" charset="0"/>
              </a:rPr>
              <a:t>chất khoáng, vitamin, lipid, protein.</a:t>
            </a:r>
            <a:endParaRPr lang="en-US" sz="3500" i="1">
              <a:latin typeface="Arial" panose="020B0604020202020204" pitchFamily="34" charset="0"/>
              <a:cs typeface="Arial" panose="020B0604020202020204" pitchFamily="34" charset="0"/>
            </a:endParaRPr>
          </a:p>
        </p:txBody>
      </p:sp>
      <p:sp>
        <p:nvSpPr>
          <p:cNvPr id="24" name="Freeform 9">
            <a:extLst>
              <a:ext uri="{FF2B5EF4-FFF2-40B4-BE49-F238E27FC236}">
                <a16:creationId xmlns:a16="http://schemas.microsoft.com/office/drawing/2014/main" xmlns="" id="{D641FEFB-7C43-E3A0-C09E-C93C4E049A60}"/>
              </a:ext>
            </a:extLst>
          </p:cNvPr>
          <p:cNvSpPr/>
          <p:nvPr/>
        </p:nvSpPr>
        <p:spPr>
          <a:xfrm rot="9783777" flipH="1" flipV="1">
            <a:off x="13664816" y="8020672"/>
            <a:ext cx="1007155" cy="477417"/>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TextBox 24">
            <a:extLst>
              <a:ext uri="{FF2B5EF4-FFF2-40B4-BE49-F238E27FC236}">
                <a16:creationId xmlns:a16="http://schemas.microsoft.com/office/drawing/2014/main" xmlns="" id="{43F5EFCF-F045-D2A1-7E69-D3970FD5C538}"/>
              </a:ext>
            </a:extLst>
          </p:cNvPr>
          <p:cNvSpPr txBox="1"/>
          <p:nvPr/>
        </p:nvSpPr>
        <p:spPr>
          <a:xfrm>
            <a:off x="14719670" y="7429500"/>
            <a:ext cx="3070532" cy="1608325"/>
          </a:xfrm>
          <a:prstGeom prst="rect">
            <a:avLst/>
          </a:prstGeom>
          <a:noFill/>
        </p:spPr>
        <p:txBody>
          <a:bodyPr wrap="square">
            <a:spAutoFit/>
          </a:bodyPr>
          <a:lstStyle/>
          <a:p>
            <a:pPr algn="ctr">
              <a:lnSpc>
                <a:spcPct val="150000"/>
              </a:lnSpc>
            </a:pPr>
            <a:r>
              <a:rPr lang="vi-VN" sz="3500" i="1">
                <a:latin typeface="Arial" panose="020B0604020202020204" pitchFamily="34" charset="0"/>
                <a:cs typeface="Arial" panose="020B0604020202020204" pitchFamily="34" charset="0"/>
              </a:rPr>
              <a:t>chất xơ, vitamin.</a:t>
            </a:r>
            <a:endParaRPr lang="en-US" sz="35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79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barn(inVertical)">
                                      <p:cBhvr>
                                        <p:cTn id="12" dur="500"/>
                                        <p:tgtEl>
                                          <p:spTgt spid="21506"/>
                                        </p:tgtEl>
                                      </p:cBhvr>
                                    </p:animEffect>
                                  </p:childTnLst>
                                </p:cTn>
                              </p:par>
                              <p:par>
                                <p:cTn id="13" presetID="16" presetClass="entr" presetSubtype="21" fill="hold" nodeType="with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barn(inVertical)">
                                      <p:cBhvr>
                                        <p:cTn id="15" dur="500"/>
                                        <p:tgtEl>
                                          <p:spTgt spid="21508"/>
                                        </p:tgtEl>
                                      </p:cBhvr>
                                    </p:animEffect>
                                  </p:childTnLst>
                                </p:cTn>
                              </p:par>
                              <p:par>
                                <p:cTn id="16" presetID="16" presetClass="entr" presetSubtype="21" fill="hold" nodeType="with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barn(inVertical)">
                                      <p:cBhvr>
                                        <p:cTn id="18" dur="500"/>
                                        <p:tgtEl>
                                          <p:spTgt spid="21510"/>
                                        </p:tgtEl>
                                      </p:cBhvr>
                                    </p:animEffect>
                                  </p:childTnLst>
                                </p:cTn>
                              </p:par>
                              <p:par>
                                <p:cTn id="19" presetID="16" presetClass="entr" presetSubtype="21" fill="hold" nodeType="withEffect">
                                  <p:stCondLst>
                                    <p:cond delay="0"/>
                                  </p:stCondLst>
                                  <p:childTnLst>
                                    <p:set>
                                      <p:cBhvr>
                                        <p:cTn id="20" dur="1" fill="hold">
                                          <p:stCondLst>
                                            <p:cond delay="0"/>
                                          </p:stCondLst>
                                        </p:cTn>
                                        <p:tgtEl>
                                          <p:spTgt spid="21512"/>
                                        </p:tgtEl>
                                        <p:attrNameLst>
                                          <p:attrName>style.visibility</p:attrName>
                                        </p:attrNameLst>
                                      </p:cBhvr>
                                      <p:to>
                                        <p:strVal val="visible"/>
                                      </p:to>
                                    </p:set>
                                    <p:animEffect transition="in" filter="barn(inVertical)">
                                      <p:cBhvr>
                                        <p:cTn id="21" dur="500"/>
                                        <p:tgtEl>
                                          <p:spTgt spid="21512"/>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par>
                          <p:cTn id="43" fill="hold">
                            <p:stCondLst>
                              <p:cond delay="2000"/>
                            </p:stCondLst>
                            <p:childTnLst>
                              <p:par>
                                <p:cTn id="44" presetID="22" presetClass="entr" presetSubtype="4"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5C9725F1-78EA-FE0C-F807-116777DB13F1}"/>
              </a:ext>
            </a:extLst>
          </p:cNvPr>
          <p:cNvGrpSpPr/>
          <p:nvPr/>
        </p:nvGrpSpPr>
        <p:grpSpPr>
          <a:xfrm>
            <a:off x="647700" y="266700"/>
            <a:ext cx="16992600" cy="1738296"/>
            <a:chOff x="457200" y="296464"/>
            <a:chExt cx="16992600" cy="1738296"/>
          </a:xfrm>
        </p:grpSpPr>
        <p:grpSp>
          <p:nvGrpSpPr>
            <p:cNvPr id="2" name="Group 1">
              <a:extLst>
                <a:ext uri="{FF2B5EF4-FFF2-40B4-BE49-F238E27FC236}">
                  <a16:creationId xmlns:a16="http://schemas.microsoft.com/office/drawing/2014/main" xmlns="" id="{F876C5A7-CD17-3105-E47B-C5CD4CD66F25}"/>
                </a:ext>
              </a:extLst>
            </p:cNvPr>
            <p:cNvGrpSpPr/>
            <p:nvPr/>
          </p:nvGrpSpPr>
          <p:grpSpPr>
            <a:xfrm>
              <a:off x="457200" y="693530"/>
              <a:ext cx="990600" cy="990600"/>
              <a:chOff x="1028700" y="4610433"/>
              <a:chExt cx="824190" cy="824190"/>
            </a:xfrm>
          </p:grpSpPr>
          <p:grpSp>
            <p:nvGrpSpPr>
              <p:cNvPr id="4" name="Group 14">
                <a:extLst>
                  <a:ext uri="{FF2B5EF4-FFF2-40B4-BE49-F238E27FC236}">
                    <a16:creationId xmlns:a16="http://schemas.microsoft.com/office/drawing/2014/main" xmlns="" id="{B874A647-9195-DB53-F5D9-C968044095D1}"/>
                  </a:ext>
                </a:extLst>
              </p:cNvPr>
              <p:cNvGrpSpPr/>
              <p:nvPr/>
            </p:nvGrpSpPr>
            <p:grpSpPr>
              <a:xfrm>
                <a:off x="1028700" y="4610433"/>
                <a:ext cx="824190" cy="824190"/>
                <a:chOff x="0" y="0"/>
                <a:chExt cx="812800" cy="812800"/>
              </a:xfrm>
            </p:grpSpPr>
            <p:sp>
              <p:nvSpPr>
                <p:cNvPr id="6" name="Freeform 15">
                  <a:extLst>
                    <a:ext uri="{FF2B5EF4-FFF2-40B4-BE49-F238E27FC236}">
                      <a16:creationId xmlns:a16="http://schemas.microsoft.com/office/drawing/2014/main" xmlns="" id="{273D7CA4-2697-00F3-604C-79F5886BEF0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9" name="TextBox 16">
                  <a:extLst>
                    <a:ext uri="{FF2B5EF4-FFF2-40B4-BE49-F238E27FC236}">
                      <a16:creationId xmlns:a16="http://schemas.microsoft.com/office/drawing/2014/main" xmlns="" id="{0A660AEA-C13D-249F-87DC-B345AA2F78B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26">
                <a:extLst>
                  <a:ext uri="{FF2B5EF4-FFF2-40B4-BE49-F238E27FC236}">
                    <a16:creationId xmlns:a16="http://schemas.microsoft.com/office/drawing/2014/main" xmlns="" id="{082AB0CE-796D-F1DB-AA56-986CBCA2C892}"/>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15" name="TextBox 14">
              <a:extLst>
                <a:ext uri="{FF2B5EF4-FFF2-40B4-BE49-F238E27FC236}">
                  <a16:creationId xmlns:a16="http://schemas.microsoft.com/office/drawing/2014/main" xmlns="" id="{AF7A84EC-A0EE-CAD1-26B9-A86561CDC59B}"/>
                </a:ext>
              </a:extLst>
            </p:cNvPr>
            <p:cNvSpPr txBox="1"/>
            <p:nvPr/>
          </p:nvSpPr>
          <p:spPr>
            <a:xfrm>
              <a:off x="1676400" y="296464"/>
              <a:ext cx="15773400" cy="1738296"/>
            </a:xfrm>
            <a:prstGeom prst="rect">
              <a:avLst/>
            </a:prstGeom>
            <a:noFill/>
          </p:spPr>
          <p:txBody>
            <a:bodyPr wrap="square">
              <a:spAutoFit/>
            </a:bodyPr>
            <a:lstStyle/>
            <a:p>
              <a:pPr algn="just">
                <a:lnSpc>
                  <a:spcPct val="150000"/>
                </a:lnSpc>
              </a:pPr>
              <a:r>
                <a:rPr lang="en-US" sz="3800" b="1" i="1">
                  <a:solidFill>
                    <a:srgbClr val="C00000"/>
                  </a:solidFill>
                  <a:latin typeface="Arial" panose="020B0604020202020204" pitchFamily="34" charset="0"/>
                  <a:cs typeface="Arial" panose="020B0604020202020204" pitchFamily="34" charset="0"/>
                </a:rPr>
                <a:t>Câu 2. </a:t>
              </a:r>
              <a:r>
                <a:rPr lang="vi-VN" sz="3800">
                  <a:latin typeface="Arial" panose="020B0604020202020204" pitchFamily="34" charset="0"/>
                  <a:cs typeface="Arial" panose="020B0604020202020204" pitchFamily="34" charset="0"/>
                </a:rPr>
                <a:t>Tại sao khi trời nóng hoặc sau khi luyện tập thể thao, cơ thể chúng ta cần uống nhiều nước hơn bình thường?</a:t>
              </a:r>
              <a:endParaRPr lang="en-US" sz="3800">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xmlns="" id="{82496A77-F889-9705-51FC-FBD8AA023730}"/>
              </a:ext>
            </a:extLst>
          </p:cNvPr>
          <p:cNvPicPr>
            <a:picLocks noChangeAspect="1"/>
          </p:cNvPicPr>
          <p:nvPr/>
        </p:nvPicPr>
        <p:blipFill rotWithShape="1">
          <a:blip r:embed="rId5"/>
          <a:srcRect b="11111"/>
          <a:stretch/>
        </p:blipFill>
        <p:spPr>
          <a:xfrm>
            <a:off x="800100" y="2567575"/>
            <a:ext cx="7658100" cy="4084320"/>
          </a:xfrm>
          <a:prstGeom prst="rect">
            <a:avLst/>
          </a:prstGeom>
        </p:spPr>
      </p:pic>
      <p:grpSp>
        <p:nvGrpSpPr>
          <p:cNvPr id="13" name="Group 12">
            <a:extLst>
              <a:ext uri="{FF2B5EF4-FFF2-40B4-BE49-F238E27FC236}">
                <a16:creationId xmlns:a16="http://schemas.microsoft.com/office/drawing/2014/main" xmlns="" id="{64F1918E-2782-CF8D-3041-36DB61779995}"/>
              </a:ext>
            </a:extLst>
          </p:cNvPr>
          <p:cNvGrpSpPr/>
          <p:nvPr/>
        </p:nvGrpSpPr>
        <p:grpSpPr>
          <a:xfrm>
            <a:off x="8991600" y="2567575"/>
            <a:ext cx="8229600" cy="4220544"/>
            <a:chOff x="9144000" y="2476500"/>
            <a:chExt cx="8229600" cy="4220544"/>
          </a:xfrm>
        </p:grpSpPr>
        <p:sp>
          <p:nvSpPr>
            <p:cNvPr id="10" name="Freeform 7">
              <a:extLst>
                <a:ext uri="{FF2B5EF4-FFF2-40B4-BE49-F238E27FC236}">
                  <a16:creationId xmlns:a16="http://schemas.microsoft.com/office/drawing/2014/main" xmlns="" id="{A222DCEB-60BA-C942-D6FC-3C3321E8EDDF}"/>
                </a:ext>
              </a:extLst>
            </p:cNvPr>
            <p:cNvSpPr/>
            <p:nvPr/>
          </p:nvSpPr>
          <p:spPr>
            <a:xfrm>
              <a:off x="9144000" y="2476500"/>
              <a:ext cx="8229600" cy="4220544"/>
            </a:xfrm>
            <a:custGeom>
              <a:avLst/>
              <a:gdLst/>
              <a:ahLst/>
              <a:cxnLst/>
              <a:rect l="l" t="t" r="r" b="b"/>
              <a:pathLst>
                <a:path w="7315200" h="3136392">
                  <a:moveTo>
                    <a:pt x="0" y="0"/>
                  </a:moveTo>
                  <a:lnTo>
                    <a:pt x="7315200" y="0"/>
                  </a:lnTo>
                  <a:lnTo>
                    <a:pt x="7315200" y="3136392"/>
                  </a:lnTo>
                  <a:lnTo>
                    <a:pt x="0" y="31363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11">
              <a:extLst>
                <a:ext uri="{FF2B5EF4-FFF2-40B4-BE49-F238E27FC236}">
                  <a16:creationId xmlns:a16="http://schemas.microsoft.com/office/drawing/2014/main" xmlns="" id="{7A70E13B-EEDE-3D13-EA16-401783EAF9C5}"/>
                </a:ext>
              </a:extLst>
            </p:cNvPr>
            <p:cNvSpPr txBox="1"/>
            <p:nvPr/>
          </p:nvSpPr>
          <p:spPr>
            <a:xfrm>
              <a:off x="10287000" y="2476500"/>
              <a:ext cx="6934200" cy="4157870"/>
            </a:xfrm>
            <a:prstGeom prst="rect">
              <a:avLst/>
            </a:prstGeom>
            <a:noFill/>
          </p:spPr>
          <p:txBody>
            <a:bodyPr wrap="square">
              <a:spAutoFit/>
            </a:bodyPr>
            <a:lstStyle/>
            <a:p>
              <a:pPr algn="just">
                <a:lnSpc>
                  <a:spcPct val="150000"/>
                </a:lnSpc>
              </a:pPr>
              <a:r>
                <a:rPr lang="vi-VN" sz="3600"/>
                <a:t>Khi trời nóng hoặc khi vận động mạnh, cơ thể chúng ta thường ra nhiều mồ hôi để điều hòa nhiệt độ cơ thể, khi đó dẫn đến mất nước nhiều. </a:t>
              </a:r>
              <a:endParaRPr lang="en-US" sz="3600"/>
            </a:p>
          </p:txBody>
        </p:sp>
      </p:grpSp>
      <p:sp>
        <p:nvSpPr>
          <p:cNvPr id="14" name="Left Brace 13">
            <a:extLst>
              <a:ext uri="{FF2B5EF4-FFF2-40B4-BE49-F238E27FC236}">
                <a16:creationId xmlns:a16="http://schemas.microsoft.com/office/drawing/2014/main" xmlns="" id="{1D4E2D24-B1E3-6D2D-E9C9-D06C6D70D8AA}"/>
              </a:ext>
            </a:extLst>
          </p:cNvPr>
          <p:cNvSpPr/>
          <p:nvPr/>
        </p:nvSpPr>
        <p:spPr>
          <a:xfrm rot="16200000">
            <a:off x="8834438" y="930260"/>
            <a:ext cx="619124" cy="12658726"/>
          </a:xfrm>
          <a:prstGeom prst="leftBrace">
            <a:avLst>
              <a:gd name="adj1" fmla="val 56666"/>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xmlns="" id="{55BEA81B-4923-7BD5-57FF-196170AE8E90}"/>
              </a:ext>
            </a:extLst>
          </p:cNvPr>
          <p:cNvSpPr txBox="1"/>
          <p:nvPr/>
        </p:nvSpPr>
        <p:spPr>
          <a:xfrm>
            <a:off x="1257300" y="7958355"/>
            <a:ext cx="15773400" cy="1664879"/>
          </a:xfrm>
          <a:prstGeom prst="rect">
            <a:avLst/>
          </a:prstGeom>
          <a:noFill/>
        </p:spPr>
        <p:txBody>
          <a:bodyPr wrap="square">
            <a:spAutoFit/>
          </a:bodyPr>
          <a:lstStyle/>
          <a:p>
            <a:pPr algn="ctr">
              <a:lnSpc>
                <a:spcPct val="150000"/>
              </a:lnSpc>
            </a:pPr>
            <a:r>
              <a:rPr lang="vi-VN" sz="3600" i="1">
                <a:solidFill>
                  <a:srgbClr val="C00000"/>
                </a:solidFill>
              </a:rPr>
              <a:t>Cần bổ sung thêm nước cho cơ thể để bù đắp lại lượng nước đã mất, đảm bảo cân bằng nước cho các quá trình trao đổi chất </a:t>
            </a:r>
            <a:endParaRPr lang="en-US" sz="3600" i="1">
              <a:solidFill>
                <a:srgbClr val="C00000"/>
              </a:solidFill>
            </a:endParaRPr>
          </a:p>
        </p:txBody>
      </p:sp>
    </p:spTree>
    <p:extLst>
      <p:ext uri="{BB962C8B-B14F-4D97-AF65-F5344CB8AC3E}">
        <p14:creationId xmlns:p14="http://schemas.microsoft.com/office/powerpoint/2010/main" val="160221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2" name="Freeform 2"/>
          <p:cNvSpPr/>
          <p:nvPr/>
        </p:nvSpPr>
        <p:spPr>
          <a:xfrm>
            <a:off x="8732452" y="-1078060"/>
            <a:ext cx="12399950" cy="12128916"/>
          </a:xfrm>
          <a:custGeom>
            <a:avLst/>
            <a:gdLst/>
            <a:ahLst/>
            <a:cxnLst/>
            <a:rect l="l" t="t" r="r" b="b"/>
            <a:pathLst>
              <a:path w="12399950" h="12128916">
                <a:moveTo>
                  <a:pt x="0" y="0"/>
                </a:moveTo>
                <a:lnTo>
                  <a:pt x="12399950" y="0"/>
                </a:lnTo>
                <a:lnTo>
                  <a:pt x="12399950" y="12128916"/>
                </a:lnTo>
                <a:lnTo>
                  <a:pt x="0" y="12128916"/>
                </a:lnTo>
                <a:lnTo>
                  <a:pt x="0" y="0"/>
                </a:lnTo>
                <a:close/>
              </a:path>
            </a:pathLst>
          </a:custGeom>
          <a:blipFill>
            <a:blip r:embed="rId3"/>
            <a:stretch>
              <a:fillRect l="-1" r="-1"/>
            </a:stretch>
          </a:blipFill>
        </p:spPr>
      </p:sp>
      <p:sp>
        <p:nvSpPr>
          <p:cNvPr id="3" name="Freeform 3"/>
          <p:cNvSpPr/>
          <p:nvPr/>
        </p:nvSpPr>
        <p:spPr>
          <a:xfrm rot="3293706">
            <a:off x="13198666" y="75024"/>
            <a:ext cx="2422968" cy="2007954"/>
          </a:xfrm>
          <a:custGeom>
            <a:avLst/>
            <a:gdLst/>
            <a:ahLst/>
            <a:cxnLst/>
            <a:rect l="l" t="t" r="r" b="b"/>
            <a:pathLst>
              <a:path w="2422968" h="2007954">
                <a:moveTo>
                  <a:pt x="0" y="0"/>
                </a:moveTo>
                <a:lnTo>
                  <a:pt x="2422968" y="0"/>
                </a:lnTo>
                <a:lnTo>
                  <a:pt x="2422968" y="2007954"/>
                </a:lnTo>
                <a:lnTo>
                  <a:pt x="0" y="2007954"/>
                </a:lnTo>
                <a:lnTo>
                  <a:pt x="0" y="0"/>
                </a:lnTo>
                <a:close/>
              </a:path>
            </a:pathLst>
          </a:custGeom>
          <a:blipFill>
            <a:blip r:embed="rId4"/>
            <a:stretch>
              <a:fillRect/>
            </a:stretch>
          </a:blipFill>
        </p:spPr>
      </p:sp>
      <p:sp>
        <p:nvSpPr>
          <p:cNvPr id="4" name="Freeform 4"/>
          <p:cNvSpPr/>
          <p:nvPr/>
        </p:nvSpPr>
        <p:spPr>
          <a:xfrm rot="5399997">
            <a:off x="68054" y="7156778"/>
            <a:ext cx="3109600" cy="2514996"/>
          </a:xfrm>
          <a:custGeom>
            <a:avLst/>
            <a:gdLst/>
            <a:ahLst/>
            <a:cxnLst/>
            <a:rect l="l" t="t" r="r" b="b"/>
            <a:pathLst>
              <a:path w="3109600" h="2514996">
                <a:moveTo>
                  <a:pt x="0" y="0"/>
                </a:moveTo>
                <a:lnTo>
                  <a:pt x="3109600" y="0"/>
                </a:lnTo>
                <a:lnTo>
                  <a:pt x="3109600" y="2514996"/>
                </a:lnTo>
                <a:lnTo>
                  <a:pt x="0" y="2514996"/>
                </a:lnTo>
                <a:lnTo>
                  <a:pt x="0" y="0"/>
                </a:lnTo>
                <a:close/>
              </a:path>
            </a:pathLst>
          </a:custGeom>
          <a:blipFill>
            <a:blip r:embed="rId5"/>
            <a:stretch>
              <a:fillRect/>
            </a:stretch>
          </a:blipFill>
        </p:spPr>
      </p:sp>
      <p:grpSp>
        <p:nvGrpSpPr>
          <p:cNvPr id="5" name="Group 5"/>
          <p:cNvGrpSpPr/>
          <p:nvPr/>
        </p:nvGrpSpPr>
        <p:grpSpPr>
          <a:xfrm>
            <a:off x="1426450" y="1079000"/>
            <a:ext cx="15435000" cy="8128800"/>
            <a:chOff x="0" y="0"/>
            <a:chExt cx="20580000" cy="10838400"/>
          </a:xfrm>
        </p:grpSpPr>
        <p:sp>
          <p:nvSpPr>
            <p:cNvPr id="6" name="Freeform 6"/>
            <p:cNvSpPr/>
            <p:nvPr/>
          </p:nvSpPr>
          <p:spPr>
            <a:xfrm>
              <a:off x="0" y="0"/>
              <a:ext cx="20579969" cy="10838434"/>
            </a:xfrm>
            <a:custGeom>
              <a:avLst/>
              <a:gdLst/>
              <a:ahLst/>
              <a:cxnLst/>
              <a:rect l="l" t="t" r="r" b="b"/>
              <a:pathLst>
                <a:path w="20579969" h="10838434">
                  <a:moveTo>
                    <a:pt x="0" y="0"/>
                  </a:moveTo>
                  <a:lnTo>
                    <a:pt x="20579969" y="0"/>
                  </a:lnTo>
                  <a:lnTo>
                    <a:pt x="20579969" y="10838434"/>
                  </a:lnTo>
                  <a:lnTo>
                    <a:pt x="0" y="10838434"/>
                  </a:lnTo>
                  <a:close/>
                </a:path>
              </a:pathLst>
            </a:custGeom>
            <a:solidFill>
              <a:srgbClr val="FFFFFF"/>
            </a:solidFill>
          </p:spPr>
        </p:sp>
      </p:grpSp>
      <p:sp>
        <p:nvSpPr>
          <p:cNvPr id="12" name="TextBox 12"/>
          <p:cNvSpPr txBox="1"/>
          <p:nvPr/>
        </p:nvSpPr>
        <p:spPr>
          <a:xfrm>
            <a:off x="1533960" y="3966708"/>
            <a:ext cx="15144289" cy="14162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 DỤNG</a:t>
            </a:r>
          </a:p>
        </p:txBody>
      </p:sp>
      <p:sp>
        <p:nvSpPr>
          <p:cNvPr id="14" name="Freeform 14"/>
          <p:cNvSpPr/>
          <p:nvPr/>
        </p:nvSpPr>
        <p:spPr>
          <a:xfrm rot="-10800000">
            <a:off x="754424" y="98210"/>
            <a:ext cx="4641400" cy="4539936"/>
          </a:xfrm>
          <a:custGeom>
            <a:avLst/>
            <a:gdLst/>
            <a:ahLst/>
            <a:cxnLst/>
            <a:rect l="l" t="t" r="r" b="b"/>
            <a:pathLst>
              <a:path w="4641400" h="4539936">
                <a:moveTo>
                  <a:pt x="0" y="0"/>
                </a:moveTo>
                <a:lnTo>
                  <a:pt x="4641400" y="0"/>
                </a:lnTo>
                <a:lnTo>
                  <a:pt x="4641400" y="4539936"/>
                </a:lnTo>
                <a:lnTo>
                  <a:pt x="0" y="4539936"/>
                </a:lnTo>
                <a:lnTo>
                  <a:pt x="0" y="0"/>
                </a:lnTo>
                <a:close/>
              </a:path>
            </a:pathLst>
          </a:custGeom>
          <a:blipFill>
            <a:blip r:embed="rId3"/>
            <a:stretch>
              <a:fillRect l="-1" r="-1"/>
            </a:stretch>
          </a:blipFill>
        </p:spPr>
      </p:sp>
      <p:sp>
        <p:nvSpPr>
          <p:cNvPr id="15" name="Freeform 15"/>
          <p:cNvSpPr/>
          <p:nvPr/>
        </p:nvSpPr>
        <p:spPr>
          <a:xfrm rot="675063">
            <a:off x="-6650" y="420624"/>
            <a:ext cx="3304324" cy="2572752"/>
          </a:xfrm>
          <a:custGeom>
            <a:avLst/>
            <a:gdLst/>
            <a:ahLst/>
            <a:cxnLst/>
            <a:rect l="l" t="t" r="r" b="b"/>
            <a:pathLst>
              <a:path w="3304324" h="2572752">
                <a:moveTo>
                  <a:pt x="0" y="0"/>
                </a:moveTo>
                <a:lnTo>
                  <a:pt x="3304324" y="0"/>
                </a:lnTo>
                <a:lnTo>
                  <a:pt x="3304324" y="2572752"/>
                </a:lnTo>
                <a:lnTo>
                  <a:pt x="0" y="2572752"/>
                </a:lnTo>
                <a:lnTo>
                  <a:pt x="0" y="0"/>
                </a:lnTo>
                <a:close/>
              </a:path>
            </a:pathLst>
          </a:custGeom>
          <a:blipFill>
            <a:blip r:embed="rId6"/>
            <a:stretch>
              <a:fillRect/>
            </a:stretch>
          </a:blipFill>
        </p:spPr>
      </p:sp>
      <p:sp>
        <p:nvSpPr>
          <p:cNvPr id="16" name="Freeform 16"/>
          <p:cNvSpPr/>
          <p:nvPr/>
        </p:nvSpPr>
        <p:spPr>
          <a:xfrm rot="8605181">
            <a:off x="2195298" y="264448"/>
            <a:ext cx="3401952" cy="1629102"/>
          </a:xfrm>
          <a:custGeom>
            <a:avLst/>
            <a:gdLst/>
            <a:ahLst/>
            <a:cxnLst/>
            <a:rect l="l" t="t" r="r" b="b"/>
            <a:pathLst>
              <a:path w="3401952" h="1629102">
                <a:moveTo>
                  <a:pt x="0" y="0"/>
                </a:moveTo>
                <a:lnTo>
                  <a:pt x="3401952" y="0"/>
                </a:lnTo>
                <a:lnTo>
                  <a:pt x="3401952" y="1629102"/>
                </a:lnTo>
                <a:lnTo>
                  <a:pt x="0" y="1629102"/>
                </a:lnTo>
                <a:lnTo>
                  <a:pt x="0" y="0"/>
                </a:lnTo>
                <a:close/>
              </a:path>
            </a:pathLst>
          </a:custGeom>
          <a:blipFill>
            <a:blip r:embed="rId7"/>
            <a:stretch>
              <a:fillRect/>
            </a:stretch>
          </a:blipFill>
        </p:spPr>
      </p:sp>
      <p:sp>
        <p:nvSpPr>
          <p:cNvPr id="17" name="Freeform 17"/>
          <p:cNvSpPr/>
          <p:nvPr/>
        </p:nvSpPr>
        <p:spPr>
          <a:xfrm rot="-889414">
            <a:off x="1773308" y="180630"/>
            <a:ext cx="1592484" cy="1388432"/>
          </a:xfrm>
          <a:custGeom>
            <a:avLst/>
            <a:gdLst/>
            <a:ahLst/>
            <a:cxnLst/>
            <a:rect l="l" t="t" r="r" b="b"/>
            <a:pathLst>
              <a:path w="1592484" h="1388432">
                <a:moveTo>
                  <a:pt x="0" y="0"/>
                </a:moveTo>
                <a:lnTo>
                  <a:pt x="1592484" y="0"/>
                </a:lnTo>
                <a:lnTo>
                  <a:pt x="1592484" y="1388432"/>
                </a:lnTo>
                <a:lnTo>
                  <a:pt x="0" y="1388432"/>
                </a:lnTo>
                <a:lnTo>
                  <a:pt x="0" y="0"/>
                </a:lnTo>
                <a:close/>
              </a:path>
            </a:pathLst>
          </a:custGeom>
          <a:blipFill>
            <a:blip r:embed="rId8"/>
            <a:stretch>
              <a:fillRect/>
            </a:stretch>
          </a:blipFill>
        </p:spPr>
      </p:sp>
      <p:sp>
        <p:nvSpPr>
          <p:cNvPr id="18" name="Freeform 18"/>
          <p:cNvSpPr/>
          <p:nvPr/>
        </p:nvSpPr>
        <p:spPr>
          <a:xfrm>
            <a:off x="1426450" y="541378"/>
            <a:ext cx="1622570" cy="2331200"/>
          </a:xfrm>
          <a:custGeom>
            <a:avLst/>
            <a:gdLst/>
            <a:ahLst/>
            <a:cxnLst/>
            <a:rect l="l" t="t" r="r" b="b"/>
            <a:pathLst>
              <a:path w="1622570" h="2331200">
                <a:moveTo>
                  <a:pt x="0" y="0"/>
                </a:moveTo>
                <a:lnTo>
                  <a:pt x="1622570" y="0"/>
                </a:lnTo>
                <a:lnTo>
                  <a:pt x="1622570" y="2331200"/>
                </a:lnTo>
                <a:lnTo>
                  <a:pt x="0" y="2331200"/>
                </a:lnTo>
                <a:lnTo>
                  <a:pt x="0" y="0"/>
                </a:lnTo>
                <a:close/>
              </a:path>
            </a:pathLst>
          </a:custGeom>
          <a:blipFill>
            <a:blip r:embed="rId9"/>
            <a:stretch>
              <a:fillRect/>
            </a:stretch>
          </a:blipFill>
        </p:spPr>
      </p:sp>
      <p:sp>
        <p:nvSpPr>
          <p:cNvPr id="19" name="Freeform 19"/>
          <p:cNvSpPr/>
          <p:nvPr/>
        </p:nvSpPr>
        <p:spPr>
          <a:xfrm>
            <a:off x="873100" y="1753254"/>
            <a:ext cx="1745418" cy="2161000"/>
          </a:xfrm>
          <a:custGeom>
            <a:avLst/>
            <a:gdLst/>
            <a:ahLst/>
            <a:cxnLst/>
            <a:rect l="l" t="t" r="r" b="b"/>
            <a:pathLst>
              <a:path w="1745418" h="2161000">
                <a:moveTo>
                  <a:pt x="0" y="0"/>
                </a:moveTo>
                <a:lnTo>
                  <a:pt x="1745418" y="0"/>
                </a:lnTo>
                <a:lnTo>
                  <a:pt x="1745418" y="2161000"/>
                </a:lnTo>
                <a:lnTo>
                  <a:pt x="0" y="2161000"/>
                </a:lnTo>
                <a:lnTo>
                  <a:pt x="0" y="0"/>
                </a:lnTo>
                <a:close/>
              </a:path>
            </a:pathLst>
          </a:custGeom>
          <a:blipFill>
            <a:blip r:embed="rId10"/>
            <a:stretch>
              <a:fillRect/>
            </a:stretch>
          </a:blipFill>
        </p:spPr>
      </p:sp>
      <p:sp>
        <p:nvSpPr>
          <p:cNvPr id="20" name="Freeform 20"/>
          <p:cNvSpPr/>
          <p:nvPr/>
        </p:nvSpPr>
        <p:spPr>
          <a:xfrm rot="-4841842">
            <a:off x="14893556" y="7724400"/>
            <a:ext cx="3569386" cy="1379758"/>
          </a:xfrm>
          <a:custGeom>
            <a:avLst/>
            <a:gdLst/>
            <a:ahLst/>
            <a:cxnLst/>
            <a:rect l="l" t="t" r="r" b="b"/>
            <a:pathLst>
              <a:path w="3569386" h="1379758">
                <a:moveTo>
                  <a:pt x="0" y="0"/>
                </a:moveTo>
                <a:lnTo>
                  <a:pt x="3569386" y="0"/>
                </a:lnTo>
                <a:lnTo>
                  <a:pt x="3569386" y="1379758"/>
                </a:lnTo>
                <a:lnTo>
                  <a:pt x="0" y="1379758"/>
                </a:lnTo>
                <a:lnTo>
                  <a:pt x="0" y="0"/>
                </a:lnTo>
                <a:close/>
              </a:path>
            </a:pathLst>
          </a:custGeom>
          <a:blipFill>
            <a:blip r:embed="rId11"/>
            <a:stretch>
              <a:fillRect l="-1" r="-1"/>
            </a:stretch>
          </a:blipFill>
        </p:spPr>
      </p:sp>
      <p:sp>
        <p:nvSpPr>
          <p:cNvPr id="21" name="Freeform 21"/>
          <p:cNvSpPr/>
          <p:nvPr/>
        </p:nvSpPr>
        <p:spPr>
          <a:xfrm rot="2542587">
            <a:off x="13106968" y="8181188"/>
            <a:ext cx="1971056" cy="2053584"/>
          </a:xfrm>
          <a:custGeom>
            <a:avLst/>
            <a:gdLst/>
            <a:ahLst/>
            <a:cxnLst/>
            <a:rect l="l" t="t" r="r" b="b"/>
            <a:pathLst>
              <a:path w="1971056" h="2053584">
                <a:moveTo>
                  <a:pt x="0" y="0"/>
                </a:moveTo>
                <a:lnTo>
                  <a:pt x="1971056" y="0"/>
                </a:lnTo>
                <a:lnTo>
                  <a:pt x="1971056" y="2053584"/>
                </a:lnTo>
                <a:lnTo>
                  <a:pt x="0" y="2053584"/>
                </a:lnTo>
                <a:lnTo>
                  <a:pt x="0" y="0"/>
                </a:lnTo>
                <a:close/>
              </a:path>
            </a:pathLst>
          </a:custGeom>
          <a:blipFill>
            <a:blip r:embed="rId12"/>
            <a:stretch>
              <a:fillRect/>
            </a:stretch>
          </a:blipFill>
        </p:spPr>
      </p:sp>
      <p:sp>
        <p:nvSpPr>
          <p:cNvPr id="22" name="Freeform 22"/>
          <p:cNvSpPr/>
          <p:nvPr/>
        </p:nvSpPr>
        <p:spPr>
          <a:xfrm>
            <a:off x="14472800" y="7988254"/>
            <a:ext cx="1938600" cy="1938600"/>
          </a:xfrm>
          <a:custGeom>
            <a:avLst/>
            <a:gdLst/>
            <a:ahLst/>
            <a:cxnLst/>
            <a:rect l="l" t="t" r="r" b="b"/>
            <a:pathLst>
              <a:path w="1938600" h="1938600">
                <a:moveTo>
                  <a:pt x="0" y="0"/>
                </a:moveTo>
                <a:lnTo>
                  <a:pt x="1938600" y="0"/>
                </a:lnTo>
                <a:lnTo>
                  <a:pt x="1938600" y="1938600"/>
                </a:lnTo>
                <a:lnTo>
                  <a:pt x="0" y="1938600"/>
                </a:lnTo>
                <a:lnTo>
                  <a:pt x="0" y="0"/>
                </a:lnTo>
                <a:close/>
              </a:path>
            </a:pathLst>
          </a:custGeom>
          <a:blipFill>
            <a:blip r:embed="rId13"/>
            <a:stretch>
              <a:fillRect/>
            </a:stretch>
          </a:blipFill>
        </p:spPr>
      </p:sp>
      <p:sp>
        <p:nvSpPr>
          <p:cNvPr id="23" name="Freeform 23"/>
          <p:cNvSpPr/>
          <p:nvPr/>
        </p:nvSpPr>
        <p:spPr>
          <a:xfrm rot="1320502">
            <a:off x="15387688" y="415666"/>
            <a:ext cx="2019828" cy="1673812"/>
          </a:xfrm>
          <a:custGeom>
            <a:avLst/>
            <a:gdLst/>
            <a:ahLst/>
            <a:cxnLst/>
            <a:rect l="l" t="t" r="r" b="b"/>
            <a:pathLst>
              <a:path w="2019828" h="1673812">
                <a:moveTo>
                  <a:pt x="0" y="0"/>
                </a:moveTo>
                <a:lnTo>
                  <a:pt x="2019828" y="0"/>
                </a:lnTo>
                <a:lnTo>
                  <a:pt x="2019828" y="1673812"/>
                </a:lnTo>
                <a:lnTo>
                  <a:pt x="0" y="1673812"/>
                </a:lnTo>
                <a:lnTo>
                  <a:pt x="0" y="0"/>
                </a:lnTo>
                <a:close/>
              </a:path>
            </a:pathLst>
          </a:custGeom>
          <a:blipFill>
            <a:blip r:embed="rId4"/>
            <a:stretch>
              <a:fillRect t="-1" b="-1"/>
            </a:stretch>
          </a:blipFill>
        </p:spPr>
      </p:sp>
      <p:sp>
        <p:nvSpPr>
          <p:cNvPr id="24" name="Freeform 24"/>
          <p:cNvSpPr/>
          <p:nvPr/>
        </p:nvSpPr>
        <p:spPr>
          <a:xfrm rot="-1689797">
            <a:off x="1937732" y="7706862"/>
            <a:ext cx="2281488" cy="2865080"/>
          </a:xfrm>
          <a:custGeom>
            <a:avLst/>
            <a:gdLst/>
            <a:ahLst/>
            <a:cxnLst/>
            <a:rect l="l" t="t" r="r" b="b"/>
            <a:pathLst>
              <a:path w="2281488" h="2865080">
                <a:moveTo>
                  <a:pt x="0" y="0"/>
                </a:moveTo>
                <a:lnTo>
                  <a:pt x="2281488" y="0"/>
                </a:lnTo>
                <a:lnTo>
                  <a:pt x="2281488" y="2865080"/>
                </a:lnTo>
                <a:lnTo>
                  <a:pt x="0" y="2865080"/>
                </a:lnTo>
                <a:lnTo>
                  <a:pt x="0" y="0"/>
                </a:lnTo>
                <a:close/>
              </a:path>
            </a:pathLst>
          </a:custGeom>
          <a:blipFill>
            <a:blip r:embed="rId14"/>
            <a:stretch>
              <a:fillRect/>
            </a:stretch>
          </a:blipFill>
        </p:spPr>
      </p:sp>
    </p:spTree>
    <p:extLst>
      <p:ext uri="{BB962C8B-B14F-4D97-AF65-F5344CB8AC3E}">
        <p14:creationId xmlns:p14="http://schemas.microsoft.com/office/powerpoint/2010/main" val="951866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A525B30C-6359-0ACA-7666-C510ED329805}"/>
              </a:ext>
            </a:extLst>
          </p:cNvPr>
          <p:cNvGrpSpPr/>
          <p:nvPr/>
        </p:nvGrpSpPr>
        <p:grpSpPr>
          <a:xfrm>
            <a:off x="639077" y="669750"/>
            <a:ext cx="16857446" cy="1882950"/>
            <a:chOff x="592354" y="567627"/>
            <a:chExt cx="16857446" cy="1882950"/>
          </a:xfrm>
        </p:grpSpPr>
        <p:sp>
          <p:nvSpPr>
            <p:cNvPr id="15" name="TextBox 14">
              <a:extLst>
                <a:ext uri="{FF2B5EF4-FFF2-40B4-BE49-F238E27FC236}">
                  <a16:creationId xmlns:a16="http://schemas.microsoft.com/office/drawing/2014/main" xmlns="" id="{AF7A84EC-A0EE-CAD1-26B9-A86561CDC59B}"/>
                </a:ext>
              </a:extLst>
            </p:cNvPr>
            <p:cNvSpPr txBox="1"/>
            <p:nvPr/>
          </p:nvSpPr>
          <p:spPr>
            <a:xfrm>
              <a:off x="2590800" y="567627"/>
              <a:ext cx="14859000" cy="17382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Em hãy đọc nội dung mục ‘</a:t>
              </a:r>
              <a:r>
                <a:rPr kumimoji="0" lang="en-US" sz="38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NỐI NGHỀ NGHIỆP</a:t>
              </a:r>
              <a:r>
                <a:rPr kumimoji="0" lang="en-US" sz="380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và đưa ra quan điểm cá nhân của mình. </a:t>
              </a:r>
            </a:p>
          </p:txBody>
        </p:sp>
        <p:sp>
          <p:nvSpPr>
            <p:cNvPr id="17" name="Freeform 6">
              <a:extLst>
                <a:ext uri="{FF2B5EF4-FFF2-40B4-BE49-F238E27FC236}">
                  <a16:creationId xmlns:a16="http://schemas.microsoft.com/office/drawing/2014/main" xmlns="" id="{3DD8E737-71DB-D794-0E26-8C70B1B88122}"/>
                </a:ext>
              </a:extLst>
            </p:cNvPr>
            <p:cNvSpPr/>
            <p:nvPr/>
          </p:nvSpPr>
          <p:spPr>
            <a:xfrm>
              <a:off x="592354" y="567627"/>
              <a:ext cx="1787091" cy="1882950"/>
            </a:xfrm>
            <a:custGeom>
              <a:avLst/>
              <a:gdLst/>
              <a:ahLst/>
              <a:cxnLst/>
              <a:rect l="l" t="t" r="r" b="b"/>
              <a:pathLst>
                <a:path w="3905319" h="4114800">
                  <a:moveTo>
                    <a:pt x="0" y="0"/>
                  </a:moveTo>
                  <a:lnTo>
                    <a:pt x="3905319" y="0"/>
                  </a:lnTo>
                  <a:lnTo>
                    <a:pt x="390531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23" name="Group 22">
            <a:extLst>
              <a:ext uri="{FF2B5EF4-FFF2-40B4-BE49-F238E27FC236}">
                <a16:creationId xmlns:a16="http://schemas.microsoft.com/office/drawing/2014/main" xmlns="" id="{7357B905-F026-4FA0-C7AA-9AA252485461}"/>
              </a:ext>
            </a:extLst>
          </p:cNvPr>
          <p:cNvGrpSpPr/>
          <p:nvPr/>
        </p:nvGrpSpPr>
        <p:grpSpPr>
          <a:xfrm>
            <a:off x="639077" y="3009900"/>
            <a:ext cx="17009846" cy="6629400"/>
            <a:chOff x="463766" y="3314700"/>
            <a:chExt cx="17009846" cy="6629400"/>
          </a:xfrm>
        </p:grpSpPr>
        <p:sp>
          <p:nvSpPr>
            <p:cNvPr id="19" name="Rectangle: Rounded Corners 18">
              <a:extLst>
                <a:ext uri="{FF2B5EF4-FFF2-40B4-BE49-F238E27FC236}">
                  <a16:creationId xmlns:a16="http://schemas.microsoft.com/office/drawing/2014/main" xmlns="" id="{B40957EF-7645-3DDF-62EC-2A16FE0DE268}"/>
                </a:ext>
              </a:extLst>
            </p:cNvPr>
            <p:cNvSpPr/>
            <p:nvPr/>
          </p:nvSpPr>
          <p:spPr>
            <a:xfrm>
              <a:off x="463766" y="3314700"/>
              <a:ext cx="17009846" cy="6629400"/>
            </a:xfrm>
            <a:prstGeom prst="roundRect">
              <a:avLst>
                <a:gd name="adj" fmla="val 5029"/>
              </a:avLst>
            </a:prstGeom>
            <a:solidFill>
              <a:srgbClr val="FE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Pentagon 19">
              <a:extLst>
                <a:ext uri="{FF2B5EF4-FFF2-40B4-BE49-F238E27FC236}">
                  <a16:creationId xmlns:a16="http://schemas.microsoft.com/office/drawing/2014/main" xmlns="" id="{76DA0800-9C83-FC02-0BDC-6B4C0FA805D2}"/>
                </a:ext>
              </a:extLst>
            </p:cNvPr>
            <p:cNvSpPr/>
            <p:nvPr/>
          </p:nvSpPr>
          <p:spPr>
            <a:xfrm>
              <a:off x="463766" y="3314700"/>
              <a:ext cx="6546634" cy="914400"/>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i="1">
                  <a:solidFill>
                    <a:schemeClr val="accent5">
                      <a:lumMod val="50000"/>
                    </a:schemeClr>
                  </a:solidFill>
                  <a:latin typeface="Arial" panose="020B0604020202020204" pitchFamily="34" charset="0"/>
                  <a:cs typeface="Arial" panose="020B0604020202020204" pitchFamily="34" charset="0"/>
                </a:rPr>
                <a:t>KẾT NỐI NGHỀ NGHIỆP </a:t>
              </a:r>
            </a:p>
          </p:txBody>
        </p:sp>
        <p:sp>
          <p:nvSpPr>
            <p:cNvPr id="22" name="TextBox 21">
              <a:extLst>
                <a:ext uri="{FF2B5EF4-FFF2-40B4-BE49-F238E27FC236}">
                  <a16:creationId xmlns:a16="http://schemas.microsoft.com/office/drawing/2014/main" xmlns="" id="{ADFE55F2-076D-2CD1-707A-773737A3D70F}"/>
                </a:ext>
              </a:extLst>
            </p:cNvPr>
            <p:cNvSpPr txBox="1"/>
            <p:nvPr/>
          </p:nvSpPr>
          <p:spPr>
            <a:xfrm>
              <a:off x="616166" y="4248150"/>
              <a:ext cx="16705046" cy="533049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Dinh dưỡng viên là tên gọi dành cho những người làm công việc tư vấn, chăm sóc dinh dưỡng và an toàn vệ sinh thực phẩm trong cộng đồng hoặc trong bệnh viện. Công việc của dinh dưỡng viên bao gồm: xây dựng chế độ dinh dưỡng, thực đơn; hướng dẫn cách lựa chọn thực phẩm và các công tác liên quan đến an toàn vệ sinh thực phẩm. Dinh dưỡng viên có thể làm việc tại các bệnh viện, viện dinh dưỡng, các trường đại học hoặc các cơ quan có ngành dinh dưỡng. Dựa vào thông tin nghề nghiệp trên, hãy tìm hiểu rồi cho biết sự phù hợp của bản thân mình với ngành nghề này và nêu lí do. </a:t>
              </a:r>
            </a:p>
          </p:txBody>
        </p:sp>
      </p:grpSp>
    </p:spTree>
    <p:extLst>
      <p:ext uri="{BB962C8B-B14F-4D97-AF65-F5344CB8AC3E}">
        <p14:creationId xmlns:p14="http://schemas.microsoft.com/office/powerpoint/2010/main" val="75318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xmlns="" id="{16D8E6BD-1719-C507-6499-5A4FD68072FB}"/>
              </a:ext>
            </a:extLst>
          </p:cNvPr>
          <p:cNvSpPr/>
          <p:nvPr/>
        </p:nvSpPr>
        <p:spPr>
          <a:xfrm>
            <a:off x="10820400" y="3162300"/>
            <a:ext cx="7068359" cy="7353300"/>
          </a:xfrm>
          <a:custGeom>
            <a:avLst/>
            <a:gdLst/>
            <a:ahLst/>
            <a:cxnLst/>
            <a:rect l="l" t="t" r="r" b="b"/>
            <a:pathLst>
              <a:path w="5771883" h="6004560">
                <a:moveTo>
                  <a:pt x="0" y="0"/>
                </a:moveTo>
                <a:lnTo>
                  <a:pt x="5771883" y="0"/>
                </a:lnTo>
                <a:lnTo>
                  <a:pt x="5771883" y="6004560"/>
                </a:lnTo>
                <a:lnTo>
                  <a:pt x="0" y="6004560"/>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xmlns="" id="{520A2FA6-5715-B286-49F4-9107DB39CE9A}"/>
              </a:ext>
            </a:extLst>
          </p:cNvPr>
          <p:cNvSpPr txBox="1"/>
          <p:nvPr/>
        </p:nvSpPr>
        <p:spPr>
          <a:xfrm>
            <a:off x="2714220" y="1032555"/>
            <a:ext cx="12859559"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MỘT SỐ TÀI LIỆU TÀI LIỆU THAM KHẢO </a:t>
            </a:r>
          </a:p>
        </p:txBody>
      </p:sp>
      <p:grpSp>
        <p:nvGrpSpPr>
          <p:cNvPr id="8" name="Group 7">
            <a:extLst>
              <a:ext uri="{FF2B5EF4-FFF2-40B4-BE49-F238E27FC236}">
                <a16:creationId xmlns:a16="http://schemas.microsoft.com/office/drawing/2014/main" xmlns="" id="{1BB8FEE6-D327-D1C6-8B4D-032639F48764}"/>
              </a:ext>
            </a:extLst>
          </p:cNvPr>
          <p:cNvGrpSpPr/>
          <p:nvPr/>
        </p:nvGrpSpPr>
        <p:grpSpPr>
          <a:xfrm>
            <a:off x="609600" y="2857500"/>
            <a:ext cx="9525000" cy="6248400"/>
            <a:chOff x="762000" y="2933700"/>
            <a:chExt cx="9525000" cy="6248400"/>
          </a:xfrm>
        </p:grpSpPr>
        <p:sp>
          <p:nvSpPr>
            <p:cNvPr id="2" name="Freeform 4">
              <a:extLst>
                <a:ext uri="{FF2B5EF4-FFF2-40B4-BE49-F238E27FC236}">
                  <a16:creationId xmlns:a16="http://schemas.microsoft.com/office/drawing/2014/main" xmlns="" id="{8DA8F7E4-8FC3-0328-1A97-BD7672E7F71A}"/>
                </a:ext>
              </a:extLst>
            </p:cNvPr>
            <p:cNvSpPr/>
            <p:nvPr/>
          </p:nvSpPr>
          <p:spPr>
            <a:xfrm>
              <a:off x="762000" y="2933700"/>
              <a:ext cx="9525000" cy="6248400"/>
            </a:xfrm>
            <a:custGeom>
              <a:avLst/>
              <a:gdLst/>
              <a:ahLst/>
              <a:cxnLst/>
              <a:rect l="l" t="t" r="r" b="b"/>
              <a:pathLst>
                <a:path w="6816687" h="4114800">
                  <a:moveTo>
                    <a:pt x="0" y="0"/>
                  </a:moveTo>
                  <a:lnTo>
                    <a:pt x="6816687" y="0"/>
                  </a:lnTo>
                  <a:lnTo>
                    <a:pt x="681668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5">
              <a:extLst>
                <a:ext uri="{FF2B5EF4-FFF2-40B4-BE49-F238E27FC236}">
                  <a16:creationId xmlns:a16="http://schemas.microsoft.com/office/drawing/2014/main" xmlns="" id="{38C3D1C9-D8F9-EDE8-ECEF-AD3686EE0E3A}"/>
                </a:ext>
              </a:extLst>
            </p:cNvPr>
            <p:cNvSpPr txBox="1"/>
            <p:nvPr/>
          </p:nvSpPr>
          <p:spPr>
            <a:xfrm>
              <a:off x="762000" y="4229100"/>
              <a:ext cx="9296400" cy="3919535"/>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hlinkClick r:id="rId6"/>
                </a:rPr>
                <a:t>https://chinhphu.vn/default.aspx?pageid=27160&amp;docid=182516</a:t>
              </a:r>
              <a:r>
                <a:rPr lang="en-US" sz="3400">
                  <a:latin typeface="Arial" panose="020B0604020202020204" pitchFamily="34" charset="0"/>
                  <a:cs typeface="Arial" panose="020B0604020202020204" pitchFamily="34" charset="0"/>
                </a:rPr>
                <a:t>  </a:t>
              </a:r>
            </a:p>
            <a:p>
              <a:pPr marL="571500" indent="-571500">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hlinkClick r:id="rId7"/>
                </a:rPr>
                <a:t>https://suckhoedoisong.vn/viec-lam-nganh-dinh-duong-con-trien-vong-phat-trien-tai-viet-nam-khong-169230422102806179.htm</a:t>
              </a:r>
              <a:r>
                <a:rPr lang="en-US" sz="3400">
                  <a:latin typeface="Arial" panose="020B0604020202020204" pitchFamily="34" charset="0"/>
                  <a:cs typeface="Arial" panose="020B0604020202020204" pitchFamily="34" charset="0"/>
                </a:rPr>
                <a:t> </a:t>
              </a:r>
            </a:p>
          </p:txBody>
        </p:sp>
        <p:sp>
          <p:nvSpPr>
            <p:cNvPr id="7" name="Freeform 6">
              <a:extLst>
                <a:ext uri="{FF2B5EF4-FFF2-40B4-BE49-F238E27FC236}">
                  <a16:creationId xmlns:a16="http://schemas.microsoft.com/office/drawing/2014/main" xmlns="" id="{15FDF828-99BF-F015-D446-BB9318E1A2F2}"/>
                </a:ext>
              </a:extLst>
            </p:cNvPr>
            <p:cNvSpPr/>
            <p:nvPr/>
          </p:nvSpPr>
          <p:spPr>
            <a:xfrm>
              <a:off x="9234870" y="8268555"/>
              <a:ext cx="837817" cy="831724"/>
            </a:xfrm>
            <a:custGeom>
              <a:avLst/>
              <a:gdLst/>
              <a:ahLst/>
              <a:cxnLst/>
              <a:rect l="l" t="t" r="r" b="b"/>
              <a:pathLst>
                <a:path w="837817" h="831724">
                  <a:moveTo>
                    <a:pt x="0" y="0"/>
                  </a:moveTo>
                  <a:lnTo>
                    <a:pt x="837817" y="0"/>
                  </a:lnTo>
                  <a:lnTo>
                    <a:pt x="837817" y="831724"/>
                  </a:lnTo>
                  <a:lnTo>
                    <a:pt x="0" y="831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Tree>
    <p:extLst>
      <p:ext uri="{BB962C8B-B14F-4D97-AF65-F5344CB8AC3E}">
        <p14:creationId xmlns:p14="http://schemas.microsoft.com/office/powerpoint/2010/main" val="225334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2" name="Freeform 2"/>
          <p:cNvSpPr/>
          <p:nvPr/>
        </p:nvSpPr>
        <p:spPr>
          <a:xfrm>
            <a:off x="8732452" y="-1078060"/>
            <a:ext cx="12399950" cy="12128916"/>
          </a:xfrm>
          <a:custGeom>
            <a:avLst/>
            <a:gdLst/>
            <a:ahLst/>
            <a:cxnLst/>
            <a:rect l="l" t="t" r="r" b="b"/>
            <a:pathLst>
              <a:path w="12399950" h="12128916">
                <a:moveTo>
                  <a:pt x="0" y="0"/>
                </a:moveTo>
                <a:lnTo>
                  <a:pt x="12399950" y="0"/>
                </a:lnTo>
                <a:lnTo>
                  <a:pt x="12399950" y="12128916"/>
                </a:lnTo>
                <a:lnTo>
                  <a:pt x="0" y="12128916"/>
                </a:lnTo>
                <a:lnTo>
                  <a:pt x="0" y="0"/>
                </a:lnTo>
                <a:close/>
              </a:path>
            </a:pathLst>
          </a:custGeom>
          <a:blipFill>
            <a:blip r:embed="rId3"/>
            <a:stretch>
              <a:fillRect l="-1" r="-1"/>
            </a:stretch>
          </a:blipFill>
        </p:spPr>
      </p:sp>
      <p:sp>
        <p:nvSpPr>
          <p:cNvPr id="3" name="Freeform 3"/>
          <p:cNvSpPr/>
          <p:nvPr/>
        </p:nvSpPr>
        <p:spPr>
          <a:xfrm rot="3293706">
            <a:off x="13198666" y="75024"/>
            <a:ext cx="2422968" cy="2007954"/>
          </a:xfrm>
          <a:custGeom>
            <a:avLst/>
            <a:gdLst/>
            <a:ahLst/>
            <a:cxnLst/>
            <a:rect l="l" t="t" r="r" b="b"/>
            <a:pathLst>
              <a:path w="2422968" h="2007954">
                <a:moveTo>
                  <a:pt x="0" y="0"/>
                </a:moveTo>
                <a:lnTo>
                  <a:pt x="2422968" y="0"/>
                </a:lnTo>
                <a:lnTo>
                  <a:pt x="2422968" y="2007954"/>
                </a:lnTo>
                <a:lnTo>
                  <a:pt x="0" y="2007954"/>
                </a:lnTo>
                <a:lnTo>
                  <a:pt x="0" y="0"/>
                </a:lnTo>
                <a:close/>
              </a:path>
            </a:pathLst>
          </a:custGeom>
          <a:blipFill>
            <a:blip r:embed="rId4"/>
            <a:stretch>
              <a:fillRect/>
            </a:stretch>
          </a:blipFill>
        </p:spPr>
      </p:sp>
      <p:sp>
        <p:nvSpPr>
          <p:cNvPr id="4" name="Freeform 4"/>
          <p:cNvSpPr/>
          <p:nvPr/>
        </p:nvSpPr>
        <p:spPr>
          <a:xfrm rot="5399997">
            <a:off x="68054" y="7156778"/>
            <a:ext cx="3109600" cy="2514996"/>
          </a:xfrm>
          <a:custGeom>
            <a:avLst/>
            <a:gdLst/>
            <a:ahLst/>
            <a:cxnLst/>
            <a:rect l="l" t="t" r="r" b="b"/>
            <a:pathLst>
              <a:path w="3109600" h="2514996">
                <a:moveTo>
                  <a:pt x="0" y="0"/>
                </a:moveTo>
                <a:lnTo>
                  <a:pt x="3109600" y="0"/>
                </a:lnTo>
                <a:lnTo>
                  <a:pt x="3109600" y="2514996"/>
                </a:lnTo>
                <a:lnTo>
                  <a:pt x="0" y="2514996"/>
                </a:lnTo>
                <a:lnTo>
                  <a:pt x="0" y="0"/>
                </a:lnTo>
                <a:close/>
              </a:path>
            </a:pathLst>
          </a:custGeom>
          <a:blipFill>
            <a:blip r:embed="rId5"/>
            <a:stretch>
              <a:fillRect/>
            </a:stretch>
          </a:blipFill>
        </p:spPr>
      </p:sp>
      <p:grpSp>
        <p:nvGrpSpPr>
          <p:cNvPr id="5" name="Group 5"/>
          <p:cNvGrpSpPr/>
          <p:nvPr/>
        </p:nvGrpSpPr>
        <p:grpSpPr>
          <a:xfrm>
            <a:off x="1426450" y="1079000"/>
            <a:ext cx="15435000" cy="8128800"/>
            <a:chOff x="0" y="0"/>
            <a:chExt cx="20580000" cy="10838400"/>
          </a:xfrm>
        </p:grpSpPr>
        <p:sp>
          <p:nvSpPr>
            <p:cNvPr id="6" name="Freeform 6"/>
            <p:cNvSpPr/>
            <p:nvPr/>
          </p:nvSpPr>
          <p:spPr>
            <a:xfrm>
              <a:off x="0" y="0"/>
              <a:ext cx="20579969" cy="10838434"/>
            </a:xfrm>
            <a:custGeom>
              <a:avLst/>
              <a:gdLst/>
              <a:ahLst/>
              <a:cxnLst/>
              <a:rect l="l" t="t" r="r" b="b"/>
              <a:pathLst>
                <a:path w="20579969" h="10838434">
                  <a:moveTo>
                    <a:pt x="0" y="0"/>
                  </a:moveTo>
                  <a:lnTo>
                    <a:pt x="20579969" y="0"/>
                  </a:lnTo>
                  <a:lnTo>
                    <a:pt x="20579969" y="10838434"/>
                  </a:lnTo>
                  <a:lnTo>
                    <a:pt x="0" y="10838434"/>
                  </a:lnTo>
                  <a:close/>
                </a:path>
              </a:pathLst>
            </a:custGeom>
            <a:solidFill>
              <a:srgbClr val="FFFFFF"/>
            </a:solidFill>
          </p:spPr>
        </p:sp>
      </p:grpSp>
      <p:sp>
        <p:nvSpPr>
          <p:cNvPr id="12" name="TextBox 12"/>
          <p:cNvSpPr txBox="1"/>
          <p:nvPr/>
        </p:nvSpPr>
        <p:spPr>
          <a:xfrm>
            <a:off x="1717138" y="3695700"/>
            <a:ext cx="15012859" cy="303204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72371E"/>
                </a:solidFill>
                <a:effectLst/>
                <a:uLnTx/>
                <a:uFillTx/>
                <a:latin typeface="Arial" panose="020B0604020202020204" pitchFamily="34" charset="0"/>
                <a:cs typeface="Arial" panose="020B0604020202020204" pitchFamily="34" charset="0"/>
              </a:rPr>
              <a:t>PHẦN 1.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latin typeface="Arial" panose="020B0604020202020204" pitchFamily="34" charset="0"/>
                <a:cs typeface="Arial" panose="020B0604020202020204" pitchFamily="34" charset="0"/>
              </a:rPr>
              <a:t>CÁC CHẤT SINH NĂNG LƯỢNG </a:t>
            </a:r>
            <a:endParaRPr kumimoji="0" lang="en-US" sz="70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4" name="Freeform 14"/>
          <p:cNvSpPr/>
          <p:nvPr/>
        </p:nvSpPr>
        <p:spPr>
          <a:xfrm rot="-10800000">
            <a:off x="754424" y="98210"/>
            <a:ext cx="4641400" cy="4539936"/>
          </a:xfrm>
          <a:custGeom>
            <a:avLst/>
            <a:gdLst/>
            <a:ahLst/>
            <a:cxnLst/>
            <a:rect l="l" t="t" r="r" b="b"/>
            <a:pathLst>
              <a:path w="4641400" h="4539936">
                <a:moveTo>
                  <a:pt x="0" y="0"/>
                </a:moveTo>
                <a:lnTo>
                  <a:pt x="4641400" y="0"/>
                </a:lnTo>
                <a:lnTo>
                  <a:pt x="4641400" y="4539936"/>
                </a:lnTo>
                <a:lnTo>
                  <a:pt x="0" y="4539936"/>
                </a:lnTo>
                <a:lnTo>
                  <a:pt x="0" y="0"/>
                </a:lnTo>
                <a:close/>
              </a:path>
            </a:pathLst>
          </a:custGeom>
          <a:blipFill>
            <a:blip r:embed="rId3"/>
            <a:stretch>
              <a:fillRect l="-1" r="-1"/>
            </a:stretch>
          </a:blipFill>
        </p:spPr>
      </p:sp>
      <p:sp>
        <p:nvSpPr>
          <p:cNvPr id="15" name="Freeform 15"/>
          <p:cNvSpPr/>
          <p:nvPr/>
        </p:nvSpPr>
        <p:spPr>
          <a:xfrm rot="675063">
            <a:off x="-6650" y="420624"/>
            <a:ext cx="3304324" cy="2572752"/>
          </a:xfrm>
          <a:custGeom>
            <a:avLst/>
            <a:gdLst/>
            <a:ahLst/>
            <a:cxnLst/>
            <a:rect l="l" t="t" r="r" b="b"/>
            <a:pathLst>
              <a:path w="3304324" h="2572752">
                <a:moveTo>
                  <a:pt x="0" y="0"/>
                </a:moveTo>
                <a:lnTo>
                  <a:pt x="3304324" y="0"/>
                </a:lnTo>
                <a:lnTo>
                  <a:pt x="3304324" y="2572752"/>
                </a:lnTo>
                <a:lnTo>
                  <a:pt x="0" y="2572752"/>
                </a:lnTo>
                <a:lnTo>
                  <a:pt x="0" y="0"/>
                </a:lnTo>
                <a:close/>
              </a:path>
            </a:pathLst>
          </a:custGeom>
          <a:blipFill>
            <a:blip r:embed="rId6"/>
            <a:stretch>
              <a:fillRect/>
            </a:stretch>
          </a:blipFill>
        </p:spPr>
      </p:sp>
      <p:sp>
        <p:nvSpPr>
          <p:cNvPr id="16" name="Freeform 16"/>
          <p:cNvSpPr/>
          <p:nvPr/>
        </p:nvSpPr>
        <p:spPr>
          <a:xfrm rot="8605181">
            <a:off x="2195298" y="264448"/>
            <a:ext cx="3401952" cy="1629102"/>
          </a:xfrm>
          <a:custGeom>
            <a:avLst/>
            <a:gdLst/>
            <a:ahLst/>
            <a:cxnLst/>
            <a:rect l="l" t="t" r="r" b="b"/>
            <a:pathLst>
              <a:path w="3401952" h="1629102">
                <a:moveTo>
                  <a:pt x="0" y="0"/>
                </a:moveTo>
                <a:lnTo>
                  <a:pt x="3401952" y="0"/>
                </a:lnTo>
                <a:lnTo>
                  <a:pt x="3401952" y="1629102"/>
                </a:lnTo>
                <a:lnTo>
                  <a:pt x="0" y="1629102"/>
                </a:lnTo>
                <a:lnTo>
                  <a:pt x="0" y="0"/>
                </a:lnTo>
                <a:close/>
              </a:path>
            </a:pathLst>
          </a:custGeom>
          <a:blipFill>
            <a:blip r:embed="rId7"/>
            <a:stretch>
              <a:fillRect/>
            </a:stretch>
          </a:blipFill>
        </p:spPr>
      </p:sp>
      <p:sp>
        <p:nvSpPr>
          <p:cNvPr id="17" name="Freeform 17"/>
          <p:cNvSpPr/>
          <p:nvPr/>
        </p:nvSpPr>
        <p:spPr>
          <a:xfrm rot="-889414">
            <a:off x="1773308" y="180630"/>
            <a:ext cx="1592484" cy="1388432"/>
          </a:xfrm>
          <a:custGeom>
            <a:avLst/>
            <a:gdLst/>
            <a:ahLst/>
            <a:cxnLst/>
            <a:rect l="l" t="t" r="r" b="b"/>
            <a:pathLst>
              <a:path w="1592484" h="1388432">
                <a:moveTo>
                  <a:pt x="0" y="0"/>
                </a:moveTo>
                <a:lnTo>
                  <a:pt x="1592484" y="0"/>
                </a:lnTo>
                <a:lnTo>
                  <a:pt x="1592484" y="1388432"/>
                </a:lnTo>
                <a:lnTo>
                  <a:pt x="0" y="1388432"/>
                </a:lnTo>
                <a:lnTo>
                  <a:pt x="0" y="0"/>
                </a:lnTo>
                <a:close/>
              </a:path>
            </a:pathLst>
          </a:custGeom>
          <a:blipFill>
            <a:blip r:embed="rId8"/>
            <a:stretch>
              <a:fillRect/>
            </a:stretch>
          </a:blipFill>
        </p:spPr>
      </p:sp>
      <p:sp>
        <p:nvSpPr>
          <p:cNvPr id="18" name="Freeform 18"/>
          <p:cNvSpPr/>
          <p:nvPr/>
        </p:nvSpPr>
        <p:spPr>
          <a:xfrm>
            <a:off x="1426450" y="541378"/>
            <a:ext cx="1622570" cy="2331200"/>
          </a:xfrm>
          <a:custGeom>
            <a:avLst/>
            <a:gdLst/>
            <a:ahLst/>
            <a:cxnLst/>
            <a:rect l="l" t="t" r="r" b="b"/>
            <a:pathLst>
              <a:path w="1622570" h="2331200">
                <a:moveTo>
                  <a:pt x="0" y="0"/>
                </a:moveTo>
                <a:lnTo>
                  <a:pt x="1622570" y="0"/>
                </a:lnTo>
                <a:lnTo>
                  <a:pt x="1622570" y="2331200"/>
                </a:lnTo>
                <a:lnTo>
                  <a:pt x="0" y="2331200"/>
                </a:lnTo>
                <a:lnTo>
                  <a:pt x="0" y="0"/>
                </a:lnTo>
                <a:close/>
              </a:path>
            </a:pathLst>
          </a:custGeom>
          <a:blipFill>
            <a:blip r:embed="rId9"/>
            <a:stretch>
              <a:fillRect/>
            </a:stretch>
          </a:blipFill>
        </p:spPr>
      </p:sp>
      <p:sp>
        <p:nvSpPr>
          <p:cNvPr id="19" name="Freeform 19"/>
          <p:cNvSpPr/>
          <p:nvPr/>
        </p:nvSpPr>
        <p:spPr>
          <a:xfrm>
            <a:off x="873100" y="1753254"/>
            <a:ext cx="1745418" cy="2161000"/>
          </a:xfrm>
          <a:custGeom>
            <a:avLst/>
            <a:gdLst/>
            <a:ahLst/>
            <a:cxnLst/>
            <a:rect l="l" t="t" r="r" b="b"/>
            <a:pathLst>
              <a:path w="1745418" h="2161000">
                <a:moveTo>
                  <a:pt x="0" y="0"/>
                </a:moveTo>
                <a:lnTo>
                  <a:pt x="1745418" y="0"/>
                </a:lnTo>
                <a:lnTo>
                  <a:pt x="1745418" y="2161000"/>
                </a:lnTo>
                <a:lnTo>
                  <a:pt x="0" y="2161000"/>
                </a:lnTo>
                <a:lnTo>
                  <a:pt x="0" y="0"/>
                </a:lnTo>
                <a:close/>
              </a:path>
            </a:pathLst>
          </a:custGeom>
          <a:blipFill>
            <a:blip r:embed="rId10"/>
            <a:stretch>
              <a:fillRect/>
            </a:stretch>
          </a:blipFill>
        </p:spPr>
      </p:sp>
      <p:sp>
        <p:nvSpPr>
          <p:cNvPr id="20" name="Freeform 20"/>
          <p:cNvSpPr/>
          <p:nvPr/>
        </p:nvSpPr>
        <p:spPr>
          <a:xfrm rot="-4841842">
            <a:off x="14893556" y="7724400"/>
            <a:ext cx="3569386" cy="1379758"/>
          </a:xfrm>
          <a:custGeom>
            <a:avLst/>
            <a:gdLst/>
            <a:ahLst/>
            <a:cxnLst/>
            <a:rect l="l" t="t" r="r" b="b"/>
            <a:pathLst>
              <a:path w="3569386" h="1379758">
                <a:moveTo>
                  <a:pt x="0" y="0"/>
                </a:moveTo>
                <a:lnTo>
                  <a:pt x="3569386" y="0"/>
                </a:lnTo>
                <a:lnTo>
                  <a:pt x="3569386" y="1379758"/>
                </a:lnTo>
                <a:lnTo>
                  <a:pt x="0" y="1379758"/>
                </a:lnTo>
                <a:lnTo>
                  <a:pt x="0" y="0"/>
                </a:lnTo>
                <a:close/>
              </a:path>
            </a:pathLst>
          </a:custGeom>
          <a:blipFill>
            <a:blip r:embed="rId11"/>
            <a:stretch>
              <a:fillRect l="-1" r="-1"/>
            </a:stretch>
          </a:blipFill>
        </p:spPr>
      </p:sp>
      <p:sp>
        <p:nvSpPr>
          <p:cNvPr id="21" name="Freeform 21"/>
          <p:cNvSpPr/>
          <p:nvPr/>
        </p:nvSpPr>
        <p:spPr>
          <a:xfrm rot="2542587">
            <a:off x="13106968" y="8181188"/>
            <a:ext cx="1971056" cy="2053584"/>
          </a:xfrm>
          <a:custGeom>
            <a:avLst/>
            <a:gdLst/>
            <a:ahLst/>
            <a:cxnLst/>
            <a:rect l="l" t="t" r="r" b="b"/>
            <a:pathLst>
              <a:path w="1971056" h="2053584">
                <a:moveTo>
                  <a:pt x="0" y="0"/>
                </a:moveTo>
                <a:lnTo>
                  <a:pt x="1971056" y="0"/>
                </a:lnTo>
                <a:lnTo>
                  <a:pt x="1971056" y="2053584"/>
                </a:lnTo>
                <a:lnTo>
                  <a:pt x="0" y="2053584"/>
                </a:lnTo>
                <a:lnTo>
                  <a:pt x="0" y="0"/>
                </a:lnTo>
                <a:close/>
              </a:path>
            </a:pathLst>
          </a:custGeom>
          <a:blipFill>
            <a:blip r:embed="rId12"/>
            <a:stretch>
              <a:fillRect/>
            </a:stretch>
          </a:blipFill>
        </p:spPr>
      </p:sp>
      <p:sp>
        <p:nvSpPr>
          <p:cNvPr id="22" name="Freeform 22"/>
          <p:cNvSpPr/>
          <p:nvPr/>
        </p:nvSpPr>
        <p:spPr>
          <a:xfrm>
            <a:off x="14472800" y="7988254"/>
            <a:ext cx="1938600" cy="1938600"/>
          </a:xfrm>
          <a:custGeom>
            <a:avLst/>
            <a:gdLst/>
            <a:ahLst/>
            <a:cxnLst/>
            <a:rect l="l" t="t" r="r" b="b"/>
            <a:pathLst>
              <a:path w="1938600" h="1938600">
                <a:moveTo>
                  <a:pt x="0" y="0"/>
                </a:moveTo>
                <a:lnTo>
                  <a:pt x="1938600" y="0"/>
                </a:lnTo>
                <a:lnTo>
                  <a:pt x="1938600" y="1938600"/>
                </a:lnTo>
                <a:lnTo>
                  <a:pt x="0" y="1938600"/>
                </a:lnTo>
                <a:lnTo>
                  <a:pt x="0" y="0"/>
                </a:lnTo>
                <a:close/>
              </a:path>
            </a:pathLst>
          </a:custGeom>
          <a:blipFill>
            <a:blip r:embed="rId13"/>
            <a:stretch>
              <a:fillRect/>
            </a:stretch>
          </a:blipFill>
        </p:spPr>
      </p:sp>
      <p:sp>
        <p:nvSpPr>
          <p:cNvPr id="23" name="Freeform 23"/>
          <p:cNvSpPr/>
          <p:nvPr/>
        </p:nvSpPr>
        <p:spPr>
          <a:xfrm rot="1320502">
            <a:off x="15387688" y="415666"/>
            <a:ext cx="2019828" cy="1673812"/>
          </a:xfrm>
          <a:custGeom>
            <a:avLst/>
            <a:gdLst/>
            <a:ahLst/>
            <a:cxnLst/>
            <a:rect l="l" t="t" r="r" b="b"/>
            <a:pathLst>
              <a:path w="2019828" h="1673812">
                <a:moveTo>
                  <a:pt x="0" y="0"/>
                </a:moveTo>
                <a:lnTo>
                  <a:pt x="2019828" y="0"/>
                </a:lnTo>
                <a:lnTo>
                  <a:pt x="2019828" y="1673812"/>
                </a:lnTo>
                <a:lnTo>
                  <a:pt x="0" y="1673812"/>
                </a:lnTo>
                <a:lnTo>
                  <a:pt x="0" y="0"/>
                </a:lnTo>
                <a:close/>
              </a:path>
            </a:pathLst>
          </a:custGeom>
          <a:blipFill>
            <a:blip r:embed="rId4"/>
            <a:stretch>
              <a:fillRect t="-1" b="-1"/>
            </a:stretch>
          </a:blipFill>
        </p:spPr>
      </p:sp>
      <p:sp>
        <p:nvSpPr>
          <p:cNvPr id="24" name="Freeform 24"/>
          <p:cNvSpPr/>
          <p:nvPr/>
        </p:nvSpPr>
        <p:spPr>
          <a:xfrm rot="-1689797">
            <a:off x="1937732" y="7706862"/>
            <a:ext cx="2281488" cy="2865080"/>
          </a:xfrm>
          <a:custGeom>
            <a:avLst/>
            <a:gdLst/>
            <a:ahLst/>
            <a:cxnLst/>
            <a:rect l="l" t="t" r="r" b="b"/>
            <a:pathLst>
              <a:path w="2281488" h="2865080">
                <a:moveTo>
                  <a:pt x="0" y="0"/>
                </a:moveTo>
                <a:lnTo>
                  <a:pt x="2281488" y="0"/>
                </a:lnTo>
                <a:lnTo>
                  <a:pt x="2281488" y="2865080"/>
                </a:lnTo>
                <a:lnTo>
                  <a:pt x="0" y="2865080"/>
                </a:lnTo>
                <a:lnTo>
                  <a:pt x="0" y="0"/>
                </a:lnTo>
                <a:close/>
              </a:path>
            </a:pathLst>
          </a:custGeom>
          <a:blipFill>
            <a:blip r:embed="rId14"/>
            <a:stretch>
              <a:fillRect/>
            </a:stretch>
          </a:blipFill>
        </p:spPr>
      </p:sp>
    </p:spTree>
    <p:extLst>
      <p:ext uri="{BB962C8B-B14F-4D97-AF65-F5344CB8AC3E}">
        <p14:creationId xmlns:p14="http://schemas.microsoft.com/office/powerpoint/2010/main" val="3134837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2" name="Freeform 2"/>
          <p:cNvSpPr/>
          <p:nvPr/>
        </p:nvSpPr>
        <p:spPr>
          <a:xfrm>
            <a:off x="14653432" y="1078996"/>
            <a:ext cx="5818700" cy="5691550"/>
          </a:xfrm>
          <a:custGeom>
            <a:avLst/>
            <a:gdLst/>
            <a:ahLst/>
            <a:cxnLst/>
            <a:rect l="l" t="t" r="r" b="b"/>
            <a:pathLst>
              <a:path w="5818700" h="5691550">
                <a:moveTo>
                  <a:pt x="0" y="0"/>
                </a:moveTo>
                <a:lnTo>
                  <a:pt x="5818700" y="0"/>
                </a:lnTo>
                <a:lnTo>
                  <a:pt x="5818700" y="5691550"/>
                </a:lnTo>
                <a:lnTo>
                  <a:pt x="0" y="5691550"/>
                </a:lnTo>
                <a:lnTo>
                  <a:pt x="0" y="0"/>
                </a:lnTo>
                <a:close/>
              </a:path>
            </a:pathLst>
          </a:custGeom>
          <a:blipFill>
            <a:blip r:embed="rId3"/>
            <a:stretch>
              <a:fillRect l="-1" r="-1"/>
            </a:stretch>
          </a:blipFill>
        </p:spPr>
      </p:sp>
      <p:grpSp>
        <p:nvGrpSpPr>
          <p:cNvPr id="3" name="Group 3"/>
          <p:cNvGrpSpPr/>
          <p:nvPr/>
        </p:nvGrpSpPr>
        <p:grpSpPr>
          <a:xfrm>
            <a:off x="612650" y="462600"/>
            <a:ext cx="17062800" cy="9361800"/>
            <a:chOff x="0" y="0"/>
            <a:chExt cx="22750400" cy="12482400"/>
          </a:xfrm>
        </p:grpSpPr>
        <p:sp>
          <p:nvSpPr>
            <p:cNvPr id="4" name="Freeform 4"/>
            <p:cNvSpPr/>
            <p:nvPr/>
          </p:nvSpPr>
          <p:spPr>
            <a:xfrm>
              <a:off x="0" y="0"/>
              <a:ext cx="22750399" cy="12482449"/>
            </a:xfrm>
            <a:custGeom>
              <a:avLst/>
              <a:gdLst/>
              <a:ahLst/>
              <a:cxnLst/>
              <a:rect l="l" t="t" r="r" b="b"/>
              <a:pathLst>
                <a:path w="22750399" h="12482449">
                  <a:moveTo>
                    <a:pt x="0" y="0"/>
                  </a:moveTo>
                  <a:lnTo>
                    <a:pt x="22750399" y="0"/>
                  </a:lnTo>
                  <a:lnTo>
                    <a:pt x="22750399" y="12482449"/>
                  </a:lnTo>
                  <a:lnTo>
                    <a:pt x="0" y="12482449"/>
                  </a:lnTo>
                  <a:close/>
                </a:path>
              </a:pathLst>
            </a:custGeom>
            <a:solidFill>
              <a:srgbClr val="FFFFFF"/>
            </a:solidFill>
          </p:spPr>
        </p:sp>
      </p:grpSp>
      <p:sp>
        <p:nvSpPr>
          <p:cNvPr id="5" name="Freeform 5"/>
          <p:cNvSpPr/>
          <p:nvPr/>
        </p:nvSpPr>
        <p:spPr>
          <a:xfrm rot="-5400000">
            <a:off x="13315340" y="588250"/>
            <a:ext cx="4508500" cy="4220550"/>
          </a:xfrm>
          <a:custGeom>
            <a:avLst/>
            <a:gdLst/>
            <a:ahLst/>
            <a:cxnLst/>
            <a:rect l="l" t="t" r="r" b="b"/>
            <a:pathLst>
              <a:path w="4508500" h="4220550">
                <a:moveTo>
                  <a:pt x="0" y="0"/>
                </a:moveTo>
                <a:lnTo>
                  <a:pt x="4508500" y="0"/>
                </a:lnTo>
                <a:lnTo>
                  <a:pt x="4508500" y="4220550"/>
                </a:lnTo>
                <a:lnTo>
                  <a:pt x="0" y="4220550"/>
                </a:lnTo>
                <a:lnTo>
                  <a:pt x="0" y="0"/>
                </a:lnTo>
                <a:close/>
              </a:path>
            </a:pathLst>
          </a:custGeom>
          <a:blipFill>
            <a:blip r:embed="rId4"/>
            <a:stretch>
              <a:fillRect r="-66889" b="-69397"/>
            </a:stretch>
          </a:blipFill>
        </p:spPr>
      </p:sp>
      <p:sp>
        <p:nvSpPr>
          <p:cNvPr id="6" name="Freeform 6"/>
          <p:cNvSpPr/>
          <p:nvPr/>
        </p:nvSpPr>
        <p:spPr>
          <a:xfrm>
            <a:off x="-626700" y="8679740"/>
            <a:ext cx="2955302" cy="2301008"/>
          </a:xfrm>
          <a:custGeom>
            <a:avLst/>
            <a:gdLst/>
            <a:ahLst/>
            <a:cxnLst/>
            <a:rect l="l" t="t" r="r" b="b"/>
            <a:pathLst>
              <a:path w="2955302" h="2301008">
                <a:moveTo>
                  <a:pt x="0" y="0"/>
                </a:moveTo>
                <a:lnTo>
                  <a:pt x="2955302" y="0"/>
                </a:lnTo>
                <a:lnTo>
                  <a:pt x="2955302" y="2301008"/>
                </a:lnTo>
                <a:lnTo>
                  <a:pt x="0" y="2301008"/>
                </a:lnTo>
                <a:lnTo>
                  <a:pt x="0" y="0"/>
                </a:lnTo>
                <a:close/>
              </a:path>
            </a:pathLst>
          </a:custGeom>
          <a:blipFill>
            <a:blip r:embed="rId5"/>
            <a:stretch>
              <a:fillRect/>
            </a:stretch>
          </a:blipFill>
        </p:spPr>
      </p:sp>
      <p:sp>
        <p:nvSpPr>
          <p:cNvPr id="7" name="TextBox 7"/>
          <p:cNvSpPr txBox="1"/>
          <p:nvPr/>
        </p:nvSpPr>
        <p:spPr>
          <a:xfrm>
            <a:off x="1531425" y="1288991"/>
            <a:ext cx="15225150" cy="1077218"/>
          </a:xfrm>
          <a:prstGeom prst="rect">
            <a:avLst/>
          </a:prstGeom>
        </p:spPr>
        <p:txBody>
          <a:bodyPr lIns="0" tIns="0" rIns="0" bIns="0" rtlCol="0" anchor="t">
            <a:spAutoFit/>
          </a:bodyPr>
          <a:lstStyle/>
          <a:p>
            <a:pPr algn="ctr">
              <a:lnSpc>
                <a:spcPts val="8400"/>
              </a:lnSpc>
            </a:pPr>
            <a:r>
              <a:rPr lang="en-US" sz="7000" b="1">
                <a:solidFill>
                  <a:srgbClr val="35621C"/>
                </a:solidFill>
                <a:latin typeface="Arial" panose="020B0604020202020204" pitchFamily="34" charset="0"/>
                <a:cs typeface="Arial" panose="020B0604020202020204" pitchFamily="34" charset="0"/>
              </a:rPr>
              <a:t>HƯỚNG DẪN VỀ NHÀ </a:t>
            </a:r>
          </a:p>
        </p:txBody>
      </p:sp>
      <p:sp>
        <p:nvSpPr>
          <p:cNvPr id="12" name="Freeform 12"/>
          <p:cNvSpPr/>
          <p:nvPr/>
        </p:nvSpPr>
        <p:spPr>
          <a:xfrm rot="1080673">
            <a:off x="870228" y="8323872"/>
            <a:ext cx="2133750" cy="1768250"/>
          </a:xfrm>
          <a:custGeom>
            <a:avLst/>
            <a:gdLst/>
            <a:ahLst/>
            <a:cxnLst/>
            <a:rect l="l" t="t" r="r" b="b"/>
            <a:pathLst>
              <a:path w="2133750" h="1768250">
                <a:moveTo>
                  <a:pt x="0" y="0"/>
                </a:moveTo>
                <a:lnTo>
                  <a:pt x="2133750" y="0"/>
                </a:lnTo>
                <a:lnTo>
                  <a:pt x="2133750" y="1768250"/>
                </a:lnTo>
                <a:lnTo>
                  <a:pt x="0" y="1768250"/>
                </a:lnTo>
                <a:lnTo>
                  <a:pt x="0" y="0"/>
                </a:lnTo>
                <a:close/>
              </a:path>
            </a:pathLst>
          </a:custGeom>
          <a:blipFill>
            <a:blip r:embed="rId6"/>
            <a:stretch>
              <a:fillRect/>
            </a:stretch>
          </a:blipFill>
        </p:spPr>
      </p:sp>
      <p:sp>
        <p:nvSpPr>
          <p:cNvPr id="13" name="Freeform 13"/>
          <p:cNvSpPr/>
          <p:nvPr/>
        </p:nvSpPr>
        <p:spPr>
          <a:xfrm rot="-1095762">
            <a:off x="147998" y="7507050"/>
            <a:ext cx="1760062" cy="1881100"/>
          </a:xfrm>
          <a:custGeom>
            <a:avLst/>
            <a:gdLst/>
            <a:ahLst/>
            <a:cxnLst/>
            <a:rect l="l" t="t" r="r" b="b"/>
            <a:pathLst>
              <a:path w="1760062" h="1881100">
                <a:moveTo>
                  <a:pt x="0" y="0"/>
                </a:moveTo>
                <a:lnTo>
                  <a:pt x="1760062" y="0"/>
                </a:lnTo>
                <a:lnTo>
                  <a:pt x="1760062" y="1881100"/>
                </a:lnTo>
                <a:lnTo>
                  <a:pt x="0" y="1881100"/>
                </a:lnTo>
                <a:lnTo>
                  <a:pt x="0" y="0"/>
                </a:lnTo>
                <a:close/>
              </a:path>
            </a:pathLst>
          </a:custGeom>
          <a:blipFill>
            <a:blip r:embed="rId7"/>
            <a:stretch>
              <a:fillRect/>
            </a:stretch>
          </a:blipFill>
        </p:spPr>
      </p:sp>
      <p:sp>
        <p:nvSpPr>
          <p:cNvPr id="14" name="Freeform 14"/>
          <p:cNvSpPr/>
          <p:nvPr/>
        </p:nvSpPr>
        <p:spPr>
          <a:xfrm flipH="1">
            <a:off x="16689326" y="941700"/>
            <a:ext cx="2607650" cy="2109038"/>
          </a:xfrm>
          <a:custGeom>
            <a:avLst/>
            <a:gdLst/>
            <a:ahLst/>
            <a:cxnLst/>
            <a:rect l="l" t="t" r="r" b="b"/>
            <a:pathLst>
              <a:path w="2607650" h="2109038">
                <a:moveTo>
                  <a:pt x="2607650" y="0"/>
                </a:moveTo>
                <a:lnTo>
                  <a:pt x="0" y="0"/>
                </a:lnTo>
                <a:lnTo>
                  <a:pt x="0" y="2109038"/>
                </a:lnTo>
                <a:lnTo>
                  <a:pt x="2607650" y="2109038"/>
                </a:lnTo>
                <a:lnTo>
                  <a:pt x="2607650" y="0"/>
                </a:lnTo>
                <a:close/>
              </a:path>
            </a:pathLst>
          </a:custGeom>
          <a:blipFill>
            <a:blip r:embed="rId8"/>
            <a:stretch>
              <a:fillRect/>
            </a:stretch>
          </a:blipFill>
        </p:spPr>
      </p:sp>
      <p:sp>
        <p:nvSpPr>
          <p:cNvPr id="15" name="Freeform 15"/>
          <p:cNvSpPr/>
          <p:nvPr/>
        </p:nvSpPr>
        <p:spPr>
          <a:xfrm rot="7220541">
            <a:off x="16269582" y="2125522"/>
            <a:ext cx="1183938" cy="1700950"/>
          </a:xfrm>
          <a:custGeom>
            <a:avLst/>
            <a:gdLst/>
            <a:ahLst/>
            <a:cxnLst/>
            <a:rect l="l" t="t" r="r" b="b"/>
            <a:pathLst>
              <a:path w="1183938" h="1700950">
                <a:moveTo>
                  <a:pt x="0" y="0"/>
                </a:moveTo>
                <a:lnTo>
                  <a:pt x="1183938" y="0"/>
                </a:lnTo>
                <a:lnTo>
                  <a:pt x="1183938" y="1700950"/>
                </a:lnTo>
                <a:lnTo>
                  <a:pt x="0" y="1700950"/>
                </a:lnTo>
                <a:lnTo>
                  <a:pt x="0" y="0"/>
                </a:lnTo>
                <a:close/>
              </a:path>
            </a:pathLst>
          </a:custGeom>
          <a:blipFill>
            <a:blip r:embed="rId9"/>
            <a:stretch>
              <a:fillRect t="-2" b="-2"/>
            </a:stretch>
          </a:blipFill>
        </p:spPr>
      </p:sp>
      <p:grpSp>
        <p:nvGrpSpPr>
          <p:cNvPr id="21" name="Group 20">
            <a:extLst>
              <a:ext uri="{FF2B5EF4-FFF2-40B4-BE49-F238E27FC236}">
                <a16:creationId xmlns:a16="http://schemas.microsoft.com/office/drawing/2014/main" xmlns="" id="{D1B30656-41A6-3A11-C176-C537F265CAC1}"/>
              </a:ext>
            </a:extLst>
          </p:cNvPr>
          <p:cNvGrpSpPr/>
          <p:nvPr/>
        </p:nvGrpSpPr>
        <p:grpSpPr>
          <a:xfrm>
            <a:off x="2550002" y="2955372"/>
            <a:ext cx="11711268" cy="901593"/>
            <a:chOff x="2937748" y="4475889"/>
            <a:chExt cx="11711268" cy="901593"/>
          </a:xfrm>
        </p:grpSpPr>
        <p:sp>
          <p:nvSpPr>
            <p:cNvPr id="18" name="Freeform 13">
              <a:extLst>
                <a:ext uri="{FF2B5EF4-FFF2-40B4-BE49-F238E27FC236}">
                  <a16:creationId xmlns:a16="http://schemas.microsoft.com/office/drawing/2014/main" xmlns="" id="{E77F74EE-76AF-3C7E-946D-46C2000470AB}"/>
                </a:ext>
              </a:extLst>
            </p:cNvPr>
            <p:cNvSpPr/>
            <p:nvPr/>
          </p:nvSpPr>
          <p:spPr>
            <a:xfrm rot="-1095762">
              <a:off x="2937748" y="4482178"/>
              <a:ext cx="831813" cy="889016"/>
            </a:xfrm>
            <a:custGeom>
              <a:avLst/>
              <a:gdLst/>
              <a:ahLst/>
              <a:cxnLst/>
              <a:rect l="l" t="t" r="r" b="b"/>
              <a:pathLst>
                <a:path w="1760062" h="1881100">
                  <a:moveTo>
                    <a:pt x="0" y="0"/>
                  </a:moveTo>
                  <a:lnTo>
                    <a:pt x="1760062" y="0"/>
                  </a:lnTo>
                  <a:lnTo>
                    <a:pt x="1760062" y="1881100"/>
                  </a:lnTo>
                  <a:lnTo>
                    <a:pt x="0" y="1881100"/>
                  </a:lnTo>
                  <a:lnTo>
                    <a:pt x="0" y="0"/>
                  </a:lnTo>
                  <a:close/>
                </a:path>
              </a:pathLst>
            </a:custGeom>
            <a:blipFill>
              <a:blip r:embed="rId7"/>
              <a:stretch>
                <a:fillRect/>
              </a:stretch>
            </a:blipFill>
          </p:spPr>
        </p:sp>
        <p:sp>
          <p:nvSpPr>
            <p:cNvPr id="20" name="TextBox 19">
              <a:extLst>
                <a:ext uri="{FF2B5EF4-FFF2-40B4-BE49-F238E27FC236}">
                  <a16:creationId xmlns:a16="http://schemas.microsoft.com/office/drawing/2014/main" xmlns="" id="{5D094237-34D4-6B19-C8F9-B992F2E07973}"/>
                </a:ext>
              </a:extLst>
            </p:cNvPr>
            <p:cNvSpPr txBox="1"/>
            <p:nvPr/>
          </p:nvSpPr>
          <p:spPr>
            <a:xfrm>
              <a:off x="4097698" y="4475889"/>
              <a:ext cx="10551318" cy="901593"/>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Ôn lại kiến thức đã học.</a:t>
              </a:r>
            </a:p>
          </p:txBody>
        </p:sp>
      </p:grpSp>
      <p:grpSp>
        <p:nvGrpSpPr>
          <p:cNvPr id="22" name="Group 21">
            <a:extLst>
              <a:ext uri="{FF2B5EF4-FFF2-40B4-BE49-F238E27FC236}">
                <a16:creationId xmlns:a16="http://schemas.microsoft.com/office/drawing/2014/main" xmlns="" id="{0A0362AC-D43C-0DB9-D96D-954874EBAB08}"/>
              </a:ext>
            </a:extLst>
          </p:cNvPr>
          <p:cNvGrpSpPr/>
          <p:nvPr/>
        </p:nvGrpSpPr>
        <p:grpSpPr>
          <a:xfrm>
            <a:off x="2639341" y="4401054"/>
            <a:ext cx="13157928" cy="2748253"/>
            <a:chOff x="2937748" y="4475889"/>
            <a:chExt cx="13157928" cy="2748253"/>
          </a:xfrm>
        </p:grpSpPr>
        <p:sp>
          <p:nvSpPr>
            <p:cNvPr id="23" name="Freeform 13">
              <a:extLst>
                <a:ext uri="{FF2B5EF4-FFF2-40B4-BE49-F238E27FC236}">
                  <a16:creationId xmlns:a16="http://schemas.microsoft.com/office/drawing/2014/main" xmlns="" id="{763F31C4-C28F-CEF6-9C62-AB23E31793CD}"/>
                </a:ext>
              </a:extLst>
            </p:cNvPr>
            <p:cNvSpPr/>
            <p:nvPr/>
          </p:nvSpPr>
          <p:spPr>
            <a:xfrm rot="20504238">
              <a:off x="2937748" y="5374721"/>
              <a:ext cx="831813" cy="889016"/>
            </a:xfrm>
            <a:custGeom>
              <a:avLst/>
              <a:gdLst/>
              <a:ahLst/>
              <a:cxnLst/>
              <a:rect l="l" t="t" r="r" b="b"/>
              <a:pathLst>
                <a:path w="1760062" h="1881100">
                  <a:moveTo>
                    <a:pt x="0" y="0"/>
                  </a:moveTo>
                  <a:lnTo>
                    <a:pt x="1760062" y="0"/>
                  </a:lnTo>
                  <a:lnTo>
                    <a:pt x="1760062" y="1881100"/>
                  </a:lnTo>
                  <a:lnTo>
                    <a:pt x="0" y="1881100"/>
                  </a:lnTo>
                  <a:lnTo>
                    <a:pt x="0" y="0"/>
                  </a:lnTo>
                  <a:close/>
                </a:path>
              </a:pathLst>
            </a:custGeom>
            <a:blipFill>
              <a:blip r:embed="rId7"/>
              <a:stretch>
                <a:fillRect/>
              </a:stretch>
            </a:blipFill>
          </p:spPr>
          <p:txBody>
            <a:bodyPr/>
            <a:lstStyle/>
            <a:p>
              <a:endParaRPr lang="en-US"/>
            </a:p>
          </p:txBody>
        </p:sp>
        <p:sp>
          <p:nvSpPr>
            <p:cNvPr id="24" name="TextBox 23">
              <a:extLst>
                <a:ext uri="{FF2B5EF4-FFF2-40B4-BE49-F238E27FC236}">
                  <a16:creationId xmlns:a16="http://schemas.microsoft.com/office/drawing/2014/main" xmlns="" id="{4A1921F4-663C-81C9-17C1-6879389C3F59}"/>
                </a:ext>
              </a:extLst>
            </p:cNvPr>
            <p:cNvSpPr txBox="1"/>
            <p:nvPr/>
          </p:nvSpPr>
          <p:spPr>
            <a:xfrm>
              <a:off x="4097698" y="4475889"/>
              <a:ext cx="11997978" cy="274825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Làm bài tập Bài 1 trong Sách bài tập Công nghệ 9 -Trải nghiệm nghề nghiệp: Mô đun Chế biến thực phẩm. </a:t>
              </a:r>
            </a:p>
          </p:txBody>
        </p:sp>
      </p:grpSp>
      <p:grpSp>
        <p:nvGrpSpPr>
          <p:cNvPr id="25" name="Group 24">
            <a:extLst>
              <a:ext uri="{FF2B5EF4-FFF2-40B4-BE49-F238E27FC236}">
                <a16:creationId xmlns:a16="http://schemas.microsoft.com/office/drawing/2014/main" xmlns="" id="{88E40653-91BE-75FE-5966-13737E803369}"/>
              </a:ext>
            </a:extLst>
          </p:cNvPr>
          <p:cNvGrpSpPr/>
          <p:nvPr/>
        </p:nvGrpSpPr>
        <p:grpSpPr>
          <a:xfrm>
            <a:off x="2635418" y="7665282"/>
            <a:ext cx="14228651" cy="901593"/>
            <a:chOff x="2937748" y="4475889"/>
            <a:chExt cx="14228651" cy="901593"/>
          </a:xfrm>
        </p:grpSpPr>
        <p:sp>
          <p:nvSpPr>
            <p:cNvPr id="26" name="Freeform 13">
              <a:extLst>
                <a:ext uri="{FF2B5EF4-FFF2-40B4-BE49-F238E27FC236}">
                  <a16:creationId xmlns:a16="http://schemas.microsoft.com/office/drawing/2014/main" xmlns="" id="{8FC54D9B-28DA-1720-9C17-6ED10F8C4E09}"/>
                </a:ext>
              </a:extLst>
            </p:cNvPr>
            <p:cNvSpPr/>
            <p:nvPr/>
          </p:nvSpPr>
          <p:spPr>
            <a:xfrm rot="-1095762">
              <a:off x="2937748" y="4482178"/>
              <a:ext cx="831813" cy="889016"/>
            </a:xfrm>
            <a:custGeom>
              <a:avLst/>
              <a:gdLst/>
              <a:ahLst/>
              <a:cxnLst/>
              <a:rect l="l" t="t" r="r" b="b"/>
              <a:pathLst>
                <a:path w="1760062" h="1881100">
                  <a:moveTo>
                    <a:pt x="0" y="0"/>
                  </a:moveTo>
                  <a:lnTo>
                    <a:pt x="1760062" y="0"/>
                  </a:lnTo>
                  <a:lnTo>
                    <a:pt x="1760062" y="1881100"/>
                  </a:lnTo>
                  <a:lnTo>
                    <a:pt x="0" y="1881100"/>
                  </a:lnTo>
                  <a:lnTo>
                    <a:pt x="0" y="0"/>
                  </a:lnTo>
                  <a:close/>
                </a:path>
              </a:pathLst>
            </a:custGeom>
            <a:blipFill>
              <a:blip r:embed="rId7"/>
              <a:stretch>
                <a:fillRect/>
              </a:stretch>
            </a:blipFill>
          </p:spPr>
        </p:sp>
        <p:sp>
          <p:nvSpPr>
            <p:cNvPr id="27" name="TextBox 26">
              <a:extLst>
                <a:ext uri="{FF2B5EF4-FFF2-40B4-BE49-F238E27FC236}">
                  <a16:creationId xmlns:a16="http://schemas.microsoft.com/office/drawing/2014/main" xmlns="" id="{1F7E9471-2402-FC2C-EE51-B3865CC7D93E}"/>
                </a:ext>
              </a:extLst>
            </p:cNvPr>
            <p:cNvSpPr txBox="1"/>
            <p:nvPr/>
          </p:nvSpPr>
          <p:spPr>
            <a:xfrm>
              <a:off x="4097697" y="4475889"/>
              <a:ext cx="13068702" cy="901593"/>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Chuẩn bị </a:t>
              </a:r>
              <a:r>
                <a:rPr kumimoji="0" lang="en-US" sz="4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Bài 2 - Lựa chọn và bảo quản thực phẩm.</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par>
                                <p:cTn id="12" presetID="22" presetClass="entr" presetSubtype="1"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par>
                                <p:cTn id="15" presetID="22" presetClass="entr" presetSubtype="1"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2" name="Freeform 2"/>
          <p:cNvSpPr/>
          <p:nvPr/>
        </p:nvSpPr>
        <p:spPr>
          <a:xfrm>
            <a:off x="-2153278" y="-1159698"/>
            <a:ext cx="8560052" cy="8372900"/>
          </a:xfrm>
          <a:custGeom>
            <a:avLst/>
            <a:gdLst/>
            <a:ahLst/>
            <a:cxnLst/>
            <a:rect l="l" t="t" r="r" b="b"/>
            <a:pathLst>
              <a:path w="8560052" h="8372900">
                <a:moveTo>
                  <a:pt x="0" y="0"/>
                </a:moveTo>
                <a:lnTo>
                  <a:pt x="8560052" y="0"/>
                </a:lnTo>
                <a:lnTo>
                  <a:pt x="8560052" y="8372900"/>
                </a:lnTo>
                <a:lnTo>
                  <a:pt x="0" y="8372900"/>
                </a:lnTo>
                <a:lnTo>
                  <a:pt x="0" y="0"/>
                </a:lnTo>
                <a:close/>
              </a:path>
            </a:pathLst>
          </a:custGeom>
          <a:blipFill>
            <a:blip r:embed="rId3"/>
            <a:stretch>
              <a:fillRect/>
            </a:stretch>
          </a:blipFill>
        </p:spPr>
      </p:sp>
      <p:sp>
        <p:nvSpPr>
          <p:cNvPr id="3" name="Freeform 3"/>
          <p:cNvSpPr/>
          <p:nvPr/>
        </p:nvSpPr>
        <p:spPr>
          <a:xfrm rot="7939655">
            <a:off x="92076" y="-294352"/>
            <a:ext cx="2472312" cy="3061002"/>
          </a:xfrm>
          <a:custGeom>
            <a:avLst/>
            <a:gdLst/>
            <a:ahLst/>
            <a:cxnLst/>
            <a:rect l="l" t="t" r="r" b="b"/>
            <a:pathLst>
              <a:path w="2472312" h="3061002">
                <a:moveTo>
                  <a:pt x="0" y="0"/>
                </a:moveTo>
                <a:lnTo>
                  <a:pt x="2472312" y="0"/>
                </a:lnTo>
                <a:lnTo>
                  <a:pt x="2472312" y="3061002"/>
                </a:lnTo>
                <a:lnTo>
                  <a:pt x="0" y="3061002"/>
                </a:lnTo>
                <a:lnTo>
                  <a:pt x="0" y="0"/>
                </a:lnTo>
                <a:close/>
              </a:path>
            </a:pathLst>
          </a:custGeom>
          <a:blipFill>
            <a:blip r:embed="rId4"/>
            <a:stretch>
              <a:fillRect/>
            </a:stretch>
          </a:blipFill>
        </p:spPr>
      </p:sp>
      <p:sp>
        <p:nvSpPr>
          <p:cNvPr id="4" name="Freeform 4"/>
          <p:cNvSpPr/>
          <p:nvPr/>
        </p:nvSpPr>
        <p:spPr>
          <a:xfrm rot="-5400000">
            <a:off x="15956000" y="5605748"/>
            <a:ext cx="2472314" cy="3061000"/>
          </a:xfrm>
          <a:custGeom>
            <a:avLst/>
            <a:gdLst/>
            <a:ahLst/>
            <a:cxnLst/>
            <a:rect l="l" t="t" r="r" b="b"/>
            <a:pathLst>
              <a:path w="2472314" h="3061000">
                <a:moveTo>
                  <a:pt x="0" y="0"/>
                </a:moveTo>
                <a:lnTo>
                  <a:pt x="2472314" y="0"/>
                </a:lnTo>
                <a:lnTo>
                  <a:pt x="2472314" y="3061000"/>
                </a:lnTo>
                <a:lnTo>
                  <a:pt x="0" y="3061000"/>
                </a:lnTo>
                <a:lnTo>
                  <a:pt x="0" y="0"/>
                </a:lnTo>
                <a:close/>
              </a:path>
            </a:pathLst>
          </a:custGeom>
          <a:blipFill>
            <a:blip r:embed="rId4"/>
            <a:stretch>
              <a:fillRect/>
            </a:stretch>
          </a:blipFill>
        </p:spPr>
      </p:sp>
      <p:grpSp>
        <p:nvGrpSpPr>
          <p:cNvPr id="5" name="Group 5"/>
          <p:cNvGrpSpPr/>
          <p:nvPr/>
        </p:nvGrpSpPr>
        <p:grpSpPr>
          <a:xfrm>
            <a:off x="612650" y="462600"/>
            <a:ext cx="17062800" cy="9361800"/>
            <a:chOff x="0" y="0"/>
            <a:chExt cx="22750400" cy="12482400"/>
          </a:xfrm>
        </p:grpSpPr>
        <p:sp>
          <p:nvSpPr>
            <p:cNvPr id="6" name="Freeform 6"/>
            <p:cNvSpPr/>
            <p:nvPr/>
          </p:nvSpPr>
          <p:spPr>
            <a:xfrm>
              <a:off x="0" y="0"/>
              <a:ext cx="22750399" cy="12482449"/>
            </a:xfrm>
            <a:custGeom>
              <a:avLst/>
              <a:gdLst/>
              <a:ahLst/>
              <a:cxnLst/>
              <a:rect l="l" t="t" r="r" b="b"/>
              <a:pathLst>
                <a:path w="22750399" h="12482449">
                  <a:moveTo>
                    <a:pt x="0" y="0"/>
                  </a:moveTo>
                  <a:lnTo>
                    <a:pt x="22750399" y="0"/>
                  </a:lnTo>
                  <a:lnTo>
                    <a:pt x="22750399" y="12482449"/>
                  </a:lnTo>
                  <a:lnTo>
                    <a:pt x="0" y="12482449"/>
                  </a:lnTo>
                  <a:close/>
                </a:path>
              </a:pathLst>
            </a:custGeom>
            <a:solidFill>
              <a:srgbClr val="FFFFFF"/>
            </a:solidFill>
          </p:spPr>
        </p:sp>
      </p:grpSp>
      <p:sp>
        <p:nvSpPr>
          <p:cNvPr id="7" name="Freeform 7"/>
          <p:cNvSpPr/>
          <p:nvPr/>
        </p:nvSpPr>
        <p:spPr>
          <a:xfrm>
            <a:off x="612650" y="462600"/>
            <a:ext cx="5048300" cy="3845950"/>
          </a:xfrm>
          <a:custGeom>
            <a:avLst/>
            <a:gdLst/>
            <a:ahLst/>
            <a:cxnLst/>
            <a:rect l="l" t="t" r="r" b="b"/>
            <a:pathLst>
              <a:path w="5048300" h="3845950">
                <a:moveTo>
                  <a:pt x="0" y="0"/>
                </a:moveTo>
                <a:lnTo>
                  <a:pt x="5048300" y="0"/>
                </a:lnTo>
                <a:lnTo>
                  <a:pt x="5048300" y="3845950"/>
                </a:lnTo>
                <a:lnTo>
                  <a:pt x="0" y="3845950"/>
                </a:lnTo>
                <a:lnTo>
                  <a:pt x="0" y="0"/>
                </a:lnTo>
                <a:close/>
              </a:path>
            </a:pathLst>
          </a:custGeom>
          <a:blipFill>
            <a:blip r:embed="rId5"/>
            <a:stretch>
              <a:fillRect l="-34650" t="-67948" r="-3"/>
            </a:stretch>
          </a:blipFill>
        </p:spPr>
      </p:sp>
      <p:sp>
        <p:nvSpPr>
          <p:cNvPr id="8" name="Freeform 8"/>
          <p:cNvSpPr/>
          <p:nvPr/>
        </p:nvSpPr>
        <p:spPr>
          <a:xfrm rot="-1018956">
            <a:off x="220542" y="8553664"/>
            <a:ext cx="1173020" cy="1685364"/>
          </a:xfrm>
          <a:custGeom>
            <a:avLst/>
            <a:gdLst/>
            <a:ahLst/>
            <a:cxnLst/>
            <a:rect l="l" t="t" r="r" b="b"/>
            <a:pathLst>
              <a:path w="1173020" h="1685364">
                <a:moveTo>
                  <a:pt x="0" y="0"/>
                </a:moveTo>
                <a:lnTo>
                  <a:pt x="1173020" y="0"/>
                </a:lnTo>
                <a:lnTo>
                  <a:pt x="1173020" y="1685364"/>
                </a:lnTo>
                <a:lnTo>
                  <a:pt x="0" y="1685364"/>
                </a:lnTo>
                <a:lnTo>
                  <a:pt x="0" y="0"/>
                </a:lnTo>
                <a:close/>
              </a:path>
            </a:pathLst>
          </a:custGeom>
          <a:blipFill>
            <a:blip r:embed="rId6"/>
            <a:stretch>
              <a:fillRect/>
            </a:stretch>
          </a:blipFill>
        </p:spPr>
      </p:sp>
      <p:sp>
        <p:nvSpPr>
          <p:cNvPr id="9" name="TextBox 9"/>
          <p:cNvSpPr txBox="1"/>
          <p:nvPr/>
        </p:nvSpPr>
        <p:spPr>
          <a:xfrm>
            <a:off x="1241093" y="3202321"/>
            <a:ext cx="15805814"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35621C"/>
                </a:solidFill>
                <a:effectLst/>
                <a:uLnTx/>
                <a:uFillTx/>
                <a:latin typeface="Arial" panose="020B0604020202020204" pitchFamily="34" charset="0"/>
                <a:ea typeface="+mn-ea"/>
                <a:cs typeface="Arial" panose="020B0604020202020204" pitchFamily="34" charset="0"/>
              </a:rPr>
              <a:t>CẢM ƠN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35621C"/>
                </a:solidFill>
                <a:effectLst/>
                <a:uLnTx/>
                <a:uFillTx/>
                <a:latin typeface="Arial" panose="020B0604020202020204" pitchFamily="34" charset="0"/>
                <a:ea typeface="+mn-ea"/>
                <a:cs typeface="Arial" panose="020B0604020202020204" pitchFamily="34" charset="0"/>
              </a:rPr>
              <a:t>ĐÃ LẮNG NGHE BÀI GIẢNG!</a:t>
            </a:r>
          </a:p>
        </p:txBody>
      </p:sp>
      <p:sp>
        <p:nvSpPr>
          <p:cNvPr id="13" name="Freeform 13"/>
          <p:cNvSpPr/>
          <p:nvPr/>
        </p:nvSpPr>
        <p:spPr>
          <a:xfrm>
            <a:off x="14745872" y="6961272"/>
            <a:ext cx="3841800" cy="3757826"/>
          </a:xfrm>
          <a:custGeom>
            <a:avLst/>
            <a:gdLst/>
            <a:ahLst/>
            <a:cxnLst/>
            <a:rect l="l" t="t" r="r" b="b"/>
            <a:pathLst>
              <a:path w="3841800" h="3757826">
                <a:moveTo>
                  <a:pt x="0" y="0"/>
                </a:moveTo>
                <a:lnTo>
                  <a:pt x="3841800" y="0"/>
                </a:lnTo>
                <a:lnTo>
                  <a:pt x="3841800" y="3757826"/>
                </a:lnTo>
                <a:lnTo>
                  <a:pt x="0" y="3757826"/>
                </a:lnTo>
                <a:lnTo>
                  <a:pt x="0" y="0"/>
                </a:lnTo>
                <a:close/>
              </a:path>
            </a:pathLst>
          </a:custGeom>
          <a:blipFill>
            <a:blip r:embed="rId3"/>
            <a:stretch>
              <a:fillRect l="-1" r="-1"/>
            </a:stretch>
          </a:blipFill>
        </p:spPr>
      </p:sp>
      <p:sp>
        <p:nvSpPr>
          <p:cNvPr id="15" name="Freeform 15"/>
          <p:cNvSpPr/>
          <p:nvPr/>
        </p:nvSpPr>
        <p:spPr>
          <a:xfrm rot="6120007">
            <a:off x="16104274" y="672174"/>
            <a:ext cx="1988566" cy="1647950"/>
          </a:xfrm>
          <a:custGeom>
            <a:avLst/>
            <a:gdLst/>
            <a:ahLst/>
            <a:cxnLst/>
            <a:rect l="l" t="t" r="r" b="b"/>
            <a:pathLst>
              <a:path w="1988566" h="1647950">
                <a:moveTo>
                  <a:pt x="0" y="0"/>
                </a:moveTo>
                <a:lnTo>
                  <a:pt x="1988566" y="0"/>
                </a:lnTo>
                <a:lnTo>
                  <a:pt x="1988566" y="1647950"/>
                </a:lnTo>
                <a:lnTo>
                  <a:pt x="0" y="1647950"/>
                </a:lnTo>
                <a:lnTo>
                  <a:pt x="0" y="0"/>
                </a:lnTo>
                <a:close/>
              </a:path>
            </a:pathLst>
          </a:custGeom>
          <a:blipFill>
            <a:blip r:embed="rId7"/>
            <a:stretch>
              <a:fillRect/>
            </a:stretch>
          </a:blipFill>
        </p:spPr>
      </p:sp>
      <p:sp>
        <p:nvSpPr>
          <p:cNvPr id="16" name="Freeform 16"/>
          <p:cNvSpPr/>
          <p:nvPr/>
        </p:nvSpPr>
        <p:spPr>
          <a:xfrm>
            <a:off x="15222300" y="-421002"/>
            <a:ext cx="2012350" cy="2527120"/>
          </a:xfrm>
          <a:custGeom>
            <a:avLst/>
            <a:gdLst/>
            <a:ahLst/>
            <a:cxnLst/>
            <a:rect l="l" t="t" r="r" b="b"/>
            <a:pathLst>
              <a:path w="2012350" h="2527120">
                <a:moveTo>
                  <a:pt x="0" y="0"/>
                </a:moveTo>
                <a:lnTo>
                  <a:pt x="2012350" y="0"/>
                </a:lnTo>
                <a:lnTo>
                  <a:pt x="2012350" y="2527120"/>
                </a:lnTo>
                <a:lnTo>
                  <a:pt x="0" y="2527120"/>
                </a:lnTo>
                <a:lnTo>
                  <a:pt x="0" y="0"/>
                </a:lnTo>
                <a:close/>
              </a:path>
            </a:pathLst>
          </a:custGeom>
          <a:blipFill>
            <a:blip r:embed="rId8"/>
            <a:stretch>
              <a:fillRect/>
            </a:stretch>
          </a:blipFill>
        </p:spPr>
      </p:sp>
      <p:sp>
        <p:nvSpPr>
          <p:cNvPr id="17" name="Freeform 17"/>
          <p:cNvSpPr/>
          <p:nvPr/>
        </p:nvSpPr>
        <p:spPr>
          <a:xfrm rot="-10800000">
            <a:off x="1858450" y="8865950"/>
            <a:ext cx="2967500" cy="1421050"/>
          </a:xfrm>
          <a:custGeom>
            <a:avLst/>
            <a:gdLst/>
            <a:ahLst/>
            <a:cxnLst/>
            <a:rect l="l" t="t" r="r" b="b"/>
            <a:pathLst>
              <a:path w="2967500" h="1421050">
                <a:moveTo>
                  <a:pt x="0" y="0"/>
                </a:moveTo>
                <a:lnTo>
                  <a:pt x="2967500" y="0"/>
                </a:lnTo>
                <a:lnTo>
                  <a:pt x="2967500" y="1421050"/>
                </a:lnTo>
                <a:lnTo>
                  <a:pt x="0" y="1421050"/>
                </a:lnTo>
                <a:lnTo>
                  <a:pt x="0" y="0"/>
                </a:lnTo>
                <a:close/>
              </a:path>
            </a:pathLst>
          </a:custGeom>
          <a:blipFill>
            <a:blip r:embed="rId9"/>
            <a:stretch>
              <a:fillRect/>
            </a:stretch>
          </a:blipFill>
        </p:spPr>
      </p:sp>
      <p:sp>
        <p:nvSpPr>
          <p:cNvPr id="18" name="Freeform 18"/>
          <p:cNvSpPr/>
          <p:nvPr/>
        </p:nvSpPr>
        <p:spPr>
          <a:xfrm>
            <a:off x="1080076" y="8042404"/>
            <a:ext cx="1622570" cy="2331200"/>
          </a:xfrm>
          <a:custGeom>
            <a:avLst/>
            <a:gdLst/>
            <a:ahLst/>
            <a:cxnLst/>
            <a:rect l="l" t="t" r="r" b="b"/>
            <a:pathLst>
              <a:path w="1622570" h="2331200">
                <a:moveTo>
                  <a:pt x="0" y="0"/>
                </a:moveTo>
                <a:lnTo>
                  <a:pt x="1622570" y="0"/>
                </a:lnTo>
                <a:lnTo>
                  <a:pt x="1622570" y="2331200"/>
                </a:lnTo>
                <a:lnTo>
                  <a:pt x="0" y="2331200"/>
                </a:lnTo>
                <a:lnTo>
                  <a:pt x="0" y="0"/>
                </a:lnTo>
                <a:close/>
              </a:path>
            </a:pathLst>
          </a:custGeom>
          <a:blipFill>
            <a:blip r:embed="rId6"/>
            <a:stretch>
              <a:fillRect/>
            </a:stretch>
          </a:blipFill>
        </p:spPr>
      </p:sp>
      <p:sp>
        <p:nvSpPr>
          <p:cNvPr id="19" name="Freeform 11">
            <a:extLst>
              <a:ext uri="{FF2B5EF4-FFF2-40B4-BE49-F238E27FC236}">
                <a16:creationId xmlns:a16="http://schemas.microsoft.com/office/drawing/2014/main" xmlns="" id="{DF3251CA-8E36-A129-7D67-A98E21640C42}"/>
              </a:ext>
            </a:extLst>
          </p:cNvPr>
          <p:cNvSpPr/>
          <p:nvPr/>
        </p:nvSpPr>
        <p:spPr>
          <a:xfrm>
            <a:off x="-137450" y="117840"/>
            <a:ext cx="2955302" cy="2301010"/>
          </a:xfrm>
          <a:custGeom>
            <a:avLst/>
            <a:gdLst/>
            <a:ahLst/>
            <a:cxnLst/>
            <a:rect l="l" t="t" r="r" b="b"/>
            <a:pathLst>
              <a:path w="2955302" h="2301010">
                <a:moveTo>
                  <a:pt x="0" y="0"/>
                </a:moveTo>
                <a:lnTo>
                  <a:pt x="2955302" y="0"/>
                </a:lnTo>
                <a:lnTo>
                  <a:pt x="2955302" y="2301010"/>
                </a:lnTo>
                <a:lnTo>
                  <a:pt x="0" y="230101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2">
            <a:extLst>
              <a:ext uri="{FF2B5EF4-FFF2-40B4-BE49-F238E27FC236}">
                <a16:creationId xmlns:a16="http://schemas.microsoft.com/office/drawing/2014/main" xmlns="" id="{61EC1EE9-CFD5-37F0-E020-272A532EFF57}"/>
              </a:ext>
            </a:extLst>
          </p:cNvPr>
          <p:cNvSpPr/>
          <p:nvPr/>
        </p:nvSpPr>
        <p:spPr>
          <a:xfrm rot="4286693">
            <a:off x="1941900" y="-28046"/>
            <a:ext cx="1745418" cy="2161000"/>
          </a:xfrm>
          <a:custGeom>
            <a:avLst/>
            <a:gdLst/>
            <a:ahLst/>
            <a:cxnLst/>
            <a:rect l="l" t="t" r="r" b="b"/>
            <a:pathLst>
              <a:path w="1745418" h="2161000">
                <a:moveTo>
                  <a:pt x="0" y="0"/>
                </a:moveTo>
                <a:lnTo>
                  <a:pt x="1745418" y="0"/>
                </a:lnTo>
                <a:lnTo>
                  <a:pt x="1745418" y="2161000"/>
                </a:lnTo>
                <a:lnTo>
                  <a:pt x="0" y="2161000"/>
                </a:lnTo>
                <a:lnTo>
                  <a:pt x="0" y="0"/>
                </a:lnTo>
                <a:close/>
              </a:path>
            </a:pathLst>
          </a:custGeom>
          <a:blipFill>
            <a:blip r:embed="rId4"/>
            <a:stretch>
              <a:fillRect/>
            </a:stretch>
          </a:blipFill>
        </p:spPr>
      </p:sp>
      <p:sp>
        <p:nvSpPr>
          <p:cNvPr id="21" name="Freeform 14">
            <a:extLst>
              <a:ext uri="{FF2B5EF4-FFF2-40B4-BE49-F238E27FC236}">
                <a16:creationId xmlns:a16="http://schemas.microsoft.com/office/drawing/2014/main" xmlns="" id="{695A7BF7-1F55-E630-3AA4-DD0F72E62703}"/>
              </a:ext>
            </a:extLst>
          </p:cNvPr>
          <p:cNvSpPr/>
          <p:nvPr/>
        </p:nvSpPr>
        <p:spPr>
          <a:xfrm>
            <a:off x="2212044" y="-471846"/>
            <a:ext cx="2955300" cy="2890704"/>
          </a:xfrm>
          <a:custGeom>
            <a:avLst/>
            <a:gdLst/>
            <a:ahLst/>
            <a:cxnLst/>
            <a:rect l="l" t="t" r="r" b="b"/>
            <a:pathLst>
              <a:path w="2955300" h="2890704">
                <a:moveTo>
                  <a:pt x="0" y="0"/>
                </a:moveTo>
                <a:lnTo>
                  <a:pt x="2955300" y="0"/>
                </a:lnTo>
                <a:lnTo>
                  <a:pt x="2955300" y="2890704"/>
                </a:lnTo>
                <a:lnTo>
                  <a:pt x="0" y="2890704"/>
                </a:lnTo>
                <a:lnTo>
                  <a:pt x="0" y="0"/>
                </a:lnTo>
                <a:close/>
              </a:path>
            </a:pathLst>
          </a:custGeom>
          <a:blipFill>
            <a:blip r:embed="rId3"/>
            <a:stretch>
              <a:fillRect l="-1" r="-1"/>
            </a:stretch>
          </a:blipFill>
        </p:spPr>
      </p:sp>
    </p:spTree>
    <p:extLst>
      <p:ext uri="{BB962C8B-B14F-4D97-AF65-F5344CB8AC3E}">
        <p14:creationId xmlns:p14="http://schemas.microsoft.com/office/powerpoint/2010/main" val="247389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73E79B7C-D843-70B4-3C5E-353CA63B8128}"/>
              </a:ext>
            </a:extLst>
          </p:cNvPr>
          <p:cNvGrpSpPr/>
          <p:nvPr/>
        </p:nvGrpSpPr>
        <p:grpSpPr>
          <a:xfrm>
            <a:off x="-1676400" y="850100"/>
            <a:ext cx="7162800" cy="1333496"/>
            <a:chOff x="-1676400" y="514352"/>
            <a:chExt cx="7162800" cy="1333496"/>
          </a:xfrm>
        </p:grpSpPr>
        <p:sp>
          <p:nvSpPr>
            <p:cNvPr id="5" name="Rectangle: Rounded Corners 4">
              <a:extLst>
                <a:ext uri="{FF2B5EF4-FFF2-40B4-BE49-F238E27FC236}">
                  <a16:creationId xmlns:a16="http://schemas.microsoft.com/office/drawing/2014/main" xmlns="" id="{1F6A6C1B-11BF-804E-7BBC-F7EF54644B25}"/>
                </a:ext>
              </a:extLst>
            </p:cNvPr>
            <p:cNvSpPr/>
            <p:nvPr/>
          </p:nvSpPr>
          <p:spPr>
            <a:xfrm>
              <a:off x="685800" y="514352"/>
              <a:ext cx="4800600" cy="1333496"/>
            </a:xfrm>
            <a:prstGeom prst="roundRect">
              <a:avLst/>
            </a:prstGeom>
            <a:solidFill>
              <a:srgbClr val="FDDC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xmlns="" id="{10379ED3-E41F-DB20-441C-5F33578C91D8}"/>
                </a:ext>
              </a:extLst>
            </p:cNvPr>
            <p:cNvCxnSpPr>
              <a:cxnSpLocks/>
            </p:cNvCxnSpPr>
            <p:nvPr/>
          </p:nvCxnSpPr>
          <p:spPr>
            <a:xfrm>
              <a:off x="-1676400" y="1181100"/>
              <a:ext cx="2362200" cy="0"/>
            </a:xfrm>
            <a:prstGeom prst="line">
              <a:avLst/>
            </a:prstGeom>
            <a:ln w="38100">
              <a:solidFill>
                <a:srgbClr val="FF59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CDF73353-2BA6-6C25-9CD6-A9E8A9AABAB1}"/>
                </a:ext>
              </a:extLst>
            </p:cNvPr>
            <p:cNvSpPr txBox="1"/>
            <p:nvPr/>
          </p:nvSpPr>
          <p:spPr>
            <a:xfrm>
              <a:off x="685800" y="788685"/>
              <a:ext cx="4800600" cy="784830"/>
            </a:xfrm>
            <a:prstGeom prst="rect">
              <a:avLst/>
            </a:prstGeom>
            <a:noFill/>
          </p:spPr>
          <p:txBody>
            <a:bodyPr wrap="square">
              <a:spAutoFit/>
            </a:bodyPr>
            <a:lstStyle/>
            <a:p>
              <a:pPr algn="ctr"/>
              <a:r>
                <a:rPr lang="en-US" sz="4500" b="1">
                  <a:latin typeface="Arial" panose="020B0604020202020204" pitchFamily="34" charset="0"/>
                  <a:cs typeface="Arial" panose="020B0604020202020204" pitchFamily="34" charset="0"/>
                </a:rPr>
                <a:t>1. Protein</a:t>
              </a:r>
            </a:p>
          </p:txBody>
        </p:sp>
      </p:grpSp>
      <p:grpSp>
        <p:nvGrpSpPr>
          <p:cNvPr id="27" name="Group 26">
            <a:extLst>
              <a:ext uri="{FF2B5EF4-FFF2-40B4-BE49-F238E27FC236}">
                <a16:creationId xmlns:a16="http://schemas.microsoft.com/office/drawing/2014/main" xmlns="" id="{2344881A-5026-6022-9EC1-7C0C7BA4A8FD}"/>
              </a:ext>
            </a:extLst>
          </p:cNvPr>
          <p:cNvGrpSpPr/>
          <p:nvPr/>
        </p:nvGrpSpPr>
        <p:grpSpPr>
          <a:xfrm>
            <a:off x="9644062" y="3619500"/>
            <a:ext cx="8001000" cy="6010364"/>
            <a:chOff x="9372600" y="3543300"/>
            <a:chExt cx="8001000" cy="6010364"/>
          </a:xfrm>
        </p:grpSpPr>
        <p:pic>
          <p:nvPicPr>
            <p:cNvPr id="2052" name="Picture 4" descr="Kiến Thức Cơ Bản Về Protein, Hiệu Quả Và Cách Dùng - VASPORT">
              <a:extLst>
                <a:ext uri="{FF2B5EF4-FFF2-40B4-BE49-F238E27FC236}">
                  <a16:creationId xmlns:a16="http://schemas.microsoft.com/office/drawing/2014/main" xmlns="" id="{5DF2C689-B5BA-964A-670D-7F0EAB172E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0" y="3543300"/>
              <a:ext cx="8001000" cy="519451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78CC83FC-2E7C-2DDA-0572-CF05EB26CE5A}"/>
                </a:ext>
              </a:extLst>
            </p:cNvPr>
            <p:cNvSpPr txBox="1"/>
            <p:nvPr/>
          </p:nvSpPr>
          <p:spPr>
            <a:xfrm>
              <a:off x="9601200" y="8953500"/>
              <a:ext cx="7543800" cy="600164"/>
            </a:xfrm>
            <a:prstGeom prst="rect">
              <a:avLst/>
            </a:prstGeom>
            <a:noFill/>
          </p:spPr>
          <p:txBody>
            <a:bodyPr wrap="square" rtlCol="0">
              <a:spAutoFit/>
            </a:bodyPr>
            <a:lstStyle/>
            <a:p>
              <a:pPr algn="ctr"/>
              <a:r>
                <a:rPr lang="en-US" sz="3300" b="1" i="1">
                  <a:latin typeface="Arial" panose="020B0604020202020204" pitchFamily="34" charset="0"/>
                  <a:cs typeface="Arial" panose="020B0604020202020204" pitchFamily="34" charset="0"/>
                </a:rPr>
                <a:t>Hình 1.2. </a:t>
              </a:r>
              <a:r>
                <a:rPr lang="en-US" sz="3300" i="1">
                  <a:latin typeface="Arial" panose="020B0604020202020204" pitchFamily="34" charset="0"/>
                  <a:cs typeface="Arial" panose="020B0604020202020204" pitchFamily="34" charset="0"/>
                </a:rPr>
                <a:t>Các thực phẩm giàu protein </a:t>
              </a:r>
            </a:p>
          </p:txBody>
        </p:sp>
      </p:grpSp>
      <p:sp>
        <p:nvSpPr>
          <p:cNvPr id="29" name="TextBox 28">
            <a:extLst>
              <a:ext uri="{FF2B5EF4-FFF2-40B4-BE49-F238E27FC236}">
                <a16:creationId xmlns:a16="http://schemas.microsoft.com/office/drawing/2014/main" xmlns="" id="{449152B5-AE74-CDA4-9037-3A8EFB35D57F}"/>
              </a:ext>
            </a:extLst>
          </p:cNvPr>
          <p:cNvSpPr txBox="1"/>
          <p:nvPr/>
        </p:nvSpPr>
        <p:spPr>
          <a:xfrm>
            <a:off x="5834061" y="647700"/>
            <a:ext cx="11811001" cy="1738296"/>
          </a:xfrm>
          <a:prstGeom prst="rect">
            <a:avLst/>
          </a:prstGeom>
          <a:noFill/>
        </p:spPr>
        <p:txBody>
          <a:bodyPr wrap="square">
            <a:spAutoFit/>
          </a:bodyPr>
          <a:lstStyle/>
          <a:p>
            <a:pPr algn="just">
              <a:lnSpc>
                <a:spcPct val="150000"/>
              </a:lnSpc>
            </a:pPr>
            <a:r>
              <a:rPr lang="en-US" sz="3800" i="1">
                <a:solidFill>
                  <a:srgbClr val="C00000"/>
                </a:solidFill>
                <a:latin typeface="Arial" panose="020B0604020202020204" pitchFamily="34" charset="0"/>
                <a:cs typeface="Arial" panose="020B0604020202020204" pitchFamily="34" charset="0"/>
              </a:rPr>
              <a:t>Em hãy đọc nội dung mục I.1 và quan sát Hình 1.2, trả lời câu hỏi hộp chức năng Khám phá SGK 6: </a:t>
            </a:r>
          </a:p>
        </p:txBody>
      </p:sp>
      <p:grpSp>
        <p:nvGrpSpPr>
          <p:cNvPr id="36" name="Group 35">
            <a:extLst>
              <a:ext uri="{FF2B5EF4-FFF2-40B4-BE49-F238E27FC236}">
                <a16:creationId xmlns:a16="http://schemas.microsoft.com/office/drawing/2014/main" xmlns="" id="{8542E7BD-8653-6FB2-CF24-9A5B8D14D88B}"/>
              </a:ext>
            </a:extLst>
          </p:cNvPr>
          <p:cNvGrpSpPr/>
          <p:nvPr/>
        </p:nvGrpSpPr>
        <p:grpSpPr>
          <a:xfrm>
            <a:off x="533400" y="3172584"/>
            <a:ext cx="8424862" cy="5999508"/>
            <a:chOff x="533400" y="3437388"/>
            <a:chExt cx="8424862" cy="5999508"/>
          </a:xfrm>
        </p:grpSpPr>
        <p:sp>
          <p:nvSpPr>
            <p:cNvPr id="33" name="Rectangle: Rounded Corners 32">
              <a:extLst>
                <a:ext uri="{FF2B5EF4-FFF2-40B4-BE49-F238E27FC236}">
                  <a16:creationId xmlns:a16="http://schemas.microsoft.com/office/drawing/2014/main" xmlns="" id="{8A054A17-9F41-9A91-2046-CB8A90737AFB}"/>
                </a:ext>
              </a:extLst>
            </p:cNvPr>
            <p:cNvSpPr/>
            <p:nvPr/>
          </p:nvSpPr>
          <p:spPr>
            <a:xfrm>
              <a:off x="533400" y="4505235"/>
              <a:ext cx="8424862" cy="4931661"/>
            </a:xfrm>
            <a:prstGeom prst="roundRect">
              <a:avLst>
                <a:gd name="adj" fmla="val 520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5">
              <a:extLst>
                <a:ext uri="{FF2B5EF4-FFF2-40B4-BE49-F238E27FC236}">
                  <a16:creationId xmlns:a16="http://schemas.microsoft.com/office/drawing/2014/main" xmlns="" id="{AD583146-B2B9-678B-8A59-DC541218A56A}"/>
                </a:ext>
              </a:extLst>
            </p:cNvPr>
            <p:cNvSpPr/>
            <p:nvPr/>
          </p:nvSpPr>
          <p:spPr>
            <a:xfrm>
              <a:off x="3336131" y="3437388"/>
              <a:ext cx="2819400" cy="2135695"/>
            </a:xfrm>
            <a:custGeom>
              <a:avLst/>
              <a:gdLst/>
              <a:ahLst/>
              <a:cxnLst/>
              <a:rect l="l" t="t" r="r" b="b"/>
              <a:pathLst>
                <a:path w="10864158" h="8229600">
                  <a:moveTo>
                    <a:pt x="0" y="0"/>
                  </a:moveTo>
                  <a:lnTo>
                    <a:pt x="10864158" y="0"/>
                  </a:lnTo>
                  <a:lnTo>
                    <a:pt x="10864158" y="8229600"/>
                  </a:lnTo>
                  <a:lnTo>
                    <a:pt x="0" y="8229600"/>
                  </a:lnTo>
                  <a:lnTo>
                    <a:pt x="0" y="0"/>
                  </a:lnTo>
                  <a:close/>
                </a:path>
              </a:pathLst>
            </a:custGeom>
            <a:blipFill>
              <a:blip r:embed="rId4"/>
              <a:stretch>
                <a:fillRect/>
              </a:stretch>
            </a:blipFill>
          </p:spPr>
        </p:sp>
        <p:sp>
          <p:nvSpPr>
            <p:cNvPr id="35" name="TextBox 34">
              <a:extLst>
                <a:ext uri="{FF2B5EF4-FFF2-40B4-BE49-F238E27FC236}">
                  <a16:creationId xmlns:a16="http://schemas.microsoft.com/office/drawing/2014/main" xmlns="" id="{EBC0E54E-71D0-791A-0CE9-0FC7B7ECB928}"/>
                </a:ext>
              </a:extLst>
            </p:cNvPr>
            <p:cNvSpPr txBox="1"/>
            <p:nvPr/>
          </p:nvSpPr>
          <p:spPr>
            <a:xfrm>
              <a:off x="770780" y="5537077"/>
              <a:ext cx="7950102" cy="3492623"/>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Tại sao trong khẩu phần ăn cần có sự kết hợp nhiều loại thực phẩm, kết hợp giữa thực phẩm có nguồn gốc động vật và thực vật?</a:t>
              </a:r>
            </a:p>
          </p:txBody>
        </p:sp>
      </p:grpSp>
    </p:spTree>
    <p:extLst>
      <p:ext uri="{BB962C8B-B14F-4D97-AF65-F5344CB8AC3E}">
        <p14:creationId xmlns:p14="http://schemas.microsoft.com/office/powerpoint/2010/main" val="1997009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3F54F9E-D72E-6614-6745-3542D4ECB0A5}"/>
              </a:ext>
            </a:extLst>
          </p:cNvPr>
          <p:cNvPicPr>
            <a:picLocks noChangeAspect="1"/>
          </p:cNvPicPr>
          <p:nvPr/>
        </p:nvPicPr>
        <p:blipFill rotWithShape="1">
          <a:blip r:embed="rId3">
            <a:extLst>
              <a:ext uri="{28A0092B-C50C-407E-A947-70E740481C1C}">
                <a14:useLocalDpi xmlns:a14="http://schemas.microsoft.com/office/drawing/2010/main" val="0"/>
              </a:ext>
            </a:extLst>
          </a:blip>
          <a:srcRect t="27060" b="23170"/>
          <a:stretch/>
        </p:blipFill>
        <p:spPr>
          <a:xfrm>
            <a:off x="876300" y="647700"/>
            <a:ext cx="16535400" cy="4114800"/>
          </a:xfrm>
          <a:prstGeom prst="rect">
            <a:avLst/>
          </a:prstGeom>
        </p:spPr>
      </p:pic>
      <p:sp>
        <p:nvSpPr>
          <p:cNvPr id="6" name="Rectangle 5">
            <a:extLst>
              <a:ext uri="{FF2B5EF4-FFF2-40B4-BE49-F238E27FC236}">
                <a16:creationId xmlns:a16="http://schemas.microsoft.com/office/drawing/2014/main" xmlns="" id="{4B41F8EB-152E-2D2D-15AB-80E43D1FA703}"/>
              </a:ext>
            </a:extLst>
          </p:cNvPr>
          <p:cNvSpPr/>
          <p:nvPr/>
        </p:nvSpPr>
        <p:spPr>
          <a:xfrm>
            <a:off x="-990600" y="4914900"/>
            <a:ext cx="10134600" cy="85725"/>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28BDB5-381A-A033-6888-AA82AC5E3370}"/>
              </a:ext>
            </a:extLst>
          </p:cNvPr>
          <p:cNvSpPr/>
          <p:nvPr/>
        </p:nvSpPr>
        <p:spPr>
          <a:xfrm>
            <a:off x="9144000" y="409575"/>
            <a:ext cx="10134600" cy="85725"/>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C39F8B6D-7CE7-F2CB-597B-EE7CFF96DDFA}"/>
              </a:ext>
            </a:extLst>
          </p:cNvPr>
          <p:cNvSpPr txBox="1"/>
          <p:nvPr/>
        </p:nvSpPr>
        <p:spPr>
          <a:xfrm>
            <a:off x="7281862" y="5448300"/>
            <a:ext cx="10129838" cy="438370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Cần kết hợp nhiều loại thực phẩm trong khẩu phần ăn, đặc biệt là đạm thực vật và đạm động vật. </a:t>
            </a:r>
            <a:endParaRPr lang="en-US"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Vì không có loại thực phẩm nào có đầy đủ tất cả các nhóm chất dinh dưỡng</a:t>
            </a:r>
            <a:r>
              <a:rPr lang="en-US" sz="3800">
                <a:latin typeface="Arial" panose="020B0604020202020204" pitchFamily="34" charset="0"/>
                <a:cs typeface="Arial" panose="020B0604020202020204" pitchFamily="34" charset="0"/>
              </a:rPr>
              <a:t>.</a:t>
            </a:r>
          </a:p>
        </p:txBody>
      </p:sp>
      <p:pic>
        <p:nvPicPr>
          <p:cNvPr id="5130" name="Picture 10" descr="11 thực phẩm bổ sung protein từ thực vật vừa thấy đã mê">
            <a:extLst>
              <a:ext uri="{FF2B5EF4-FFF2-40B4-BE49-F238E27FC236}">
                <a16:creationId xmlns:a16="http://schemas.microsoft.com/office/drawing/2014/main" xmlns="" id="{F6453356-D112-0C1B-778E-70EFA9DFA1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00" y="5286376"/>
            <a:ext cx="3886200" cy="270090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ướng dẫn cách kho thịt lợn ngon đơn giản với tiêu bắc, hành khô">
            <a:extLst>
              <a:ext uri="{FF2B5EF4-FFF2-40B4-BE49-F238E27FC236}">
                <a16:creationId xmlns:a16="http://schemas.microsoft.com/office/drawing/2014/main" xmlns="" id="{CBB77D1F-5EB6-AFB6-D15C-D0AE8AE95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899" y="7378980"/>
            <a:ext cx="3886200" cy="258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927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F0"/>
        </a:solidFill>
        <a:effectLst/>
      </p:bgPr>
    </p:bg>
    <p:spTree>
      <p:nvGrpSpPr>
        <p:cNvPr id="1" name=""/>
        <p:cNvGrpSpPr/>
        <p:nvPr/>
      </p:nvGrpSpPr>
      <p:grpSpPr>
        <a:xfrm>
          <a:off x="0" y="0"/>
          <a:ext cx="0" cy="0"/>
          <a:chOff x="0" y="0"/>
          <a:chExt cx="0" cy="0"/>
        </a:xfrm>
      </p:grpSpPr>
      <p:sp>
        <p:nvSpPr>
          <p:cNvPr id="22" name="Freeform 2">
            <a:extLst>
              <a:ext uri="{FF2B5EF4-FFF2-40B4-BE49-F238E27FC236}">
                <a16:creationId xmlns:a16="http://schemas.microsoft.com/office/drawing/2014/main" xmlns="" id="{C31EE263-F560-DDD8-85CF-0D0CAD0DAFB4}"/>
              </a:ext>
            </a:extLst>
          </p:cNvPr>
          <p:cNvSpPr/>
          <p:nvPr/>
        </p:nvSpPr>
        <p:spPr>
          <a:xfrm rot="8531626">
            <a:off x="-100076" y="4230800"/>
            <a:ext cx="2607650" cy="2109038"/>
          </a:xfrm>
          <a:custGeom>
            <a:avLst/>
            <a:gdLst/>
            <a:ahLst/>
            <a:cxnLst/>
            <a:rect l="l" t="t" r="r" b="b"/>
            <a:pathLst>
              <a:path w="2607650" h="2109038">
                <a:moveTo>
                  <a:pt x="0" y="0"/>
                </a:moveTo>
                <a:lnTo>
                  <a:pt x="2607650" y="0"/>
                </a:lnTo>
                <a:lnTo>
                  <a:pt x="2607650" y="2109038"/>
                </a:lnTo>
                <a:lnTo>
                  <a:pt x="0" y="2109038"/>
                </a:lnTo>
                <a:lnTo>
                  <a:pt x="0" y="0"/>
                </a:lnTo>
                <a:close/>
              </a:path>
            </a:pathLst>
          </a:custGeom>
          <a:blipFill>
            <a:blip r:embed="rId3"/>
            <a:stretch>
              <a:fillRect/>
            </a:stretch>
          </a:blipFill>
        </p:spPr>
      </p:sp>
      <p:grpSp>
        <p:nvGrpSpPr>
          <p:cNvPr id="24" name="Group 4">
            <a:extLst>
              <a:ext uri="{FF2B5EF4-FFF2-40B4-BE49-F238E27FC236}">
                <a16:creationId xmlns:a16="http://schemas.microsoft.com/office/drawing/2014/main" xmlns="" id="{E205502D-B26B-0AEA-A5B2-90D5D8D5A743}"/>
              </a:ext>
            </a:extLst>
          </p:cNvPr>
          <p:cNvGrpSpPr/>
          <p:nvPr/>
        </p:nvGrpSpPr>
        <p:grpSpPr>
          <a:xfrm>
            <a:off x="612650" y="462600"/>
            <a:ext cx="17062800" cy="9361800"/>
            <a:chOff x="0" y="0"/>
            <a:chExt cx="22750400" cy="12482400"/>
          </a:xfrm>
        </p:grpSpPr>
        <p:sp>
          <p:nvSpPr>
            <p:cNvPr id="26" name="Freeform 5">
              <a:extLst>
                <a:ext uri="{FF2B5EF4-FFF2-40B4-BE49-F238E27FC236}">
                  <a16:creationId xmlns:a16="http://schemas.microsoft.com/office/drawing/2014/main" xmlns="" id="{05B63011-00FE-EB6B-3354-9ADC879C9750}"/>
                </a:ext>
              </a:extLst>
            </p:cNvPr>
            <p:cNvSpPr/>
            <p:nvPr/>
          </p:nvSpPr>
          <p:spPr>
            <a:xfrm>
              <a:off x="0" y="0"/>
              <a:ext cx="22750399" cy="12482449"/>
            </a:xfrm>
            <a:custGeom>
              <a:avLst/>
              <a:gdLst/>
              <a:ahLst/>
              <a:cxnLst/>
              <a:rect l="l" t="t" r="r" b="b"/>
              <a:pathLst>
                <a:path w="22750399" h="12482449">
                  <a:moveTo>
                    <a:pt x="0" y="0"/>
                  </a:moveTo>
                  <a:lnTo>
                    <a:pt x="22750399" y="0"/>
                  </a:lnTo>
                  <a:lnTo>
                    <a:pt x="22750399" y="12482449"/>
                  </a:lnTo>
                  <a:lnTo>
                    <a:pt x="0" y="12482449"/>
                  </a:lnTo>
                  <a:close/>
                </a:path>
              </a:pathLst>
            </a:custGeom>
            <a:solidFill>
              <a:srgbClr val="FFFFFF"/>
            </a:solidFill>
          </p:spPr>
        </p:sp>
      </p:grpSp>
      <p:grpSp>
        <p:nvGrpSpPr>
          <p:cNvPr id="10" name="Group 9">
            <a:extLst>
              <a:ext uri="{FF2B5EF4-FFF2-40B4-BE49-F238E27FC236}">
                <a16:creationId xmlns:a16="http://schemas.microsoft.com/office/drawing/2014/main" xmlns="" id="{4248ABFB-F3B4-ECF3-EF2C-7DDC4B974791}"/>
              </a:ext>
            </a:extLst>
          </p:cNvPr>
          <p:cNvGrpSpPr/>
          <p:nvPr/>
        </p:nvGrpSpPr>
        <p:grpSpPr>
          <a:xfrm>
            <a:off x="5791200" y="2151003"/>
            <a:ext cx="5962650" cy="3200400"/>
            <a:chOff x="5943600" y="723900"/>
            <a:chExt cx="5962650" cy="3200400"/>
          </a:xfrm>
        </p:grpSpPr>
        <p:sp>
          <p:nvSpPr>
            <p:cNvPr id="7" name="Freeform 3">
              <a:extLst>
                <a:ext uri="{FF2B5EF4-FFF2-40B4-BE49-F238E27FC236}">
                  <a16:creationId xmlns:a16="http://schemas.microsoft.com/office/drawing/2014/main" xmlns="" id="{B23B8F62-5148-6207-0220-408910EE749D}"/>
                </a:ext>
              </a:extLst>
            </p:cNvPr>
            <p:cNvSpPr/>
            <p:nvPr/>
          </p:nvSpPr>
          <p:spPr>
            <a:xfrm>
              <a:off x="5943600" y="723900"/>
              <a:ext cx="5962650" cy="3200400"/>
            </a:xfrm>
            <a:custGeom>
              <a:avLst/>
              <a:gdLst/>
              <a:ahLst/>
              <a:cxnLst/>
              <a:rect l="l" t="t" r="r" b="b"/>
              <a:pathLst>
                <a:path w="3581400" h="2526515">
                  <a:moveTo>
                    <a:pt x="0" y="0"/>
                  </a:moveTo>
                  <a:lnTo>
                    <a:pt x="3581400" y="0"/>
                  </a:lnTo>
                  <a:lnTo>
                    <a:pt x="3581400" y="2526515"/>
                  </a:lnTo>
                  <a:lnTo>
                    <a:pt x="0" y="25265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7">
              <a:extLst>
                <a:ext uri="{FF2B5EF4-FFF2-40B4-BE49-F238E27FC236}">
                  <a16:creationId xmlns:a16="http://schemas.microsoft.com/office/drawing/2014/main" xmlns="" id="{32254DAF-19F1-C64F-8BB8-12C091DC284B}"/>
                </a:ext>
              </a:extLst>
            </p:cNvPr>
            <p:cNvSpPr txBox="1"/>
            <p:nvPr/>
          </p:nvSpPr>
          <p:spPr>
            <a:xfrm>
              <a:off x="6553200" y="1943100"/>
              <a:ext cx="4381500" cy="861774"/>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PROTEIN </a:t>
              </a:r>
            </a:p>
          </p:txBody>
        </p:sp>
      </p:grpSp>
      <p:grpSp>
        <p:nvGrpSpPr>
          <p:cNvPr id="19" name="Group 18">
            <a:extLst>
              <a:ext uri="{FF2B5EF4-FFF2-40B4-BE49-F238E27FC236}">
                <a16:creationId xmlns:a16="http://schemas.microsoft.com/office/drawing/2014/main" xmlns="" id="{2F6F2047-29F2-CE67-5680-BAC895D15E0E}"/>
              </a:ext>
            </a:extLst>
          </p:cNvPr>
          <p:cNvGrpSpPr/>
          <p:nvPr/>
        </p:nvGrpSpPr>
        <p:grpSpPr>
          <a:xfrm>
            <a:off x="1533525" y="3878034"/>
            <a:ext cx="4516120" cy="707886"/>
            <a:chOff x="1905000" y="2146129"/>
            <a:chExt cx="4516120" cy="707886"/>
          </a:xfrm>
        </p:grpSpPr>
        <p:sp>
          <p:nvSpPr>
            <p:cNvPr id="6" name="Freeform 9">
              <a:extLst>
                <a:ext uri="{FF2B5EF4-FFF2-40B4-BE49-F238E27FC236}">
                  <a16:creationId xmlns:a16="http://schemas.microsoft.com/office/drawing/2014/main" xmlns="" id="{F407B2D7-590E-990F-8B7B-9C2FB86E14FF}"/>
                </a:ext>
              </a:extLst>
            </p:cNvPr>
            <p:cNvSpPr/>
            <p:nvPr/>
          </p:nvSpPr>
          <p:spPr>
            <a:xfrm rot="9783777">
              <a:off x="4747327" y="2246984"/>
              <a:ext cx="1673793" cy="371278"/>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11">
              <a:extLst>
                <a:ext uri="{FF2B5EF4-FFF2-40B4-BE49-F238E27FC236}">
                  <a16:creationId xmlns:a16="http://schemas.microsoft.com/office/drawing/2014/main" xmlns="" id="{A7575FC2-97E6-F127-96BA-014920CA0F2A}"/>
                </a:ext>
              </a:extLst>
            </p:cNvPr>
            <p:cNvSpPr txBox="1"/>
            <p:nvPr/>
          </p:nvSpPr>
          <p:spPr>
            <a:xfrm>
              <a:off x="1905000" y="2146129"/>
              <a:ext cx="2590800" cy="707886"/>
            </a:xfrm>
            <a:prstGeom prst="rect">
              <a:avLst/>
            </a:prstGeom>
            <a:noFill/>
          </p:spPr>
          <p:txBody>
            <a:bodyPr wrap="square" rtlCol="0">
              <a:spAutoFit/>
            </a:bodyPr>
            <a:lstStyle/>
            <a:p>
              <a:r>
                <a:rPr lang="en-US" sz="4000" i="1">
                  <a:latin typeface="Arial" panose="020B0604020202020204" pitchFamily="34" charset="0"/>
                  <a:cs typeface="Arial" panose="020B0604020202020204" pitchFamily="34" charset="0"/>
                </a:rPr>
                <a:t>Chất đạm </a:t>
              </a:r>
            </a:p>
          </p:txBody>
        </p:sp>
      </p:grpSp>
      <p:grpSp>
        <p:nvGrpSpPr>
          <p:cNvPr id="15" name="Group 14">
            <a:extLst>
              <a:ext uri="{FF2B5EF4-FFF2-40B4-BE49-F238E27FC236}">
                <a16:creationId xmlns:a16="http://schemas.microsoft.com/office/drawing/2014/main" xmlns="" id="{03673527-EFA2-8B3B-7264-804B03BC7952}"/>
              </a:ext>
            </a:extLst>
          </p:cNvPr>
          <p:cNvGrpSpPr/>
          <p:nvPr/>
        </p:nvGrpSpPr>
        <p:grpSpPr>
          <a:xfrm>
            <a:off x="5962650" y="5146278"/>
            <a:ext cx="4800600" cy="3164097"/>
            <a:chOff x="6334125" y="3414373"/>
            <a:chExt cx="4800600" cy="3164097"/>
          </a:xfrm>
        </p:grpSpPr>
        <p:sp>
          <p:nvSpPr>
            <p:cNvPr id="13" name="Freeform 9">
              <a:extLst>
                <a:ext uri="{FF2B5EF4-FFF2-40B4-BE49-F238E27FC236}">
                  <a16:creationId xmlns:a16="http://schemas.microsoft.com/office/drawing/2014/main" xmlns="" id="{B59F11F1-06D5-A9AB-EE91-72132DF1D85D}"/>
                </a:ext>
              </a:extLst>
            </p:cNvPr>
            <p:cNvSpPr/>
            <p:nvPr/>
          </p:nvSpPr>
          <p:spPr>
            <a:xfrm rot="6730643" flipV="1">
              <a:off x="8124137" y="3896860"/>
              <a:ext cx="1302030" cy="337056"/>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TextBox 13">
              <a:extLst>
                <a:ext uri="{FF2B5EF4-FFF2-40B4-BE49-F238E27FC236}">
                  <a16:creationId xmlns:a16="http://schemas.microsoft.com/office/drawing/2014/main" xmlns="" id="{05C80662-1CB1-CEFC-DD67-C184D31A772E}"/>
                </a:ext>
              </a:extLst>
            </p:cNvPr>
            <p:cNvSpPr txBox="1"/>
            <p:nvPr/>
          </p:nvSpPr>
          <p:spPr>
            <a:xfrm>
              <a:off x="6334125" y="4753547"/>
              <a:ext cx="4800600" cy="1824923"/>
            </a:xfrm>
            <a:prstGeom prst="rect">
              <a:avLst/>
            </a:prstGeom>
            <a:noFill/>
          </p:spPr>
          <p:txBody>
            <a:bodyPr wrap="square" rtlCol="0">
              <a:spAutoFit/>
            </a:bodyPr>
            <a:lstStyle/>
            <a:p>
              <a:pPr algn="ctr">
                <a:lnSpc>
                  <a:spcPct val="150000"/>
                </a:lnSpc>
              </a:pPr>
              <a:r>
                <a:rPr lang="en-US" sz="4000" i="1">
                  <a:latin typeface="Arial" panose="020B0604020202020204" pitchFamily="34" charset="0"/>
                  <a:cs typeface="Arial" panose="020B0604020202020204" pitchFamily="34" charset="0"/>
                </a:rPr>
                <a:t>Là hợp chất hữu cơ chứa nitrogen</a:t>
              </a:r>
            </a:p>
          </p:txBody>
        </p:sp>
      </p:grpSp>
      <p:grpSp>
        <p:nvGrpSpPr>
          <p:cNvPr id="18" name="Group 17">
            <a:extLst>
              <a:ext uri="{FF2B5EF4-FFF2-40B4-BE49-F238E27FC236}">
                <a16:creationId xmlns:a16="http://schemas.microsoft.com/office/drawing/2014/main" xmlns="" id="{9FB02E05-B70D-9EA9-3D0E-F5E4A5D951B8}"/>
              </a:ext>
            </a:extLst>
          </p:cNvPr>
          <p:cNvGrpSpPr/>
          <p:nvPr/>
        </p:nvGrpSpPr>
        <p:grpSpPr>
          <a:xfrm>
            <a:off x="11297596" y="4151776"/>
            <a:ext cx="5800653" cy="1824923"/>
            <a:chOff x="11669071" y="2419871"/>
            <a:chExt cx="5800653" cy="1824923"/>
          </a:xfrm>
        </p:grpSpPr>
        <p:sp>
          <p:nvSpPr>
            <p:cNvPr id="16" name="Freeform 9">
              <a:extLst>
                <a:ext uri="{FF2B5EF4-FFF2-40B4-BE49-F238E27FC236}">
                  <a16:creationId xmlns:a16="http://schemas.microsoft.com/office/drawing/2014/main" xmlns="" id="{A5FC1CAE-3B47-F429-999E-C366EE176B7B}"/>
                </a:ext>
              </a:extLst>
            </p:cNvPr>
            <p:cNvSpPr/>
            <p:nvPr/>
          </p:nvSpPr>
          <p:spPr>
            <a:xfrm rot="1821457" flipV="1">
              <a:off x="11669071" y="2970269"/>
              <a:ext cx="1482839" cy="333982"/>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6">
              <a:extLst>
                <a:ext uri="{FF2B5EF4-FFF2-40B4-BE49-F238E27FC236}">
                  <a16:creationId xmlns:a16="http://schemas.microsoft.com/office/drawing/2014/main" xmlns="" id="{4023CAAB-0BBD-4AE0-970B-C88FB8D25D18}"/>
                </a:ext>
              </a:extLst>
            </p:cNvPr>
            <p:cNvSpPr txBox="1"/>
            <p:nvPr/>
          </p:nvSpPr>
          <p:spPr>
            <a:xfrm>
              <a:off x="13364449" y="2419871"/>
              <a:ext cx="4105275" cy="1824923"/>
            </a:xfrm>
            <a:prstGeom prst="rect">
              <a:avLst/>
            </a:prstGeom>
            <a:noFill/>
          </p:spPr>
          <p:txBody>
            <a:bodyPr wrap="square" rtlCol="0">
              <a:spAutoFit/>
            </a:bodyPr>
            <a:lstStyle/>
            <a:p>
              <a:pPr algn="ctr">
                <a:lnSpc>
                  <a:spcPct val="150000"/>
                </a:lnSpc>
              </a:pPr>
              <a:r>
                <a:rPr lang="en-US" sz="4000" i="1">
                  <a:latin typeface="Arial" panose="020B0604020202020204" pitchFamily="34" charset="0"/>
                  <a:cs typeface="Arial" panose="020B0604020202020204" pitchFamily="34" charset="0"/>
                </a:rPr>
                <a:t>Đơn vị cấu tạo là các amino acid</a:t>
              </a:r>
            </a:p>
          </p:txBody>
        </p:sp>
      </p:grpSp>
      <p:sp>
        <p:nvSpPr>
          <p:cNvPr id="30" name="Freeform 7">
            <a:extLst>
              <a:ext uri="{FF2B5EF4-FFF2-40B4-BE49-F238E27FC236}">
                <a16:creationId xmlns:a16="http://schemas.microsoft.com/office/drawing/2014/main" xmlns="" id="{464C2781-EB93-BCDE-D253-7270BF5681D6}"/>
              </a:ext>
            </a:extLst>
          </p:cNvPr>
          <p:cNvSpPr/>
          <p:nvPr/>
        </p:nvSpPr>
        <p:spPr>
          <a:xfrm rot="-3732716">
            <a:off x="-404172" y="6638456"/>
            <a:ext cx="2052038" cy="1659642"/>
          </a:xfrm>
          <a:custGeom>
            <a:avLst/>
            <a:gdLst/>
            <a:ahLst/>
            <a:cxnLst/>
            <a:rect l="l" t="t" r="r" b="b"/>
            <a:pathLst>
              <a:path w="2052038" h="1659642">
                <a:moveTo>
                  <a:pt x="0" y="0"/>
                </a:moveTo>
                <a:lnTo>
                  <a:pt x="2052038" y="0"/>
                </a:lnTo>
                <a:lnTo>
                  <a:pt x="2052038" y="1659642"/>
                </a:lnTo>
                <a:lnTo>
                  <a:pt x="0" y="1659642"/>
                </a:lnTo>
                <a:lnTo>
                  <a:pt x="0" y="0"/>
                </a:lnTo>
                <a:close/>
              </a:path>
            </a:pathLst>
          </a:custGeom>
          <a:blipFill>
            <a:blip r:embed="rId3"/>
            <a:stretch>
              <a:fillRect/>
            </a:stretch>
          </a:blipFill>
        </p:spPr>
      </p:sp>
      <p:sp>
        <p:nvSpPr>
          <p:cNvPr id="32" name="Freeform 8">
            <a:extLst>
              <a:ext uri="{FF2B5EF4-FFF2-40B4-BE49-F238E27FC236}">
                <a16:creationId xmlns:a16="http://schemas.microsoft.com/office/drawing/2014/main" xmlns="" id="{ED3D80DE-D9B6-848D-1E4A-70E4E5F424D5}"/>
              </a:ext>
            </a:extLst>
          </p:cNvPr>
          <p:cNvSpPr/>
          <p:nvPr/>
        </p:nvSpPr>
        <p:spPr>
          <a:xfrm rot="-5604031">
            <a:off x="11911660" y="-1414674"/>
            <a:ext cx="2351986" cy="2953646"/>
          </a:xfrm>
          <a:custGeom>
            <a:avLst/>
            <a:gdLst/>
            <a:ahLst/>
            <a:cxnLst/>
            <a:rect l="l" t="t" r="r" b="b"/>
            <a:pathLst>
              <a:path w="2351986" h="2953646">
                <a:moveTo>
                  <a:pt x="0" y="0"/>
                </a:moveTo>
                <a:lnTo>
                  <a:pt x="2351986" y="0"/>
                </a:lnTo>
                <a:lnTo>
                  <a:pt x="2351986" y="2953646"/>
                </a:lnTo>
                <a:lnTo>
                  <a:pt x="0" y="2953646"/>
                </a:lnTo>
                <a:lnTo>
                  <a:pt x="0" y="0"/>
                </a:lnTo>
                <a:close/>
              </a:path>
            </a:pathLst>
          </a:custGeom>
          <a:blipFill>
            <a:blip r:embed="rId8"/>
            <a:stretch>
              <a:fillRect/>
            </a:stretch>
          </a:blipFill>
        </p:spPr>
      </p:sp>
      <p:sp>
        <p:nvSpPr>
          <p:cNvPr id="61" name="Freeform 34">
            <a:extLst>
              <a:ext uri="{FF2B5EF4-FFF2-40B4-BE49-F238E27FC236}">
                <a16:creationId xmlns:a16="http://schemas.microsoft.com/office/drawing/2014/main" xmlns="" id="{456DA983-9E25-CAF1-CF36-D8EF077A103A}"/>
              </a:ext>
            </a:extLst>
          </p:cNvPr>
          <p:cNvSpPr/>
          <p:nvPr/>
        </p:nvSpPr>
        <p:spPr>
          <a:xfrm rot="8491398">
            <a:off x="16868500" y="1750878"/>
            <a:ext cx="1745418" cy="2161000"/>
          </a:xfrm>
          <a:custGeom>
            <a:avLst/>
            <a:gdLst/>
            <a:ahLst/>
            <a:cxnLst/>
            <a:rect l="l" t="t" r="r" b="b"/>
            <a:pathLst>
              <a:path w="1745418" h="2161000">
                <a:moveTo>
                  <a:pt x="0" y="0"/>
                </a:moveTo>
                <a:lnTo>
                  <a:pt x="1745418" y="0"/>
                </a:lnTo>
                <a:lnTo>
                  <a:pt x="1745418" y="2161000"/>
                </a:lnTo>
                <a:lnTo>
                  <a:pt x="0" y="2161000"/>
                </a:lnTo>
                <a:lnTo>
                  <a:pt x="0" y="0"/>
                </a:lnTo>
                <a:close/>
              </a:path>
            </a:pathLst>
          </a:custGeom>
          <a:blipFill>
            <a:blip r:embed="rId9"/>
            <a:stretch>
              <a:fillRect/>
            </a:stretch>
          </a:blipFill>
        </p:spPr>
      </p:sp>
      <p:sp>
        <p:nvSpPr>
          <p:cNvPr id="62" name="Freeform 35">
            <a:extLst>
              <a:ext uri="{FF2B5EF4-FFF2-40B4-BE49-F238E27FC236}">
                <a16:creationId xmlns:a16="http://schemas.microsoft.com/office/drawing/2014/main" xmlns="" id="{F55BFBA0-87D7-2EC2-59B5-8F673F1396E5}"/>
              </a:ext>
            </a:extLst>
          </p:cNvPr>
          <p:cNvSpPr/>
          <p:nvPr/>
        </p:nvSpPr>
        <p:spPr>
          <a:xfrm>
            <a:off x="9440502" y="7673220"/>
            <a:ext cx="4271600" cy="4178228"/>
          </a:xfrm>
          <a:custGeom>
            <a:avLst/>
            <a:gdLst/>
            <a:ahLst/>
            <a:cxnLst/>
            <a:rect l="l" t="t" r="r" b="b"/>
            <a:pathLst>
              <a:path w="4271600" h="4178228">
                <a:moveTo>
                  <a:pt x="0" y="0"/>
                </a:moveTo>
                <a:lnTo>
                  <a:pt x="4271600" y="0"/>
                </a:lnTo>
                <a:lnTo>
                  <a:pt x="4271600" y="4178228"/>
                </a:lnTo>
                <a:lnTo>
                  <a:pt x="0" y="4178228"/>
                </a:lnTo>
                <a:lnTo>
                  <a:pt x="0" y="0"/>
                </a:lnTo>
                <a:close/>
              </a:path>
            </a:pathLst>
          </a:custGeom>
          <a:blipFill>
            <a:blip r:embed="rId10"/>
            <a:stretch>
              <a:fillRect l="-1" r="-1"/>
            </a:stretch>
          </a:blipFill>
        </p:spPr>
      </p:sp>
      <p:sp>
        <p:nvSpPr>
          <p:cNvPr id="63" name="Freeform 36">
            <a:extLst>
              <a:ext uri="{FF2B5EF4-FFF2-40B4-BE49-F238E27FC236}">
                <a16:creationId xmlns:a16="http://schemas.microsoft.com/office/drawing/2014/main" xmlns="" id="{D187317D-23A1-FAD5-AF7D-5BE87388A0C2}"/>
              </a:ext>
            </a:extLst>
          </p:cNvPr>
          <p:cNvSpPr/>
          <p:nvPr/>
        </p:nvSpPr>
        <p:spPr>
          <a:xfrm rot="-2429530">
            <a:off x="6335548" y="9901220"/>
            <a:ext cx="1322048" cy="1322048"/>
          </a:xfrm>
          <a:custGeom>
            <a:avLst/>
            <a:gdLst/>
            <a:ahLst/>
            <a:cxnLst/>
            <a:rect l="l" t="t" r="r" b="b"/>
            <a:pathLst>
              <a:path w="1322048" h="1322048">
                <a:moveTo>
                  <a:pt x="0" y="0"/>
                </a:moveTo>
                <a:lnTo>
                  <a:pt x="1322048" y="0"/>
                </a:lnTo>
                <a:lnTo>
                  <a:pt x="1322048" y="1322048"/>
                </a:lnTo>
                <a:lnTo>
                  <a:pt x="0" y="1322048"/>
                </a:lnTo>
                <a:lnTo>
                  <a:pt x="0" y="0"/>
                </a:lnTo>
                <a:close/>
              </a:path>
            </a:pathLst>
          </a:custGeom>
          <a:blipFill>
            <a:blip r:embed="rId11"/>
            <a:stretch>
              <a:fillRect/>
            </a:stretch>
          </a:blipFill>
        </p:spPr>
      </p:sp>
      <p:sp>
        <p:nvSpPr>
          <p:cNvPr id="2048" name="Freeform 37">
            <a:extLst>
              <a:ext uri="{FF2B5EF4-FFF2-40B4-BE49-F238E27FC236}">
                <a16:creationId xmlns:a16="http://schemas.microsoft.com/office/drawing/2014/main" xmlns="" id="{8332EBCB-98CB-4B75-5928-4645874B9B4D}"/>
              </a:ext>
            </a:extLst>
          </p:cNvPr>
          <p:cNvSpPr/>
          <p:nvPr/>
        </p:nvSpPr>
        <p:spPr>
          <a:xfrm rot="6104678">
            <a:off x="8085639" y="8423469"/>
            <a:ext cx="1477558" cy="1557697"/>
          </a:xfrm>
          <a:custGeom>
            <a:avLst/>
            <a:gdLst/>
            <a:ahLst/>
            <a:cxnLst/>
            <a:rect l="l" t="t" r="r" b="b"/>
            <a:pathLst>
              <a:path w="1477558" h="1557697">
                <a:moveTo>
                  <a:pt x="0" y="0"/>
                </a:moveTo>
                <a:lnTo>
                  <a:pt x="1477558" y="0"/>
                </a:lnTo>
                <a:lnTo>
                  <a:pt x="1477558" y="1557697"/>
                </a:lnTo>
                <a:lnTo>
                  <a:pt x="0" y="1557697"/>
                </a:lnTo>
                <a:lnTo>
                  <a:pt x="0" y="0"/>
                </a:lnTo>
                <a:close/>
              </a:path>
            </a:pathLst>
          </a:custGeom>
          <a:blipFill>
            <a:blip r:embed="rId12"/>
            <a:stretch>
              <a:fillRect/>
            </a:stretch>
          </a:blipFill>
        </p:spPr>
      </p:sp>
      <p:sp>
        <p:nvSpPr>
          <p:cNvPr id="2049" name="Freeform 38">
            <a:extLst>
              <a:ext uri="{FF2B5EF4-FFF2-40B4-BE49-F238E27FC236}">
                <a16:creationId xmlns:a16="http://schemas.microsoft.com/office/drawing/2014/main" xmlns="" id="{9BA5B4D1-A2FE-3836-9E2E-A330819D761F}"/>
              </a:ext>
            </a:extLst>
          </p:cNvPr>
          <p:cNvSpPr/>
          <p:nvPr/>
        </p:nvSpPr>
        <p:spPr>
          <a:xfrm rot="386847">
            <a:off x="8727611" y="8669832"/>
            <a:ext cx="1454256" cy="1454246"/>
          </a:xfrm>
          <a:custGeom>
            <a:avLst/>
            <a:gdLst/>
            <a:ahLst/>
            <a:cxnLst/>
            <a:rect l="l" t="t" r="r" b="b"/>
            <a:pathLst>
              <a:path w="1454256" h="1454246">
                <a:moveTo>
                  <a:pt x="0" y="0"/>
                </a:moveTo>
                <a:lnTo>
                  <a:pt x="1454256" y="0"/>
                </a:lnTo>
                <a:lnTo>
                  <a:pt x="1454256" y="1454246"/>
                </a:lnTo>
                <a:lnTo>
                  <a:pt x="0" y="1454246"/>
                </a:lnTo>
                <a:lnTo>
                  <a:pt x="0" y="0"/>
                </a:lnTo>
                <a:close/>
              </a:path>
            </a:pathLst>
          </a:custGeom>
          <a:blipFill>
            <a:blip r:embed="rId11"/>
            <a:stretch>
              <a:fillRect/>
            </a:stretch>
          </a:blipFill>
        </p:spPr>
      </p:sp>
      <p:sp>
        <p:nvSpPr>
          <p:cNvPr id="2050" name="Freeform 39">
            <a:extLst>
              <a:ext uri="{FF2B5EF4-FFF2-40B4-BE49-F238E27FC236}">
                <a16:creationId xmlns:a16="http://schemas.microsoft.com/office/drawing/2014/main" xmlns="" id="{55D03BDB-09F9-F422-B983-4045FF0C4103}"/>
              </a:ext>
            </a:extLst>
          </p:cNvPr>
          <p:cNvSpPr/>
          <p:nvPr/>
        </p:nvSpPr>
        <p:spPr>
          <a:xfrm rot="-197577">
            <a:off x="9220595" y="8649299"/>
            <a:ext cx="2014080" cy="1628961"/>
          </a:xfrm>
          <a:custGeom>
            <a:avLst/>
            <a:gdLst/>
            <a:ahLst/>
            <a:cxnLst/>
            <a:rect l="l" t="t" r="r" b="b"/>
            <a:pathLst>
              <a:path w="2014080" h="1628961">
                <a:moveTo>
                  <a:pt x="0" y="0"/>
                </a:moveTo>
                <a:lnTo>
                  <a:pt x="2014080" y="0"/>
                </a:lnTo>
                <a:lnTo>
                  <a:pt x="2014080" y="1628961"/>
                </a:lnTo>
                <a:lnTo>
                  <a:pt x="0" y="1628961"/>
                </a:lnTo>
                <a:lnTo>
                  <a:pt x="0" y="0"/>
                </a:lnTo>
                <a:close/>
              </a:path>
            </a:pathLst>
          </a:custGeom>
          <a:blipFill>
            <a:blip r:embed="rId3"/>
            <a:stretch>
              <a:fillRect/>
            </a:stretch>
          </a:blipFill>
        </p:spPr>
      </p:sp>
      <p:sp>
        <p:nvSpPr>
          <p:cNvPr id="2051" name="Freeform 40">
            <a:extLst>
              <a:ext uri="{FF2B5EF4-FFF2-40B4-BE49-F238E27FC236}">
                <a16:creationId xmlns:a16="http://schemas.microsoft.com/office/drawing/2014/main" xmlns="" id="{8FE22A95-092D-2257-BA0C-A4B98EC56AB7}"/>
              </a:ext>
            </a:extLst>
          </p:cNvPr>
          <p:cNvSpPr/>
          <p:nvPr/>
        </p:nvSpPr>
        <p:spPr>
          <a:xfrm rot="-7712341">
            <a:off x="8494634" y="8957717"/>
            <a:ext cx="1553567" cy="1287457"/>
          </a:xfrm>
          <a:custGeom>
            <a:avLst/>
            <a:gdLst/>
            <a:ahLst/>
            <a:cxnLst/>
            <a:rect l="l" t="t" r="r" b="b"/>
            <a:pathLst>
              <a:path w="1553567" h="1287457">
                <a:moveTo>
                  <a:pt x="0" y="0"/>
                </a:moveTo>
                <a:lnTo>
                  <a:pt x="1553567" y="0"/>
                </a:lnTo>
                <a:lnTo>
                  <a:pt x="1553567" y="1287457"/>
                </a:lnTo>
                <a:lnTo>
                  <a:pt x="0" y="1287457"/>
                </a:lnTo>
                <a:lnTo>
                  <a:pt x="0" y="0"/>
                </a:lnTo>
                <a:close/>
              </a:path>
            </a:pathLst>
          </a:custGeom>
          <a:blipFill>
            <a:blip r:embed="rId13"/>
            <a:stretch>
              <a:fillRect/>
            </a:stretch>
          </a:blipFill>
        </p:spPr>
      </p:sp>
      <p:sp>
        <p:nvSpPr>
          <p:cNvPr id="2053" name="Freeform 41">
            <a:extLst>
              <a:ext uri="{FF2B5EF4-FFF2-40B4-BE49-F238E27FC236}">
                <a16:creationId xmlns:a16="http://schemas.microsoft.com/office/drawing/2014/main" xmlns="" id="{F059630E-0A2F-11C7-ED65-60A7C5CAD768}"/>
              </a:ext>
            </a:extLst>
          </p:cNvPr>
          <p:cNvSpPr/>
          <p:nvPr/>
        </p:nvSpPr>
        <p:spPr>
          <a:xfrm rot="10367005" flipH="1">
            <a:off x="7136423" y="8490842"/>
            <a:ext cx="2852858" cy="2221221"/>
          </a:xfrm>
          <a:custGeom>
            <a:avLst/>
            <a:gdLst/>
            <a:ahLst/>
            <a:cxnLst/>
            <a:rect l="l" t="t" r="r" b="b"/>
            <a:pathLst>
              <a:path w="2852858" h="2221221">
                <a:moveTo>
                  <a:pt x="2852858" y="0"/>
                </a:moveTo>
                <a:lnTo>
                  <a:pt x="0" y="0"/>
                </a:lnTo>
                <a:lnTo>
                  <a:pt x="0" y="2221220"/>
                </a:lnTo>
                <a:lnTo>
                  <a:pt x="2852858" y="2221220"/>
                </a:lnTo>
                <a:lnTo>
                  <a:pt x="2852858" y="0"/>
                </a:lnTo>
                <a:close/>
              </a:path>
            </a:pathLst>
          </a:custGeom>
          <a:blipFill>
            <a:blip r:embed="rId14"/>
            <a:stretch>
              <a:fillRect t="-1" b="-1"/>
            </a:stretch>
          </a:blipFill>
        </p:spPr>
      </p:sp>
      <p:sp>
        <p:nvSpPr>
          <p:cNvPr id="2058" name="Freeform 7">
            <a:extLst>
              <a:ext uri="{FF2B5EF4-FFF2-40B4-BE49-F238E27FC236}">
                <a16:creationId xmlns:a16="http://schemas.microsoft.com/office/drawing/2014/main" xmlns="" id="{9D159859-20F0-77DD-20A6-D1D095128ACB}"/>
              </a:ext>
            </a:extLst>
          </p:cNvPr>
          <p:cNvSpPr/>
          <p:nvPr/>
        </p:nvSpPr>
        <p:spPr>
          <a:xfrm rot="10281562" flipH="1">
            <a:off x="569490" y="-515798"/>
            <a:ext cx="1816500" cy="1583750"/>
          </a:xfrm>
          <a:custGeom>
            <a:avLst/>
            <a:gdLst/>
            <a:ahLst/>
            <a:cxnLst/>
            <a:rect l="l" t="t" r="r" b="b"/>
            <a:pathLst>
              <a:path w="1816500" h="1583750">
                <a:moveTo>
                  <a:pt x="1816500" y="0"/>
                </a:moveTo>
                <a:lnTo>
                  <a:pt x="0" y="0"/>
                </a:lnTo>
                <a:lnTo>
                  <a:pt x="0" y="1583750"/>
                </a:lnTo>
                <a:lnTo>
                  <a:pt x="1816500" y="1583750"/>
                </a:lnTo>
                <a:lnTo>
                  <a:pt x="1816500" y="0"/>
                </a:lnTo>
                <a:close/>
              </a:path>
            </a:pathLst>
          </a:custGeom>
          <a:blipFill>
            <a:blip r:embed="rId15"/>
            <a:stretch>
              <a:fillRect/>
            </a:stretch>
          </a:blipFill>
        </p:spPr>
      </p:sp>
      <p:sp>
        <p:nvSpPr>
          <p:cNvPr id="2059" name="Freeform 8">
            <a:extLst>
              <a:ext uri="{FF2B5EF4-FFF2-40B4-BE49-F238E27FC236}">
                <a16:creationId xmlns:a16="http://schemas.microsoft.com/office/drawing/2014/main" xmlns="" id="{AA710743-4057-6D41-1162-6FFCAF4BED9E}"/>
              </a:ext>
            </a:extLst>
          </p:cNvPr>
          <p:cNvSpPr/>
          <p:nvPr/>
        </p:nvSpPr>
        <p:spPr>
          <a:xfrm rot="-4368517">
            <a:off x="-201896" y="-835856"/>
            <a:ext cx="1816514" cy="1915036"/>
          </a:xfrm>
          <a:custGeom>
            <a:avLst/>
            <a:gdLst/>
            <a:ahLst/>
            <a:cxnLst/>
            <a:rect l="l" t="t" r="r" b="b"/>
            <a:pathLst>
              <a:path w="1816514" h="1915036">
                <a:moveTo>
                  <a:pt x="0" y="0"/>
                </a:moveTo>
                <a:lnTo>
                  <a:pt x="1816514" y="0"/>
                </a:lnTo>
                <a:lnTo>
                  <a:pt x="1816514" y="1915036"/>
                </a:lnTo>
                <a:lnTo>
                  <a:pt x="0" y="1915036"/>
                </a:lnTo>
                <a:lnTo>
                  <a:pt x="0" y="0"/>
                </a:lnTo>
                <a:close/>
              </a:path>
            </a:pathLst>
          </a:custGeom>
          <a:blipFill>
            <a:blip r:embed="rId12"/>
            <a:stretch>
              <a:fillRect/>
            </a:stretch>
          </a:blipFill>
        </p:spPr>
      </p:sp>
    </p:spTree>
    <p:extLst>
      <p:ext uri="{BB962C8B-B14F-4D97-AF65-F5344CB8AC3E}">
        <p14:creationId xmlns:p14="http://schemas.microsoft.com/office/powerpoint/2010/main" val="18231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1026</TotalTime>
  <Words>2953</Words>
  <Application>Microsoft Office PowerPoint</Application>
  <PresentationFormat>Custom</PresentationFormat>
  <Paragraphs>467</Paragraphs>
  <Slides>61</Slides>
  <Notes>61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farmers-market-meeting.pptx</dc:title>
  <cp:lastModifiedBy>Admin</cp:lastModifiedBy>
  <cp:revision>13</cp:revision>
  <dcterms:created xsi:type="dcterms:W3CDTF">2006-08-16T00:00:00Z</dcterms:created>
  <dcterms:modified xsi:type="dcterms:W3CDTF">2025-02-12T02:52:04Z</dcterms:modified>
  <dc:identifier>DAGFjgPssqk</dc:identifier>
</cp:coreProperties>
</file>